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3.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6.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78" r:id="rId2"/>
    <p:sldMasterId id="2147483803" r:id="rId3"/>
    <p:sldMasterId id="2147483876" r:id="rId4"/>
    <p:sldMasterId id="2147484023" r:id="rId5"/>
    <p:sldMasterId id="2147484035" r:id="rId6"/>
    <p:sldMasterId id="2147484071" r:id="rId7"/>
    <p:sldMasterId id="2147484131" r:id="rId8"/>
    <p:sldMasterId id="2147484135" r:id="rId9"/>
    <p:sldMasterId id="2147484147" r:id="rId10"/>
    <p:sldMasterId id="2147484159" r:id="rId11"/>
    <p:sldMasterId id="2147484171" r:id="rId12"/>
    <p:sldMasterId id="2147484183" r:id="rId13"/>
    <p:sldMasterId id="2147484195" r:id="rId14"/>
    <p:sldMasterId id="2147484208" r:id="rId15"/>
    <p:sldMasterId id="2147484220" r:id="rId16"/>
    <p:sldMasterId id="2147484232" r:id="rId17"/>
  </p:sldMasterIdLst>
  <p:notesMasterIdLst>
    <p:notesMasterId r:id="rId57"/>
  </p:notesMasterIdLst>
  <p:sldIdLst>
    <p:sldId id="270" r:id="rId18"/>
    <p:sldId id="435" r:id="rId19"/>
    <p:sldId id="446" r:id="rId20"/>
    <p:sldId id="447" r:id="rId21"/>
    <p:sldId id="448" r:id="rId22"/>
    <p:sldId id="449" r:id="rId23"/>
    <p:sldId id="451" r:id="rId24"/>
    <p:sldId id="450" r:id="rId25"/>
    <p:sldId id="452" r:id="rId26"/>
    <p:sldId id="453" r:id="rId27"/>
    <p:sldId id="454" r:id="rId28"/>
    <p:sldId id="455" r:id="rId29"/>
    <p:sldId id="458" r:id="rId30"/>
    <p:sldId id="457" r:id="rId31"/>
    <p:sldId id="434" r:id="rId32"/>
    <p:sldId id="436" r:id="rId33"/>
    <p:sldId id="424" r:id="rId34"/>
    <p:sldId id="400" r:id="rId35"/>
    <p:sldId id="426" r:id="rId36"/>
    <p:sldId id="425" r:id="rId37"/>
    <p:sldId id="421" r:id="rId38"/>
    <p:sldId id="427" r:id="rId39"/>
    <p:sldId id="402" r:id="rId40"/>
    <p:sldId id="428" r:id="rId41"/>
    <p:sldId id="429" r:id="rId42"/>
    <p:sldId id="430" r:id="rId43"/>
    <p:sldId id="432" r:id="rId44"/>
    <p:sldId id="433" r:id="rId45"/>
    <p:sldId id="456" r:id="rId46"/>
    <p:sldId id="431" r:id="rId47"/>
    <p:sldId id="437" r:id="rId48"/>
    <p:sldId id="438" r:id="rId49"/>
    <p:sldId id="460" r:id="rId50"/>
    <p:sldId id="443" r:id="rId51"/>
    <p:sldId id="439" r:id="rId52"/>
    <p:sldId id="396" r:id="rId53"/>
    <p:sldId id="440" r:id="rId54"/>
    <p:sldId id="407" r:id="rId55"/>
    <p:sldId id="29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B7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302" y="3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2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chou\Desktop\Chou_driveC\misc\China\CEPC\CEPC%20cost%20references\CEPC%20power%20consump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0367907801418443E-2"/>
          <c:y val="1.5903307888040712E-2"/>
          <c:w val="0.64804964539007093"/>
          <c:h val="0.93002544529262088"/>
        </c:manualLayout>
      </c:layout>
      <c:pieChart>
        <c:varyColors val="1"/>
        <c:ser>
          <c:idx val="0"/>
          <c:order val="0"/>
          <c:cat>
            <c:strRef>
              <c:f>Sheet1!$D$25:$D$28</c:f>
              <c:strCache>
                <c:ptCount val="4"/>
                <c:pt idx="0">
                  <c:v>Accelerator</c:v>
                </c:pt>
                <c:pt idx="1">
                  <c:v>Civil</c:v>
                </c:pt>
                <c:pt idx="2">
                  <c:v>Detector</c:v>
                </c:pt>
                <c:pt idx="3">
                  <c:v>Synch rad ext</c:v>
                </c:pt>
              </c:strCache>
            </c:strRef>
          </c:cat>
          <c:val>
            <c:numRef>
              <c:f>Sheet1!$E$25:$E$28</c:f>
              <c:numCache>
                <c:formatCode>_("$"* #,##0_);_("$"* \(#,##0\);_("$"* "-"??_);_(@_)</c:formatCode>
                <c:ptCount val="4"/>
                <c:pt idx="0">
                  <c:v>1602505</c:v>
                </c:pt>
                <c:pt idx="1">
                  <c:v>664136</c:v>
                </c:pt>
                <c:pt idx="2">
                  <c:v>250227</c:v>
                </c:pt>
                <c:pt idx="3">
                  <c:v>32635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2077044442478388"/>
          <c:y val="0.22046464895013124"/>
          <c:w val="0.25675764546285645"/>
          <c:h val="0.31427903543307084"/>
        </c:manualLayout>
      </c:layout>
      <c:overlay val="0"/>
      <c:txPr>
        <a:bodyPr/>
        <a:lstStyle/>
        <a:p>
          <a:pPr>
            <a:defRPr sz="2000" b="1"/>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Sheet1!$C$2:$C$9</c:f>
              <c:strCache>
                <c:ptCount val="8"/>
                <c:pt idx="0">
                  <c:v>Linac &amp; transport lines</c:v>
                </c:pt>
                <c:pt idx="1">
                  <c:v>Booster</c:v>
                </c:pt>
                <c:pt idx="2">
                  <c:v>Magnet</c:v>
                </c:pt>
                <c:pt idx="3">
                  <c:v>SRF</c:v>
                </c:pt>
                <c:pt idx="4">
                  <c:v>Cryogenics</c:v>
                </c:pt>
                <c:pt idx="5">
                  <c:v>Regular electricity</c:v>
                </c:pt>
                <c:pt idx="6">
                  <c:v>Utilities</c:v>
                </c:pt>
                <c:pt idx="7">
                  <c:v>Detectors</c:v>
                </c:pt>
              </c:strCache>
            </c:strRef>
          </c:cat>
          <c:val>
            <c:numRef>
              <c:f>Sheet1!$D$2:$D$9</c:f>
              <c:numCache>
                <c:formatCode>General</c:formatCode>
                <c:ptCount val="8"/>
                <c:pt idx="0">
                  <c:v>10</c:v>
                </c:pt>
                <c:pt idx="1">
                  <c:v>43</c:v>
                </c:pt>
                <c:pt idx="2">
                  <c:v>75</c:v>
                </c:pt>
                <c:pt idx="3">
                  <c:v>220</c:v>
                </c:pt>
                <c:pt idx="4">
                  <c:v>25</c:v>
                </c:pt>
                <c:pt idx="5">
                  <c:v>30</c:v>
                </c:pt>
                <c:pt idx="6">
                  <c:v>45</c:v>
                </c:pt>
                <c:pt idx="7">
                  <c:v>15</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E7F85-B32A-4CA9-9320-15D31B124260}" type="datetimeFigureOut">
              <a:rPr lang="en-US" smtClean="0"/>
              <a:t>4/13/2016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006F3D-0C12-4BB2-9B33-E700C28ED4E1}" type="slidenum">
              <a:rPr lang="en-US" smtClean="0"/>
              <a:t>‹#›</a:t>
            </a:fld>
            <a:endParaRPr lang="en-US"/>
          </a:p>
        </p:txBody>
      </p:sp>
    </p:spTree>
    <p:extLst>
      <p:ext uri="{BB962C8B-B14F-4D97-AF65-F5344CB8AC3E}">
        <p14:creationId xmlns:p14="http://schemas.microsoft.com/office/powerpoint/2010/main" val="272920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t>1</a:t>
            </a:fld>
            <a:endParaRPr lang="en-US"/>
          </a:p>
        </p:txBody>
      </p:sp>
    </p:spTree>
    <p:extLst>
      <p:ext uri="{BB962C8B-B14F-4D97-AF65-F5344CB8AC3E}">
        <p14:creationId xmlns:p14="http://schemas.microsoft.com/office/powerpoint/2010/main" val="43003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t>23</a:t>
            </a:fld>
            <a:endParaRPr lang="en-US"/>
          </a:p>
        </p:txBody>
      </p:sp>
    </p:spTree>
    <p:extLst>
      <p:ext uri="{BB962C8B-B14F-4D97-AF65-F5344CB8AC3E}">
        <p14:creationId xmlns:p14="http://schemas.microsoft.com/office/powerpoint/2010/main" val="232021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599654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868856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78890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65537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t>29</a:t>
            </a:fld>
            <a:endParaRPr lang="en-US"/>
          </a:p>
        </p:txBody>
      </p:sp>
    </p:spTree>
    <p:extLst>
      <p:ext uri="{BB962C8B-B14F-4D97-AF65-F5344CB8AC3E}">
        <p14:creationId xmlns:p14="http://schemas.microsoft.com/office/powerpoint/2010/main" val="368571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553036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33523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998904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58042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071FC0-1BA9-4DE4-958B-17A528755201}"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618414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t>36</a:t>
            </a:fld>
            <a:endParaRPr lang="en-US"/>
          </a:p>
        </p:txBody>
      </p:sp>
    </p:spTree>
    <p:extLst>
      <p:ext uri="{BB962C8B-B14F-4D97-AF65-F5344CB8AC3E}">
        <p14:creationId xmlns:p14="http://schemas.microsoft.com/office/powerpoint/2010/main" val="1016842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8190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58513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F071FC0-1BA9-4DE4-958B-17A528755201}"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471216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E7E38E-AE82-43C7-BB06-F26A06406162}"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18421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t>15</a:t>
            </a:fld>
            <a:endParaRPr lang="en-US"/>
          </a:p>
        </p:txBody>
      </p:sp>
    </p:spTree>
    <p:extLst>
      <p:ext uri="{BB962C8B-B14F-4D97-AF65-F5344CB8AC3E}">
        <p14:creationId xmlns:p14="http://schemas.microsoft.com/office/powerpoint/2010/main" val="173449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t>18</a:t>
            </a:fld>
            <a:endParaRPr lang="en-US"/>
          </a:p>
        </p:txBody>
      </p:sp>
    </p:spTree>
    <p:extLst>
      <p:ext uri="{BB962C8B-B14F-4D97-AF65-F5344CB8AC3E}">
        <p14:creationId xmlns:p14="http://schemas.microsoft.com/office/powerpoint/2010/main" val="1678572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4361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48493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48000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325"/>
          <p:cNvGrpSpPr>
            <a:grpSpLocks/>
          </p:cNvGrpSpPr>
          <p:nvPr/>
        </p:nvGrpSpPr>
        <p:grpSpPr bwMode="auto">
          <a:xfrm>
            <a:off x="4" y="68273"/>
            <a:ext cx="8678863" cy="6713537"/>
            <a:chOff x="0" y="43"/>
            <a:chExt cx="5467" cy="4229"/>
          </a:xfrm>
        </p:grpSpPr>
        <p:sp>
          <p:nvSpPr>
            <p:cNvPr id="5" name="Rectangle 217"/>
            <p:cNvSpPr>
              <a:spLocks noChangeArrowheads="1"/>
            </p:cNvSpPr>
            <p:nvPr userDrawn="1"/>
          </p:nvSpPr>
          <p:spPr bwMode="auto">
            <a:xfrm>
              <a:off x="692" y="494"/>
              <a:ext cx="4775" cy="936"/>
            </a:xfrm>
            <a:prstGeom prst="rect">
              <a:avLst/>
            </a:prstGeom>
            <a:solidFill>
              <a:schemeClr val="accent1"/>
            </a:solidFill>
            <a:ln w="9525">
              <a:noFill/>
              <a:miter lim="800000"/>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grpSp>
          <p:nvGrpSpPr>
            <p:cNvPr id="3" name="Group 324"/>
            <p:cNvGrpSpPr>
              <a:grpSpLocks/>
            </p:cNvGrpSpPr>
            <p:nvPr userDrawn="1"/>
          </p:nvGrpSpPr>
          <p:grpSpPr bwMode="auto">
            <a:xfrm>
              <a:off x="0" y="43"/>
              <a:ext cx="624" cy="4229"/>
              <a:chOff x="0" y="43"/>
              <a:chExt cx="624" cy="4229"/>
            </a:xfrm>
          </p:grpSpPr>
          <p:sp>
            <p:nvSpPr>
              <p:cNvPr id="7" name="Line 224"/>
              <p:cNvSpPr>
                <a:spLocks noChangeShapeType="1"/>
              </p:cNvSpPr>
              <p:nvPr userDrawn="1"/>
            </p:nvSpPr>
            <p:spPr bwMode="auto">
              <a:xfrm>
                <a:off x="0" y="4203"/>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8" name="Line 225"/>
              <p:cNvSpPr>
                <a:spLocks noChangeShapeType="1"/>
              </p:cNvSpPr>
              <p:nvPr userDrawn="1"/>
            </p:nvSpPr>
            <p:spPr bwMode="auto">
              <a:xfrm>
                <a:off x="0" y="4239"/>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9" name="Line 226"/>
              <p:cNvSpPr>
                <a:spLocks noChangeShapeType="1"/>
              </p:cNvSpPr>
              <p:nvPr userDrawn="1"/>
            </p:nvSpPr>
            <p:spPr bwMode="auto">
              <a:xfrm>
                <a:off x="0" y="4272"/>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 name="Line 227"/>
              <p:cNvSpPr>
                <a:spLocks noChangeShapeType="1"/>
              </p:cNvSpPr>
              <p:nvPr userDrawn="1"/>
            </p:nvSpPr>
            <p:spPr bwMode="auto">
              <a:xfrm>
                <a:off x="0" y="4113"/>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 name="Line 228"/>
              <p:cNvSpPr>
                <a:spLocks noChangeShapeType="1"/>
              </p:cNvSpPr>
              <p:nvPr userDrawn="1"/>
            </p:nvSpPr>
            <p:spPr bwMode="auto">
              <a:xfrm>
                <a:off x="0" y="4065"/>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2" name="Line 229"/>
              <p:cNvSpPr>
                <a:spLocks noChangeShapeType="1"/>
              </p:cNvSpPr>
              <p:nvPr userDrawn="1"/>
            </p:nvSpPr>
            <p:spPr bwMode="auto">
              <a:xfrm>
                <a:off x="0" y="4158"/>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3" name="Line 230"/>
              <p:cNvSpPr>
                <a:spLocks noChangeShapeType="1"/>
              </p:cNvSpPr>
              <p:nvPr userDrawn="1"/>
            </p:nvSpPr>
            <p:spPr bwMode="auto">
              <a:xfrm>
                <a:off x="0" y="3666"/>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4" name="Line 231"/>
              <p:cNvSpPr>
                <a:spLocks noChangeShapeType="1"/>
              </p:cNvSpPr>
              <p:nvPr userDrawn="1"/>
            </p:nvSpPr>
            <p:spPr bwMode="auto">
              <a:xfrm>
                <a:off x="0" y="3639"/>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5" name="Line 232"/>
              <p:cNvSpPr>
                <a:spLocks noChangeShapeType="1"/>
              </p:cNvSpPr>
              <p:nvPr userDrawn="1"/>
            </p:nvSpPr>
            <p:spPr bwMode="auto">
              <a:xfrm>
                <a:off x="0" y="4020"/>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6" name="Line 233"/>
              <p:cNvSpPr>
                <a:spLocks noChangeShapeType="1"/>
              </p:cNvSpPr>
              <p:nvPr userDrawn="1"/>
            </p:nvSpPr>
            <p:spPr bwMode="auto">
              <a:xfrm>
                <a:off x="0" y="3894"/>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7" name="Line 234"/>
              <p:cNvSpPr>
                <a:spLocks noChangeShapeType="1"/>
              </p:cNvSpPr>
              <p:nvPr userDrawn="1"/>
            </p:nvSpPr>
            <p:spPr bwMode="auto">
              <a:xfrm>
                <a:off x="0" y="3813"/>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8" name="Line 235"/>
              <p:cNvSpPr>
                <a:spLocks noChangeShapeType="1"/>
              </p:cNvSpPr>
              <p:nvPr userDrawn="1"/>
            </p:nvSpPr>
            <p:spPr bwMode="auto">
              <a:xfrm>
                <a:off x="0" y="3999"/>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9" name="Line 236"/>
              <p:cNvSpPr>
                <a:spLocks noChangeShapeType="1"/>
              </p:cNvSpPr>
              <p:nvPr userDrawn="1"/>
            </p:nvSpPr>
            <p:spPr bwMode="auto">
              <a:xfrm>
                <a:off x="0" y="3687"/>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20" name="Line 237"/>
              <p:cNvSpPr>
                <a:spLocks noChangeShapeType="1"/>
              </p:cNvSpPr>
              <p:nvPr userDrawn="1"/>
            </p:nvSpPr>
            <p:spPr bwMode="auto">
              <a:xfrm>
                <a:off x="0" y="3741"/>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21" name="Line 238"/>
              <p:cNvSpPr>
                <a:spLocks noChangeShapeType="1"/>
              </p:cNvSpPr>
              <p:nvPr userDrawn="1"/>
            </p:nvSpPr>
            <p:spPr bwMode="auto">
              <a:xfrm>
                <a:off x="0" y="393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22" name="Line 239"/>
              <p:cNvSpPr>
                <a:spLocks noChangeShapeType="1"/>
              </p:cNvSpPr>
              <p:nvPr userDrawn="1"/>
            </p:nvSpPr>
            <p:spPr bwMode="auto">
              <a:xfrm>
                <a:off x="0" y="3918"/>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23" name="Line 240"/>
              <p:cNvSpPr>
                <a:spLocks noChangeShapeType="1"/>
              </p:cNvSpPr>
              <p:nvPr userDrawn="1"/>
            </p:nvSpPr>
            <p:spPr bwMode="auto">
              <a:xfrm>
                <a:off x="0" y="3510"/>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24" name="Line 241"/>
              <p:cNvSpPr>
                <a:spLocks noChangeShapeType="1"/>
              </p:cNvSpPr>
              <p:nvPr userDrawn="1"/>
            </p:nvSpPr>
            <p:spPr bwMode="auto">
              <a:xfrm>
                <a:off x="0" y="3546"/>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25" name="Line 242"/>
              <p:cNvSpPr>
                <a:spLocks noChangeShapeType="1"/>
              </p:cNvSpPr>
              <p:nvPr userDrawn="1"/>
            </p:nvSpPr>
            <p:spPr bwMode="auto">
              <a:xfrm>
                <a:off x="0" y="357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26" name="Line 243"/>
              <p:cNvSpPr>
                <a:spLocks noChangeShapeType="1"/>
              </p:cNvSpPr>
              <p:nvPr userDrawn="1"/>
            </p:nvSpPr>
            <p:spPr bwMode="auto">
              <a:xfrm>
                <a:off x="0" y="3420"/>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27" name="Line 244"/>
              <p:cNvSpPr>
                <a:spLocks noChangeShapeType="1"/>
              </p:cNvSpPr>
              <p:nvPr userDrawn="1"/>
            </p:nvSpPr>
            <p:spPr bwMode="auto">
              <a:xfrm>
                <a:off x="0" y="3372"/>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28" name="Line 245"/>
              <p:cNvSpPr>
                <a:spLocks noChangeShapeType="1"/>
              </p:cNvSpPr>
              <p:nvPr userDrawn="1"/>
            </p:nvSpPr>
            <p:spPr bwMode="auto">
              <a:xfrm>
                <a:off x="0" y="3465"/>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29" name="Line 246"/>
              <p:cNvSpPr>
                <a:spLocks noChangeShapeType="1"/>
              </p:cNvSpPr>
              <p:nvPr userDrawn="1"/>
            </p:nvSpPr>
            <p:spPr bwMode="auto">
              <a:xfrm>
                <a:off x="0" y="2973"/>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30" name="Line 247"/>
              <p:cNvSpPr>
                <a:spLocks noChangeShapeType="1"/>
              </p:cNvSpPr>
              <p:nvPr userDrawn="1"/>
            </p:nvSpPr>
            <p:spPr bwMode="auto">
              <a:xfrm>
                <a:off x="0" y="2946"/>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31" name="Line 248"/>
              <p:cNvSpPr>
                <a:spLocks noChangeShapeType="1"/>
              </p:cNvSpPr>
              <p:nvPr userDrawn="1"/>
            </p:nvSpPr>
            <p:spPr bwMode="auto">
              <a:xfrm>
                <a:off x="0" y="3327"/>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32" name="Line 249"/>
              <p:cNvSpPr>
                <a:spLocks noChangeShapeType="1"/>
              </p:cNvSpPr>
              <p:nvPr userDrawn="1"/>
            </p:nvSpPr>
            <p:spPr bwMode="auto">
              <a:xfrm>
                <a:off x="0" y="3201"/>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33" name="Line 250"/>
              <p:cNvSpPr>
                <a:spLocks noChangeShapeType="1"/>
              </p:cNvSpPr>
              <p:nvPr userDrawn="1"/>
            </p:nvSpPr>
            <p:spPr bwMode="auto">
              <a:xfrm>
                <a:off x="0" y="3120"/>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34" name="Line 251"/>
              <p:cNvSpPr>
                <a:spLocks noChangeShapeType="1"/>
              </p:cNvSpPr>
              <p:nvPr userDrawn="1"/>
            </p:nvSpPr>
            <p:spPr bwMode="auto">
              <a:xfrm>
                <a:off x="0" y="3306"/>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35" name="Line 252"/>
              <p:cNvSpPr>
                <a:spLocks noChangeShapeType="1"/>
              </p:cNvSpPr>
              <p:nvPr userDrawn="1"/>
            </p:nvSpPr>
            <p:spPr bwMode="auto">
              <a:xfrm>
                <a:off x="0" y="2994"/>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36" name="Line 253"/>
              <p:cNvSpPr>
                <a:spLocks noChangeShapeType="1"/>
              </p:cNvSpPr>
              <p:nvPr userDrawn="1"/>
            </p:nvSpPr>
            <p:spPr bwMode="auto">
              <a:xfrm>
                <a:off x="0" y="3048"/>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37" name="Line 254"/>
              <p:cNvSpPr>
                <a:spLocks noChangeShapeType="1"/>
              </p:cNvSpPr>
              <p:nvPr userDrawn="1"/>
            </p:nvSpPr>
            <p:spPr bwMode="auto">
              <a:xfrm>
                <a:off x="0" y="3246"/>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38" name="Line 255"/>
              <p:cNvSpPr>
                <a:spLocks noChangeShapeType="1"/>
              </p:cNvSpPr>
              <p:nvPr userDrawn="1"/>
            </p:nvSpPr>
            <p:spPr bwMode="auto">
              <a:xfrm>
                <a:off x="0" y="3225"/>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39" name="Line 256"/>
              <p:cNvSpPr>
                <a:spLocks noChangeShapeType="1"/>
              </p:cNvSpPr>
              <p:nvPr userDrawn="1"/>
            </p:nvSpPr>
            <p:spPr bwMode="auto">
              <a:xfrm>
                <a:off x="0" y="2831"/>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40" name="Line 257"/>
              <p:cNvSpPr>
                <a:spLocks noChangeShapeType="1"/>
              </p:cNvSpPr>
              <p:nvPr userDrawn="1"/>
            </p:nvSpPr>
            <p:spPr bwMode="auto">
              <a:xfrm>
                <a:off x="0" y="2750"/>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41" name="Line 258"/>
              <p:cNvSpPr>
                <a:spLocks noChangeShapeType="1"/>
              </p:cNvSpPr>
              <p:nvPr userDrawn="1"/>
            </p:nvSpPr>
            <p:spPr bwMode="auto">
              <a:xfrm>
                <a:off x="0" y="2678"/>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42" name="Line 259"/>
              <p:cNvSpPr>
                <a:spLocks noChangeShapeType="1"/>
              </p:cNvSpPr>
              <p:nvPr userDrawn="1"/>
            </p:nvSpPr>
            <p:spPr bwMode="auto">
              <a:xfrm>
                <a:off x="0" y="2876"/>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43" name="Line 260"/>
              <p:cNvSpPr>
                <a:spLocks noChangeShapeType="1"/>
              </p:cNvSpPr>
              <p:nvPr userDrawn="1"/>
            </p:nvSpPr>
            <p:spPr bwMode="auto">
              <a:xfrm>
                <a:off x="0" y="2855"/>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44" name="Line 261"/>
              <p:cNvSpPr>
                <a:spLocks noChangeShapeType="1"/>
              </p:cNvSpPr>
              <p:nvPr userDrawn="1"/>
            </p:nvSpPr>
            <p:spPr bwMode="auto">
              <a:xfrm>
                <a:off x="0" y="2554"/>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45" name="Line 262"/>
              <p:cNvSpPr>
                <a:spLocks noChangeShapeType="1"/>
              </p:cNvSpPr>
              <p:nvPr userDrawn="1"/>
            </p:nvSpPr>
            <p:spPr bwMode="auto">
              <a:xfrm>
                <a:off x="0" y="2590"/>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46" name="Line 263"/>
              <p:cNvSpPr>
                <a:spLocks noChangeShapeType="1"/>
              </p:cNvSpPr>
              <p:nvPr userDrawn="1"/>
            </p:nvSpPr>
            <p:spPr bwMode="auto">
              <a:xfrm>
                <a:off x="0" y="2623"/>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47" name="Line 264"/>
              <p:cNvSpPr>
                <a:spLocks noChangeShapeType="1"/>
              </p:cNvSpPr>
              <p:nvPr userDrawn="1"/>
            </p:nvSpPr>
            <p:spPr bwMode="auto">
              <a:xfrm>
                <a:off x="0" y="2464"/>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48" name="Line 265"/>
              <p:cNvSpPr>
                <a:spLocks noChangeShapeType="1"/>
              </p:cNvSpPr>
              <p:nvPr userDrawn="1"/>
            </p:nvSpPr>
            <p:spPr bwMode="auto">
              <a:xfrm>
                <a:off x="0" y="2416"/>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49" name="Line 266"/>
              <p:cNvSpPr>
                <a:spLocks noChangeShapeType="1"/>
              </p:cNvSpPr>
              <p:nvPr userDrawn="1"/>
            </p:nvSpPr>
            <p:spPr bwMode="auto">
              <a:xfrm>
                <a:off x="0" y="250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50" name="Line 267"/>
              <p:cNvSpPr>
                <a:spLocks noChangeShapeType="1"/>
              </p:cNvSpPr>
              <p:nvPr userDrawn="1"/>
            </p:nvSpPr>
            <p:spPr bwMode="auto">
              <a:xfrm>
                <a:off x="0" y="2371"/>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51" name="Line 268"/>
              <p:cNvSpPr>
                <a:spLocks noChangeShapeType="1"/>
              </p:cNvSpPr>
              <p:nvPr userDrawn="1"/>
            </p:nvSpPr>
            <p:spPr bwMode="auto">
              <a:xfrm>
                <a:off x="0" y="2245"/>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52" name="Line 269"/>
              <p:cNvSpPr>
                <a:spLocks noChangeShapeType="1"/>
              </p:cNvSpPr>
              <p:nvPr userDrawn="1"/>
            </p:nvSpPr>
            <p:spPr bwMode="auto">
              <a:xfrm>
                <a:off x="0" y="2350"/>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53" name="Line 270"/>
              <p:cNvSpPr>
                <a:spLocks noChangeShapeType="1"/>
              </p:cNvSpPr>
              <p:nvPr userDrawn="1"/>
            </p:nvSpPr>
            <p:spPr bwMode="auto">
              <a:xfrm>
                <a:off x="0" y="2290"/>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54" name="Line 271"/>
              <p:cNvSpPr>
                <a:spLocks noChangeShapeType="1"/>
              </p:cNvSpPr>
              <p:nvPr userDrawn="1"/>
            </p:nvSpPr>
            <p:spPr bwMode="auto">
              <a:xfrm>
                <a:off x="0" y="2269"/>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55" name="Line 272"/>
              <p:cNvSpPr>
                <a:spLocks noChangeShapeType="1"/>
              </p:cNvSpPr>
              <p:nvPr userDrawn="1"/>
            </p:nvSpPr>
            <p:spPr bwMode="auto">
              <a:xfrm>
                <a:off x="0" y="2130"/>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56" name="Line 273"/>
              <p:cNvSpPr>
                <a:spLocks noChangeShapeType="1"/>
              </p:cNvSpPr>
              <p:nvPr userDrawn="1"/>
            </p:nvSpPr>
            <p:spPr bwMode="auto">
              <a:xfrm>
                <a:off x="0" y="2166"/>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57" name="Line 274"/>
              <p:cNvSpPr>
                <a:spLocks noChangeShapeType="1"/>
              </p:cNvSpPr>
              <p:nvPr userDrawn="1"/>
            </p:nvSpPr>
            <p:spPr bwMode="auto">
              <a:xfrm>
                <a:off x="0" y="219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58" name="Line 275"/>
              <p:cNvSpPr>
                <a:spLocks noChangeShapeType="1"/>
              </p:cNvSpPr>
              <p:nvPr userDrawn="1"/>
            </p:nvSpPr>
            <p:spPr bwMode="auto">
              <a:xfrm>
                <a:off x="0" y="2040"/>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59" name="Line 276"/>
              <p:cNvSpPr>
                <a:spLocks noChangeShapeType="1"/>
              </p:cNvSpPr>
              <p:nvPr userDrawn="1"/>
            </p:nvSpPr>
            <p:spPr bwMode="auto">
              <a:xfrm>
                <a:off x="0" y="1992"/>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60" name="Line 277"/>
              <p:cNvSpPr>
                <a:spLocks noChangeShapeType="1"/>
              </p:cNvSpPr>
              <p:nvPr userDrawn="1"/>
            </p:nvSpPr>
            <p:spPr bwMode="auto">
              <a:xfrm>
                <a:off x="0" y="2085"/>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61" name="Line 278"/>
              <p:cNvSpPr>
                <a:spLocks noChangeShapeType="1"/>
              </p:cNvSpPr>
              <p:nvPr userDrawn="1"/>
            </p:nvSpPr>
            <p:spPr bwMode="auto">
              <a:xfrm>
                <a:off x="0" y="1593"/>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62" name="Line 279"/>
              <p:cNvSpPr>
                <a:spLocks noChangeShapeType="1"/>
              </p:cNvSpPr>
              <p:nvPr userDrawn="1"/>
            </p:nvSpPr>
            <p:spPr bwMode="auto">
              <a:xfrm>
                <a:off x="0" y="1566"/>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63" name="Line 280"/>
              <p:cNvSpPr>
                <a:spLocks noChangeShapeType="1"/>
              </p:cNvSpPr>
              <p:nvPr userDrawn="1"/>
            </p:nvSpPr>
            <p:spPr bwMode="auto">
              <a:xfrm>
                <a:off x="0" y="1947"/>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64" name="Line 281"/>
              <p:cNvSpPr>
                <a:spLocks noChangeShapeType="1"/>
              </p:cNvSpPr>
              <p:nvPr userDrawn="1"/>
            </p:nvSpPr>
            <p:spPr bwMode="auto">
              <a:xfrm>
                <a:off x="0" y="1821"/>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65" name="Line 282"/>
              <p:cNvSpPr>
                <a:spLocks noChangeShapeType="1"/>
              </p:cNvSpPr>
              <p:nvPr userDrawn="1"/>
            </p:nvSpPr>
            <p:spPr bwMode="auto">
              <a:xfrm>
                <a:off x="0" y="1740"/>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66" name="Line 283"/>
              <p:cNvSpPr>
                <a:spLocks noChangeShapeType="1"/>
              </p:cNvSpPr>
              <p:nvPr userDrawn="1"/>
            </p:nvSpPr>
            <p:spPr bwMode="auto">
              <a:xfrm>
                <a:off x="0" y="1926"/>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67" name="Line 284"/>
              <p:cNvSpPr>
                <a:spLocks noChangeShapeType="1"/>
              </p:cNvSpPr>
              <p:nvPr userDrawn="1"/>
            </p:nvSpPr>
            <p:spPr bwMode="auto">
              <a:xfrm>
                <a:off x="0" y="1614"/>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68" name="Line 285"/>
              <p:cNvSpPr>
                <a:spLocks noChangeShapeType="1"/>
              </p:cNvSpPr>
              <p:nvPr userDrawn="1"/>
            </p:nvSpPr>
            <p:spPr bwMode="auto">
              <a:xfrm>
                <a:off x="0" y="1668"/>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69" name="Line 286"/>
              <p:cNvSpPr>
                <a:spLocks noChangeShapeType="1"/>
              </p:cNvSpPr>
              <p:nvPr userDrawn="1"/>
            </p:nvSpPr>
            <p:spPr bwMode="auto">
              <a:xfrm>
                <a:off x="0" y="1866"/>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70" name="Line 287"/>
              <p:cNvSpPr>
                <a:spLocks noChangeShapeType="1"/>
              </p:cNvSpPr>
              <p:nvPr userDrawn="1"/>
            </p:nvSpPr>
            <p:spPr bwMode="auto">
              <a:xfrm>
                <a:off x="0" y="1845"/>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71" name="Line 288"/>
              <p:cNvSpPr>
                <a:spLocks noChangeShapeType="1"/>
              </p:cNvSpPr>
              <p:nvPr userDrawn="1"/>
            </p:nvSpPr>
            <p:spPr bwMode="auto">
              <a:xfrm>
                <a:off x="0" y="1437"/>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72" name="Line 289"/>
              <p:cNvSpPr>
                <a:spLocks noChangeShapeType="1"/>
              </p:cNvSpPr>
              <p:nvPr userDrawn="1"/>
            </p:nvSpPr>
            <p:spPr bwMode="auto">
              <a:xfrm>
                <a:off x="0" y="1473"/>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73" name="Line 290"/>
              <p:cNvSpPr>
                <a:spLocks noChangeShapeType="1"/>
              </p:cNvSpPr>
              <p:nvPr userDrawn="1"/>
            </p:nvSpPr>
            <p:spPr bwMode="auto">
              <a:xfrm>
                <a:off x="0" y="1506"/>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74" name="Line 291"/>
              <p:cNvSpPr>
                <a:spLocks noChangeShapeType="1"/>
              </p:cNvSpPr>
              <p:nvPr userDrawn="1"/>
            </p:nvSpPr>
            <p:spPr bwMode="auto">
              <a:xfrm>
                <a:off x="0" y="1347"/>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75" name="Line 292"/>
              <p:cNvSpPr>
                <a:spLocks noChangeShapeType="1"/>
              </p:cNvSpPr>
              <p:nvPr userDrawn="1"/>
            </p:nvSpPr>
            <p:spPr bwMode="auto">
              <a:xfrm>
                <a:off x="0" y="1392"/>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76" name="Line 293"/>
              <p:cNvSpPr>
                <a:spLocks noChangeShapeType="1"/>
              </p:cNvSpPr>
              <p:nvPr userDrawn="1"/>
            </p:nvSpPr>
            <p:spPr bwMode="auto">
              <a:xfrm>
                <a:off x="0" y="1016"/>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77" name="Line 294"/>
              <p:cNvSpPr>
                <a:spLocks noChangeShapeType="1"/>
              </p:cNvSpPr>
              <p:nvPr userDrawn="1"/>
            </p:nvSpPr>
            <p:spPr bwMode="auto">
              <a:xfrm>
                <a:off x="0" y="989"/>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78" name="Line 295"/>
              <p:cNvSpPr>
                <a:spLocks noChangeShapeType="1"/>
              </p:cNvSpPr>
              <p:nvPr userDrawn="1"/>
            </p:nvSpPr>
            <p:spPr bwMode="auto">
              <a:xfrm>
                <a:off x="0" y="1244"/>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79" name="Line 296"/>
              <p:cNvSpPr>
                <a:spLocks noChangeShapeType="1"/>
              </p:cNvSpPr>
              <p:nvPr userDrawn="1"/>
            </p:nvSpPr>
            <p:spPr bwMode="auto">
              <a:xfrm>
                <a:off x="0" y="1163"/>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80" name="Line 297"/>
              <p:cNvSpPr>
                <a:spLocks noChangeShapeType="1"/>
              </p:cNvSpPr>
              <p:nvPr userDrawn="1"/>
            </p:nvSpPr>
            <p:spPr bwMode="auto">
              <a:xfrm>
                <a:off x="0" y="1037"/>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81" name="Line 298"/>
              <p:cNvSpPr>
                <a:spLocks noChangeShapeType="1"/>
              </p:cNvSpPr>
              <p:nvPr userDrawn="1"/>
            </p:nvSpPr>
            <p:spPr bwMode="auto">
              <a:xfrm>
                <a:off x="0" y="1091"/>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82" name="Line 299"/>
              <p:cNvSpPr>
                <a:spLocks noChangeShapeType="1"/>
              </p:cNvSpPr>
              <p:nvPr userDrawn="1"/>
            </p:nvSpPr>
            <p:spPr bwMode="auto">
              <a:xfrm>
                <a:off x="0" y="128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83" name="Line 300"/>
              <p:cNvSpPr>
                <a:spLocks noChangeShapeType="1"/>
              </p:cNvSpPr>
              <p:nvPr userDrawn="1"/>
            </p:nvSpPr>
            <p:spPr bwMode="auto">
              <a:xfrm>
                <a:off x="0" y="1268"/>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84" name="Line 301"/>
              <p:cNvSpPr>
                <a:spLocks noChangeShapeType="1"/>
              </p:cNvSpPr>
              <p:nvPr userDrawn="1"/>
            </p:nvSpPr>
            <p:spPr bwMode="auto">
              <a:xfrm>
                <a:off x="0" y="860"/>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85" name="Line 302"/>
              <p:cNvSpPr>
                <a:spLocks noChangeShapeType="1"/>
              </p:cNvSpPr>
              <p:nvPr userDrawn="1"/>
            </p:nvSpPr>
            <p:spPr bwMode="auto">
              <a:xfrm>
                <a:off x="0" y="896"/>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86" name="Line 303"/>
              <p:cNvSpPr>
                <a:spLocks noChangeShapeType="1"/>
              </p:cNvSpPr>
              <p:nvPr userDrawn="1"/>
            </p:nvSpPr>
            <p:spPr bwMode="auto">
              <a:xfrm>
                <a:off x="0" y="92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87" name="Line 304"/>
              <p:cNvSpPr>
                <a:spLocks noChangeShapeType="1"/>
              </p:cNvSpPr>
              <p:nvPr userDrawn="1"/>
            </p:nvSpPr>
            <p:spPr bwMode="auto">
              <a:xfrm>
                <a:off x="0" y="770"/>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88" name="Line 305"/>
              <p:cNvSpPr>
                <a:spLocks noChangeShapeType="1"/>
              </p:cNvSpPr>
              <p:nvPr userDrawn="1"/>
            </p:nvSpPr>
            <p:spPr bwMode="auto">
              <a:xfrm>
                <a:off x="0" y="815"/>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89" name="Line 306"/>
              <p:cNvSpPr>
                <a:spLocks noChangeShapeType="1"/>
              </p:cNvSpPr>
              <p:nvPr userDrawn="1"/>
            </p:nvSpPr>
            <p:spPr bwMode="auto">
              <a:xfrm>
                <a:off x="0" y="718"/>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90" name="Line 307"/>
              <p:cNvSpPr>
                <a:spLocks noChangeShapeType="1"/>
              </p:cNvSpPr>
              <p:nvPr userDrawn="1"/>
            </p:nvSpPr>
            <p:spPr bwMode="auto">
              <a:xfrm>
                <a:off x="0" y="646"/>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91" name="Line 308"/>
              <p:cNvSpPr>
                <a:spLocks noChangeShapeType="1"/>
              </p:cNvSpPr>
              <p:nvPr userDrawn="1"/>
            </p:nvSpPr>
            <p:spPr bwMode="auto">
              <a:xfrm>
                <a:off x="0" y="522"/>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92" name="Line 309"/>
              <p:cNvSpPr>
                <a:spLocks noChangeShapeType="1"/>
              </p:cNvSpPr>
              <p:nvPr userDrawn="1"/>
            </p:nvSpPr>
            <p:spPr bwMode="auto">
              <a:xfrm>
                <a:off x="0" y="558"/>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93" name="Line 310"/>
              <p:cNvSpPr>
                <a:spLocks noChangeShapeType="1"/>
              </p:cNvSpPr>
              <p:nvPr userDrawn="1"/>
            </p:nvSpPr>
            <p:spPr bwMode="auto">
              <a:xfrm>
                <a:off x="0" y="591"/>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94" name="Line 311"/>
              <p:cNvSpPr>
                <a:spLocks noChangeShapeType="1"/>
              </p:cNvSpPr>
              <p:nvPr userDrawn="1"/>
            </p:nvSpPr>
            <p:spPr bwMode="auto">
              <a:xfrm>
                <a:off x="0" y="432"/>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95" name="Line 312"/>
              <p:cNvSpPr>
                <a:spLocks noChangeShapeType="1"/>
              </p:cNvSpPr>
              <p:nvPr userDrawn="1"/>
            </p:nvSpPr>
            <p:spPr bwMode="auto">
              <a:xfrm>
                <a:off x="0" y="384"/>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96" name="Line 313"/>
              <p:cNvSpPr>
                <a:spLocks noChangeShapeType="1"/>
              </p:cNvSpPr>
              <p:nvPr userDrawn="1"/>
            </p:nvSpPr>
            <p:spPr bwMode="auto">
              <a:xfrm>
                <a:off x="0" y="477"/>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97" name="Line 314"/>
              <p:cNvSpPr>
                <a:spLocks noChangeShapeType="1"/>
              </p:cNvSpPr>
              <p:nvPr userDrawn="1"/>
            </p:nvSpPr>
            <p:spPr bwMode="auto">
              <a:xfrm>
                <a:off x="0" y="33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98" name="Line 315"/>
              <p:cNvSpPr>
                <a:spLocks noChangeShapeType="1"/>
              </p:cNvSpPr>
              <p:nvPr userDrawn="1"/>
            </p:nvSpPr>
            <p:spPr bwMode="auto">
              <a:xfrm>
                <a:off x="0" y="318"/>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99" name="Line 316"/>
              <p:cNvSpPr>
                <a:spLocks noChangeShapeType="1"/>
              </p:cNvSpPr>
              <p:nvPr userDrawn="1"/>
            </p:nvSpPr>
            <p:spPr bwMode="auto">
              <a:xfrm>
                <a:off x="0" y="258"/>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0" name="Line 317"/>
              <p:cNvSpPr>
                <a:spLocks noChangeShapeType="1"/>
              </p:cNvSpPr>
              <p:nvPr userDrawn="1"/>
            </p:nvSpPr>
            <p:spPr bwMode="auto">
              <a:xfrm>
                <a:off x="0" y="70"/>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1" name="Line 318"/>
              <p:cNvSpPr>
                <a:spLocks noChangeShapeType="1"/>
              </p:cNvSpPr>
              <p:nvPr userDrawn="1"/>
            </p:nvSpPr>
            <p:spPr bwMode="auto">
              <a:xfrm>
                <a:off x="0" y="43"/>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2" name="Line 319"/>
              <p:cNvSpPr>
                <a:spLocks noChangeShapeType="1"/>
              </p:cNvSpPr>
              <p:nvPr userDrawn="1"/>
            </p:nvSpPr>
            <p:spPr bwMode="auto">
              <a:xfrm>
                <a:off x="0" y="91"/>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3" name="Line 320"/>
              <p:cNvSpPr>
                <a:spLocks noChangeShapeType="1"/>
              </p:cNvSpPr>
              <p:nvPr userDrawn="1"/>
            </p:nvSpPr>
            <p:spPr bwMode="auto">
              <a:xfrm>
                <a:off x="0" y="145"/>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4" name="Line 321"/>
              <p:cNvSpPr>
                <a:spLocks noChangeShapeType="1"/>
              </p:cNvSpPr>
              <p:nvPr userDrawn="1"/>
            </p:nvSpPr>
            <p:spPr bwMode="auto">
              <a:xfrm>
                <a:off x="0" y="202"/>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grpSp>
      </p:grpSp>
      <p:sp>
        <p:nvSpPr>
          <p:cNvPr id="105" name="Rectangle 220"/>
          <p:cNvSpPr>
            <a:spLocks noChangeArrowheads="1"/>
          </p:cNvSpPr>
          <p:nvPr/>
        </p:nvSpPr>
        <p:spPr bwMode="auto">
          <a:xfrm>
            <a:off x="3124206" y="2438400"/>
            <a:ext cx="5662613" cy="77788"/>
          </a:xfrm>
          <a:prstGeom prst="rect">
            <a:avLst/>
          </a:prstGeom>
          <a:solidFill>
            <a:schemeClr val="hlink"/>
          </a:solidFill>
          <a:ln w="9525">
            <a:noFill/>
            <a:miter lim="800000"/>
            <a:headEnd/>
            <a:tailEnd/>
          </a:ln>
        </p:spPr>
        <p:txBody>
          <a:bodyPr wrap="none" lIns="91420" tIns="45711" rIns="91420" bIns="45711" anchor="ctr"/>
          <a:lstStyle/>
          <a:p>
            <a:pPr algn="ctr" defTabSz="914210" fontAlgn="base">
              <a:spcBef>
                <a:spcPct val="0"/>
              </a:spcBef>
              <a:spcAft>
                <a:spcPct val="0"/>
              </a:spcAft>
            </a:pPr>
            <a:endParaRPr kumimoji="1" lang="en-US" sz="2400" dirty="0" smtClean="0">
              <a:solidFill>
                <a:srgbClr val="003366"/>
              </a:solidFill>
            </a:endParaRPr>
          </a:p>
        </p:txBody>
      </p:sp>
      <p:sp>
        <p:nvSpPr>
          <p:cNvPr id="106" name="Rectangle 219"/>
          <p:cNvSpPr>
            <a:spLocks noChangeArrowheads="1"/>
          </p:cNvSpPr>
          <p:nvPr/>
        </p:nvSpPr>
        <p:spPr bwMode="auto">
          <a:xfrm>
            <a:off x="990604" y="533402"/>
            <a:ext cx="5662613" cy="77788"/>
          </a:xfrm>
          <a:prstGeom prst="rect">
            <a:avLst/>
          </a:prstGeom>
          <a:solidFill>
            <a:schemeClr val="hlink"/>
          </a:solidFill>
          <a:ln w="9525">
            <a:noFill/>
            <a:miter lim="800000"/>
            <a:headEnd/>
            <a:tailEnd/>
          </a:ln>
        </p:spPr>
        <p:txBody>
          <a:bodyPr wrap="none" lIns="91420" tIns="45711" rIns="91420" bIns="45711" anchor="ctr"/>
          <a:lstStyle/>
          <a:p>
            <a:pPr algn="ctr" defTabSz="914210" fontAlgn="base">
              <a:spcBef>
                <a:spcPct val="0"/>
              </a:spcBef>
              <a:spcAft>
                <a:spcPct val="0"/>
              </a:spcAft>
            </a:pPr>
            <a:endParaRPr kumimoji="1" lang="en-US" sz="2400" dirty="0" smtClean="0">
              <a:solidFill>
                <a:srgbClr val="003366"/>
              </a:solidFill>
            </a:endParaRPr>
          </a:p>
        </p:txBody>
      </p:sp>
      <p:sp>
        <p:nvSpPr>
          <p:cNvPr id="3175" name="Rectangle 103"/>
          <p:cNvSpPr>
            <a:spLocks noGrp="1" noChangeArrowheads="1"/>
          </p:cNvSpPr>
          <p:nvPr>
            <p:ph type="ctrTitle"/>
          </p:nvPr>
        </p:nvSpPr>
        <p:spPr>
          <a:xfrm>
            <a:off x="1219200" y="762000"/>
            <a:ext cx="7380288" cy="1524000"/>
          </a:xfrm>
        </p:spPr>
        <p:txBody>
          <a:bodyPr/>
          <a:lstStyle>
            <a:lvl1pPr>
              <a:defRPr/>
            </a:lvl1pPr>
          </a:lstStyle>
          <a:p>
            <a:r>
              <a:rPr lang="en-US"/>
              <a:t>Click to edit Master title style</a:t>
            </a:r>
          </a:p>
        </p:txBody>
      </p:sp>
      <p:sp>
        <p:nvSpPr>
          <p:cNvPr id="3293" name="Rectangle 221"/>
          <p:cNvSpPr>
            <a:spLocks noGrp="1" noChangeArrowheads="1"/>
          </p:cNvSpPr>
          <p:nvPr>
            <p:ph type="subTitle" idx="1"/>
          </p:nvPr>
        </p:nvSpPr>
        <p:spPr>
          <a:xfrm>
            <a:off x="1566869" y="2693995"/>
            <a:ext cx="6662737" cy="2994025"/>
          </a:xfrm>
        </p:spPr>
        <p:txBody>
          <a:bodyPr/>
          <a:lstStyle>
            <a:lvl1pPr marL="0" indent="0" algn="ctr">
              <a:buFont typeface="Wingdings" pitchFamily="2" charset="2"/>
              <a:buNone/>
              <a:defRPr/>
            </a:lvl1pPr>
          </a:lstStyle>
          <a:p>
            <a:r>
              <a:rPr lang="en-US"/>
              <a:t>Click to edit Master subtitle style</a:t>
            </a:r>
          </a:p>
        </p:txBody>
      </p:sp>
      <p:sp>
        <p:nvSpPr>
          <p:cNvPr id="107" name="Rectangle 105"/>
          <p:cNvSpPr>
            <a:spLocks noGrp="1" noChangeArrowheads="1"/>
          </p:cNvSpPr>
          <p:nvPr>
            <p:ph type="dt" sz="half" idx="10"/>
          </p:nvPr>
        </p:nvSpPr>
        <p:spPr>
          <a:xfrm>
            <a:off x="1387481" y="6357938"/>
            <a:ext cx="1355725" cy="457200"/>
          </a:xfrm>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108" name="Rectangle 106"/>
          <p:cNvSpPr>
            <a:spLocks noGrp="1" noChangeArrowheads="1"/>
          </p:cNvSpPr>
          <p:nvPr>
            <p:ph type="ftr" sz="quarter" idx="11"/>
          </p:nvPr>
        </p:nvSpPr>
        <p:spPr>
          <a:xfrm>
            <a:off x="2743200" y="6357938"/>
            <a:ext cx="5105400" cy="457200"/>
          </a:xfrm>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109" name="Rectangle 107"/>
          <p:cNvSpPr>
            <a:spLocks noGrp="1" noChangeArrowheads="1"/>
          </p:cNvSpPr>
          <p:nvPr>
            <p:ph type="sldNum" sz="quarter" idx="12"/>
          </p:nvPr>
        </p:nvSpPr>
        <p:spPr>
          <a:xfrm>
            <a:off x="7924802" y="6400800"/>
            <a:ext cx="838200" cy="457200"/>
          </a:xfrm>
        </p:spPr>
        <p:txBody>
          <a:bodyPr/>
          <a:lstStyle>
            <a:lvl1pPr>
              <a:defRPr/>
            </a:lvl1pPr>
          </a:lstStyle>
          <a:p>
            <a:pPr>
              <a:defRPr/>
            </a:pPr>
            <a:fld id="{DFBDB2C9-0C31-449B-B24A-BB0E6CD47132}"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9924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0B4FFD-CE2F-4122-AB4D-C6AF0056D361}"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2866530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7920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92534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01042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27616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44471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0C205D8-A134-4056-A9E8-3ADD1E4D20A6}"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52052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6880" y="457201"/>
            <a:ext cx="8239760" cy="99568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575117"/>
            <a:ext cx="7886700" cy="4963796"/>
          </a:xfrm>
        </p:spPr>
        <p:txBody>
          <a:bodyPr/>
          <a:lstStyle>
            <a:lvl1pPr marL="288000" indent="-288000">
              <a:defRPr/>
            </a:lvl1pPr>
            <a:lvl2pPr indent="-216000">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7CC6949-7599-4049-94CA-B5430A63AFD7}"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990776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DB14879-45DA-470E-9164-BA5875756A3C}"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61440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7"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06BBF1D-9509-4C02-B8A5-5232EE775A06}"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28534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83B2D57-2F84-4CD1-8905-C189D0710602}"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274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230" y="762000"/>
            <a:ext cx="2022475"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762000"/>
            <a:ext cx="59182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97D906-5202-4C99-B649-3269924CD899}"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9643604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7A0DE53-F92E-4B31-949B-A794854BB1E9}"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78853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B11D7D-22A9-476E-8451-C3D8710293E8}"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4068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A15E1F-C2FF-448B-82D8-5BCFF8EEF205}"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3766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736F346-4E35-4E4C-B54A-7AC874FCBA09}"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96446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3B478C-183A-48AD-B3E6-5A9CECD56B9F}"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86981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365125"/>
            <a:ext cx="1478756"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365125"/>
            <a:ext cx="4321969"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E32117-C655-478A-97C6-1E546EB976EB}"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0497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0C205D8-A134-4056-A9E8-3ADD1E4D20A6}"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92595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6880" y="457201"/>
            <a:ext cx="8239760" cy="99568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575117"/>
            <a:ext cx="7886700" cy="4963796"/>
          </a:xfrm>
        </p:spPr>
        <p:txBody>
          <a:bodyPr/>
          <a:lstStyle>
            <a:lvl1pPr marL="288000" indent="-288000">
              <a:defRPr/>
            </a:lvl1pPr>
            <a:lvl2pPr indent="-216000">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7CC6949-7599-4049-94CA-B5430A63AFD7}"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042545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DB14879-45DA-470E-9164-BA5875756A3C}"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11217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7"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06BBF1D-9509-4C02-B8A5-5232EE775A06}"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8364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762000"/>
            <a:ext cx="73787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6" y="2214572"/>
            <a:ext cx="7958138" cy="1863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9626" y="4230688"/>
            <a:ext cx="7958138" cy="1865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984FD7-47BD-40BA-A756-85F4A2B2E168}"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42782491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83B2D57-2F84-4CD1-8905-C189D0710602}"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69328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7A0DE53-F92E-4B31-949B-A794854BB1E9}"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46319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B11D7D-22A9-476E-8451-C3D8710293E8}"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4574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A15E1F-C2FF-448B-82D8-5BCFF8EEF205}"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88342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736F346-4E35-4E4C-B54A-7AC874FCBA09}"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12180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3B478C-183A-48AD-B3E6-5A9CECD56B9F}"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19640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365125"/>
            <a:ext cx="1478756"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365125"/>
            <a:ext cx="4321969"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E32117-C655-478A-97C6-1E546EB976EB}"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339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0C205D8-A134-4056-A9E8-3ADD1E4D20A6}"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36793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6880" y="457201"/>
            <a:ext cx="8239760" cy="99568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575117"/>
            <a:ext cx="7886700" cy="4963796"/>
          </a:xfrm>
        </p:spPr>
        <p:txBody>
          <a:bodyPr/>
          <a:lstStyle>
            <a:lvl1pPr marL="288000" indent="-288000">
              <a:defRPr/>
            </a:lvl1pPr>
            <a:lvl2pPr indent="-216000">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7CC6949-7599-4049-94CA-B5430A63AFD7}"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040975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DB14879-45DA-470E-9164-BA5875756A3C}"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5464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3"/>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259632" y="3861048"/>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908362023"/>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7"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06BBF1D-9509-4C02-B8A5-5232EE775A06}"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46724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83B2D57-2F84-4CD1-8905-C189D0710602}"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30117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7A0DE53-F92E-4B31-949B-A794854BB1E9}"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48313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B11D7D-22A9-476E-8451-C3D8710293E8}"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27002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5A15E1F-C2FF-448B-82D8-5BCFF8EEF205}"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0765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736F346-4E35-4E4C-B54A-7AC874FCBA09}"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12737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3B478C-183A-48AD-B3E6-5A9CECD56B9F}"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34512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365125"/>
            <a:ext cx="1478756"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365125"/>
            <a:ext cx="4321969"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E32117-C655-478A-97C6-1E546EB976EB}"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56829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矩形 3"/>
          <p:cNvSpPr/>
          <p:nvPr userDrawn="1"/>
        </p:nvSpPr>
        <p:spPr>
          <a:xfrm>
            <a:off x="0" y="-1406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11" name="组合 2"/>
          <p:cNvGrpSpPr>
            <a:grpSpLocks/>
          </p:cNvGrpSpPr>
          <p:nvPr userDrawn="1"/>
        </p:nvGrpSpPr>
        <p:grpSpPr bwMode="auto">
          <a:xfrm>
            <a:off x="0" y="1643081"/>
            <a:ext cx="9144000" cy="2500294"/>
            <a:chOff x="0" y="1643074"/>
            <a:chExt cx="9144000" cy="2500282"/>
          </a:xfrm>
        </p:grpSpPr>
        <p:sp>
          <p:nvSpPr>
            <p:cNvPr id="12" name="矩形 11"/>
            <p:cNvSpPr/>
            <p:nvPr/>
          </p:nvSpPr>
          <p:spPr>
            <a:xfrm>
              <a:off x="0" y="4071942"/>
              <a:ext cx="9144000" cy="71414"/>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ln w="18000">
                    <a:solidFill>
                      <a:srgbClr val="EA157A">
                        <a:satMod val="140000"/>
                      </a:srgbClr>
                    </a:solidFill>
                    <a:prstDash val="solid"/>
                    <a:miter lim="800000"/>
                  </a:ln>
                  <a:noFill/>
                  <a:effectLst>
                    <a:outerShdw blurRad="25500" dist="23000" dir="7020000" algn="tl">
                      <a:srgbClr val="000000">
                        <a:alpha val="50000"/>
                      </a:srgbClr>
                    </a:outerShdw>
                  </a:effectLst>
                </a:rPr>
                <a:t> </a:t>
              </a:r>
              <a:endParaRPr lang="zh-CN" altLang="en-US" b="1" dirty="0">
                <a:ln w="18000">
                  <a:solidFill>
                    <a:srgbClr val="EA157A">
                      <a:satMod val="140000"/>
                    </a:srgbClr>
                  </a:solidFill>
                  <a:prstDash val="solid"/>
                  <a:miter lim="800000"/>
                </a:ln>
                <a:noFill/>
                <a:effectLst>
                  <a:outerShdw blurRad="25500" dist="23000" dir="7020000" algn="tl">
                    <a:srgbClr val="000000">
                      <a:alpha val="50000"/>
                    </a:srgbClr>
                  </a:outerShdw>
                </a:effectLst>
              </a:endParaRPr>
            </a:p>
          </p:txBody>
        </p:sp>
        <p:sp>
          <p:nvSpPr>
            <p:cNvPr id="13" name="矩形 12"/>
            <p:cNvSpPr/>
            <p:nvPr/>
          </p:nvSpPr>
          <p:spPr>
            <a:xfrm>
              <a:off x="0" y="1643074"/>
              <a:ext cx="9144000" cy="2285992"/>
            </a:xfrm>
            <a:prstGeom prst="rect">
              <a:avLst/>
            </a:prstGeom>
            <a:solidFill>
              <a:srgbClr val="1D77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ln w="18000">
                    <a:solidFill>
                      <a:srgbClr val="EA157A">
                        <a:satMod val="140000"/>
                      </a:srgbClr>
                    </a:solidFill>
                    <a:prstDash val="solid"/>
                    <a:miter lim="800000"/>
                  </a:ln>
                  <a:noFill/>
                  <a:effectLst>
                    <a:outerShdw blurRad="25500" dist="23000" dir="7020000" algn="tl">
                      <a:srgbClr val="000000">
                        <a:alpha val="50000"/>
                      </a:srgbClr>
                    </a:outerShdw>
                  </a:effectLst>
                </a:rPr>
                <a:t> </a:t>
              </a:r>
              <a:endParaRPr lang="zh-CN" altLang="en-US" b="1" dirty="0">
                <a:ln w="18000">
                  <a:solidFill>
                    <a:srgbClr val="EA157A">
                      <a:satMod val="140000"/>
                    </a:srgbClr>
                  </a:solidFill>
                  <a:prstDash val="solid"/>
                  <a:miter lim="800000"/>
                </a:ln>
                <a:noFill/>
                <a:effectLst>
                  <a:outerShdw blurRad="25500" dist="23000" dir="7020000" algn="tl">
                    <a:srgbClr val="000000">
                      <a:alpha val="50000"/>
                    </a:srgbClr>
                  </a:outerShdw>
                </a:effectLst>
              </a:endParaRPr>
            </a:p>
          </p:txBody>
        </p:sp>
      </p:grpSp>
      <p:sp>
        <p:nvSpPr>
          <p:cNvPr id="2" name="标题 1"/>
          <p:cNvSpPr>
            <a:spLocks noGrp="1"/>
          </p:cNvSpPr>
          <p:nvPr>
            <p:ph type="ctrTitle"/>
          </p:nvPr>
        </p:nvSpPr>
        <p:spPr>
          <a:xfrm>
            <a:off x="685800" y="2130425"/>
            <a:ext cx="7772400" cy="1470025"/>
          </a:xfrm>
          <a:prstGeom prst="rect">
            <a:avLst/>
          </a:prstGeom>
        </p:spPr>
        <p:txBody>
          <a:bodyPr/>
          <a:lstStyle>
            <a:lvl1pPr>
              <a:lnSpc>
                <a:spcPct val="200000"/>
              </a:lnSpc>
              <a:defRPr sz="3600" b="1">
                <a:solidFill>
                  <a:schemeClr val="bg1"/>
                </a:solidFill>
                <a:effectLst>
                  <a:outerShdw blurRad="38100" dist="38100" dir="2700000" algn="tl">
                    <a:srgbClr val="000000">
                      <a:alpha val="43137"/>
                    </a:srgbClr>
                  </a:outerShdw>
                </a:effectLst>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4286252"/>
            <a:ext cx="6400800" cy="726924"/>
          </a:xfrm>
          <a:prstGeom prst="rect">
            <a:avLst/>
          </a:prstGeom>
        </p:spPr>
        <p:txBody>
          <a:bodyPr/>
          <a:lstStyle>
            <a:lvl1pPr marL="0" indent="0" algn="ctr">
              <a:buNone/>
              <a:defRPr sz="2800" b="1">
                <a:solidFill>
                  <a:schemeClr val="tx1">
                    <a:tint val="75000"/>
                  </a:schemeClr>
                </a:solidFill>
                <a:latin typeface="黑体" panose="02010609060101010101" pitchFamily="49" charset="-122"/>
                <a:ea typeface="黑体" panose="0201060906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en-US" altLang="zh-CN" dirty="0" smtClean="0"/>
          </a:p>
        </p:txBody>
      </p:sp>
      <p:sp>
        <p:nvSpPr>
          <p:cNvPr id="5" name="页脚占位符 4"/>
          <p:cNvSpPr>
            <a:spLocks noGrp="1"/>
          </p:cNvSpPr>
          <p:nvPr>
            <p:ph type="ftr" sz="quarter" idx="10"/>
          </p:nvPr>
        </p:nvSpPr>
        <p:spPr>
          <a:xfrm>
            <a:off x="142875"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solidFill>
                <a:prstClr val="black"/>
              </a:solidFill>
            </a:endParaRPr>
          </a:p>
        </p:txBody>
      </p:sp>
      <p:sp>
        <p:nvSpPr>
          <p:cNvPr id="6" name="灯片编号占位符 5"/>
          <p:cNvSpPr>
            <a:spLocks noGrp="1"/>
          </p:cNvSpPr>
          <p:nvPr>
            <p:ph type="sldNum" sz="quarter" idx="11"/>
          </p:nvPr>
        </p:nvSpPr>
        <p:spPr>
          <a:xfrm>
            <a:off x="6553200" y="6356350"/>
            <a:ext cx="2133600" cy="365125"/>
          </a:xfrm>
          <a:prstGeom prst="rect">
            <a:avLst/>
          </a:prstGeom>
        </p:spPr>
        <p:txBody>
          <a:bodyPr/>
          <a:lstStyle>
            <a:lvl1pPr algn="r" fontAlgn="auto">
              <a:spcBef>
                <a:spcPts val="0"/>
              </a:spcBef>
              <a:spcAft>
                <a:spcPts val="0"/>
              </a:spcAft>
              <a:defRPr>
                <a:solidFill>
                  <a:schemeClr val="bg1"/>
                </a:solidFill>
                <a:latin typeface="+mn-lt"/>
                <a:ea typeface="+mn-ea"/>
              </a:defRPr>
            </a:lvl1pPr>
          </a:lstStyle>
          <a:p>
            <a:pPr>
              <a:defRPr/>
            </a:pPr>
            <a:endParaRPr lang="en-US">
              <a:solidFill>
                <a:prstClr val="white"/>
              </a:solidFill>
            </a:endParaRPr>
          </a:p>
        </p:txBody>
      </p:sp>
      <p:sp>
        <p:nvSpPr>
          <p:cNvPr id="26" name="内容占位符 25"/>
          <p:cNvSpPr>
            <a:spLocks noGrp="1"/>
          </p:cNvSpPr>
          <p:nvPr>
            <p:ph sz="quarter" idx="12"/>
          </p:nvPr>
        </p:nvSpPr>
        <p:spPr>
          <a:xfrm>
            <a:off x="1997386" y="5227563"/>
            <a:ext cx="5149229" cy="914400"/>
          </a:xfrm>
          <a:prstGeom prst="rect">
            <a:avLst/>
          </a:prstGeom>
        </p:spPr>
        <p:txBody>
          <a:bodyPr/>
          <a:lstStyle>
            <a:lvl1pPr marL="0" indent="0">
              <a:buNone/>
              <a:defRPr sz="2400">
                <a:latin typeface="华文中宋" panose="02010600040101010101" pitchFamily="2" charset="-122"/>
                <a:ea typeface="华文中宋" panose="02010600040101010101" pitchFamily="2" charset="-122"/>
              </a:defRPr>
            </a:lvl1pPr>
          </a:lstStyle>
          <a:p>
            <a:pPr lvl="0"/>
            <a:r>
              <a:rPr lang="zh-CN" altLang="en-US" dirty="0" smtClean="0"/>
              <a:t>单击此处编辑母版文本样式</a:t>
            </a:r>
            <a:endParaRPr lang="zh-CN" altLang="en-US" dirty="0"/>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00" y="436171"/>
            <a:ext cx="2826388" cy="535323"/>
          </a:xfrm>
          <a:prstGeom prst="rect">
            <a:avLst/>
          </a:prstGeom>
        </p:spPr>
      </p:pic>
    </p:spTree>
    <p:extLst>
      <p:ext uri="{BB962C8B-B14F-4D97-AF65-F5344CB8AC3E}">
        <p14:creationId xmlns:p14="http://schemas.microsoft.com/office/powerpoint/2010/main" val="192375941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36712"/>
            <a:ext cx="8229600" cy="5289451"/>
          </a:xfrm>
          <a:prstGeom prst="rect">
            <a:avLst/>
          </a:prstGeom>
        </p:spPr>
        <p:txBody>
          <a:bodyPr/>
          <a:lstStyle>
            <a:lvl1pPr>
              <a:defRPr sz="2400"/>
            </a:lvl1pPr>
            <a:lvl2pPr>
              <a:defRPr sz="2000"/>
            </a:lvl2pPr>
            <a:lvl3pPr>
              <a:defRPr sz="1800"/>
            </a:lvl3pPr>
            <a:lvl4pPr>
              <a:defRPr sz="1600"/>
            </a:lvl4pPr>
            <a:lvl5pPr>
              <a:defRPr sz="16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页脚占位符 4"/>
          <p:cNvSpPr>
            <a:spLocks noGrp="1"/>
          </p:cNvSpPr>
          <p:nvPr>
            <p:ph type="ftr" sz="quarter" idx="10"/>
          </p:nvPr>
        </p:nvSpPr>
        <p:spPr>
          <a:xfrm>
            <a:off x="357188"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7" name="标题 1"/>
          <p:cNvSpPr>
            <a:spLocks noGrp="1"/>
          </p:cNvSpPr>
          <p:nvPr>
            <p:ph type="title"/>
          </p:nvPr>
        </p:nvSpPr>
        <p:spPr>
          <a:xfrm>
            <a:off x="107504" y="152636"/>
            <a:ext cx="6480720" cy="576064"/>
          </a:xfrm>
          <a:prstGeom prst="rect">
            <a:avLst/>
          </a:prstGeom>
        </p:spPr>
        <p:txBody>
          <a:bodyPr/>
          <a:lstStyle>
            <a:lvl1pPr algn="l">
              <a:defRPr lang="zh-CN" altLang="en-US" sz="2800" b="1" kern="1200" dirty="0">
                <a:solidFill>
                  <a:srgbClr val="14548E"/>
                </a:solidFill>
                <a:effectLst>
                  <a:outerShdw blurRad="38100" dist="38100" dir="2700000" algn="tl">
                    <a:srgbClr val="000000">
                      <a:alpha val="43137"/>
                    </a:srgbClr>
                  </a:outerShdw>
                </a:effectLst>
                <a:latin typeface="Times New Roman" pitchFamily="18" charset="0"/>
                <a:ea typeface="黑体" pitchFamily="49" charset="-122"/>
                <a:cs typeface="+mn-cs"/>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5467543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6"/>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338933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698318EA-35CD-426C-B24D-E1CF675968DD}" type="datetimeFigureOut">
              <a:rPr lang="zh-CN" altLang="en-US">
                <a:solidFill>
                  <a:prstClr val="black"/>
                </a:solidFill>
              </a:rPr>
              <a:pPr>
                <a:defRPr/>
              </a:pPr>
              <a:t>2016/4/13</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微软雅黑" panose="020B0503020204020204" pitchFamily="34" charset="-122"/>
              </a:defRPr>
            </a:lvl1pPr>
          </a:lstStyle>
          <a:p>
            <a:pPr fontAlgn="base">
              <a:spcBef>
                <a:spcPct val="0"/>
              </a:spcBef>
              <a:spcAft>
                <a:spcPct val="0"/>
              </a:spcAft>
            </a:pPr>
            <a:fld id="{721C6DB0-2F03-4A76-8867-1F99DA3D958E}" type="slidenum">
              <a:rPr lang="zh-CN" altLang="en-US">
                <a:solidFill>
                  <a:prstClr val="black"/>
                </a:solidFill>
                <a:latin typeface="Verdana" panose="020B0604030504040204" pitchFamily="34" charset="0"/>
              </a:rPr>
              <a:pPr fontAlgn="base">
                <a:spcBef>
                  <a:spcPct val="0"/>
                </a:spcBef>
                <a:spcAft>
                  <a:spcPct val="0"/>
                </a:spcAft>
              </a:pPr>
              <a:t>‹#›</a:t>
            </a:fld>
            <a:endParaRPr lang="zh-CN" altLang="en-US">
              <a:solidFill>
                <a:prstClr val="black"/>
              </a:solidFill>
              <a:latin typeface="Verdana" panose="020B0604030504040204" pitchFamily="34" charset="0"/>
            </a:endParaRPr>
          </a:p>
        </p:txBody>
      </p:sp>
    </p:spTree>
    <p:extLst>
      <p:ext uri="{BB962C8B-B14F-4D97-AF65-F5344CB8AC3E}">
        <p14:creationId xmlns:p14="http://schemas.microsoft.com/office/powerpoint/2010/main" val="38262382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3AAC5A82-FFC6-45C0-A654-F4FF0164234D}" type="datetimeFigureOut">
              <a:rPr lang="zh-CN" altLang="en-US">
                <a:solidFill>
                  <a:prstClr val="black"/>
                </a:solidFill>
              </a:rPr>
              <a:pPr>
                <a:defRPr/>
              </a:pPr>
              <a:t>2016/4/13</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微软雅黑" panose="020B0503020204020204" pitchFamily="34" charset="-122"/>
              </a:defRPr>
            </a:lvl1pPr>
          </a:lstStyle>
          <a:p>
            <a:pPr fontAlgn="base">
              <a:spcBef>
                <a:spcPct val="0"/>
              </a:spcBef>
              <a:spcAft>
                <a:spcPct val="0"/>
              </a:spcAft>
            </a:pPr>
            <a:fld id="{D618943C-C113-44D1-8DBD-2258DA7C442C}" type="slidenum">
              <a:rPr lang="zh-CN" altLang="en-US">
                <a:solidFill>
                  <a:prstClr val="black"/>
                </a:solidFill>
                <a:latin typeface="Verdana" panose="020B0604030504040204" pitchFamily="34" charset="0"/>
              </a:rPr>
              <a:pPr fontAlgn="base">
                <a:spcBef>
                  <a:spcPct val="0"/>
                </a:spcBef>
                <a:spcAft>
                  <a:spcPct val="0"/>
                </a:spcAft>
              </a:pPr>
              <a:t>‹#›</a:t>
            </a:fld>
            <a:endParaRPr lang="zh-CN" altLang="en-US">
              <a:solidFill>
                <a:prstClr val="black"/>
              </a:solidFill>
              <a:latin typeface="Verdana" panose="020B0604030504040204" pitchFamily="34" charset="0"/>
            </a:endParaRPr>
          </a:p>
        </p:txBody>
      </p:sp>
      <p:sp>
        <p:nvSpPr>
          <p:cNvPr id="8" name="标题 1"/>
          <p:cNvSpPr>
            <a:spLocks noGrp="1"/>
          </p:cNvSpPr>
          <p:nvPr>
            <p:ph type="title"/>
          </p:nvPr>
        </p:nvSpPr>
        <p:spPr>
          <a:xfrm>
            <a:off x="107504" y="152636"/>
            <a:ext cx="6480720" cy="540060"/>
          </a:xfrm>
          <a:prstGeom prst="rect">
            <a:avLst/>
          </a:prstGeom>
        </p:spPr>
        <p:txBody>
          <a:bodyPr/>
          <a:lstStyle>
            <a:lvl1pPr algn="l">
              <a:defRPr lang="zh-CN" altLang="en-US" sz="2800" b="1" kern="1200" dirty="0">
                <a:solidFill>
                  <a:srgbClr val="14548E"/>
                </a:solidFill>
                <a:effectLst>
                  <a:outerShdw blurRad="38100" dist="38100" dir="2700000" algn="tl">
                    <a:srgbClr val="000000">
                      <a:alpha val="43137"/>
                    </a:srgbClr>
                  </a:outerShdw>
                </a:effectLst>
                <a:latin typeface="Times New Roman" pitchFamily="18" charset="0"/>
                <a:ea typeface="黑体" pitchFamily="49" charset="-122"/>
                <a:cs typeface="+mn-cs"/>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54341415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F8269916-2BC7-4938-A50F-29CA6D04EAC8}" type="datetimeFigureOut">
              <a:rPr lang="zh-CN" altLang="en-US">
                <a:solidFill>
                  <a:prstClr val="black"/>
                </a:solidFill>
              </a:rPr>
              <a:pPr>
                <a:defRPr/>
              </a:pPr>
              <a:t>2016/4/13</a:t>
            </a:fld>
            <a:endParaRPr lang="zh-CN" altLang="en-US">
              <a:solidFill>
                <a:prstClr val="black"/>
              </a:solidFill>
            </a:endParaRPr>
          </a:p>
        </p:txBody>
      </p:sp>
      <p:sp>
        <p:nvSpPr>
          <p:cNvPr id="8" name="页脚占位符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微软雅黑" panose="020B0503020204020204" pitchFamily="34" charset="-122"/>
              </a:defRPr>
            </a:lvl1pPr>
          </a:lstStyle>
          <a:p>
            <a:pPr fontAlgn="base">
              <a:spcBef>
                <a:spcPct val="0"/>
              </a:spcBef>
              <a:spcAft>
                <a:spcPct val="0"/>
              </a:spcAft>
            </a:pPr>
            <a:fld id="{A5FFBF9E-3676-402A-AF73-F6DE7F2CD92A}" type="slidenum">
              <a:rPr lang="zh-CN" altLang="en-US">
                <a:solidFill>
                  <a:prstClr val="black"/>
                </a:solidFill>
                <a:latin typeface="Verdana" panose="020B0604030504040204" pitchFamily="34" charset="0"/>
              </a:rPr>
              <a:pPr fontAlgn="base">
                <a:spcBef>
                  <a:spcPct val="0"/>
                </a:spcBef>
                <a:spcAft>
                  <a:spcPct val="0"/>
                </a:spcAft>
              </a:pPr>
              <a:t>‹#›</a:t>
            </a:fld>
            <a:endParaRPr lang="zh-CN" altLang="en-US">
              <a:solidFill>
                <a:prstClr val="black"/>
              </a:solidFill>
              <a:latin typeface="Verdana" panose="020B0604030504040204" pitchFamily="34" charset="0"/>
            </a:endParaRPr>
          </a:p>
        </p:txBody>
      </p:sp>
      <p:sp>
        <p:nvSpPr>
          <p:cNvPr id="10" name="标题 1"/>
          <p:cNvSpPr>
            <a:spLocks noGrp="1"/>
          </p:cNvSpPr>
          <p:nvPr>
            <p:ph type="title"/>
          </p:nvPr>
        </p:nvSpPr>
        <p:spPr>
          <a:xfrm>
            <a:off x="107504" y="152636"/>
            <a:ext cx="6480720" cy="576064"/>
          </a:xfrm>
          <a:prstGeom prst="rect">
            <a:avLst/>
          </a:prstGeom>
        </p:spPr>
        <p:txBody>
          <a:bodyPr/>
          <a:lstStyle>
            <a:lvl1pPr algn="l">
              <a:defRPr lang="zh-CN" altLang="en-US" sz="2800" b="1" kern="1200" dirty="0">
                <a:solidFill>
                  <a:srgbClr val="14548E"/>
                </a:solidFill>
                <a:effectLst>
                  <a:outerShdw blurRad="38100" dist="38100" dir="2700000" algn="tl">
                    <a:srgbClr val="000000">
                      <a:alpha val="43137"/>
                    </a:srgbClr>
                  </a:outerShdw>
                </a:effectLst>
                <a:latin typeface="Times New Roman" pitchFamily="18" charset="0"/>
                <a:ea typeface="黑体" pitchFamily="49" charset="-122"/>
                <a:cs typeface="+mn-cs"/>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467530697"/>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782FA6F3-FE64-4FA7-A072-2C28D93B6324}" type="datetimeFigureOut">
              <a:rPr lang="zh-CN" altLang="en-US">
                <a:solidFill>
                  <a:prstClr val="black"/>
                </a:solidFill>
              </a:rPr>
              <a:pPr>
                <a:defRPr/>
              </a:pPr>
              <a:t>2016/4/13</a:t>
            </a:fld>
            <a:endParaRPr lang="zh-CN" altLang="en-US">
              <a:solidFill>
                <a:prstClr val="black"/>
              </a:solidFill>
            </a:endParaRPr>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5" name="灯片编号占位符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微软雅黑" panose="020B0503020204020204" pitchFamily="34" charset="-122"/>
              </a:defRPr>
            </a:lvl1pPr>
          </a:lstStyle>
          <a:p>
            <a:pPr fontAlgn="base">
              <a:spcBef>
                <a:spcPct val="0"/>
              </a:spcBef>
              <a:spcAft>
                <a:spcPct val="0"/>
              </a:spcAft>
            </a:pPr>
            <a:fld id="{70B5D23B-2E7A-4AB4-A0DD-3E45B7AE3EC0}" type="slidenum">
              <a:rPr lang="zh-CN" altLang="en-US">
                <a:solidFill>
                  <a:prstClr val="black"/>
                </a:solidFill>
                <a:latin typeface="Verdana" panose="020B0604030504040204" pitchFamily="34" charset="0"/>
              </a:rPr>
              <a:pPr fontAlgn="base">
                <a:spcBef>
                  <a:spcPct val="0"/>
                </a:spcBef>
                <a:spcAft>
                  <a:spcPct val="0"/>
                </a:spcAft>
              </a:pPr>
              <a:t>‹#›</a:t>
            </a:fld>
            <a:endParaRPr lang="zh-CN" altLang="en-US">
              <a:solidFill>
                <a:prstClr val="black"/>
              </a:solidFill>
              <a:latin typeface="Verdana" panose="020B0604030504040204" pitchFamily="34" charset="0"/>
            </a:endParaRPr>
          </a:p>
        </p:txBody>
      </p:sp>
      <p:sp>
        <p:nvSpPr>
          <p:cNvPr id="6" name="标题 1"/>
          <p:cNvSpPr>
            <a:spLocks noGrp="1"/>
          </p:cNvSpPr>
          <p:nvPr>
            <p:ph type="title"/>
          </p:nvPr>
        </p:nvSpPr>
        <p:spPr>
          <a:xfrm>
            <a:off x="107504" y="152636"/>
            <a:ext cx="6480720" cy="444239"/>
          </a:xfrm>
          <a:prstGeom prst="rect">
            <a:avLst/>
          </a:prstGeom>
        </p:spPr>
        <p:txBody>
          <a:bodyPr/>
          <a:lstStyle>
            <a:lvl1pPr algn="l">
              <a:defRPr lang="zh-CN" altLang="en-US" sz="2400" b="1" kern="1200" dirty="0">
                <a:solidFill>
                  <a:srgbClr val="14548E"/>
                </a:solidFill>
                <a:effectLst>
                  <a:outerShdw blurRad="38100" dist="38100" dir="2700000" algn="tl">
                    <a:srgbClr val="000000">
                      <a:alpha val="43137"/>
                    </a:srgbClr>
                  </a:outerShdw>
                </a:effectLst>
                <a:latin typeface="Times New Roman" pitchFamily="18" charset="0"/>
                <a:ea typeface="黑体" pitchFamily="49" charset="-122"/>
                <a:cs typeface="+mn-cs"/>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81258016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700DFB9D-DF69-4B0B-AA71-6F51D0B289FB}" type="datetimeFigureOut">
              <a:rPr lang="zh-CN" altLang="en-US">
                <a:solidFill>
                  <a:prstClr val="black"/>
                </a:solidFill>
              </a:rPr>
              <a:pPr>
                <a:defRPr/>
              </a:pPr>
              <a:t>2016/4/13</a:t>
            </a:fld>
            <a:endParaRPr lang="zh-CN" altLang="en-US">
              <a:solidFill>
                <a:prstClr val="black"/>
              </a:solidFill>
            </a:endParaRPr>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微软雅黑" panose="020B0503020204020204" pitchFamily="34" charset="-122"/>
              </a:defRPr>
            </a:lvl1pPr>
          </a:lstStyle>
          <a:p>
            <a:pPr fontAlgn="base">
              <a:spcBef>
                <a:spcPct val="0"/>
              </a:spcBef>
              <a:spcAft>
                <a:spcPct val="0"/>
              </a:spcAft>
            </a:pPr>
            <a:fld id="{07F55CF7-847F-4160-A1AB-28A12A22E7E3}" type="slidenum">
              <a:rPr lang="zh-CN" altLang="en-US">
                <a:solidFill>
                  <a:prstClr val="black"/>
                </a:solidFill>
                <a:latin typeface="Verdana" panose="020B0604030504040204" pitchFamily="34" charset="0"/>
              </a:rPr>
              <a:pPr fontAlgn="base">
                <a:spcBef>
                  <a:spcPct val="0"/>
                </a:spcBef>
                <a:spcAft>
                  <a:spcPct val="0"/>
                </a:spcAft>
              </a:pPr>
              <a:t>‹#›</a:t>
            </a:fld>
            <a:endParaRPr lang="zh-CN" altLang="en-US">
              <a:solidFill>
                <a:prstClr val="black"/>
              </a:solidFill>
              <a:latin typeface="Verdana" panose="020B0604030504040204" pitchFamily="34" charset="0"/>
            </a:endParaRPr>
          </a:p>
        </p:txBody>
      </p:sp>
      <p:sp>
        <p:nvSpPr>
          <p:cNvPr id="5" name="标题 1"/>
          <p:cNvSpPr>
            <a:spLocks noGrp="1"/>
          </p:cNvSpPr>
          <p:nvPr>
            <p:ph type="title"/>
          </p:nvPr>
        </p:nvSpPr>
        <p:spPr>
          <a:xfrm>
            <a:off x="107504" y="152636"/>
            <a:ext cx="6480720" cy="444239"/>
          </a:xfrm>
          <a:prstGeom prst="rect">
            <a:avLst/>
          </a:prstGeom>
        </p:spPr>
        <p:txBody>
          <a:bodyPr/>
          <a:lstStyle>
            <a:lvl1pPr algn="l">
              <a:defRPr lang="zh-CN" altLang="en-US" sz="2400" b="1" kern="1200" dirty="0">
                <a:solidFill>
                  <a:srgbClr val="14548E"/>
                </a:solidFill>
                <a:effectLst>
                  <a:outerShdw blurRad="38100" dist="38100" dir="2700000" algn="tl">
                    <a:srgbClr val="000000">
                      <a:alpha val="43137"/>
                    </a:srgbClr>
                  </a:outerShdw>
                </a:effectLst>
                <a:latin typeface="Times New Roman" pitchFamily="18" charset="0"/>
                <a:ea typeface="黑体" pitchFamily="49" charset="-122"/>
                <a:cs typeface="+mn-cs"/>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43020917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836712"/>
            <a:ext cx="3008313" cy="59838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827062"/>
            <a:ext cx="5111750" cy="529910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59C7526C-2453-4924-8BE4-48E76755E1F5}" type="datetimeFigureOut">
              <a:rPr lang="zh-CN" altLang="en-US">
                <a:solidFill>
                  <a:prstClr val="black"/>
                </a:solidFill>
              </a:rPr>
              <a:pPr>
                <a:defRPr/>
              </a:pPr>
              <a:t>2016/4/13</a:t>
            </a:fld>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7" name="标题 1"/>
          <p:cNvSpPr txBox="1">
            <a:spLocks/>
          </p:cNvSpPr>
          <p:nvPr userDrawn="1"/>
        </p:nvSpPr>
        <p:spPr>
          <a:xfrm>
            <a:off x="107504" y="152636"/>
            <a:ext cx="6480720" cy="444239"/>
          </a:xfrm>
          <a:prstGeom prst="rect">
            <a:avLst/>
          </a:prstGeom>
        </p:spPr>
        <p:txBody>
          <a:bodyPr/>
          <a:lstStyle>
            <a:lvl1pPr algn="l" rtl="0" eaLnBrk="0" fontAlgn="base" hangingPunct="0">
              <a:spcBef>
                <a:spcPct val="0"/>
              </a:spcBef>
              <a:spcAft>
                <a:spcPct val="0"/>
              </a:spcAft>
              <a:defRPr lang="zh-CN" altLang="en-US" sz="2400" b="1" kern="1200" dirty="0">
                <a:solidFill>
                  <a:srgbClr val="14548E"/>
                </a:solidFill>
                <a:effectLst>
                  <a:outerShdw blurRad="38100" dist="38100" dir="2700000" algn="tl">
                    <a:srgbClr val="000000">
                      <a:alpha val="43137"/>
                    </a:srgbClr>
                  </a:outerShdw>
                </a:effectLst>
                <a:latin typeface="Times New Roman" pitchFamily="18" charset="0"/>
                <a:ea typeface="黑体" pitchFamily="49" charset="-122"/>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r>
              <a:rPr smtClean="0"/>
              <a:t>单击此处编辑母版标题样式</a:t>
            </a:r>
            <a:endParaRPr/>
          </a:p>
        </p:txBody>
      </p:sp>
    </p:spTree>
    <p:extLst>
      <p:ext uri="{BB962C8B-B14F-4D97-AF65-F5344CB8AC3E}">
        <p14:creationId xmlns:p14="http://schemas.microsoft.com/office/powerpoint/2010/main" val="296179346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标题 1"/>
          <p:cNvSpPr txBox="1">
            <a:spLocks/>
          </p:cNvSpPr>
          <p:nvPr userDrawn="1"/>
        </p:nvSpPr>
        <p:spPr>
          <a:xfrm>
            <a:off x="107504" y="152636"/>
            <a:ext cx="6480720" cy="444239"/>
          </a:xfrm>
          <a:prstGeom prst="rect">
            <a:avLst/>
          </a:prstGeom>
        </p:spPr>
        <p:txBody>
          <a:bodyPr/>
          <a:lstStyle>
            <a:lvl1pPr algn="l" rtl="0" eaLnBrk="0" fontAlgn="base" hangingPunct="0">
              <a:spcBef>
                <a:spcPct val="0"/>
              </a:spcBef>
              <a:spcAft>
                <a:spcPct val="0"/>
              </a:spcAft>
              <a:defRPr lang="zh-CN" altLang="en-US" sz="2400" b="1" kern="1200" dirty="0">
                <a:solidFill>
                  <a:srgbClr val="14548E"/>
                </a:solidFill>
                <a:effectLst>
                  <a:outerShdw blurRad="38100" dist="38100" dir="2700000" algn="tl">
                    <a:srgbClr val="000000">
                      <a:alpha val="43137"/>
                    </a:srgbClr>
                  </a:outerShdw>
                </a:effectLst>
                <a:latin typeface="Times New Roman" pitchFamily="18" charset="0"/>
                <a:ea typeface="黑体" pitchFamily="49" charset="-122"/>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r>
              <a:rPr smtClean="0"/>
              <a:t>单击此处编辑母版标题样式</a:t>
            </a:r>
            <a:endParaRPr/>
          </a:p>
        </p:txBody>
      </p:sp>
    </p:spTree>
    <p:extLst>
      <p:ext uri="{BB962C8B-B14F-4D97-AF65-F5344CB8AC3E}">
        <p14:creationId xmlns:p14="http://schemas.microsoft.com/office/powerpoint/2010/main" val="245559162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B00A4B3C-4F5F-4B4F-8A52-9254C5974EC5}" type="datetimeFigureOut">
              <a:rPr lang="zh-CN" altLang="en-US">
                <a:solidFill>
                  <a:prstClr val="black"/>
                </a:solidFill>
              </a:rPr>
              <a:pPr>
                <a:defRPr/>
              </a:pPr>
              <a:t>2016/4/13</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微软雅黑" panose="020B0503020204020204" pitchFamily="34" charset="-122"/>
              </a:defRPr>
            </a:lvl1pPr>
          </a:lstStyle>
          <a:p>
            <a:pPr fontAlgn="base">
              <a:spcBef>
                <a:spcPct val="0"/>
              </a:spcBef>
              <a:spcAft>
                <a:spcPct val="0"/>
              </a:spcAft>
            </a:pPr>
            <a:fld id="{C9706850-7474-42C1-8B7B-7377D20F6B73}" type="slidenum">
              <a:rPr lang="zh-CN" altLang="en-US">
                <a:solidFill>
                  <a:prstClr val="black"/>
                </a:solidFill>
                <a:latin typeface="Verdana" panose="020B0604030504040204" pitchFamily="34" charset="0"/>
              </a:rPr>
              <a:pPr fontAlgn="base">
                <a:spcBef>
                  <a:spcPct val="0"/>
                </a:spcBef>
                <a:spcAft>
                  <a:spcPct val="0"/>
                </a:spcAft>
              </a:pPr>
              <a:t>‹#›</a:t>
            </a:fld>
            <a:endParaRPr lang="zh-CN" altLang="en-US">
              <a:solidFill>
                <a:prstClr val="black"/>
              </a:solidFill>
              <a:latin typeface="Verdana" panose="020B0604030504040204" pitchFamily="34" charset="0"/>
            </a:endParaRPr>
          </a:p>
        </p:txBody>
      </p:sp>
    </p:spTree>
    <p:extLst>
      <p:ext uri="{BB962C8B-B14F-4D97-AF65-F5344CB8AC3E}">
        <p14:creationId xmlns:p14="http://schemas.microsoft.com/office/powerpoint/2010/main" val="530824415"/>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23BA1063-3E72-409A-BDEE-06FFE4709DC0}" type="datetimeFigureOut">
              <a:rPr lang="zh-CN" altLang="en-US">
                <a:solidFill>
                  <a:prstClr val="black"/>
                </a:solidFill>
              </a:rPr>
              <a:pPr>
                <a:defRPr/>
              </a:pPr>
              <a:t>2016/4/13</a:t>
            </a:fld>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微软雅黑" panose="020B0503020204020204" pitchFamily="34" charset="-122"/>
              </a:defRPr>
            </a:lvl1pPr>
          </a:lstStyle>
          <a:p>
            <a:pPr fontAlgn="base">
              <a:spcBef>
                <a:spcPct val="0"/>
              </a:spcBef>
              <a:spcAft>
                <a:spcPct val="0"/>
              </a:spcAft>
            </a:pPr>
            <a:fld id="{C0235F58-71C6-4FD1-AD22-9451EBDC40D9}" type="slidenum">
              <a:rPr lang="zh-CN" altLang="en-US">
                <a:solidFill>
                  <a:prstClr val="black"/>
                </a:solidFill>
                <a:latin typeface="Verdana" panose="020B0604030504040204" pitchFamily="34" charset="0"/>
              </a:rPr>
              <a:pPr fontAlgn="base">
                <a:spcBef>
                  <a:spcPct val="0"/>
                </a:spcBef>
                <a:spcAft>
                  <a:spcPct val="0"/>
                </a:spcAft>
              </a:pPr>
              <a:t>‹#›</a:t>
            </a:fld>
            <a:endParaRPr lang="zh-CN" altLang="en-US">
              <a:solidFill>
                <a:prstClr val="black"/>
              </a:solidFill>
              <a:latin typeface="Verdana" panose="020B0604030504040204" pitchFamily="34" charset="0"/>
            </a:endParaRPr>
          </a:p>
        </p:txBody>
      </p:sp>
    </p:spTree>
    <p:extLst>
      <p:ext uri="{BB962C8B-B14F-4D97-AF65-F5344CB8AC3E}">
        <p14:creationId xmlns:p14="http://schemas.microsoft.com/office/powerpoint/2010/main" val="3059092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027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51713611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23B46-98B5-46CC-9357-2D05F059F29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539037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FE3E03-5408-4A6C-99D8-ED27DC8D9E5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268733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E40D9A-890A-46F0-9DC8-52BACC4124F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14409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C33556-8E51-4117-A8D3-5A07D1BC024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803933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499447-361A-4E07-BBE8-7B7602659B7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649147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FD547-DCFE-4386-8627-09AD6835D05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941857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DE67052-022C-4A06-AA4C-05E65673E96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756859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A14C94-07D4-4531-AA54-533B889FAC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378226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F896FB-DB97-4995-A0A5-ACC86CF6ABD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886663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86446A-CE1E-4007-A1F7-01950EA796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36544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49558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489488-A71D-439C-8F5E-58961F84076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026471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23B46-98B5-46CC-9357-2D05F059F29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707492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FE3E03-5408-4A6C-99D8-ED27DC8D9E5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18087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E40D9A-890A-46F0-9DC8-52BACC4124F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983000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C33556-8E51-4117-A8D3-5A07D1BC024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609157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499447-361A-4E07-BBE8-7B7602659B7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928963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FD547-DCFE-4386-8627-09AD6835D05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05823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DE67052-022C-4A06-AA4C-05E65673E96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584002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A14C94-07D4-4531-AA54-533B889FAC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771932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F896FB-DB97-4995-A0A5-ACC86CF6ABD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53774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5334469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86446A-CE1E-4007-A1F7-01950EA796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04685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489488-A71D-439C-8F5E-58961F84076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371667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34C3295-81FC-44C5-A0F2-5894C218E8EA}" type="datetimeFigureOut">
              <a:rPr lang="zh-CN" altLang="en-US">
                <a:solidFill>
                  <a:prstClr val="black">
                    <a:tint val="75000"/>
                  </a:prstClr>
                </a:solidFill>
              </a:rPr>
              <a:pPr>
                <a:def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A971CC2-B215-4DB3-B83E-C15448CC9B20}" type="slidenum">
              <a:rPr lang="zh-CN" altLang="en-US"/>
              <a:pPr>
                <a:defRPr/>
              </a:pPr>
              <a:t>‹#›</a:t>
            </a:fld>
            <a:endParaRPr lang="en-US" altLang="zh-CN"/>
          </a:p>
        </p:txBody>
      </p:sp>
    </p:spTree>
    <p:extLst>
      <p:ext uri="{BB962C8B-B14F-4D97-AF65-F5344CB8AC3E}">
        <p14:creationId xmlns:p14="http://schemas.microsoft.com/office/powerpoint/2010/main" val="2609291254"/>
      </p:ext>
    </p:extLst>
  </p:cSld>
  <p:clrMapOvr>
    <a:masterClrMapping/>
  </p:clrMapOvr>
  <p:transition spd="slow">
    <p:split orient="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BB9CE20-A220-469B-BF3F-CFA73B9ACE76}" type="datetimeFigureOut">
              <a:rPr lang="zh-CN" altLang="en-US">
                <a:solidFill>
                  <a:prstClr val="black">
                    <a:tint val="75000"/>
                  </a:prstClr>
                </a:solidFill>
              </a:rPr>
              <a:pPr>
                <a:def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E6C32E80-BD7C-467A-AFDA-FE931A02A45D}" type="slidenum">
              <a:rPr lang="zh-CN" altLang="en-US"/>
              <a:pPr>
                <a:defRPr/>
              </a:pPr>
              <a:t>‹#›</a:t>
            </a:fld>
            <a:endParaRPr lang="en-US" altLang="zh-CN"/>
          </a:p>
        </p:txBody>
      </p:sp>
    </p:spTree>
    <p:extLst>
      <p:ext uri="{BB962C8B-B14F-4D97-AF65-F5344CB8AC3E}">
        <p14:creationId xmlns:p14="http://schemas.microsoft.com/office/powerpoint/2010/main" val="4211745164"/>
      </p:ext>
    </p:extLst>
  </p:cSld>
  <p:clrMapOvr>
    <a:masterClrMapping/>
  </p:clrMapOvr>
  <p:transition spd="slow">
    <p:split orient="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EB95F10-B1D0-419A-B6E7-AA888EBDC9F7}" type="datetimeFigureOut">
              <a:rPr lang="zh-CN" altLang="en-US">
                <a:solidFill>
                  <a:prstClr val="black">
                    <a:tint val="75000"/>
                  </a:prstClr>
                </a:solidFill>
              </a:rPr>
              <a:pPr>
                <a:def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6A10B2E-32B9-462D-9CA1-276101496460}" type="slidenum">
              <a:rPr lang="zh-CN" altLang="en-US"/>
              <a:pPr>
                <a:defRPr/>
              </a:pPr>
              <a:t>‹#›</a:t>
            </a:fld>
            <a:endParaRPr lang="en-US" altLang="zh-CN"/>
          </a:p>
        </p:txBody>
      </p:sp>
    </p:spTree>
    <p:extLst>
      <p:ext uri="{BB962C8B-B14F-4D97-AF65-F5344CB8AC3E}">
        <p14:creationId xmlns:p14="http://schemas.microsoft.com/office/powerpoint/2010/main" val="568380637"/>
      </p:ext>
    </p:extLst>
  </p:cSld>
  <p:clrMapOvr>
    <a:masterClrMapping/>
  </p:clrMapOvr>
  <p:transition spd="slow">
    <p:split orient="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8AC7BCB-4060-4D46-82CA-CD4611942602}" type="datetimeFigureOut">
              <a:rPr lang="zh-CN" altLang="en-US">
                <a:solidFill>
                  <a:prstClr val="black">
                    <a:tint val="75000"/>
                  </a:prstClr>
                </a:solidFill>
              </a:rPr>
              <a:pPr>
                <a:defRPr/>
              </a:pPr>
              <a:t>2016/4/13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44DA742A-454B-4979-BC95-832EE16859E2}" type="slidenum">
              <a:rPr lang="zh-CN" altLang="en-US"/>
              <a:pPr>
                <a:defRPr/>
              </a:pPr>
              <a:t>‹#›</a:t>
            </a:fld>
            <a:endParaRPr lang="en-US" altLang="zh-CN"/>
          </a:p>
        </p:txBody>
      </p:sp>
    </p:spTree>
    <p:extLst>
      <p:ext uri="{BB962C8B-B14F-4D97-AF65-F5344CB8AC3E}">
        <p14:creationId xmlns:p14="http://schemas.microsoft.com/office/powerpoint/2010/main" val="2990944246"/>
      </p:ext>
    </p:extLst>
  </p:cSld>
  <p:clrMapOvr>
    <a:masterClrMapping/>
  </p:clrMapOvr>
  <p:transition spd="slow">
    <p:split orient="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BECAA04C-79DE-476A-A0C6-D1AB20133963}" type="datetimeFigureOut">
              <a:rPr lang="zh-CN" altLang="en-US">
                <a:solidFill>
                  <a:prstClr val="black">
                    <a:tint val="75000"/>
                  </a:prstClr>
                </a:solidFill>
              </a:rPr>
              <a:pPr>
                <a:defRPr/>
              </a:pPr>
              <a:t>2016/4/13</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79641945-5EA9-4266-9A1F-CA41CA68DFEE}" type="slidenum">
              <a:rPr lang="zh-CN" altLang="en-US"/>
              <a:pPr>
                <a:defRPr/>
              </a:pPr>
              <a:t>‹#›</a:t>
            </a:fld>
            <a:endParaRPr lang="en-US" altLang="zh-CN"/>
          </a:p>
        </p:txBody>
      </p:sp>
    </p:spTree>
    <p:extLst>
      <p:ext uri="{BB962C8B-B14F-4D97-AF65-F5344CB8AC3E}">
        <p14:creationId xmlns:p14="http://schemas.microsoft.com/office/powerpoint/2010/main" val="1521243440"/>
      </p:ext>
    </p:extLst>
  </p:cSld>
  <p:clrMapOvr>
    <a:masterClrMapping/>
  </p:clrMapOvr>
  <p:transition spd="slow">
    <p:split orient="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4F69853-62A5-4B6F-BBA1-0BF37E0D1021}" type="datetimeFigureOut">
              <a:rPr lang="zh-CN" altLang="en-US">
                <a:solidFill>
                  <a:prstClr val="black">
                    <a:tint val="75000"/>
                  </a:prstClr>
                </a:solidFill>
              </a:rPr>
              <a:pPr>
                <a:defRPr/>
              </a:pPr>
              <a:t>2016/4/13</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9EF25E2B-7706-435F-AFC7-E6C213D7AE37}" type="slidenum">
              <a:rPr lang="zh-CN" altLang="en-US"/>
              <a:pPr>
                <a:defRPr/>
              </a:pPr>
              <a:t>‹#›</a:t>
            </a:fld>
            <a:endParaRPr lang="en-US" altLang="zh-CN"/>
          </a:p>
        </p:txBody>
      </p:sp>
    </p:spTree>
    <p:extLst>
      <p:ext uri="{BB962C8B-B14F-4D97-AF65-F5344CB8AC3E}">
        <p14:creationId xmlns:p14="http://schemas.microsoft.com/office/powerpoint/2010/main" val="2528941962"/>
      </p:ext>
    </p:extLst>
  </p:cSld>
  <p:clrMapOvr>
    <a:masterClrMapping/>
  </p:clrMapOvr>
  <p:transition spd="slow">
    <p:split orient="ver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0400C17-FD2C-4C1F-8985-2C310AEB4076}" type="datetimeFigureOut">
              <a:rPr lang="zh-CN" altLang="en-US">
                <a:solidFill>
                  <a:prstClr val="black">
                    <a:tint val="75000"/>
                  </a:prstClr>
                </a:solidFill>
              </a:rPr>
              <a:pPr>
                <a:defRPr/>
              </a:pPr>
              <a:t>2016/4/13</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4654EC31-3A36-4DC2-837F-BC80A637DF83}" type="slidenum">
              <a:rPr lang="zh-CN" altLang="en-US"/>
              <a:pPr>
                <a:defRPr/>
              </a:pPr>
              <a:t>‹#›</a:t>
            </a:fld>
            <a:endParaRPr lang="en-US" altLang="zh-CN"/>
          </a:p>
        </p:txBody>
      </p:sp>
    </p:spTree>
    <p:extLst>
      <p:ext uri="{BB962C8B-B14F-4D97-AF65-F5344CB8AC3E}">
        <p14:creationId xmlns:p14="http://schemas.microsoft.com/office/powerpoint/2010/main" val="3579211638"/>
      </p:ext>
    </p:extLst>
  </p:cSld>
  <p:clrMapOvr>
    <a:masterClrMapping/>
  </p:clrMapOvr>
  <p:transition spd="slow">
    <p:split orient="ver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CDAADAC-693F-425F-9268-D8A39D5D0748}" type="datetimeFigureOut">
              <a:rPr lang="zh-CN" altLang="en-US">
                <a:solidFill>
                  <a:prstClr val="black">
                    <a:tint val="75000"/>
                  </a:prstClr>
                </a:solidFill>
              </a:rPr>
              <a:pPr>
                <a:defRPr/>
              </a:pPr>
              <a:t>2016/4/13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2C19AC1-F757-421E-8E32-CF6A54FD057B}" type="slidenum">
              <a:rPr lang="zh-CN" altLang="en-US"/>
              <a:pPr>
                <a:defRPr/>
              </a:pPr>
              <a:t>‹#›</a:t>
            </a:fld>
            <a:endParaRPr lang="en-US" altLang="zh-CN"/>
          </a:p>
        </p:txBody>
      </p:sp>
    </p:spTree>
    <p:extLst>
      <p:ext uri="{BB962C8B-B14F-4D97-AF65-F5344CB8AC3E}">
        <p14:creationId xmlns:p14="http://schemas.microsoft.com/office/powerpoint/2010/main" val="1840553552"/>
      </p:ext>
    </p:extLst>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8"/>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188099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4F8340C-789E-4E0A-8725-B92501A35EFA}" type="datetimeFigureOut">
              <a:rPr lang="zh-CN" altLang="en-US">
                <a:solidFill>
                  <a:prstClr val="black">
                    <a:tint val="75000"/>
                  </a:prstClr>
                </a:solidFill>
              </a:rPr>
              <a:pPr>
                <a:defRPr/>
              </a:pPr>
              <a:t>2016/4/13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E8CF28A-90C1-43A9-9014-63349B81867E}" type="slidenum">
              <a:rPr lang="zh-CN" altLang="en-US"/>
              <a:pPr>
                <a:defRPr/>
              </a:pPr>
              <a:t>‹#›</a:t>
            </a:fld>
            <a:endParaRPr lang="en-US" altLang="zh-CN"/>
          </a:p>
        </p:txBody>
      </p:sp>
    </p:spTree>
    <p:extLst>
      <p:ext uri="{BB962C8B-B14F-4D97-AF65-F5344CB8AC3E}">
        <p14:creationId xmlns:p14="http://schemas.microsoft.com/office/powerpoint/2010/main" val="1217116034"/>
      </p:ext>
    </p:extLst>
  </p:cSld>
  <p:clrMapOvr>
    <a:masterClrMapping/>
  </p:clrMapOvr>
  <p:transition spd="slow">
    <p:split orient="ver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0710184-A83A-46D5-8059-50CD5D76714E}" type="datetimeFigureOut">
              <a:rPr lang="zh-CN" altLang="en-US">
                <a:solidFill>
                  <a:prstClr val="black">
                    <a:tint val="75000"/>
                  </a:prstClr>
                </a:solidFill>
              </a:rPr>
              <a:pPr>
                <a:def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33A7C9B-FC8C-4B8D-B2FC-CE1D9F72AB2B}" type="slidenum">
              <a:rPr lang="zh-CN" altLang="en-US"/>
              <a:pPr>
                <a:defRPr/>
              </a:pPr>
              <a:t>‹#›</a:t>
            </a:fld>
            <a:endParaRPr lang="en-US" altLang="zh-CN"/>
          </a:p>
        </p:txBody>
      </p:sp>
    </p:spTree>
    <p:extLst>
      <p:ext uri="{BB962C8B-B14F-4D97-AF65-F5344CB8AC3E}">
        <p14:creationId xmlns:p14="http://schemas.microsoft.com/office/powerpoint/2010/main" val="1137216638"/>
      </p:ext>
    </p:extLst>
  </p:cSld>
  <p:clrMapOvr>
    <a:masterClrMapping/>
  </p:clrMapOvr>
  <p:transition spd="slow">
    <p:split orient="vert"/>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36E4DA3-33C6-4532-8441-507CF0DF8FCF}" type="datetimeFigureOut">
              <a:rPr lang="zh-CN" altLang="en-US">
                <a:solidFill>
                  <a:prstClr val="black">
                    <a:tint val="75000"/>
                  </a:prstClr>
                </a:solidFill>
              </a:rPr>
              <a:pPr>
                <a:def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64A2253-7811-4A9A-8EDB-A6A26517A9D2}" type="slidenum">
              <a:rPr lang="zh-CN" altLang="en-US"/>
              <a:pPr>
                <a:defRPr/>
              </a:pPr>
              <a:t>‹#›</a:t>
            </a:fld>
            <a:endParaRPr lang="en-US" altLang="zh-CN"/>
          </a:p>
        </p:txBody>
      </p:sp>
    </p:spTree>
    <p:extLst>
      <p:ext uri="{BB962C8B-B14F-4D97-AF65-F5344CB8AC3E}">
        <p14:creationId xmlns:p14="http://schemas.microsoft.com/office/powerpoint/2010/main" val="1902833242"/>
      </p:ext>
    </p:extLst>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32942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030F56-F100-4F86-B447-EF61D5B65C02}"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11028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6"/>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58771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6"/>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6"/>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59823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96"/>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96"/>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55914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6"/>
            <a:ext cx="82296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243243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325"/>
          <p:cNvGrpSpPr>
            <a:grpSpLocks/>
          </p:cNvGrpSpPr>
          <p:nvPr/>
        </p:nvGrpSpPr>
        <p:grpSpPr bwMode="auto">
          <a:xfrm>
            <a:off x="0" y="68265"/>
            <a:ext cx="8678863" cy="6713537"/>
            <a:chOff x="0" y="43"/>
            <a:chExt cx="5467" cy="4229"/>
          </a:xfrm>
        </p:grpSpPr>
        <p:sp>
          <p:nvSpPr>
            <p:cNvPr id="5" name="Rectangle 217"/>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grpSp>
          <p:nvGrpSpPr>
            <p:cNvPr id="3" name="Group 324"/>
            <p:cNvGrpSpPr>
              <a:grpSpLocks/>
            </p:cNvGrpSpPr>
            <p:nvPr userDrawn="1"/>
          </p:nvGrpSpPr>
          <p:grpSpPr bwMode="auto">
            <a:xfrm>
              <a:off x="0" y="43"/>
              <a:ext cx="624" cy="4229"/>
              <a:chOff x="0" y="43"/>
              <a:chExt cx="624" cy="4229"/>
            </a:xfrm>
          </p:grpSpPr>
          <p:sp>
            <p:nvSpPr>
              <p:cNvPr id="7" name="Line 224"/>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 name="Line 225"/>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 name="Line 226"/>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0" name="Line 227"/>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1" name="Line 228"/>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 name="Line 229"/>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 name="Line 230"/>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4" name="Line 231"/>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5" name="Line 232"/>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6" name="Line 233"/>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7" name="Line 234"/>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8" name="Line 235"/>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9" name="Line 236"/>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0" name="Line 237"/>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1" name="Line 238"/>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2" name="Line 239"/>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3" name="Line 240"/>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4" name="Line 241"/>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5" name="Line 242"/>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6" name="Line 243"/>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7" name="Line 244"/>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8" name="Line 245"/>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9" name="Line 246"/>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0" name="Line 247"/>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1" name="Line 248"/>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2" name="Line 249"/>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3" name="Line 250"/>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4" name="Line 251"/>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5" name="Line 252"/>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6" name="Line 253"/>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7" name="Line 254"/>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8" name="Line 255"/>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9" name="Line 256"/>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0" name="Line 257"/>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1" name="Line 258"/>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2" name="Line 259"/>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3" name="Line 260"/>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4" name="Line 261"/>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5" name="Line 262"/>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6" name="Line 263"/>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7" name="Line 264"/>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8" name="Line 265"/>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9" name="Line 266"/>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0" name="Line 267"/>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1" name="Line 268"/>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2" name="Line 269"/>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3" name="Line 270"/>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4" name="Line 271"/>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5" name="Line 272"/>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6" name="Line 273"/>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7" name="Line 274"/>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8" name="Line 275"/>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9" name="Line 276"/>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0" name="Line 277"/>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1" name="Line 278"/>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2" name="Line 279"/>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3" name="Line 280"/>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4" name="Line 281"/>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5" name="Line 282"/>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6" name="Line 283"/>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7" name="Line 284"/>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8" name="Line 285"/>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9" name="Line 286"/>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0" name="Line 287"/>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1" name="Line 288"/>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2" name="Line 289"/>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3" name="Line 290"/>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4" name="Line 291"/>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5" name="Line 292"/>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6" name="Line 293"/>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7" name="Line 294"/>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8" name="Line 295"/>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9" name="Line 296"/>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0" name="Line 297"/>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1" name="Line 298"/>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2" name="Line 299"/>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3" name="Line 300"/>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4" name="Line 301"/>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5" name="Line 302"/>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6" name="Line 303"/>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7" name="Line 304"/>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8" name="Line 305"/>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9" name="Line 306"/>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0" name="Line 307"/>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1" name="Line 308"/>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2" name="Line 309"/>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3" name="Line 310"/>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4" name="Line 311"/>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5" name="Line 312"/>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6" name="Line 313"/>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7" name="Line 314"/>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8" name="Line 315"/>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9" name="Line 316"/>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00" name="Line 317"/>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01" name="Line 318"/>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02" name="Line 319"/>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03" name="Line 320"/>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04" name="Line 321"/>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grpSp>
      </p:grpSp>
      <p:sp>
        <p:nvSpPr>
          <p:cNvPr id="105" name="Rectangle 220"/>
          <p:cNvSpPr>
            <a:spLocks noChangeArrowheads="1"/>
          </p:cNvSpPr>
          <p:nvPr/>
        </p:nvSpPr>
        <p:spPr bwMode="auto">
          <a:xfrm>
            <a:off x="3124202" y="2438400"/>
            <a:ext cx="5662613" cy="77788"/>
          </a:xfrm>
          <a:prstGeom prst="rect">
            <a:avLst/>
          </a:prstGeom>
          <a:solidFill>
            <a:schemeClr val="hlink"/>
          </a:solidFill>
          <a:ln w="9525">
            <a:noFill/>
            <a:miter lim="800000"/>
            <a:headEnd/>
            <a:tailEnd/>
          </a:ln>
          <a:effectLst/>
        </p:spPr>
        <p:txBody>
          <a:bodyPr wrap="none" lIns="91420" tIns="45711" rIns="91420" bIns="45711" anchor="ctr"/>
          <a:lstStyle/>
          <a:p>
            <a:pPr algn="ctr" defTabSz="914210" fontAlgn="base">
              <a:spcBef>
                <a:spcPct val="0"/>
              </a:spcBef>
              <a:spcAft>
                <a:spcPct val="0"/>
              </a:spcAft>
              <a:defRPr/>
            </a:pPr>
            <a:endParaRPr kumimoji="1" lang="en-US" sz="2400" dirty="0">
              <a:solidFill>
                <a:srgbClr val="003366"/>
              </a:solidFill>
            </a:endParaRPr>
          </a:p>
        </p:txBody>
      </p:sp>
      <p:sp>
        <p:nvSpPr>
          <p:cNvPr id="106" name="Rectangle 219"/>
          <p:cNvSpPr>
            <a:spLocks noChangeArrowheads="1"/>
          </p:cNvSpPr>
          <p:nvPr/>
        </p:nvSpPr>
        <p:spPr bwMode="auto">
          <a:xfrm>
            <a:off x="990600" y="533402"/>
            <a:ext cx="5662613" cy="77788"/>
          </a:xfrm>
          <a:prstGeom prst="rect">
            <a:avLst/>
          </a:prstGeom>
          <a:solidFill>
            <a:schemeClr val="hlink"/>
          </a:solidFill>
          <a:ln w="9525">
            <a:noFill/>
            <a:miter lim="800000"/>
            <a:headEnd/>
            <a:tailEnd/>
          </a:ln>
          <a:effectLst/>
        </p:spPr>
        <p:txBody>
          <a:bodyPr wrap="none" lIns="91420" tIns="45711" rIns="91420" bIns="45711" anchor="ctr"/>
          <a:lstStyle/>
          <a:p>
            <a:pPr algn="ctr" defTabSz="914210" fontAlgn="base">
              <a:spcBef>
                <a:spcPct val="0"/>
              </a:spcBef>
              <a:spcAft>
                <a:spcPct val="0"/>
              </a:spcAft>
              <a:defRPr/>
            </a:pPr>
            <a:endParaRPr kumimoji="1" lang="en-US" sz="2400" dirty="0">
              <a:solidFill>
                <a:srgbClr val="003366"/>
              </a:solidFill>
            </a:endParaRPr>
          </a:p>
        </p:txBody>
      </p:sp>
      <p:sp>
        <p:nvSpPr>
          <p:cNvPr id="3175" name="Rectangle 103"/>
          <p:cNvSpPr>
            <a:spLocks noGrp="1" noChangeArrowheads="1"/>
          </p:cNvSpPr>
          <p:nvPr>
            <p:ph type="ctrTitle"/>
          </p:nvPr>
        </p:nvSpPr>
        <p:spPr>
          <a:xfrm>
            <a:off x="1219200" y="762000"/>
            <a:ext cx="7380288" cy="1524000"/>
          </a:xfrm>
        </p:spPr>
        <p:txBody>
          <a:bodyPr/>
          <a:lstStyle>
            <a:lvl1pPr>
              <a:defRPr/>
            </a:lvl1pPr>
          </a:lstStyle>
          <a:p>
            <a:r>
              <a:rPr lang="en-US"/>
              <a:t>Click to edit Master title style</a:t>
            </a:r>
          </a:p>
        </p:txBody>
      </p:sp>
      <p:sp>
        <p:nvSpPr>
          <p:cNvPr id="3293" name="Rectangle 221"/>
          <p:cNvSpPr>
            <a:spLocks noGrp="1" noChangeArrowheads="1"/>
          </p:cNvSpPr>
          <p:nvPr>
            <p:ph type="subTitle" idx="1"/>
          </p:nvPr>
        </p:nvSpPr>
        <p:spPr>
          <a:xfrm>
            <a:off x="1566865" y="2693988"/>
            <a:ext cx="6662737" cy="2994025"/>
          </a:xfrm>
        </p:spPr>
        <p:txBody>
          <a:bodyPr/>
          <a:lstStyle>
            <a:lvl1pPr marL="0" indent="0" algn="ctr">
              <a:buFont typeface="Wingdings" pitchFamily="2" charset="2"/>
              <a:buNone/>
              <a:defRPr/>
            </a:lvl1pPr>
          </a:lstStyle>
          <a:p>
            <a:r>
              <a:rPr lang="en-US"/>
              <a:t>Click to edit Master subtitle style</a:t>
            </a:r>
          </a:p>
        </p:txBody>
      </p:sp>
      <p:sp>
        <p:nvSpPr>
          <p:cNvPr id="107" name="Rectangle 105"/>
          <p:cNvSpPr>
            <a:spLocks noGrp="1" noChangeArrowheads="1"/>
          </p:cNvSpPr>
          <p:nvPr>
            <p:ph type="dt" sz="half" idx="10"/>
          </p:nvPr>
        </p:nvSpPr>
        <p:spPr>
          <a:xfrm>
            <a:off x="1387477" y="6357938"/>
            <a:ext cx="1355725" cy="457200"/>
          </a:xfrm>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108" name="Rectangle 106"/>
          <p:cNvSpPr>
            <a:spLocks noGrp="1" noChangeArrowheads="1"/>
          </p:cNvSpPr>
          <p:nvPr>
            <p:ph type="ftr" sz="quarter" idx="11"/>
          </p:nvPr>
        </p:nvSpPr>
        <p:spPr>
          <a:xfrm>
            <a:off x="2743200" y="6357938"/>
            <a:ext cx="5105400" cy="457200"/>
          </a:xfrm>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109" name="Rectangle 107"/>
          <p:cNvSpPr>
            <a:spLocks noGrp="1" noChangeArrowheads="1"/>
          </p:cNvSpPr>
          <p:nvPr>
            <p:ph type="sldNum" sz="quarter" idx="12"/>
          </p:nvPr>
        </p:nvSpPr>
        <p:spPr>
          <a:xfrm>
            <a:off x="7924802" y="6400800"/>
            <a:ext cx="838200" cy="457200"/>
          </a:xfrm>
        </p:spPr>
        <p:txBody>
          <a:bodyPr/>
          <a:lstStyle>
            <a:lvl1pPr>
              <a:defRPr/>
            </a:lvl1pPr>
          </a:lstStyle>
          <a:p>
            <a:pPr>
              <a:defRPr/>
            </a:pPr>
            <a:fld id="{256201F8-2686-42E1-9D19-3D774DCF77DC}"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25761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57A442-3B1D-4298-8205-7F688548C8B8}"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243394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06" indent="0">
              <a:buNone/>
              <a:defRPr sz="1800"/>
            </a:lvl2pPr>
            <a:lvl3pPr marL="914210" indent="0">
              <a:buNone/>
              <a:defRPr sz="1600"/>
            </a:lvl3pPr>
            <a:lvl4pPr marL="1371316" indent="0">
              <a:buNone/>
              <a:defRPr sz="1400"/>
            </a:lvl4pPr>
            <a:lvl5pPr marL="1828421" indent="0">
              <a:buNone/>
              <a:defRPr sz="1400"/>
            </a:lvl5pPr>
            <a:lvl6pPr marL="2285526" indent="0">
              <a:buNone/>
              <a:defRPr sz="1400"/>
            </a:lvl6pPr>
            <a:lvl7pPr marL="2742630" indent="0">
              <a:buNone/>
              <a:defRPr sz="1400"/>
            </a:lvl7pPr>
            <a:lvl8pPr marL="3199736" indent="0">
              <a:buNone/>
              <a:defRPr sz="1400"/>
            </a:lvl8pPr>
            <a:lvl9pPr marL="365684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A3AFCB-566A-4158-A36D-6861364027B7}"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879878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7" y="2214564"/>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2" y="2214564"/>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07BBA8-87E6-47BA-A6B8-EF7DDB763BD5}"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271538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5E21338-74C7-47E4-9526-2D417CEA125D}"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708756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756645-1022-4C07-B995-EEB6ACEA4114}"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50669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06" indent="0">
              <a:buNone/>
              <a:defRPr sz="1800"/>
            </a:lvl2pPr>
            <a:lvl3pPr marL="914210" indent="0">
              <a:buNone/>
              <a:defRPr sz="1600"/>
            </a:lvl3pPr>
            <a:lvl4pPr marL="1371316" indent="0">
              <a:buNone/>
              <a:defRPr sz="1400"/>
            </a:lvl4pPr>
            <a:lvl5pPr marL="1828421" indent="0">
              <a:buNone/>
              <a:defRPr sz="1400"/>
            </a:lvl5pPr>
            <a:lvl6pPr marL="2285526" indent="0">
              <a:buNone/>
              <a:defRPr sz="1400"/>
            </a:lvl6pPr>
            <a:lvl7pPr marL="2742630" indent="0">
              <a:buNone/>
              <a:defRPr sz="1400"/>
            </a:lvl7pPr>
            <a:lvl8pPr marL="3199736" indent="0">
              <a:buNone/>
              <a:defRPr sz="1400"/>
            </a:lvl8pPr>
            <a:lvl9pPr marL="365684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1440F5-2FC7-499D-9809-3B66F5B56130}"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365536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BC87CF-CF36-4D7D-B7C9-E83874EA32CF}"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26101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C143EF-8611-4EC0-AE17-4B630B0B69A0}"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9401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C139E1-63C0-4FAE-AD21-A3C9809E88A1}"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139623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8F73D6-DC73-4908-985D-5C7BAAA31A57}"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499186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226" y="762000"/>
            <a:ext cx="2022475"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762000"/>
            <a:ext cx="59182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7B3239-6182-4180-AA20-FEC22F0A08B7}"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450488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73787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4"/>
            <a:ext cx="7958138" cy="1863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9625" y="4230688"/>
            <a:ext cx="7958138" cy="1865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BC866E-F038-4CCD-8D36-CE9EBF7A5864}"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498897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999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7575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3550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944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31" y="2214572"/>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3" y="2214572"/>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A5F702-4931-4FDB-9C3D-EC015A5CEA6E}"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5073371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1931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05923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06441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1141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6653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6294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0122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9802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609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4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7D2E036-452D-40B1-8AF7-1A023394F84E}"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129235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4538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2770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64469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30246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3782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88764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0340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1844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278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6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3A71199-DD8C-4648-B3F1-614F001431E5}"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029699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6746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6249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3015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125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1396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8685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5228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338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9102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8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E85DE8-DE14-4502-8754-9B732DB3BA4C}"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1984151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2003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6427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6377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0264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5180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3969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7589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8980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0937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12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ADF6B2-4591-495B-BC5C-9A35DDC2DF6A}"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7274495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4"/>
          <p:cNvSpPr>
            <a:spLocks noGrp="1"/>
          </p:cNvSpPr>
          <p:nvPr>
            <p:ph type="sldNum" sz="quarter" idx="10"/>
          </p:nvPr>
        </p:nvSpPr>
        <p:spPr/>
        <p:txBody>
          <a:bodyPr/>
          <a:lstStyle>
            <a:lvl1pPr>
              <a:defRPr/>
            </a:lvl1pPr>
          </a:lstStyle>
          <a:p>
            <a:fld id="{78F2AC25-2815-4218-8759-7F8AD6BA02F4}" type="slidenum">
              <a:rPr lang="en-US" altLang="en-US"/>
              <a:pPr/>
              <a:t>‹#›</a:t>
            </a:fld>
            <a:endParaRPr lang="en-US" altLang="en-US"/>
          </a:p>
        </p:txBody>
      </p:sp>
    </p:spTree>
    <p:extLst>
      <p:ext uri="{BB962C8B-B14F-4D97-AF65-F5344CB8AC3E}">
        <p14:creationId xmlns:p14="http://schemas.microsoft.com/office/powerpoint/2010/main" val="19469747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SzPct val="150000"/>
              <a:buFontTx/>
              <a:buBlip>
                <a:blip r:embed="rId2"/>
              </a:buBlip>
              <a:defRPr/>
            </a:lvl1pPr>
            <a:lvl3pPr>
              <a:buClrTx/>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p:txBody>
          <a:bodyPr/>
          <a:lstStyle>
            <a:lvl1pPr>
              <a:defRPr/>
            </a:lvl1pPr>
          </a:lstStyle>
          <a:p>
            <a:fld id="{EAE8828C-C2DB-4B7F-A04D-99C83B4D3D39}" type="slidenum">
              <a:rPr lang="en-US" altLang="en-US"/>
              <a:pPr/>
              <a:t>‹#›</a:t>
            </a:fld>
            <a:endParaRPr lang="en-US" altLang="en-US"/>
          </a:p>
        </p:txBody>
      </p:sp>
    </p:spTree>
    <p:extLst>
      <p:ext uri="{BB962C8B-B14F-4D97-AF65-F5344CB8AC3E}">
        <p14:creationId xmlns:p14="http://schemas.microsoft.com/office/powerpoint/2010/main" val="22649159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
          <p:cNvSpPr>
            <a:spLocks noGrp="1"/>
          </p:cNvSpPr>
          <p:nvPr>
            <p:ph type="sldNum" sz="quarter" idx="10"/>
          </p:nvPr>
        </p:nvSpPr>
        <p:spPr/>
        <p:txBody>
          <a:bodyPr/>
          <a:lstStyle>
            <a:lvl1pPr>
              <a:defRPr/>
            </a:lvl1pPr>
          </a:lstStyle>
          <a:p>
            <a:fld id="{35EDA5FD-41EB-49BE-879C-11DF351131DB}" type="slidenum">
              <a:rPr lang="en-US" altLang="en-US"/>
              <a:pPr/>
              <a:t>‹#›</a:t>
            </a:fld>
            <a:endParaRPr lang="en-US" altLang="en-US"/>
          </a:p>
        </p:txBody>
      </p:sp>
    </p:spTree>
    <p:extLst>
      <p:ext uri="{BB962C8B-B14F-4D97-AF65-F5344CB8AC3E}">
        <p14:creationId xmlns:p14="http://schemas.microsoft.com/office/powerpoint/2010/main" val="9665994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854257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91263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775520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28962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30444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01550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206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CEPC-SPPC Meeting, April 8-9, 2016</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EEDAB7-806D-43BF-8B7D-4614997221F8}"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3523078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04266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47449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564291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33514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7189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9279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79514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2762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09150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698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4.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6.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5.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6.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7.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9626" y="2214572"/>
            <a:ext cx="7958138" cy="3881437"/>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09627" y="6373813"/>
            <a:ext cx="1628775"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lgn="l">
              <a:defRPr sz="1400">
                <a:solidFill>
                  <a:schemeClr val="folHlink"/>
                </a:solidFill>
                <a:latin typeface="+mn-lt"/>
              </a:defRPr>
            </a:lvl1pPr>
          </a:lstStyle>
          <a:p>
            <a:pPr defTabSz="914210" fontAlgn="base">
              <a:spcBef>
                <a:spcPct val="0"/>
              </a:spcBef>
              <a:spcAft>
                <a:spcPct val="0"/>
              </a:spcAft>
              <a:defRPr/>
            </a:pPr>
            <a:r>
              <a:rPr lang="en-US" altLang="zh-CN" smtClean="0">
                <a:solidFill>
                  <a:srgbClr val="800000"/>
                </a:solidFill>
              </a:rPr>
              <a:t>W. Chou</a:t>
            </a:r>
            <a:endParaRPr lang="en-US">
              <a:solidFill>
                <a:srgbClr val="800000"/>
              </a:solidFill>
            </a:endParaRPr>
          </a:p>
        </p:txBody>
      </p:sp>
      <p:sp>
        <p:nvSpPr>
          <p:cNvPr id="1029" name="Rectangle 5"/>
          <p:cNvSpPr>
            <a:spLocks noGrp="1" noChangeArrowheads="1"/>
          </p:cNvSpPr>
          <p:nvPr>
            <p:ph type="ftr" sz="quarter" idx="3"/>
          </p:nvPr>
        </p:nvSpPr>
        <p:spPr bwMode="auto">
          <a:xfrm>
            <a:off x="2514600" y="6376988"/>
            <a:ext cx="4876800"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defRPr sz="1400">
                <a:solidFill>
                  <a:schemeClr val="folHlink"/>
                </a:solidFill>
                <a:latin typeface="+mn-lt"/>
              </a:defRPr>
            </a:lvl1pPr>
          </a:lstStyle>
          <a:p>
            <a:pPr algn="ctr" defTabSz="914210" fontAlgn="base">
              <a:spcBef>
                <a:spcPct val="0"/>
              </a:spcBef>
              <a:spcAft>
                <a:spcPct val="0"/>
              </a:spcAft>
              <a:defRPr/>
            </a:pPr>
            <a:r>
              <a:rPr lang="en-US" smtClean="0">
                <a:solidFill>
                  <a:srgbClr val="800000"/>
                </a:solidFill>
              </a:rPr>
              <a:t>CEPC-SPPC Meeting, April 8-9, 2016</a:t>
            </a:r>
            <a:endParaRPr lang="en-US">
              <a:solidFill>
                <a:srgbClr val="800000"/>
              </a:solidFill>
            </a:endParaRPr>
          </a:p>
        </p:txBody>
      </p:sp>
      <p:sp>
        <p:nvSpPr>
          <p:cNvPr id="1030" name="Rectangle 6"/>
          <p:cNvSpPr>
            <a:spLocks noGrp="1" noChangeArrowheads="1"/>
          </p:cNvSpPr>
          <p:nvPr>
            <p:ph type="sldNum" sz="quarter" idx="4"/>
          </p:nvPr>
        </p:nvSpPr>
        <p:spPr bwMode="auto">
          <a:xfrm>
            <a:off x="7467600" y="6376988"/>
            <a:ext cx="1316038"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lgn="r">
              <a:defRPr sz="1400">
                <a:solidFill>
                  <a:schemeClr val="folHlink"/>
                </a:solidFill>
                <a:latin typeface="+mn-lt"/>
              </a:defRPr>
            </a:lvl1pPr>
          </a:lstStyle>
          <a:p>
            <a:pPr defTabSz="914210" fontAlgn="base">
              <a:spcBef>
                <a:spcPct val="0"/>
              </a:spcBef>
              <a:spcAft>
                <a:spcPct val="0"/>
              </a:spcAft>
              <a:defRPr/>
            </a:pPr>
            <a:fld id="{6BDFCD85-98F9-4566-9B29-FF644B9211A0}" type="slidenum">
              <a:rPr lang="en-US">
                <a:solidFill>
                  <a:srgbClr val="800000"/>
                </a:solidFill>
              </a:rPr>
              <a:pPr defTabSz="914210" fontAlgn="base">
                <a:spcBef>
                  <a:spcPct val="0"/>
                </a:spcBef>
                <a:spcAft>
                  <a:spcPct val="0"/>
                </a:spcAft>
                <a:defRPr/>
              </a:pPr>
              <a:t>‹#›</a:t>
            </a:fld>
            <a:endParaRPr lang="en-US">
              <a:solidFill>
                <a:srgbClr val="800000"/>
              </a:solidFill>
            </a:endParaRPr>
          </a:p>
        </p:txBody>
      </p:sp>
      <p:sp>
        <p:nvSpPr>
          <p:cNvPr id="2" name="Rectangle 2"/>
          <p:cNvSpPr>
            <a:spLocks noGrp="1" noChangeArrowheads="1"/>
          </p:cNvSpPr>
          <p:nvPr>
            <p:ph type="title"/>
          </p:nvPr>
        </p:nvSpPr>
        <p:spPr bwMode="auto">
          <a:xfrm>
            <a:off x="1524001" y="762000"/>
            <a:ext cx="7378700" cy="838200"/>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p>
            <a:pPr lvl="0"/>
            <a:r>
              <a:rPr lang="en-US" smtClean="0"/>
              <a:t>Click to edit Master title style</a:t>
            </a:r>
          </a:p>
        </p:txBody>
      </p:sp>
      <p:grpSp>
        <p:nvGrpSpPr>
          <p:cNvPr id="3" name="Group 226"/>
          <p:cNvGrpSpPr>
            <a:grpSpLocks/>
          </p:cNvGrpSpPr>
          <p:nvPr userDrawn="1"/>
        </p:nvGrpSpPr>
        <p:grpSpPr bwMode="auto">
          <a:xfrm>
            <a:off x="0" y="0"/>
            <a:ext cx="8915400" cy="6713538"/>
            <a:chOff x="0" y="43"/>
            <a:chExt cx="5616" cy="4229"/>
          </a:xfrm>
        </p:grpSpPr>
        <p:grpSp>
          <p:nvGrpSpPr>
            <p:cNvPr id="4" name="Group 227"/>
            <p:cNvGrpSpPr>
              <a:grpSpLocks/>
            </p:cNvGrpSpPr>
            <p:nvPr userDrawn="1"/>
          </p:nvGrpSpPr>
          <p:grpSpPr bwMode="auto">
            <a:xfrm>
              <a:off x="0" y="43"/>
              <a:ext cx="408" cy="4229"/>
              <a:chOff x="0" y="43"/>
              <a:chExt cx="5760" cy="4229"/>
            </a:xfrm>
          </p:grpSpPr>
          <p:sp>
            <p:nvSpPr>
              <p:cNvPr id="1038" name="Line 228"/>
              <p:cNvSpPr>
                <a:spLocks noChangeShapeType="1"/>
              </p:cNvSpPr>
              <p:nvPr userDrawn="1"/>
            </p:nvSpPr>
            <p:spPr bwMode="auto">
              <a:xfrm>
                <a:off x="0" y="4203"/>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39" name="Line 229"/>
              <p:cNvSpPr>
                <a:spLocks noChangeShapeType="1"/>
              </p:cNvSpPr>
              <p:nvPr userDrawn="1"/>
            </p:nvSpPr>
            <p:spPr bwMode="auto">
              <a:xfrm>
                <a:off x="0" y="4239"/>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40" name="Line 230"/>
              <p:cNvSpPr>
                <a:spLocks noChangeShapeType="1"/>
              </p:cNvSpPr>
              <p:nvPr userDrawn="1"/>
            </p:nvSpPr>
            <p:spPr bwMode="auto">
              <a:xfrm>
                <a:off x="0" y="4272"/>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41" name="Line 231"/>
              <p:cNvSpPr>
                <a:spLocks noChangeShapeType="1"/>
              </p:cNvSpPr>
              <p:nvPr userDrawn="1"/>
            </p:nvSpPr>
            <p:spPr bwMode="auto">
              <a:xfrm>
                <a:off x="0" y="4113"/>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42" name="Line 232"/>
              <p:cNvSpPr>
                <a:spLocks noChangeShapeType="1"/>
              </p:cNvSpPr>
              <p:nvPr userDrawn="1"/>
            </p:nvSpPr>
            <p:spPr bwMode="auto">
              <a:xfrm>
                <a:off x="0" y="4065"/>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43" name="Line 233"/>
              <p:cNvSpPr>
                <a:spLocks noChangeShapeType="1"/>
              </p:cNvSpPr>
              <p:nvPr userDrawn="1"/>
            </p:nvSpPr>
            <p:spPr bwMode="auto">
              <a:xfrm>
                <a:off x="0" y="4158"/>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44" name="Line 234"/>
              <p:cNvSpPr>
                <a:spLocks noChangeShapeType="1"/>
              </p:cNvSpPr>
              <p:nvPr userDrawn="1"/>
            </p:nvSpPr>
            <p:spPr bwMode="auto">
              <a:xfrm>
                <a:off x="0" y="3666"/>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45" name="Line 235"/>
              <p:cNvSpPr>
                <a:spLocks noChangeShapeType="1"/>
              </p:cNvSpPr>
              <p:nvPr userDrawn="1"/>
            </p:nvSpPr>
            <p:spPr bwMode="auto">
              <a:xfrm>
                <a:off x="0" y="3639"/>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46" name="Line 236"/>
              <p:cNvSpPr>
                <a:spLocks noChangeShapeType="1"/>
              </p:cNvSpPr>
              <p:nvPr userDrawn="1"/>
            </p:nvSpPr>
            <p:spPr bwMode="auto">
              <a:xfrm>
                <a:off x="0" y="4020"/>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47" name="Line 237"/>
              <p:cNvSpPr>
                <a:spLocks noChangeShapeType="1"/>
              </p:cNvSpPr>
              <p:nvPr userDrawn="1"/>
            </p:nvSpPr>
            <p:spPr bwMode="auto">
              <a:xfrm>
                <a:off x="0" y="3894"/>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48" name="Line 238"/>
              <p:cNvSpPr>
                <a:spLocks noChangeShapeType="1"/>
              </p:cNvSpPr>
              <p:nvPr userDrawn="1"/>
            </p:nvSpPr>
            <p:spPr bwMode="auto">
              <a:xfrm>
                <a:off x="0" y="3813"/>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49" name="Line 239"/>
              <p:cNvSpPr>
                <a:spLocks noChangeShapeType="1"/>
              </p:cNvSpPr>
              <p:nvPr userDrawn="1"/>
            </p:nvSpPr>
            <p:spPr bwMode="auto">
              <a:xfrm>
                <a:off x="0" y="3999"/>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50" name="Line 240"/>
              <p:cNvSpPr>
                <a:spLocks noChangeShapeType="1"/>
              </p:cNvSpPr>
              <p:nvPr userDrawn="1"/>
            </p:nvSpPr>
            <p:spPr bwMode="auto">
              <a:xfrm>
                <a:off x="0" y="3687"/>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51" name="Line 241"/>
              <p:cNvSpPr>
                <a:spLocks noChangeShapeType="1"/>
              </p:cNvSpPr>
              <p:nvPr userDrawn="1"/>
            </p:nvSpPr>
            <p:spPr bwMode="auto">
              <a:xfrm>
                <a:off x="0" y="3741"/>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52" name="Line 242"/>
              <p:cNvSpPr>
                <a:spLocks noChangeShapeType="1"/>
              </p:cNvSpPr>
              <p:nvPr userDrawn="1"/>
            </p:nvSpPr>
            <p:spPr bwMode="auto">
              <a:xfrm>
                <a:off x="0" y="393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53" name="Line 243"/>
              <p:cNvSpPr>
                <a:spLocks noChangeShapeType="1"/>
              </p:cNvSpPr>
              <p:nvPr userDrawn="1"/>
            </p:nvSpPr>
            <p:spPr bwMode="auto">
              <a:xfrm>
                <a:off x="0" y="3918"/>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54" name="Line 244"/>
              <p:cNvSpPr>
                <a:spLocks noChangeShapeType="1"/>
              </p:cNvSpPr>
              <p:nvPr userDrawn="1"/>
            </p:nvSpPr>
            <p:spPr bwMode="auto">
              <a:xfrm>
                <a:off x="0" y="3510"/>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55" name="Line 245"/>
              <p:cNvSpPr>
                <a:spLocks noChangeShapeType="1"/>
              </p:cNvSpPr>
              <p:nvPr userDrawn="1"/>
            </p:nvSpPr>
            <p:spPr bwMode="auto">
              <a:xfrm>
                <a:off x="0" y="3546"/>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56" name="Line 246"/>
              <p:cNvSpPr>
                <a:spLocks noChangeShapeType="1"/>
              </p:cNvSpPr>
              <p:nvPr userDrawn="1"/>
            </p:nvSpPr>
            <p:spPr bwMode="auto">
              <a:xfrm>
                <a:off x="0" y="357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57" name="Line 247"/>
              <p:cNvSpPr>
                <a:spLocks noChangeShapeType="1"/>
              </p:cNvSpPr>
              <p:nvPr userDrawn="1"/>
            </p:nvSpPr>
            <p:spPr bwMode="auto">
              <a:xfrm>
                <a:off x="0" y="3420"/>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58" name="Line 248"/>
              <p:cNvSpPr>
                <a:spLocks noChangeShapeType="1"/>
              </p:cNvSpPr>
              <p:nvPr userDrawn="1"/>
            </p:nvSpPr>
            <p:spPr bwMode="auto">
              <a:xfrm>
                <a:off x="0" y="3372"/>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59" name="Line 249"/>
              <p:cNvSpPr>
                <a:spLocks noChangeShapeType="1"/>
              </p:cNvSpPr>
              <p:nvPr userDrawn="1"/>
            </p:nvSpPr>
            <p:spPr bwMode="auto">
              <a:xfrm>
                <a:off x="0" y="3465"/>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60" name="Line 250"/>
              <p:cNvSpPr>
                <a:spLocks noChangeShapeType="1"/>
              </p:cNvSpPr>
              <p:nvPr userDrawn="1"/>
            </p:nvSpPr>
            <p:spPr bwMode="auto">
              <a:xfrm>
                <a:off x="0" y="2973"/>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61" name="Line 251"/>
              <p:cNvSpPr>
                <a:spLocks noChangeShapeType="1"/>
              </p:cNvSpPr>
              <p:nvPr userDrawn="1"/>
            </p:nvSpPr>
            <p:spPr bwMode="auto">
              <a:xfrm>
                <a:off x="0" y="2946"/>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62" name="Line 252"/>
              <p:cNvSpPr>
                <a:spLocks noChangeShapeType="1"/>
              </p:cNvSpPr>
              <p:nvPr userDrawn="1"/>
            </p:nvSpPr>
            <p:spPr bwMode="auto">
              <a:xfrm>
                <a:off x="0" y="3327"/>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63" name="Line 253"/>
              <p:cNvSpPr>
                <a:spLocks noChangeShapeType="1"/>
              </p:cNvSpPr>
              <p:nvPr userDrawn="1"/>
            </p:nvSpPr>
            <p:spPr bwMode="auto">
              <a:xfrm>
                <a:off x="0" y="3201"/>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64" name="Line 254"/>
              <p:cNvSpPr>
                <a:spLocks noChangeShapeType="1"/>
              </p:cNvSpPr>
              <p:nvPr userDrawn="1"/>
            </p:nvSpPr>
            <p:spPr bwMode="auto">
              <a:xfrm>
                <a:off x="0" y="3120"/>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65" name="Line 255"/>
              <p:cNvSpPr>
                <a:spLocks noChangeShapeType="1"/>
              </p:cNvSpPr>
              <p:nvPr userDrawn="1"/>
            </p:nvSpPr>
            <p:spPr bwMode="auto">
              <a:xfrm>
                <a:off x="0" y="3306"/>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66" name="Line 256"/>
              <p:cNvSpPr>
                <a:spLocks noChangeShapeType="1"/>
              </p:cNvSpPr>
              <p:nvPr userDrawn="1"/>
            </p:nvSpPr>
            <p:spPr bwMode="auto">
              <a:xfrm>
                <a:off x="0" y="2994"/>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67" name="Line 257"/>
              <p:cNvSpPr>
                <a:spLocks noChangeShapeType="1"/>
              </p:cNvSpPr>
              <p:nvPr userDrawn="1"/>
            </p:nvSpPr>
            <p:spPr bwMode="auto">
              <a:xfrm>
                <a:off x="0" y="3048"/>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68" name="Line 258"/>
              <p:cNvSpPr>
                <a:spLocks noChangeShapeType="1"/>
              </p:cNvSpPr>
              <p:nvPr userDrawn="1"/>
            </p:nvSpPr>
            <p:spPr bwMode="auto">
              <a:xfrm>
                <a:off x="0" y="3246"/>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69" name="Line 259"/>
              <p:cNvSpPr>
                <a:spLocks noChangeShapeType="1"/>
              </p:cNvSpPr>
              <p:nvPr userDrawn="1"/>
            </p:nvSpPr>
            <p:spPr bwMode="auto">
              <a:xfrm>
                <a:off x="0" y="3225"/>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70" name="Line 260"/>
              <p:cNvSpPr>
                <a:spLocks noChangeShapeType="1"/>
              </p:cNvSpPr>
              <p:nvPr userDrawn="1"/>
            </p:nvSpPr>
            <p:spPr bwMode="auto">
              <a:xfrm>
                <a:off x="0" y="2831"/>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71" name="Line 261"/>
              <p:cNvSpPr>
                <a:spLocks noChangeShapeType="1"/>
              </p:cNvSpPr>
              <p:nvPr userDrawn="1"/>
            </p:nvSpPr>
            <p:spPr bwMode="auto">
              <a:xfrm>
                <a:off x="0" y="2750"/>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72" name="Line 262"/>
              <p:cNvSpPr>
                <a:spLocks noChangeShapeType="1"/>
              </p:cNvSpPr>
              <p:nvPr userDrawn="1"/>
            </p:nvSpPr>
            <p:spPr bwMode="auto">
              <a:xfrm>
                <a:off x="0" y="2678"/>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73" name="Line 263"/>
              <p:cNvSpPr>
                <a:spLocks noChangeShapeType="1"/>
              </p:cNvSpPr>
              <p:nvPr userDrawn="1"/>
            </p:nvSpPr>
            <p:spPr bwMode="auto">
              <a:xfrm>
                <a:off x="0" y="2876"/>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74" name="Line 264"/>
              <p:cNvSpPr>
                <a:spLocks noChangeShapeType="1"/>
              </p:cNvSpPr>
              <p:nvPr userDrawn="1"/>
            </p:nvSpPr>
            <p:spPr bwMode="auto">
              <a:xfrm>
                <a:off x="0" y="2855"/>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75" name="Line 265"/>
              <p:cNvSpPr>
                <a:spLocks noChangeShapeType="1"/>
              </p:cNvSpPr>
              <p:nvPr userDrawn="1"/>
            </p:nvSpPr>
            <p:spPr bwMode="auto">
              <a:xfrm>
                <a:off x="0" y="2554"/>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76" name="Line 266"/>
              <p:cNvSpPr>
                <a:spLocks noChangeShapeType="1"/>
              </p:cNvSpPr>
              <p:nvPr userDrawn="1"/>
            </p:nvSpPr>
            <p:spPr bwMode="auto">
              <a:xfrm>
                <a:off x="0" y="2590"/>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77" name="Line 267"/>
              <p:cNvSpPr>
                <a:spLocks noChangeShapeType="1"/>
              </p:cNvSpPr>
              <p:nvPr userDrawn="1"/>
            </p:nvSpPr>
            <p:spPr bwMode="auto">
              <a:xfrm>
                <a:off x="0" y="2623"/>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78" name="Line 268"/>
              <p:cNvSpPr>
                <a:spLocks noChangeShapeType="1"/>
              </p:cNvSpPr>
              <p:nvPr userDrawn="1"/>
            </p:nvSpPr>
            <p:spPr bwMode="auto">
              <a:xfrm>
                <a:off x="0" y="2464"/>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79" name="Line 269"/>
              <p:cNvSpPr>
                <a:spLocks noChangeShapeType="1"/>
              </p:cNvSpPr>
              <p:nvPr userDrawn="1"/>
            </p:nvSpPr>
            <p:spPr bwMode="auto">
              <a:xfrm>
                <a:off x="0" y="2416"/>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80" name="Line 270"/>
              <p:cNvSpPr>
                <a:spLocks noChangeShapeType="1"/>
              </p:cNvSpPr>
              <p:nvPr userDrawn="1"/>
            </p:nvSpPr>
            <p:spPr bwMode="auto">
              <a:xfrm>
                <a:off x="0" y="250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81" name="Line 271"/>
              <p:cNvSpPr>
                <a:spLocks noChangeShapeType="1"/>
              </p:cNvSpPr>
              <p:nvPr userDrawn="1"/>
            </p:nvSpPr>
            <p:spPr bwMode="auto">
              <a:xfrm>
                <a:off x="0" y="2371"/>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82" name="Line 272"/>
              <p:cNvSpPr>
                <a:spLocks noChangeShapeType="1"/>
              </p:cNvSpPr>
              <p:nvPr userDrawn="1"/>
            </p:nvSpPr>
            <p:spPr bwMode="auto">
              <a:xfrm>
                <a:off x="0" y="2245"/>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83" name="Line 273"/>
              <p:cNvSpPr>
                <a:spLocks noChangeShapeType="1"/>
              </p:cNvSpPr>
              <p:nvPr userDrawn="1"/>
            </p:nvSpPr>
            <p:spPr bwMode="auto">
              <a:xfrm>
                <a:off x="0" y="2350"/>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84" name="Line 274"/>
              <p:cNvSpPr>
                <a:spLocks noChangeShapeType="1"/>
              </p:cNvSpPr>
              <p:nvPr userDrawn="1"/>
            </p:nvSpPr>
            <p:spPr bwMode="auto">
              <a:xfrm>
                <a:off x="0" y="2290"/>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85" name="Line 275"/>
              <p:cNvSpPr>
                <a:spLocks noChangeShapeType="1"/>
              </p:cNvSpPr>
              <p:nvPr userDrawn="1"/>
            </p:nvSpPr>
            <p:spPr bwMode="auto">
              <a:xfrm>
                <a:off x="0" y="2269"/>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86" name="Line 276"/>
              <p:cNvSpPr>
                <a:spLocks noChangeShapeType="1"/>
              </p:cNvSpPr>
              <p:nvPr userDrawn="1"/>
            </p:nvSpPr>
            <p:spPr bwMode="auto">
              <a:xfrm>
                <a:off x="0" y="2130"/>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87" name="Line 277"/>
              <p:cNvSpPr>
                <a:spLocks noChangeShapeType="1"/>
              </p:cNvSpPr>
              <p:nvPr userDrawn="1"/>
            </p:nvSpPr>
            <p:spPr bwMode="auto">
              <a:xfrm>
                <a:off x="0" y="2166"/>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88" name="Line 278"/>
              <p:cNvSpPr>
                <a:spLocks noChangeShapeType="1"/>
              </p:cNvSpPr>
              <p:nvPr userDrawn="1"/>
            </p:nvSpPr>
            <p:spPr bwMode="auto">
              <a:xfrm>
                <a:off x="0" y="219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89" name="Line 279"/>
              <p:cNvSpPr>
                <a:spLocks noChangeShapeType="1"/>
              </p:cNvSpPr>
              <p:nvPr userDrawn="1"/>
            </p:nvSpPr>
            <p:spPr bwMode="auto">
              <a:xfrm>
                <a:off x="0" y="2040"/>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90" name="Line 280"/>
              <p:cNvSpPr>
                <a:spLocks noChangeShapeType="1"/>
              </p:cNvSpPr>
              <p:nvPr userDrawn="1"/>
            </p:nvSpPr>
            <p:spPr bwMode="auto">
              <a:xfrm>
                <a:off x="0" y="1992"/>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91" name="Line 281"/>
              <p:cNvSpPr>
                <a:spLocks noChangeShapeType="1"/>
              </p:cNvSpPr>
              <p:nvPr userDrawn="1"/>
            </p:nvSpPr>
            <p:spPr bwMode="auto">
              <a:xfrm>
                <a:off x="0" y="2085"/>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92" name="Line 282"/>
              <p:cNvSpPr>
                <a:spLocks noChangeShapeType="1"/>
              </p:cNvSpPr>
              <p:nvPr userDrawn="1"/>
            </p:nvSpPr>
            <p:spPr bwMode="auto">
              <a:xfrm>
                <a:off x="0" y="1593"/>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93" name="Line 283"/>
              <p:cNvSpPr>
                <a:spLocks noChangeShapeType="1"/>
              </p:cNvSpPr>
              <p:nvPr userDrawn="1"/>
            </p:nvSpPr>
            <p:spPr bwMode="auto">
              <a:xfrm>
                <a:off x="0" y="1566"/>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94" name="Line 284"/>
              <p:cNvSpPr>
                <a:spLocks noChangeShapeType="1"/>
              </p:cNvSpPr>
              <p:nvPr userDrawn="1"/>
            </p:nvSpPr>
            <p:spPr bwMode="auto">
              <a:xfrm>
                <a:off x="0" y="1947"/>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95" name="Line 285"/>
              <p:cNvSpPr>
                <a:spLocks noChangeShapeType="1"/>
              </p:cNvSpPr>
              <p:nvPr userDrawn="1"/>
            </p:nvSpPr>
            <p:spPr bwMode="auto">
              <a:xfrm>
                <a:off x="0" y="1821"/>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96" name="Line 286"/>
              <p:cNvSpPr>
                <a:spLocks noChangeShapeType="1"/>
              </p:cNvSpPr>
              <p:nvPr userDrawn="1"/>
            </p:nvSpPr>
            <p:spPr bwMode="auto">
              <a:xfrm>
                <a:off x="0" y="1740"/>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97" name="Line 287"/>
              <p:cNvSpPr>
                <a:spLocks noChangeShapeType="1"/>
              </p:cNvSpPr>
              <p:nvPr userDrawn="1"/>
            </p:nvSpPr>
            <p:spPr bwMode="auto">
              <a:xfrm>
                <a:off x="0" y="1926"/>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98" name="Line 288"/>
              <p:cNvSpPr>
                <a:spLocks noChangeShapeType="1"/>
              </p:cNvSpPr>
              <p:nvPr userDrawn="1"/>
            </p:nvSpPr>
            <p:spPr bwMode="auto">
              <a:xfrm>
                <a:off x="0" y="1614"/>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99" name="Line 289"/>
              <p:cNvSpPr>
                <a:spLocks noChangeShapeType="1"/>
              </p:cNvSpPr>
              <p:nvPr userDrawn="1"/>
            </p:nvSpPr>
            <p:spPr bwMode="auto">
              <a:xfrm>
                <a:off x="0" y="1668"/>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00" name="Line 290"/>
              <p:cNvSpPr>
                <a:spLocks noChangeShapeType="1"/>
              </p:cNvSpPr>
              <p:nvPr userDrawn="1"/>
            </p:nvSpPr>
            <p:spPr bwMode="auto">
              <a:xfrm>
                <a:off x="0" y="1866"/>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01" name="Line 291"/>
              <p:cNvSpPr>
                <a:spLocks noChangeShapeType="1"/>
              </p:cNvSpPr>
              <p:nvPr userDrawn="1"/>
            </p:nvSpPr>
            <p:spPr bwMode="auto">
              <a:xfrm>
                <a:off x="0" y="1845"/>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02" name="Line 292"/>
              <p:cNvSpPr>
                <a:spLocks noChangeShapeType="1"/>
              </p:cNvSpPr>
              <p:nvPr userDrawn="1"/>
            </p:nvSpPr>
            <p:spPr bwMode="auto">
              <a:xfrm>
                <a:off x="0" y="1437"/>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03" name="Line 293"/>
              <p:cNvSpPr>
                <a:spLocks noChangeShapeType="1"/>
              </p:cNvSpPr>
              <p:nvPr userDrawn="1"/>
            </p:nvSpPr>
            <p:spPr bwMode="auto">
              <a:xfrm>
                <a:off x="0" y="1473"/>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04" name="Line 294"/>
              <p:cNvSpPr>
                <a:spLocks noChangeShapeType="1"/>
              </p:cNvSpPr>
              <p:nvPr userDrawn="1"/>
            </p:nvSpPr>
            <p:spPr bwMode="auto">
              <a:xfrm>
                <a:off x="0" y="1506"/>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05" name="Line 295"/>
              <p:cNvSpPr>
                <a:spLocks noChangeShapeType="1"/>
              </p:cNvSpPr>
              <p:nvPr userDrawn="1"/>
            </p:nvSpPr>
            <p:spPr bwMode="auto">
              <a:xfrm>
                <a:off x="0" y="1347"/>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06" name="Line 296"/>
              <p:cNvSpPr>
                <a:spLocks noChangeShapeType="1"/>
              </p:cNvSpPr>
              <p:nvPr userDrawn="1"/>
            </p:nvSpPr>
            <p:spPr bwMode="auto">
              <a:xfrm>
                <a:off x="0" y="1392"/>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07" name="Line 297"/>
              <p:cNvSpPr>
                <a:spLocks noChangeShapeType="1"/>
              </p:cNvSpPr>
              <p:nvPr userDrawn="1"/>
            </p:nvSpPr>
            <p:spPr bwMode="auto">
              <a:xfrm>
                <a:off x="0" y="1016"/>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08" name="Line 298"/>
              <p:cNvSpPr>
                <a:spLocks noChangeShapeType="1"/>
              </p:cNvSpPr>
              <p:nvPr userDrawn="1"/>
            </p:nvSpPr>
            <p:spPr bwMode="auto">
              <a:xfrm>
                <a:off x="0" y="989"/>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09" name="Line 299"/>
              <p:cNvSpPr>
                <a:spLocks noChangeShapeType="1"/>
              </p:cNvSpPr>
              <p:nvPr userDrawn="1"/>
            </p:nvSpPr>
            <p:spPr bwMode="auto">
              <a:xfrm>
                <a:off x="0" y="1244"/>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10" name="Line 300"/>
              <p:cNvSpPr>
                <a:spLocks noChangeShapeType="1"/>
              </p:cNvSpPr>
              <p:nvPr userDrawn="1"/>
            </p:nvSpPr>
            <p:spPr bwMode="auto">
              <a:xfrm>
                <a:off x="0" y="1163"/>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11" name="Line 301"/>
              <p:cNvSpPr>
                <a:spLocks noChangeShapeType="1"/>
              </p:cNvSpPr>
              <p:nvPr userDrawn="1"/>
            </p:nvSpPr>
            <p:spPr bwMode="auto">
              <a:xfrm>
                <a:off x="0" y="1037"/>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12" name="Line 302"/>
              <p:cNvSpPr>
                <a:spLocks noChangeShapeType="1"/>
              </p:cNvSpPr>
              <p:nvPr userDrawn="1"/>
            </p:nvSpPr>
            <p:spPr bwMode="auto">
              <a:xfrm>
                <a:off x="0" y="1091"/>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13" name="Line 303"/>
              <p:cNvSpPr>
                <a:spLocks noChangeShapeType="1"/>
              </p:cNvSpPr>
              <p:nvPr userDrawn="1"/>
            </p:nvSpPr>
            <p:spPr bwMode="auto">
              <a:xfrm>
                <a:off x="0" y="128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14" name="Line 304"/>
              <p:cNvSpPr>
                <a:spLocks noChangeShapeType="1"/>
              </p:cNvSpPr>
              <p:nvPr userDrawn="1"/>
            </p:nvSpPr>
            <p:spPr bwMode="auto">
              <a:xfrm>
                <a:off x="0" y="1268"/>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15" name="Line 305"/>
              <p:cNvSpPr>
                <a:spLocks noChangeShapeType="1"/>
              </p:cNvSpPr>
              <p:nvPr userDrawn="1"/>
            </p:nvSpPr>
            <p:spPr bwMode="auto">
              <a:xfrm>
                <a:off x="0" y="860"/>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16" name="Line 306"/>
              <p:cNvSpPr>
                <a:spLocks noChangeShapeType="1"/>
              </p:cNvSpPr>
              <p:nvPr userDrawn="1"/>
            </p:nvSpPr>
            <p:spPr bwMode="auto">
              <a:xfrm>
                <a:off x="0" y="896"/>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17" name="Line 307"/>
              <p:cNvSpPr>
                <a:spLocks noChangeShapeType="1"/>
              </p:cNvSpPr>
              <p:nvPr userDrawn="1"/>
            </p:nvSpPr>
            <p:spPr bwMode="auto">
              <a:xfrm>
                <a:off x="0" y="92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18" name="Line 308"/>
              <p:cNvSpPr>
                <a:spLocks noChangeShapeType="1"/>
              </p:cNvSpPr>
              <p:nvPr userDrawn="1"/>
            </p:nvSpPr>
            <p:spPr bwMode="auto">
              <a:xfrm>
                <a:off x="0" y="770"/>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19" name="Line 309"/>
              <p:cNvSpPr>
                <a:spLocks noChangeShapeType="1"/>
              </p:cNvSpPr>
              <p:nvPr userDrawn="1"/>
            </p:nvSpPr>
            <p:spPr bwMode="auto">
              <a:xfrm>
                <a:off x="0" y="815"/>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20" name="Line 310"/>
              <p:cNvSpPr>
                <a:spLocks noChangeShapeType="1"/>
              </p:cNvSpPr>
              <p:nvPr userDrawn="1"/>
            </p:nvSpPr>
            <p:spPr bwMode="auto">
              <a:xfrm>
                <a:off x="0" y="718"/>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21" name="Line 311"/>
              <p:cNvSpPr>
                <a:spLocks noChangeShapeType="1"/>
              </p:cNvSpPr>
              <p:nvPr userDrawn="1"/>
            </p:nvSpPr>
            <p:spPr bwMode="auto">
              <a:xfrm>
                <a:off x="0" y="646"/>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22" name="Line 312"/>
              <p:cNvSpPr>
                <a:spLocks noChangeShapeType="1"/>
              </p:cNvSpPr>
              <p:nvPr userDrawn="1"/>
            </p:nvSpPr>
            <p:spPr bwMode="auto">
              <a:xfrm>
                <a:off x="0" y="522"/>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23" name="Line 313"/>
              <p:cNvSpPr>
                <a:spLocks noChangeShapeType="1"/>
              </p:cNvSpPr>
              <p:nvPr userDrawn="1"/>
            </p:nvSpPr>
            <p:spPr bwMode="auto">
              <a:xfrm>
                <a:off x="0" y="558"/>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24" name="Line 314"/>
              <p:cNvSpPr>
                <a:spLocks noChangeShapeType="1"/>
              </p:cNvSpPr>
              <p:nvPr userDrawn="1"/>
            </p:nvSpPr>
            <p:spPr bwMode="auto">
              <a:xfrm>
                <a:off x="0" y="591"/>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25" name="Line 315"/>
              <p:cNvSpPr>
                <a:spLocks noChangeShapeType="1"/>
              </p:cNvSpPr>
              <p:nvPr userDrawn="1"/>
            </p:nvSpPr>
            <p:spPr bwMode="auto">
              <a:xfrm>
                <a:off x="0" y="432"/>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26" name="Line 316"/>
              <p:cNvSpPr>
                <a:spLocks noChangeShapeType="1"/>
              </p:cNvSpPr>
              <p:nvPr userDrawn="1"/>
            </p:nvSpPr>
            <p:spPr bwMode="auto">
              <a:xfrm>
                <a:off x="0" y="384"/>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27" name="Line 317"/>
              <p:cNvSpPr>
                <a:spLocks noChangeShapeType="1"/>
              </p:cNvSpPr>
              <p:nvPr userDrawn="1"/>
            </p:nvSpPr>
            <p:spPr bwMode="auto">
              <a:xfrm>
                <a:off x="0" y="477"/>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28" name="Line 318"/>
              <p:cNvSpPr>
                <a:spLocks noChangeShapeType="1"/>
              </p:cNvSpPr>
              <p:nvPr userDrawn="1"/>
            </p:nvSpPr>
            <p:spPr bwMode="auto">
              <a:xfrm>
                <a:off x="0" y="33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29" name="Line 319"/>
              <p:cNvSpPr>
                <a:spLocks noChangeShapeType="1"/>
              </p:cNvSpPr>
              <p:nvPr userDrawn="1"/>
            </p:nvSpPr>
            <p:spPr bwMode="auto">
              <a:xfrm>
                <a:off x="0" y="318"/>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30" name="Line 320"/>
              <p:cNvSpPr>
                <a:spLocks noChangeShapeType="1"/>
              </p:cNvSpPr>
              <p:nvPr userDrawn="1"/>
            </p:nvSpPr>
            <p:spPr bwMode="auto">
              <a:xfrm>
                <a:off x="0" y="258"/>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31" name="Line 321"/>
              <p:cNvSpPr>
                <a:spLocks noChangeShapeType="1"/>
              </p:cNvSpPr>
              <p:nvPr userDrawn="1"/>
            </p:nvSpPr>
            <p:spPr bwMode="auto">
              <a:xfrm>
                <a:off x="0" y="70"/>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32" name="Line 322"/>
              <p:cNvSpPr>
                <a:spLocks noChangeShapeType="1"/>
              </p:cNvSpPr>
              <p:nvPr userDrawn="1"/>
            </p:nvSpPr>
            <p:spPr bwMode="auto">
              <a:xfrm>
                <a:off x="0" y="43"/>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33" name="Line 323"/>
              <p:cNvSpPr>
                <a:spLocks noChangeShapeType="1"/>
              </p:cNvSpPr>
              <p:nvPr userDrawn="1"/>
            </p:nvSpPr>
            <p:spPr bwMode="auto">
              <a:xfrm>
                <a:off x="0" y="91"/>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34" name="Line 324"/>
              <p:cNvSpPr>
                <a:spLocks noChangeShapeType="1"/>
              </p:cNvSpPr>
              <p:nvPr userDrawn="1"/>
            </p:nvSpPr>
            <p:spPr bwMode="auto">
              <a:xfrm>
                <a:off x="0" y="145"/>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135" name="Line 325"/>
              <p:cNvSpPr>
                <a:spLocks noChangeShapeType="1"/>
              </p:cNvSpPr>
              <p:nvPr userDrawn="1"/>
            </p:nvSpPr>
            <p:spPr bwMode="auto">
              <a:xfrm>
                <a:off x="0" y="202"/>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grpSp>
        <p:grpSp>
          <p:nvGrpSpPr>
            <p:cNvPr id="5" name="Group 326"/>
            <p:cNvGrpSpPr>
              <a:grpSpLocks/>
            </p:cNvGrpSpPr>
            <p:nvPr userDrawn="1"/>
          </p:nvGrpSpPr>
          <p:grpSpPr bwMode="auto">
            <a:xfrm>
              <a:off x="400" y="205"/>
              <a:ext cx="5216" cy="1123"/>
              <a:chOff x="400" y="205"/>
              <a:chExt cx="5216" cy="1123"/>
            </a:xfrm>
          </p:grpSpPr>
          <p:sp>
            <p:nvSpPr>
              <p:cNvPr id="1034" name="Rectangle 327"/>
              <p:cNvSpPr>
                <a:spLocks noChangeArrowheads="1"/>
              </p:cNvSpPr>
              <p:nvPr userDrawn="1"/>
            </p:nvSpPr>
            <p:spPr bwMode="auto">
              <a:xfrm>
                <a:off x="557" y="205"/>
                <a:ext cx="313" cy="914"/>
              </a:xfrm>
              <a:prstGeom prst="rect">
                <a:avLst/>
              </a:prstGeom>
              <a:solidFill>
                <a:schemeClr val="accent1"/>
              </a:solidFill>
              <a:ln w="9525">
                <a:noFill/>
                <a:miter lim="800000"/>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35" name="Rectangle 328"/>
              <p:cNvSpPr>
                <a:spLocks noChangeArrowheads="1"/>
              </p:cNvSpPr>
              <p:nvPr userDrawn="1"/>
            </p:nvSpPr>
            <p:spPr bwMode="auto">
              <a:xfrm>
                <a:off x="400" y="288"/>
                <a:ext cx="3567" cy="49"/>
              </a:xfrm>
              <a:prstGeom prst="rect">
                <a:avLst/>
              </a:prstGeom>
              <a:solidFill>
                <a:schemeClr val="hlink"/>
              </a:solidFill>
              <a:ln w="9525">
                <a:noFill/>
                <a:miter lim="800000"/>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36" name="Rectangle 329"/>
              <p:cNvSpPr>
                <a:spLocks noChangeArrowheads="1"/>
              </p:cNvSpPr>
              <p:nvPr userDrawn="1"/>
            </p:nvSpPr>
            <p:spPr bwMode="auto">
              <a:xfrm>
                <a:off x="4599" y="1115"/>
                <a:ext cx="929" cy="213"/>
              </a:xfrm>
              <a:prstGeom prst="rect">
                <a:avLst/>
              </a:prstGeom>
              <a:solidFill>
                <a:schemeClr val="accent1"/>
              </a:solidFill>
              <a:ln w="9525">
                <a:noFill/>
                <a:miter lim="800000"/>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sp>
            <p:nvSpPr>
              <p:cNvPr id="1037" name="Rectangle 330"/>
              <p:cNvSpPr>
                <a:spLocks noChangeArrowheads="1"/>
              </p:cNvSpPr>
              <p:nvPr userDrawn="1"/>
            </p:nvSpPr>
            <p:spPr bwMode="auto">
              <a:xfrm>
                <a:off x="2049" y="1211"/>
                <a:ext cx="3567" cy="49"/>
              </a:xfrm>
              <a:prstGeom prst="rect">
                <a:avLst/>
              </a:prstGeom>
              <a:solidFill>
                <a:schemeClr val="hlink"/>
              </a:solidFill>
              <a:ln w="9525">
                <a:noFill/>
                <a:miter lim="800000"/>
                <a:headEnd/>
                <a:tailEnd/>
              </a:ln>
            </p:spPr>
            <p:txBody>
              <a:bodyPr wrap="none" anchor="ctr"/>
              <a:lstStyle/>
              <a:p>
                <a:pPr algn="ctr" defTabSz="914210" fontAlgn="base">
                  <a:spcBef>
                    <a:spcPct val="0"/>
                  </a:spcBef>
                  <a:spcAft>
                    <a:spcPct val="0"/>
                  </a:spcAft>
                </a:pPr>
                <a:endParaRPr lang="en-US" sz="1700" dirty="0" smtClean="0">
                  <a:solidFill>
                    <a:srgbClr val="003366"/>
                  </a:solidFill>
                  <a:latin typeface="Tahoma" pitchFamily="34" charset="0"/>
                </a:endParaRPr>
              </a:p>
            </p:txBody>
          </p:sp>
        </p:grpSp>
      </p:grpSp>
    </p:spTree>
    <p:extLst>
      <p:ext uri="{BB962C8B-B14F-4D97-AF65-F5344CB8AC3E}">
        <p14:creationId xmlns:p14="http://schemas.microsoft.com/office/powerpoint/2010/main" val="86178674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p:txStyles>
    <p:titleStyle>
      <a:lvl1pPr algn="ctr" rtl="0" eaLnBrk="0" fontAlgn="base" hangingPunct="0">
        <a:lnSpc>
          <a:spcPct val="85000"/>
        </a:lnSpc>
        <a:spcBef>
          <a:spcPct val="0"/>
        </a:spcBef>
        <a:spcAft>
          <a:spcPct val="0"/>
        </a:spcAft>
        <a:defRPr sz="3600">
          <a:solidFill>
            <a:schemeClr val="tx2"/>
          </a:solidFill>
          <a:latin typeface="+mj-lt"/>
          <a:ea typeface="+mj-ea"/>
          <a:cs typeface="+mj-cs"/>
        </a:defRPr>
      </a:lvl1pPr>
      <a:lvl2pPr algn="ctr" rtl="0" eaLnBrk="0" fontAlgn="base" hangingPunct="0">
        <a:lnSpc>
          <a:spcPct val="85000"/>
        </a:lnSpc>
        <a:spcBef>
          <a:spcPct val="0"/>
        </a:spcBef>
        <a:spcAft>
          <a:spcPct val="0"/>
        </a:spcAft>
        <a:defRPr sz="3600">
          <a:solidFill>
            <a:schemeClr val="tx2"/>
          </a:solidFill>
          <a:latin typeface="Times New Roman" pitchFamily="18" charset="0"/>
        </a:defRPr>
      </a:lvl2pPr>
      <a:lvl3pPr algn="ctr" rtl="0" eaLnBrk="0" fontAlgn="base" hangingPunct="0">
        <a:lnSpc>
          <a:spcPct val="85000"/>
        </a:lnSpc>
        <a:spcBef>
          <a:spcPct val="0"/>
        </a:spcBef>
        <a:spcAft>
          <a:spcPct val="0"/>
        </a:spcAft>
        <a:defRPr sz="3600">
          <a:solidFill>
            <a:schemeClr val="tx2"/>
          </a:solidFill>
          <a:latin typeface="Times New Roman" pitchFamily="18" charset="0"/>
        </a:defRPr>
      </a:lvl3pPr>
      <a:lvl4pPr algn="ctr" rtl="0" eaLnBrk="0" fontAlgn="base" hangingPunct="0">
        <a:lnSpc>
          <a:spcPct val="85000"/>
        </a:lnSpc>
        <a:spcBef>
          <a:spcPct val="0"/>
        </a:spcBef>
        <a:spcAft>
          <a:spcPct val="0"/>
        </a:spcAft>
        <a:defRPr sz="3600">
          <a:solidFill>
            <a:schemeClr val="tx2"/>
          </a:solidFill>
          <a:latin typeface="Times New Roman" pitchFamily="18" charset="0"/>
        </a:defRPr>
      </a:lvl4pPr>
      <a:lvl5pPr algn="ctr" rtl="0" eaLnBrk="0" fontAlgn="base" hangingPunct="0">
        <a:lnSpc>
          <a:spcPct val="85000"/>
        </a:lnSpc>
        <a:spcBef>
          <a:spcPct val="0"/>
        </a:spcBef>
        <a:spcAft>
          <a:spcPct val="0"/>
        </a:spcAft>
        <a:defRPr sz="3600">
          <a:solidFill>
            <a:schemeClr val="tx2"/>
          </a:solidFill>
          <a:latin typeface="Times New Roman" pitchFamily="18" charset="0"/>
        </a:defRPr>
      </a:lvl5pPr>
      <a:lvl6pPr marL="457106" algn="ctr" rtl="0" fontAlgn="base">
        <a:lnSpc>
          <a:spcPct val="85000"/>
        </a:lnSpc>
        <a:spcBef>
          <a:spcPct val="0"/>
        </a:spcBef>
        <a:spcAft>
          <a:spcPct val="0"/>
        </a:spcAft>
        <a:defRPr sz="3600">
          <a:solidFill>
            <a:schemeClr val="tx2"/>
          </a:solidFill>
          <a:latin typeface="Times New Roman" pitchFamily="18" charset="0"/>
        </a:defRPr>
      </a:lvl6pPr>
      <a:lvl7pPr marL="914210" algn="ctr" rtl="0" fontAlgn="base">
        <a:lnSpc>
          <a:spcPct val="85000"/>
        </a:lnSpc>
        <a:spcBef>
          <a:spcPct val="0"/>
        </a:spcBef>
        <a:spcAft>
          <a:spcPct val="0"/>
        </a:spcAft>
        <a:defRPr sz="3600">
          <a:solidFill>
            <a:schemeClr val="tx2"/>
          </a:solidFill>
          <a:latin typeface="Times New Roman" pitchFamily="18" charset="0"/>
        </a:defRPr>
      </a:lvl7pPr>
      <a:lvl8pPr marL="1371316" algn="ctr" rtl="0" fontAlgn="base">
        <a:lnSpc>
          <a:spcPct val="85000"/>
        </a:lnSpc>
        <a:spcBef>
          <a:spcPct val="0"/>
        </a:spcBef>
        <a:spcAft>
          <a:spcPct val="0"/>
        </a:spcAft>
        <a:defRPr sz="3600">
          <a:solidFill>
            <a:schemeClr val="tx2"/>
          </a:solidFill>
          <a:latin typeface="Times New Roman" pitchFamily="18" charset="0"/>
        </a:defRPr>
      </a:lvl8pPr>
      <a:lvl9pPr marL="1828421" algn="ctr" rtl="0" fontAlgn="base">
        <a:lnSpc>
          <a:spcPct val="85000"/>
        </a:lnSpc>
        <a:spcBef>
          <a:spcPct val="0"/>
        </a:spcBef>
        <a:spcAft>
          <a:spcPct val="0"/>
        </a:spcAft>
        <a:defRPr sz="3600">
          <a:solidFill>
            <a:schemeClr val="tx2"/>
          </a:solidFill>
          <a:latin typeface="Times New Roman" pitchFamily="18" charset="0"/>
        </a:defRPr>
      </a:lvl9pPr>
    </p:titleStyle>
    <p:bodyStyle>
      <a:lvl1pPr marL="342829" indent="-342829"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796" indent="-28569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625" indent="-228553"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454" indent="-228553"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283" indent="-228553"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388"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5493"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2598"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599704"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925512"/>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0" y="457201"/>
            <a:ext cx="9144000" cy="99568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8650" y="1757680"/>
            <a:ext cx="7886700" cy="4963796"/>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84F801E1-716B-4B30-8430-78B48198052A}"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075314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iming>
    <p:tnLst>
      <p:par>
        <p:cTn id="1" dur="indefinite" restart="never" nodeType="tmRoot"/>
      </p:par>
    </p:tnLst>
  </p:timing>
  <p:hf hdr="0" ftr="0" dt="0"/>
  <p:txStyles>
    <p:titleStyle>
      <a:lvl1pPr algn="ctr" defTabSz="6858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60000" indent="-360000" algn="l" defTabSz="685800" rtl="0" eaLnBrk="1" latinLnBrk="0" hangingPunct="1">
        <a:lnSpc>
          <a:spcPct val="110000"/>
        </a:lnSpc>
        <a:spcBef>
          <a:spcPts val="12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20000" indent="-360000" algn="l" defTabSz="685800" rtl="0" eaLnBrk="1" latinLnBrk="0" hangingPunct="1">
        <a:lnSpc>
          <a:spcPct val="110000"/>
        </a:lnSpc>
        <a:spcBef>
          <a:spcPts val="6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360000" indent="-36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360000" indent="-36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360000" indent="-36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0" y="457201"/>
            <a:ext cx="9144000" cy="99568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8650" y="1757680"/>
            <a:ext cx="7886700" cy="4963796"/>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84F801E1-716B-4B30-8430-78B48198052A}"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9993358"/>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iming>
    <p:tnLst>
      <p:par>
        <p:cTn id="1" dur="indefinite" restart="never" nodeType="tmRoot"/>
      </p:par>
    </p:tnLst>
  </p:timing>
  <p:hf hdr="0" ftr="0" dt="0"/>
  <p:txStyles>
    <p:titleStyle>
      <a:lvl1pPr algn="ctr" defTabSz="6858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60000" indent="-360000" algn="l" defTabSz="685800" rtl="0" eaLnBrk="1" latinLnBrk="0" hangingPunct="1">
        <a:lnSpc>
          <a:spcPct val="110000"/>
        </a:lnSpc>
        <a:spcBef>
          <a:spcPts val="12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20000" indent="-360000" algn="l" defTabSz="685800" rtl="0" eaLnBrk="1" latinLnBrk="0" hangingPunct="1">
        <a:lnSpc>
          <a:spcPct val="110000"/>
        </a:lnSpc>
        <a:spcBef>
          <a:spcPts val="6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360000" indent="-36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360000" indent="-36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360000" indent="-36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0" y="457201"/>
            <a:ext cx="9144000" cy="99568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8650" y="1757680"/>
            <a:ext cx="7886700" cy="4963796"/>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84F801E1-716B-4B30-8430-78B48198052A}" type="datetime1">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9AE44F4C-A01D-4C37-BF07-A3DEDCA0EFD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392240"/>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iming>
    <p:tnLst>
      <p:par>
        <p:cTn id="1" dur="indefinite" restart="never" nodeType="tmRoot"/>
      </p:par>
    </p:tnLst>
  </p:timing>
  <p:hf hdr="0" ftr="0" dt="0"/>
  <p:txStyles>
    <p:titleStyle>
      <a:lvl1pPr algn="ctr" defTabSz="6858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60000" indent="-360000" algn="l" defTabSz="685800" rtl="0" eaLnBrk="1" latinLnBrk="0" hangingPunct="1">
        <a:lnSpc>
          <a:spcPct val="110000"/>
        </a:lnSpc>
        <a:spcBef>
          <a:spcPts val="12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20000" indent="-360000" algn="l" defTabSz="685800" rtl="0" eaLnBrk="1" latinLnBrk="0" hangingPunct="1">
        <a:lnSpc>
          <a:spcPct val="110000"/>
        </a:lnSpc>
        <a:spcBef>
          <a:spcPts val="6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360000" indent="-36000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360000" indent="-36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360000" indent="-3600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直接连接符 8"/>
          <p:cNvCxnSpPr/>
          <p:nvPr/>
        </p:nvCxnSpPr>
        <p:spPr>
          <a:xfrm>
            <a:off x="428625" y="6524625"/>
            <a:ext cx="8286750" cy="158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27" name="Picture 5" descr="C:\Users\donglinlang\Desktop\logo_main2011.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781572" y="6129300"/>
            <a:ext cx="227171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7"/>
          <p:cNvSpPr/>
          <p:nvPr userDrawn="1"/>
        </p:nvSpPr>
        <p:spPr>
          <a:xfrm>
            <a:off x="107504" y="800708"/>
            <a:ext cx="8892480" cy="72008"/>
          </a:xfrm>
          <a:prstGeom prst="roundRect">
            <a:avLst/>
          </a:prstGeom>
          <a:solidFill>
            <a:schemeClr val="bg2">
              <a:lumMod val="50000"/>
              <a:alpha val="56000"/>
            </a:schemeClr>
          </a:solidFill>
          <a:ln>
            <a:gradFill>
              <a:gsLst>
                <a:gs pos="0">
                  <a:schemeClr val="bg2">
                    <a:lumMod val="25000"/>
                  </a:schemeClr>
                </a:gs>
                <a:gs pos="51000">
                  <a:schemeClr val="bg2">
                    <a:lumMod val="50000"/>
                  </a:schemeClr>
                </a:gs>
                <a:gs pos="100000">
                  <a:schemeClr val="tx2">
                    <a:lumMod val="60000"/>
                    <a:lumOff val="40000"/>
                  </a:schemeClr>
                </a:gs>
              </a:gsLst>
              <a:lin ang="5400000" scaled="0"/>
            </a:gradFill>
          </a:ln>
          <a:effectLst>
            <a:glow rad="25400">
              <a:schemeClr val="bg2">
                <a:lumMod val="75000"/>
                <a:alpha val="40000"/>
              </a:schemeClr>
            </a:glow>
            <a:outerShdw blurRad="63500" sx="102000" sy="102000" algn="c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sp>
        <p:nvSpPr>
          <p:cNvPr id="3" name="矩形 2"/>
          <p:cNvSpPr/>
          <p:nvPr userDrawn="1"/>
        </p:nvSpPr>
        <p:spPr>
          <a:xfrm>
            <a:off x="6693546" y="395553"/>
            <a:ext cx="2447764" cy="400110"/>
          </a:xfrm>
          <a:prstGeom prst="rect">
            <a:avLst/>
          </a:prstGeom>
          <a:effectLst/>
        </p:spPr>
        <p:txBody>
          <a:bodyPr wrap="square">
            <a:spAutoFit/>
          </a:bodyPr>
          <a:lstStyle/>
          <a:p>
            <a:pPr algn="r" fontAlgn="base">
              <a:spcBef>
                <a:spcPct val="0"/>
              </a:spcBef>
              <a:spcAft>
                <a:spcPct val="0"/>
              </a:spcAft>
            </a:pPr>
            <a:r>
              <a:rPr lang="en-US" altLang="zh-CN" sz="2000" b="1" i="1" dirty="0" smtClean="0">
                <a:ln w="12700" cmpd="sng">
                  <a:solidFill>
                    <a:srgbClr val="00ADDC"/>
                  </a:solidFill>
                  <a:prstDash val="solid"/>
                </a:ln>
                <a:gradFill>
                  <a:gsLst>
                    <a:gs pos="0">
                      <a:srgbClr val="00ADDC"/>
                    </a:gs>
                    <a:gs pos="4000">
                      <a:srgbClr val="00ADDC">
                        <a:lumMod val="60000"/>
                        <a:lumOff val="40000"/>
                      </a:srgbClr>
                    </a:gs>
                    <a:gs pos="87000">
                      <a:srgbClr val="00ADDC">
                        <a:lumMod val="20000"/>
                        <a:lumOff val="80000"/>
                      </a:srgbClr>
                    </a:gs>
                  </a:gsLst>
                  <a:lin ang="5400000"/>
                </a:gradFill>
                <a:latin typeface="Times New Roman" panose="02020603050405020304" pitchFamily="18" charset="0"/>
                <a:ea typeface="Arial Unicode MS" panose="020B0604020202020204" pitchFamily="34" charset="-122"/>
                <a:cs typeface="Times New Roman" panose="02020603050405020304" pitchFamily="18" charset="0"/>
              </a:rPr>
              <a:t>CEPC Injector</a:t>
            </a:r>
            <a:endParaRPr lang="zh-CN" altLang="en-US" sz="2000" b="1" i="1" dirty="0">
              <a:ln w="12700" cmpd="sng">
                <a:solidFill>
                  <a:srgbClr val="00ADDC"/>
                </a:solidFill>
                <a:prstDash val="solid"/>
              </a:ln>
              <a:gradFill>
                <a:gsLst>
                  <a:gs pos="0">
                    <a:srgbClr val="00ADDC"/>
                  </a:gs>
                  <a:gs pos="4000">
                    <a:srgbClr val="00ADDC">
                      <a:lumMod val="60000"/>
                      <a:lumOff val="40000"/>
                    </a:srgbClr>
                  </a:gs>
                  <a:gs pos="87000">
                    <a:srgbClr val="00ADDC">
                      <a:lumMod val="20000"/>
                      <a:lumOff val="80000"/>
                    </a:srgbClr>
                  </a:gs>
                </a:gsLst>
                <a:lin ang="5400000"/>
              </a:gradFill>
              <a:latin typeface="Times New Roman" panose="02020603050405020304" pitchFamily="18" charset="0"/>
              <a:ea typeface="Arial Unicode MS" panose="020B0604020202020204" pitchFamily="34" charset="-122"/>
              <a:cs typeface="Times New Roman" panose="02020603050405020304" pitchFamily="18" charset="0"/>
            </a:endParaRPr>
          </a:p>
        </p:txBody>
      </p:sp>
    </p:spTree>
    <p:extLst>
      <p:ext uri="{BB962C8B-B14F-4D97-AF65-F5344CB8AC3E}">
        <p14:creationId xmlns:p14="http://schemas.microsoft.com/office/powerpoint/2010/main" val="298338297"/>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95050439-E314-432D-BEDC-A115D9E47293}"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2520938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95050439-E314-432D-BEDC-A115D9E47293}"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291220473"/>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F6F6"/>
            </a:gs>
            <a:gs pos="78999">
              <a:srgbClr val="FCF6F6"/>
            </a:gs>
            <a:gs pos="100000">
              <a:srgbClr val="FFCCFF"/>
            </a:gs>
            <a:gs pos="100000">
              <a:srgbClr val="FFCCFF"/>
            </a:gs>
          </a:gsLst>
          <a:lin ang="5400000" scaled="1"/>
        </a:gra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C592C98E-0453-419E-8BF4-0FCC9A3698AD}" type="datetimeFigureOut">
              <a:rPr lang="zh-CN" altLang="en-US">
                <a:solidFill>
                  <a:prstClr val="black">
                    <a:tint val="75000"/>
                  </a:prstClr>
                </a:solidFill>
              </a:rPr>
              <a:pPr>
                <a:defRPr/>
              </a:pPr>
              <a:t>2016/4/13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4FB9C18E-779C-4ED0-AAD3-DC5AF6A6C777}" type="slidenum">
              <a:rPr lang="zh-CN" altLang="en-US"/>
              <a:pPr fontAlgn="base">
                <a:spcBef>
                  <a:spcPct val="0"/>
                </a:spcBef>
                <a:spcAft>
                  <a:spcPct val="0"/>
                </a:spcAft>
                <a:defRPr/>
              </a:pPr>
              <a:t>‹#›</a:t>
            </a:fld>
            <a:endParaRPr lang="en-US" altLang="zh-CN"/>
          </a:p>
        </p:txBody>
      </p:sp>
    </p:spTree>
    <p:extLst>
      <p:ext uri="{BB962C8B-B14F-4D97-AF65-F5344CB8AC3E}">
        <p14:creationId xmlns:p14="http://schemas.microsoft.com/office/powerpoint/2010/main" val="3748036159"/>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ransition spd="slow">
    <p:split orient="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128" charset="-122"/>
        </a:defRPr>
      </a:lvl2pPr>
      <a:lvl3pPr algn="ctr" rtl="0" eaLnBrk="0" fontAlgn="base" hangingPunct="0">
        <a:spcBef>
          <a:spcPct val="0"/>
        </a:spcBef>
        <a:spcAft>
          <a:spcPct val="0"/>
        </a:spcAft>
        <a:defRPr sz="4400">
          <a:solidFill>
            <a:schemeClr val="tx1"/>
          </a:solidFill>
          <a:latin typeface="Calibri" pitchFamily="34" charset="0"/>
          <a:ea typeface="宋体" pitchFamily="-128" charset="-122"/>
        </a:defRPr>
      </a:lvl3pPr>
      <a:lvl4pPr algn="ctr" rtl="0" eaLnBrk="0" fontAlgn="base" hangingPunct="0">
        <a:spcBef>
          <a:spcPct val="0"/>
        </a:spcBef>
        <a:spcAft>
          <a:spcPct val="0"/>
        </a:spcAft>
        <a:defRPr sz="4400">
          <a:solidFill>
            <a:schemeClr val="tx1"/>
          </a:solidFill>
          <a:latin typeface="Calibri" pitchFamily="34" charset="0"/>
          <a:ea typeface="宋体" pitchFamily="-128" charset="-122"/>
        </a:defRPr>
      </a:lvl4pPr>
      <a:lvl5pPr algn="ctr" rtl="0" eaLnBrk="0" fontAlgn="base" hangingPunct="0">
        <a:spcBef>
          <a:spcPct val="0"/>
        </a:spcBef>
        <a:spcAft>
          <a:spcPct val="0"/>
        </a:spcAft>
        <a:defRPr sz="4400">
          <a:solidFill>
            <a:schemeClr val="tx1"/>
          </a:solidFill>
          <a:latin typeface="Calibri" pitchFamily="34" charset="0"/>
          <a:ea typeface="宋体" pitchFamily="-128" charset="-122"/>
        </a:defRPr>
      </a:lvl5pPr>
      <a:lvl6pPr marL="457200" algn="ctr" rtl="0" fontAlgn="base">
        <a:spcBef>
          <a:spcPct val="0"/>
        </a:spcBef>
        <a:spcAft>
          <a:spcPct val="0"/>
        </a:spcAft>
        <a:defRPr sz="4400">
          <a:solidFill>
            <a:schemeClr val="tx1"/>
          </a:solidFill>
          <a:latin typeface="Calibri" pitchFamily="34" charset="0"/>
          <a:ea typeface="宋体" pitchFamily="-128" charset="-122"/>
        </a:defRPr>
      </a:lvl6pPr>
      <a:lvl7pPr marL="914400" algn="ctr" rtl="0" fontAlgn="base">
        <a:spcBef>
          <a:spcPct val="0"/>
        </a:spcBef>
        <a:spcAft>
          <a:spcPct val="0"/>
        </a:spcAft>
        <a:defRPr sz="4400">
          <a:solidFill>
            <a:schemeClr val="tx1"/>
          </a:solidFill>
          <a:latin typeface="Calibri" pitchFamily="34" charset="0"/>
          <a:ea typeface="宋体" pitchFamily="-128" charset="-122"/>
        </a:defRPr>
      </a:lvl7pPr>
      <a:lvl8pPr marL="1371600" algn="ctr" rtl="0" fontAlgn="base">
        <a:spcBef>
          <a:spcPct val="0"/>
        </a:spcBef>
        <a:spcAft>
          <a:spcPct val="0"/>
        </a:spcAft>
        <a:defRPr sz="4400">
          <a:solidFill>
            <a:schemeClr val="tx1"/>
          </a:solidFill>
          <a:latin typeface="Calibri" pitchFamily="34" charset="0"/>
          <a:ea typeface="宋体" pitchFamily="-128" charset="-122"/>
        </a:defRPr>
      </a:lvl8pPr>
      <a:lvl9pPr marL="1828800" algn="ctr" rtl="0" fontAlgn="base">
        <a:spcBef>
          <a:spcPct val="0"/>
        </a:spcBef>
        <a:spcAft>
          <a:spcPct val="0"/>
        </a:spcAft>
        <a:defRPr sz="4400">
          <a:solidFill>
            <a:schemeClr val="tx1"/>
          </a:solidFill>
          <a:latin typeface="Calibri" pitchFamily="34" charset="0"/>
          <a:ea typeface="宋体" pitchFamily="-128"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067946" y="6444044"/>
            <a:ext cx="5112568" cy="369332"/>
          </a:xfrm>
          <a:prstGeom prst="rect">
            <a:avLst/>
          </a:prstGeom>
          <a:noFill/>
        </p:spPr>
        <p:txBody>
          <a:bodyPr wrap="square" rtlCol="0">
            <a:spAutoFit/>
          </a:bodyPr>
          <a:lstStyle/>
          <a:p>
            <a:pPr fontAlgn="base">
              <a:spcBef>
                <a:spcPct val="0"/>
              </a:spcBef>
              <a:spcAft>
                <a:spcPct val="0"/>
              </a:spcAft>
            </a:pPr>
            <a:r>
              <a:rPr lang="zh-CN" altLang="en-US" dirty="0" smtClean="0">
                <a:solidFill>
                  <a:srgbClr val="0000FF"/>
                </a:solidFill>
                <a:latin typeface="黑体" pitchFamily="49" charset="-122"/>
                <a:ea typeface="黑体" pitchFamily="49" charset="-122"/>
              </a:rPr>
              <a:t>联系方式：洪智勇，</a:t>
            </a:r>
            <a:r>
              <a:rPr lang="en-US" altLang="zh-CN" dirty="0" smtClean="0">
                <a:solidFill>
                  <a:srgbClr val="0000FF"/>
                </a:solidFill>
                <a:latin typeface="黑体" pitchFamily="49" charset="-122"/>
                <a:ea typeface="黑体" pitchFamily="49" charset="-122"/>
              </a:rPr>
              <a:t>zhiyong</a:t>
            </a:r>
            <a:r>
              <a:rPr lang="en-US" altLang="zh-CN" b="1" dirty="0" smtClean="0">
                <a:solidFill>
                  <a:srgbClr val="0000FF"/>
                </a:solidFill>
                <a:latin typeface="黑体" pitchFamily="49" charset="-122"/>
                <a:ea typeface="黑体" pitchFamily="49" charset="-122"/>
              </a:rPr>
              <a:t>.</a:t>
            </a:r>
            <a:r>
              <a:rPr lang="en-US" altLang="zh-CN" dirty="0" smtClean="0">
                <a:solidFill>
                  <a:srgbClr val="0000FF"/>
                </a:solidFill>
                <a:latin typeface="黑体" pitchFamily="49" charset="-122"/>
                <a:ea typeface="黑体" pitchFamily="49" charset="-122"/>
              </a:rPr>
              <a:t>hong@sjtu</a:t>
            </a:r>
            <a:r>
              <a:rPr lang="en-US" altLang="zh-CN" b="1" dirty="0" smtClean="0">
                <a:solidFill>
                  <a:srgbClr val="0000FF"/>
                </a:solidFill>
                <a:latin typeface="黑体" pitchFamily="49" charset="-122"/>
                <a:ea typeface="黑体" pitchFamily="49" charset="-122"/>
              </a:rPr>
              <a:t>.</a:t>
            </a:r>
            <a:r>
              <a:rPr lang="en-US" altLang="zh-CN" dirty="0" smtClean="0">
                <a:solidFill>
                  <a:srgbClr val="0000FF"/>
                </a:solidFill>
                <a:latin typeface="黑体" pitchFamily="49" charset="-122"/>
                <a:ea typeface="黑体" pitchFamily="49" charset="-122"/>
              </a:rPr>
              <a:t>edu</a:t>
            </a:r>
            <a:r>
              <a:rPr lang="en-US" altLang="zh-CN" b="1" dirty="0" smtClean="0">
                <a:solidFill>
                  <a:srgbClr val="0000FF"/>
                </a:solidFill>
                <a:latin typeface="黑体" pitchFamily="49" charset="-122"/>
                <a:ea typeface="黑体" pitchFamily="49" charset="-122"/>
              </a:rPr>
              <a:t>.</a:t>
            </a:r>
            <a:r>
              <a:rPr lang="en-US" altLang="zh-CN" dirty="0" smtClean="0">
                <a:solidFill>
                  <a:srgbClr val="0000FF"/>
                </a:solidFill>
                <a:latin typeface="黑体" pitchFamily="49" charset="-122"/>
                <a:ea typeface="黑体" pitchFamily="49" charset="-122"/>
              </a:rPr>
              <a:t>cn</a:t>
            </a:r>
            <a:endParaRPr lang="zh-CN" altLang="en-US" dirty="0">
              <a:solidFill>
                <a:srgbClr val="0000FF"/>
              </a:solidFill>
              <a:latin typeface="黑体" pitchFamily="49" charset="-122"/>
              <a:ea typeface="黑体" pitchFamily="49" charset="-122"/>
            </a:endParaRPr>
          </a:p>
        </p:txBody>
      </p:sp>
      <p:sp>
        <p:nvSpPr>
          <p:cNvPr id="10" name="TextBox 9"/>
          <p:cNvSpPr txBox="1"/>
          <p:nvPr userDrawn="1"/>
        </p:nvSpPr>
        <p:spPr>
          <a:xfrm>
            <a:off x="21276" y="6438523"/>
            <a:ext cx="5112568" cy="369332"/>
          </a:xfrm>
          <a:prstGeom prst="rect">
            <a:avLst/>
          </a:prstGeom>
          <a:noFill/>
        </p:spPr>
        <p:txBody>
          <a:bodyPr wrap="square" rtlCol="0">
            <a:spAutoFit/>
          </a:bodyPr>
          <a:lstStyle/>
          <a:p>
            <a:pPr fontAlgn="base">
              <a:spcBef>
                <a:spcPct val="0"/>
              </a:spcBef>
              <a:spcAft>
                <a:spcPct val="0"/>
              </a:spcAft>
            </a:pPr>
            <a:r>
              <a:rPr lang="en-US" altLang="zh-CN" dirty="0" smtClean="0">
                <a:solidFill>
                  <a:srgbClr val="0000FF"/>
                </a:solidFill>
                <a:latin typeface="黑体" pitchFamily="49" charset="-122"/>
                <a:ea typeface="黑体" pitchFamily="49" charset="-122"/>
              </a:rPr>
              <a:t>2014</a:t>
            </a:r>
            <a:r>
              <a:rPr lang="zh-CN" altLang="en-US" dirty="0" smtClean="0">
                <a:solidFill>
                  <a:srgbClr val="0000FF"/>
                </a:solidFill>
                <a:latin typeface="黑体" pitchFamily="49" charset="-122"/>
                <a:ea typeface="黑体" pitchFamily="49" charset="-122"/>
              </a:rPr>
              <a:t>年</a:t>
            </a:r>
            <a:r>
              <a:rPr lang="en-US" altLang="zh-CN" dirty="0" smtClean="0">
                <a:solidFill>
                  <a:srgbClr val="0000FF"/>
                </a:solidFill>
                <a:latin typeface="黑体" pitchFamily="49" charset="-122"/>
                <a:ea typeface="黑体" pitchFamily="49" charset="-122"/>
              </a:rPr>
              <a:t>7</a:t>
            </a:r>
            <a:r>
              <a:rPr lang="zh-CN" altLang="en-US" dirty="0" smtClean="0">
                <a:solidFill>
                  <a:srgbClr val="0000FF"/>
                </a:solidFill>
                <a:latin typeface="黑体" pitchFamily="49" charset="-122"/>
                <a:ea typeface="黑体" pitchFamily="49" charset="-122"/>
              </a:rPr>
              <a:t>月</a:t>
            </a:r>
            <a:r>
              <a:rPr lang="en-US" altLang="zh-CN" dirty="0" smtClean="0">
                <a:solidFill>
                  <a:srgbClr val="0000FF"/>
                </a:solidFill>
                <a:latin typeface="黑体" pitchFamily="49" charset="-122"/>
                <a:ea typeface="黑体" pitchFamily="49" charset="-122"/>
              </a:rPr>
              <a:t>21</a:t>
            </a:r>
            <a:r>
              <a:rPr lang="zh-CN" altLang="en-US" dirty="0" smtClean="0">
                <a:solidFill>
                  <a:srgbClr val="0000FF"/>
                </a:solidFill>
                <a:latin typeface="黑体" pitchFamily="49" charset="-122"/>
                <a:ea typeface="黑体" pitchFamily="49" charset="-122"/>
              </a:rPr>
              <a:t>日高能物理所汇报</a:t>
            </a:r>
            <a:endParaRPr lang="zh-CN" altLang="en-US" dirty="0">
              <a:solidFill>
                <a:srgbClr val="0000FF"/>
              </a:solidFill>
              <a:latin typeface="黑体" pitchFamily="49" charset="-122"/>
              <a:ea typeface="黑体" pitchFamily="49" charset="-122"/>
            </a:endParaRPr>
          </a:p>
        </p:txBody>
      </p:sp>
      <p:pic>
        <p:nvPicPr>
          <p:cNvPr id="6" name="Picture 13" descr="学术报告"/>
          <p:cNvPicPr>
            <a:picLocks noChangeAspect="1" noChangeArrowheads="1"/>
          </p:cNvPicPr>
          <p:nvPr userDrawn="1"/>
        </p:nvPicPr>
        <p:blipFill>
          <a:blip r:embed="rId13"/>
          <a:srcRect/>
          <a:stretch>
            <a:fillRect/>
          </a:stretch>
        </p:blipFill>
        <p:spPr bwMode="auto">
          <a:xfrm>
            <a:off x="6804252" y="166688"/>
            <a:ext cx="2016125" cy="455612"/>
          </a:xfrm>
          <a:prstGeom prst="rect">
            <a:avLst/>
          </a:prstGeom>
          <a:noFill/>
          <a:ln w="9525">
            <a:noFill/>
            <a:miter lim="800000"/>
            <a:headEnd/>
            <a:tailEnd/>
          </a:ln>
        </p:spPr>
      </p:pic>
      <p:cxnSp>
        <p:nvCxnSpPr>
          <p:cNvPr id="7" name="直接连接符 6"/>
          <p:cNvCxnSpPr/>
          <p:nvPr userDrawn="1"/>
        </p:nvCxnSpPr>
        <p:spPr bwMode="auto">
          <a:xfrm>
            <a:off x="0" y="765175"/>
            <a:ext cx="9144000" cy="0"/>
          </a:xfrm>
          <a:prstGeom prst="line">
            <a:avLst/>
          </a:prstGeom>
          <a:ln>
            <a:gradFill>
              <a:gsLst>
                <a:gs pos="0">
                  <a:srgbClr val="00B0F0"/>
                </a:gs>
                <a:gs pos="41000">
                  <a:schemeClr val="accent1">
                    <a:tint val="44500"/>
                    <a:satMod val="160000"/>
                  </a:schemeClr>
                </a:gs>
                <a:gs pos="100000">
                  <a:srgbClr val="C00000"/>
                </a:gs>
              </a:gsLst>
              <a:lin ang="0" scaled="0"/>
            </a:gradFill>
          </a:ln>
          <a:extLst/>
        </p:spPr>
        <p:style>
          <a:lnRef idx="2">
            <a:schemeClr val="accent1"/>
          </a:lnRef>
          <a:fillRef idx="0">
            <a:schemeClr val="accent1"/>
          </a:fillRef>
          <a:effectRef idx="1">
            <a:schemeClr val="accent1"/>
          </a:effectRef>
          <a:fontRef idx="minor">
            <a:schemeClr val="tx1"/>
          </a:fontRef>
        </p:style>
      </p:cxnSp>
      <p:sp>
        <p:nvSpPr>
          <p:cNvPr id="8" name="矩形 7"/>
          <p:cNvSpPr/>
          <p:nvPr userDrawn="1"/>
        </p:nvSpPr>
        <p:spPr>
          <a:xfrm>
            <a:off x="515888" y="68445"/>
            <a:ext cx="3048000" cy="646331"/>
          </a:xfrm>
          <a:prstGeom prst="rect">
            <a:avLst/>
          </a:prstGeom>
          <a:noFill/>
        </p:spPr>
        <p:txBody>
          <a:bodyPr>
            <a:spAutoFit/>
          </a:bodyPr>
          <a:lstStyle>
            <a:defPPr>
              <a:defRPr lang="zh-CN"/>
            </a:defPPr>
            <a:lvl1pPr algn="ctr" rtl="0" fontAlgn="base">
              <a:spcBef>
                <a:spcPct val="0"/>
              </a:spcBef>
              <a:spcAft>
                <a:spcPct val="0"/>
              </a:spcAft>
              <a:defRPr sz="2400" kern="1200">
                <a:solidFill>
                  <a:schemeClr val="tx1"/>
                </a:solidFill>
                <a:latin typeface="Arial" charset="0"/>
                <a:ea typeface="黑体" pitchFamily="49" charset="-122"/>
                <a:cs typeface="+mn-cs"/>
              </a:defRPr>
            </a:lvl1pPr>
            <a:lvl2pPr marL="457200" algn="ctr" rtl="0" fontAlgn="base">
              <a:spcBef>
                <a:spcPct val="0"/>
              </a:spcBef>
              <a:spcAft>
                <a:spcPct val="0"/>
              </a:spcAft>
              <a:defRPr sz="2400" kern="1200">
                <a:solidFill>
                  <a:schemeClr val="tx1"/>
                </a:solidFill>
                <a:latin typeface="Arial" charset="0"/>
                <a:ea typeface="黑体" pitchFamily="49" charset="-122"/>
                <a:cs typeface="+mn-cs"/>
              </a:defRPr>
            </a:lvl2pPr>
            <a:lvl3pPr marL="914400" algn="ctr" rtl="0" fontAlgn="base">
              <a:spcBef>
                <a:spcPct val="0"/>
              </a:spcBef>
              <a:spcAft>
                <a:spcPct val="0"/>
              </a:spcAft>
              <a:defRPr sz="2400" kern="1200">
                <a:solidFill>
                  <a:schemeClr val="tx1"/>
                </a:solidFill>
                <a:latin typeface="Arial" charset="0"/>
                <a:ea typeface="黑体" pitchFamily="49" charset="-122"/>
                <a:cs typeface="+mn-cs"/>
              </a:defRPr>
            </a:lvl3pPr>
            <a:lvl4pPr marL="1371600" algn="ctr" rtl="0" fontAlgn="base">
              <a:spcBef>
                <a:spcPct val="0"/>
              </a:spcBef>
              <a:spcAft>
                <a:spcPct val="0"/>
              </a:spcAft>
              <a:defRPr sz="2400" kern="1200">
                <a:solidFill>
                  <a:schemeClr val="tx1"/>
                </a:solidFill>
                <a:latin typeface="Arial" charset="0"/>
                <a:ea typeface="黑体" pitchFamily="49" charset="-122"/>
                <a:cs typeface="+mn-cs"/>
              </a:defRPr>
            </a:lvl4pPr>
            <a:lvl5pPr marL="1828800" algn="ctr" rtl="0" fontAlgn="base">
              <a:spcBef>
                <a:spcPct val="0"/>
              </a:spcBef>
              <a:spcAft>
                <a:spcPct val="0"/>
              </a:spcAft>
              <a:defRPr sz="2400" kern="1200">
                <a:solidFill>
                  <a:schemeClr val="tx1"/>
                </a:solidFill>
                <a:latin typeface="Arial" charset="0"/>
                <a:ea typeface="黑体" pitchFamily="49" charset="-122"/>
                <a:cs typeface="+mn-cs"/>
              </a:defRPr>
            </a:lvl5pPr>
            <a:lvl6pPr marL="2286000" algn="l" defTabSz="914400" rtl="0" eaLnBrk="1" latinLnBrk="0" hangingPunct="1">
              <a:defRPr sz="2400" kern="1200">
                <a:solidFill>
                  <a:schemeClr val="tx1"/>
                </a:solidFill>
                <a:latin typeface="Arial" charset="0"/>
                <a:ea typeface="黑体" pitchFamily="49" charset="-122"/>
                <a:cs typeface="+mn-cs"/>
              </a:defRPr>
            </a:lvl6pPr>
            <a:lvl7pPr marL="2743200" algn="l" defTabSz="914400" rtl="0" eaLnBrk="1" latinLnBrk="0" hangingPunct="1">
              <a:defRPr sz="2400" kern="1200">
                <a:solidFill>
                  <a:schemeClr val="tx1"/>
                </a:solidFill>
                <a:latin typeface="Arial" charset="0"/>
                <a:ea typeface="黑体" pitchFamily="49" charset="-122"/>
                <a:cs typeface="+mn-cs"/>
              </a:defRPr>
            </a:lvl7pPr>
            <a:lvl8pPr marL="3200400" algn="l" defTabSz="914400" rtl="0" eaLnBrk="1" latinLnBrk="0" hangingPunct="1">
              <a:defRPr sz="2400" kern="1200">
                <a:solidFill>
                  <a:schemeClr val="tx1"/>
                </a:solidFill>
                <a:latin typeface="Arial" charset="0"/>
                <a:ea typeface="黑体" pitchFamily="49" charset="-122"/>
                <a:cs typeface="+mn-cs"/>
              </a:defRPr>
            </a:lvl8pPr>
            <a:lvl9pPr marL="3657600" algn="l" defTabSz="914400" rtl="0" eaLnBrk="1" latinLnBrk="0" hangingPunct="1">
              <a:defRPr sz="2400" kern="1200">
                <a:solidFill>
                  <a:schemeClr val="tx1"/>
                </a:solidFill>
                <a:latin typeface="Arial" charset="0"/>
                <a:ea typeface="黑体" pitchFamily="49" charset="-122"/>
                <a:cs typeface="+mn-cs"/>
              </a:defRPr>
            </a:lvl9pPr>
          </a:lstStyle>
          <a:p>
            <a:pPr algn="l">
              <a:defRPr/>
            </a:pPr>
            <a:r>
              <a:rPr lang="zh-CN" altLang="en-US" sz="2000" b="1" dirty="0" smtClean="0">
                <a:ln w="10541" cmpd="sng">
                  <a:solidFill>
                    <a:srgbClr val="7D7D7D">
                      <a:tint val="100000"/>
                      <a:shade val="100000"/>
                      <a:satMod val="110000"/>
                    </a:srgbClr>
                  </a:solidFill>
                  <a:prstDash val="solid"/>
                </a:ln>
                <a:solidFill>
                  <a:srgbClr val="00B0F0"/>
                </a:solidFill>
                <a:latin typeface="华文彩云" pitchFamily="2" charset="-122"/>
                <a:ea typeface="华文彩云" pitchFamily="2" charset="-122"/>
              </a:rPr>
              <a:t>上海超导</a:t>
            </a:r>
            <a:endParaRPr lang="en-US" altLang="zh-CN" sz="2000" b="1" dirty="0" smtClean="0">
              <a:ln w="10541" cmpd="sng">
                <a:solidFill>
                  <a:srgbClr val="7D7D7D">
                    <a:tint val="100000"/>
                    <a:shade val="100000"/>
                    <a:satMod val="110000"/>
                  </a:srgbClr>
                </a:solidFill>
                <a:prstDash val="solid"/>
              </a:ln>
              <a:solidFill>
                <a:srgbClr val="00B0F0"/>
              </a:solidFill>
              <a:latin typeface="华文彩云" pitchFamily="2" charset="-122"/>
              <a:ea typeface="华文彩云" pitchFamily="2" charset="-122"/>
            </a:endParaRPr>
          </a:p>
          <a:p>
            <a:pPr algn="l">
              <a:defRPr/>
            </a:pPr>
            <a:r>
              <a:rPr lang="en-US" altLang="zh-CN" sz="1600" b="1" dirty="0" smtClean="0">
                <a:ln w="10541" cmpd="sng">
                  <a:solidFill>
                    <a:srgbClr val="7D7D7D">
                      <a:tint val="100000"/>
                      <a:shade val="100000"/>
                      <a:satMod val="110000"/>
                    </a:srgbClr>
                  </a:solidFill>
                  <a:prstDash val="solid"/>
                </a:ln>
                <a:solidFill>
                  <a:srgbClr val="00B0F0"/>
                </a:solidFill>
                <a:latin typeface="华文彩云" pitchFamily="2" charset="-122"/>
                <a:ea typeface="华文彩云" pitchFamily="2" charset="-122"/>
              </a:rPr>
              <a:t>Shanghai Superconductor</a:t>
            </a:r>
            <a:endParaRPr lang="en-US" altLang="zh-CN" sz="1600" b="1" dirty="0">
              <a:ln w="10541" cmpd="sng">
                <a:solidFill>
                  <a:srgbClr val="7D7D7D">
                    <a:tint val="100000"/>
                    <a:shade val="100000"/>
                    <a:satMod val="110000"/>
                  </a:srgbClr>
                </a:solidFill>
                <a:prstDash val="solid"/>
              </a:ln>
              <a:solidFill>
                <a:srgbClr val="00B0F0"/>
              </a:solidFill>
              <a:latin typeface="华文彩云" pitchFamily="2" charset="-122"/>
              <a:ea typeface="华文彩云" pitchFamily="2" charset="-122"/>
            </a:endParaRPr>
          </a:p>
        </p:txBody>
      </p:sp>
      <p:pic>
        <p:nvPicPr>
          <p:cNvPr id="9" name="图片 8" descr="E:\Dropbox\File_Dropbox\logo\图片2.png"/>
          <p:cNvPicPr>
            <a:picLocks noChangeAspect="1" noChangeArrowheads="1"/>
          </p:cNvPicPr>
          <p:nvPr userDrawn="1"/>
        </p:nvPicPr>
        <p:blipFill>
          <a:blip r:embed="rId14">
            <a:extLst>
              <a:ext uri="{28A0092B-C50C-407E-A947-70E740481C1C}">
                <a14:useLocalDpi xmlns:a14="http://schemas.microsoft.com/office/drawing/2010/main" val="0"/>
              </a:ext>
            </a:extLst>
          </a:blip>
          <a:srcRect l="3091" r="69189" b="9505"/>
          <a:stretch>
            <a:fillRect/>
          </a:stretch>
        </p:blipFill>
        <p:spPr bwMode="auto">
          <a:xfrm>
            <a:off x="109216" y="44624"/>
            <a:ext cx="502344" cy="64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45373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iming>
    <p:tnLst>
      <p:par>
        <p:cTn id="1" dur="indefinite" restart="never" nodeType="tmRoot"/>
      </p:par>
    </p:tnLst>
  </p:timing>
  <p:hf hdr="0"/>
  <p:txStyles>
    <p:titleStyle>
      <a:lvl1pPr algn="ctr" rtl="0" eaLnBrk="0" fontAlgn="base" hangingPunct="0">
        <a:spcBef>
          <a:spcPct val="0"/>
        </a:spcBef>
        <a:spcAft>
          <a:spcPct val="0"/>
        </a:spcAft>
        <a:defRPr sz="2800" b="1">
          <a:solidFill>
            <a:srgbClr val="0000CC"/>
          </a:solidFill>
          <a:latin typeface="+mj-lt"/>
          <a:ea typeface="+mj-ea"/>
          <a:cs typeface="+mj-cs"/>
        </a:defRPr>
      </a:lvl1pPr>
      <a:lvl2pPr algn="ctr" rtl="0" eaLnBrk="0" fontAlgn="base" hangingPunct="0">
        <a:spcBef>
          <a:spcPct val="0"/>
        </a:spcBef>
        <a:spcAft>
          <a:spcPct val="0"/>
        </a:spcAft>
        <a:defRPr sz="2800" b="1">
          <a:solidFill>
            <a:srgbClr val="0000CC"/>
          </a:solidFill>
          <a:latin typeface="Tw Cen MT" pitchFamily="34" charset="0"/>
          <a:ea typeface="宋体" pitchFamily="2" charset="-122"/>
        </a:defRPr>
      </a:lvl2pPr>
      <a:lvl3pPr algn="ctr" rtl="0" eaLnBrk="0" fontAlgn="base" hangingPunct="0">
        <a:spcBef>
          <a:spcPct val="0"/>
        </a:spcBef>
        <a:spcAft>
          <a:spcPct val="0"/>
        </a:spcAft>
        <a:defRPr sz="2800" b="1">
          <a:solidFill>
            <a:srgbClr val="0000CC"/>
          </a:solidFill>
          <a:latin typeface="Tw Cen MT" pitchFamily="34" charset="0"/>
          <a:ea typeface="宋体" pitchFamily="2" charset="-122"/>
        </a:defRPr>
      </a:lvl3pPr>
      <a:lvl4pPr algn="ctr" rtl="0" eaLnBrk="0" fontAlgn="base" hangingPunct="0">
        <a:spcBef>
          <a:spcPct val="0"/>
        </a:spcBef>
        <a:spcAft>
          <a:spcPct val="0"/>
        </a:spcAft>
        <a:defRPr sz="2800" b="1">
          <a:solidFill>
            <a:srgbClr val="0000CC"/>
          </a:solidFill>
          <a:latin typeface="Tw Cen MT" pitchFamily="34" charset="0"/>
          <a:ea typeface="宋体" pitchFamily="2" charset="-122"/>
        </a:defRPr>
      </a:lvl4pPr>
      <a:lvl5pPr algn="ctr" rtl="0" eaLnBrk="0" fontAlgn="base" hangingPunct="0">
        <a:spcBef>
          <a:spcPct val="0"/>
        </a:spcBef>
        <a:spcAft>
          <a:spcPct val="0"/>
        </a:spcAft>
        <a:defRPr sz="2800" b="1">
          <a:solidFill>
            <a:srgbClr val="0000CC"/>
          </a:solidFill>
          <a:latin typeface="Tw Cen MT" pitchFamily="34" charset="0"/>
          <a:ea typeface="宋体" pitchFamily="2" charset="-122"/>
        </a:defRPr>
      </a:lvl5pPr>
      <a:lvl6pPr marL="457200" algn="ctr" rtl="0" fontAlgn="base">
        <a:spcBef>
          <a:spcPct val="0"/>
        </a:spcBef>
        <a:spcAft>
          <a:spcPct val="0"/>
        </a:spcAft>
        <a:defRPr sz="2800" b="1">
          <a:solidFill>
            <a:srgbClr val="0000CC"/>
          </a:solidFill>
          <a:latin typeface="Tw Cen MT" pitchFamily="34" charset="0"/>
          <a:ea typeface="宋体" pitchFamily="2" charset="-122"/>
        </a:defRPr>
      </a:lvl6pPr>
      <a:lvl7pPr marL="914400" algn="ctr" rtl="0" fontAlgn="base">
        <a:spcBef>
          <a:spcPct val="0"/>
        </a:spcBef>
        <a:spcAft>
          <a:spcPct val="0"/>
        </a:spcAft>
        <a:defRPr sz="2800" b="1">
          <a:solidFill>
            <a:srgbClr val="0000CC"/>
          </a:solidFill>
          <a:latin typeface="Tw Cen MT" pitchFamily="34" charset="0"/>
          <a:ea typeface="宋体" pitchFamily="2" charset="-122"/>
        </a:defRPr>
      </a:lvl7pPr>
      <a:lvl8pPr marL="1371600" algn="ctr" rtl="0" fontAlgn="base">
        <a:spcBef>
          <a:spcPct val="0"/>
        </a:spcBef>
        <a:spcAft>
          <a:spcPct val="0"/>
        </a:spcAft>
        <a:defRPr sz="2800" b="1">
          <a:solidFill>
            <a:srgbClr val="0000CC"/>
          </a:solidFill>
          <a:latin typeface="Tw Cen MT" pitchFamily="34" charset="0"/>
          <a:ea typeface="宋体" pitchFamily="2" charset="-122"/>
        </a:defRPr>
      </a:lvl8pPr>
      <a:lvl9pPr marL="1828800" algn="ctr" rtl="0" fontAlgn="base">
        <a:spcBef>
          <a:spcPct val="0"/>
        </a:spcBef>
        <a:spcAft>
          <a:spcPct val="0"/>
        </a:spcAft>
        <a:defRPr sz="2800" b="1">
          <a:solidFill>
            <a:srgbClr val="0000CC"/>
          </a:solidFill>
          <a:latin typeface="Tw Cen MT" pitchFamily="34" charset="0"/>
          <a:ea typeface="宋体" pitchFamily="2" charset="-122"/>
        </a:defRPr>
      </a:lvl9pPr>
    </p:titleStyle>
    <p:bodyStyle>
      <a:lvl1pPr marL="342900" indent="-342900" algn="l" rtl="0" eaLnBrk="0" fontAlgn="base" hangingPunct="0">
        <a:spcBef>
          <a:spcPct val="20000"/>
        </a:spcBef>
        <a:spcAft>
          <a:spcPct val="0"/>
        </a:spcAft>
        <a:buFont typeface="Wingdings" pitchFamily="2" charset="2"/>
        <a:buChar char="n"/>
        <a:defRPr sz="2400" b="1">
          <a:solidFill>
            <a:srgbClr val="0000CC"/>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00CC"/>
          </a:solidFill>
          <a:latin typeface="+mn-lt"/>
          <a:ea typeface="+mn-ea"/>
        </a:defRPr>
      </a:lvl2pPr>
      <a:lvl3pPr marL="1143000" indent="-228600" algn="l" rtl="0" eaLnBrk="0" fontAlgn="base" hangingPunct="0">
        <a:spcBef>
          <a:spcPct val="20000"/>
        </a:spcBef>
        <a:spcAft>
          <a:spcPct val="0"/>
        </a:spcAft>
        <a:buChar char="•"/>
        <a:defRPr sz="2000" b="1">
          <a:solidFill>
            <a:srgbClr val="0000CC"/>
          </a:solidFill>
          <a:latin typeface="+mn-lt"/>
          <a:ea typeface="+mn-ea"/>
        </a:defRPr>
      </a:lvl3pPr>
      <a:lvl4pPr marL="1600200" indent="-228600" algn="l" rtl="0" eaLnBrk="0" fontAlgn="base" hangingPunct="0">
        <a:spcBef>
          <a:spcPct val="20000"/>
        </a:spcBef>
        <a:spcAft>
          <a:spcPct val="0"/>
        </a:spcAft>
        <a:buChar char="–"/>
        <a:defRPr sz="2000" b="1">
          <a:solidFill>
            <a:srgbClr val="0000CC"/>
          </a:solidFill>
          <a:latin typeface="+mn-lt"/>
          <a:ea typeface="+mn-ea"/>
        </a:defRPr>
      </a:lvl4pPr>
      <a:lvl5pPr marL="2057400" indent="-228600" algn="l" rtl="0" eaLnBrk="0" fontAlgn="base" hangingPunct="0">
        <a:spcBef>
          <a:spcPct val="20000"/>
        </a:spcBef>
        <a:spcAft>
          <a:spcPct val="0"/>
        </a:spcAft>
        <a:buChar char="»"/>
        <a:defRPr sz="2000" b="1">
          <a:solidFill>
            <a:srgbClr val="0000CC"/>
          </a:solidFill>
          <a:latin typeface="+mn-lt"/>
          <a:ea typeface="+mn-ea"/>
        </a:defRPr>
      </a:lvl5pPr>
      <a:lvl6pPr marL="2514600" indent="-228600" algn="l" rtl="0" fontAlgn="base">
        <a:spcBef>
          <a:spcPct val="20000"/>
        </a:spcBef>
        <a:spcAft>
          <a:spcPct val="0"/>
        </a:spcAft>
        <a:buChar char="»"/>
        <a:defRPr sz="2000" b="1">
          <a:solidFill>
            <a:srgbClr val="0000CC"/>
          </a:solidFill>
          <a:latin typeface="+mn-lt"/>
          <a:ea typeface="+mn-ea"/>
        </a:defRPr>
      </a:lvl6pPr>
      <a:lvl7pPr marL="2971800" indent="-228600" algn="l" rtl="0" fontAlgn="base">
        <a:spcBef>
          <a:spcPct val="20000"/>
        </a:spcBef>
        <a:spcAft>
          <a:spcPct val="0"/>
        </a:spcAft>
        <a:buChar char="»"/>
        <a:defRPr sz="2000" b="1">
          <a:solidFill>
            <a:srgbClr val="0000CC"/>
          </a:solidFill>
          <a:latin typeface="+mn-lt"/>
          <a:ea typeface="+mn-ea"/>
        </a:defRPr>
      </a:lvl7pPr>
      <a:lvl8pPr marL="3429000" indent="-228600" algn="l" rtl="0" fontAlgn="base">
        <a:spcBef>
          <a:spcPct val="20000"/>
        </a:spcBef>
        <a:spcAft>
          <a:spcPct val="0"/>
        </a:spcAft>
        <a:buChar char="»"/>
        <a:defRPr sz="2000" b="1">
          <a:solidFill>
            <a:srgbClr val="0000CC"/>
          </a:solidFill>
          <a:latin typeface="+mn-lt"/>
          <a:ea typeface="+mn-ea"/>
        </a:defRPr>
      </a:lvl8pPr>
      <a:lvl9pPr marL="3886200" indent="-228600" algn="l" rtl="0" fontAlgn="base">
        <a:spcBef>
          <a:spcPct val="20000"/>
        </a:spcBef>
        <a:spcAft>
          <a:spcPct val="0"/>
        </a:spcAft>
        <a:buChar char="»"/>
        <a:defRPr sz="2000" b="1">
          <a:solidFill>
            <a:srgbClr val="0000CC"/>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809625" y="2214564"/>
            <a:ext cx="7958138" cy="3881437"/>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09627" y="6373813"/>
            <a:ext cx="1628775"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lgn="l">
              <a:defRPr sz="1400">
                <a:solidFill>
                  <a:schemeClr val="folHlink"/>
                </a:solidFill>
                <a:latin typeface="+mn-lt"/>
              </a:defRPr>
            </a:lvl1pPr>
          </a:lstStyle>
          <a:p>
            <a:pPr defTabSz="914210" fontAlgn="base">
              <a:spcBef>
                <a:spcPct val="0"/>
              </a:spcBef>
              <a:spcAft>
                <a:spcPct val="0"/>
              </a:spcAft>
              <a:defRPr/>
            </a:pPr>
            <a:r>
              <a:rPr lang="en-US" altLang="zh-CN" smtClean="0">
                <a:solidFill>
                  <a:srgbClr val="800000"/>
                </a:solidFill>
              </a:rPr>
              <a:t>W. Chou</a:t>
            </a:r>
            <a:endParaRPr lang="en-US">
              <a:solidFill>
                <a:srgbClr val="800000"/>
              </a:solidFill>
            </a:endParaRPr>
          </a:p>
        </p:txBody>
      </p:sp>
      <p:sp>
        <p:nvSpPr>
          <p:cNvPr id="1029" name="Rectangle 5"/>
          <p:cNvSpPr>
            <a:spLocks noGrp="1" noChangeArrowheads="1"/>
          </p:cNvSpPr>
          <p:nvPr>
            <p:ph type="ftr" sz="quarter" idx="3"/>
          </p:nvPr>
        </p:nvSpPr>
        <p:spPr bwMode="auto">
          <a:xfrm>
            <a:off x="2514600" y="6376988"/>
            <a:ext cx="4876800"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defRPr sz="1400">
                <a:solidFill>
                  <a:schemeClr val="folHlink"/>
                </a:solidFill>
                <a:latin typeface="+mn-lt"/>
              </a:defRPr>
            </a:lvl1pPr>
          </a:lstStyle>
          <a:p>
            <a:pPr algn="ctr" defTabSz="914210" fontAlgn="base">
              <a:spcBef>
                <a:spcPct val="0"/>
              </a:spcBef>
              <a:spcAft>
                <a:spcPct val="0"/>
              </a:spcAft>
              <a:defRPr/>
            </a:pPr>
            <a:r>
              <a:rPr lang="en-US" smtClean="0">
                <a:solidFill>
                  <a:srgbClr val="800000"/>
                </a:solidFill>
              </a:rPr>
              <a:t>CEPC-SPPC Meeting, April 8-9, 2016</a:t>
            </a:r>
            <a:endParaRPr lang="en-US">
              <a:solidFill>
                <a:srgbClr val="800000"/>
              </a:solidFill>
            </a:endParaRPr>
          </a:p>
        </p:txBody>
      </p:sp>
      <p:sp>
        <p:nvSpPr>
          <p:cNvPr id="1030" name="Rectangle 6"/>
          <p:cNvSpPr>
            <a:spLocks noGrp="1" noChangeArrowheads="1"/>
          </p:cNvSpPr>
          <p:nvPr>
            <p:ph type="sldNum" sz="quarter" idx="4"/>
          </p:nvPr>
        </p:nvSpPr>
        <p:spPr bwMode="auto">
          <a:xfrm>
            <a:off x="7467600" y="6376988"/>
            <a:ext cx="1316038"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lgn="r">
              <a:defRPr sz="1400">
                <a:solidFill>
                  <a:schemeClr val="folHlink"/>
                </a:solidFill>
                <a:latin typeface="+mn-lt"/>
              </a:defRPr>
            </a:lvl1pPr>
          </a:lstStyle>
          <a:p>
            <a:pPr defTabSz="914210" fontAlgn="base">
              <a:spcBef>
                <a:spcPct val="0"/>
              </a:spcBef>
              <a:spcAft>
                <a:spcPct val="0"/>
              </a:spcAft>
              <a:defRPr/>
            </a:pPr>
            <a:fld id="{2AF259E5-7FC0-46CF-AD3E-C7D99E709986}" type="slidenum">
              <a:rPr lang="en-US">
                <a:solidFill>
                  <a:srgbClr val="800000"/>
                </a:solidFill>
              </a:rPr>
              <a:pPr defTabSz="914210" fontAlgn="base">
                <a:spcBef>
                  <a:spcPct val="0"/>
                </a:spcBef>
                <a:spcAft>
                  <a:spcPct val="0"/>
                </a:spcAft>
                <a:defRPr/>
              </a:pPr>
              <a:t>‹#›</a:t>
            </a:fld>
            <a:endParaRPr lang="en-US">
              <a:solidFill>
                <a:srgbClr val="800000"/>
              </a:solidFill>
            </a:endParaRPr>
          </a:p>
        </p:txBody>
      </p:sp>
      <p:sp>
        <p:nvSpPr>
          <p:cNvPr id="11270" name="Rectangle 2"/>
          <p:cNvSpPr>
            <a:spLocks noGrp="1" noChangeArrowheads="1"/>
          </p:cNvSpPr>
          <p:nvPr>
            <p:ph type="title"/>
          </p:nvPr>
        </p:nvSpPr>
        <p:spPr bwMode="auto">
          <a:xfrm>
            <a:off x="1524000" y="762000"/>
            <a:ext cx="7378700" cy="838200"/>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p>
            <a:pPr lvl="0"/>
            <a:r>
              <a:rPr lang="en-US" smtClean="0"/>
              <a:t>Click to edit Master title style</a:t>
            </a:r>
          </a:p>
        </p:txBody>
      </p:sp>
      <p:grpSp>
        <p:nvGrpSpPr>
          <p:cNvPr id="2" name="Group 226"/>
          <p:cNvGrpSpPr>
            <a:grpSpLocks/>
          </p:cNvGrpSpPr>
          <p:nvPr userDrawn="1"/>
        </p:nvGrpSpPr>
        <p:grpSpPr bwMode="auto">
          <a:xfrm>
            <a:off x="0" y="0"/>
            <a:ext cx="8915400" cy="6713538"/>
            <a:chOff x="0" y="43"/>
            <a:chExt cx="5616" cy="4229"/>
          </a:xfrm>
        </p:grpSpPr>
        <p:grpSp>
          <p:nvGrpSpPr>
            <p:cNvPr id="3" name="Group 227"/>
            <p:cNvGrpSpPr>
              <a:grpSpLocks/>
            </p:cNvGrpSpPr>
            <p:nvPr userDrawn="1"/>
          </p:nvGrpSpPr>
          <p:grpSpPr bwMode="auto">
            <a:xfrm>
              <a:off x="0" y="43"/>
              <a:ext cx="408" cy="4229"/>
              <a:chOff x="0" y="43"/>
              <a:chExt cx="5760" cy="4229"/>
            </a:xfrm>
          </p:grpSpPr>
          <p:sp>
            <p:nvSpPr>
              <p:cNvPr id="1252" name="Line 228"/>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3" name="Line 229"/>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4" name="Line 230"/>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5" name="Line 231"/>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6" name="Line 232"/>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7" name="Line 233"/>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8" name="Line 234"/>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9" name="Line 235"/>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0" name="Line 236"/>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1" name="Line 237"/>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2" name="Line 238"/>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3" name="Line 239"/>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4" name="Line 240"/>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5" name="Line 241"/>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6" name="Line 242"/>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7" name="Line 243"/>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8" name="Line 244"/>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9" name="Line 245"/>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0" name="Line 246"/>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1" name="Line 247"/>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2" name="Line 248"/>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3" name="Line 249"/>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4" name="Line 250"/>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5" name="Line 251"/>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6" name="Line 252"/>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7" name="Line 253"/>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8" name="Line 254"/>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9" name="Line 255"/>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0" name="Line 256"/>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1" name="Line 257"/>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2" name="Line 258"/>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3" name="Line 259"/>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4" name="Line 260"/>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5" name="Line 261"/>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6" name="Line 262"/>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7" name="Line 263"/>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8" name="Line 264"/>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9" name="Line 265"/>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0" name="Line 266"/>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1" name="Line 267"/>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2" name="Line 268"/>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3" name="Line 269"/>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4" name="Line 270"/>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5" name="Line 271"/>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6" name="Line 272"/>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7" name="Line 273"/>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8" name="Line 274"/>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9" name="Line 275"/>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0" name="Line 276"/>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1" name="Line 277"/>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2" name="Line 278"/>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3" name="Line 279"/>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4" name="Line 280"/>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5" name="Line 281"/>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6" name="Line 282"/>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7" name="Line 283"/>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8" name="Line 284"/>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9" name="Line 285"/>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0" name="Line 286"/>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1" name="Line 287"/>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2" name="Line 288"/>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3" name="Line 289"/>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4" name="Line 290"/>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5" name="Line 291"/>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6" name="Line 292"/>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7" name="Line 293"/>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8" name="Line 294"/>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9" name="Line 295"/>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0" name="Line 296"/>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1" name="Line 297"/>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2" name="Line 298"/>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3" name="Line 299"/>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4" name="Line 300"/>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5" name="Line 301"/>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6" name="Line 302"/>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7" name="Line 303"/>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8" name="Line 304"/>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9" name="Line 305"/>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0" name="Line 306"/>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1" name="Line 307"/>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2" name="Line 308"/>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3" name="Line 309"/>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4" name="Line 310"/>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5" name="Line 311"/>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6" name="Line 312"/>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7" name="Line 313"/>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8" name="Line 314"/>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9" name="Line 315"/>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0" name="Line 316"/>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1" name="Line 317"/>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2" name="Line 318"/>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3" name="Line 319"/>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4" name="Line 320"/>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5" name="Line 321"/>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6" name="Line 322"/>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7" name="Line 323"/>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8" name="Line 324"/>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9" name="Line 325"/>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grpSp>
        <p:grpSp>
          <p:nvGrpSpPr>
            <p:cNvPr id="4" name="Group 326"/>
            <p:cNvGrpSpPr>
              <a:grpSpLocks/>
            </p:cNvGrpSpPr>
            <p:nvPr userDrawn="1"/>
          </p:nvGrpSpPr>
          <p:grpSpPr bwMode="auto">
            <a:xfrm>
              <a:off x="400" y="205"/>
              <a:ext cx="5216" cy="1123"/>
              <a:chOff x="400" y="205"/>
              <a:chExt cx="5216" cy="1123"/>
            </a:xfrm>
          </p:grpSpPr>
          <p:sp>
            <p:nvSpPr>
              <p:cNvPr id="1351" name="Rectangle 327"/>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52" name="Rectangle 328"/>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53" name="Rectangle 329"/>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54" name="Rectangle 330"/>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grpSp>
      </p:grpSp>
    </p:spTree>
    <p:extLst>
      <p:ext uri="{BB962C8B-B14F-4D97-AF65-F5344CB8AC3E}">
        <p14:creationId xmlns:p14="http://schemas.microsoft.com/office/powerpoint/2010/main" val="231871222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hdr="0"/>
  <p:txStyles>
    <p:titleStyle>
      <a:lvl1pPr algn="ctr" rtl="0" eaLnBrk="0" fontAlgn="base" hangingPunct="0">
        <a:lnSpc>
          <a:spcPct val="85000"/>
        </a:lnSpc>
        <a:spcBef>
          <a:spcPct val="0"/>
        </a:spcBef>
        <a:spcAft>
          <a:spcPct val="0"/>
        </a:spcAft>
        <a:defRPr sz="3600">
          <a:solidFill>
            <a:schemeClr val="tx2"/>
          </a:solidFill>
          <a:latin typeface="+mj-lt"/>
          <a:ea typeface="+mj-ea"/>
          <a:cs typeface="+mj-cs"/>
        </a:defRPr>
      </a:lvl1pPr>
      <a:lvl2pPr algn="ctr" rtl="0" eaLnBrk="0" fontAlgn="base" hangingPunct="0">
        <a:lnSpc>
          <a:spcPct val="85000"/>
        </a:lnSpc>
        <a:spcBef>
          <a:spcPct val="0"/>
        </a:spcBef>
        <a:spcAft>
          <a:spcPct val="0"/>
        </a:spcAft>
        <a:defRPr sz="3600">
          <a:solidFill>
            <a:schemeClr val="tx2"/>
          </a:solidFill>
          <a:latin typeface="Times New Roman" pitchFamily="18" charset="0"/>
        </a:defRPr>
      </a:lvl2pPr>
      <a:lvl3pPr algn="ctr" rtl="0" eaLnBrk="0" fontAlgn="base" hangingPunct="0">
        <a:lnSpc>
          <a:spcPct val="85000"/>
        </a:lnSpc>
        <a:spcBef>
          <a:spcPct val="0"/>
        </a:spcBef>
        <a:spcAft>
          <a:spcPct val="0"/>
        </a:spcAft>
        <a:defRPr sz="3600">
          <a:solidFill>
            <a:schemeClr val="tx2"/>
          </a:solidFill>
          <a:latin typeface="Times New Roman" pitchFamily="18" charset="0"/>
        </a:defRPr>
      </a:lvl3pPr>
      <a:lvl4pPr algn="ctr" rtl="0" eaLnBrk="0" fontAlgn="base" hangingPunct="0">
        <a:lnSpc>
          <a:spcPct val="85000"/>
        </a:lnSpc>
        <a:spcBef>
          <a:spcPct val="0"/>
        </a:spcBef>
        <a:spcAft>
          <a:spcPct val="0"/>
        </a:spcAft>
        <a:defRPr sz="3600">
          <a:solidFill>
            <a:schemeClr val="tx2"/>
          </a:solidFill>
          <a:latin typeface="Times New Roman" pitchFamily="18" charset="0"/>
        </a:defRPr>
      </a:lvl4pPr>
      <a:lvl5pPr algn="ctr" rtl="0" eaLnBrk="0" fontAlgn="base" hangingPunct="0">
        <a:lnSpc>
          <a:spcPct val="85000"/>
        </a:lnSpc>
        <a:spcBef>
          <a:spcPct val="0"/>
        </a:spcBef>
        <a:spcAft>
          <a:spcPct val="0"/>
        </a:spcAft>
        <a:defRPr sz="3600">
          <a:solidFill>
            <a:schemeClr val="tx2"/>
          </a:solidFill>
          <a:latin typeface="Times New Roman" pitchFamily="18" charset="0"/>
        </a:defRPr>
      </a:lvl5pPr>
      <a:lvl6pPr marL="457106" algn="ctr" rtl="0" fontAlgn="base">
        <a:lnSpc>
          <a:spcPct val="85000"/>
        </a:lnSpc>
        <a:spcBef>
          <a:spcPct val="0"/>
        </a:spcBef>
        <a:spcAft>
          <a:spcPct val="0"/>
        </a:spcAft>
        <a:defRPr sz="3600">
          <a:solidFill>
            <a:schemeClr val="tx2"/>
          </a:solidFill>
          <a:latin typeface="Times New Roman" pitchFamily="18" charset="0"/>
        </a:defRPr>
      </a:lvl6pPr>
      <a:lvl7pPr marL="914210" algn="ctr" rtl="0" fontAlgn="base">
        <a:lnSpc>
          <a:spcPct val="85000"/>
        </a:lnSpc>
        <a:spcBef>
          <a:spcPct val="0"/>
        </a:spcBef>
        <a:spcAft>
          <a:spcPct val="0"/>
        </a:spcAft>
        <a:defRPr sz="3600">
          <a:solidFill>
            <a:schemeClr val="tx2"/>
          </a:solidFill>
          <a:latin typeface="Times New Roman" pitchFamily="18" charset="0"/>
        </a:defRPr>
      </a:lvl7pPr>
      <a:lvl8pPr marL="1371316" algn="ctr" rtl="0" fontAlgn="base">
        <a:lnSpc>
          <a:spcPct val="85000"/>
        </a:lnSpc>
        <a:spcBef>
          <a:spcPct val="0"/>
        </a:spcBef>
        <a:spcAft>
          <a:spcPct val="0"/>
        </a:spcAft>
        <a:defRPr sz="3600">
          <a:solidFill>
            <a:schemeClr val="tx2"/>
          </a:solidFill>
          <a:latin typeface="Times New Roman" pitchFamily="18" charset="0"/>
        </a:defRPr>
      </a:lvl8pPr>
      <a:lvl9pPr marL="1828421" algn="ctr" rtl="0" fontAlgn="base">
        <a:lnSpc>
          <a:spcPct val="85000"/>
        </a:lnSpc>
        <a:spcBef>
          <a:spcPct val="0"/>
        </a:spcBef>
        <a:spcAft>
          <a:spcPct val="0"/>
        </a:spcAft>
        <a:defRPr sz="3600">
          <a:solidFill>
            <a:schemeClr val="tx2"/>
          </a:solidFill>
          <a:latin typeface="Times New Roman" pitchFamily="18" charset="0"/>
        </a:defRPr>
      </a:lvl9pPr>
    </p:titleStyle>
    <p:bodyStyle>
      <a:lvl1pPr marL="342829" indent="-342829"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796" indent="-28569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625" indent="-228553"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454" indent="-228553"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283" indent="-228553"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388"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5493"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2598"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599704"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214802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6829656"/>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W. Chou</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43697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W. Chou</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CEPC-SPPC Meeting, April 8-9, 2016</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155898"/>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Slide Number Placeholder 4"/>
          <p:cNvSpPr>
            <a:spLocks noGrp="1"/>
          </p:cNvSpPr>
          <p:nvPr>
            <p:ph type="sldNum" sz="quarter" idx="4"/>
          </p:nvPr>
        </p:nvSpPr>
        <p:spPr>
          <a:xfrm>
            <a:off x="4495800" y="6492875"/>
            <a:ext cx="685800" cy="365125"/>
          </a:xfrm>
          <a:prstGeom prst="rect">
            <a:avLst/>
          </a:prstGeom>
        </p:spPr>
        <p:txBody>
          <a:bodyPr vert="horz" wrap="square" lIns="91440" tIns="45720" rIns="91440" bIns="45720" numCol="1" anchor="ctr" anchorCtr="0" compatLnSpc="1">
            <a:prstTxWarp prst="textNoShape">
              <a:avLst/>
            </a:prstTxWarp>
          </a:bodyPr>
          <a:lstStyle>
            <a:lvl1pPr algn="r">
              <a:defRPr sz="1500">
                <a:solidFill>
                  <a:srgbClr val="898989"/>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pPr>
            <a:fld id="{B025BC76-58B3-4C23-9FF4-DD499340BAA4}" type="slidenum">
              <a:rPr lang="en-US" altLang="en-US" smtClean="0">
                <a:ea typeface="ＭＳ Ｐゴシック" panose="020B0600070205080204" pitchFamily="34" charset="-128"/>
              </a:rPr>
              <a:pPr eaLnBrk="0" fontAlgn="base" hangingPunct="0">
                <a:spcBef>
                  <a:spcPct val="0"/>
                </a:spcBef>
                <a:spcAft>
                  <a:spcPct val="0"/>
                </a:spcAft>
              </a:pPr>
              <a:t>‹#›</a:t>
            </a:fld>
            <a:endParaRPr lang="en-US" altLang="en-US" smtClean="0">
              <a:ea typeface="ＭＳ Ｐゴシック" panose="020B0600070205080204" pitchFamily="34" charset="-128"/>
            </a:endParaRPr>
          </a:p>
        </p:txBody>
      </p:sp>
      <p:sp>
        <p:nvSpPr>
          <p:cNvPr id="6" name="Footer Placeholder 3"/>
          <p:cNvSpPr txBox="1">
            <a:spLocks/>
          </p:cNvSpPr>
          <p:nvPr userDrawn="1"/>
        </p:nvSpPr>
        <p:spPr>
          <a:xfrm>
            <a:off x="990600" y="6492875"/>
            <a:ext cx="3505200" cy="365125"/>
          </a:xfrm>
          <a:prstGeom prst="rect">
            <a:avLst/>
          </a:prstGeom>
        </p:spPr>
        <p:txBody>
          <a:bodyPr anchor="ctr"/>
          <a:lstStyle>
            <a:defPPr>
              <a:defRPr lang="en-US"/>
            </a:defPPr>
            <a:lvl1pPr algn="ctr" rtl="0" eaLnBrk="0" fontAlgn="base" hangingPunct="0">
              <a:spcBef>
                <a:spcPct val="0"/>
              </a:spcBef>
              <a:spcAft>
                <a:spcPct val="0"/>
              </a:spcAft>
              <a:defRPr sz="1400" kern="1200">
                <a:solidFill>
                  <a:srgbClr val="898989"/>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392719"/>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chemeClr val="tx2"/>
          </a:solidFill>
          <a:latin typeface="Arial" panose="020B0604020202020204" pitchFamily="34" charset="0"/>
          <a:ea typeface="ＭＳ Ｐゴシック" pitchFamily="34" charset="-128"/>
          <a:cs typeface="Arial" panose="020B0604020202020204" pitchFamily="34" charset="0"/>
        </a:defRPr>
      </a:lvl1pPr>
      <a:lvl2pPr algn="ctr"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3600" b="1">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eaLnBrk="0" fontAlgn="base" hangingPunct="0">
        <a:spcBef>
          <a:spcPct val="20000"/>
        </a:spcBef>
        <a:spcAft>
          <a:spcPct val="0"/>
        </a:spcAft>
        <a:buBlip>
          <a:blip r:embed="rId6"/>
        </a:buBlip>
        <a:defRPr>
          <a:solidFill>
            <a:schemeClr val="tx1"/>
          </a:solidFill>
          <a:latin typeface="Arial" panose="020B0604020202020204" pitchFamily="34" charset="0"/>
          <a:ea typeface="ＭＳ Ｐゴシック"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ＭＳ Ｐゴシック" pitchFamily="34" charset="-128"/>
          <a:cs typeface="Arial" panose="020B0604020202020204" pitchFamily="34" charset="0"/>
        </a:defRPr>
      </a:lvl2pPr>
      <a:lvl3pPr marL="1143000" indent="-228600" algn="l" rtl="0" eaLnBrk="0" fontAlgn="base" hangingPunct="0">
        <a:spcBef>
          <a:spcPct val="20000"/>
        </a:spcBef>
        <a:spcAft>
          <a:spcPct val="0"/>
        </a:spcAft>
        <a:buChar char="•"/>
        <a:defRPr>
          <a:solidFill>
            <a:schemeClr val="tx1"/>
          </a:solidFill>
          <a:latin typeface="Arial" panose="020B0604020202020204" pitchFamily="34" charset="0"/>
          <a:ea typeface="ＭＳ Ｐゴシック"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ＭＳ Ｐゴシック"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ＭＳ Ｐゴシック"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2016/4/13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049597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9.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6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73.xml"/><Relationship Id="rId5" Type="http://schemas.openxmlformats.org/officeDocument/2006/relationships/image" Target="../media/image27.emf"/><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1066800" y="762000"/>
            <a:ext cx="7620000" cy="1524000"/>
          </a:xfrm>
        </p:spPr>
        <p:txBody>
          <a:bodyPr/>
          <a:lstStyle/>
          <a:p>
            <a:pPr eaLnBrk="1" hangingPunct="1">
              <a:lnSpc>
                <a:spcPct val="100000"/>
              </a:lnSpc>
            </a:pPr>
            <a:r>
              <a:rPr lang="en-US" b="1" dirty="0" smtClean="0">
                <a:solidFill>
                  <a:srgbClr val="000000"/>
                </a:solidFill>
                <a:latin typeface="Tahoma" pitchFamily="34" charset="0"/>
              </a:rPr>
              <a:t>Several Big Issues of CEPC</a:t>
            </a:r>
          </a:p>
        </p:txBody>
      </p:sp>
      <p:sp>
        <p:nvSpPr>
          <p:cNvPr id="38915" name="Rectangle 3"/>
          <p:cNvSpPr>
            <a:spLocks noGrp="1" noChangeArrowheads="1"/>
          </p:cNvSpPr>
          <p:nvPr>
            <p:ph type="subTitle" idx="1"/>
          </p:nvPr>
        </p:nvSpPr>
        <p:spPr>
          <a:xfrm>
            <a:off x="381000" y="3025783"/>
            <a:ext cx="8382000" cy="2994025"/>
          </a:xfrm>
        </p:spPr>
        <p:txBody>
          <a:bodyPr/>
          <a:lstStyle/>
          <a:p>
            <a:pPr eaLnBrk="1" hangingPunct="1"/>
            <a:r>
              <a:rPr lang="en-US" sz="2400" dirty="0" err="1" smtClean="0">
                <a:latin typeface="Tahoma" pitchFamily="34" charset="0"/>
              </a:rPr>
              <a:t>Weiren</a:t>
            </a:r>
            <a:r>
              <a:rPr lang="en-US" sz="2400" dirty="0" smtClean="0">
                <a:latin typeface="Tahoma" pitchFamily="34" charset="0"/>
              </a:rPr>
              <a:t> Chou</a:t>
            </a:r>
          </a:p>
          <a:p>
            <a:pPr eaLnBrk="1" hangingPunct="1"/>
            <a:r>
              <a:rPr lang="en-US" sz="2400" dirty="0" smtClean="0">
                <a:latin typeface="Tahoma" pitchFamily="34" charset="0"/>
              </a:rPr>
              <a:t> for the CEPC-SPPC Study Group</a:t>
            </a:r>
          </a:p>
          <a:p>
            <a:pPr eaLnBrk="1" hangingPunct="1"/>
            <a:endParaRPr lang="en-US" sz="2000" dirty="0" smtClean="0">
              <a:latin typeface="Tahoma" pitchFamily="34" charset="0"/>
            </a:endParaRPr>
          </a:p>
          <a:p>
            <a:pPr eaLnBrk="1" hangingPunct="1"/>
            <a:endParaRPr lang="en-US" sz="2000" dirty="0" smtClean="0">
              <a:latin typeface="Tahoma" pitchFamily="34" charset="0"/>
            </a:endParaRPr>
          </a:p>
          <a:p>
            <a:pPr eaLnBrk="1" hangingPunct="1"/>
            <a:endParaRPr lang="en-US" sz="2000" dirty="0" smtClean="0">
              <a:latin typeface="Tahoma" pitchFamily="34" charset="0"/>
            </a:endParaRPr>
          </a:p>
          <a:p>
            <a:pPr eaLnBrk="1" hangingPunct="1"/>
            <a:endParaRPr lang="en-US" sz="2000" dirty="0" smtClean="0">
              <a:latin typeface="Tahoma" pitchFamily="34" charset="0"/>
            </a:endParaRPr>
          </a:p>
          <a:p>
            <a:pPr eaLnBrk="1" hangingPunct="1"/>
            <a:r>
              <a:rPr lang="en-US" sz="1800" dirty="0" smtClean="0">
                <a:latin typeface="Tahoma" pitchFamily="34" charset="0"/>
              </a:rPr>
              <a:t>CEPC-SPPC Workshop </a:t>
            </a:r>
          </a:p>
          <a:p>
            <a:pPr eaLnBrk="1" hangingPunct="1"/>
            <a:r>
              <a:rPr lang="en-US" sz="1800" dirty="0" smtClean="0">
                <a:latin typeface="Tahoma" pitchFamily="34" charset="0"/>
              </a:rPr>
              <a:t>April 8-9, 2016, IHEP, Beijing, China</a:t>
            </a:r>
          </a:p>
        </p:txBody>
      </p:sp>
    </p:spTree>
    <p:extLst>
      <p:ext uri="{BB962C8B-B14F-4D97-AF65-F5344CB8AC3E}">
        <p14:creationId xmlns:p14="http://schemas.microsoft.com/office/powerpoint/2010/main" val="1680366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10</a:t>
            </a:fld>
            <a:endParaRPr lang="zh-CN" alt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111054" y="304800"/>
            <a:ext cx="8933466" cy="5791200"/>
          </a:xfrm>
          <a:prstGeom prst="rect">
            <a:avLst/>
          </a:prstGeom>
        </p:spPr>
      </p:pic>
      <p:sp>
        <p:nvSpPr>
          <p:cNvPr id="4" name="TextBox 3"/>
          <p:cNvSpPr txBox="1"/>
          <p:nvPr/>
        </p:nvSpPr>
        <p:spPr>
          <a:xfrm>
            <a:off x="7010400" y="76200"/>
            <a:ext cx="1905000" cy="400110"/>
          </a:xfrm>
          <a:prstGeom prst="rect">
            <a:avLst/>
          </a:prstGeom>
          <a:noFill/>
          <a:ln>
            <a:solidFill>
              <a:schemeClr val="tx1"/>
            </a:solidFill>
          </a:ln>
        </p:spPr>
        <p:txBody>
          <a:bodyPr wrap="square" rtlCol="0">
            <a:spAutoFit/>
          </a:bodyPr>
          <a:lstStyle/>
          <a:p>
            <a:pPr algn="ctr"/>
            <a:r>
              <a:rPr lang="en-US" sz="2000" b="1" dirty="0" smtClean="0"/>
              <a:t>Bai Sha</a:t>
            </a:r>
            <a:endParaRPr lang="en-US" sz="2000" b="1" dirty="0"/>
          </a:p>
        </p:txBody>
      </p:sp>
    </p:spTree>
    <p:extLst>
      <p:ext uri="{BB962C8B-B14F-4D97-AF65-F5344CB8AC3E}">
        <p14:creationId xmlns:p14="http://schemas.microsoft.com/office/powerpoint/2010/main" val="3809526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11</a:t>
            </a:fld>
            <a:endParaRPr lang="zh-CN" alt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152399" y="381000"/>
            <a:ext cx="8905051" cy="5867400"/>
          </a:xfrm>
          <a:prstGeom prst="rect">
            <a:avLst/>
          </a:prstGeom>
        </p:spPr>
      </p:pic>
      <p:sp>
        <p:nvSpPr>
          <p:cNvPr id="4" name="TextBox 3"/>
          <p:cNvSpPr txBox="1"/>
          <p:nvPr/>
        </p:nvSpPr>
        <p:spPr>
          <a:xfrm>
            <a:off x="7010400" y="76200"/>
            <a:ext cx="1905000" cy="400110"/>
          </a:xfrm>
          <a:prstGeom prst="rect">
            <a:avLst/>
          </a:prstGeom>
          <a:noFill/>
          <a:ln>
            <a:solidFill>
              <a:schemeClr val="tx1"/>
            </a:solidFill>
          </a:ln>
        </p:spPr>
        <p:txBody>
          <a:bodyPr wrap="square" rtlCol="0">
            <a:spAutoFit/>
          </a:bodyPr>
          <a:lstStyle/>
          <a:p>
            <a:pPr algn="ctr"/>
            <a:r>
              <a:rPr lang="en-US" sz="2000" b="1" dirty="0" smtClean="0"/>
              <a:t>Bai Sha</a:t>
            </a:r>
            <a:endParaRPr lang="en-US" sz="2000" b="1" dirty="0"/>
          </a:p>
        </p:txBody>
      </p:sp>
    </p:spTree>
    <p:extLst>
      <p:ext uri="{BB962C8B-B14F-4D97-AF65-F5344CB8AC3E}">
        <p14:creationId xmlns:p14="http://schemas.microsoft.com/office/powerpoint/2010/main" val="3493355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7504" y="152636"/>
            <a:ext cx="7128792" cy="576064"/>
          </a:xfrm>
        </p:spPr>
        <p:txBody>
          <a:bodyPr/>
          <a:lstStyle/>
          <a:p>
            <a:r>
              <a:rPr lang="en-US" altLang="zh-CN" dirty="0"/>
              <a:t>3. Positron linac         </a:t>
            </a:r>
            <a:r>
              <a:rPr lang="en-US" altLang="zh-CN" dirty="0" smtClean="0">
                <a:solidFill>
                  <a:schemeClr val="accent3">
                    <a:lumMod val="75000"/>
                  </a:schemeClr>
                </a:solidFill>
              </a:rPr>
              <a:t>Emittance</a:t>
            </a:r>
            <a:endParaRPr lang="zh-CN" altLang="en-US" dirty="0"/>
          </a:p>
        </p:txBody>
      </p:sp>
      <p:sp>
        <p:nvSpPr>
          <p:cNvPr id="4" name="左箭头 3"/>
          <p:cNvSpPr/>
          <p:nvPr/>
        </p:nvSpPr>
        <p:spPr>
          <a:xfrm flipH="1">
            <a:off x="2915816" y="332656"/>
            <a:ext cx="398462" cy="273050"/>
          </a:xfrm>
          <a:prstGeom prst="leftArrow">
            <a:avLst/>
          </a:prstGeom>
          <a:gradFill flip="none" rotWithShape="1">
            <a:gsLst>
              <a:gs pos="0">
                <a:schemeClr val="accent3">
                  <a:lumMod val="50000"/>
                </a:schemeClr>
              </a:gs>
              <a:gs pos="34000">
                <a:schemeClr val="accent3">
                  <a:lumMod val="60000"/>
                  <a:lumOff val="40000"/>
                </a:schemeClr>
              </a:gs>
              <a:gs pos="100000">
                <a:srgbClr val="14548E"/>
              </a:gs>
            </a:gsLst>
            <a:lin ang="0" scaled="1"/>
            <a:tileRect/>
          </a:gradFill>
          <a:ln w="25400" cap="flat" cmpd="sng" algn="ctr">
            <a:noFill/>
            <a:prstDash val="solid"/>
          </a:ln>
          <a:effectLst/>
        </p:spPr>
        <p:txBody>
          <a:bodyPr anchor="ctr"/>
          <a:lstStyle/>
          <a:p>
            <a:pPr algn="ctr">
              <a:defRPr/>
            </a:pPr>
            <a:endParaRPr lang="zh-CN" altLang="en-US" kern="0">
              <a:solidFill>
                <a:sysClr val="window" lastClr="FFFFFF"/>
              </a:solidFill>
            </a:endParaRPr>
          </a:p>
        </p:txBody>
      </p:sp>
      <p:sp>
        <p:nvSpPr>
          <p:cNvPr id="2" name="文本框 1"/>
          <p:cNvSpPr txBox="1"/>
          <p:nvPr/>
        </p:nvSpPr>
        <p:spPr>
          <a:xfrm>
            <a:off x="323528" y="5409220"/>
            <a:ext cx="4670638" cy="369332"/>
          </a:xfrm>
          <a:prstGeom prst="rect">
            <a:avLst/>
          </a:prstGeom>
          <a:noFill/>
        </p:spPr>
        <p:txBody>
          <a:bodyPr wrap="none" rtlCol="0">
            <a:spAutoFit/>
          </a:bodyPr>
          <a:lstStyle/>
          <a:p>
            <a:pPr fontAlgn="base">
              <a:spcBef>
                <a:spcPct val="0"/>
              </a:spcBef>
              <a:spcAft>
                <a:spcPct val="0"/>
              </a:spcAft>
            </a:pPr>
            <a:r>
              <a:rPr lang="en-US" altLang="zh-CN" dirty="0" err="1" smtClean="0">
                <a:solidFill>
                  <a:prstClr val="black"/>
                </a:solidFill>
                <a:latin typeface="Verdana" panose="020B0604030504040204" pitchFamily="34" charset="0"/>
              </a:rPr>
              <a:t>Emittance.Norm.RMS</a:t>
            </a:r>
            <a:r>
              <a:rPr lang="en-US" altLang="zh-CN" dirty="0" smtClean="0">
                <a:solidFill>
                  <a:prstClr val="black"/>
                </a:solidFill>
                <a:latin typeface="Verdana" panose="020B0604030504040204" pitchFamily="34" charset="0"/>
              </a:rPr>
              <a:t>=2500 mm-</a:t>
            </a:r>
            <a:r>
              <a:rPr lang="en-US" altLang="zh-CN" dirty="0" err="1" smtClean="0">
                <a:solidFill>
                  <a:prstClr val="black"/>
                </a:solidFill>
                <a:latin typeface="Verdana" panose="020B0604030504040204" pitchFamily="34" charset="0"/>
              </a:rPr>
              <a:t>mrad</a:t>
            </a:r>
            <a:endParaRPr lang="zh-CN" altLang="en-US" dirty="0">
              <a:solidFill>
                <a:prstClr val="black"/>
              </a:solidFill>
              <a:latin typeface="Verdana" panose="020B0604030504040204" pitchFamily="34" charset="0"/>
            </a:endParaRPr>
          </a:p>
        </p:txBody>
      </p:sp>
      <p:sp>
        <p:nvSpPr>
          <p:cNvPr id="6" name="右箭头 5"/>
          <p:cNvSpPr/>
          <p:nvPr/>
        </p:nvSpPr>
        <p:spPr>
          <a:xfrm>
            <a:off x="1676857" y="6088650"/>
            <a:ext cx="98199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8" name="文本框 7"/>
          <p:cNvSpPr txBox="1"/>
          <p:nvPr/>
        </p:nvSpPr>
        <p:spPr>
          <a:xfrm>
            <a:off x="2891684" y="5867690"/>
            <a:ext cx="5028108" cy="523220"/>
          </a:xfrm>
          <a:prstGeom prst="rect">
            <a:avLst/>
          </a:prstGeom>
          <a:noFill/>
        </p:spPr>
        <p:txBody>
          <a:bodyPr wrap="none" rtlCol="0">
            <a:spAutoFit/>
          </a:bodyPr>
          <a:lstStyle/>
          <a:p>
            <a:pPr fontAlgn="base">
              <a:spcBef>
                <a:spcPct val="0"/>
              </a:spcBef>
              <a:spcAft>
                <a:spcPct val="0"/>
              </a:spcAft>
            </a:pPr>
            <a:r>
              <a:rPr lang="en-US" altLang="zh-CN" dirty="0" smtClean="0">
                <a:solidFill>
                  <a:prstClr val="black"/>
                </a:solidFill>
                <a:latin typeface="Verdana" panose="020B0604030504040204" pitchFamily="34" charset="0"/>
              </a:rPr>
              <a:t>Emittance.RMS@6GeV=</a:t>
            </a:r>
            <a:r>
              <a:rPr lang="en-US" altLang="zh-CN" sz="2800" dirty="0" smtClean="0">
                <a:solidFill>
                  <a:srgbClr val="FF0000"/>
                </a:solidFill>
                <a:latin typeface="Verdana" panose="020B0604030504040204" pitchFamily="34" charset="0"/>
              </a:rPr>
              <a:t>0.21</a:t>
            </a:r>
            <a:r>
              <a:rPr lang="en-US" altLang="zh-CN" dirty="0" smtClean="0">
                <a:solidFill>
                  <a:prstClr val="black"/>
                </a:solidFill>
                <a:latin typeface="Verdana" panose="020B0604030504040204" pitchFamily="34" charset="0"/>
              </a:rPr>
              <a:t> mm-</a:t>
            </a:r>
            <a:r>
              <a:rPr lang="en-US" altLang="zh-CN" dirty="0" err="1" smtClean="0">
                <a:solidFill>
                  <a:prstClr val="black"/>
                </a:solidFill>
                <a:latin typeface="Verdana" panose="020B0604030504040204" pitchFamily="34" charset="0"/>
              </a:rPr>
              <a:t>mrad</a:t>
            </a:r>
            <a:endParaRPr lang="zh-CN" altLang="en-US" dirty="0">
              <a:solidFill>
                <a:prstClr val="black"/>
              </a:solidFill>
              <a:latin typeface="Verdana" panose="020B0604030504040204" pitchFamily="34" charset="0"/>
            </a:endParaRPr>
          </a:p>
        </p:txBody>
      </p:sp>
      <p:pic>
        <p:nvPicPr>
          <p:cNvPr id="9" name="内容占位符 8"/>
          <p:cNvPicPr>
            <a:picLocks noGrp="1" noChangeAspect="1"/>
          </p:cNvPicPr>
          <p:nvPr>
            <p:ph idx="1"/>
          </p:nvPr>
        </p:nvPicPr>
        <p:blipFill>
          <a:blip r:embed="rId3"/>
          <a:stretch>
            <a:fillRect/>
          </a:stretch>
        </p:blipFill>
        <p:spPr>
          <a:xfrm>
            <a:off x="503548" y="974218"/>
            <a:ext cx="5847856" cy="4279953"/>
          </a:xfrm>
          <a:prstGeom prst="rect">
            <a:avLst/>
          </a:prstGeom>
        </p:spPr>
      </p:pic>
      <p:sp>
        <p:nvSpPr>
          <p:cNvPr id="11" name="左箭头 10"/>
          <p:cNvSpPr/>
          <p:nvPr/>
        </p:nvSpPr>
        <p:spPr>
          <a:xfrm>
            <a:off x="6120172" y="4473116"/>
            <a:ext cx="576064" cy="72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12" name="文本框 11"/>
          <p:cNvSpPr txBox="1"/>
          <p:nvPr/>
        </p:nvSpPr>
        <p:spPr>
          <a:xfrm>
            <a:off x="6912260" y="4360458"/>
            <a:ext cx="1883849" cy="461665"/>
          </a:xfrm>
          <a:prstGeom prst="rect">
            <a:avLst/>
          </a:prstGeom>
          <a:noFill/>
        </p:spPr>
        <p:txBody>
          <a:bodyPr wrap="none" rtlCol="0">
            <a:spAutoFit/>
          </a:bodyPr>
          <a:lstStyle/>
          <a:p>
            <a:pPr fontAlgn="base">
              <a:spcBef>
                <a:spcPct val="0"/>
              </a:spcBef>
              <a:spcAft>
                <a:spcPct val="0"/>
              </a:spcAft>
            </a:pPr>
            <a:r>
              <a:rPr lang="en-US" altLang="zh-CN" sz="2400" dirty="0" smtClean="0">
                <a:solidFill>
                  <a:prstClr val="black"/>
                </a:solidFill>
                <a:latin typeface="Times New Roman" panose="02020603050405020304" pitchFamily="18" charset="0"/>
                <a:cs typeface="Times New Roman" panose="02020603050405020304" pitchFamily="18" charset="0"/>
              </a:rPr>
              <a:t>Ne</a:t>
            </a:r>
            <a:r>
              <a:rPr lang="en-US" altLang="zh-CN" sz="2400" baseline="30000" dirty="0" smtClean="0">
                <a:solidFill>
                  <a:prstClr val="black"/>
                </a:solidFill>
                <a:latin typeface="Times New Roman" panose="02020603050405020304" pitchFamily="18" charset="0"/>
                <a:cs typeface="Times New Roman" panose="02020603050405020304" pitchFamily="18" charset="0"/>
              </a:rPr>
              <a:t>+</a:t>
            </a:r>
            <a:r>
              <a:rPr lang="en-US" altLang="zh-CN" sz="2400" dirty="0" smtClean="0">
                <a:solidFill>
                  <a:prstClr val="black"/>
                </a:solidFill>
                <a:latin typeface="Times New Roman" panose="02020603050405020304" pitchFamily="18" charset="0"/>
                <a:cs typeface="Times New Roman" panose="02020603050405020304" pitchFamily="18" charset="0"/>
              </a:rPr>
              <a:t>/Ne</a:t>
            </a:r>
            <a:r>
              <a:rPr lang="en-US" altLang="zh-CN" sz="2400" baseline="30000" dirty="0" smtClean="0">
                <a:solidFill>
                  <a:prstClr val="black"/>
                </a:solidFill>
                <a:latin typeface="Times New Roman" panose="02020603050405020304" pitchFamily="18" charset="0"/>
                <a:cs typeface="Times New Roman" panose="02020603050405020304" pitchFamily="18" charset="0"/>
              </a:rPr>
              <a:t>-</a:t>
            </a:r>
            <a:r>
              <a:rPr lang="en-US" altLang="zh-CN" sz="2400" dirty="0" smtClean="0">
                <a:solidFill>
                  <a:prstClr val="black"/>
                </a:solidFill>
                <a:latin typeface="Times New Roman" panose="02020603050405020304" pitchFamily="18" charset="0"/>
                <a:cs typeface="Times New Roman" panose="02020603050405020304" pitchFamily="18" charset="0"/>
              </a:rPr>
              <a:t>=0.68</a:t>
            </a:r>
            <a:endParaRPr lang="zh-CN" altLang="en-US" sz="2400" dirty="0">
              <a:solidFill>
                <a:prstClr val="black"/>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6351404" y="1494879"/>
            <a:ext cx="2235740" cy="1200329"/>
          </a:xfrm>
          <a:prstGeom prst="rect">
            <a:avLst/>
          </a:prstGeom>
          <a:noFill/>
        </p:spPr>
        <p:txBody>
          <a:bodyPr wrap="none" rtlCol="0">
            <a:spAutoFit/>
          </a:bodyPr>
          <a:lstStyle/>
          <a:p>
            <a:pPr marL="285750" indent="-285750" fontAlgn="base">
              <a:spcBef>
                <a:spcPct val="0"/>
              </a:spcBef>
              <a:spcAft>
                <a:spcPct val="0"/>
              </a:spcAft>
              <a:buFont typeface="Wingdings" panose="05000000000000000000" pitchFamily="2" charset="2"/>
              <a:buChar char="ü"/>
            </a:pPr>
            <a:r>
              <a:rPr lang="en-US" altLang="zh-CN" sz="2400" dirty="0" smtClean="0">
                <a:solidFill>
                  <a:prstClr val="black"/>
                </a:solidFill>
                <a:latin typeface="Times New Roman" panose="02020603050405020304" pitchFamily="18" charset="0"/>
                <a:cs typeface="Times New Roman" panose="02020603050405020304" pitchFamily="18" charset="0"/>
              </a:rPr>
              <a:t>Chicane </a:t>
            </a:r>
          </a:p>
          <a:p>
            <a:pPr marL="285750" indent="-285750" fontAlgn="base">
              <a:spcBef>
                <a:spcPct val="0"/>
              </a:spcBef>
              <a:spcAft>
                <a:spcPct val="0"/>
              </a:spcAft>
              <a:buFont typeface="Wingdings" panose="05000000000000000000" pitchFamily="2" charset="2"/>
              <a:buChar char="ü"/>
            </a:pPr>
            <a:r>
              <a:rPr lang="en-US" altLang="zh-CN" sz="2400" dirty="0" smtClean="0">
                <a:solidFill>
                  <a:prstClr val="black"/>
                </a:solidFill>
                <a:latin typeface="Times New Roman" panose="02020603050405020304" pitchFamily="18" charset="0"/>
                <a:cs typeface="Times New Roman" panose="02020603050405020304" pitchFamily="18" charset="0"/>
              </a:rPr>
              <a:t>Transport line</a:t>
            </a:r>
          </a:p>
          <a:p>
            <a:pPr marL="285750" indent="-285750" fontAlgn="base">
              <a:spcBef>
                <a:spcPct val="0"/>
              </a:spcBef>
              <a:spcAft>
                <a:spcPct val="0"/>
              </a:spcAft>
              <a:buFont typeface="Wingdings" panose="05000000000000000000" pitchFamily="2" charset="2"/>
              <a:buChar char="ü"/>
            </a:pPr>
            <a:r>
              <a:rPr lang="en-US" altLang="zh-CN" sz="2400" dirty="0" smtClean="0">
                <a:solidFill>
                  <a:prstClr val="black"/>
                </a:solidFill>
                <a:latin typeface="Times New Roman" panose="02020603050405020304" pitchFamily="18" charset="0"/>
                <a:cs typeface="Times New Roman" panose="02020603050405020304" pitchFamily="18" charset="0"/>
              </a:rPr>
              <a:t>Energy spread</a:t>
            </a:r>
            <a:endParaRPr lang="zh-CN" altLang="en-US" sz="24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010400" y="76200"/>
            <a:ext cx="1905000" cy="400110"/>
          </a:xfrm>
          <a:prstGeom prst="rect">
            <a:avLst/>
          </a:prstGeom>
          <a:noFill/>
          <a:ln>
            <a:solidFill>
              <a:schemeClr val="tx1"/>
            </a:solidFill>
          </a:ln>
        </p:spPr>
        <p:txBody>
          <a:bodyPr wrap="square" rtlCol="0">
            <a:spAutoFit/>
          </a:bodyPr>
          <a:lstStyle/>
          <a:p>
            <a:pPr algn="ctr"/>
            <a:r>
              <a:rPr lang="en-US" sz="2000" b="1" dirty="0" err="1" smtClean="0"/>
              <a:t>Meng</a:t>
            </a:r>
            <a:r>
              <a:rPr lang="en-US" sz="2000" b="1" dirty="0" smtClean="0"/>
              <a:t> </a:t>
            </a:r>
            <a:r>
              <a:rPr lang="en-US" sz="2000" b="1" dirty="0" err="1" smtClean="0"/>
              <a:t>Cai</a:t>
            </a:r>
            <a:endParaRPr lang="en-US" sz="2000" b="1" dirty="0"/>
          </a:p>
        </p:txBody>
      </p:sp>
      <p:sp>
        <p:nvSpPr>
          <p:cNvPr id="5" name="TextBox 4"/>
          <p:cNvSpPr txBox="1"/>
          <p:nvPr/>
        </p:nvSpPr>
        <p:spPr>
          <a:xfrm>
            <a:off x="7753918" y="4724400"/>
            <a:ext cx="1085282" cy="461665"/>
          </a:xfrm>
          <a:prstGeom prst="rect">
            <a:avLst/>
          </a:prstGeom>
          <a:noFill/>
        </p:spPr>
        <p:txBody>
          <a:bodyPr wrap="square" rtlCol="0">
            <a:spAutoFit/>
          </a:bodyPr>
          <a:lstStyle/>
          <a:p>
            <a:pPr algn="ctr"/>
            <a:r>
              <a:rPr lang="en-US" sz="2400" b="1" dirty="0" smtClean="0">
                <a:solidFill>
                  <a:srgbClr val="FF0000"/>
                </a:solidFill>
              </a:rPr>
              <a:t>6.8 </a:t>
            </a:r>
            <a:r>
              <a:rPr lang="en-US" sz="2400" b="1" dirty="0" err="1" smtClean="0">
                <a:solidFill>
                  <a:srgbClr val="FF0000"/>
                </a:solidFill>
              </a:rPr>
              <a:t>nC</a:t>
            </a:r>
            <a:endParaRPr lang="en-US" sz="2400" b="1" dirty="0">
              <a:solidFill>
                <a:srgbClr val="FF0000"/>
              </a:solidFill>
            </a:endParaRPr>
          </a:p>
        </p:txBody>
      </p:sp>
      <p:sp>
        <p:nvSpPr>
          <p:cNvPr id="7" name="TextBox 6"/>
          <p:cNvSpPr txBox="1"/>
          <p:nvPr/>
        </p:nvSpPr>
        <p:spPr>
          <a:xfrm>
            <a:off x="1524000" y="3743980"/>
            <a:ext cx="7162800" cy="523220"/>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2800" b="1" dirty="0" smtClean="0">
                <a:solidFill>
                  <a:srgbClr val="FF0000"/>
                </a:solidFill>
              </a:rPr>
              <a:t>BEPC: e+ 0.1 </a:t>
            </a:r>
            <a:r>
              <a:rPr lang="en-US" sz="2800" b="1" dirty="0" err="1" smtClean="0">
                <a:solidFill>
                  <a:srgbClr val="FF0000"/>
                </a:solidFill>
              </a:rPr>
              <a:t>nC</a:t>
            </a:r>
            <a:r>
              <a:rPr lang="en-US" sz="2800" b="1" dirty="0" smtClean="0">
                <a:solidFill>
                  <a:srgbClr val="FF0000"/>
                </a:solidFill>
              </a:rPr>
              <a:t>, 0.24 mm-</a:t>
            </a:r>
            <a:r>
              <a:rPr lang="en-US" sz="2800" b="1" dirty="0" err="1" smtClean="0">
                <a:solidFill>
                  <a:srgbClr val="FF0000"/>
                </a:solidFill>
              </a:rPr>
              <a:t>mrad</a:t>
            </a:r>
            <a:r>
              <a:rPr lang="en-US" sz="2800" b="1" dirty="0" smtClean="0">
                <a:solidFill>
                  <a:srgbClr val="FF0000"/>
                </a:solidFill>
              </a:rPr>
              <a:t> at 1.89 GeV</a:t>
            </a:r>
            <a:endParaRPr lang="en-US" sz="2800" b="1" dirty="0">
              <a:solidFill>
                <a:srgbClr val="FF0000"/>
              </a:solidFill>
            </a:endParaRPr>
          </a:p>
        </p:txBody>
      </p:sp>
    </p:spTree>
    <p:extLst>
      <p:ext uri="{BB962C8B-B14F-4D97-AF65-F5344CB8AC3E}">
        <p14:creationId xmlns:p14="http://schemas.microsoft.com/office/powerpoint/2010/main" val="731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395536" y="692696"/>
            <a:ext cx="8207375" cy="0"/>
          </a:xfrm>
          <a:prstGeom prst="line">
            <a:avLst/>
          </a:prstGeom>
          <a:noFill/>
          <a:ln w="76200">
            <a:solidFill>
              <a:srgbClr val="FF6600"/>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8434" name="Rectangle 4"/>
          <p:cNvSpPr>
            <a:spLocks noGrp="1" noChangeArrowheads="1"/>
          </p:cNvSpPr>
          <p:nvPr>
            <p:ph type="body" idx="1"/>
          </p:nvPr>
        </p:nvSpPr>
        <p:spPr>
          <a:xfrm>
            <a:off x="323850" y="764704"/>
            <a:ext cx="8820150" cy="433388"/>
          </a:xfrm>
        </p:spPr>
        <p:txBody>
          <a:bodyPr/>
          <a:lstStyle/>
          <a:p>
            <a:pPr eaLnBrk="1" hangingPunct="1">
              <a:lnSpc>
                <a:spcPct val="110000"/>
              </a:lnSpc>
              <a:buFontTx/>
              <a:buNone/>
            </a:pPr>
            <a:r>
              <a:rPr lang="en-US" altLang="zh-CN" sz="2400" b="1" dirty="0" smtClean="0">
                <a:solidFill>
                  <a:srgbClr val="FF0000"/>
                </a:solidFill>
                <a:latin typeface="Times New Roman" pitchFamily="18" charset="0"/>
                <a:ea typeface="华文楷体"/>
                <a:cs typeface="Times New Roman" pitchFamily="18" charset="0"/>
              </a:rPr>
              <a:t>4</a:t>
            </a:r>
            <a:r>
              <a:rPr lang="zh-CN" altLang="en-US" sz="2400" b="1" dirty="0" smtClean="0">
                <a:solidFill>
                  <a:srgbClr val="FF0000"/>
                </a:solidFill>
                <a:latin typeface="Times New Roman" pitchFamily="18" charset="0"/>
                <a:ea typeface="华文楷体"/>
                <a:cs typeface="Times New Roman" pitchFamily="18" charset="0"/>
              </a:rPr>
              <a:t>、</a:t>
            </a:r>
            <a:r>
              <a:rPr lang="en-US" altLang="zh-CN" sz="2400" b="1" dirty="0" smtClean="0">
                <a:solidFill>
                  <a:srgbClr val="FF0000"/>
                </a:solidFill>
                <a:latin typeface="Times New Roman" pitchFamily="18" charset="0"/>
                <a:ea typeface="华文楷体"/>
                <a:cs typeface="Times New Roman" pitchFamily="18" charset="0"/>
              </a:rPr>
              <a:t>Field quality of the CEPCB low field magnet</a:t>
            </a:r>
          </a:p>
        </p:txBody>
      </p:sp>
      <p:sp>
        <p:nvSpPr>
          <p:cNvPr id="8" name="Rectangle 8"/>
          <p:cNvSpPr>
            <a:spLocks noChangeArrowheads="1"/>
          </p:cNvSpPr>
          <p:nvPr/>
        </p:nvSpPr>
        <p:spPr bwMode="auto">
          <a:xfrm>
            <a:off x="539552" y="1268760"/>
            <a:ext cx="8424936" cy="369332"/>
          </a:xfrm>
          <a:prstGeom prst="rect">
            <a:avLst/>
          </a:prstGeom>
          <a:noFill/>
          <a:ln w="9525">
            <a:noFill/>
            <a:miter lim="800000"/>
            <a:headEnd/>
            <a:tailEnd/>
          </a:ln>
        </p:spPr>
        <p:txBody>
          <a:bodyPr wrap="square" anchor="ctr">
            <a:spAutoFit/>
          </a:bodyPr>
          <a:lstStyle/>
          <a:p>
            <a:pPr marL="342900" indent="-342900" algn="just" fontAlgn="base">
              <a:spcBef>
                <a:spcPts val="1200"/>
              </a:spcBef>
              <a:spcAft>
                <a:spcPct val="0"/>
              </a:spcAft>
            </a:pPr>
            <a:r>
              <a:rPr lang="en-US" altLang="zh-CN" b="1" dirty="0" smtClean="0">
                <a:solidFill>
                  <a:srgbClr val="0000FF"/>
                </a:solidFill>
                <a:latin typeface="Times New Roman" pitchFamily="18" charset="0"/>
                <a:ea typeface="华文楷体"/>
                <a:cs typeface="Times New Roman" pitchFamily="18" charset="0"/>
              </a:rPr>
              <a:t>      1)  Good field region and field uniformity</a:t>
            </a:r>
          </a:p>
        </p:txBody>
      </p:sp>
      <p:pic>
        <p:nvPicPr>
          <p:cNvPr id="1026" name="Picture 2"/>
          <p:cNvPicPr>
            <a:picLocks noChangeAspect="1" noChangeArrowheads="1"/>
          </p:cNvPicPr>
          <p:nvPr/>
        </p:nvPicPr>
        <p:blipFill>
          <a:blip r:embed="rId2" cstate="print"/>
          <a:srcRect/>
          <a:stretch>
            <a:fillRect/>
          </a:stretch>
        </p:blipFill>
        <p:spPr bwMode="auto">
          <a:xfrm>
            <a:off x="2123728" y="1556792"/>
            <a:ext cx="5616624" cy="3501234"/>
          </a:xfrm>
          <a:prstGeom prst="rect">
            <a:avLst/>
          </a:prstGeom>
          <a:noFill/>
          <a:ln w="9525">
            <a:noFill/>
            <a:miter lim="800000"/>
            <a:headEnd/>
            <a:tailEnd/>
          </a:ln>
          <a:effectLst/>
        </p:spPr>
      </p:pic>
      <p:sp>
        <p:nvSpPr>
          <p:cNvPr id="7" name="Rectangle 8"/>
          <p:cNvSpPr>
            <a:spLocks noChangeArrowheads="1"/>
          </p:cNvSpPr>
          <p:nvPr/>
        </p:nvSpPr>
        <p:spPr bwMode="auto">
          <a:xfrm>
            <a:off x="251520" y="5301208"/>
            <a:ext cx="8784976" cy="1200329"/>
          </a:xfrm>
          <a:prstGeom prst="rect">
            <a:avLst/>
          </a:prstGeom>
          <a:noFill/>
          <a:ln w="9525">
            <a:noFill/>
            <a:miter lim="800000"/>
            <a:headEnd/>
            <a:tailEnd/>
          </a:ln>
        </p:spPr>
        <p:txBody>
          <a:bodyPr wrap="square" anchor="ctr">
            <a:spAutoFit/>
          </a:bodyPr>
          <a:lstStyle/>
          <a:p>
            <a:pPr marL="342900" indent="-342900" algn="just" fontAlgn="base">
              <a:spcBef>
                <a:spcPts val="1200"/>
              </a:spcBef>
              <a:spcAft>
                <a:spcPct val="0"/>
              </a:spcAft>
            </a:pPr>
            <a:r>
              <a:rPr lang="en-US" altLang="zh-CN" b="1" dirty="0" smtClean="0">
                <a:solidFill>
                  <a:srgbClr val="0000FF"/>
                </a:solidFill>
                <a:latin typeface="Times New Roman" pitchFamily="18" charset="0"/>
                <a:ea typeface="华文楷体"/>
                <a:cs typeface="Times New Roman" pitchFamily="18" charset="0"/>
              </a:rPr>
              <a:t>      </a:t>
            </a:r>
            <a:r>
              <a:rPr lang="en-US" altLang="zh-CN" b="1" dirty="0" smtClean="0">
                <a:solidFill>
                  <a:srgbClr val="000000"/>
                </a:solidFill>
                <a:latin typeface="Times New Roman" pitchFamily="18" charset="0"/>
                <a:ea typeface="华文楷体"/>
                <a:cs typeface="Times New Roman" pitchFamily="18" charset="0"/>
              </a:rPr>
              <a:t>The distributions of the field at 30Gs, 60Gs, 90Gs, 120Gs and 640Gs in the center of the </a:t>
            </a:r>
            <a:r>
              <a:rPr lang="en-US" altLang="zh-CN" b="1" dirty="0" err="1" smtClean="0">
                <a:solidFill>
                  <a:srgbClr val="000000"/>
                </a:solidFill>
                <a:latin typeface="Times New Roman" pitchFamily="18" charset="0"/>
                <a:ea typeface="华文楷体"/>
                <a:cs typeface="Times New Roman" pitchFamily="18" charset="0"/>
              </a:rPr>
              <a:t>Lambertson</a:t>
            </a:r>
            <a:r>
              <a:rPr lang="en-US" altLang="zh-CN" b="1" dirty="0" smtClean="0">
                <a:solidFill>
                  <a:srgbClr val="000000"/>
                </a:solidFill>
                <a:latin typeface="Times New Roman" pitchFamily="18" charset="0"/>
                <a:ea typeface="华文楷体"/>
                <a:cs typeface="Times New Roman" pitchFamily="18" charset="0"/>
              </a:rPr>
              <a:t> magnet have been measured. It can be seen that the lower the field, the worse the field uniformity. </a:t>
            </a:r>
            <a:r>
              <a:rPr lang="en-US" altLang="zh-CN" b="1" dirty="0" smtClean="0">
                <a:solidFill>
                  <a:srgbClr val="0000FF"/>
                </a:solidFill>
                <a:latin typeface="Times New Roman" pitchFamily="18" charset="0"/>
                <a:ea typeface="华文楷体"/>
                <a:cs typeface="Times New Roman" pitchFamily="18" charset="0"/>
              </a:rPr>
              <a:t>The field uniformity of 32Gs is 10 times worse than that of 640Gs.  </a:t>
            </a:r>
          </a:p>
        </p:txBody>
      </p:sp>
      <p:sp>
        <p:nvSpPr>
          <p:cNvPr id="9" name="TextBox 8"/>
          <p:cNvSpPr txBox="1"/>
          <p:nvPr/>
        </p:nvSpPr>
        <p:spPr>
          <a:xfrm>
            <a:off x="7010400" y="53622"/>
            <a:ext cx="1905000" cy="400110"/>
          </a:xfrm>
          <a:prstGeom prst="rect">
            <a:avLst/>
          </a:prstGeom>
          <a:noFill/>
          <a:ln>
            <a:solidFill>
              <a:schemeClr val="tx1"/>
            </a:solidFill>
          </a:ln>
        </p:spPr>
        <p:txBody>
          <a:bodyPr wrap="square" rtlCol="0">
            <a:spAutoFit/>
          </a:bodyPr>
          <a:lstStyle/>
          <a:p>
            <a:pPr algn="ctr"/>
            <a:r>
              <a:rPr lang="en-US" sz="2000" b="1" dirty="0" smtClean="0"/>
              <a:t>Kang Wen</a:t>
            </a:r>
            <a:endParaRPr lang="en-US" sz="2000" b="1" dirty="0"/>
          </a:p>
        </p:txBody>
      </p:sp>
    </p:spTree>
    <p:extLst>
      <p:ext uri="{BB962C8B-B14F-4D97-AF65-F5344CB8AC3E}">
        <p14:creationId xmlns:p14="http://schemas.microsoft.com/office/powerpoint/2010/main" val="518044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395536" y="692696"/>
            <a:ext cx="8207375" cy="0"/>
          </a:xfrm>
          <a:prstGeom prst="line">
            <a:avLst/>
          </a:prstGeom>
          <a:noFill/>
          <a:ln w="76200">
            <a:solidFill>
              <a:srgbClr val="FF6600"/>
            </a:solidFill>
            <a:round/>
            <a:headEnd/>
            <a:tailEnd/>
          </a:ln>
        </p:spPr>
        <p:txBody>
          <a:bodyPr/>
          <a:lstStyle/>
          <a:p>
            <a:pPr fontAlgn="base">
              <a:spcBef>
                <a:spcPct val="0"/>
              </a:spcBef>
              <a:spcAft>
                <a:spcPct val="0"/>
              </a:spcAft>
            </a:pPr>
            <a:endParaRPr lang="zh-CN" altLang="en-US">
              <a:solidFill>
                <a:srgbClr val="000000"/>
              </a:solidFill>
            </a:endParaRPr>
          </a:p>
        </p:txBody>
      </p:sp>
      <p:sp>
        <p:nvSpPr>
          <p:cNvPr id="18434" name="Rectangle 4"/>
          <p:cNvSpPr>
            <a:spLocks noGrp="1" noChangeArrowheads="1"/>
          </p:cNvSpPr>
          <p:nvPr>
            <p:ph type="body" idx="1"/>
          </p:nvPr>
        </p:nvSpPr>
        <p:spPr>
          <a:xfrm>
            <a:off x="323850" y="764704"/>
            <a:ext cx="8820150" cy="433388"/>
          </a:xfrm>
        </p:spPr>
        <p:txBody>
          <a:bodyPr/>
          <a:lstStyle/>
          <a:p>
            <a:pPr eaLnBrk="1" hangingPunct="1">
              <a:lnSpc>
                <a:spcPct val="110000"/>
              </a:lnSpc>
              <a:buFontTx/>
              <a:buNone/>
            </a:pPr>
            <a:r>
              <a:rPr lang="en-US" altLang="zh-CN" sz="2400" b="1" dirty="0" smtClean="0">
                <a:solidFill>
                  <a:srgbClr val="FF0000"/>
                </a:solidFill>
                <a:latin typeface="Times New Roman" pitchFamily="18" charset="0"/>
                <a:ea typeface="华文楷体"/>
                <a:cs typeface="Times New Roman" pitchFamily="18" charset="0"/>
              </a:rPr>
              <a:t>4</a:t>
            </a:r>
            <a:r>
              <a:rPr lang="zh-CN" altLang="en-US" sz="2400" b="1" dirty="0" smtClean="0">
                <a:solidFill>
                  <a:srgbClr val="FF0000"/>
                </a:solidFill>
                <a:latin typeface="Times New Roman" pitchFamily="18" charset="0"/>
                <a:ea typeface="华文楷体"/>
                <a:cs typeface="Times New Roman" pitchFamily="18" charset="0"/>
              </a:rPr>
              <a:t>、</a:t>
            </a:r>
            <a:r>
              <a:rPr lang="en-US" altLang="zh-CN" sz="2400" b="1" dirty="0" smtClean="0">
                <a:solidFill>
                  <a:srgbClr val="FF0000"/>
                </a:solidFill>
                <a:latin typeface="Times New Roman" pitchFamily="18" charset="0"/>
                <a:ea typeface="华文楷体"/>
                <a:cs typeface="Times New Roman" pitchFamily="18" charset="0"/>
              </a:rPr>
              <a:t>Field quality of the CEPCB low field magnet</a:t>
            </a:r>
          </a:p>
        </p:txBody>
      </p:sp>
      <p:sp>
        <p:nvSpPr>
          <p:cNvPr id="8" name="Rectangle 8"/>
          <p:cNvSpPr>
            <a:spLocks noChangeArrowheads="1"/>
          </p:cNvSpPr>
          <p:nvPr/>
        </p:nvSpPr>
        <p:spPr bwMode="auto">
          <a:xfrm>
            <a:off x="395536" y="1196752"/>
            <a:ext cx="8424936" cy="369332"/>
          </a:xfrm>
          <a:prstGeom prst="rect">
            <a:avLst/>
          </a:prstGeom>
          <a:noFill/>
          <a:ln w="9525">
            <a:noFill/>
            <a:miter lim="800000"/>
            <a:headEnd/>
            <a:tailEnd/>
          </a:ln>
        </p:spPr>
        <p:txBody>
          <a:bodyPr wrap="square" anchor="ctr">
            <a:spAutoFit/>
          </a:bodyPr>
          <a:lstStyle/>
          <a:p>
            <a:pPr marL="342900" indent="-342900" algn="just" fontAlgn="base">
              <a:spcBef>
                <a:spcPts val="1200"/>
              </a:spcBef>
              <a:spcAft>
                <a:spcPct val="0"/>
              </a:spcAft>
            </a:pPr>
            <a:r>
              <a:rPr lang="en-US" altLang="zh-CN" b="1" dirty="0" smtClean="0">
                <a:solidFill>
                  <a:srgbClr val="0000FF"/>
                </a:solidFill>
                <a:latin typeface="Times New Roman" pitchFamily="18" charset="0"/>
                <a:ea typeface="华文楷体"/>
                <a:cs typeface="Times New Roman" pitchFamily="18" charset="0"/>
              </a:rPr>
              <a:t>      2) Excitation curve and field reproducibility</a:t>
            </a:r>
          </a:p>
        </p:txBody>
      </p:sp>
      <p:sp>
        <p:nvSpPr>
          <p:cNvPr id="10" name="Rectangle 8"/>
          <p:cNvSpPr>
            <a:spLocks noChangeArrowheads="1"/>
          </p:cNvSpPr>
          <p:nvPr/>
        </p:nvSpPr>
        <p:spPr bwMode="auto">
          <a:xfrm>
            <a:off x="395536" y="4514056"/>
            <a:ext cx="8280920" cy="1754326"/>
          </a:xfrm>
          <a:prstGeom prst="rect">
            <a:avLst/>
          </a:prstGeom>
          <a:noFill/>
          <a:ln w="9525">
            <a:noFill/>
            <a:miter lim="800000"/>
            <a:headEnd/>
            <a:tailEnd/>
          </a:ln>
        </p:spPr>
        <p:txBody>
          <a:bodyPr wrap="square" anchor="ctr">
            <a:spAutoFit/>
          </a:bodyPr>
          <a:lstStyle/>
          <a:p>
            <a:pPr marL="342900" indent="-342900" algn="just" fontAlgn="base">
              <a:spcBef>
                <a:spcPts val="1200"/>
              </a:spcBef>
              <a:spcAft>
                <a:spcPct val="0"/>
              </a:spcAft>
              <a:buFont typeface="Wingdings" pitchFamily="2" charset="2"/>
              <a:buChar char="Ø"/>
            </a:pPr>
            <a:r>
              <a:rPr lang="en-US" altLang="zh-CN" b="1" dirty="0" smtClean="0">
                <a:solidFill>
                  <a:srgbClr val="000000"/>
                </a:solidFill>
                <a:latin typeface="Times New Roman" pitchFamily="18" charset="0"/>
                <a:ea typeface="华文楷体"/>
                <a:cs typeface="Times New Roman" pitchFamily="18" charset="0"/>
              </a:rPr>
              <a:t>Except the first cycle, the curves of the second and the third cycles seem overlapped very well. But when we check the difference point to point between the second and third cycle, the field difference or reproducibility is 0.5% at the low field of 30Gs. And in order to get the field reproducibility of 0.02%,  the lowest field of the magnet should be higher than 120Gs.  </a:t>
            </a:r>
            <a:r>
              <a:rPr lang="en-US" altLang="zh-CN" b="1" dirty="0" smtClean="0">
                <a:solidFill>
                  <a:srgbClr val="0000FF"/>
                </a:solidFill>
                <a:latin typeface="Times New Roman" pitchFamily="18" charset="0"/>
                <a:ea typeface="华文楷体"/>
                <a:cs typeface="Times New Roman" pitchFamily="18" charset="0"/>
              </a:rPr>
              <a:t>(The lowest field of dipole magnet for </a:t>
            </a:r>
            <a:r>
              <a:rPr lang="en-US" altLang="zh-CN" b="1" dirty="0" err="1" smtClean="0">
                <a:solidFill>
                  <a:srgbClr val="0000FF"/>
                </a:solidFill>
                <a:latin typeface="Times New Roman" pitchFamily="18" charset="0"/>
                <a:ea typeface="华文楷体"/>
                <a:cs typeface="Times New Roman" pitchFamily="18" charset="0"/>
              </a:rPr>
              <a:t>LHeC</a:t>
            </a:r>
            <a:r>
              <a:rPr lang="en-US" altLang="zh-CN" b="1" dirty="0" smtClean="0">
                <a:solidFill>
                  <a:srgbClr val="0000FF"/>
                </a:solidFill>
                <a:latin typeface="Times New Roman" pitchFamily="18" charset="0"/>
                <a:ea typeface="华文楷体"/>
                <a:cs typeface="Times New Roman" pitchFamily="18" charset="0"/>
              </a:rPr>
              <a:t> is 127Gs at injection energy of 10GeV.)</a:t>
            </a:r>
          </a:p>
        </p:txBody>
      </p:sp>
      <p:pic>
        <p:nvPicPr>
          <p:cNvPr id="3075" name="Picture 3"/>
          <p:cNvPicPr>
            <a:picLocks noChangeAspect="1" noChangeArrowheads="1"/>
          </p:cNvPicPr>
          <p:nvPr/>
        </p:nvPicPr>
        <p:blipFill>
          <a:blip r:embed="rId2" cstate="print"/>
          <a:srcRect/>
          <a:stretch>
            <a:fillRect/>
          </a:stretch>
        </p:blipFill>
        <p:spPr bwMode="auto">
          <a:xfrm>
            <a:off x="395536" y="1700808"/>
            <a:ext cx="4285183" cy="2662361"/>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4644008" y="1700808"/>
            <a:ext cx="4320480" cy="2670003"/>
          </a:xfrm>
          <a:prstGeom prst="rect">
            <a:avLst/>
          </a:prstGeom>
          <a:noFill/>
          <a:ln w="9525">
            <a:noFill/>
            <a:miter lim="800000"/>
            <a:headEnd/>
            <a:tailEnd/>
          </a:ln>
          <a:effectLst/>
        </p:spPr>
      </p:pic>
      <p:sp>
        <p:nvSpPr>
          <p:cNvPr id="9" name="TextBox 8"/>
          <p:cNvSpPr txBox="1"/>
          <p:nvPr/>
        </p:nvSpPr>
        <p:spPr>
          <a:xfrm>
            <a:off x="7010400" y="53622"/>
            <a:ext cx="1905000" cy="400110"/>
          </a:xfrm>
          <a:prstGeom prst="rect">
            <a:avLst/>
          </a:prstGeom>
          <a:noFill/>
          <a:ln>
            <a:solidFill>
              <a:schemeClr val="tx1"/>
            </a:solidFill>
          </a:ln>
        </p:spPr>
        <p:txBody>
          <a:bodyPr wrap="square" rtlCol="0">
            <a:spAutoFit/>
          </a:bodyPr>
          <a:lstStyle/>
          <a:p>
            <a:pPr algn="ctr"/>
            <a:r>
              <a:rPr lang="en-US" sz="2000" b="1" dirty="0" smtClean="0"/>
              <a:t>Kang Wen</a:t>
            </a:r>
            <a:endParaRPr lang="en-US" sz="2000" b="1" dirty="0"/>
          </a:p>
        </p:txBody>
      </p:sp>
      <p:sp>
        <p:nvSpPr>
          <p:cNvPr id="3" name="Oval 2"/>
          <p:cNvSpPr/>
          <p:nvPr/>
        </p:nvSpPr>
        <p:spPr>
          <a:xfrm>
            <a:off x="395536" y="5599176"/>
            <a:ext cx="6310064"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31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15</a:t>
            </a:fld>
            <a:endParaRPr lang="zh-CN" altLang="en-US">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84108769"/>
              </p:ext>
            </p:extLst>
          </p:nvPr>
        </p:nvGraphicFramePr>
        <p:xfrm>
          <a:off x="457200" y="1447800"/>
          <a:ext cx="8229600" cy="3497580"/>
        </p:xfrm>
        <a:graphic>
          <a:graphicData uri="http://schemas.openxmlformats.org/drawingml/2006/table">
            <a:tbl>
              <a:tblPr firstRow="1" bandRow="1">
                <a:tableStyleId>{5C22544A-7EE6-4342-B048-85BDC9FD1C3A}</a:tableStyleId>
              </a:tblPr>
              <a:tblGrid>
                <a:gridCol w="4191000"/>
                <a:gridCol w="1981200"/>
                <a:gridCol w="2057400"/>
              </a:tblGrid>
              <a:tr h="388620">
                <a:tc>
                  <a:txBody>
                    <a:bodyPr/>
                    <a:lstStyle/>
                    <a:p>
                      <a:r>
                        <a:rPr lang="en-US" dirty="0" smtClean="0"/>
                        <a:t>Parameter</a:t>
                      </a:r>
                      <a:endParaRPr lang="en-US" dirty="0"/>
                    </a:p>
                  </a:txBody>
                  <a:tcPr/>
                </a:tc>
                <a:tc>
                  <a:txBody>
                    <a:bodyPr/>
                    <a:lstStyle/>
                    <a:p>
                      <a:pPr algn="l"/>
                      <a:r>
                        <a:rPr lang="en-US" dirty="0" smtClean="0"/>
                        <a:t>54 km </a:t>
                      </a:r>
                      <a:endParaRPr lang="en-US" dirty="0"/>
                    </a:p>
                  </a:txBody>
                  <a:tcPr/>
                </a:tc>
                <a:tc>
                  <a:txBody>
                    <a:bodyPr/>
                    <a:lstStyle/>
                    <a:p>
                      <a:pPr algn="l"/>
                      <a:r>
                        <a:rPr lang="en-US" dirty="0" smtClean="0"/>
                        <a:t>80 km</a:t>
                      </a:r>
                      <a:endParaRPr lang="en-US" dirty="0"/>
                    </a:p>
                  </a:txBody>
                  <a:tcPr/>
                </a:tc>
              </a:tr>
              <a:tr h="388620">
                <a:tc>
                  <a:txBody>
                    <a:bodyPr/>
                    <a:lstStyle/>
                    <a:p>
                      <a:r>
                        <a:rPr lang="en-US" dirty="0" smtClean="0"/>
                        <a:t>Luminosity for Higgs (normalized)</a:t>
                      </a:r>
                      <a:endParaRPr lang="en-US" dirty="0"/>
                    </a:p>
                  </a:txBody>
                  <a:tcPr/>
                </a:tc>
                <a:tc>
                  <a:txBody>
                    <a:bodyPr/>
                    <a:lstStyle/>
                    <a:p>
                      <a:r>
                        <a:rPr lang="en-US" dirty="0" smtClean="0"/>
                        <a:t>1 </a:t>
                      </a:r>
                      <a:endParaRPr lang="en-US" dirty="0"/>
                    </a:p>
                  </a:txBody>
                  <a:tcPr/>
                </a:tc>
                <a:tc>
                  <a:txBody>
                    <a:bodyPr/>
                    <a:lstStyle/>
                    <a:p>
                      <a:r>
                        <a:rPr lang="en-US" dirty="0" smtClean="0"/>
                        <a:t>1</a:t>
                      </a:r>
                      <a:endParaRPr lang="en-US" dirty="0"/>
                    </a:p>
                  </a:txBody>
                  <a:tcPr/>
                </a:tc>
              </a:tr>
              <a:tr h="388620">
                <a:tc>
                  <a:txBody>
                    <a:bodyPr/>
                    <a:lstStyle/>
                    <a:p>
                      <a:r>
                        <a:rPr lang="en-US" dirty="0" smtClean="0"/>
                        <a:t>RF power (normalized)</a:t>
                      </a:r>
                      <a:endParaRPr lang="en-US" dirty="0"/>
                    </a:p>
                  </a:txBody>
                  <a:tcPr/>
                </a:tc>
                <a:tc>
                  <a:txBody>
                    <a:bodyPr/>
                    <a:lstStyle/>
                    <a:p>
                      <a:r>
                        <a:rPr lang="en-US" dirty="0" smtClean="0"/>
                        <a:t>1</a:t>
                      </a:r>
                      <a:endParaRPr lang="en-US" dirty="0"/>
                    </a:p>
                  </a:txBody>
                  <a:tcPr/>
                </a:tc>
                <a:tc>
                  <a:txBody>
                    <a:bodyPr/>
                    <a:lstStyle/>
                    <a:p>
                      <a:r>
                        <a:rPr lang="en-US" dirty="0" smtClean="0"/>
                        <a:t>0.67</a:t>
                      </a:r>
                      <a:endParaRPr lang="en-US" dirty="0"/>
                    </a:p>
                  </a:txBody>
                  <a:tcPr/>
                </a:tc>
              </a:tr>
              <a:tr h="388620">
                <a:tc>
                  <a:txBody>
                    <a:bodyPr/>
                    <a:lstStyle/>
                    <a:p>
                      <a:r>
                        <a:rPr lang="en-US" dirty="0" smtClean="0"/>
                        <a:t>Max </a:t>
                      </a:r>
                      <a:r>
                        <a:rPr lang="en-US" dirty="0" err="1" smtClean="0"/>
                        <a:t>e+e</a:t>
                      </a:r>
                      <a:r>
                        <a:rPr lang="en-US" dirty="0" smtClean="0"/>
                        <a:t>- energy</a:t>
                      </a:r>
                      <a:endParaRPr lang="en-US" dirty="0"/>
                    </a:p>
                  </a:txBody>
                  <a:tcPr/>
                </a:tc>
                <a:tc>
                  <a:txBody>
                    <a:bodyPr/>
                    <a:lstStyle/>
                    <a:p>
                      <a:r>
                        <a:rPr lang="en-US" dirty="0" smtClean="0"/>
                        <a:t>240 GeV</a:t>
                      </a:r>
                      <a:endParaRPr lang="en-US" dirty="0"/>
                    </a:p>
                  </a:txBody>
                  <a:tcPr/>
                </a:tc>
                <a:tc>
                  <a:txBody>
                    <a:bodyPr/>
                    <a:lstStyle/>
                    <a:p>
                      <a:r>
                        <a:rPr lang="en-US" dirty="0" smtClean="0"/>
                        <a:t>350 GeV</a:t>
                      </a:r>
                      <a:endParaRPr lang="en-US" dirty="0"/>
                    </a:p>
                  </a:txBody>
                  <a:tcPr/>
                </a:tc>
              </a:tr>
              <a:tr h="388620">
                <a:tc>
                  <a:txBody>
                    <a:bodyPr/>
                    <a:lstStyle/>
                    <a:p>
                      <a:r>
                        <a:rPr lang="en-US" dirty="0" smtClean="0"/>
                        <a:t>Max pp energy (20 T)</a:t>
                      </a:r>
                      <a:endParaRPr lang="en-US" dirty="0"/>
                    </a:p>
                  </a:txBody>
                  <a:tcPr/>
                </a:tc>
                <a:tc>
                  <a:txBody>
                    <a:bodyPr/>
                    <a:lstStyle/>
                    <a:p>
                      <a:r>
                        <a:rPr lang="en-US" dirty="0" smtClean="0"/>
                        <a:t>70 </a:t>
                      </a:r>
                      <a:r>
                        <a:rPr lang="en-US" dirty="0" err="1" smtClean="0"/>
                        <a:t>TeV</a:t>
                      </a:r>
                      <a:endParaRPr lang="en-US" dirty="0"/>
                    </a:p>
                  </a:txBody>
                  <a:tcPr/>
                </a:tc>
                <a:tc>
                  <a:txBody>
                    <a:bodyPr/>
                    <a:lstStyle/>
                    <a:p>
                      <a:r>
                        <a:rPr lang="en-US" dirty="0" smtClean="0"/>
                        <a:t>100 </a:t>
                      </a:r>
                      <a:r>
                        <a:rPr lang="en-US" dirty="0" err="1" smtClean="0"/>
                        <a:t>TeV</a:t>
                      </a:r>
                      <a:endParaRPr lang="en-US" dirty="0"/>
                    </a:p>
                  </a:txBody>
                  <a:tcPr/>
                </a:tc>
              </a:tr>
              <a:tr h="388620">
                <a:tc>
                  <a:txBody>
                    <a:bodyPr/>
                    <a:lstStyle/>
                    <a:p>
                      <a:r>
                        <a:rPr lang="en-US" dirty="0" smtClean="0"/>
                        <a:t>Polarization at W mass</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388620">
                <a:tc>
                  <a:txBody>
                    <a:bodyPr/>
                    <a:lstStyle/>
                    <a:p>
                      <a:r>
                        <a:rPr lang="en-US" dirty="0" smtClean="0"/>
                        <a:t>Precise measurement of sin</a:t>
                      </a:r>
                      <a:r>
                        <a:rPr lang="en-US" baseline="30000" dirty="0" smtClean="0"/>
                        <a:t>2</a:t>
                      </a:r>
                      <a:r>
                        <a:rPr lang="el-GR" dirty="0" smtClean="0"/>
                        <a:t>θ</a:t>
                      </a:r>
                      <a:r>
                        <a:rPr lang="en-US" baseline="-25000" dirty="0" smtClean="0"/>
                        <a:t>W</a:t>
                      </a:r>
                      <a:endParaRPr lang="en-US" baseline="-25000"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388620">
                <a:tc>
                  <a:txBody>
                    <a:bodyPr/>
                    <a:lstStyle/>
                    <a:p>
                      <a:r>
                        <a:rPr lang="en-US" dirty="0" smtClean="0"/>
                        <a:t>Power consumption (normalized)</a:t>
                      </a:r>
                      <a:endParaRPr lang="en-US" dirty="0"/>
                    </a:p>
                  </a:txBody>
                  <a:tcPr/>
                </a:tc>
                <a:tc>
                  <a:txBody>
                    <a:bodyPr/>
                    <a:lstStyle/>
                    <a:p>
                      <a:r>
                        <a:rPr lang="en-US" dirty="0" smtClean="0"/>
                        <a:t>1</a:t>
                      </a:r>
                      <a:endParaRPr lang="en-US" dirty="0"/>
                    </a:p>
                  </a:txBody>
                  <a:tcPr/>
                </a:tc>
                <a:tc>
                  <a:txBody>
                    <a:bodyPr/>
                    <a:lstStyle/>
                    <a:p>
                      <a:r>
                        <a:rPr lang="en-US" dirty="0" smtClean="0"/>
                        <a:t>~0.9</a:t>
                      </a:r>
                      <a:endParaRPr lang="en-US" dirty="0"/>
                    </a:p>
                  </a:txBody>
                  <a:tcPr/>
                </a:tc>
              </a:tr>
              <a:tr h="388620">
                <a:tc>
                  <a:txBody>
                    <a:bodyPr/>
                    <a:lstStyle/>
                    <a:p>
                      <a:r>
                        <a:rPr lang="en-US" b="1" dirty="0" smtClean="0">
                          <a:solidFill>
                            <a:srgbClr val="FF0000"/>
                          </a:solidFill>
                        </a:rPr>
                        <a:t>Construction cost (normalized)</a:t>
                      </a:r>
                      <a:endParaRPr lang="en-US" b="1" dirty="0">
                        <a:solidFill>
                          <a:srgbClr val="FF0000"/>
                        </a:solidFill>
                      </a:endParaRPr>
                    </a:p>
                  </a:txBody>
                  <a:tcPr/>
                </a:tc>
                <a:tc>
                  <a:txBody>
                    <a:bodyPr/>
                    <a:lstStyle/>
                    <a:p>
                      <a:r>
                        <a:rPr lang="en-US" b="1" dirty="0" smtClean="0">
                          <a:solidFill>
                            <a:srgbClr val="FF0000"/>
                          </a:solidFill>
                        </a:rPr>
                        <a:t>1</a:t>
                      </a:r>
                      <a:endParaRPr lang="en-US" b="1" dirty="0">
                        <a:solidFill>
                          <a:srgbClr val="FF0000"/>
                        </a:solidFill>
                      </a:endParaRPr>
                    </a:p>
                  </a:txBody>
                  <a:tcPr/>
                </a:tc>
                <a:tc>
                  <a:txBody>
                    <a:bodyPr/>
                    <a:lstStyle/>
                    <a:p>
                      <a:r>
                        <a:rPr lang="en-US" b="1" dirty="0" smtClean="0">
                          <a:solidFill>
                            <a:srgbClr val="FF0000"/>
                          </a:solidFill>
                        </a:rPr>
                        <a:t>1.13</a:t>
                      </a:r>
                      <a:endParaRPr lang="en-US" b="1" dirty="0">
                        <a:solidFill>
                          <a:srgbClr val="FF0000"/>
                        </a:solidFill>
                      </a:endParaRPr>
                    </a:p>
                  </a:txBody>
                  <a:tcPr/>
                </a:tc>
              </a:tr>
            </a:tbl>
          </a:graphicData>
        </a:graphic>
      </p:graphicFrame>
      <p:sp>
        <p:nvSpPr>
          <p:cNvPr id="6" name="TextBox 5"/>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Bigger Ring – 80 km</a:t>
            </a:r>
            <a:endParaRPr lang="en-US" sz="2000" dirty="0">
              <a:solidFill>
                <a:prstClr val="black"/>
              </a:solidFill>
              <a:latin typeface="Tahoma" pitchFamily="34" charset="0"/>
              <a:cs typeface="Tahoma" pitchFamily="34" charset="0"/>
            </a:endParaRPr>
          </a:p>
        </p:txBody>
      </p:sp>
    </p:spTree>
    <p:extLst>
      <p:ext uri="{BB962C8B-B14F-4D97-AF65-F5344CB8AC3E}">
        <p14:creationId xmlns:p14="http://schemas.microsoft.com/office/powerpoint/2010/main" val="715040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16</a:t>
            </a:fld>
            <a:endParaRPr lang="zh-CN" alt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1295400" y="1600200"/>
            <a:ext cx="6324600" cy="3397707"/>
          </a:xfrm>
          <a:prstGeom prst="rect">
            <a:avLst/>
          </a:prstGeom>
          <a:ln>
            <a:solidFill>
              <a:schemeClr val="tx1"/>
            </a:solidFill>
          </a:ln>
        </p:spPr>
      </p:pic>
      <p:sp>
        <p:nvSpPr>
          <p:cNvPr id="6" name="TextBox 5"/>
          <p:cNvSpPr txBox="1"/>
          <p:nvPr/>
        </p:nvSpPr>
        <p:spPr>
          <a:xfrm>
            <a:off x="990600" y="755682"/>
            <a:ext cx="6019800" cy="461665"/>
          </a:xfrm>
          <a:prstGeom prst="rect">
            <a:avLst/>
          </a:prstGeom>
          <a:noFill/>
        </p:spPr>
        <p:txBody>
          <a:bodyPr wrap="square" rtlCol="0">
            <a:spAutoFit/>
          </a:bodyPr>
          <a:lstStyle/>
          <a:p>
            <a:r>
              <a:rPr lang="en-US" sz="2400" dirty="0" smtClean="0"/>
              <a:t>(Matthew Reece, 2016 January HK Workshop)</a:t>
            </a:r>
            <a:endParaRPr lang="en-US" sz="2400" dirty="0"/>
          </a:p>
        </p:txBody>
      </p:sp>
    </p:spTree>
    <p:extLst>
      <p:ext uri="{BB962C8B-B14F-4D97-AF65-F5344CB8AC3E}">
        <p14:creationId xmlns:p14="http://schemas.microsoft.com/office/powerpoint/2010/main" val="774363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17</a:t>
            </a:fld>
            <a:endParaRPr lang="zh-CN" alt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120889" y="197203"/>
            <a:ext cx="8794688" cy="6524272"/>
          </a:xfrm>
          <a:prstGeom prst="rect">
            <a:avLst/>
          </a:prstGeom>
        </p:spPr>
      </p:pic>
      <p:sp>
        <p:nvSpPr>
          <p:cNvPr id="6" name="TextBox 5"/>
          <p:cNvSpPr txBox="1"/>
          <p:nvPr/>
        </p:nvSpPr>
        <p:spPr>
          <a:xfrm>
            <a:off x="228600" y="197203"/>
            <a:ext cx="1752777" cy="830997"/>
          </a:xfrm>
          <a:prstGeom prst="rect">
            <a:avLst/>
          </a:prstGeom>
          <a:noFill/>
          <a:ln>
            <a:solidFill>
              <a:srgbClr val="0000FF"/>
            </a:solidFill>
          </a:ln>
        </p:spPr>
        <p:txBody>
          <a:bodyPr wrap="square" rtlCol="0">
            <a:spAutoFit/>
          </a:bodyPr>
          <a:lstStyle/>
          <a:p>
            <a:r>
              <a:rPr lang="en-US" sz="1600" dirty="0" smtClean="0">
                <a:solidFill>
                  <a:srgbClr val="0000FF"/>
                </a:solidFill>
              </a:rPr>
              <a:t>10% polarization: </a:t>
            </a:r>
          </a:p>
          <a:p>
            <a:pPr marL="285750" indent="-285750">
              <a:buFont typeface="Arial" panose="020B0604020202020204" pitchFamily="34" charset="0"/>
              <a:buChar char="•"/>
            </a:pPr>
            <a:r>
              <a:rPr lang="en-US" sz="1600" dirty="0" smtClean="0">
                <a:solidFill>
                  <a:srgbClr val="0000FF"/>
                </a:solidFill>
              </a:rPr>
              <a:t>61 GeV, 27 km</a:t>
            </a:r>
          </a:p>
          <a:p>
            <a:pPr marL="285750" indent="-285750">
              <a:buFont typeface="Arial" panose="020B0604020202020204" pitchFamily="34" charset="0"/>
              <a:buChar char="•"/>
            </a:pPr>
            <a:r>
              <a:rPr lang="en-US" sz="1600" dirty="0" smtClean="0">
                <a:solidFill>
                  <a:srgbClr val="0000FF"/>
                </a:solidFill>
              </a:rPr>
              <a:t>80 GeV, 80 km</a:t>
            </a:r>
            <a:endParaRPr lang="en-US" sz="1600" dirty="0">
              <a:solidFill>
                <a:srgbClr val="0000FF"/>
              </a:solidFill>
            </a:endParaRPr>
          </a:p>
        </p:txBody>
      </p:sp>
      <p:cxnSp>
        <p:nvCxnSpPr>
          <p:cNvPr id="8" name="Straight Arrow Connector 7"/>
          <p:cNvCxnSpPr/>
          <p:nvPr/>
        </p:nvCxnSpPr>
        <p:spPr>
          <a:xfrm>
            <a:off x="1371600" y="1028200"/>
            <a:ext cx="2590800" cy="1105400"/>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19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Accelerator Relative Cost</a:t>
            </a:r>
            <a:endParaRPr lang="en-US" sz="2800" b="1" dirty="0">
              <a:solidFill>
                <a:prstClr val="black"/>
              </a:solidFill>
              <a:latin typeface="Tahoma" pitchFamily="34" charset="0"/>
              <a:cs typeface="Tahoma" pitchFamily="34" charset="0"/>
            </a:endParaRPr>
          </a:p>
        </p:txBody>
      </p:sp>
      <p:sp>
        <p:nvSpPr>
          <p:cNvPr id="4" name="TextBox 3"/>
          <p:cNvSpPr txBox="1"/>
          <p:nvPr/>
        </p:nvSpPr>
        <p:spPr>
          <a:xfrm>
            <a:off x="4343400" y="2205335"/>
            <a:ext cx="990600" cy="461665"/>
          </a:xfrm>
          <a:prstGeom prst="rect">
            <a:avLst/>
          </a:prstGeom>
          <a:noFill/>
        </p:spPr>
        <p:txBody>
          <a:bodyPr wrap="square" rtlCol="0">
            <a:spAutoFit/>
          </a:bodyPr>
          <a:lstStyle/>
          <a:p>
            <a:pPr algn="ctr"/>
            <a:r>
              <a:rPr lang="en-US" sz="2400" b="1" dirty="0" smtClean="0">
                <a:solidFill>
                  <a:prstClr val="white"/>
                </a:solidFill>
              </a:rPr>
              <a:t>26%</a:t>
            </a:r>
            <a:endParaRPr lang="en-US" sz="2400" b="1" dirty="0">
              <a:solidFill>
                <a:prstClr val="white"/>
              </a:solidFill>
            </a:endParaRPr>
          </a:p>
        </p:txBody>
      </p:sp>
      <p:sp>
        <p:nvSpPr>
          <p:cNvPr id="5" name="TextBox 4"/>
          <p:cNvSpPr txBox="1"/>
          <p:nvPr/>
        </p:nvSpPr>
        <p:spPr>
          <a:xfrm>
            <a:off x="4267200" y="4872335"/>
            <a:ext cx="990600" cy="461665"/>
          </a:xfrm>
          <a:prstGeom prst="rect">
            <a:avLst/>
          </a:prstGeom>
          <a:noFill/>
        </p:spPr>
        <p:txBody>
          <a:bodyPr wrap="square" rtlCol="0">
            <a:spAutoFit/>
          </a:bodyPr>
          <a:lstStyle/>
          <a:p>
            <a:pPr algn="ctr"/>
            <a:r>
              <a:rPr lang="en-US" sz="2400" b="1" dirty="0" smtClean="0">
                <a:solidFill>
                  <a:prstClr val="white"/>
                </a:solidFill>
              </a:rPr>
              <a:t>19%</a:t>
            </a:r>
            <a:endParaRPr lang="en-US" sz="2400" b="1" dirty="0">
              <a:solidFill>
                <a:prstClr val="white"/>
              </a:solidFill>
            </a:endParaRPr>
          </a:p>
        </p:txBody>
      </p:sp>
      <p:sp>
        <p:nvSpPr>
          <p:cNvPr id="6" name="TextBox 5"/>
          <p:cNvSpPr txBox="1"/>
          <p:nvPr/>
        </p:nvSpPr>
        <p:spPr>
          <a:xfrm>
            <a:off x="2590800" y="5481935"/>
            <a:ext cx="990600" cy="461665"/>
          </a:xfrm>
          <a:prstGeom prst="rect">
            <a:avLst/>
          </a:prstGeom>
          <a:noFill/>
        </p:spPr>
        <p:txBody>
          <a:bodyPr wrap="square" rtlCol="0">
            <a:spAutoFit/>
          </a:bodyPr>
          <a:lstStyle/>
          <a:p>
            <a:pPr algn="ctr"/>
            <a:r>
              <a:rPr lang="en-US" sz="2400" b="1" dirty="0" smtClean="0">
                <a:solidFill>
                  <a:prstClr val="white"/>
                </a:solidFill>
              </a:rPr>
              <a:t>12%</a:t>
            </a:r>
            <a:endParaRPr lang="en-US" sz="2400" b="1" dirty="0">
              <a:solidFill>
                <a:prstClr val="white"/>
              </a:solidFill>
            </a:endParaRPr>
          </a:p>
        </p:txBody>
      </p:sp>
      <p:sp>
        <p:nvSpPr>
          <p:cNvPr id="7" name="TextBox 6"/>
          <p:cNvSpPr txBox="1"/>
          <p:nvPr/>
        </p:nvSpPr>
        <p:spPr>
          <a:xfrm>
            <a:off x="1219200" y="4872335"/>
            <a:ext cx="990600" cy="461665"/>
          </a:xfrm>
          <a:prstGeom prst="rect">
            <a:avLst/>
          </a:prstGeom>
          <a:noFill/>
        </p:spPr>
        <p:txBody>
          <a:bodyPr wrap="square" rtlCol="0">
            <a:spAutoFit/>
          </a:bodyPr>
          <a:lstStyle/>
          <a:p>
            <a:pPr algn="ctr"/>
            <a:r>
              <a:rPr lang="en-US" sz="2400" b="1" dirty="0" smtClean="0">
                <a:solidFill>
                  <a:prstClr val="white"/>
                </a:solidFill>
              </a:rPr>
              <a:t>12%</a:t>
            </a:r>
            <a:endParaRPr lang="en-US" sz="2400" b="1" dirty="0">
              <a:solidFill>
                <a:prstClr val="white"/>
              </a:solidFill>
            </a:endParaRPr>
          </a:p>
        </p:txBody>
      </p:sp>
      <p:sp>
        <p:nvSpPr>
          <p:cNvPr id="8" name="TextBox 7"/>
          <p:cNvSpPr txBox="1"/>
          <p:nvPr/>
        </p:nvSpPr>
        <p:spPr>
          <a:xfrm>
            <a:off x="685800" y="3352800"/>
            <a:ext cx="990600" cy="461665"/>
          </a:xfrm>
          <a:prstGeom prst="rect">
            <a:avLst/>
          </a:prstGeom>
          <a:noFill/>
        </p:spPr>
        <p:txBody>
          <a:bodyPr wrap="square" rtlCol="0">
            <a:spAutoFit/>
          </a:bodyPr>
          <a:lstStyle/>
          <a:p>
            <a:pPr algn="ctr"/>
            <a:r>
              <a:rPr lang="en-US" sz="2400" b="1" dirty="0" smtClean="0">
                <a:solidFill>
                  <a:prstClr val="white"/>
                </a:solidFill>
              </a:rPr>
              <a:t>10%</a:t>
            </a:r>
            <a:endParaRPr lang="en-US" sz="2400" b="1" dirty="0">
              <a:solidFill>
                <a:prstClr val="white"/>
              </a:solidFill>
            </a:endParaRPr>
          </a:p>
        </p:txBody>
      </p:sp>
      <p:sp>
        <p:nvSpPr>
          <p:cNvPr id="9" name="TextBox 8"/>
          <p:cNvSpPr txBox="1"/>
          <p:nvPr/>
        </p:nvSpPr>
        <p:spPr>
          <a:xfrm>
            <a:off x="2209800" y="1447800"/>
            <a:ext cx="990600" cy="461665"/>
          </a:xfrm>
          <a:prstGeom prst="rect">
            <a:avLst/>
          </a:prstGeom>
          <a:noFill/>
        </p:spPr>
        <p:txBody>
          <a:bodyPr wrap="square" rtlCol="0">
            <a:spAutoFit/>
          </a:bodyPr>
          <a:lstStyle/>
          <a:p>
            <a:pPr algn="ctr"/>
            <a:r>
              <a:rPr lang="en-US" sz="2400" b="1" dirty="0" smtClean="0">
                <a:solidFill>
                  <a:prstClr val="white"/>
                </a:solidFill>
              </a:rPr>
              <a:t>10%</a:t>
            </a:r>
            <a:endParaRPr lang="en-US" sz="2400" b="1" dirty="0">
              <a:solidFill>
                <a:prstClr val="white"/>
              </a:solidFill>
            </a:endParaRPr>
          </a:p>
        </p:txBody>
      </p:sp>
      <p:sp>
        <p:nvSpPr>
          <p:cNvPr id="10" name="TextBox 9"/>
          <p:cNvSpPr txBox="1"/>
          <p:nvPr/>
        </p:nvSpPr>
        <p:spPr>
          <a:xfrm>
            <a:off x="1143000" y="1981200"/>
            <a:ext cx="990600" cy="461665"/>
          </a:xfrm>
          <a:prstGeom prst="rect">
            <a:avLst/>
          </a:prstGeom>
          <a:noFill/>
        </p:spPr>
        <p:txBody>
          <a:bodyPr wrap="square" rtlCol="0">
            <a:spAutoFit/>
          </a:bodyPr>
          <a:lstStyle/>
          <a:p>
            <a:pPr algn="ctr"/>
            <a:r>
              <a:rPr lang="en-US" sz="2400" b="1" dirty="0" smtClean="0">
                <a:solidFill>
                  <a:prstClr val="white"/>
                </a:solidFill>
              </a:rPr>
              <a:t>4%</a:t>
            </a:r>
            <a:endParaRPr lang="en-US" sz="2400" b="1" dirty="0">
              <a:solidFill>
                <a:prstClr val="white"/>
              </a:solidFill>
            </a:endParaRPr>
          </a:p>
        </p:txBody>
      </p:sp>
      <p:sp>
        <p:nvSpPr>
          <p:cNvPr id="11" name="TextBox 10"/>
          <p:cNvSpPr txBox="1"/>
          <p:nvPr/>
        </p:nvSpPr>
        <p:spPr>
          <a:xfrm>
            <a:off x="762000" y="4114800"/>
            <a:ext cx="990600" cy="461665"/>
          </a:xfrm>
          <a:prstGeom prst="rect">
            <a:avLst/>
          </a:prstGeom>
          <a:noFill/>
        </p:spPr>
        <p:txBody>
          <a:bodyPr wrap="square" rtlCol="0">
            <a:spAutoFit/>
          </a:bodyPr>
          <a:lstStyle/>
          <a:p>
            <a:pPr algn="ctr"/>
            <a:r>
              <a:rPr lang="en-US" sz="2400" b="1" dirty="0" smtClean="0">
                <a:solidFill>
                  <a:prstClr val="white"/>
                </a:solidFill>
              </a:rPr>
              <a:t>2%</a:t>
            </a:r>
            <a:endParaRPr lang="en-US" sz="2400" b="1" dirty="0">
              <a:solidFill>
                <a:prstClr val="white"/>
              </a:solidFill>
            </a:endParaRPr>
          </a:p>
        </p:txBody>
      </p:sp>
      <p:sp>
        <p:nvSpPr>
          <p:cNvPr id="12" name="TextBox 11"/>
          <p:cNvSpPr txBox="1"/>
          <p:nvPr/>
        </p:nvSpPr>
        <p:spPr>
          <a:xfrm>
            <a:off x="762000" y="2514600"/>
            <a:ext cx="990600" cy="461665"/>
          </a:xfrm>
          <a:prstGeom prst="rect">
            <a:avLst/>
          </a:prstGeom>
          <a:noFill/>
        </p:spPr>
        <p:txBody>
          <a:bodyPr wrap="square" rtlCol="0">
            <a:spAutoFit/>
          </a:bodyPr>
          <a:lstStyle/>
          <a:p>
            <a:pPr algn="ctr"/>
            <a:r>
              <a:rPr lang="en-US" sz="2400" b="1" dirty="0" smtClean="0">
                <a:solidFill>
                  <a:prstClr val="white"/>
                </a:solidFill>
              </a:rPr>
              <a:t>2.4%</a:t>
            </a:r>
            <a:endParaRPr lang="en-US" sz="2400" b="1" dirty="0">
              <a:solidFill>
                <a:prstClr val="white"/>
              </a:solidFill>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47750"/>
            <a:ext cx="7912002"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13" name="Footer Placeholder 12"/>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Tree>
    <p:extLst>
      <p:ext uri="{BB962C8B-B14F-4D97-AF65-F5344CB8AC3E}">
        <p14:creationId xmlns:p14="http://schemas.microsoft.com/office/powerpoint/2010/main" val="368799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19</a:t>
            </a:fld>
            <a:endParaRPr lang="zh-CN" altLang="en-US">
              <a:solidFill>
                <a:prstClr val="black">
                  <a:tint val="75000"/>
                </a:prstClr>
              </a:solidFill>
            </a:endParaRP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Error in Previous Cost Estimate</a:t>
            </a:r>
            <a:endParaRPr lang="en-US" sz="2000" dirty="0">
              <a:solidFill>
                <a:prstClr val="black"/>
              </a:solidFill>
              <a:latin typeface="Tahoma" pitchFamily="34" charset="0"/>
              <a:cs typeface="Tahoma" pitchFamily="34" charset="0"/>
            </a:endParaRPr>
          </a:p>
        </p:txBody>
      </p:sp>
      <p:sp>
        <p:nvSpPr>
          <p:cNvPr id="7" name="Content Placeholder 4"/>
          <p:cNvSpPr txBox="1">
            <a:spLocks/>
          </p:cNvSpPr>
          <p:nvPr/>
        </p:nvSpPr>
        <p:spPr>
          <a:xfrm>
            <a:off x="381000" y="1066800"/>
            <a:ext cx="8382000" cy="5029200"/>
          </a:xfrm>
          <a:prstGeom prst="rect">
            <a:avLst/>
          </a:prstGeom>
        </p:spPr>
        <p:txBody>
          <a:bodyPr vert="horz" lIns="91420" tIns="45711" rIns="91420" bIns="45711" rtlCol="0">
            <a:normAutofit/>
          </a:bodyPr>
          <a:lstStyle/>
          <a:p>
            <a:pPr marL="342829" indent="-342829">
              <a:spcBef>
                <a:spcPct val="20000"/>
              </a:spcBef>
              <a:buFont typeface="Arial" pitchFamily="34" charset="0"/>
              <a:buChar char="•"/>
            </a:pPr>
            <a:r>
              <a:rPr lang="en-US" dirty="0" smtClean="0"/>
              <a:t>We have a cost estimate for both 54 km and 100 km ring. The latter is ~40% higher.</a:t>
            </a:r>
          </a:p>
          <a:p>
            <a:pPr marL="342829" indent="-342829">
              <a:spcBef>
                <a:spcPct val="20000"/>
              </a:spcBef>
              <a:buFont typeface="Arial" pitchFamily="34" charset="0"/>
              <a:buChar char="•"/>
            </a:pPr>
            <a:r>
              <a:rPr lang="en-US" dirty="0" smtClean="0"/>
              <a:t>However, we made an error in the 100 km estimate:</a:t>
            </a:r>
          </a:p>
          <a:p>
            <a:pPr marL="800100" lvl="1" indent="-342900">
              <a:spcBef>
                <a:spcPct val="20000"/>
              </a:spcBef>
              <a:buFont typeface="Symbol" panose="05050102010706020507" pitchFamily="18" charset="2"/>
              <a:buChar char=""/>
            </a:pPr>
            <a:r>
              <a:rPr lang="en-US" dirty="0" smtClean="0"/>
              <a:t>We kept the cost of the “big three” (SRF, </a:t>
            </a:r>
            <a:r>
              <a:rPr lang="en-US" dirty="0" err="1" smtClean="0"/>
              <a:t>cryo</a:t>
            </a:r>
            <a:r>
              <a:rPr lang="en-US" dirty="0" smtClean="0"/>
              <a:t> and power source) unchanged</a:t>
            </a:r>
          </a:p>
          <a:p>
            <a:pPr marL="800100" lvl="1" indent="-342900">
              <a:spcBef>
                <a:spcPct val="20000"/>
              </a:spcBef>
              <a:buFont typeface="Symbol" panose="05050102010706020507" pitchFamily="18" charset="2"/>
              <a:buChar char=""/>
            </a:pPr>
            <a:r>
              <a:rPr lang="en-US" dirty="0" smtClean="0"/>
              <a:t>While doubled the cost of other accelerator systems (magnet, power supplies, vacuum, instrumentation, control, mechanical, etc.)</a:t>
            </a:r>
          </a:p>
          <a:p>
            <a:pPr marL="342829" indent="-342829">
              <a:spcBef>
                <a:spcPct val="20000"/>
              </a:spcBef>
              <a:buFont typeface="Arial" pitchFamily="34" charset="0"/>
              <a:buChar char="•"/>
            </a:pPr>
            <a:r>
              <a:rPr lang="en-US" dirty="0" smtClean="0"/>
              <a:t>But this was incorrect. A fair comparison should be for the same luminosity:</a:t>
            </a:r>
          </a:p>
          <a:p>
            <a:pPr marL="800100" lvl="1" indent="-342900">
              <a:spcBef>
                <a:spcPct val="20000"/>
              </a:spcBef>
              <a:buFont typeface="Symbol" panose="05050102010706020507" pitchFamily="18" charset="2"/>
              <a:buChar char=""/>
            </a:pPr>
            <a:r>
              <a:rPr lang="en-US" dirty="0" smtClean="0">
                <a:solidFill>
                  <a:prstClr val="black"/>
                </a:solidFill>
              </a:rPr>
              <a:t>When the luminosity is beam-beam limited:</a:t>
            </a:r>
            <a:endParaRPr lang="en-US" sz="2000" dirty="0" smtClean="0">
              <a:solidFill>
                <a:prstClr val="black"/>
              </a:solidFill>
            </a:endParaRPr>
          </a:p>
          <a:p>
            <a:pPr lvl="1" algn="ctr">
              <a:spcBef>
                <a:spcPct val="20000"/>
              </a:spcBef>
            </a:pPr>
            <a:r>
              <a:rPr lang="en-US" sz="2000" dirty="0" smtClean="0">
                <a:solidFill>
                  <a:prstClr val="black"/>
                </a:solidFill>
              </a:rPr>
              <a:t>L </a:t>
            </a:r>
            <a:r>
              <a:rPr lang="en-US" sz="2000" dirty="0" smtClean="0">
                <a:solidFill>
                  <a:prstClr val="black"/>
                </a:solidFill>
                <a:sym typeface="Symbol" panose="05050102010706020507" pitchFamily="18" charset="2"/>
              </a:rPr>
              <a:t> I x /*</a:t>
            </a:r>
            <a:endParaRPr lang="en-US" sz="2000" dirty="0">
              <a:solidFill>
                <a:prstClr val="black"/>
              </a:solidFill>
            </a:endParaRPr>
          </a:p>
          <a:p>
            <a:pPr marL="800100" lvl="1" indent="-342900">
              <a:spcBef>
                <a:spcPct val="20000"/>
              </a:spcBef>
              <a:buFont typeface="Symbol" panose="05050102010706020507" pitchFamily="18" charset="2"/>
              <a:buChar char=""/>
            </a:pPr>
            <a:r>
              <a:rPr lang="en-US" dirty="0" smtClean="0">
                <a:solidFill>
                  <a:prstClr val="black"/>
                </a:solidFill>
              </a:rPr>
              <a:t>Synchrotron radiation power:</a:t>
            </a:r>
            <a:endParaRPr lang="en-US" dirty="0">
              <a:solidFill>
                <a:prstClr val="black"/>
              </a:solidFill>
            </a:endParaRPr>
          </a:p>
          <a:p>
            <a:pPr lvl="1" algn="ctr">
              <a:spcBef>
                <a:spcPct val="20000"/>
              </a:spcBef>
            </a:pPr>
            <a:r>
              <a:rPr lang="en-US" sz="2000" dirty="0" smtClean="0">
                <a:solidFill>
                  <a:prstClr val="black"/>
                </a:solidFill>
              </a:rPr>
              <a:t>P</a:t>
            </a:r>
            <a:r>
              <a:rPr lang="en-US" sz="2000" baseline="-25000" dirty="0" smtClean="0">
                <a:solidFill>
                  <a:prstClr val="black"/>
                </a:solidFill>
              </a:rPr>
              <a:t>SR</a:t>
            </a:r>
            <a:r>
              <a:rPr lang="en-US" sz="2000" dirty="0" smtClean="0">
                <a:solidFill>
                  <a:prstClr val="black"/>
                </a:solidFill>
              </a:rPr>
              <a:t> </a:t>
            </a:r>
            <a:r>
              <a:rPr lang="en-US" sz="2000" dirty="0">
                <a:solidFill>
                  <a:prstClr val="black"/>
                </a:solidFill>
                <a:sym typeface="Symbol" panose="05050102010706020507" pitchFamily="18" charset="2"/>
              </a:rPr>
              <a:t> I x </a:t>
            </a:r>
            <a:r>
              <a:rPr lang="en-US" sz="2000" dirty="0" smtClean="0">
                <a:solidFill>
                  <a:prstClr val="black"/>
                </a:solidFill>
                <a:sym typeface="Symbol" panose="05050102010706020507" pitchFamily="18" charset="2"/>
              </a:rPr>
              <a:t>E</a:t>
            </a:r>
            <a:r>
              <a:rPr lang="en-US" sz="2000" baseline="30000" dirty="0" smtClean="0">
                <a:solidFill>
                  <a:prstClr val="black"/>
                </a:solidFill>
                <a:sym typeface="Symbol" panose="05050102010706020507" pitchFamily="18" charset="2"/>
              </a:rPr>
              <a:t>4</a:t>
            </a:r>
            <a:r>
              <a:rPr lang="en-US" sz="2000" dirty="0" smtClean="0">
                <a:solidFill>
                  <a:prstClr val="black"/>
                </a:solidFill>
                <a:sym typeface="Symbol" panose="05050102010706020507" pitchFamily="18" charset="2"/>
              </a:rPr>
              <a:t>/</a:t>
            </a:r>
            <a:endParaRPr lang="en-US" sz="2000" dirty="0">
              <a:solidFill>
                <a:prstClr val="black"/>
              </a:solidFill>
            </a:endParaRPr>
          </a:p>
          <a:p>
            <a:pPr marL="800100" lvl="1" indent="-342900">
              <a:spcBef>
                <a:spcPct val="20000"/>
              </a:spcBef>
              <a:buFont typeface="Symbol" panose="05050102010706020507" pitchFamily="18" charset="2"/>
              <a:buChar char=""/>
            </a:pPr>
            <a:r>
              <a:rPr lang="en-US" dirty="0" smtClean="0">
                <a:solidFill>
                  <a:prstClr val="black"/>
                </a:solidFill>
              </a:rPr>
              <a:t>Energy loss per turn:</a:t>
            </a:r>
            <a:endParaRPr lang="en-US" dirty="0">
              <a:solidFill>
                <a:prstClr val="black"/>
              </a:solidFill>
            </a:endParaRPr>
          </a:p>
          <a:p>
            <a:pPr lvl="1" algn="ctr">
              <a:spcBef>
                <a:spcPct val="20000"/>
              </a:spcBef>
            </a:pPr>
            <a:r>
              <a:rPr lang="en-US" sz="2000" dirty="0" smtClean="0">
                <a:solidFill>
                  <a:prstClr val="black"/>
                </a:solidFill>
              </a:rPr>
              <a:t>U </a:t>
            </a:r>
            <a:r>
              <a:rPr lang="en-US" sz="2000" dirty="0">
                <a:solidFill>
                  <a:prstClr val="black"/>
                </a:solidFill>
                <a:sym typeface="Symbol" panose="05050102010706020507" pitchFamily="18" charset="2"/>
              </a:rPr>
              <a:t> </a:t>
            </a:r>
            <a:r>
              <a:rPr lang="en-US" sz="2000" dirty="0" smtClean="0">
                <a:solidFill>
                  <a:prstClr val="black"/>
                </a:solidFill>
                <a:sym typeface="Symbol" panose="05050102010706020507" pitchFamily="18" charset="2"/>
              </a:rPr>
              <a:t>E</a:t>
            </a:r>
            <a:r>
              <a:rPr lang="en-US" sz="2000" baseline="30000" dirty="0" smtClean="0">
                <a:solidFill>
                  <a:prstClr val="black"/>
                </a:solidFill>
                <a:sym typeface="Symbol" panose="05050102010706020507" pitchFamily="18" charset="2"/>
              </a:rPr>
              <a:t>4</a:t>
            </a:r>
            <a:r>
              <a:rPr lang="en-US" sz="2000" dirty="0">
                <a:solidFill>
                  <a:prstClr val="black"/>
                </a:solidFill>
                <a:sym typeface="Symbol" panose="05050102010706020507" pitchFamily="18" charset="2"/>
              </a:rPr>
              <a:t>/</a:t>
            </a:r>
            <a:endParaRPr lang="en-US" sz="2000" dirty="0">
              <a:solidFill>
                <a:prstClr val="black"/>
              </a:solidFill>
            </a:endParaRPr>
          </a:p>
          <a:p>
            <a:pPr marL="342829" indent="-342829">
              <a:spcBef>
                <a:spcPct val="20000"/>
              </a:spcBef>
              <a:buFont typeface="Arial" pitchFamily="34" charset="0"/>
              <a:buChar char="•"/>
            </a:pPr>
            <a:r>
              <a:rPr lang="en-US" dirty="0" smtClean="0"/>
              <a:t>Keeping current I and luminosity L unchanged, synchrotron radiation power </a:t>
            </a:r>
            <a:r>
              <a:rPr lang="en-US" dirty="0" smtClean="0">
                <a:solidFill>
                  <a:prstClr val="black"/>
                </a:solidFill>
              </a:rPr>
              <a:t>P</a:t>
            </a:r>
            <a:r>
              <a:rPr lang="en-US" baseline="-25000" dirty="0" smtClean="0">
                <a:solidFill>
                  <a:prstClr val="black"/>
                </a:solidFill>
              </a:rPr>
              <a:t>SR</a:t>
            </a:r>
            <a:r>
              <a:rPr lang="en-US" dirty="0" smtClean="0">
                <a:solidFill>
                  <a:prstClr val="black"/>
                </a:solidFill>
              </a:rPr>
              <a:t> </a:t>
            </a:r>
            <a:r>
              <a:rPr lang="en-US" dirty="0" smtClean="0">
                <a:solidFill>
                  <a:prstClr val="black"/>
                </a:solidFill>
                <a:sym typeface="Symbol" panose="05050102010706020507" pitchFamily="18" charset="2"/>
              </a:rPr>
              <a:t>and energy loss U will both be reduced by half for 100 km.</a:t>
            </a:r>
          </a:p>
          <a:p>
            <a:pPr marL="342829" indent="-342829">
              <a:spcBef>
                <a:spcPct val="20000"/>
              </a:spcBef>
              <a:buFont typeface="Arial" pitchFamily="34" charset="0"/>
              <a:buChar char="•"/>
            </a:pPr>
            <a:r>
              <a:rPr lang="en-US" dirty="0" smtClean="0">
                <a:solidFill>
                  <a:prstClr val="black"/>
                </a:solidFill>
                <a:sym typeface="Symbol" panose="05050102010706020507" pitchFamily="18" charset="2"/>
              </a:rPr>
              <a:t>Therefore, the cost of the “big three” will be reduced by half.</a:t>
            </a:r>
            <a:endParaRPr lang="en-US" dirty="0" smtClean="0"/>
          </a:p>
        </p:txBody>
      </p:sp>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Tree>
    <p:extLst>
      <p:ext uri="{BB962C8B-B14F-4D97-AF65-F5344CB8AC3E}">
        <p14:creationId xmlns:p14="http://schemas.microsoft.com/office/powerpoint/2010/main" val="2928132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Summary of the Accelerator Sessions</a:t>
            </a:r>
            <a:endParaRPr lang="en-US" sz="2800" b="1" dirty="0">
              <a:solidFill>
                <a:prstClr val="black"/>
              </a:solidFill>
              <a:latin typeface="Tahoma" pitchFamily="34" charset="0"/>
              <a:cs typeface="Tahoma" pitchFamily="34" charset="0"/>
            </a:endParaRPr>
          </a:p>
        </p:txBody>
      </p:sp>
      <p:sp>
        <p:nvSpPr>
          <p:cNvPr id="9" name="Content Placeholder 4"/>
          <p:cNvSpPr txBox="1">
            <a:spLocks/>
          </p:cNvSpPr>
          <p:nvPr/>
        </p:nvSpPr>
        <p:spPr>
          <a:xfrm>
            <a:off x="762000" y="1219200"/>
            <a:ext cx="7543800" cy="5137150"/>
          </a:xfrm>
          <a:prstGeom prst="rect">
            <a:avLst/>
          </a:prstGeom>
        </p:spPr>
        <p:txBody>
          <a:bodyPr vert="horz" lIns="91420" tIns="45711" rIns="91420" bIns="45711" rtlCol="0">
            <a:normAutofit/>
          </a:bodyPr>
          <a:lstStyle/>
          <a:p>
            <a:pPr marL="457200" indent="-457200">
              <a:spcBef>
                <a:spcPct val="20000"/>
              </a:spcBef>
              <a:buFont typeface="Arial" panose="020B0604020202020204" pitchFamily="34" charset="0"/>
              <a:buChar char="•"/>
            </a:pPr>
            <a:r>
              <a:rPr lang="en-US" sz="2400" dirty="0" smtClean="0">
                <a:solidFill>
                  <a:prstClr val="black"/>
                </a:solidFill>
              </a:rPr>
              <a:t>A total of 23 talks, covering a wide range of topics</a:t>
            </a:r>
          </a:p>
          <a:p>
            <a:pPr marL="457200" indent="-457200">
              <a:spcBef>
                <a:spcPct val="20000"/>
              </a:spcBef>
              <a:buFont typeface="Arial" panose="020B0604020202020204" pitchFamily="34" charset="0"/>
              <a:buChar char="•"/>
            </a:pPr>
            <a:r>
              <a:rPr lang="en-US" sz="2400" dirty="0" smtClean="0">
                <a:solidFill>
                  <a:prstClr val="black"/>
                </a:solidFill>
              </a:rPr>
              <a:t>All talks are well prepared</a:t>
            </a:r>
          </a:p>
          <a:p>
            <a:pPr marL="457200" indent="-457200">
              <a:spcBef>
                <a:spcPct val="20000"/>
              </a:spcBef>
              <a:buFont typeface="Arial" panose="020B0604020202020204" pitchFamily="34" charset="0"/>
              <a:buChar char="•"/>
            </a:pPr>
            <a:r>
              <a:rPr lang="en-US" sz="2400" dirty="0" smtClean="0">
                <a:solidFill>
                  <a:prstClr val="black"/>
                </a:solidFill>
              </a:rPr>
              <a:t>Impressive progresses have been made since the Pre-CDR</a:t>
            </a:r>
          </a:p>
          <a:p>
            <a:pPr marL="457200" indent="-457200">
              <a:spcBef>
                <a:spcPct val="20000"/>
              </a:spcBef>
              <a:buFont typeface="Arial" panose="020B0604020202020204" pitchFamily="34" charset="0"/>
              <a:buChar char="•"/>
            </a:pPr>
            <a:r>
              <a:rPr lang="en-US" sz="2400" dirty="0" smtClean="0">
                <a:solidFill>
                  <a:prstClr val="black"/>
                </a:solidFill>
              </a:rPr>
              <a:t>All speakers are from IHEP. We hope next meeting we’ll see presentations from other institutions</a:t>
            </a:r>
          </a:p>
          <a:p>
            <a:pPr marL="457200" indent="-457200">
              <a:spcBef>
                <a:spcPct val="20000"/>
              </a:spcBef>
              <a:buFont typeface="Arial" panose="020B0604020202020204" pitchFamily="34" charset="0"/>
              <a:buChar char="•"/>
            </a:pPr>
            <a:r>
              <a:rPr lang="en-US" sz="2400" dirty="0" smtClean="0">
                <a:solidFill>
                  <a:prstClr val="black"/>
                </a:solidFill>
              </a:rPr>
              <a:t>It is impossible (and unnecessary) to review all the talks. I will only select a few that are more critical and/or require more attention</a:t>
            </a:r>
          </a:p>
          <a:p>
            <a:pPr marL="457200" indent="-457200">
              <a:spcBef>
                <a:spcPct val="20000"/>
              </a:spcBef>
              <a:buFont typeface="Arial" panose="020B0604020202020204" pitchFamily="34" charset="0"/>
              <a:buChar char="•"/>
            </a:pPr>
            <a:r>
              <a:rPr lang="en-US" sz="2400" dirty="0" smtClean="0">
                <a:solidFill>
                  <a:prstClr val="black"/>
                </a:solidFill>
              </a:rPr>
              <a:t>Also some slides of my own thinking</a:t>
            </a:r>
          </a:p>
          <a:p>
            <a:pPr marL="457106" lvl="1">
              <a:spcBef>
                <a:spcPct val="20000"/>
              </a:spcBef>
              <a:defRPr/>
            </a:pPr>
            <a:endParaRPr lang="en-US" sz="2000" dirty="0" smtClean="0">
              <a:solidFill>
                <a:prstClr val="black"/>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253732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20</a:t>
            </a:fld>
            <a:endParaRPr lang="zh-CN" altLang="en-US">
              <a:solidFill>
                <a:prstClr val="black">
                  <a:tint val="75000"/>
                </a:prstClr>
              </a:solidFill>
            </a:endParaRP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Cost Estimate for 80 km Ring</a:t>
            </a:r>
            <a:endParaRPr lang="en-US" sz="2000" dirty="0">
              <a:solidFill>
                <a:prstClr val="black"/>
              </a:solidFill>
              <a:latin typeface="Tahoma" pitchFamily="34" charset="0"/>
              <a:cs typeface="Tahoma" pitchFamily="34" charset="0"/>
            </a:endParaRPr>
          </a:p>
        </p:txBody>
      </p:sp>
      <p:sp>
        <p:nvSpPr>
          <p:cNvPr id="7" name="Content Placeholder 4"/>
          <p:cNvSpPr txBox="1">
            <a:spLocks/>
          </p:cNvSpPr>
          <p:nvPr/>
        </p:nvSpPr>
        <p:spPr>
          <a:xfrm>
            <a:off x="381000" y="1066800"/>
            <a:ext cx="8382000" cy="5029200"/>
          </a:xfrm>
          <a:prstGeom prst="rect">
            <a:avLst/>
          </a:prstGeom>
        </p:spPr>
        <p:txBody>
          <a:bodyPr vert="horz" lIns="91420" tIns="45711" rIns="91420" bIns="45711" rtlCol="0">
            <a:normAutofit/>
          </a:bodyPr>
          <a:lstStyle/>
          <a:p>
            <a:pPr marL="342829" indent="-342829">
              <a:spcBef>
                <a:spcPct val="20000"/>
              </a:spcBef>
              <a:buFont typeface="Arial" pitchFamily="34" charset="0"/>
              <a:buChar char="•"/>
            </a:pPr>
            <a:r>
              <a:rPr lang="en-US" dirty="0" smtClean="0">
                <a:solidFill>
                  <a:srgbClr val="FF0000"/>
                </a:solidFill>
              </a:rPr>
              <a:t>Accelerator:</a:t>
            </a:r>
          </a:p>
          <a:p>
            <a:pPr marL="800100" lvl="1" indent="-342900">
              <a:spcBef>
                <a:spcPct val="20000"/>
              </a:spcBef>
              <a:buFont typeface="Symbol" panose="05050102010706020507" pitchFamily="18" charset="2"/>
              <a:buChar char=""/>
            </a:pPr>
            <a:r>
              <a:rPr lang="en-US" dirty="0" smtClean="0"/>
              <a:t>Assuming 54 km cost is 1 (normalized)</a:t>
            </a:r>
          </a:p>
          <a:p>
            <a:pPr marL="800100" lvl="1" indent="-342900">
              <a:spcBef>
                <a:spcPct val="20000"/>
              </a:spcBef>
              <a:buFont typeface="Symbol" panose="05050102010706020507" pitchFamily="18" charset="2"/>
              <a:buChar char=""/>
            </a:pPr>
            <a:r>
              <a:rPr lang="en-US" dirty="0" smtClean="0"/>
              <a:t>The cost ratio of the “big three” vs other systems is about 50:50</a:t>
            </a:r>
          </a:p>
          <a:p>
            <a:pPr marL="800100" lvl="1" indent="-342900">
              <a:spcBef>
                <a:spcPct val="20000"/>
              </a:spcBef>
              <a:buFont typeface="Symbol" panose="05050102010706020507" pitchFamily="18" charset="2"/>
              <a:buChar char=""/>
            </a:pPr>
            <a:r>
              <a:rPr lang="en-US" dirty="0" smtClean="0"/>
              <a:t>From 54 km to 80 km, the radius increase 50%</a:t>
            </a:r>
          </a:p>
          <a:p>
            <a:pPr marL="800100" lvl="1" indent="-342900">
              <a:spcBef>
                <a:spcPct val="20000"/>
              </a:spcBef>
              <a:buFont typeface="Symbol" panose="05050102010706020507" pitchFamily="18" charset="2"/>
              <a:buChar char=""/>
            </a:pPr>
            <a:r>
              <a:rPr lang="en-US" dirty="0" smtClean="0"/>
              <a:t>Therefore, the cost reduction of the “big three” is 1/3, and the cost increase of other systems is 1/2 </a:t>
            </a:r>
          </a:p>
          <a:p>
            <a:pPr marL="800100" lvl="1" indent="-342900">
              <a:spcBef>
                <a:spcPct val="20000"/>
              </a:spcBef>
              <a:buFont typeface="Symbol" panose="05050102010706020507" pitchFamily="18" charset="2"/>
              <a:buChar char=""/>
            </a:pPr>
            <a:r>
              <a:rPr lang="en-US" dirty="0" smtClean="0"/>
              <a:t>The net increase is 1/12</a:t>
            </a:r>
          </a:p>
          <a:p>
            <a:pPr marL="800100" lvl="1" indent="-342900">
              <a:spcBef>
                <a:spcPct val="20000"/>
              </a:spcBef>
              <a:buFont typeface="Symbol" panose="05050102010706020507" pitchFamily="18" charset="2"/>
              <a:buChar char=""/>
            </a:pPr>
            <a:r>
              <a:rPr lang="en-US" dirty="0" smtClean="0"/>
              <a:t>In other words, an 80 km accelerator would cost 1.08, or an </a:t>
            </a:r>
            <a:r>
              <a:rPr lang="en-US" b="1" dirty="0" smtClean="0">
                <a:solidFill>
                  <a:srgbClr val="FF0000"/>
                </a:solidFill>
              </a:rPr>
              <a:t>8%</a:t>
            </a:r>
            <a:r>
              <a:rPr lang="en-US" dirty="0" smtClean="0"/>
              <a:t> increase.</a:t>
            </a:r>
          </a:p>
          <a:p>
            <a:pPr marL="342829" indent="-342829">
              <a:spcBef>
                <a:spcPct val="20000"/>
              </a:spcBef>
              <a:buFont typeface="Arial" pitchFamily="34" charset="0"/>
              <a:buChar char="•"/>
            </a:pPr>
            <a:r>
              <a:rPr lang="en-US" dirty="0" smtClean="0">
                <a:solidFill>
                  <a:srgbClr val="FF0000"/>
                </a:solidFill>
              </a:rPr>
              <a:t>Civil:</a:t>
            </a:r>
          </a:p>
          <a:p>
            <a:pPr marL="800100" lvl="1" indent="-342900">
              <a:spcBef>
                <a:spcPct val="20000"/>
              </a:spcBef>
              <a:buFont typeface="Symbol" panose="05050102010706020507" pitchFamily="18" charset="2"/>
              <a:buChar char=""/>
            </a:pPr>
            <a:r>
              <a:rPr lang="en-US" dirty="0" smtClean="0">
                <a:solidFill>
                  <a:prstClr val="black"/>
                </a:solidFill>
              </a:rPr>
              <a:t>Yellow River Co.’s cost estimate from 54 km to 100 km is an increase of 50%</a:t>
            </a:r>
          </a:p>
          <a:p>
            <a:pPr marL="800100" lvl="1" indent="-342900">
              <a:spcBef>
                <a:spcPct val="20000"/>
              </a:spcBef>
              <a:buFont typeface="Symbol" panose="05050102010706020507" pitchFamily="18" charset="2"/>
              <a:buChar char=""/>
            </a:pPr>
            <a:r>
              <a:rPr lang="en-US" dirty="0" smtClean="0"/>
              <a:t>So for 80 km, the cost increase would be ~</a:t>
            </a:r>
            <a:r>
              <a:rPr lang="en-US" b="1" dirty="0" smtClean="0">
                <a:solidFill>
                  <a:srgbClr val="FF0000"/>
                </a:solidFill>
              </a:rPr>
              <a:t>30%</a:t>
            </a:r>
          </a:p>
          <a:p>
            <a:pPr marL="342829" indent="-342829">
              <a:spcBef>
                <a:spcPct val="20000"/>
              </a:spcBef>
              <a:buFont typeface="Arial" pitchFamily="34" charset="0"/>
              <a:buChar char="•"/>
            </a:pPr>
            <a:r>
              <a:rPr lang="en-US" dirty="0" smtClean="0">
                <a:solidFill>
                  <a:srgbClr val="FF0000"/>
                </a:solidFill>
              </a:rPr>
              <a:t>Detectors </a:t>
            </a:r>
            <a:r>
              <a:rPr lang="en-US" dirty="0" smtClean="0"/>
              <a:t>– </a:t>
            </a:r>
            <a:r>
              <a:rPr lang="en-US" b="1" dirty="0" smtClean="0">
                <a:solidFill>
                  <a:srgbClr val="FF0000"/>
                </a:solidFill>
              </a:rPr>
              <a:t>no change</a:t>
            </a:r>
          </a:p>
          <a:p>
            <a:pPr>
              <a:spcBef>
                <a:spcPct val="20000"/>
              </a:spcBef>
            </a:pPr>
            <a:endParaRPr lang="en-US" dirty="0" smtClean="0"/>
          </a:p>
        </p:txBody>
      </p:sp>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Tree>
    <p:extLst>
      <p:ext uri="{BB962C8B-B14F-4D97-AF65-F5344CB8AC3E}">
        <p14:creationId xmlns:p14="http://schemas.microsoft.com/office/powerpoint/2010/main" val="111544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944788296"/>
              </p:ext>
            </p:extLst>
          </p:nvPr>
        </p:nvGraphicFramePr>
        <p:xfrm>
          <a:off x="1295400" y="1219200"/>
          <a:ext cx="7239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CEPC Relative Cost</a:t>
            </a:r>
            <a:endParaRPr lang="en-US" sz="2800" b="1" dirty="0">
              <a:solidFill>
                <a:prstClr val="black"/>
              </a:solidFill>
              <a:latin typeface="Tahoma" pitchFamily="34" charset="0"/>
              <a:cs typeface="Tahoma" pitchFamily="34" charset="0"/>
            </a:endParaRPr>
          </a:p>
        </p:txBody>
      </p:sp>
      <p:sp>
        <p:nvSpPr>
          <p:cNvPr id="5" name="TextBox 4"/>
          <p:cNvSpPr txBox="1"/>
          <p:nvPr/>
        </p:nvSpPr>
        <p:spPr>
          <a:xfrm>
            <a:off x="4419600" y="3253153"/>
            <a:ext cx="1107831" cy="646331"/>
          </a:xfrm>
          <a:prstGeom prst="rect">
            <a:avLst/>
          </a:prstGeom>
          <a:noFill/>
        </p:spPr>
        <p:txBody>
          <a:bodyPr wrap="square" rtlCol="0">
            <a:spAutoFit/>
          </a:bodyPr>
          <a:lstStyle/>
          <a:p>
            <a:pPr algn="ctr"/>
            <a:r>
              <a:rPr lang="en-US" sz="3600" b="1" dirty="0" smtClean="0">
                <a:solidFill>
                  <a:schemeClr val="bg1"/>
                </a:solidFill>
              </a:rPr>
              <a:t>63%</a:t>
            </a:r>
            <a:endParaRPr lang="en-US" sz="3600" b="1" dirty="0">
              <a:solidFill>
                <a:schemeClr val="bg1"/>
              </a:solidFill>
            </a:endParaRPr>
          </a:p>
        </p:txBody>
      </p:sp>
      <p:sp>
        <p:nvSpPr>
          <p:cNvPr id="6" name="TextBox 5"/>
          <p:cNvSpPr txBox="1"/>
          <p:nvPr/>
        </p:nvSpPr>
        <p:spPr>
          <a:xfrm>
            <a:off x="1711569" y="3276600"/>
            <a:ext cx="1107831" cy="646331"/>
          </a:xfrm>
          <a:prstGeom prst="rect">
            <a:avLst/>
          </a:prstGeom>
          <a:noFill/>
        </p:spPr>
        <p:txBody>
          <a:bodyPr wrap="square" rtlCol="0">
            <a:spAutoFit/>
          </a:bodyPr>
          <a:lstStyle/>
          <a:p>
            <a:pPr algn="ctr"/>
            <a:r>
              <a:rPr lang="en-US" sz="3600" b="1" dirty="0" smtClean="0">
                <a:solidFill>
                  <a:schemeClr val="bg1"/>
                </a:solidFill>
              </a:rPr>
              <a:t>26%</a:t>
            </a:r>
            <a:endParaRPr lang="en-US" sz="3600" b="1" dirty="0">
              <a:solidFill>
                <a:schemeClr val="bg1"/>
              </a:solidFill>
            </a:endParaRPr>
          </a:p>
        </p:txBody>
      </p:sp>
      <p:sp>
        <p:nvSpPr>
          <p:cNvPr id="7" name="TextBox 6"/>
          <p:cNvSpPr txBox="1"/>
          <p:nvPr/>
        </p:nvSpPr>
        <p:spPr>
          <a:xfrm>
            <a:off x="2549769" y="1676400"/>
            <a:ext cx="1107831" cy="646331"/>
          </a:xfrm>
          <a:prstGeom prst="rect">
            <a:avLst/>
          </a:prstGeom>
          <a:noFill/>
        </p:spPr>
        <p:txBody>
          <a:bodyPr wrap="square" rtlCol="0">
            <a:spAutoFit/>
          </a:bodyPr>
          <a:lstStyle/>
          <a:p>
            <a:pPr algn="ctr"/>
            <a:r>
              <a:rPr lang="en-US" sz="3600" b="1" dirty="0" smtClean="0">
                <a:solidFill>
                  <a:schemeClr val="bg1"/>
                </a:solidFill>
              </a:rPr>
              <a:t>10%</a:t>
            </a:r>
            <a:endParaRPr lang="en-US" sz="3600" b="1" dirty="0">
              <a:solidFill>
                <a:schemeClr val="bg1"/>
              </a:solidFill>
            </a:endParaRPr>
          </a:p>
        </p:txBody>
      </p:sp>
      <p:sp>
        <p:nvSpPr>
          <p:cNvPr id="2" name="Date Placeholder 1"/>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21</a:t>
            </a:fld>
            <a:endParaRPr lang="zh-CN" altLang="en-US">
              <a:solidFill>
                <a:prstClr val="black">
                  <a:tint val="75000"/>
                </a:prstClr>
              </a:solidFill>
            </a:endParaRPr>
          </a:p>
        </p:txBody>
      </p:sp>
    </p:spTree>
    <p:extLst>
      <p:ext uri="{BB962C8B-B14F-4D97-AF65-F5344CB8AC3E}">
        <p14:creationId xmlns:p14="http://schemas.microsoft.com/office/powerpoint/2010/main" val="2254936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22</a:t>
            </a:fld>
            <a:endParaRPr lang="zh-CN" altLang="en-US">
              <a:solidFill>
                <a:prstClr val="black">
                  <a:tint val="75000"/>
                </a:prstClr>
              </a:solidFill>
            </a:endParaRP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Cost Estimate for 80 km Ring </a:t>
            </a:r>
            <a:r>
              <a:rPr lang="en-US" sz="2400" b="1" dirty="0" smtClean="0">
                <a:solidFill>
                  <a:prstClr val="black"/>
                </a:solidFill>
                <a:latin typeface="Tahoma" pitchFamily="34" charset="0"/>
                <a:cs typeface="Tahoma" pitchFamily="34" charset="0"/>
              </a:rPr>
              <a:t>(cont’d)</a:t>
            </a:r>
            <a:endParaRPr lang="en-US" dirty="0">
              <a:solidFill>
                <a:prstClr val="black"/>
              </a:solidFill>
              <a:latin typeface="Tahoma" pitchFamily="34" charset="0"/>
              <a:cs typeface="Tahoma" pitchFamily="34" charset="0"/>
            </a:endParaRPr>
          </a:p>
        </p:txBody>
      </p:sp>
      <p:sp>
        <p:nvSpPr>
          <p:cNvPr id="7" name="Content Placeholder 4"/>
          <p:cNvSpPr txBox="1">
            <a:spLocks/>
          </p:cNvSpPr>
          <p:nvPr/>
        </p:nvSpPr>
        <p:spPr>
          <a:xfrm>
            <a:off x="381000" y="1066800"/>
            <a:ext cx="8382000" cy="5029200"/>
          </a:xfrm>
          <a:prstGeom prst="rect">
            <a:avLst/>
          </a:prstGeom>
        </p:spPr>
        <p:txBody>
          <a:bodyPr vert="horz" lIns="91420" tIns="45711" rIns="91420" bIns="45711" rtlCol="0">
            <a:normAutofit/>
          </a:bodyPr>
          <a:lstStyle/>
          <a:p>
            <a:pPr marL="342829" indent="-342829">
              <a:spcBef>
                <a:spcPct val="20000"/>
              </a:spcBef>
              <a:buFont typeface="Arial" pitchFamily="34" charset="0"/>
              <a:buChar char="•"/>
            </a:pPr>
            <a:r>
              <a:rPr lang="en-US" sz="2000" dirty="0" smtClean="0"/>
              <a:t>Put all together, the total cost increase from 54 km to 80 km:</a:t>
            </a:r>
          </a:p>
          <a:p>
            <a:pPr marL="800100" lvl="1" indent="-342900">
              <a:spcBef>
                <a:spcPct val="20000"/>
              </a:spcBef>
              <a:buFont typeface="Symbol" panose="05050102010706020507" pitchFamily="18" charset="2"/>
              <a:buChar char=""/>
            </a:pPr>
            <a:r>
              <a:rPr lang="en-US" sz="2000" dirty="0" smtClean="0"/>
              <a:t>Accelerator: 	63% x 8% 	= 	5%</a:t>
            </a:r>
          </a:p>
          <a:p>
            <a:pPr marL="800100" lvl="1" indent="-342900">
              <a:spcBef>
                <a:spcPct val="20000"/>
              </a:spcBef>
              <a:buFont typeface="Symbol" panose="05050102010706020507" pitchFamily="18" charset="2"/>
              <a:buChar char=""/>
            </a:pPr>
            <a:r>
              <a:rPr lang="en-US" sz="2000" dirty="0" smtClean="0"/>
              <a:t>Civil: 		26% x 30% 	= 	8%</a:t>
            </a:r>
          </a:p>
          <a:p>
            <a:pPr marL="800100" lvl="1" indent="-342900">
              <a:spcBef>
                <a:spcPct val="20000"/>
              </a:spcBef>
              <a:buFont typeface="Symbol" panose="05050102010706020507" pitchFamily="18" charset="2"/>
              <a:buChar char=""/>
            </a:pPr>
            <a:r>
              <a:rPr lang="en-US" sz="2000" dirty="0" smtClean="0"/>
              <a:t>Detector: 	10% x 0% 	= 	0%</a:t>
            </a:r>
          </a:p>
          <a:p>
            <a:pPr lvl="1">
              <a:spcBef>
                <a:spcPct val="20000"/>
              </a:spcBef>
            </a:pPr>
            <a:r>
              <a:rPr lang="en-US" sz="2000" dirty="0"/>
              <a:t>	</a:t>
            </a:r>
            <a:r>
              <a:rPr lang="en-US" sz="2000" dirty="0" smtClean="0"/>
              <a:t>				</a:t>
            </a:r>
            <a:r>
              <a:rPr lang="en-US" sz="2000" dirty="0"/>
              <a:t> </a:t>
            </a:r>
            <a:r>
              <a:rPr lang="en-US" sz="2000" dirty="0" smtClean="0"/>
              <a:t>           -----------</a:t>
            </a:r>
          </a:p>
          <a:p>
            <a:pPr marL="800100" lvl="1" indent="-342900">
              <a:spcBef>
                <a:spcPct val="20000"/>
              </a:spcBef>
              <a:buFont typeface="Symbol" panose="05050102010706020507" pitchFamily="18" charset="2"/>
              <a:buChar char=""/>
            </a:pPr>
            <a:r>
              <a:rPr lang="en-US" sz="2400" b="1" dirty="0" smtClean="0">
                <a:solidFill>
                  <a:srgbClr val="FF0000"/>
                </a:solidFill>
              </a:rPr>
              <a:t>Total project cost increase: </a:t>
            </a:r>
            <a:r>
              <a:rPr lang="en-US" sz="2400" dirty="0" smtClean="0"/>
              <a:t>		</a:t>
            </a:r>
            <a:r>
              <a:rPr lang="en-US" sz="2400" b="1" dirty="0" smtClean="0">
                <a:solidFill>
                  <a:srgbClr val="FF0000"/>
                </a:solidFill>
              </a:rPr>
              <a:t>13%</a:t>
            </a:r>
          </a:p>
          <a:p>
            <a:pPr marL="342829" indent="-342829">
              <a:spcBef>
                <a:spcPct val="20000"/>
              </a:spcBef>
              <a:buFont typeface="Arial" pitchFamily="34" charset="0"/>
              <a:buChar char="•"/>
            </a:pPr>
            <a:endParaRPr lang="en-US" sz="2000" dirty="0" smtClean="0"/>
          </a:p>
          <a:p>
            <a:pPr marL="342829" indent="-342829">
              <a:spcBef>
                <a:spcPct val="20000"/>
              </a:spcBef>
              <a:buFont typeface="Arial" pitchFamily="34" charset="0"/>
              <a:buChar char="•"/>
            </a:pPr>
            <a:r>
              <a:rPr lang="en-US" sz="2000" dirty="0" smtClean="0"/>
              <a:t>Furthermore</a:t>
            </a:r>
            <a:r>
              <a:rPr lang="en-US" sz="2000" dirty="0"/>
              <a:t>, this </a:t>
            </a:r>
            <a:r>
              <a:rPr lang="en-US" sz="2000" dirty="0" smtClean="0"/>
              <a:t>13% cost increase will </a:t>
            </a:r>
            <a:r>
              <a:rPr lang="en-US" sz="2000" dirty="0"/>
              <a:t>be </a:t>
            </a:r>
            <a:r>
              <a:rPr lang="en-US" sz="2000" dirty="0" smtClean="0"/>
              <a:t>partially offset </a:t>
            </a:r>
            <a:r>
              <a:rPr lang="en-US" sz="2000" dirty="0"/>
              <a:t>by the reduced operation cost </a:t>
            </a:r>
            <a:r>
              <a:rPr lang="en-US" sz="2000" dirty="0" smtClean="0"/>
              <a:t>because of lower </a:t>
            </a:r>
            <a:r>
              <a:rPr lang="en-US" sz="2000" dirty="0"/>
              <a:t>power </a:t>
            </a:r>
            <a:r>
              <a:rPr lang="en-US" sz="2000" dirty="0" smtClean="0"/>
              <a:t>consumption. (For the same luminosity, only 2/3 </a:t>
            </a:r>
            <a:r>
              <a:rPr lang="en-US" sz="2000" dirty="0" err="1" smtClean="0"/>
              <a:t>rf</a:t>
            </a:r>
            <a:r>
              <a:rPr lang="en-US" sz="2000" dirty="0" smtClean="0"/>
              <a:t> power needed.)</a:t>
            </a:r>
          </a:p>
        </p:txBody>
      </p:sp>
      <p:sp>
        <p:nvSpPr>
          <p:cNvPr id="2" name="Date Placeholder 1"/>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Tree>
    <p:extLst>
      <p:ext uri="{BB962C8B-B14F-4D97-AF65-F5344CB8AC3E}">
        <p14:creationId xmlns:p14="http://schemas.microsoft.com/office/powerpoint/2010/main" val="4154398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609600" y="914400"/>
          <a:ext cx="8001000" cy="57741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Relative Power Consumption</a:t>
            </a:r>
            <a:endParaRPr lang="en-US" sz="2800" b="1" dirty="0">
              <a:solidFill>
                <a:prstClr val="black"/>
              </a:solidFill>
              <a:latin typeface="Tahoma" pitchFamily="34" charset="0"/>
              <a:cs typeface="Tahoma" pitchFamily="34" charset="0"/>
            </a:endParaRPr>
          </a:p>
        </p:txBody>
      </p:sp>
      <p:sp>
        <p:nvSpPr>
          <p:cNvPr id="4" name="TextBox 3"/>
          <p:cNvSpPr txBox="1"/>
          <p:nvPr/>
        </p:nvSpPr>
        <p:spPr>
          <a:xfrm>
            <a:off x="3810000" y="1519535"/>
            <a:ext cx="990600" cy="461665"/>
          </a:xfrm>
          <a:prstGeom prst="rect">
            <a:avLst/>
          </a:prstGeom>
          <a:noFill/>
        </p:spPr>
        <p:txBody>
          <a:bodyPr wrap="square" rtlCol="0">
            <a:spAutoFit/>
          </a:bodyPr>
          <a:lstStyle/>
          <a:p>
            <a:pPr algn="ctr"/>
            <a:r>
              <a:rPr lang="en-US" sz="2400" b="1" dirty="0" smtClean="0">
                <a:solidFill>
                  <a:prstClr val="white"/>
                </a:solidFill>
              </a:rPr>
              <a:t>9%</a:t>
            </a:r>
            <a:endParaRPr lang="en-US" sz="2400" b="1" dirty="0">
              <a:solidFill>
                <a:prstClr val="white"/>
              </a:solidFill>
            </a:endParaRPr>
          </a:p>
        </p:txBody>
      </p:sp>
      <p:sp>
        <p:nvSpPr>
          <p:cNvPr id="5" name="TextBox 4"/>
          <p:cNvSpPr txBox="1"/>
          <p:nvPr/>
        </p:nvSpPr>
        <p:spPr>
          <a:xfrm>
            <a:off x="4876800" y="3043535"/>
            <a:ext cx="990600" cy="461665"/>
          </a:xfrm>
          <a:prstGeom prst="rect">
            <a:avLst/>
          </a:prstGeom>
          <a:noFill/>
        </p:spPr>
        <p:txBody>
          <a:bodyPr wrap="square" rtlCol="0">
            <a:spAutoFit/>
          </a:bodyPr>
          <a:lstStyle/>
          <a:p>
            <a:pPr algn="ctr"/>
            <a:r>
              <a:rPr lang="en-US" sz="2400" b="1" dirty="0" smtClean="0">
                <a:solidFill>
                  <a:prstClr val="white"/>
                </a:solidFill>
              </a:rPr>
              <a:t>16%</a:t>
            </a:r>
            <a:endParaRPr lang="en-US" sz="2400" b="1" dirty="0">
              <a:solidFill>
                <a:prstClr val="white"/>
              </a:solidFill>
            </a:endParaRPr>
          </a:p>
        </p:txBody>
      </p:sp>
      <p:sp>
        <p:nvSpPr>
          <p:cNvPr id="6" name="TextBox 5"/>
          <p:cNvSpPr txBox="1"/>
          <p:nvPr/>
        </p:nvSpPr>
        <p:spPr>
          <a:xfrm>
            <a:off x="762000" y="3200400"/>
            <a:ext cx="990600" cy="461665"/>
          </a:xfrm>
          <a:prstGeom prst="rect">
            <a:avLst/>
          </a:prstGeom>
          <a:noFill/>
        </p:spPr>
        <p:txBody>
          <a:bodyPr wrap="square" rtlCol="0">
            <a:spAutoFit/>
          </a:bodyPr>
          <a:lstStyle/>
          <a:p>
            <a:pPr algn="ctr"/>
            <a:r>
              <a:rPr lang="en-US" sz="2400" b="1" dirty="0">
                <a:solidFill>
                  <a:prstClr val="white"/>
                </a:solidFill>
              </a:rPr>
              <a:t>5</a:t>
            </a:r>
            <a:r>
              <a:rPr lang="en-US" sz="2400" b="1" dirty="0" smtClean="0">
                <a:solidFill>
                  <a:prstClr val="white"/>
                </a:solidFill>
              </a:rPr>
              <a:t>%</a:t>
            </a:r>
            <a:endParaRPr lang="en-US" sz="2400" b="1" dirty="0">
              <a:solidFill>
                <a:prstClr val="white"/>
              </a:solidFill>
            </a:endParaRPr>
          </a:p>
        </p:txBody>
      </p:sp>
      <p:sp>
        <p:nvSpPr>
          <p:cNvPr id="7" name="TextBox 6"/>
          <p:cNvSpPr txBox="1"/>
          <p:nvPr/>
        </p:nvSpPr>
        <p:spPr>
          <a:xfrm>
            <a:off x="1828800" y="1676400"/>
            <a:ext cx="990600" cy="461665"/>
          </a:xfrm>
          <a:prstGeom prst="rect">
            <a:avLst/>
          </a:prstGeom>
          <a:noFill/>
        </p:spPr>
        <p:txBody>
          <a:bodyPr wrap="square" rtlCol="0">
            <a:spAutoFit/>
          </a:bodyPr>
          <a:lstStyle/>
          <a:p>
            <a:pPr algn="ctr"/>
            <a:r>
              <a:rPr lang="en-US" sz="2400" b="1" dirty="0" smtClean="0">
                <a:solidFill>
                  <a:prstClr val="white"/>
                </a:solidFill>
              </a:rPr>
              <a:t>10%</a:t>
            </a:r>
            <a:endParaRPr lang="en-US" sz="2400" b="1" dirty="0">
              <a:solidFill>
                <a:prstClr val="white"/>
              </a:solidFill>
            </a:endParaRPr>
          </a:p>
        </p:txBody>
      </p:sp>
      <p:sp>
        <p:nvSpPr>
          <p:cNvPr id="8" name="TextBox 7"/>
          <p:cNvSpPr txBox="1"/>
          <p:nvPr/>
        </p:nvSpPr>
        <p:spPr>
          <a:xfrm>
            <a:off x="990600" y="2438400"/>
            <a:ext cx="990600" cy="461665"/>
          </a:xfrm>
          <a:prstGeom prst="rect">
            <a:avLst/>
          </a:prstGeom>
          <a:noFill/>
        </p:spPr>
        <p:txBody>
          <a:bodyPr wrap="square" rtlCol="0">
            <a:spAutoFit/>
          </a:bodyPr>
          <a:lstStyle/>
          <a:p>
            <a:pPr algn="ctr"/>
            <a:r>
              <a:rPr lang="en-US" sz="2400" b="1" dirty="0" smtClean="0">
                <a:solidFill>
                  <a:prstClr val="white"/>
                </a:solidFill>
              </a:rPr>
              <a:t>6%</a:t>
            </a:r>
            <a:endParaRPr lang="en-US" sz="2400" b="1" dirty="0">
              <a:solidFill>
                <a:prstClr val="white"/>
              </a:solidFill>
            </a:endParaRPr>
          </a:p>
        </p:txBody>
      </p:sp>
      <p:sp>
        <p:nvSpPr>
          <p:cNvPr id="9" name="TextBox 8"/>
          <p:cNvSpPr txBox="1"/>
          <p:nvPr/>
        </p:nvSpPr>
        <p:spPr>
          <a:xfrm>
            <a:off x="2895600" y="4567535"/>
            <a:ext cx="990600" cy="461665"/>
          </a:xfrm>
          <a:prstGeom prst="rect">
            <a:avLst/>
          </a:prstGeom>
          <a:noFill/>
        </p:spPr>
        <p:txBody>
          <a:bodyPr wrap="square" rtlCol="0">
            <a:spAutoFit/>
          </a:bodyPr>
          <a:lstStyle/>
          <a:p>
            <a:pPr algn="ctr"/>
            <a:r>
              <a:rPr lang="en-US" sz="2400" b="1" dirty="0" smtClean="0">
                <a:solidFill>
                  <a:prstClr val="white"/>
                </a:solidFill>
              </a:rPr>
              <a:t>48%</a:t>
            </a:r>
            <a:endParaRPr lang="en-US" sz="2400" b="1" dirty="0">
              <a:solidFill>
                <a:prstClr val="white"/>
              </a:solidFill>
            </a:endParaRPr>
          </a:p>
        </p:txBody>
      </p:sp>
      <p:sp>
        <p:nvSpPr>
          <p:cNvPr id="10" name="TextBox 9"/>
          <p:cNvSpPr txBox="1"/>
          <p:nvPr/>
        </p:nvSpPr>
        <p:spPr>
          <a:xfrm>
            <a:off x="3124200" y="1290935"/>
            <a:ext cx="990600" cy="461665"/>
          </a:xfrm>
          <a:prstGeom prst="rect">
            <a:avLst/>
          </a:prstGeom>
          <a:noFill/>
        </p:spPr>
        <p:txBody>
          <a:bodyPr wrap="square" rtlCol="0">
            <a:spAutoFit/>
          </a:bodyPr>
          <a:lstStyle/>
          <a:p>
            <a:pPr algn="ctr"/>
            <a:r>
              <a:rPr lang="en-US" sz="2400" b="1" dirty="0">
                <a:solidFill>
                  <a:prstClr val="white"/>
                </a:solidFill>
              </a:rPr>
              <a:t>2</a:t>
            </a:r>
            <a:r>
              <a:rPr lang="en-US" sz="2400" b="1" dirty="0" smtClean="0">
                <a:solidFill>
                  <a:prstClr val="white"/>
                </a:solidFill>
              </a:rPr>
              <a:t>%</a:t>
            </a:r>
            <a:endParaRPr lang="en-US" sz="2400" b="1" dirty="0">
              <a:solidFill>
                <a:prstClr val="white"/>
              </a:solidFill>
            </a:endParaRPr>
          </a:p>
        </p:txBody>
      </p:sp>
      <p:sp>
        <p:nvSpPr>
          <p:cNvPr id="11" name="TextBox 10"/>
          <p:cNvSpPr txBox="1"/>
          <p:nvPr/>
        </p:nvSpPr>
        <p:spPr>
          <a:xfrm>
            <a:off x="2667000" y="1295400"/>
            <a:ext cx="990600" cy="461665"/>
          </a:xfrm>
          <a:prstGeom prst="rect">
            <a:avLst/>
          </a:prstGeom>
          <a:noFill/>
        </p:spPr>
        <p:txBody>
          <a:bodyPr wrap="square" rtlCol="0">
            <a:spAutoFit/>
          </a:bodyPr>
          <a:lstStyle/>
          <a:p>
            <a:pPr algn="ctr"/>
            <a:r>
              <a:rPr lang="en-US" sz="2400" b="1" dirty="0" smtClean="0">
                <a:solidFill>
                  <a:prstClr val="white"/>
                </a:solidFill>
              </a:rPr>
              <a:t>3%</a:t>
            </a:r>
            <a:endParaRPr lang="en-US" sz="2400" b="1" dirty="0">
              <a:solidFill>
                <a:prstClr val="white"/>
              </a:solidFill>
            </a:endParaRPr>
          </a:p>
        </p:txBody>
      </p:sp>
      <p:sp>
        <p:nvSpPr>
          <p:cNvPr id="14" name="Slide Number Placeholder 13"/>
          <p:cNvSpPr>
            <a:spLocks noGrp="1"/>
          </p:cNvSpPr>
          <p:nvPr>
            <p:ph type="sldNum" sz="quarter" idx="12"/>
          </p:nvPr>
        </p:nvSpPr>
        <p:spPr/>
        <p:txBody>
          <a:bodyPr/>
          <a:lstStyle/>
          <a:p>
            <a:fld id="{B6F15528-21DE-4FAA-801E-634DDDAF4B2B}" type="slidenum">
              <a:rPr lang="en-US" smtClean="0">
                <a:solidFill>
                  <a:prstClr val="black">
                    <a:tint val="75000"/>
                  </a:prstClr>
                </a:solidFill>
              </a:rPr>
              <a:pPr/>
              <a:t>23</a:t>
            </a:fld>
            <a:endParaRPr lang="en-US">
              <a:solidFill>
                <a:prstClr val="black">
                  <a:tint val="75000"/>
                </a:prstClr>
              </a:solidFill>
            </a:endParaRPr>
          </a:p>
        </p:txBody>
      </p:sp>
      <p:sp>
        <p:nvSpPr>
          <p:cNvPr id="12" name="Date Placeholder 1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13" name="Footer Placeholder 12"/>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Tree>
    <p:extLst>
      <p:ext uri="{BB962C8B-B14F-4D97-AF65-F5344CB8AC3E}">
        <p14:creationId xmlns:p14="http://schemas.microsoft.com/office/powerpoint/2010/main" val="1991098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24</a:t>
            </a:fld>
            <a:endParaRPr lang="zh-CN" altLang="en-US">
              <a:solidFill>
                <a:prstClr val="black">
                  <a:tint val="75000"/>
                </a:prstClr>
              </a:solidFill>
            </a:endParaRP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1-Ring, 2-Ring, Partial 2-Ring</a:t>
            </a:r>
            <a:endParaRPr lang="en-US" sz="2000" dirty="0">
              <a:solidFill>
                <a:prstClr val="black"/>
              </a:solidFill>
              <a:latin typeface="Tahoma" pitchFamily="34" charset="0"/>
              <a:cs typeface="Tahoma" pitchFamily="34" charset="0"/>
            </a:endParaRPr>
          </a:p>
        </p:txBody>
      </p:sp>
      <p:sp>
        <p:nvSpPr>
          <p:cNvPr id="7" name="Content Placeholder 4"/>
          <p:cNvSpPr txBox="1">
            <a:spLocks/>
          </p:cNvSpPr>
          <p:nvPr/>
        </p:nvSpPr>
        <p:spPr>
          <a:xfrm>
            <a:off x="381000" y="1143000"/>
            <a:ext cx="8382000" cy="3429000"/>
          </a:xfrm>
          <a:prstGeom prst="rect">
            <a:avLst/>
          </a:prstGeom>
        </p:spPr>
        <p:txBody>
          <a:bodyPr vert="horz" lIns="91420" tIns="45711" rIns="91420" bIns="45711" rtlCol="0">
            <a:normAutofit/>
          </a:bodyPr>
          <a:lstStyle/>
          <a:p>
            <a:pPr marL="342829" indent="-342829">
              <a:spcBef>
                <a:spcPct val="20000"/>
              </a:spcBef>
              <a:buFont typeface="Arial" pitchFamily="34" charset="0"/>
              <a:buChar char="•"/>
            </a:pPr>
            <a:r>
              <a:rPr lang="en-US" sz="2000" dirty="0" smtClean="0"/>
              <a:t>Pre-CDR uses a single ring, similar to LEP. However, the required luminosity is 100 times as high as LEP – a major concern.</a:t>
            </a:r>
          </a:p>
          <a:p>
            <a:pPr marL="342829" indent="-342829">
              <a:spcBef>
                <a:spcPct val="20000"/>
              </a:spcBef>
              <a:buFont typeface="Arial" pitchFamily="34" charset="0"/>
              <a:buChar char="•"/>
            </a:pPr>
            <a:r>
              <a:rPr lang="en-US" sz="2000" dirty="0" smtClean="0"/>
              <a:t>If 2-ring, such an increase is possible. Examples:</a:t>
            </a:r>
          </a:p>
          <a:p>
            <a:pPr marL="914400" lvl="1" indent="-457200">
              <a:spcBef>
                <a:spcPct val="20000"/>
              </a:spcBef>
              <a:buFont typeface="+mj-lt"/>
              <a:buAutoNum type="arabicParenR"/>
            </a:pPr>
            <a:r>
              <a:rPr lang="en-US" sz="2000" dirty="0" smtClean="0"/>
              <a:t>BEPC I (1-ring) vs BEPC II (2-ring): L increases 100 times</a:t>
            </a:r>
          </a:p>
          <a:p>
            <a:pPr marL="914400" lvl="1" indent="-457200">
              <a:spcBef>
                <a:spcPct val="20000"/>
              </a:spcBef>
              <a:buFont typeface="+mj-lt"/>
              <a:buAutoNum type="arabicParenR"/>
            </a:pPr>
            <a:r>
              <a:rPr lang="en-US" sz="2000" dirty="0" err="1" smtClean="0"/>
              <a:t>Tevatron</a:t>
            </a:r>
            <a:r>
              <a:rPr lang="en-US" sz="2000" dirty="0" smtClean="0"/>
              <a:t> (1-ring) vs LHC (2-ring): L also increases 100 times</a:t>
            </a:r>
          </a:p>
          <a:p>
            <a:pPr lvl="1">
              <a:spcBef>
                <a:spcPct val="20000"/>
              </a:spcBef>
            </a:pPr>
            <a:r>
              <a:rPr lang="en-US" sz="2000" dirty="0" smtClean="0"/>
              <a:t>	(but this is not a very fair comparison as </a:t>
            </a:r>
            <a:r>
              <a:rPr lang="en-US" sz="2000" dirty="0" err="1" smtClean="0"/>
              <a:t>Tevatron</a:t>
            </a:r>
            <a:r>
              <a:rPr lang="en-US" sz="2000" dirty="0" smtClean="0"/>
              <a:t> was also limited by 	number of </a:t>
            </a:r>
            <a:r>
              <a:rPr lang="en-US" sz="2000" dirty="0" err="1" smtClean="0"/>
              <a:t>pbars</a:t>
            </a:r>
            <a:r>
              <a:rPr lang="en-US" sz="2000" dirty="0" smtClean="0"/>
              <a:t>; but 1-ring was definitely a restriction)</a:t>
            </a:r>
          </a:p>
          <a:p>
            <a:pPr marL="342829" indent="-342829">
              <a:spcBef>
                <a:spcPct val="20000"/>
              </a:spcBef>
              <a:buFont typeface="Arial" pitchFamily="34" charset="0"/>
              <a:buChar char="•"/>
            </a:pPr>
            <a:r>
              <a:rPr lang="en-US" sz="2000" dirty="0" smtClean="0"/>
              <a:t>Partial 2-ring only solves the problem partially (no pretzel, large crossing angle, more bunches)</a:t>
            </a:r>
          </a:p>
        </p:txBody>
      </p:sp>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Tree>
    <p:extLst>
      <p:ext uri="{BB962C8B-B14F-4D97-AF65-F5344CB8AC3E}">
        <p14:creationId xmlns:p14="http://schemas.microsoft.com/office/powerpoint/2010/main" val="3966080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25</a:t>
            </a:fld>
            <a:endParaRPr lang="zh-CN" altLang="en-US">
              <a:solidFill>
                <a:prstClr val="black">
                  <a:tint val="75000"/>
                </a:prstClr>
              </a:solidFill>
            </a:endParaRP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Problems for Partial 2-Ring</a:t>
            </a:r>
            <a:endParaRPr lang="en-US" dirty="0">
              <a:solidFill>
                <a:prstClr val="black"/>
              </a:solidFill>
              <a:latin typeface="Tahoma" pitchFamily="34" charset="0"/>
              <a:cs typeface="Tahoma" pitchFamily="34" charset="0"/>
            </a:endParaRPr>
          </a:p>
        </p:txBody>
      </p:sp>
      <p:sp>
        <p:nvSpPr>
          <p:cNvPr id="7" name="Content Placeholder 4"/>
          <p:cNvSpPr txBox="1">
            <a:spLocks/>
          </p:cNvSpPr>
          <p:nvPr/>
        </p:nvSpPr>
        <p:spPr>
          <a:xfrm>
            <a:off x="381000" y="1066800"/>
            <a:ext cx="8382000" cy="5289550"/>
          </a:xfrm>
          <a:prstGeom prst="rect">
            <a:avLst/>
          </a:prstGeom>
        </p:spPr>
        <p:txBody>
          <a:bodyPr vert="horz" lIns="91420" tIns="45711" rIns="91420" bIns="45711" rtlCol="0">
            <a:normAutofit lnSpcReduction="10000"/>
          </a:bodyPr>
          <a:lstStyle/>
          <a:p>
            <a:pPr marL="342829" indent="-342829">
              <a:spcBef>
                <a:spcPct val="20000"/>
              </a:spcBef>
              <a:buFont typeface="Arial" pitchFamily="34" charset="0"/>
              <a:buChar char="•"/>
            </a:pPr>
            <a:r>
              <a:rPr lang="en-US" dirty="0" smtClean="0"/>
              <a:t>Problems of a partial double ring:</a:t>
            </a:r>
          </a:p>
          <a:p>
            <a:pPr marL="800100" lvl="1" indent="-342900">
              <a:spcBef>
                <a:spcPct val="20000"/>
              </a:spcBef>
              <a:buFont typeface="Symbol" panose="05050102010706020507" pitchFamily="18" charset="2"/>
              <a:buChar char=""/>
            </a:pPr>
            <a:r>
              <a:rPr lang="en-US" dirty="0" smtClean="0"/>
              <a:t>Lack of flexibility in bunch structure – no bunch train</a:t>
            </a:r>
          </a:p>
          <a:p>
            <a:pPr marL="1200150" lvl="2" indent="-285750">
              <a:spcBef>
                <a:spcPct val="20000"/>
              </a:spcBef>
              <a:buFont typeface="Courier New" panose="02070309020205020404" pitchFamily="49" charset="0"/>
              <a:buChar char="o"/>
            </a:pPr>
            <a:r>
              <a:rPr lang="en-US" dirty="0" smtClean="0"/>
              <a:t>LEP tried various bunch patterns and found 4 x 4 worked best</a:t>
            </a:r>
          </a:p>
          <a:p>
            <a:pPr marL="1200150" lvl="2" indent="-285750">
              <a:spcBef>
                <a:spcPct val="20000"/>
              </a:spcBef>
              <a:buFont typeface="Courier New" panose="02070309020205020404" pitchFamily="49" charset="0"/>
              <a:buChar char="o"/>
            </a:pPr>
            <a:r>
              <a:rPr lang="en-US" dirty="0" err="1" smtClean="0"/>
              <a:t>Tevatron</a:t>
            </a:r>
            <a:r>
              <a:rPr lang="en-US" dirty="0" smtClean="0"/>
              <a:t> tried various bunch patterns and settled at 4 x 9</a:t>
            </a:r>
          </a:p>
          <a:p>
            <a:pPr marL="800100" lvl="1" indent="-342900">
              <a:spcBef>
                <a:spcPct val="20000"/>
              </a:spcBef>
              <a:buFont typeface="Symbol" panose="05050102010706020507" pitchFamily="18" charset="2"/>
              <a:buChar char=""/>
            </a:pPr>
            <a:r>
              <a:rPr lang="en-US" dirty="0" smtClean="0"/>
              <a:t>Cannot fill up the whole ring</a:t>
            </a:r>
          </a:p>
          <a:p>
            <a:pPr marL="800100" lvl="1" indent="-342900">
              <a:spcBef>
                <a:spcPct val="20000"/>
              </a:spcBef>
              <a:buFont typeface="Symbol" panose="05050102010706020507" pitchFamily="18" charset="2"/>
              <a:buChar char=""/>
            </a:pPr>
            <a:r>
              <a:rPr lang="en-US" dirty="0" smtClean="0"/>
              <a:t>Cannot solve the energy saw-tooth problem</a:t>
            </a:r>
          </a:p>
          <a:p>
            <a:pPr marL="800100" lvl="1" indent="-342900">
              <a:spcBef>
                <a:spcPct val="20000"/>
              </a:spcBef>
              <a:buFont typeface="Symbol" panose="05050102010706020507" pitchFamily="18" charset="2"/>
              <a:buChar char=""/>
            </a:pPr>
            <a:r>
              <a:rPr lang="en-US" dirty="0" smtClean="0">
                <a:solidFill>
                  <a:srgbClr val="FF0000"/>
                </a:solidFill>
              </a:rPr>
              <a:t>Uneven </a:t>
            </a:r>
            <a:r>
              <a:rPr lang="en-US" dirty="0" err="1" smtClean="0">
                <a:solidFill>
                  <a:srgbClr val="FF0000"/>
                </a:solidFill>
              </a:rPr>
              <a:t>rf</a:t>
            </a:r>
            <a:r>
              <a:rPr lang="en-US" dirty="0" smtClean="0">
                <a:solidFill>
                  <a:srgbClr val="FF0000"/>
                </a:solidFill>
              </a:rPr>
              <a:t> loading – see </a:t>
            </a:r>
            <a:r>
              <a:rPr lang="en-US" dirty="0" err="1" smtClean="0">
                <a:solidFill>
                  <a:srgbClr val="FF0000"/>
                </a:solidFill>
              </a:rPr>
              <a:t>Jiyuan’s</a:t>
            </a:r>
            <a:r>
              <a:rPr lang="en-US" dirty="0" smtClean="0">
                <a:solidFill>
                  <a:srgbClr val="FF0000"/>
                </a:solidFill>
              </a:rPr>
              <a:t> slide</a:t>
            </a:r>
          </a:p>
          <a:p>
            <a:pPr marL="800100" lvl="1" indent="-342900">
              <a:spcBef>
                <a:spcPct val="20000"/>
              </a:spcBef>
              <a:buFont typeface="Symbol" panose="05050102010706020507" pitchFamily="18" charset="2"/>
              <a:buChar char=""/>
            </a:pPr>
            <a:r>
              <a:rPr lang="en-US" dirty="0" smtClean="0"/>
              <a:t>Difficult for orbit correction</a:t>
            </a:r>
          </a:p>
          <a:p>
            <a:pPr marL="800100" lvl="1" indent="-342900">
              <a:spcBef>
                <a:spcPct val="20000"/>
              </a:spcBef>
              <a:buFont typeface="Symbol" panose="05050102010706020507" pitchFamily="18" charset="2"/>
              <a:buChar char=""/>
            </a:pPr>
            <a:r>
              <a:rPr lang="en-US" dirty="0" smtClean="0"/>
              <a:t>Difficult for tune control</a:t>
            </a:r>
          </a:p>
          <a:p>
            <a:pPr marL="800100" lvl="1" indent="-342900">
              <a:spcBef>
                <a:spcPct val="20000"/>
              </a:spcBef>
              <a:buFont typeface="Symbol" panose="05050102010706020507" pitchFamily="18" charset="2"/>
              <a:buChar char=""/>
            </a:pPr>
            <a:r>
              <a:rPr lang="en-US" dirty="0" smtClean="0"/>
              <a:t>Difficult for injection</a:t>
            </a:r>
          </a:p>
          <a:p>
            <a:pPr marL="800100" lvl="1" indent="-342900">
              <a:spcBef>
                <a:spcPct val="20000"/>
              </a:spcBef>
              <a:buFont typeface="Symbol" panose="05050102010706020507" pitchFamily="18" charset="2"/>
              <a:buChar char=""/>
            </a:pPr>
            <a:r>
              <a:rPr lang="en-US" dirty="0" smtClean="0"/>
              <a:t>Lengthy commissioning time</a:t>
            </a:r>
          </a:p>
          <a:p>
            <a:pPr marL="800100" lvl="1" indent="-342900">
              <a:spcBef>
                <a:spcPct val="20000"/>
              </a:spcBef>
              <a:buFont typeface="Symbol" panose="05050102010706020507" pitchFamily="18" charset="2"/>
              <a:buChar char=""/>
            </a:pPr>
            <a:r>
              <a:rPr lang="en-US" dirty="0" smtClean="0"/>
              <a:t>Synchrotron radiation damage on the electrostatic separators</a:t>
            </a:r>
          </a:p>
          <a:p>
            <a:pPr marL="800100" lvl="1" indent="-342900">
              <a:spcBef>
                <a:spcPct val="20000"/>
              </a:spcBef>
              <a:buFont typeface="Symbol" panose="05050102010706020507" pitchFamily="18" charset="2"/>
              <a:buChar char=""/>
            </a:pPr>
            <a:r>
              <a:rPr lang="en-US" dirty="0" smtClean="0"/>
              <a:t>Impedance of the separators</a:t>
            </a:r>
            <a:endParaRPr lang="en-US" dirty="0"/>
          </a:p>
          <a:p>
            <a:pPr marL="800100" lvl="1" indent="-342900">
              <a:spcBef>
                <a:spcPct val="20000"/>
              </a:spcBef>
              <a:buFont typeface="Symbol" panose="05050102010706020507" pitchFamily="18" charset="2"/>
              <a:buChar char=""/>
            </a:pPr>
            <a:r>
              <a:rPr lang="en-US" dirty="0" smtClean="0"/>
              <a:t>Not free – need additional ~4 km ring</a:t>
            </a:r>
          </a:p>
          <a:p>
            <a:pPr marL="342829" indent="-342829">
              <a:spcBef>
                <a:spcPct val="20000"/>
              </a:spcBef>
              <a:buFont typeface="Arial" pitchFamily="34" charset="0"/>
              <a:buChar char="•"/>
            </a:pPr>
            <a:r>
              <a:rPr lang="en-US" dirty="0" smtClean="0"/>
              <a:t>All these problems go away for double ring. In addition:</a:t>
            </a:r>
          </a:p>
          <a:p>
            <a:pPr marL="800100" lvl="1" indent="-342900">
              <a:spcBef>
                <a:spcPct val="20000"/>
              </a:spcBef>
              <a:buFont typeface="Symbol" panose="05050102010706020507" pitchFamily="18" charset="2"/>
              <a:buChar char=""/>
            </a:pPr>
            <a:r>
              <a:rPr lang="en-US" dirty="0" smtClean="0"/>
              <a:t>RF sections can be reduced from 8 to 2 because saw-tooth is no longer a problem (easy for maintenance, potential cost saving).</a:t>
            </a:r>
          </a:p>
        </p:txBody>
      </p:sp>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Tree>
    <p:extLst>
      <p:ext uri="{BB962C8B-B14F-4D97-AF65-F5344CB8AC3E}">
        <p14:creationId xmlns:p14="http://schemas.microsoft.com/office/powerpoint/2010/main" val="2009889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26</a:t>
            </a:fld>
            <a:endParaRPr lang="zh-CN" altLang="en-US">
              <a:solidFill>
                <a:prstClr val="black">
                  <a:tint val="75000"/>
                </a:prstClr>
              </a:solidFill>
            </a:endParaRP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Cost of a Double Ring</a:t>
            </a:r>
            <a:endParaRPr lang="en-US" dirty="0">
              <a:solidFill>
                <a:prstClr val="black"/>
              </a:solidFill>
              <a:latin typeface="Tahoma" pitchFamily="34" charset="0"/>
              <a:cs typeface="Tahoma" pitchFamily="34" charset="0"/>
            </a:endParaRPr>
          </a:p>
        </p:txBody>
      </p:sp>
      <p:sp>
        <p:nvSpPr>
          <p:cNvPr id="7" name="Content Placeholder 4"/>
          <p:cNvSpPr txBox="1">
            <a:spLocks/>
          </p:cNvSpPr>
          <p:nvPr/>
        </p:nvSpPr>
        <p:spPr>
          <a:xfrm>
            <a:off x="381000" y="1066800"/>
            <a:ext cx="8382000" cy="5289550"/>
          </a:xfrm>
          <a:prstGeom prst="rect">
            <a:avLst/>
          </a:prstGeom>
        </p:spPr>
        <p:txBody>
          <a:bodyPr vert="horz" lIns="91420" tIns="45711" rIns="91420" bIns="45711" rtlCol="0">
            <a:normAutofit/>
          </a:bodyPr>
          <a:lstStyle/>
          <a:p>
            <a:pPr marL="342829" indent="-342829">
              <a:spcBef>
                <a:spcPct val="20000"/>
              </a:spcBef>
              <a:buFont typeface="Arial" pitchFamily="34" charset="0"/>
              <a:buChar char="•"/>
            </a:pPr>
            <a:r>
              <a:rPr lang="en-US" sz="2000" dirty="0" smtClean="0"/>
              <a:t>The main issue is cost increase.</a:t>
            </a:r>
          </a:p>
          <a:p>
            <a:pPr marL="342829" indent="-342829">
              <a:spcBef>
                <a:spcPct val="20000"/>
              </a:spcBef>
              <a:buFont typeface="Arial" pitchFamily="34" charset="0"/>
              <a:buChar char="•"/>
            </a:pPr>
            <a:r>
              <a:rPr lang="en-US" sz="2000" dirty="0" smtClean="0"/>
              <a:t>However, the cost of the “big three” will not change, which represents ~50% of the accelerator cost</a:t>
            </a:r>
          </a:p>
          <a:p>
            <a:pPr marL="342829" indent="-342829">
              <a:spcBef>
                <a:spcPct val="20000"/>
              </a:spcBef>
              <a:buFont typeface="Arial" pitchFamily="34" charset="0"/>
              <a:buChar char="•"/>
            </a:pPr>
            <a:r>
              <a:rPr lang="en-US" sz="2000" dirty="0" smtClean="0"/>
              <a:t>The cost increase comes from:</a:t>
            </a:r>
          </a:p>
          <a:p>
            <a:pPr marL="914400" lvl="1" indent="-457200">
              <a:spcBef>
                <a:spcPct val="20000"/>
              </a:spcBef>
              <a:buFont typeface="+mj-lt"/>
              <a:buAutoNum type="arabicParenR"/>
            </a:pPr>
            <a:r>
              <a:rPr lang="en-US" sz="2000" dirty="0" smtClean="0"/>
              <a:t>Magnet and power supply</a:t>
            </a:r>
          </a:p>
          <a:p>
            <a:pPr marL="914400" lvl="1" indent="-457200">
              <a:spcBef>
                <a:spcPct val="20000"/>
              </a:spcBef>
              <a:buFont typeface="+mj-lt"/>
              <a:buAutoNum type="arabicParenR"/>
            </a:pPr>
            <a:r>
              <a:rPr lang="en-US" sz="2000" dirty="0" smtClean="0"/>
              <a:t>Vacuum</a:t>
            </a:r>
          </a:p>
          <a:p>
            <a:pPr marL="914400" lvl="1" indent="-457200">
              <a:spcBef>
                <a:spcPct val="20000"/>
              </a:spcBef>
              <a:buFont typeface="+mj-lt"/>
              <a:buAutoNum type="arabicParenR"/>
            </a:pPr>
            <a:r>
              <a:rPr lang="en-US" sz="2000" dirty="0" smtClean="0"/>
              <a:t>Instrumentation</a:t>
            </a:r>
          </a:p>
          <a:p>
            <a:pPr marL="914400" lvl="1" indent="-457200">
              <a:spcBef>
                <a:spcPct val="20000"/>
              </a:spcBef>
              <a:buFont typeface="+mj-lt"/>
              <a:buAutoNum type="arabicParenR"/>
            </a:pPr>
            <a:r>
              <a:rPr lang="en-US" sz="2000" dirty="0" smtClean="0"/>
              <a:t>Mechanical</a:t>
            </a:r>
          </a:p>
          <a:p>
            <a:pPr marL="914400" lvl="1" indent="-457200">
              <a:spcBef>
                <a:spcPct val="20000"/>
              </a:spcBef>
              <a:buFont typeface="+mj-lt"/>
              <a:buAutoNum type="arabicParenR"/>
            </a:pPr>
            <a:r>
              <a:rPr lang="en-US" sz="2000" dirty="0" smtClean="0"/>
              <a:t>Radiation shielding</a:t>
            </a:r>
          </a:p>
          <a:p>
            <a:pPr marL="342829" indent="-342829">
              <a:spcBef>
                <a:spcPct val="20000"/>
              </a:spcBef>
              <a:buFont typeface="Arial" pitchFamily="34" charset="0"/>
              <a:buChar char="•"/>
            </a:pPr>
            <a:r>
              <a:rPr lang="en-US" sz="2000" dirty="0" smtClean="0"/>
              <a:t>Pre-CDR Appendix 2 has a cost comparison between 1-ring and 2-ring. The latter is 30% higher in the accelerator cost.</a:t>
            </a:r>
          </a:p>
          <a:p>
            <a:pPr marL="342829" indent="-342829">
              <a:spcBef>
                <a:spcPct val="20000"/>
              </a:spcBef>
              <a:buFont typeface="Arial" pitchFamily="34" charset="0"/>
              <a:buChar char="•"/>
            </a:pPr>
            <a:r>
              <a:rPr lang="en-US" sz="2000" dirty="0" smtClean="0"/>
              <a:t>But it has two over-estimates:</a:t>
            </a:r>
          </a:p>
          <a:p>
            <a:pPr marL="800100" lvl="1" indent="-342900">
              <a:spcBef>
                <a:spcPct val="20000"/>
              </a:spcBef>
              <a:buFont typeface="Symbol" panose="05050102010706020507" pitchFamily="18" charset="2"/>
              <a:buChar char=""/>
            </a:pPr>
            <a:r>
              <a:rPr lang="en-US" sz="2000" dirty="0" smtClean="0"/>
              <a:t>It does not consider the changes in technical system design</a:t>
            </a:r>
          </a:p>
          <a:p>
            <a:pPr marL="800100" lvl="1" indent="-342900">
              <a:spcBef>
                <a:spcPct val="20000"/>
              </a:spcBef>
              <a:buFont typeface="Symbol" panose="05050102010706020507" pitchFamily="18" charset="2"/>
              <a:buChar char=""/>
            </a:pPr>
            <a:r>
              <a:rPr lang="en-US" sz="2000" dirty="0" smtClean="0"/>
              <a:t>It does not separate the cost of colliders from booster and </a:t>
            </a:r>
            <a:r>
              <a:rPr lang="en-US" sz="2000" dirty="0" err="1" smtClean="0"/>
              <a:t>linac</a:t>
            </a:r>
            <a:endParaRPr lang="en-US" sz="2000" dirty="0" smtClean="0"/>
          </a:p>
        </p:txBody>
      </p:sp>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Tree>
    <p:extLst>
      <p:ext uri="{BB962C8B-B14F-4D97-AF65-F5344CB8AC3E}">
        <p14:creationId xmlns:p14="http://schemas.microsoft.com/office/powerpoint/2010/main" val="3014134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27</a:t>
            </a:fld>
            <a:endParaRPr lang="zh-CN" altLang="en-US">
              <a:solidFill>
                <a:prstClr val="black">
                  <a:tint val="75000"/>
                </a:prstClr>
              </a:solidFill>
            </a:endParaRP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Cost for Double Ring </a:t>
            </a:r>
            <a:r>
              <a:rPr lang="en-US" sz="2400" b="1" dirty="0" smtClean="0">
                <a:solidFill>
                  <a:prstClr val="black"/>
                </a:solidFill>
                <a:latin typeface="Tahoma" pitchFamily="34" charset="0"/>
                <a:cs typeface="Tahoma" pitchFamily="34" charset="0"/>
              </a:rPr>
              <a:t>(cont’d)</a:t>
            </a:r>
            <a:endParaRPr lang="en-US" dirty="0">
              <a:solidFill>
                <a:prstClr val="black"/>
              </a:solidFill>
              <a:latin typeface="Tahoma" pitchFamily="34" charset="0"/>
              <a:cs typeface="Tahoma" pitchFamily="34" charset="0"/>
            </a:endParaRPr>
          </a:p>
        </p:txBody>
      </p:sp>
      <p:sp>
        <p:nvSpPr>
          <p:cNvPr id="7" name="Content Placeholder 4"/>
          <p:cNvSpPr txBox="1">
            <a:spLocks/>
          </p:cNvSpPr>
          <p:nvPr/>
        </p:nvSpPr>
        <p:spPr>
          <a:xfrm>
            <a:off x="381000" y="1066800"/>
            <a:ext cx="8382000" cy="5289550"/>
          </a:xfrm>
          <a:prstGeom prst="rect">
            <a:avLst/>
          </a:prstGeom>
        </p:spPr>
        <p:txBody>
          <a:bodyPr vert="horz" lIns="91420" tIns="45711" rIns="91420" bIns="45711" rtlCol="0">
            <a:normAutofit/>
          </a:bodyPr>
          <a:lstStyle/>
          <a:p>
            <a:pPr marL="342829" indent="-342829">
              <a:spcBef>
                <a:spcPct val="20000"/>
              </a:spcBef>
              <a:buFont typeface="Arial" pitchFamily="34" charset="0"/>
              <a:buChar char="•"/>
            </a:pPr>
            <a:r>
              <a:rPr lang="en-US" sz="2000" dirty="0" smtClean="0"/>
              <a:t>Changes in system design for double ring:</a:t>
            </a:r>
          </a:p>
          <a:p>
            <a:pPr marL="800100" lvl="1" indent="-342900">
              <a:spcBef>
                <a:spcPct val="20000"/>
              </a:spcBef>
              <a:buFont typeface="Symbol" panose="05050102010706020507" pitchFamily="18" charset="2"/>
              <a:buChar char=""/>
            </a:pPr>
            <a:r>
              <a:rPr lang="en-US" sz="2000" dirty="0" smtClean="0"/>
              <a:t>Magnet size and good field region can be smaller, stored energy lower, reducing the cost of both magnet and power supplies</a:t>
            </a:r>
          </a:p>
          <a:p>
            <a:pPr marL="800100" lvl="1" indent="-342900">
              <a:spcBef>
                <a:spcPct val="20000"/>
              </a:spcBef>
              <a:buFont typeface="Symbol" panose="05050102010706020507" pitchFamily="18" charset="2"/>
              <a:buChar char=""/>
            </a:pPr>
            <a:r>
              <a:rPr lang="en-US" sz="2000" dirty="0" smtClean="0"/>
              <a:t>Vacuum pipe can be smaller</a:t>
            </a:r>
          </a:p>
          <a:p>
            <a:pPr marL="800100" lvl="1" indent="-342900">
              <a:spcBef>
                <a:spcPct val="20000"/>
              </a:spcBef>
              <a:buFont typeface="Symbol" panose="05050102010706020507" pitchFamily="18" charset="2"/>
              <a:buChar char=""/>
            </a:pPr>
            <a:r>
              <a:rPr lang="en-US" sz="2000" dirty="0" smtClean="0"/>
              <a:t>One mechanical support can support both magnets</a:t>
            </a:r>
          </a:p>
          <a:p>
            <a:pPr marL="800100" lvl="1" indent="-342900">
              <a:spcBef>
                <a:spcPct val="20000"/>
              </a:spcBef>
              <a:buFont typeface="Symbol" panose="05050102010706020507" pitchFamily="18" charset="2"/>
              <a:buChar char=""/>
            </a:pPr>
            <a:r>
              <a:rPr lang="en-US" sz="2000" dirty="0"/>
              <a:t>S</a:t>
            </a:r>
            <a:r>
              <a:rPr lang="en-US" sz="2000" dirty="0" smtClean="0"/>
              <a:t>hielding will actually be easier because synchrotron radiation on the wall is cut by half</a:t>
            </a:r>
          </a:p>
          <a:p>
            <a:pPr marL="800100" lvl="1" indent="-342900">
              <a:spcBef>
                <a:spcPct val="20000"/>
              </a:spcBef>
              <a:buFont typeface="Symbol" panose="05050102010706020507" pitchFamily="18" charset="2"/>
              <a:buChar char=""/>
            </a:pPr>
            <a:r>
              <a:rPr lang="en-US" sz="2000" dirty="0" smtClean="0"/>
              <a:t>Only the instrumentation needs to be doubled</a:t>
            </a:r>
          </a:p>
          <a:p>
            <a:pPr marL="342829" indent="-342829">
              <a:spcBef>
                <a:spcPct val="20000"/>
              </a:spcBef>
              <a:buFont typeface="Arial" pitchFamily="34" charset="0"/>
              <a:buChar char="•"/>
            </a:pPr>
            <a:r>
              <a:rPr lang="en-US" sz="2000" dirty="0" smtClean="0"/>
              <a:t>System cost for collider only: (w.r.t. the total accelerator cost)</a:t>
            </a:r>
            <a:endParaRPr lang="en-US" sz="2000" dirty="0"/>
          </a:p>
          <a:p>
            <a:pPr marL="800100" lvl="1" indent="-342900">
              <a:spcBef>
                <a:spcPct val="20000"/>
              </a:spcBef>
              <a:buFont typeface="Symbol" panose="05050102010706020507" pitchFamily="18" charset="2"/>
              <a:buChar char=""/>
            </a:pPr>
            <a:r>
              <a:rPr lang="en-US" sz="2000" dirty="0" smtClean="0"/>
              <a:t>Magnet:		10.3%</a:t>
            </a:r>
          </a:p>
          <a:p>
            <a:pPr marL="800100" lvl="1" indent="-342900">
              <a:spcBef>
                <a:spcPct val="20000"/>
              </a:spcBef>
              <a:buFont typeface="Symbol" panose="05050102010706020507" pitchFamily="18" charset="2"/>
              <a:buChar char=""/>
            </a:pPr>
            <a:r>
              <a:rPr lang="en-US" sz="2000" dirty="0" smtClean="0"/>
              <a:t>Power supply:	1.8%</a:t>
            </a:r>
            <a:endParaRPr lang="en-US" sz="2000" dirty="0"/>
          </a:p>
          <a:p>
            <a:pPr marL="800100" lvl="1" indent="-342900">
              <a:spcBef>
                <a:spcPct val="20000"/>
              </a:spcBef>
              <a:buFont typeface="Symbol" panose="05050102010706020507" pitchFamily="18" charset="2"/>
              <a:buChar char=""/>
            </a:pPr>
            <a:r>
              <a:rPr lang="en-US" sz="2000" dirty="0" smtClean="0"/>
              <a:t>Vacuum:		9.7%</a:t>
            </a:r>
          </a:p>
          <a:p>
            <a:pPr marL="800100" lvl="1" indent="-342900">
              <a:spcBef>
                <a:spcPct val="20000"/>
              </a:spcBef>
              <a:buFont typeface="Symbol" panose="05050102010706020507" pitchFamily="18" charset="2"/>
              <a:buChar char=""/>
            </a:pPr>
            <a:r>
              <a:rPr lang="en-US" sz="2000" dirty="0" smtClean="0"/>
              <a:t>Instrumentation:	1.9%</a:t>
            </a:r>
          </a:p>
          <a:p>
            <a:pPr marL="800100" lvl="1" indent="-342900">
              <a:spcBef>
                <a:spcPct val="20000"/>
              </a:spcBef>
              <a:buFont typeface="Symbol" panose="05050102010706020507" pitchFamily="18" charset="2"/>
              <a:buChar char=""/>
            </a:pPr>
            <a:r>
              <a:rPr lang="en-US" sz="2000" dirty="0" smtClean="0"/>
              <a:t>Mechanical:	2.2%</a:t>
            </a:r>
            <a:endParaRPr lang="en-US" sz="2000" dirty="0"/>
          </a:p>
          <a:p>
            <a:pPr lvl="1">
              <a:spcBef>
                <a:spcPct val="20000"/>
              </a:spcBef>
            </a:pPr>
            <a:endParaRPr lang="en-US" sz="2000" dirty="0" smtClean="0"/>
          </a:p>
        </p:txBody>
      </p:sp>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Tree>
    <p:extLst>
      <p:ext uri="{BB962C8B-B14F-4D97-AF65-F5344CB8AC3E}">
        <p14:creationId xmlns:p14="http://schemas.microsoft.com/office/powerpoint/2010/main" val="2188409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28</a:t>
            </a:fld>
            <a:endParaRPr lang="zh-CN" altLang="en-US">
              <a:solidFill>
                <a:prstClr val="black">
                  <a:tint val="75000"/>
                </a:prstClr>
              </a:solidFill>
            </a:endParaRPr>
          </a:p>
        </p:txBody>
      </p:sp>
      <p:pic>
        <p:nvPicPr>
          <p:cNvPr id="17410" name="Picture 2" descr="http://acceleratingnews.web.cern.ch/sites/acceleratingnews.web.cern.ch/files/pictures/Issue%2016/1_FCC_ee_dipolemagnet_600px_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34" y="1371600"/>
            <a:ext cx="6819252"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2-in-1 Magnet for Double Ring </a:t>
            </a:r>
            <a:r>
              <a:rPr lang="en-US" sz="2000" b="1" dirty="0" smtClean="0">
                <a:solidFill>
                  <a:prstClr val="black"/>
                </a:solidFill>
                <a:latin typeface="Tahoma" pitchFamily="34" charset="0"/>
                <a:cs typeface="Tahoma" pitchFamily="34" charset="0"/>
              </a:rPr>
              <a:t>(courtesy: CERN)</a:t>
            </a:r>
            <a:endParaRPr lang="en-US" sz="1600" dirty="0">
              <a:solidFill>
                <a:prstClr val="black"/>
              </a:solidFill>
              <a:latin typeface="Tahoma" pitchFamily="34" charset="0"/>
              <a:cs typeface="Tahoma" pitchFamily="34" charset="0"/>
            </a:endParaRPr>
          </a:p>
        </p:txBody>
      </p:sp>
      <p:sp>
        <p:nvSpPr>
          <p:cNvPr id="5" name="TextBox 4"/>
          <p:cNvSpPr txBox="1"/>
          <p:nvPr/>
        </p:nvSpPr>
        <p:spPr>
          <a:xfrm>
            <a:off x="304800" y="5029200"/>
            <a:ext cx="8458200" cy="646331"/>
          </a:xfrm>
          <a:prstGeom prst="rect">
            <a:avLst/>
          </a:prstGeom>
          <a:noFill/>
        </p:spPr>
        <p:txBody>
          <a:bodyPr wrap="square" rtlCol="0">
            <a:spAutoFit/>
          </a:bodyPr>
          <a:lstStyle/>
          <a:p>
            <a:r>
              <a:rPr lang="en-US" i="1" dirty="0"/>
              <a:t>A first concept for the FCC-</a:t>
            </a:r>
            <a:r>
              <a:rPr lang="en-US" i="1" dirty="0" err="1"/>
              <a:t>ee</a:t>
            </a:r>
            <a:r>
              <a:rPr lang="en-US" i="1" dirty="0"/>
              <a:t> main dipoles, with an X iron yoke (blue) and two </a:t>
            </a:r>
            <a:r>
              <a:rPr lang="en-US" i="1" dirty="0" err="1"/>
              <a:t>aluminium</a:t>
            </a:r>
            <a:r>
              <a:rPr lang="en-US" i="1" dirty="0"/>
              <a:t> </a:t>
            </a:r>
            <a:r>
              <a:rPr lang="en-US" i="1" dirty="0" err="1"/>
              <a:t>busbars</a:t>
            </a:r>
            <a:r>
              <a:rPr lang="en-US" i="1" dirty="0"/>
              <a:t> (red). The dimensions are about 40 cm wide per 12 cm high (Image: CERN).</a:t>
            </a:r>
            <a:endParaRPr lang="en-US" dirty="0"/>
          </a:p>
        </p:txBody>
      </p:sp>
      <p:cxnSp>
        <p:nvCxnSpPr>
          <p:cNvPr id="8" name="Straight Arrow Connector 7"/>
          <p:cNvCxnSpPr/>
          <p:nvPr/>
        </p:nvCxnSpPr>
        <p:spPr>
          <a:xfrm>
            <a:off x="1371600" y="4495800"/>
            <a:ext cx="6324600"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153400" y="2057400"/>
            <a:ext cx="0" cy="182880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53400" y="2743200"/>
            <a:ext cx="762000" cy="369332"/>
          </a:xfrm>
          <a:prstGeom prst="rect">
            <a:avLst/>
          </a:prstGeom>
          <a:noFill/>
        </p:spPr>
        <p:txBody>
          <a:bodyPr wrap="square" rtlCol="0">
            <a:spAutoFit/>
          </a:bodyPr>
          <a:lstStyle/>
          <a:p>
            <a:r>
              <a:rPr lang="en-US" b="1" dirty="0" smtClean="0">
                <a:solidFill>
                  <a:srgbClr val="FF0000"/>
                </a:solidFill>
              </a:rPr>
              <a:t>12 cm</a:t>
            </a:r>
            <a:endParaRPr lang="en-US" b="1" dirty="0">
              <a:solidFill>
                <a:srgbClr val="FF0000"/>
              </a:solidFill>
            </a:endParaRPr>
          </a:p>
        </p:txBody>
      </p:sp>
      <p:sp>
        <p:nvSpPr>
          <p:cNvPr id="15" name="TextBox 14"/>
          <p:cNvSpPr txBox="1"/>
          <p:nvPr/>
        </p:nvSpPr>
        <p:spPr>
          <a:xfrm>
            <a:off x="4114800" y="4126468"/>
            <a:ext cx="762000" cy="369332"/>
          </a:xfrm>
          <a:prstGeom prst="rect">
            <a:avLst/>
          </a:prstGeom>
          <a:noFill/>
        </p:spPr>
        <p:txBody>
          <a:bodyPr wrap="square" rtlCol="0">
            <a:spAutoFit/>
          </a:bodyPr>
          <a:lstStyle/>
          <a:p>
            <a:r>
              <a:rPr lang="en-US" b="1" dirty="0" smtClean="0">
                <a:solidFill>
                  <a:srgbClr val="FF0000"/>
                </a:solidFill>
              </a:rPr>
              <a:t>40 cm</a:t>
            </a:r>
            <a:endParaRPr lang="en-US" b="1" dirty="0">
              <a:solidFill>
                <a:srgbClr val="FF0000"/>
              </a:solidFill>
            </a:endParaRPr>
          </a:p>
        </p:txBody>
      </p:sp>
    </p:spTree>
    <p:extLst>
      <p:ext uri="{BB962C8B-B14F-4D97-AF65-F5344CB8AC3E}">
        <p14:creationId xmlns:p14="http://schemas.microsoft.com/office/powerpoint/2010/main" val="4265037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29</a:t>
            </a:fld>
            <a:endParaRPr lang="zh-CN" altLang="en-US">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32590684"/>
              </p:ext>
            </p:extLst>
          </p:nvPr>
        </p:nvGraphicFramePr>
        <p:xfrm>
          <a:off x="1295400" y="990608"/>
          <a:ext cx="4724400" cy="5730866"/>
        </p:xfrm>
        <a:graphic>
          <a:graphicData uri="http://schemas.openxmlformats.org/drawingml/2006/table">
            <a:tbl>
              <a:tblPr firstRow="1" firstCol="1" bandRow="1">
                <a:tableStyleId>{5C22544A-7EE6-4342-B048-85BDC9FD1C3A}</a:tableStyleId>
              </a:tblPr>
              <a:tblGrid>
                <a:gridCol w="3073687"/>
                <a:gridCol w="1650713"/>
              </a:tblGrid>
              <a:tr h="235055">
                <a:tc>
                  <a:txBody>
                    <a:bodyPr/>
                    <a:lstStyle/>
                    <a:p>
                      <a:pPr marL="0" marR="0">
                        <a:spcBef>
                          <a:spcPts val="0"/>
                        </a:spcBef>
                        <a:spcAft>
                          <a:spcPts val="0"/>
                        </a:spcAft>
                      </a:pPr>
                      <a:r>
                        <a:rPr lang="en-US" sz="1000" dirty="0">
                          <a:effectLst/>
                        </a:rPr>
                        <a:t> </a:t>
                      </a:r>
                      <a:r>
                        <a:rPr lang="en-GB" sz="1000" dirty="0">
                          <a:effectLst/>
                        </a:rPr>
                        <a:t>Quantity </a:t>
                      </a:r>
                      <a:endParaRPr lang="en-US"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1984</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79828">
                <a:tc>
                  <a:txBody>
                    <a:bodyPr/>
                    <a:lstStyle/>
                    <a:p>
                      <a:pPr marL="0" marR="0">
                        <a:spcBef>
                          <a:spcPts val="0"/>
                        </a:spcBef>
                        <a:spcAft>
                          <a:spcPts val="0"/>
                        </a:spcAft>
                      </a:pPr>
                      <a:r>
                        <a:rPr lang="en-GB" sz="1000">
                          <a:effectLst/>
                        </a:rPr>
                        <a:t> Maximum field strength (T)</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b"/>
                </a:tc>
                <a:tc>
                  <a:txBody>
                    <a:bodyPr/>
                    <a:lstStyle/>
                    <a:p>
                      <a:pPr marL="0" marR="0" algn="ctr">
                        <a:spcBef>
                          <a:spcPts val="0"/>
                        </a:spcBef>
                        <a:spcAft>
                          <a:spcPts val="0"/>
                        </a:spcAft>
                      </a:pPr>
                      <a:r>
                        <a:rPr lang="en-GB" sz="1000" dirty="0">
                          <a:effectLst/>
                        </a:rPr>
                        <a:t>0.07</a:t>
                      </a:r>
                      <a:endParaRPr lang="en-US"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Magnetic gap (mm)</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b"/>
                </a:tc>
                <a:tc>
                  <a:txBody>
                    <a:bodyPr/>
                    <a:lstStyle/>
                    <a:p>
                      <a:pPr marL="0" marR="0" algn="ctr">
                        <a:spcBef>
                          <a:spcPts val="0"/>
                        </a:spcBef>
                        <a:spcAft>
                          <a:spcPts val="0"/>
                        </a:spcAft>
                      </a:pPr>
                      <a:r>
                        <a:rPr lang="en-GB" sz="1000">
                          <a:effectLst/>
                        </a:rPr>
                        <a:t>80</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Bending angle (mrad)</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3.17</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Magnetic Length (m)</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18</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Bending radius (m)</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6094</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Good field region (mm)</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100</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Current (A)</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2250</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Conductor cross section (mm)</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60</a:t>
                      </a:r>
                      <a:r>
                        <a:rPr lang="en-GB" sz="1000">
                          <a:effectLst/>
                          <a:sym typeface="Symbol" panose="05050102010706020507" pitchFamily="18" charset="2"/>
                        </a:rPr>
                        <a:t></a:t>
                      </a:r>
                      <a:r>
                        <a:rPr lang="en-GB" sz="1000">
                          <a:effectLst/>
                        </a:rPr>
                        <a:t>40, </a:t>
                      </a:r>
                      <a:r>
                        <a:rPr lang="en-GB" sz="1000">
                          <a:effectLst/>
                          <a:sym typeface="Symbol" panose="05050102010706020507" pitchFamily="18" charset="2"/>
                        </a:rPr>
                        <a:t></a:t>
                      </a:r>
                      <a:r>
                        <a:rPr lang="en-GB" sz="1000">
                          <a:effectLst/>
                        </a:rPr>
                        <a:t>9,r2</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Turns per pole</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1</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Resistance of the magnet (m</a:t>
                      </a:r>
                      <a:r>
                        <a:rPr lang="ja-JP" sz="1000">
                          <a:effectLst/>
                        </a:rPr>
                        <a:t>Ω</a:t>
                      </a:r>
                      <a:r>
                        <a:rPr lang="en-GB" sz="1000">
                          <a:effectLst/>
                        </a:rPr>
                        <a:t>)</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0.963</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Current density (A/mm</a:t>
                      </a:r>
                      <a:r>
                        <a:rPr lang="en-GB" sz="1000" baseline="30000">
                          <a:effectLst/>
                        </a:rPr>
                        <a:t>2</a:t>
                      </a:r>
                      <a:r>
                        <a:rPr lang="en-GB" sz="1000">
                          <a:effectLst/>
                        </a:rPr>
                        <a:t>)</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1.0</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Operating voltage (V)</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2.25</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Power per magnet (kW)</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5.1</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Induction per magnet (mH)</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0.33</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Number of water circuits per magnet</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2</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79828">
                <a:tc>
                  <a:txBody>
                    <a:bodyPr/>
                    <a:lstStyle/>
                    <a:p>
                      <a:pPr marL="0" marR="0">
                        <a:spcBef>
                          <a:spcPts val="0"/>
                        </a:spcBef>
                        <a:spcAft>
                          <a:spcPts val="0"/>
                        </a:spcAft>
                      </a:pPr>
                      <a:r>
                        <a:rPr lang="en-GB" sz="1000">
                          <a:effectLst/>
                        </a:rPr>
                        <a:t> Water pressure (kg/cm</a:t>
                      </a:r>
                      <a:r>
                        <a:rPr lang="en-GB" sz="1000" baseline="30000">
                          <a:effectLst/>
                        </a:rPr>
                        <a:t>2</a:t>
                      </a:r>
                      <a:r>
                        <a:rPr lang="en-GB" sz="1000">
                          <a:effectLst/>
                        </a:rPr>
                        <a:t>)</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6</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Flow velocity(m/s)</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3.14</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Water flux (l/s)</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0.4</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Temperature rise(</a:t>
                      </a:r>
                      <a:r>
                        <a:rPr lang="ja-JP" sz="1000">
                          <a:effectLst/>
                        </a:rPr>
                        <a:t>℃</a:t>
                      </a:r>
                      <a:r>
                        <a:rPr lang="en-GB" sz="1000">
                          <a:effectLst/>
                        </a:rPr>
                        <a:t>)</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4</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Core cross section (W</a:t>
                      </a:r>
                      <a:r>
                        <a:rPr lang="en-GB" sz="1000">
                          <a:effectLst/>
                          <a:sym typeface="Symbol" panose="05050102010706020507" pitchFamily="18" charset="2"/>
                        </a:rPr>
                        <a:t></a:t>
                      </a:r>
                      <a:r>
                        <a:rPr lang="en-GB" sz="1000">
                          <a:effectLst/>
                        </a:rPr>
                        <a:t>H)</a:t>
                      </a:r>
                      <a:r>
                        <a:rPr lang="ja-JP" sz="1000">
                          <a:effectLst/>
                        </a:rPr>
                        <a:t>（</a:t>
                      </a:r>
                      <a:r>
                        <a:rPr lang="en-GB" sz="1000">
                          <a:effectLst/>
                        </a:rPr>
                        <a:t>mm</a:t>
                      </a:r>
                      <a:r>
                        <a:rPr lang="ja-JP" sz="1000">
                          <a:effectLst/>
                        </a:rPr>
                        <a:t>）</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450*400</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Core center length (m)</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18</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Core mass (t)</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a:effectLst/>
                        </a:rPr>
                        <a:t>9.4</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r h="235055">
                <a:tc>
                  <a:txBody>
                    <a:bodyPr/>
                    <a:lstStyle/>
                    <a:p>
                      <a:pPr marL="0" marR="0">
                        <a:spcBef>
                          <a:spcPts val="0"/>
                        </a:spcBef>
                        <a:spcAft>
                          <a:spcPts val="0"/>
                        </a:spcAft>
                      </a:pPr>
                      <a:r>
                        <a:rPr lang="en-GB" sz="1000">
                          <a:effectLst/>
                        </a:rPr>
                        <a:t> Aluminum Mass (t)</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c>
                  <a:txBody>
                    <a:bodyPr/>
                    <a:lstStyle/>
                    <a:p>
                      <a:pPr marL="0" marR="0" algn="ctr">
                        <a:spcBef>
                          <a:spcPts val="0"/>
                        </a:spcBef>
                        <a:spcAft>
                          <a:spcPts val="0"/>
                        </a:spcAft>
                      </a:pPr>
                      <a:r>
                        <a:rPr lang="en-GB" sz="1000" dirty="0">
                          <a:effectLst/>
                        </a:rPr>
                        <a:t>0.5</a:t>
                      </a:r>
                      <a:endParaRPr lang="en-US"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7661" marR="7661" marT="7661" marB="0" anchor="ctr"/>
                </a:tc>
              </a:tr>
            </a:tbl>
          </a:graphicData>
        </a:graphic>
      </p:graphicFrame>
      <p:sp>
        <p:nvSpPr>
          <p:cNvPr id="6" name="TextBox 5"/>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Pre-CDR Magnet</a:t>
            </a:r>
            <a:endParaRPr lang="en-US" sz="1600" dirty="0">
              <a:solidFill>
                <a:prstClr val="black"/>
              </a:solidFill>
              <a:latin typeface="Tahoma" pitchFamily="34" charset="0"/>
              <a:cs typeface="Tahoma" pitchFamily="34" charset="0"/>
            </a:endParaRPr>
          </a:p>
        </p:txBody>
      </p:sp>
      <p:sp>
        <p:nvSpPr>
          <p:cNvPr id="7" name="TextBox 6"/>
          <p:cNvSpPr txBox="1"/>
          <p:nvPr/>
        </p:nvSpPr>
        <p:spPr>
          <a:xfrm>
            <a:off x="6019800" y="5029200"/>
            <a:ext cx="3048000" cy="461665"/>
          </a:xfrm>
          <a:prstGeom prst="rect">
            <a:avLst/>
          </a:prstGeom>
          <a:noFill/>
        </p:spPr>
        <p:txBody>
          <a:bodyPr wrap="square" rtlCol="0">
            <a:spAutoFit/>
          </a:bodyPr>
          <a:lstStyle/>
          <a:p>
            <a:pPr algn="ctr"/>
            <a:r>
              <a:rPr lang="en-US" sz="2400" b="1" dirty="0" smtClean="0">
                <a:solidFill>
                  <a:srgbClr val="FF0000"/>
                </a:solidFill>
              </a:rPr>
              <a:t>W x H = 45 cm x 40 cm</a:t>
            </a:r>
            <a:endParaRPr lang="en-US" sz="2400" b="1" dirty="0">
              <a:solidFill>
                <a:srgbClr val="FF0000"/>
              </a:solidFill>
            </a:endParaRPr>
          </a:p>
        </p:txBody>
      </p:sp>
      <p:cxnSp>
        <p:nvCxnSpPr>
          <p:cNvPr id="9" name="Straight Arrow Connector 8"/>
          <p:cNvCxnSpPr/>
          <p:nvPr/>
        </p:nvCxnSpPr>
        <p:spPr>
          <a:xfrm flipV="1">
            <a:off x="5638800" y="5490865"/>
            <a:ext cx="990600" cy="3765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Tree>
    <p:extLst>
      <p:ext uri="{BB962C8B-B14F-4D97-AF65-F5344CB8AC3E}">
        <p14:creationId xmlns:p14="http://schemas.microsoft.com/office/powerpoint/2010/main" val="3280021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uFeng\Desktop\CEPC partial double Ring layout-20151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189" y="21936"/>
            <a:ext cx="8778098" cy="6830765"/>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4" name="空心弧 3"/>
          <p:cNvSpPr/>
          <p:nvPr/>
        </p:nvSpPr>
        <p:spPr>
          <a:xfrm rot="16200000">
            <a:off x="1951048" y="3225151"/>
            <a:ext cx="568275" cy="242899"/>
          </a:xfrm>
          <a:prstGeom prst="blockArc">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 name="空心弧 4"/>
          <p:cNvSpPr/>
          <p:nvPr/>
        </p:nvSpPr>
        <p:spPr>
          <a:xfrm rot="5400000">
            <a:off x="6989849" y="3198028"/>
            <a:ext cx="568275" cy="242899"/>
          </a:xfrm>
          <a:prstGeom prst="blockArc">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 name="TextBox 5"/>
          <p:cNvSpPr txBox="1"/>
          <p:nvPr/>
        </p:nvSpPr>
        <p:spPr>
          <a:xfrm>
            <a:off x="868667" y="3087450"/>
            <a:ext cx="1646192" cy="369332"/>
          </a:xfrm>
          <a:prstGeom prst="rect">
            <a:avLst/>
          </a:prstGeom>
          <a:noFill/>
        </p:spPr>
        <p:txBody>
          <a:bodyPr wrap="square" rtlCol="0">
            <a:spAutoFit/>
          </a:bodyPr>
          <a:lstStyle/>
          <a:p>
            <a:r>
              <a:rPr lang="en-US" altLang="zh-CN" dirty="0" smtClean="0">
                <a:solidFill>
                  <a:prstClr val="black"/>
                </a:solidFill>
              </a:rPr>
              <a:t>bypass (pp)</a:t>
            </a:r>
            <a:endParaRPr lang="zh-CN" altLang="en-US" dirty="0">
              <a:solidFill>
                <a:prstClr val="black"/>
              </a:solidFill>
            </a:endParaRPr>
          </a:p>
        </p:txBody>
      </p:sp>
      <p:sp>
        <p:nvSpPr>
          <p:cNvPr id="7" name="矩形 6"/>
          <p:cNvSpPr/>
          <p:nvPr/>
        </p:nvSpPr>
        <p:spPr>
          <a:xfrm>
            <a:off x="7422815" y="3087450"/>
            <a:ext cx="1259127" cy="369332"/>
          </a:xfrm>
          <a:prstGeom prst="rect">
            <a:avLst/>
          </a:prstGeom>
        </p:spPr>
        <p:txBody>
          <a:bodyPr wrap="none">
            <a:spAutoFit/>
          </a:bodyPr>
          <a:lstStyle/>
          <a:p>
            <a:r>
              <a:rPr lang="en-US" altLang="zh-CN" dirty="0">
                <a:solidFill>
                  <a:prstClr val="black"/>
                </a:solidFill>
              </a:rPr>
              <a:t>bypass (pp)</a:t>
            </a:r>
            <a:endParaRPr lang="zh-CN" altLang="en-US" dirty="0">
              <a:solidFill>
                <a:prstClr val="black"/>
              </a:solidFill>
            </a:endParaRPr>
          </a:p>
        </p:txBody>
      </p:sp>
      <p:sp>
        <p:nvSpPr>
          <p:cNvPr id="8" name="矩形 7"/>
          <p:cNvSpPr/>
          <p:nvPr/>
        </p:nvSpPr>
        <p:spPr>
          <a:xfrm>
            <a:off x="2473521" y="2700269"/>
            <a:ext cx="4602007" cy="12926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altLang="zh-CN" sz="2400" dirty="0">
                <a:solidFill>
                  <a:prstClr val="black"/>
                </a:solidFill>
              </a:rPr>
              <a:t>Advantage:</a:t>
            </a:r>
          </a:p>
          <a:p>
            <a:pPr marL="285750" indent="-285750">
              <a:buFont typeface="Arial" panose="020B0604020202020204" pitchFamily="34" charset="0"/>
              <a:buChar char="•"/>
            </a:pPr>
            <a:r>
              <a:rPr lang="en-US" altLang="zh-CN" dirty="0">
                <a:solidFill>
                  <a:prstClr val="black"/>
                </a:solidFill>
              </a:rPr>
              <a:t>Avoid pretzel orbit</a:t>
            </a:r>
          </a:p>
          <a:p>
            <a:pPr marL="285750" indent="-285750">
              <a:buFont typeface="Arial" panose="020B0604020202020204" pitchFamily="34" charset="0"/>
              <a:buChar char="•"/>
            </a:pPr>
            <a:r>
              <a:rPr lang="en-US" altLang="zh-CN" dirty="0">
                <a:solidFill>
                  <a:prstClr val="black"/>
                </a:solidFill>
              </a:rPr>
              <a:t>Accommodate more bunches at Z/W energy</a:t>
            </a:r>
          </a:p>
          <a:p>
            <a:pPr marL="285750" indent="-285750">
              <a:buFont typeface="Arial" panose="020B0604020202020204" pitchFamily="34" charset="0"/>
              <a:buChar char="•"/>
            </a:pPr>
            <a:r>
              <a:rPr lang="en-US" altLang="zh-CN" dirty="0">
                <a:solidFill>
                  <a:prstClr val="black"/>
                </a:solidFill>
              </a:rPr>
              <a:t>Reduce AC power with crab waist collision</a:t>
            </a:r>
            <a:endParaRPr lang="zh-CN" altLang="en-US" dirty="0">
              <a:solidFill>
                <a:prstClr val="black"/>
              </a:solidFill>
            </a:endParaRPr>
          </a:p>
        </p:txBody>
      </p:sp>
      <p:sp>
        <p:nvSpPr>
          <p:cNvPr id="2" name="TextBox 1"/>
          <p:cNvSpPr txBox="1"/>
          <p:nvPr/>
        </p:nvSpPr>
        <p:spPr>
          <a:xfrm>
            <a:off x="685800" y="2561770"/>
            <a:ext cx="7996142" cy="1569660"/>
          </a:xfrm>
          <a:prstGeom prst="rect">
            <a:avLst/>
          </a:prstGeom>
          <a:solidFill>
            <a:schemeClr val="accent6">
              <a:lumMod val="20000"/>
              <a:lumOff val="80000"/>
            </a:schemeClr>
          </a:solidFill>
          <a:ln>
            <a:solidFill>
              <a:schemeClr val="tx1"/>
            </a:solidFill>
          </a:ln>
        </p:spPr>
        <p:txBody>
          <a:bodyPr wrap="square" rtlCol="0">
            <a:spAutoFit/>
          </a:bodyPr>
          <a:lstStyle/>
          <a:p>
            <a:r>
              <a:rPr lang="en-US" sz="2400" dirty="0" smtClean="0">
                <a:solidFill>
                  <a:srgbClr val="FF0000"/>
                </a:solidFill>
              </a:rPr>
              <a:t>Comment: The SS increases by 4 km while the circumference is kept the same, so the synchrotron radiation power will increase by 9%, unless the current is decreased by the same amount.</a:t>
            </a:r>
            <a:endParaRPr lang="en-US" sz="2400" dirty="0">
              <a:solidFill>
                <a:srgbClr val="FF0000"/>
              </a:solidFill>
            </a:endParaRPr>
          </a:p>
        </p:txBody>
      </p:sp>
    </p:spTree>
    <p:extLst>
      <p:ext uri="{BB962C8B-B14F-4D97-AF65-F5344CB8AC3E}">
        <p14:creationId xmlns:p14="http://schemas.microsoft.com/office/powerpoint/2010/main" val="12321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30</a:t>
            </a:fld>
            <a:endParaRPr lang="zh-CN" altLang="en-US">
              <a:solidFill>
                <a:prstClr val="black">
                  <a:tint val="75000"/>
                </a:prstClr>
              </a:solidFill>
            </a:endParaRP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Cost for Double Ring </a:t>
            </a:r>
            <a:r>
              <a:rPr lang="en-US" sz="2400" b="1" dirty="0" smtClean="0">
                <a:solidFill>
                  <a:prstClr val="black"/>
                </a:solidFill>
                <a:latin typeface="Tahoma" pitchFamily="34" charset="0"/>
                <a:cs typeface="Tahoma" pitchFamily="34" charset="0"/>
              </a:rPr>
              <a:t>(cont’d)</a:t>
            </a:r>
            <a:endParaRPr lang="en-US" dirty="0">
              <a:solidFill>
                <a:prstClr val="black"/>
              </a:solidFill>
              <a:latin typeface="Tahoma" pitchFamily="34" charset="0"/>
              <a:cs typeface="Tahoma" pitchFamily="34" charset="0"/>
            </a:endParaRPr>
          </a:p>
        </p:txBody>
      </p:sp>
      <p:sp>
        <p:nvSpPr>
          <p:cNvPr id="7" name="Content Placeholder 4"/>
          <p:cNvSpPr txBox="1">
            <a:spLocks/>
          </p:cNvSpPr>
          <p:nvPr/>
        </p:nvSpPr>
        <p:spPr>
          <a:xfrm>
            <a:off x="381000" y="1066800"/>
            <a:ext cx="8382000" cy="5410200"/>
          </a:xfrm>
          <a:prstGeom prst="rect">
            <a:avLst/>
          </a:prstGeom>
        </p:spPr>
        <p:txBody>
          <a:bodyPr vert="horz" lIns="91420" tIns="45711" rIns="91420" bIns="45711" rtlCol="0">
            <a:normAutofit fontScale="92500" lnSpcReduction="20000"/>
          </a:bodyPr>
          <a:lstStyle/>
          <a:p>
            <a:pPr marL="342829" indent="-342829">
              <a:spcBef>
                <a:spcPct val="20000"/>
              </a:spcBef>
              <a:buFont typeface="Arial" pitchFamily="34" charset="0"/>
              <a:buChar char="•"/>
            </a:pPr>
            <a:r>
              <a:rPr lang="en-US" sz="2000" dirty="0" smtClean="0"/>
              <a:t>Based on these analysis, we can do the following cost increase estimate from single ring to double ring:</a:t>
            </a:r>
          </a:p>
          <a:p>
            <a:pPr marL="800100" lvl="1" indent="-342900">
              <a:spcBef>
                <a:spcPct val="20000"/>
              </a:spcBef>
              <a:buFont typeface="Symbol" panose="05050102010706020507" pitchFamily="18" charset="2"/>
              <a:buChar char=""/>
            </a:pPr>
            <a:r>
              <a:rPr lang="en-US" sz="2000" dirty="0" smtClean="0"/>
              <a:t>Magnet, power supplies, vacuum and mechanical: </a:t>
            </a:r>
          </a:p>
          <a:p>
            <a:pPr lvl="1">
              <a:spcBef>
                <a:spcPct val="20000"/>
              </a:spcBef>
            </a:pPr>
            <a:r>
              <a:rPr lang="en-US" sz="2000" dirty="0"/>
              <a:t>	</a:t>
            </a:r>
            <a:r>
              <a:rPr lang="en-US" sz="2000" dirty="0" smtClean="0"/>
              <a:t>0.6 x (10.3% + 1.8% + 9.7% + 2.2%) = 		14.4%</a:t>
            </a:r>
          </a:p>
          <a:p>
            <a:pPr marL="800100" lvl="1" indent="-342900">
              <a:spcBef>
                <a:spcPct val="20000"/>
              </a:spcBef>
              <a:buFont typeface="Symbol" panose="05050102010706020507" pitchFamily="18" charset="2"/>
              <a:buChar char=""/>
            </a:pPr>
            <a:r>
              <a:rPr lang="en-US" sz="2000" dirty="0" smtClean="0"/>
              <a:t>Instrumentation: </a:t>
            </a:r>
          </a:p>
          <a:p>
            <a:pPr lvl="1">
              <a:spcBef>
                <a:spcPct val="20000"/>
              </a:spcBef>
            </a:pPr>
            <a:r>
              <a:rPr lang="en-US" sz="2000" dirty="0"/>
              <a:t>	</a:t>
            </a:r>
            <a:r>
              <a:rPr lang="en-US" sz="2000" dirty="0" smtClean="0"/>
              <a:t>1 x 1.9% =				1.9%</a:t>
            </a:r>
          </a:p>
          <a:p>
            <a:pPr marL="800100" lvl="1" indent="-342900">
              <a:spcBef>
                <a:spcPct val="20000"/>
              </a:spcBef>
              <a:buFont typeface="Symbol" panose="05050102010706020507" pitchFamily="18" charset="2"/>
              <a:buChar char=""/>
            </a:pPr>
            <a:r>
              <a:rPr lang="en-US" sz="2000" dirty="0" smtClean="0"/>
              <a:t>Shielding (reduced and ignored)</a:t>
            </a:r>
            <a:endParaRPr lang="en-US" sz="2000" dirty="0"/>
          </a:p>
          <a:p>
            <a:pPr marL="342829" indent="-342829">
              <a:spcBef>
                <a:spcPct val="20000"/>
              </a:spcBef>
              <a:buFont typeface="Arial" pitchFamily="34" charset="0"/>
              <a:buChar char="•"/>
            </a:pPr>
            <a:r>
              <a:rPr lang="en-US" sz="2000" dirty="0" smtClean="0"/>
              <a:t>Put together, </a:t>
            </a:r>
            <a:r>
              <a:rPr lang="en-US" sz="2000" b="1" dirty="0" smtClean="0">
                <a:solidFill>
                  <a:srgbClr val="FF0000"/>
                </a:solidFill>
              </a:rPr>
              <a:t>the accelerator cost increases by 	16.3%</a:t>
            </a:r>
          </a:p>
          <a:p>
            <a:pPr marL="342829" indent="-342829">
              <a:spcBef>
                <a:spcPct val="20000"/>
              </a:spcBef>
              <a:buFont typeface="Arial" pitchFamily="34" charset="0"/>
              <a:buChar char="•"/>
            </a:pPr>
            <a:r>
              <a:rPr lang="en-US" sz="2000" dirty="0" smtClean="0"/>
              <a:t>Civil and detector cost unchanged</a:t>
            </a:r>
          </a:p>
          <a:p>
            <a:pPr marL="342829" indent="-342829">
              <a:spcBef>
                <a:spcPct val="20000"/>
              </a:spcBef>
              <a:buFont typeface="Arial" pitchFamily="34" charset="0"/>
              <a:buChar char="•"/>
            </a:pPr>
            <a:r>
              <a:rPr lang="en-US" sz="2600" b="1" dirty="0" smtClean="0">
                <a:solidFill>
                  <a:srgbClr val="FF0000"/>
                </a:solidFill>
              </a:rPr>
              <a:t>The total project cost increase:</a:t>
            </a:r>
          </a:p>
          <a:p>
            <a:pPr>
              <a:spcBef>
                <a:spcPct val="20000"/>
              </a:spcBef>
            </a:pPr>
            <a:r>
              <a:rPr lang="en-US" sz="2600" b="1" dirty="0">
                <a:solidFill>
                  <a:srgbClr val="FF0000"/>
                </a:solidFill>
              </a:rPr>
              <a:t>	</a:t>
            </a:r>
            <a:r>
              <a:rPr lang="en-US" sz="2200" dirty="0" smtClean="0"/>
              <a:t>16.3% x 63% =	 </a:t>
            </a:r>
            <a:r>
              <a:rPr lang="en-US" sz="2600" b="1" dirty="0" smtClean="0">
                <a:solidFill>
                  <a:srgbClr val="FF0000"/>
                </a:solidFill>
              </a:rPr>
              <a:t>			10%</a:t>
            </a:r>
          </a:p>
          <a:p>
            <a:pPr marL="342829" indent="-342829">
              <a:spcBef>
                <a:spcPct val="20000"/>
              </a:spcBef>
              <a:buFont typeface="Arial" pitchFamily="34" charset="0"/>
              <a:buChar char="•"/>
            </a:pPr>
            <a:endParaRPr lang="en-US" sz="2000" dirty="0" smtClean="0"/>
          </a:p>
          <a:p>
            <a:pPr marL="342829" indent="-342829">
              <a:spcBef>
                <a:spcPct val="20000"/>
              </a:spcBef>
              <a:buFont typeface="Arial" pitchFamily="34" charset="0"/>
              <a:buChar char="•"/>
            </a:pPr>
            <a:r>
              <a:rPr lang="en-US" sz="2000" dirty="0" smtClean="0"/>
              <a:t>A useful reference is the real figures when BEPC II changed from 1-ring to 2-ring for the storage ring:</a:t>
            </a:r>
          </a:p>
          <a:p>
            <a:pPr marL="800100" lvl="1" indent="-342900">
              <a:spcBef>
                <a:spcPct val="20000"/>
              </a:spcBef>
              <a:buFont typeface="Symbol" panose="05050102010706020507" pitchFamily="18" charset="2"/>
              <a:buChar char=""/>
            </a:pPr>
            <a:r>
              <a:rPr lang="en-US" sz="2000" dirty="0" smtClean="0"/>
              <a:t>1-ring estimate: RMB 207M </a:t>
            </a:r>
            <a:endParaRPr lang="en-US" sz="2000" dirty="0"/>
          </a:p>
          <a:p>
            <a:pPr marL="800100" lvl="1" indent="-342900">
              <a:spcBef>
                <a:spcPct val="20000"/>
              </a:spcBef>
              <a:buFont typeface="Symbol" panose="05050102010706020507" pitchFamily="18" charset="2"/>
              <a:buChar char=""/>
            </a:pPr>
            <a:r>
              <a:rPr lang="en-US" sz="2000" dirty="0" smtClean="0"/>
              <a:t>2-ring estimate: RMB 241M</a:t>
            </a:r>
          </a:p>
          <a:p>
            <a:pPr marL="800100" lvl="1" indent="-342900">
              <a:spcBef>
                <a:spcPct val="20000"/>
              </a:spcBef>
              <a:buFont typeface="Symbol" panose="05050102010706020507" pitchFamily="18" charset="2"/>
              <a:buChar char=""/>
            </a:pPr>
            <a:r>
              <a:rPr lang="en-US" sz="2000" dirty="0" smtClean="0"/>
              <a:t>The increase was 34M, or </a:t>
            </a:r>
            <a:r>
              <a:rPr lang="en-US" sz="2000" b="1" dirty="0" smtClean="0">
                <a:solidFill>
                  <a:srgbClr val="FF0000"/>
                </a:solidFill>
              </a:rPr>
              <a:t>16%</a:t>
            </a:r>
            <a:endParaRPr lang="en-US" sz="2000" dirty="0"/>
          </a:p>
          <a:p>
            <a:pPr lvl="1">
              <a:spcBef>
                <a:spcPct val="20000"/>
              </a:spcBef>
            </a:pPr>
            <a:r>
              <a:rPr lang="en-US" sz="2000" dirty="0" smtClean="0"/>
              <a:t>	(courtesy: Zhang Chuang)</a:t>
            </a:r>
          </a:p>
        </p:txBody>
      </p:sp>
      <p:cxnSp>
        <p:nvCxnSpPr>
          <p:cNvPr id="3" name="Straight Arrow Connector 2"/>
          <p:cNvCxnSpPr/>
          <p:nvPr/>
        </p:nvCxnSpPr>
        <p:spPr>
          <a:xfrm flipV="1">
            <a:off x="4267200" y="3352800"/>
            <a:ext cx="1752600" cy="236220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Tree>
    <p:extLst>
      <p:ext uri="{BB962C8B-B14F-4D97-AF65-F5344CB8AC3E}">
        <p14:creationId xmlns:p14="http://schemas.microsoft.com/office/powerpoint/2010/main" val="289113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31</a:t>
            </a:fld>
            <a:endParaRPr lang="zh-CN" altLang="en-US">
              <a:solidFill>
                <a:prstClr val="black">
                  <a:tint val="75000"/>
                </a:prstClr>
              </a:solidFill>
            </a:endParaRP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a:solidFill>
                  <a:prstClr val="black"/>
                </a:solidFill>
                <a:latin typeface="Tahoma" pitchFamily="34" charset="0"/>
                <a:cs typeface="Tahoma" pitchFamily="34" charset="0"/>
              </a:rPr>
              <a:t>S</a:t>
            </a:r>
            <a:r>
              <a:rPr lang="en-US" sz="2800" b="1" dirty="0" smtClean="0">
                <a:solidFill>
                  <a:prstClr val="black"/>
                </a:solidFill>
                <a:latin typeface="Tahoma" pitchFamily="34" charset="0"/>
                <a:cs typeface="Tahoma" pitchFamily="34" charset="0"/>
              </a:rPr>
              <a:t>RF</a:t>
            </a:r>
            <a:endParaRPr lang="en-US" sz="2000" dirty="0">
              <a:solidFill>
                <a:prstClr val="black"/>
              </a:solidFill>
              <a:latin typeface="Tahoma" pitchFamily="34" charset="0"/>
              <a:cs typeface="Tahoma" pitchFamily="34" charset="0"/>
            </a:endParaRPr>
          </a:p>
        </p:txBody>
      </p:sp>
      <p:sp>
        <p:nvSpPr>
          <p:cNvPr id="7" name="Content Placeholder 4"/>
          <p:cNvSpPr txBox="1">
            <a:spLocks/>
          </p:cNvSpPr>
          <p:nvPr/>
        </p:nvSpPr>
        <p:spPr>
          <a:xfrm>
            <a:off x="381000" y="1066800"/>
            <a:ext cx="8382000" cy="5289550"/>
          </a:xfrm>
          <a:prstGeom prst="rect">
            <a:avLst/>
          </a:prstGeom>
        </p:spPr>
        <p:txBody>
          <a:bodyPr vert="horz" lIns="91420" tIns="45711" rIns="91420" bIns="45711" rtlCol="0">
            <a:normAutofit/>
          </a:bodyPr>
          <a:lstStyle/>
          <a:p>
            <a:pPr marL="342829" indent="-342829">
              <a:spcBef>
                <a:spcPct val="20000"/>
              </a:spcBef>
              <a:buFont typeface="Arial" pitchFamily="34" charset="0"/>
              <a:buChar char="•"/>
            </a:pPr>
            <a:r>
              <a:rPr lang="en-US" sz="2000" dirty="0" smtClean="0"/>
              <a:t>650 MHz or lower? </a:t>
            </a:r>
          </a:p>
          <a:p>
            <a:pPr marL="1257300" lvl="2" indent="-342900">
              <a:spcBef>
                <a:spcPct val="20000"/>
              </a:spcBef>
              <a:buFont typeface="Symbol" panose="05050102010706020507" pitchFamily="18" charset="2"/>
              <a:buChar char="¨"/>
            </a:pPr>
            <a:r>
              <a:rPr lang="en-US" sz="2000" dirty="0" smtClean="0"/>
              <a:t>650 MHz is appropriate</a:t>
            </a:r>
            <a:endParaRPr lang="en-US" sz="2000" dirty="0"/>
          </a:p>
          <a:p>
            <a:pPr marL="1257300" lvl="2" indent="-342900">
              <a:spcBef>
                <a:spcPct val="20000"/>
              </a:spcBef>
              <a:buFont typeface="Symbol" panose="05050102010706020507" pitchFamily="18" charset="2"/>
              <a:buChar char="¨"/>
            </a:pPr>
            <a:r>
              <a:rPr lang="en-US" sz="2000" dirty="0" smtClean="0"/>
              <a:t>A harmonic of 1.3 GHz</a:t>
            </a:r>
          </a:p>
          <a:p>
            <a:pPr marL="1257300" lvl="2" indent="-342900">
              <a:spcBef>
                <a:spcPct val="20000"/>
              </a:spcBef>
              <a:buFont typeface="Symbol" panose="05050102010706020507" pitchFamily="18" charset="2"/>
              <a:buChar char="¨"/>
            </a:pPr>
            <a:r>
              <a:rPr lang="en-US" sz="2000" dirty="0" smtClean="0"/>
              <a:t>Synergy with several other projects:</a:t>
            </a:r>
          </a:p>
          <a:p>
            <a:pPr marL="1714500" lvl="3" indent="-342900">
              <a:spcBef>
                <a:spcPct val="20000"/>
              </a:spcBef>
              <a:buFont typeface="Courier New" panose="02070309020205020404" pitchFamily="49" charset="0"/>
              <a:buChar char="o"/>
            </a:pPr>
            <a:r>
              <a:rPr lang="en-US" sz="2000" dirty="0" smtClean="0"/>
              <a:t>IHEP ADS</a:t>
            </a:r>
          </a:p>
          <a:p>
            <a:pPr marL="1714500" lvl="3" indent="-342900">
              <a:spcBef>
                <a:spcPct val="20000"/>
              </a:spcBef>
              <a:buFont typeface="Courier New" panose="02070309020205020404" pitchFamily="49" charset="0"/>
              <a:buChar char="o"/>
            </a:pPr>
            <a:r>
              <a:rPr lang="en-US" sz="2000" dirty="0" err="1" smtClean="0"/>
              <a:t>Fermilab</a:t>
            </a:r>
            <a:r>
              <a:rPr lang="en-US" sz="2000" dirty="0" smtClean="0"/>
              <a:t> PIP-2</a:t>
            </a:r>
          </a:p>
          <a:p>
            <a:pPr marL="1714500" lvl="3" indent="-342900">
              <a:spcBef>
                <a:spcPct val="20000"/>
              </a:spcBef>
              <a:buFont typeface="Courier New" panose="02070309020205020404" pitchFamily="49" charset="0"/>
              <a:buChar char="o"/>
            </a:pPr>
            <a:r>
              <a:rPr lang="en-US" sz="2000" dirty="0" smtClean="0"/>
              <a:t>BNL </a:t>
            </a:r>
            <a:r>
              <a:rPr lang="en-US" sz="2000" dirty="0" err="1" smtClean="0"/>
              <a:t>eRHIC</a:t>
            </a:r>
            <a:r>
              <a:rPr lang="en-US" sz="2000" dirty="0" smtClean="0"/>
              <a:t> (first 704 MHz, then 422 MHz, now 650 MHz; one factor for making this change is CEPC’s choice)</a:t>
            </a:r>
          </a:p>
          <a:p>
            <a:pPr marL="342829" indent="-342829">
              <a:spcBef>
                <a:spcPct val="20000"/>
              </a:spcBef>
              <a:buFont typeface="Arial" pitchFamily="34" charset="0"/>
              <a:buChar char="•"/>
            </a:pPr>
            <a:r>
              <a:rPr lang="en-US" sz="2000" dirty="0" smtClean="0"/>
              <a:t>2-cell or 5-cell?</a:t>
            </a:r>
          </a:p>
          <a:p>
            <a:pPr marL="1257300" lvl="2" indent="-342900">
              <a:spcBef>
                <a:spcPct val="20000"/>
              </a:spcBef>
              <a:buFont typeface="Symbol" panose="05050102010706020507" pitchFamily="18" charset="2"/>
              <a:buChar char="¨"/>
            </a:pPr>
            <a:r>
              <a:rPr lang="en-US" sz="2000" dirty="0" smtClean="0"/>
              <a:t>We first need a strategic plan for CEPC program (a scientific program committee or SPC)</a:t>
            </a:r>
          </a:p>
          <a:p>
            <a:pPr marL="1257300" lvl="2" indent="-342900">
              <a:spcBef>
                <a:spcPct val="20000"/>
              </a:spcBef>
              <a:buFont typeface="Symbol" panose="05050102010706020507" pitchFamily="18" charset="2"/>
              <a:buChar char="¨"/>
            </a:pPr>
            <a:r>
              <a:rPr lang="en-US" sz="2000" dirty="0" smtClean="0"/>
              <a:t>Assuming phase 1 for Super Z, </a:t>
            </a:r>
            <a:r>
              <a:rPr lang="en-US" sz="2000" dirty="0" err="1" smtClean="0"/>
              <a:t>phse</a:t>
            </a:r>
            <a:r>
              <a:rPr lang="en-US" sz="2000" dirty="0" smtClean="0"/>
              <a:t> 2 for Higgs</a:t>
            </a:r>
          </a:p>
          <a:p>
            <a:pPr marL="1257300" lvl="2" indent="-342900">
              <a:spcBef>
                <a:spcPct val="20000"/>
              </a:spcBef>
              <a:buFont typeface="Symbol" panose="05050102010706020507" pitchFamily="18" charset="2"/>
              <a:buChar char="¨"/>
            </a:pPr>
            <a:r>
              <a:rPr lang="en-US" sz="2000" dirty="0" smtClean="0"/>
              <a:t>Can use 2-cell for Super Z (small number of cavities)</a:t>
            </a:r>
          </a:p>
          <a:p>
            <a:pPr marL="1257300" lvl="2" indent="-342900">
              <a:spcBef>
                <a:spcPct val="20000"/>
              </a:spcBef>
              <a:buFont typeface="Symbol" panose="05050102010706020507" pitchFamily="18" charset="2"/>
              <a:buChar char="¨"/>
            </a:pPr>
            <a:r>
              <a:rPr lang="en-US" sz="2000" dirty="0" smtClean="0"/>
              <a:t>5-cell for Higgs</a:t>
            </a:r>
          </a:p>
        </p:txBody>
      </p:sp>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Tree>
    <p:extLst>
      <p:ext uri="{BB962C8B-B14F-4D97-AF65-F5344CB8AC3E}">
        <p14:creationId xmlns:p14="http://schemas.microsoft.com/office/powerpoint/2010/main" val="2047006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32</a:t>
            </a:fld>
            <a:endParaRPr lang="zh-CN" altLang="en-US">
              <a:solidFill>
                <a:prstClr val="black">
                  <a:tint val="75000"/>
                </a:prstClr>
              </a:solidFill>
            </a:endParaRP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Pre-Booster</a:t>
            </a:r>
            <a:endParaRPr lang="en-US" sz="2000" dirty="0">
              <a:solidFill>
                <a:prstClr val="black"/>
              </a:solidFill>
              <a:latin typeface="Tahoma" pitchFamily="34" charset="0"/>
              <a:cs typeface="Tahoma" pitchFamily="34" charset="0"/>
            </a:endParaRPr>
          </a:p>
        </p:txBody>
      </p:sp>
      <p:sp>
        <p:nvSpPr>
          <p:cNvPr id="7" name="Content Placeholder 4"/>
          <p:cNvSpPr txBox="1">
            <a:spLocks/>
          </p:cNvSpPr>
          <p:nvPr/>
        </p:nvSpPr>
        <p:spPr>
          <a:xfrm>
            <a:off x="381000" y="1066800"/>
            <a:ext cx="8382000" cy="5289550"/>
          </a:xfrm>
          <a:prstGeom prst="rect">
            <a:avLst/>
          </a:prstGeom>
        </p:spPr>
        <p:txBody>
          <a:bodyPr vert="horz" lIns="91420" tIns="45711" rIns="91420" bIns="45711" rtlCol="0">
            <a:normAutofit/>
          </a:bodyPr>
          <a:lstStyle/>
          <a:p>
            <a:pPr marL="342829" indent="-342829">
              <a:spcBef>
                <a:spcPct val="20000"/>
              </a:spcBef>
              <a:buFont typeface="Arial" pitchFamily="34" charset="0"/>
              <a:buChar char="•"/>
            </a:pPr>
            <a:r>
              <a:rPr lang="en-US" sz="2000" dirty="0" smtClean="0"/>
              <a:t>Low energy (6 GeV) into the booster is a concern</a:t>
            </a:r>
          </a:p>
          <a:p>
            <a:pPr marL="342829" indent="-342829">
              <a:spcBef>
                <a:spcPct val="20000"/>
              </a:spcBef>
              <a:buFont typeface="Arial" pitchFamily="34" charset="0"/>
              <a:buChar char="•"/>
            </a:pPr>
            <a:r>
              <a:rPr lang="en-US" sz="2000" dirty="0" smtClean="0"/>
              <a:t>The problem gets worse for a bigger ring</a:t>
            </a:r>
          </a:p>
          <a:p>
            <a:pPr marL="342829" indent="-342829">
              <a:spcBef>
                <a:spcPct val="20000"/>
              </a:spcBef>
              <a:buFont typeface="Arial" pitchFamily="34" charset="0"/>
              <a:buChar char="•"/>
            </a:pPr>
            <a:r>
              <a:rPr lang="en-US" sz="2000" dirty="0" smtClean="0"/>
              <a:t>Several options to increase Booster injection energy:</a:t>
            </a:r>
          </a:p>
          <a:p>
            <a:pPr marL="914400" lvl="1" indent="-457200">
              <a:spcBef>
                <a:spcPct val="20000"/>
              </a:spcBef>
              <a:buFont typeface="+mj-lt"/>
              <a:buAutoNum type="arabicParenR"/>
            </a:pPr>
            <a:r>
              <a:rPr lang="en-US" sz="2000" dirty="0" smtClean="0"/>
              <a:t>More </a:t>
            </a:r>
            <a:r>
              <a:rPr lang="en-US" sz="2000" dirty="0" err="1" smtClean="0"/>
              <a:t>linac</a:t>
            </a:r>
            <a:endParaRPr lang="en-US" sz="2000" dirty="0" smtClean="0"/>
          </a:p>
          <a:p>
            <a:pPr marL="914400" lvl="1" indent="-457200">
              <a:spcBef>
                <a:spcPct val="20000"/>
              </a:spcBef>
              <a:buFont typeface="+mj-lt"/>
              <a:buAutoNum type="arabicParenR"/>
            </a:pPr>
            <a:r>
              <a:rPr lang="en-US" sz="2000" dirty="0" smtClean="0"/>
              <a:t>Synchrotron (Zhang Chuang)</a:t>
            </a:r>
          </a:p>
          <a:p>
            <a:pPr marL="1257300" lvl="2" indent="-342900">
              <a:spcBef>
                <a:spcPct val="20000"/>
              </a:spcBef>
              <a:buFont typeface="Symbol" panose="05050102010706020507" pitchFamily="18" charset="2"/>
              <a:buChar char="¨"/>
            </a:pPr>
            <a:r>
              <a:rPr lang="en-US" sz="2000" dirty="0" smtClean="0"/>
              <a:t>The </a:t>
            </a:r>
            <a:r>
              <a:rPr lang="en-US" sz="2000" dirty="0" err="1" smtClean="0"/>
              <a:t>linac</a:t>
            </a:r>
            <a:r>
              <a:rPr lang="en-US" sz="2000" dirty="0" smtClean="0"/>
              <a:t> energy can be lowered to 2 GeV</a:t>
            </a:r>
          </a:p>
          <a:p>
            <a:pPr marL="1257300" lvl="2" indent="-342900">
              <a:spcBef>
                <a:spcPct val="20000"/>
              </a:spcBef>
              <a:buFont typeface="Symbol" panose="05050102010706020507" pitchFamily="18" charset="2"/>
              <a:buChar char="¨"/>
            </a:pPr>
            <a:r>
              <a:rPr lang="en-US" sz="2000" dirty="0" smtClean="0"/>
              <a:t>The saving in </a:t>
            </a:r>
            <a:r>
              <a:rPr lang="en-US" sz="2000" dirty="0" err="1" smtClean="0"/>
              <a:t>linac</a:t>
            </a:r>
            <a:r>
              <a:rPr lang="en-US" sz="2000" dirty="0" smtClean="0"/>
              <a:t> can partially offset the cost of a synchrotron</a:t>
            </a:r>
          </a:p>
          <a:p>
            <a:pPr marL="1257300" lvl="2" indent="-342900">
              <a:spcBef>
                <a:spcPct val="20000"/>
              </a:spcBef>
              <a:buFont typeface="Symbol" panose="05050102010706020507" pitchFamily="18" charset="2"/>
              <a:buChar char="¨"/>
            </a:pPr>
            <a:r>
              <a:rPr lang="en-US" sz="2000" dirty="0" smtClean="0"/>
              <a:t>The new tunnel can later be used for SPPC injector</a:t>
            </a:r>
          </a:p>
          <a:p>
            <a:pPr marL="914400" lvl="1" indent="-457200">
              <a:spcBef>
                <a:spcPct val="20000"/>
              </a:spcBef>
              <a:buFont typeface="+mj-lt"/>
              <a:buAutoNum type="arabicParenR"/>
            </a:pPr>
            <a:r>
              <a:rPr lang="en-US" sz="2000" dirty="0" smtClean="0"/>
              <a:t>Recirculating </a:t>
            </a:r>
            <a:r>
              <a:rPr lang="en-US" sz="2000" dirty="0" err="1" smtClean="0"/>
              <a:t>linac</a:t>
            </a:r>
            <a:r>
              <a:rPr lang="en-US" sz="2000" dirty="0" smtClean="0"/>
              <a:t> (Zhang </a:t>
            </a:r>
            <a:r>
              <a:rPr lang="en-US" sz="2000" dirty="0" err="1" smtClean="0"/>
              <a:t>Yuhong</a:t>
            </a:r>
            <a:r>
              <a:rPr lang="en-US" sz="2000" dirty="0" smtClean="0"/>
              <a:t>)</a:t>
            </a:r>
          </a:p>
          <a:p>
            <a:pPr marL="342829" indent="-342829">
              <a:spcBef>
                <a:spcPct val="20000"/>
              </a:spcBef>
              <a:buFont typeface="Arial" pitchFamily="34" charset="0"/>
              <a:buChar char="•"/>
            </a:pPr>
            <a:endParaRPr lang="en-US" sz="2000" dirty="0" smtClean="0"/>
          </a:p>
          <a:p>
            <a:pPr marL="342829" indent="-342829">
              <a:spcBef>
                <a:spcPct val="20000"/>
              </a:spcBef>
              <a:buFont typeface="Arial" pitchFamily="34" charset="0"/>
              <a:buChar char="•"/>
            </a:pPr>
            <a:r>
              <a:rPr lang="en-US" sz="2000" dirty="0" smtClean="0"/>
              <a:t>Can be an upgrade of CEPC</a:t>
            </a:r>
          </a:p>
        </p:txBody>
      </p:sp>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Tree>
    <p:extLst>
      <p:ext uri="{BB962C8B-B14F-4D97-AF65-F5344CB8AC3E}">
        <p14:creationId xmlns:p14="http://schemas.microsoft.com/office/powerpoint/2010/main" val="4157717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3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1468438"/>
            <a:ext cx="35639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图片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5253038"/>
            <a:ext cx="21002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图片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3138" y="5256213"/>
            <a:ext cx="9779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1258888" y="363538"/>
            <a:ext cx="6432550" cy="871537"/>
          </a:xfrm>
        </p:spPr>
        <p:txBody>
          <a:bodyPr/>
          <a:lstStyle/>
          <a:p>
            <a:pPr>
              <a:defRPr/>
            </a:pPr>
            <a:r>
              <a:rPr lang="en-US" altLang="zh-CN"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Layout of APB </a:t>
            </a:r>
            <a:r>
              <a:rPr lang="en-US" altLang="zh-CN" sz="2400" b="1" dirty="0" smtClean="0">
                <a:latin typeface="Times New Roman" panose="02020603050405020304" pitchFamily="18" charset="0"/>
                <a:cs typeface="Times New Roman" panose="02020603050405020304" pitchFamily="18" charset="0"/>
              </a:rPr>
              <a:t>(</a:t>
            </a:r>
            <a:r>
              <a:rPr lang="en-US" altLang="zh-CN" sz="2400" b="1" i="1" dirty="0">
                <a:latin typeface="Times New Roman" panose="02020603050405020304" pitchFamily="18" charset="0"/>
                <a:cs typeface="Times New Roman" panose="02020603050405020304" pitchFamily="18" charset="0"/>
              </a:rPr>
              <a:t>N</a:t>
            </a:r>
            <a:r>
              <a:rPr lang="en-US" altLang="zh-CN" sz="2400" b="1" baseline="-25000" dirty="0">
                <a:latin typeface="Times New Roman" panose="02020603050405020304" pitchFamily="18" charset="0"/>
                <a:cs typeface="Times New Roman" panose="02020603050405020304" pitchFamily="18" charset="0"/>
              </a:rPr>
              <a:t>s</a:t>
            </a:r>
            <a:r>
              <a:rPr lang="en-US" altLang="zh-CN" sz="2400" b="1" dirty="0">
                <a:latin typeface="Times New Roman" panose="02020603050405020304" pitchFamily="18" charset="0"/>
                <a:cs typeface="Times New Roman" panose="02020603050405020304" pitchFamily="18" charset="0"/>
              </a:rPr>
              <a:t>=6, </a:t>
            </a:r>
            <a:r>
              <a:rPr lang="en-US" altLang="zh-CN" sz="2400" b="1" i="1" dirty="0" smtClean="0">
                <a:latin typeface="Times New Roman" panose="02020603050405020304" pitchFamily="18" charset="0"/>
                <a:cs typeface="Times New Roman" panose="02020603050405020304" pitchFamily="18" charset="0"/>
              </a:rPr>
              <a:t>N</a:t>
            </a:r>
            <a:r>
              <a:rPr lang="en-US" altLang="zh-CN" sz="2400" b="1" baseline="-25000" dirty="0" smtClean="0">
                <a:latin typeface="Times New Roman" panose="02020603050405020304" pitchFamily="18" charset="0"/>
                <a:cs typeface="Times New Roman" panose="02020603050405020304" pitchFamily="18" charset="0"/>
              </a:rPr>
              <a:t>B</a:t>
            </a:r>
            <a:r>
              <a:rPr lang="en-US" altLang="zh-CN" sz="2400" b="1" dirty="0" smtClean="0">
                <a:latin typeface="Times New Roman" panose="02020603050405020304" pitchFamily="18" charset="0"/>
                <a:cs typeface="Times New Roman" panose="02020603050405020304" pitchFamily="18" charset="0"/>
              </a:rPr>
              <a:t>=144)</a:t>
            </a:r>
            <a:endParaRPr lang="zh-CN" altLang="en-US" sz="2400" b="1" dirty="0">
              <a:latin typeface="Times New Roman" panose="02020603050405020304" pitchFamily="18" charset="0"/>
              <a:cs typeface="Times New Roman" panose="02020603050405020304" pitchFamily="18" charset="0"/>
            </a:endParaRPr>
          </a:p>
        </p:txBody>
      </p:sp>
      <p:sp>
        <p:nvSpPr>
          <p:cNvPr id="5" name="弧形 4"/>
          <p:cNvSpPr/>
          <p:nvPr/>
        </p:nvSpPr>
        <p:spPr>
          <a:xfrm flipH="1">
            <a:off x="7235825" y="-671513"/>
            <a:ext cx="2100263" cy="5102226"/>
          </a:xfrm>
          <a:prstGeom prst="arc">
            <a:avLst>
              <a:gd name="adj1" fmla="val 18586391"/>
              <a:gd name="adj2" fmla="val 373243"/>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zh-CN" altLang="en-US">
              <a:solidFill>
                <a:srgbClr val="C00000"/>
              </a:solidFill>
            </a:endParaRPr>
          </a:p>
        </p:txBody>
      </p:sp>
      <p:sp>
        <p:nvSpPr>
          <p:cNvPr id="6" name="矩形 5"/>
          <p:cNvSpPr/>
          <p:nvPr/>
        </p:nvSpPr>
        <p:spPr>
          <a:xfrm>
            <a:off x="228600" y="3175000"/>
            <a:ext cx="841375" cy="269875"/>
          </a:xfrm>
          <a:prstGeom prst="rect">
            <a:avLst/>
          </a:prstGeom>
          <a:noFill/>
          <a:ln w="508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endParaRPr>
          </a:p>
        </p:txBody>
      </p:sp>
      <p:cxnSp>
        <p:nvCxnSpPr>
          <p:cNvPr id="8" name="直接连接符 7"/>
          <p:cNvCxnSpPr>
            <a:stCxn id="6" idx="3"/>
          </p:cNvCxnSpPr>
          <p:nvPr/>
        </p:nvCxnSpPr>
        <p:spPr>
          <a:xfrm>
            <a:off x="1069975" y="3309938"/>
            <a:ext cx="466725" cy="1587"/>
          </a:xfrm>
          <a:prstGeom prst="line">
            <a:avLst/>
          </a:prstGeom>
          <a:ln w="50800">
            <a:solidFill>
              <a:srgbClr val="6600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1547813" y="2089150"/>
            <a:ext cx="1806575" cy="1219200"/>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549400" y="3309938"/>
            <a:ext cx="1762125" cy="109061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4891088" y="2054225"/>
            <a:ext cx="2363787" cy="1887538"/>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4800600" y="2481263"/>
            <a:ext cx="2435225" cy="205581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0733" name="文本框 73"/>
          <p:cNvSpPr txBox="1">
            <a:spLocks noChangeArrowheads="1"/>
          </p:cNvSpPr>
          <p:nvPr/>
        </p:nvSpPr>
        <p:spPr bwMode="auto">
          <a:xfrm>
            <a:off x="3321050" y="2341563"/>
            <a:ext cx="1484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lang="en-US" altLang="zh-CN" sz="4000" b="1" smtClean="0">
                <a:solidFill>
                  <a:prstClr val="black"/>
                </a:solidFill>
                <a:latin typeface="Times New Roman" panose="02020603050405020304" pitchFamily="18" charset="0"/>
                <a:cs typeface="Times New Roman" panose="02020603050405020304" pitchFamily="18" charset="0"/>
              </a:rPr>
              <a:t>APB</a:t>
            </a:r>
            <a:endParaRPr lang="zh-CN" altLang="en-US" sz="4000" b="1" smtClean="0">
              <a:solidFill>
                <a:prstClr val="black"/>
              </a:solidFill>
              <a:latin typeface="Times New Roman" panose="02020603050405020304" pitchFamily="18" charset="0"/>
              <a:cs typeface="Times New Roman" panose="02020603050405020304" pitchFamily="18" charset="0"/>
            </a:endParaRPr>
          </a:p>
        </p:txBody>
      </p:sp>
      <p:sp>
        <p:nvSpPr>
          <p:cNvPr id="30734" name="文本框 74"/>
          <p:cNvSpPr txBox="1">
            <a:spLocks noChangeArrowheads="1"/>
          </p:cNvSpPr>
          <p:nvPr/>
        </p:nvSpPr>
        <p:spPr bwMode="auto">
          <a:xfrm>
            <a:off x="-115888" y="2620963"/>
            <a:ext cx="1484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lang="en-US" altLang="zh-CN" sz="2800" b="1" smtClean="0">
                <a:solidFill>
                  <a:prstClr val="black"/>
                </a:solidFill>
                <a:latin typeface="Times New Roman" panose="02020603050405020304" pitchFamily="18" charset="0"/>
                <a:cs typeface="Times New Roman" panose="02020603050405020304" pitchFamily="18" charset="0"/>
              </a:rPr>
              <a:t>Linac</a:t>
            </a:r>
            <a:endParaRPr lang="zh-CN" altLang="en-US" sz="2800" b="1" smtClean="0">
              <a:solidFill>
                <a:prstClr val="black"/>
              </a:solidFill>
              <a:latin typeface="Times New Roman" panose="02020603050405020304" pitchFamily="18" charset="0"/>
              <a:cs typeface="Times New Roman" panose="02020603050405020304" pitchFamily="18" charset="0"/>
            </a:endParaRPr>
          </a:p>
        </p:txBody>
      </p:sp>
      <p:sp>
        <p:nvSpPr>
          <p:cNvPr id="30735" name="文本框 75"/>
          <p:cNvSpPr txBox="1">
            <a:spLocks noChangeArrowheads="1"/>
          </p:cNvSpPr>
          <p:nvPr/>
        </p:nvSpPr>
        <p:spPr bwMode="auto">
          <a:xfrm>
            <a:off x="7280275" y="2811463"/>
            <a:ext cx="16240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lang="en-US" altLang="zh-CN" b="1" smtClean="0">
                <a:solidFill>
                  <a:prstClr val="black"/>
                </a:solidFill>
                <a:latin typeface="Times New Roman" panose="02020603050405020304" pitchFamily="18" charset="0"/>
                <a:cs typeface="Times New Roman" panose="02020603050405020304" pitchFamily="18" charset="0"/>
              </a:rPr>
              <a:t>Booater</a:t>
            </a:r>
            <a:endParaRPr lang="zh-CN" altLang="en-US" b="1" smtClean="0">
              <a:solidFill>
                <a:prstClr val="black"/>
              </a:solidFill>
              <a:latin typeface="Times New Roman" panose="02020603050405020304" pitchFamily="18" charset="0"/>
              <a:cs typeface="Times New Roman" panose="02020603050405020304" pitchFamily="18" charset="0"/>
            </a:endParaRPr>
          </a:p>
        </p:txBody>
      </p:sp>
      <p:sp>
        <p:nvSpPr>
          <p:cNvPr id="88" name="文本框 87"/>
          <p:cNvSpPr txBox="1"/>
          <p:nvPr/>
        </p:nvSpPr>
        <p:spPr bwMode="auto">
          <a:xfrm>
            <a:off x="2830513" y="3051175"/>
            <a:ext cx="669925" cy="4000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fontAlgn="base" hangingPunct="0">
              <a:spcBef>
                <a:spcPct val="0"/>
              </a:spcBef>
              <a:spcAft>
                <a:spcPct val="0"/>
              </a:spcAft>
              <a:defRPr/>
            </a:pPr>
            <a:r>
              <a:rPr lang="en-US" altLang="zh-CN"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RF</a:t>
            </a:r>
            <a:endParaRPr lang="zh-CN" altLang="en-US" sz="2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737" name="文本框 89"/>
          <p:cNvSpPr txBox="1">
            <a:spLocks noChangeArrowheads="1"/>
          </p:cNvSpPr>
          <p:nvPr/>
        </p:nvSpPr>
        <p:spPr bwMode="auto">
          <a:xfrm>
            <a:off x="2430463" y="1681163"/>
            <a:ext cx="1106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lang="en-US" altLang="zh-CN" sz="2400" b="1" smtClean="0">
                <a:solidFill>
                  <a:srgbClr val="0000FF"/>
                </a:solidFill>
                <a:latin typeface="Times New Roman" panose="02020603050405020304" pitchFamily="18" charset="0"/>
                <a:cs typeface="Times New Roman" panose="02020603050405020304" pitchFamily="18" charset="0"/>
              </a:rPr>
              <a:t>e</a:t>
            </a:r>
            <a:r>
              <a:rPr lang="en-US" altLang="zh-CN" sz="2400" b="1" baseline="30000" smtClean="0">
                <a:solidFill>
                  <a:srgbClr val="0000FF"/>
                </a:solidFill>
                <a:latin typeface="Times New Roman" panose="02020603050405020304" pitchFamily="18" charset="0"/>
                <a:cs typeface="Times New Roman" panose="02020603050405020304" pitchFamily="18" charset="0"/>
              </a:rPr>
              <a:t>-</a:t>
            </a:r>
            <a:r>
              <a:rPr lang="en-US" altLang="zh-CN" sz="2400" b="1" smtClean="0">
                <a:solidFill>
                  <a:srgbClr val="0000FF"/>
                </a:solidFill>
                <a:latin typeface="Times New Roman" panose="02020603050405020304" pitchFamily="18" charset="0"/>
                <a:cs typeface="Times New Roman" panose="02020603050405020304" pitchFamily="18" charset="0"/>
              </a:rPr>
              <a:t> inj.</a:t>
            </a:r>
            <a:endParaRPr lang="zh-CN" altLang="en-US" sz="2400" b="1" smtClean="0">
              <a:solidFill>
                <a:srgbClr val="0000FF"/>
              </a:solidFill>
              <a:latin typeface="Times New Roman" panose="02020603050405020304" pitchFamily="18" charset="0"/>
              <a:cs typeface="Times New Roman" panose="02020603050405020304" pitchFamily="18" charset="0"/>
            </a:endParaRPr>
          </a:p>
        </p:txBody>
      </p:sp>
      <p:sp>
        <p:nvSpPr>
          <p:cNvPr id="92" name="文本框 91"/>
          <p:cNvSpPr txBox="1"/>
          <p:nvPr/>
        </p:nvSpPr>
        <p:spPr bwMode="auto">
          <a:xfrm>
            <a:off x="755650" y="4146550"/>
            <a:ext cx="2487613" cy="8302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fontAlgn="base" hangingPunct="0">
              <a:spcBef>
                <a:spcPct val="0"/>
              </a:spcBef>
              <a:spcAft>
                <a:spcPct val="0"/>
              </a:spcAft>
              <a:defRPr/>
            </a:pPr>
            <a:r>
              <a:rPr lang="en-US" altLang="zh-C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altLang="zh-CN" sz="2400" b="1" baseline="30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inj. &amp; </a:t>
            </a:r>
            <a:r>
              <a:rPr lang="en-US" altLang="zh-CN" sz="2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Accu</a:t>
            </a:r>
            <a:r>
              <a:rPr lang="en-US" altLang="zh-C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anose="05050102010706020507" pitchFamily="18" charset="2"/>
              </a:rPr>
              <a:t>(5-10</a:t>
            </a:r>
            <a:r>
              <a:rPr lang="en-US" altLang="zh-C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3028" name="文本框 92"/>
          <p:cNvSpPr txBox="1">
            <a:spLocks noChangeArrowheads="1"/>
          </p:cNvSpPr>
          <p:nvPr/>
        </p:nvSpPr>
        <p:spPr bwMode="auto">
          <a:xfrm>
            <a:off x="4840288" y="4200525"/>
            <a:ext cx="1147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defRPr/>
            </a:pPr>
            <a:r>
              <a:rPr lang="en-US" altLang="zh-C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altLang="zh-CN" sz="2400" b="1" baseline="300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2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ej</a:t>
            </a:r>
            <a:r>
              <a:rPr lang="en-US" altLang="zh-CN"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740" name="文本框 93"/>
          <p:cNvSpPr txBox="1">
            <a:spLocks noChangeArrowheads="1"/>
          </p:cNvSpPr>
          <p:nvPr/>
        </p:nvSpPr>
        <p:spPr bwMode="auto">
          <a:xfrm>
            <a:off x="4591050" y="1827213"/>
            <a:ext cx="1758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lang="en-US" altLang="zh-CN" sz="2400" b="1" smtClean="0">
                <a:solidFill>
                  <a:srgbClr val="0000FF"/>
                </a:solidFill>
                <a:latin typeface="Times New Roman" panose="02020603050405020304" pitchFamily="18" charset="0"/>
                <a:cs typeface="Times New Roman" panose="02020603050405020304" pitchFamily="18" charset="0"/>
              </a:rPr>
              <a:t>e</a:t>
            </a:r>
            <a:r>
              <a:rPr lang="en-US" altLang="zh-CN" sz="2400" b="1" baseline="30000" smtClean="0">
                <a:solidFill>
                  <a:srgbClr val="0000FF"/>
                </a:solidFill>
                <a:latin typeface="Times New Roman" panose="02020603050405020304" pitchFamily="18" charset="0"/>
                <a:cs typeface="Times New Roman" panose="02020603050405020304" pitchFamily="18" charset="0"/>
              </a:rPr>
              <a:t>-</a:t>
            </a:r>
            <a:r>
              <a:rPr lang="en-US" altLang="zh-CN" sz="2400" b="1" smtClean="0">
                <a:solidFill>
                  <a:srgbClr val="0000FF"/>
                </a:solidFill>
                <a:latin typeface="Times New Roman" panose="02020603050405020304" pitchFamily="18" charset="0"/>
                <a:cs typeface="Times New Roman" panose="02020603050405020304" pitchFamily="18" charset="0"/>
              </a:rPr>
              <a:t> ej.</a:t>
            </a:r>
            <a:endParaRPr lang="zh-CN" altLang="en-US" sz="2400" b="1" smtClean="0">
              <a:solidFill>
                <a:srgbClr val="0000FF"/>
              </a:solidFill>
              <a:latin typeface="Times New Roman" panose="02020603050405020304" pitchFamily="18" charset="0"/>
              <a:cs typeface="Times New Roman" panose="02020603050405020304" pitchFamily="18" charset="0"/>
            </a:endParaRPr>
          </a:p>
        </p:txBody>
      </p:sp>
      <p:sp>
        <p:nvSpPr>
          <p:cNvPr id="31" name="文本框 30"/>
          <p:cNvSpPr txBox="1"/>
          <p:nvPr/>
        </p:nvSpPr>
        <p:spPr bwMode="auto">
          <a:xfrm>
            <a:off x="5316538" y="1739900"/>
            <a:ext cx="2374900" cy="708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fontAlgn="base" hangingPunct="0">
              <a:spcBef>
                <a:spcPct val="0"/>
              </a:spcBef>
              <a:spcAft>
                <a:spcPct val="0"/>
              </a:spcAft>
              <a:defRPr/>
            </a:pPr>
            <a:r>
              <a:rPr lang="en-US" altLang="zh-C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altLang="zh-CN" sz="2000" b="1" baseline="30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inj. &amp;</a:t>
            </a:r>
          </a:p>
          <a:p>
            <a:pPr algn="ctr" eaLnBrk="0" fontAlgn="base" hangingPunct="0">
              <a:spcBef>
                <a:spcPct val="0"/>
              </a:spcBef>
              <a:spcAft>
                <a:spcPct val="0"/>
              </a:spcAft>
              <a:defRPr/>
            </a:pPr>
            <a:r>
              <a:rPr lang="en-US" altLang="zh-CN"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Accu</a:t>
            </a:r>
            <a:r>
              <a:rPr lang="en-US" altLang="zh-C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panose="05050102010706020507" pitchFamily="18" charset="2"/>
              </a:rPr>
              <a:t>(1-5</a:t>
            </a:r>
            <a:r>
              <a:rPr lang="en-US" altLang="zh-C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742" name="文本框 89"/>
          <p:cNvSpPr txBox="1">
            <a:spLocks noChangeArrowheads="1"/>
          </p:cNvSpPr>
          <p:nvPr/>
        </p:nvSpPr>
        <p:spPr bwMode="auto">
          <a:xfrm>
            <a:off x="6289675" y="4243388"/>
            <a:ext cx="110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lang="en-US" altLang="zh-CN" sz="2400" b="1" smtClean="0">
                <a:solidFill>
                  <a:srgbClr val="0000FF"/>
                </a:solidFill>
                <a:latin typeface="Times New Roman" panose="02020603050405020304" pitchFamily="18" charset="0"/>
                <a:cs typeface="Times New Roman" panose="02020603050405020304" pitchFamily="18" charset="0"/>
              </a:rPr>
              <a:t>e</a:t>
            </a:r>
            <a:r>
              <a:rPr lang="en-US" altLang="zh-CN" sz="2400" b="1" baseline="30000" smtClean="0">
                <a:solidFill>
                  <a:srgbClr val="0000FF"/>
                </a:solidFill>
                <a:latin typeface="Times New Roman" panose="02020603050405020304" pitchFamily="18" charset="0"/>
                <a:cs typeface="Times New Roman" panose="02020603050405020304" pitchFamily="18" charset="0"/>
              </a:rPr>
              <a:t>-</a:t>
            </a:r>
            <a:r>
              <a:rPr lang="en-US" altLang="zh-CN" sz="2400" b="1" smtClean="0">
                <a:solidFill>
                  <a:srgbClr val="0000FF"/>
                </a:solidFill>
                <a:latin typeface="Times New Roman" panose="02020603050405020304" pitchFamily="18" charset="0"/>
                <a:cs typeface="Times New Roman" panose="02020603050405020304" pitchFamily="18" charset="0"/>
              </a:rPr>
              <a:t> inj.</a:t>
            </a:r>
            <a:endParaRPr lang="zh-CN" altLang="en-US" sz="2400" b="1" smtClean="0">
              <a:solidFill>
                <a:srgbClr val="0000FF"/>
              </a:solidFill>
              <a:latin typeface="Times New Roman" panose="02020603050405020304" pitchFamily="18" charset="0"/>
              <a:cs typeface="Times New Roman" panose="02020603050405020304" pitchFamily="18" charset="0"/>
            </a:endParaRPr>
          </a:p>
        </p:txBody>
      </p:sp>
      <p:sp>
        <p:nvSpPr>
          <p:cNvPr id="30743" name="文本框 89"/>
          <p:cNvSpPr txBox="1">
            <a:spLocks noChangeArrowheads="1"/>
          </p:cNvSpPr>
          <p:nvPr/>
        </p:nvSpPr>
        <p:spPr bwMode="auto">
          <a:xfrm>
            <a:off x="3441700" y="3008313"/>
            <a:ext cx="1395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lang="en-US" altLang="zh-CN" sz="2400" b="1" smtClean="0">
                <a:solidFill>
                  <a:srgbClr val="0000FF"/>
                </a:solidFill>
                <a:latin typeface="Times New Roman" panose="02020603050405020304" pitchFamily="18" charset="0"/>
                <a:cs typeface="Times New Roman" panose="02020603050405020304" pitchFamily="18" charset="0"/>
              </a:rPr>
              <a:t>15 GeV</a:t>
            </a:r>
          </a:p>
          <a:p>
            <a:pPr algn="ctr" eaLnBrk="0" fontAlgn="base" hangingPunct="0">
              <a:spcBef>
                <a:spcPct val="0"/>
              </a:spcBef>
              <a:spcAft>
                <a:spcPct val="0"/>
              </a:spcAft>
              <a:buFontTx/>
              <a:buNone/>
            </a:pPr>
            <a:r>
              <a:rPr lang="en-US" altLang="zh-CN" sz="2400" b="1" smtClean="0">
                <a:solidFill>
                  <a:srgbClr val="0000FF"/>
                </a:solidFill>
                <a:latin typeface="Times New Roman" panose="02020603050405020304" pitchFamily="18" charset="0"/>
                <a:cs typeface="Times New Roman" panose="02020603050405020304" pitchFamily="18" charset="0"/>
              </a:rPr>
              <a:t>1382.4 m</a:t>
            </a:r>
            <a:endParaRPr lang="zh-CN" altLang="en-US" sz="2400" b="1" smtClean="0">
              <a:solidFill>
                <a:srgbClr val="0000FF"/>
              </a:solidFill>
              <a:latin typeface="Times New Roman" panose="02020603050405020304" pitchFamily="18" charset="0"/>
              <a:cs typeface="Times New Roman" panose="02020603050405020304" pitchFamily="18" charset="0"/>
            </a:endParaRPr>
          </a:p>
        </p:txBody>
      </p:sp>
      <p:sp>
        <p:nvSpPr>
          <p:cNvPr id="30744" name="文本框 89"/>
          <p:cNvSpPr txBox="1">
            <a:spLocks noChangeArrowheads="1"/>
          </p:cNvSpPr>
          <p:nvPr/>
        </p:nvSpPr>
        <p:spPr bwMode="auto">
          <a:xfrm>
            <a:off x="7161213" y="3344863"/>
            <a:ext cx="19589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lang="en-US" altLang="zh-CN" sz="2000" b="1" i="1" smtClean="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altLang="zh-CN" sz="2000" b="1" i="1" baseline="-25000" smtClean="0">
                <a:solidFill>
                  <a:srgbClr val="0000FF"/>
                </a:solidFill>
                <a:latin typeface="Times New Roman" panose="02020603050405020304" pitchFamily="18" charset="0"/>
                <a:cs typeface="Times New Roman" panose="02020603050405020304" pitchFamily="18" charset="0"/>
              </a:rPr>
              <a:t>x</a:t>
            </a:r>
            <a:r>
              <a:rPr lang="en-US" altLang="zh-CN" sz="2000" b="1" smtClean="0">
                <a:solidFill>
                  <a:srgbClr val="0000FF"/>
                </a:solidFill>
                <a:latin typeface="Times New Roman" panose="02020603050405020304" pitchFamily="18" charset="0"/>
                <a:cs typeface="Times New Roman" panose="02020603050405020304" pitchFamily="18" charset="0"/>
              </a:rPr>
              <a:t>=8s, </a:t>
            </a:r>
          </a:p>
          <a:p>
            <a:pPr algn="ctr" eaLnBrk="0" fontAlgn="base" hangingPunct="0">
              <a:spcBef>
                <a:spcPct val="0"/>
              </a:spcBef>
              <a:spcAft>
                <a:spcPct val="0"/>
              </a:spcAft>
              <a:buFontTx/>
              <a:buNone/>
            </a:pPr>
            <a:r>
              <a:rPr lang="en-US" altLang="zh-CN" sz="2000" b="1" i="1" smtClean="0">
                <a:solidFill>
                  <a:srgbClr val="0000FF"/>
                </a:solidFill>
                <a:latin typeface="Times New Roman" panose="02020603050405020304" pitchFamily="18" charset="0"/>
                <a:cs typeface="Times New Roman" panose="02020603050405020304" pitchFamily="18" charset="0"/>
              </a:rPr>
              <a:t>B</a:t>
            </a:r>
            <a:r>
              <a:rPr lang="en-US" altLang="zh-CN" sz="2000" b="1" smtClean="0">
                <a:solidFill>
                  <a:srgbClr val="0000FF"/>
                </a:solidFill>
                <a:latin typeface="Times New Roman" panose="02020603050405020304" pitchFamily="18" charset="0"/>
                <a:cs typeface="Times New Roman" panose="02020603050405020304" pitchFamily="18" charset="0"/>
              </a:rPr>
              <a:t>=76.8 Gs @15GeV</a:t>
            </a:r>
            <a:endParaRPr lang="zh-CN" altLang="en-US" sz="2000" b="1" smtClean="0">
              <a:solidFill>
                <a:srgbClr val="0000FF"/>
              </a:solidFill>
              <a:latin typeface="Times New Roman" panose="02020603050405020304" pitchFamily="18" charset="0"/>
              <a:cs typeface="Times New Roman" panose="02020603050405020304" pitchFamily="18" charset="0"/>
            </a:endParaRPr>
          </a:p>
        </p:txBody>
      </p:sp>
      <p:sp>
        <p:nvSpPr>
          <p:cNvPr id="30745" name="矩形 18"/>
          <p:cNvSpPr>
            <a:spLocks noChangeArrowheads="1"/>
          </p:cNvSpPr>
          <p:nvPr/>
        </p:nvSpPr>
        <p:spPr bwMode="auto">
          <a:xfrm>
            <a:off x="7480300" y="2220913"/>
            <a:ext cx="132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lang="en-US" altLang="zh-CN" sz="2400" b="1" smtClean="0">
                <a:solidFill>
                  <a:srgbClr val="006600"/>
                </a:solidFill>
                <a:latin typeface="Times New Roman" panose="02020603050405020304" pitchFamily="18" charset="0"/>
                <a:cs typeface="Times New Roman" panose="02020603050405020304" pitchFamily="18" charset="0"/>
              </a:rPr>
              <a:t>120 GeV</a:t>
            </a:r>
          </a:p>
        </p:txBody>
      </p:sp>
      <p:sp>
        <p:nvSpPr>
          <p:cNvPr id="36" name="圆角矩形 35"/>
          <p:cNvSpPr/>
          <p:nvPr/>
        </p:nvSpPr>
        <p:spPr>
          <a:xfrm>
            <a:off x="2620963" y="3219450"/>
            <a:ext cx="268287" cy="88900"/>
          </a:xfrm>
          <a:prstGeom prst="roundRect">
            <a:avLst/>
          </a:prstGeom>
          <a:solidFill>
            <a:srgbClr val="FFFFCC"/>
          </a:solidFill>
          <a:ln w="444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prstClr val="white"/>
              </a:solidFill>
            </a:endParaRPr>
          </a:p>
        </p:txBody>
      </p:sp>
      <p:sp>
        <p:nvSpPr>
          <p:cNvPr id="30747" name="矩形 18"/>
          <p:cNvSpPr>
            <a:spLocks noChangeArrowheads="1"/>
          </p:cNvSpPr>
          <p:nvPr/>
        </p:nvSpPr>
        <p:spPr bwMode="auto">
          <a:xfrm>
            <a:off x="79375" y="3509963"/>
            <a:ext cx="1282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lang="en-US" altLang="zh-CN" sz="2000" b="1" smtClean="0">
                <a:solidFill>
                  <a:srgbClr val="0000FF"/>
                </a:solidFill>
                <a:latin typeface="Times New Roman" panose="02020603050405020304" pitchFamily="18" charset="0"/>
                <a:cs typeface="Times New Roman" panose="02020603050405020304" pitchFamily="18" charset="0"/>
              </a:rPr>
              <a:t>2-2.5 GeV</a:t>
            </a:r>
          </a:p>
        </p:txBody>
      </p:sp>
      <p:sp>
        <p:nvSpPr>
          <p:cNvPr id="4" name="文本框 3"/>
          <p:cNvSpPr txBox="1"/>
          <p:nvPr/>
        </p:nvSpPr>
        <p:spPr bwMode="auto">
          <a:xfrm>
            <a:off x="1546225" y="5435600"/>
            <a:ext cx="1074738" cy="276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fontAlgn="base" hangingPunct="0">
              <a:spcBef>
                <a:spcPct val="0"/>
              </a:spcBef>
              <a:spcAft>
                <a:spcPct val="0"/>
              </a:spcAft>
              <a:defRPr/>
            </a:pPr>
            <a:r>
              <a:rPr lang="en-US" altLang="zh-CN"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altLang="zh-CN" sz="1200" b="1" baseline="30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1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altLang="zh-CN"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cycle</a:t>
            </a:r>
            <a:endParaRPr lang="zh-CN" altLang="en-US" sz="1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2" name="文本框 31"/>
          <p:cNvSpPr txBox="1"/>
          <p:nvPr/>
        </p:nvSpPr>
        <p:spPr bwMode="auto">
          <a:xfrm>
            <a:off x="3844925" y="5883275"/>
            <a:ext cx="531813" cy="4603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fontAlgn="base" hangingPunct="0">
              <a:spcBef>
                <a:spcPct val="0"/>
              </a:spcBef>
              <a:spcAft>
                <a:spcPct val="0"/>
              </a:spcAft>
              <a:defRPr/>
            </a:pPr>
            <a:r>
              <a:rPr lang="en-US" altLang="zh-CN" sz="1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altLang="zh-CN" sz="1200" b="1" baseline="30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sz="1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12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altLang="zh-CN" sz="1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defRPr/>
            </a:pPr>
            <a:r>
              <a:rPr lang="en-US" altLang="zh-CN" sz="1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cycle</a:t>
            </a:r>
            <a:endParaRPr lang="zh-CN" altLang="en-US" sz="1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7" name="直接连接符 6"/>
          <p:cNvCxnSpPr/>
          <p:nvPr/>
        </p:nvCxnSpPr>
        <p:spPr>
          <a:xfrm>
            <a:off x="7235825" y="1941513"/>
            <a:ext cx="15875" cy="2473325"/>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弧形 8"/>
          <p:cNvSpPr/>
          <p:nvPr/>
        </p:nvSpPr>
        <p:spPr>
          <a:xfrm rot="13957399">
            <a:off x="5969000" y="4843463"/>
            <a:ext cx="8661400" cy="3835400"/>
          </a:xfrm>
          <a:prstGeom prst="arc">
            <a:avLst>
              <a:gd name="adj1" fmla="val 19653110"/>
              <a:gd name="adj2" fmla="val 20707599"/>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zh-CN" altLang="en-US">
              <a:solidFill>
                <a:prstClr val="black"/>
              </a:solidFill>
            </a:endParaRPr>
          </a:p>
        </p:txBody>
      </p:sp>
      <p:pic>
        <p:nvPicPr>
          <p:cNvPr id="30752" name="图片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5245100"/>
            <a:ext cx="209708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本框 34"/>
          <p:cNvSpPr txBox="1"/>
          <p:nvPr/>
        </p:nvSpPr>
        <p:spPr bwMode="auto">
          <a:xfrm>
            <a:off x="5487988" y="5691188"/>
            <a:ext cx="927100" cy="6461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fontAlgn="base" hangingPunct="0">
              <a:spcBef>
                <a:spcPct val="0"/>
              </a:spcBef>
              <a:spcAft>
                <a:spcPct val="0"/>
              </a:spcAft>
              <a:defRPr/>
            </a:pPr>
            <a:r>
              <a:rPr lang="en-US" altLang="zh-CN" sz="1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Kicker</a:t>
            </a:r>
          </a:p>
          <a:p>
            <a:pPr algn="ctr" eaLnBrk="0" fontAlgn="base" hangingPunct="0">
              <a:spcBef>
                <a:spcPct val="0"/>
              </a:spcBef>
              <a:spcAft>
                <a:spcPct val="0"/>
              </a:spcAft>
              <a:defRPr/>
            </a:pPr>
            <a:r>
              <a:rPr lang="en-US" altLang="zh-CN" sz="12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altLang="zh-CN" sz="1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cycle</a:t>
            </a:r>
          </a:p>
          <a:p>
            <a:pPr algn="ctr" eaLnBrk="0" fontAlgn="base" hangingPunct="0">
              <a:spcBef>
                <a:spcPct val="0"/>
              </a:spcBef>
              <a:spcAft>
                <a:spcPct val="0"/>
              </a:spcAft>
              <a:defRPr/>
            </a:pPr>
            <a:r>
              <a:rPr lang="en-US" altLang="zh-CN" sz="1200" b="1" i="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
            </a:r>
            <a:r>
              <a:rPr lang="en-US" altLang="zh-CN" sz="1200" b="1" baseline="-25000"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a:t>
            </a:r>
            <a:r>
              <a:rPr lang="en-US" altLang="zh-CN" sz="1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 Hz</a:t>
            </a:r>
            <a:endParaRPr lang="zh-CN" altLang="en-US" sz="1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754" name="文本框 93"/>
          <p:cNvSpPr txBox="1">
            <a:spLocks noChangeArrowheads="1"/>
          </p:cNvSpPr>
          <p:nvPr/>
        </p:nvSpPr>
        <p:spPr bwMode="auto">
          <a:xfrm>
            <a:off x="4608513" y="2863850"/>
            <a:ext cx="88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lang="en-US" altLang="zh-CN" sz="2000" b="1" smtClean="0">
                <a:solidFill>
                  <a:srgbClr val="0000FF"/>
                </a:solidFill>
                <a:latin typeface="Times New Roman" panose="02020603050405020304" pitchFamily="18" charset="0"/>
                <a:cs typeface="Times New Roman" panose="02020603050405020304" pitchFamily="18" charset="0"/>
              </a:rPr>
              <a:t>(e</a:t>
            </a:r>
            <a:r>
              <a:rPr lang="en-US" altLang="zh-CN" sz="2000" b="1" baseline="30000" smtClean="0">
                <a:solidFill>
                  <a:srgbClr val="0000FF"/>
                </a:solidFill>
                <a:latin typeface="Times New Roman" panose="02020603050405020304" pitchFamily="18" charset="0"/>
                <a:cs typeface="Times New Roman" panose="02020603050405020304" pitchFamily="18" charset="0"/>
              </a:rPr>
              <a:t>-</a:t>
            </a:r>
            <a:r>
              <a:rPr lang="en-US" altLang="zh-CN" sz="2000" b="1" smtClean="0">
                <a:solidFill>
                  <a:srgbClr val="0000FF"/>
                </a:solidFill>
                <a:latin typeface="Times New Roman" panose="02020603050405020304" pitchFamily="18" charset="0"/>
                <a:cs typeface="Times New Roman" panose="02020603050405020304" pitchFamily="18" charset="0"/>
              </a:rPr>
              <a:t> ej.)</a:t>
            </a:r>
            <a:endParaRPr lang="zh-CN" altLang="en-US" sz="2000" b="1" smtClean="0">
              <a:solidFill>
                <a:srgbClr val="0000FF"/>
              </a:solidFill>
              <a:latin typeface="Times New Roman" panose="02020603050405020304" pitchFamily="18" charset="0"/>
              <a:cs typeface="Times New Roman" panose="02020603050405020304" pitchFamily="18" charset="0"/>
            </a:endParaRPr>
          </a:p>
        </p:txBody>
      </p:sp>
      <p:sp>
        <p:nvSpPr>
          <p:cNvPr id="38" name="文本框 93"/>
          <p:cNvSpPr txBox="1">
            <a:spLocks noChangeArrowheads="1"/>
          </p:cNvSpPr>
          <p:nvPr/>
        </p:nvSpPr>
        <p:spPr bwMode="auto">
          <a:xfrm>
            <a:off x="4608513" y="3201988"/>
            <a:ext cx="885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defRPr/>
            </a:pPr>
            <a:r>
              <a:rPr lang="en-US" altLang="zh-CN"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n-US" altLang="zh-CN" sz="2000" b="1" baseline="300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2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ej</a:t>
            </a:r>
            <a:r>
              <a:rPr lang="en-US" altLang="zh-CN"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0756" name="矩形 9"/>
          <p:cNvSpPr>
            <a:spLocks noChangeArrowheads="1"/>
          </p:cNvSpPr>
          <p:nvPr/>
        </p:nvSpPr>
        <p:spPr bwMode="auto">
          <a:xfrm>
            <a:off x="5202238" y="5257800"/>
            <a:ext cx="1457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buFontTx/>
              <a:buNone/>
            </a:pPr>
            <a:r>
              <a:rPr lang="en-US" altLang="zh-CN" sz="1200" b="1" smtClean="0">
                <a:solidFill>
                  <a:srgbClr val="006600"/>
                </a:solidFill>
                <a:latin typeface="Times New Roman" panose="02020603050405020304" pitchFamily="18" charset="0"/>
              </a:rPr>
              <a:t>60ns half-sine wave</a:t>
            </a:r>
            <a:endParaRPr lang="zh-CN" altLang="en-US" sz="1200" smtClean="0">
              <a:solidFill>
                <a:srgbClr val="006600"/>
              </a:solidFill>
            </a:endParaRPr>
          </a:p>
        </p:txBody>
      </p:sp>
    </p:spTree>
    <p:extLst>
      <p:ext uri="{BB962C8B-B14F-4D97-AF65-F5344CB8AC3E}">
        <p14:creationId xmlns:p14="http://schemas.microsoft.com/office/powerpoint/2010/main" val="1089573080"/>
      </p:ext>
    </p:extLst>
  </p:cSld>
  <p:clrMapOvr>
    <a:masterClrMapping/>
  </p:clrMapOvr>
  <p:transition spd="slow">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762000" y="6477000"/>
            <a:ext cx="3276600" cy="381000"/>
          </a:xfrm>
        </p:spPr>
        <p:txBody>
          <a:bodyPr/>
          <a:lstStyle/>
          <a:p>
            <a:endParaRPr lang="en-US" altLang="en-US" smtClean="0"/>
          </a:p>
        </p:txBody>
      </p:sp>
      <p:sp>
        <p:nvSpPr>
          <p:cNvPr id="17411" name="Title 2"/>
          <p:cNvSpPr>
            <a:spLocks noGrp="1"/>
          </p:cNvSpPr>
          <p:nvPr>
            <p:ph type="title"/>
          </p:nvPr>
        </p:nvSpPr>
        <p:spPr>
          <a:xfrm>
            <a:off x="0" y="0"/>
            <a:ext cx="9144000" cy="685800"/>
          </a:xfrm>
        </p:spPr>
        <p:txBody>
          <a:bodyPr/>
          <a:lstStyle/>
          <a:p>
            <a:r>
              <a:rPr lang="en-US" altLang="en-US" smtClean="0">
                <a:solidFill>
                  <a:srgbClr val="0000FF"/>
                </a:solidFill>
              </a:rPr>
              <a:t>CepC Injector w/ Recirculation (3x6 GeV)</a:t>
            </a:r>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5995EC51-3A91-4EF6-84E1-1AAC6C4ED123}" type="slidenum">
              <a:rPr lang="en-US" altLang="en-US" sz="1500">
                <a:solidFill>
                  <a:srgbClr val="898989"/>
                </a:solidFill>
                <a:latin typeface="Arial" panose="020B0604020202020204" pitchFamily="34" charset="0"/>
              </a:rPr>
              <a:pPr/>
              <a:t>34</a:t>
            </a:fld>
            <a:endParaRPr lang="en-US" altLang="en-US" sz="1500">
              <a:solidFill>
                <a:srgbClr val="898989"/>
              </a:solidFill>
              <a:latin typeface="Arial" panose="020B0604020202020204" pitchFamily="34" charset="0"/>
            </a:endParaRPr>
          </a:p>
        </p:txBody>
      </p:sp>
      <p:grpSp>
        <p:nvGrpSpPr>
          <p:cNvPr id="17413" name="Group 74"/>
          <p:cNvGrpSpPr>
            <a:grpSpLocks/>
          </p:cNvGrpSpPr>
          <p:nvPr/>
        </p:nvGrpSpPr>
        <p:grpSpPr bwMode="auto">
          <a:xfrm>
            <a:off x="152400" y="1219200"/>
            <a:ext cx="8839200" cy="3246438"/>
            <a:chOff x="-76200" y="1219200"/>
            <a:chExt cx="8839200" cy="3246120"/>
          </a:xfrm>
        </p:grpSpPr>
        <p:sp>
          <p:nvSpPr>
            <p:cNvPr id="17422" name="Rectangle 39"/>
            <p:cNvSpPr>
              <a:spLocks noChangeArrowheads="1"/>
            </p:cNvSpPr>
            <p:nvPr/>
          </p:nvSpPr>
          <p:spPr bwMode="auto">
            <a:xfrm>
              <a:off x="685800" y="2057400"/>
              <a:ext cx="304800" cy="304800"/>
            </a:xfrm>
            <a:prstGeom prst="rect">
              <a:avLst/>
            </a:prstGeom>
            <a:solidFill>
              <a:srgbClr val="00B05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0" fontAlgn="base" hangingPunct="0">
                <a:spcBef>
                  <a:spcPct val="0"/>
                </a:spcBef>
                <a:spcAft>
                  <a:spcPct val="0"/>
                </a:spcAft>
              </a:pPr>
              <a:endParaRPr lang="en-US" altLang="en-US" sz="1400" smtClean="0">
                <a:solidFill>
                  <a:srgbClr val="000000"/>
                </a:solidFill>
                <a:latin typeface="Arial" panose="020B0604020202020204" pitchFamily="34" charset="0"/>
                <a:cs typeface="Arial" panose="020B0604020202020204" pitchFamily="34" charset="0"/>
              </a:endParaRPr>
            </a:p>
          </p:txBody>
        </p:sp>
        <p:sp>
          <p:nvSpPr>
            <p:cNvPr id="17423" name="Rectangle 4"/>
            <p:cNvSpPr>
              <a:spLocks noChangeArrowheads="1"/>
            </p:cNvSpPr>
            <p:nvPr/>
          </p:nvSpPr>
          <p:spPr bwMode="auto">
            <a:xfrm>
              <a:off x="1981200" y="2057400"/>
              <a:ext cx="914400" cy="304800"/>
            </a:xfrm>
            <a:prstGeom prst="rect">
              <a:avLst/>
            </a:prstGeom>
            <a:solidFill>
              <a:srgbClr val="00B05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0" fontAlgn="base" hangingPunct="0">
                <a:spcBef>
                  <a:spcPct val="0"/>
                </a:spcBef>
                <a:spcAft>
                  <a:spcPct val="0"/>
                </a:spcAft>
              </a:pPr>
              <a:endParaRPr lang="en-US" altLang="en-US" sz="1400" smtClean="0">
                <a:solidFill>
                  <a:srgbClr val="000000"/>
                </a:solidFill>
                <a:latin typeface="Arial" panose="020B0604020202020204" pitchFamily="34" charset="0"/>
                <a:cs typeface="Arial" panose="020B0604020202020204" pitchFamily="34" charset="0"/>
              </a:endParaRPr>
            </a:p>
          </p:txBody>
        </p:sp>
        <p:sp>
          <p:nvSpPr>
            <p:cNvPr id="17424" name="Rectangle 5"/>
            <p:cNvSpPr>
              <a:spLocks noChangeArrowheads="1"/>
            </p:cNvSpPr>
            <p:nvPr/>
          </p:nvSpPr>
          <p:spPr bwMode="auto">
            <a:xfrm>
              <a:off x="3672840" y="2057400"/>
              <a:ext cx="914400" cy="304800"/>
            </a:xfrm>
            <a:prstGeom prst="rect">
              <a:avLst/>
            </a:prstGeom>
            <a:solidFill>
              <a:srgbClr val="00B05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0" fontAlgn="base" hangingPunct="0">
                <a:spcBef>
                  <a:spcPct val="0"/>
                </a:spcBef>
                <a:spcAft>
                  <a:spcPct val="0"/>
                </a:spcAft>
              </a:pPr>
              <a:endParaRPr lang="en-US" altLang="en-US" sz="1400" smtClean="0">
                <a:solidFill>
                  <a:srgbClr val="000000"/>
                </a:solidFill>
                <a:latin typeface="Arial" panose="020B0604020202020204" pitchFamily="34" charset="0"/>
                <a:cs typeface="Arial" panose="020B0604020202020204" pitchFamily="34" charset="0"/>
              </a:endParaRPr>
            </a:p>
          </p:txBody>
        </p:sp>
        <p:sp>
          <p:nvSpPr>
            <p:cNvPr id="17425" name="Rectangle 6"/>
            <p:cNvSpPr>
              <a:spLocks noChangeArrowheads="1"/>
            </p:cNvSpPr>
            <p:nvPr/>
          </p:nvSpPr>
          <p:spPr bwMode="auto">
            <a:xfrm>
              <a:off x="6172200" y="2057400"/>
              <a:ext cx="914400" cy="304800"/>
            </a:xfrm>
            <a:prstGeom prst="rect">
              <a:avLst/>
            </a:prstGeom>
            <a:solidFill>
              <a:srgbClr val="00B05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0" fontAlgn="base" hangingPunct="0">
                <a:spcBef>
                  <a:spcPct val="0"/>
                </a:spcBef>
                <a:spcAft>
                  <a:spcPct val="0"/>
                </a:spcAft>
              </a:pPr>
              <a:endParaRPr lang="en-US" altLang="en-US" sz="1400" smtClean="0">
                <a:solidFill>
                  <a:srgbClr val="000000"/>
                </a:solidFill>
                <a:latin typeface="Arial" panose="020B0604020202020204" pitchFamily="34" charset="0"/>
                <a:cs typeface="Arial" panose="020B0604020202020204" pitchFamily="34" charset="0"/>
              </a:endParaRPr>
            </a:p>
          </p:txBody>
        </p:sp>
        <p:cxnSp>
          <p:nvCxnSpPr>
            <p:cNvPr id="17426" name="Straight Connector 8"/>
            <p:cNvCxnSpPr>
              <a:cxnSpLocks noChangeShapeType="1"/>
            </p:cNvCxnSpPr>
            <p:nvPr/>
          </p:nvCxnSpPr>
          <p:spPr bwMode="auto">
            <a:xfrm>
              <a:off x="320040" y="2209800"/>
              <a:ext cx="7589520" cy="0"/>
            </a:xfrm>
            <a:prstGeom prst="line">
              <a:avLst/>
            </a:prstGeom>
            <a:noFill/>
            <a:ln w="38100" algn="ctr">
              <a:solidFill>
                <a:schemeClr val="tx1"/>
              </a:solidFill>
              <a:round/>
              <a:headEnd/>
              <a:tailEnd/>
            </a:ln>
          </p:spPr>
        </p:cxnSp>
        <p:sp>
          <p:nvSpPr>
            <p:cNvPr id="17427" name="Rectangle 9"/>
            <p:cNvSpPr>
              <a:spLocks noChangeArrowheads="1"/>
            </p:cNvSpPr>
            <p:nvPr/>
          </p:nvSpPr>
          <p:spPr bwMode="auto">
            <a:xfrm>
              <a:off x="1981200" y="3200400"/>
              <a:ext cx="914400" cy="304800"/>
            </a:xfrm>
            <a:prstGeom prst="rect">
              <a:avLst/>
            </a:prstGeom>
            <a:solidFill>
              <a:srgbClr val="00B05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0" fontAlgn="base" hangingPunct="0">
                <a:spcBef>
                  <a:spcPct val="0"/>
                </a:spcBef>
                <a:spcAft>
                  <a:spcPct val="0"/>
                </a:spcAft>
              </a:pPr>
              <a:endParaRPr lang="en-US" altLang="en-US" sz="1400" smtClean="0">
                <a:solidFill>
                  <a:srgbClr val="000000"/>
                </a:solidFill>
                <a:latin typeface="Arial" panose="020B0604020202020204" pitchFamily="34" charset="0"/>
                <a:cs typeface="Arial" panose="020B0604020202020204" pitchFamily="34" charset="0"/>
              </a:endParaRPr>
            </a:p>
          </p:txBody>
        </p:sp>
        <p:sp>
          <p:nvSpPr>
            <p:cNvPr id="17428" name="Rectangle 10"/>
            <p:cNvSpPr>
              <a:spLocks noChangeArrowheads="1"/>
            </p:cNvSpPr>
            <p:nvPr/>
          </p:nvSpPr>
          <p:spPr bwMode="auto">
            <a:xfrm>
              <a:off x="3672840" y="3200400"/>
              <a:ext cx="914400" cy="304800"/>
            </a:xfrm>
            <a:prstGeom prst="rect">
              <a:avLst/>
            </a:prstGeom>
            <a:solidFill>
              <a:srgbClr val="00B05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0" fontAlgn="base" hangingPunct="0">
                <a:spcBef>
                  <a:spcPct val="0"/>
                </a:spcBef>
                <a:spcAft>
                  <a:spcPct val="0"/>
                </a:spcAft>
              </a:pPr>
              <a:endParaRPr lang="en-US" altLang="en-US" sz="1400" smtClean="0">
                <a:solidFill>
                  <a:srgbClr val="000000"/>
                </a:solidFill>
                <a:latin typeface="Arial" panose="020B0604020202020204" pitchFamily="34" charset="0"/>
                <a:cs typeface="Arial" panose="020B0604020202020204" pitchFamily="34" charset="0"/>
              </a:endParaRPr>
            </a:p>
          </p:txBody>
        </p:sp>
        <p:sp>
          <p:nvSpPr>
            <p:cNvPr id="17429" name="Rectangle 11"/>
            <p:cNvSpPr>
              <a:spLocks noChangeArrowheads="1"/>
            </p:cNvSpPr>
            <p:nvPr/>
          </p:nvSpPr>
          <p:spPr bwMode="auto">
            <a:xfrm>
              <a:off x="6172200" y="3200400"/>
              <a:ext cx="914400" cy="304800"/>
            </a:xfrm>
            <a:prstGeom prst="rect">
              <a:avLst/>
            </a:prstGeom>
            <a:solidFill>
              <a:srgbClr val="00B05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0" fontAlgn="base" hangingPunct="0">
                <a:spcBef>
                  <a:spcPct val="0"/>
                </a:spcBef>
                <a:spcAft>
                  <a:spcPct val="0"/>
                </a:spcAft>
              </a:pPr>
              <a:endParaRPr lang="en-US" altLang="en-US" sz="1400" smtClean="0">
                <a:solidFill>
                  <a:srgbClr val="000000"/>
                </a:solidFill>
                <a:latin typeface="Arial" panose="020B0604020202020204" pitchFamily="34" charset="0"/>
                <a:cs typeface="Arial" panose="020B0604020202020204" pitchFamily="34" charset="0"/>
              </a:endParaRPr>
            </a:p>
          </p:txBody>
        </p:sp>
        <p:grpSp>
          <p:nvGrpSpPr>
            <p:cNvPr id="17430" name="Group 14"/>
            <p:cNvGrpSpPr>
              <a:grpSpLocks noChangeAspect="1"/>
            </p:cNvGrpSpPr>
            <p:nvPr/>
          </p:nvGrpSpPr>
          <p:grpSpPr bwMode="auto">
            <a:xfrm>
              <a:off x="6858000" y="2209800"/>
              <a:ext cx="1143000" cy="1143000"/>
              <a:chOff x="6790944" y="2209800"/>
              <a:chExt cx="1097280" cy="1097280"/>
            </a:xfrm>
          </p:grpSpPr>
          <p:sp>
            <p:nvSpPr>
              <p:cNvPr id="13" name="Arc 12"/>
              <p:cNvSpPr/>
              <p:nvPr/>
            </p:nvSpPr>
            <p:spPr bwMode="auto">
              <a:xfrm>
                <a:off x="6790944" y="2209707"/>
                <a:ext cx="1097280" cy="1097172"/>
              </a:xfrm>
              <a:prstGeom prst="arc">
                <a:avLst/>
              </a:prstGeom>
              <a:noFill/>
              <a:ln w="381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sp>
            <p:nvSpPr>
              <p:cNvPr id="14" name="Arc 13"/>
              <p:cNvSpPr/>
              <p:nvPr/>
            </p:nvSpPr>
            <p:spPr bwMode="auto">
              <a:xfrm flipV="1">
                <a:off x="6790944" y="2209707"/>
                <a:ext cx="1097280" cy="1097172"/>
              </a:xfrm>
              <a:prstGeom prst="arc">
                <a:avLst/>
              </a:prstGeom>
              <a:noFill/>
              <a:ln w="381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grpSp>
        <p:cxnSp>
          <p:nvCxnSpPr>
            <p:cNvPr id="17431" name="Straight Connector 15"/>
            <p:cNvCxnSpPr>
              <a:cxnSpLocks noChangeShapeType="1"/>
            </p:cNvCxnSpPr>
            <p:nvPr/>
          </p:nvCxnSpPr>
          <p:spPr bwMode="auto">
            <a:xfrm>
              <a:off x="243840" y="3352800"/>
              <a:ext cx="7680960" cy="0"/>
            </a:xfrm>
            <a:prstGeom prst="line">
              <a:avLst/>
            </a:prstGeom>
            <a:noFill/>
            <a:ln w="38100" algn="ctr">
              <a:solidFill>
                <a:schemeClr val="tx1"/>
              </a:solidFill>
              <a:round/>
              <a:headEnd type="arrow" w="med" len="med"/>
              <a:tailEnd/>
            </a:ln>
          </p:spPr>
        </p:cxnSp>
        <p:grpSp>
          <p:nvGrpSpPr>
            <p:cNvPr id="17432" name="Group 16"/>
            <p:cNvGrpSpPr>
              <a:grpSpLocks noChangeAspect="1"/>
            </p:cNvGrpSpPr>
            <p:nvPr/>
          </p:nvGrpSpPr>
          <p:grpSpPr bwMode="auto">
            <a:xfrm flipH="1">
              <a:off x="1143000" y="2209800"/>
              <a:ext cx="1143000" cy="1143000"/>
              <a:chOff x="7010400" y="2209800"/>
              <a:chExt cx="1097280" cy="1097280"/>
            </a:xfrm>
          </p:grpSpPr>
          <p:sp>
            <p:nvSpPr>
              <p:cNvPr id="18" name="Arc 17"/>
              <p:cNvSpPr/>
              <p:nvPr/>
            </p:nvSpPr>
            <p:spPr bwMode="auto">
              <a:xfrm>
                <a:off x="7010400" y="2209707"/>
                <a:ext cx="1097280" cy="1097172"/>
              </a:xfrm>
              <a:prstGeom prst="arc">
                <a:avLst/>
              </a:prstGeom>
              <a:noFill/>
              <a:ln w="381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sp>
            <p:nvSpPr>
              <p:cNvPr id="19" name="Arc 18"/>
              <p:cNvSpPr/>
              <p:nvPr/>
            </p:nvSpPr>
            <p:spPr bwMode="auto">
              <a:xfrm flipV="1">
                <a:off x="7010400" y="2209707"/>
                <a:ext cx="1097280" cy="1097172"/>
              </a:xfrm>
              <a:prstGeom prst="arc">
                <a:avLst/>
              </a:prstGeom>
              <a:noFill/>
              <a:ln w="381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grpSp>
        <p:grpSp>
          <p:nvGrpSpPr>
            <p:cNvPr id="17433" name="Group 19"/>
            <p:cNvGrpSpPr>
              <a:grpSpLocks noChangeAspect="1"/>
            </p:cNvGrpSpPr>
            <p:nvPr/>
          </p:nvGrpSpPr>
          <p:grpSpPr bwMode="auto">
            <a:xfrm>
              <a:off x="7086600" y="2209800"/>
              <a:ext cx="1143000" cy="1143000"/>
              <a:chOff x="6717792" y="2209800"/>
              <a:chExt cx="1097280" cy="1097280"/>
            </a:xfrm>
          </p:grpSpPr>
          <p:sp>
            <p:nvSpPr>
              <p:cNvPr id="21" name="Arc 20"/>
              <p:cNvSpPr/>
              <p:nvPr/>
            </p:nvSpPr>
            <p:spPr bwMode="auto">
              <a:xfrm>
                <a:off x="6717792" y="2209707"/>
                <a:ext cx="1097280" cy="1097172"/>
              </a:xfrm>
              <a:prstGeom prst="arc">
                <a:avLst/>
              </a:prstGeom>
              <a:noFill/>
              <a:ln w="381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sp>
            <p:nvSpPr>
              <p:cNvPr id="22" name="Arc 21"/>
              <p:cNvSpPr/>
              <p:nvPr/>
            </p:nvSpPr>
            <p:spPr bwMode="auto">
              <a:xfrm flipV="1">
                <a:off x="6717792" y="2209707"/>
                <a:ext cx="1097280" cy="1097172"/>
              </a:xfrm>
              <a:prstGeom prst="arc">
                <a:avLst/>
              </a:prstGeom>
              <a:noFill/>
              <a:ln w="381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grpSp>
        <p:grpSp>
          <p:nvGrpSpPr>
            <p:cNvPr id="17434" name="Group 22"/>
            <p:cNvGrpSpPr>
              <a:grpSpLocks noChangeAspect="1"/>
            </p:cNvGrpSpPr>
            <p:nvPr/>
          </p:nvGrpSpPr>
          <p:grpSpPr bwMode="auto">
            <a:xfrm>
              <a:off x="7315200" y="2209800"/>
              <a:ext cx="1143000" cy="1143000"/>
              <a:chOff x="6644640" y="2209800"/>
              <a:chExt cx="1097280" cy="1097280"/>
            </a:xfrm>
          </p:grpSpPr>
          <p:sp>
            <p:nvSpPr>
              <p:cNvPr id="24" name="Arc 23"/>
              <p:cNvSpPr/>
              <p:nvPr/>
            </p:nvSpPr>
            <p:spPr bwMode="auto">
              <a:xfrm>
                <a:off x="6644640" y="2209707"/>
                <a:ext cx="1097280" cy="1097172"/>
              </a:xfrm>
              <a:prstGeom prst="arc">
                <a:avLst/>
              </a:prstGeom>
              <a:noFill/>
              <a:ln w="381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sp>
            <p:nvSpPr>
              <p:cNvPr id="25" name="Arc 24"/>
              <p:cNvSpPr/>
              <p:nvPr/>
            </p:nvSpPr>
            <p:spPr bwMode="auto">
              <a:xfrm flipV="1">
                <a:off x="6644640" y="2209707"/>
                <a:ext cx="1097280" cy="1097172"/>
              </a:xfrm>
              <a:prstGeom prst="arc">
                <a:avLst/>
              </a:prstGeom>
              <a:noFill/>
              <a:ln w="381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grpSp>
        <p:grpSp>
          <p:nvGrpSpPr>
            <p:cNvPr id="17435" name="Group 25"/>
            <p:cNvGrpSpPr>
              <a:grpSpLocks noChangeAspect="1"/>
            </p:cNvGrpSpPr>
            <p:nvPr/>
          </p:nvGrpSpPr>
          <p:grpSpPr bwMode="auto">
            <a:xfrm flipH="1">
              <a:off x="1371600" y="2209800"/>
              <a:ext cx="1143000" cy="1143000"/>
              <a:chOff x="7010400" y="2209800"/>
              <a:chExt cx="1097280" cy="1097280"/>
            </a:xfrm>
          </p:grpSpPr>
          <p:sp>
            <p:nvSpPr>
              <p:cNvPr id="27" name="Arc 26"/>
              <p:cNvSpPr/>
              <p:nvPr/>
            </p:nvSpPr>
            <p:spPr bwMode="auto">
              <a:xfrm>
                <a:off x="7010400" y="2209707"/>
                <a:ext cx="1097280" cy="1097172"/>
              </a:xfrm>
              <a:prstGeom prst="arc">
                <a:avLst/>
              </a:prstGeom>
              <a:noFill/>
              <a:ln w="381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sp>
            <p:nvSpPr>
              <p:cNvPr id="28" name="Arc 27"/>
              <p:cNvSpPr/>
              <p:nvPr/>
            </p:nvSpPr>
            <p:spPr bwMode="auto">
              <a:xfrm flipV="1">
                <a:off x="7010400" y="2209707"/>
                <a:ext cx="1097280" cy="1097172"/>
              </a:xfrm>
              <a:prstGeom prst="arc">
                <a:avLst/>
              </a:prstGeom>
              <a:noFill/>
              <a:ln w="381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grpSp>
        <p:grpSp>
          <p:nvGrpSpPr>
            <p:cNvPr id="17436" name="Group 43"/>
            <p:cNvGrpSpPr>
              <a:grpSpLocks/>
            </p:cNvGrpSpPr>
            <p:nvPr/>
          </p:nvGrpSpPr>
          <p:grpSpPr bwMode="auto">
            <a:xfrm>
              <a:off x="4815841" y="3352800"/>
              <a:ext cx="1216661" cy="457200"/>
              <a:chOff x="5334001" y="3352800"/>
              <a:chExt cx="1216661" cy="457200"/>
            </a:xfrm>
          </p:grpSpPr>
          <p:sp>
            <p:nvSpPr>
              <p:cNvPr id="17465" name="Rectangle 41"/>
              <p:cNvSpPr>
                <a:spLocks noChangeArrowheads="1"/>
              </p:cNvSpPr>
              <p:nvPr/>
            </p:nvSpPr>
            <p:spPr bwMode="auto">
              <a:xfrm>
                <a:off x="5699760" y="3505200"/>
                <a:ext cx="304800" cy="304800"/>
              </a:xfrm>
              <a:prstGeom prst="rect">
                <a:avLst/>
              </a:prstGeom>
              <a:solidFill>
                <a:srgbClr val="00B05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0" fontAlgn="base" hangingPunct="0">
                  <a:spcBef>
                    <a:spcPct val="0"/>
                  </a:spcBef>
                  <a:spcAft>
                    <a:spcPct val="0"/>
                  </a:spcAft>
                </a:pPr>
                <a:endParaRPr lang="en-US" altLang="en-US" sz="1400" smtClean="0">
                  <a:solidFill>
                    <a:srgbClr val="000000"/>
                  </a:solidFill>
                  <a:latin typeface="Arial" panose="020B0604020202020204" pitchFamily="34" charset="0"/>
                  <a:cs typeface="Arial" panose="020B0604020202020204" pitchFamily="34" charset="0"/>
                </a:endParaRPr>
              </a:p>
            </p:txBody>
          </p:sp>
          <p:sp>
            <p:nvSpPr>
              <p:cNvPr id="17466" name="Rectangle 35"/>
              <p:cNvSpPr>
                <a:spLocks noChangeArrowheads="1"/>
              </p:cNvSpPr>
              <p:nvPr/>
            </p:nvSpPr>
            <p:spPr bwMode="auto">
              <a:xfrm>
                <a:off x="6080760" y="3505200"/>
                <a:ext cx="76200" cy="304800"/>
              </a:xfrm>
              <a:prstGeom prst="rect">
                <a:avLst/>
              </a:prstGeom>
              <a:solidFill>
                <a:srgbClr val="00B0F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0" fontAlgn="base" hangingPunct="0">
                  <a:spcBef>
                    <a:spcPct val="0"/>
                  </a:spcBef>
                  <a:spcAft>
                    <a:spcPct val="0"/>
                  </a:spcAft>
                </a:pPr>
                <a:endParaRPr lang="en-US" altLang="en-US" sz="1400" smtClean="0">
                  <a:solidFill>
                    <a:srgbClr val="000000"/>
                  </a:solidFill>
                  <a:latin typeface="Arial" panose="020B0604020202020204" pitchFamily="34" charset="0"/>
                  <a:cs typeface="Arial" panose="020B0604020202020204" pitchFamily="34" charset="0"/>
                </a:endParaRPr>
              </a:p>
            </p:txBody>
          </p:sp>
          <p:grpSp>
            <p:nvGrpSpPr>
              <p:cNvPr id="17467" name="Group 42"/>
              <p:cNvGrpSpPr>
                <a:grpSpLocks/>
              </p:cNvGrpSpPr>
              <p:nvPr/>
            </p:nvGrpSpPr>
            <p:grpSpPr bwMode="auto">
              <a:xfrm>
                <a:off x="5334001" y="3352800"/>
                <a:ext cx="1216661" cy="304800"/>
                <a:chOff x="5334000" y="3352800"/>
                <a:chExt cx="1152626" cy="381000"/>
              </a:xfrm>
            </p:grpSpPr>
            <p:cxnSp>
              <p:nvCxnSpPr>
                <p:cNvPr id="17468" name="Straight Connector 32"/>
                <p:cNvCxnSpPr>
                  <a:cxnSpLocks noChangeShapeType="1"/>
                </p:cNvCxnSpPr>
                <p:nvPr/>
              </p:nvCxnSpPr>
              <p:spPr bwMode="auto">
                <a:xfrm flipH="1">
                  <a:off x="6258026" y="3352800"/>
                  <a:ext cx="228600" cy="381000"/>
                </a:xfrm>
                <a:prstGeom prst="line">
                  <a:avLst/>
                </a:prstGeom>
                <a:noFill/>
                <a:ln w="38100" algn="ctr">
                  <a:solidFill>
                    <a:schemeClr val="tx1"/>
                  </a:solidFill>
                  <a:round/>
                  <a:headEnd/>
                  <a:tailEnd/>
                </a:ln>
              </p:spPr>
            </p:cxnSp>
            <p:cxnSp>
              <p:nvCxnSpPr>
                <p:cNvPr id="17469" name="Straight Connector 38"/>
                <p:cNvCxnSpPr>
                  <a:cxnSpLocks noChangeShapeType="1"/>
                </p:cNvCxnSpPr>
                <p:nvPr/>
              </p:nvCxnSpPr>
              <p:spPr bwMode="auto">
                <a:xfrm flipH="1" flipV="1">
                  <a:off x="5334000" y="3352800"/>
                  <a:ext cx="228600" cy="381000"/>
                </a:xfrm>
                <a:prstGeom prst="line">
                  <a:avLst/>
                </a:prstGeom>
                <a:noFill/>
                <a:ln w="38100" algn="ctr">
                  <a:solidFill>
                    <a:schemeClr val="tx1"/>
                  </a:solidFill>
                  <a:round/>
                  <a:headEnd/>
                  <a:tailEnd/>
                </a:ln>
              </p:spPr>
            </p:cxnSp>
            <p:cxnSp>
              <p:nvCxnSpPr>
                <p:cNvPr id="17470" name="Straight Connector 34"/>
                <p:cNvCxnSpPr>
                  <a:cxnSpLocks noChangeShapeType="1"/>
                </p:cNvCxnSpPr>
                <p:nvPr/>
              </p:nvCxnSpPr>
              <p:spPr bwMode="auto">
                <a:xfrm flipH="1">
                  <a:off x="5562600" y="3733800"/>
                  <a:ext cx="693019" cy="0"/>
                </a:xfrm>
                <a:prstGeom prst="line">
                  <a:avLst/>
                </a:prstGeom>
                <a:noFill/>
                <a:ln w="38100" algn="ctr">
                  <a:solidFill>
                    <a:schemeClr val="tx1"/>
                  </a:solidFill>
                  <a:round/>
                  <a:headEnd/>
                  <a:tailEnd/>
                </a:ln>
              </p:spPr>
            </p:cxnSp>
          </p:grpSp>
        </p:grpSp>
        <p:sp>
          <p:nvSpPr>
            <p:cNvPr id="17437" name="Rectangle 40"/>
            <p:cNvSpPr>
              <a:spLocks noChangeArrowheads="1"/>
            </p:cNvSpPr>
            <p:nvPr/>
          </p:nvSpPr>
          <p:spPr bwMode="auto">
            <a:xfrm>
              <a:off x="243840" y="2133600"/>
              <a:ext cx="152400" cy="152400"/>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0" fontAlgn="base" hangingPunct="0">
                <a:spcBef>
                  <a:spcPct val="0"/>
                </a:spcBef>
                <a:spcAft>
                  <a:spcPct val="0"/>
                </a:spcAft>
              </a:pPr>
              <a:endParaRPr lang="en-US" altLang="en-US" sz="1400" smtClean="0">
                <a:solidFill>
                  <a:srgbClr val="000000"/>
                </a:solidFill>
                <a:latin typeface="Arial" panose="020B0604020202020204" pitchFamily="34" charset="0"/>
                <a:cs typeface="Arial" panose="020B0604020202020204" pitchFamily="34" charset="0"/>
              </a:endParaRPr>
            </a:p>
          </p:txBody>
        </p:sp>
        <p:grpSp>
          <p:nvGrpSpPr>
            <p:cNvPr id="17438" name="Group 45"/>
            <p:cNvGrpSpPr>
              <a:grpSpLocks/>
            </p:cNvGrpSpPr>
            <p:nvPr/>
          </p:nvGrpSpPr>
          <p:grpSpPr bwMode="auto">
            <a:xfrm>
              <a:off x="2910840" y="2209800"/>
              <a:ext cx="1143000" cy="1143000"/>
              <a:chOff x="3048000" y="2209800"/>
              <a:chExt cx="1143000" cy="1143000"/>
            </a:xfrm>
          </p:grpSpPr>
          <p:grpSp>
            <p:nvGrpSpPr>
              <p:cNvPr id="17461" name="Group 28"/>
              <p:cNvGrpSpPr>
                <a:grpSpLocks noChangeAspect="1"/>
              </p:cNvGrpSpPr>
              <p:nvPr/>
            </p:nvGrpSpPr>
            <p:grpSpPr bwMode="auto">
              <a:xfrm flipH="1">
                <a:off x="3048000" y="2209800"/>
                <a:ext cx="1143000" cy="1143000"/>
                <a:chOff x="7010400" y="2209800"/>
                <a:chExt cx="1097280" cy="1097280"/>
              </a:xfrm>
            </p:grpSpPr>
            <p:sp>
              <p:nvSpPr>
                <p:cNvPr id="30" name="Arc 29"/>
                <p:cNvSpPr/>
                <p:nvPr/>
              </p:nvSpPr>
              <p:spPr bwMode="auto">
                <a:xfrm>
                  <a:off x="7009790" y="2209707"/>
                  <a:ext cx="1097280" cy="1097172"/>
                </a:xfrm>
                <a:prstGeom prst="arc">
                  <a:avLst/>
                </a:prstGeom>
                <a:noFill/>
                <a:ln w="381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sp>
              <p:nvSpPr>
                <p:cNvPr id="31" name="Arc 30"/>
                <p:cNvSpPr/>
                <p:nvPr/>
              </p:nvSpPr>
              <p:spPr bwMode="auto">
                <a:xfrm flipV="1">
                  <a:off x="7009790" y="2209707"/>
                  <a:ext cx="1097280" cy="1097172"/>
                </a:xfrm>
                <a:prstGeom prst="arc">
                  <a:avLst/>
                </a:prstGeom>
                <a:noFill/>
                <a:ln w="381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grpSp>
          <p:sp>
            <p:nvSpPr>
              <p:cNvPr id="17462" name="Oval 44"/>
              <p:cNvSpPr>
                <a:spLocks noChangeArrowheads="1"/>
              </p:cNvSpPr>
              <p:nvPr/>
            </p:nvSpPr>
            <p:spPr bwMode="auto">
              <a:xfrm>
                <a:off x="3048000" y="2438400"/>
                <a:ext cx="640080" cy="640080"/>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0" fontAlgn="base" hangingPunct="0">
                  <a:spcBef>
                    <a:spcPct val="0"/>
                  </a:spcBef>
                  <a:spcAft>
                    <a:spcPct val="0"/>
                  </a:spcAft>
                </a:pPr>
                <a:endParaRPr lang="en-US" altLang="en-US" sz="1400" smtClean="0">
                  <a:solidFill>
                    <a:srgbClr val="000000"/>
                  </a:solidFill>
                  <a:latin typeface="Arial" panose="020B0604020202020204" pitchFamily="34" charset="0"/>
                  <a:cs typeface="Arial" panose="020B0604020202020204" pitchFamily="34" charset="0"/>
                </a:endParaRPr>
              </a:p>
            </p:txBody>
          </p:sp>
        </p:grpSp>
        <p:sp>
          <p:nvSpPr>
            <p:cNvPr id="17439" name="TextBox 47"/>
            <p:cNvSpPr txBox="1">
              <a:spLocks noChangeArrowheads="1"/>
            </p:cNvSpPr>
            <p:nvPr/>
          </p:nvSpPr>
          <p:spPr bwMode="auto">
            <a:xfrm>
              <a:off x="381000" y="1752600"/>
              <a:ext cx="990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0.2 GeV</a:t>
              </a:r>
            </a:p>
          </p:txBody>
        </p:sp>
        <p:sp>
          <p:nvSpPr>
            <p:cNvPr id="17440" name="TextBox 48"/>
            <p:cNvSpPr txBox="1">
              <a:spLocks noChangeArrowheads="1"/>
            </p:cNvSpPr>
            <p:nvPr/>
          </p:nvSpPr>
          <p:spPr bwMode="auto">
            <a:xfrm>
              <a:off x="1767840" y="1752600"/>
              <a:ext cx="990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1 GeV</a:t>
              </a:r>
            </a:p>
          </p:txBody>
        </p:sp>
        <p:sp>
          <p:nvSpPr>
            <p:cNvPr id="17441" name="TextBox 49"/>
            <p:cNvSpPr txBox="1">
              <a:spLocks noChangeArrowheads="1"/>
            </p:cNvSpPr>
            <p:nvPr/>
          </p:nvSpPr>
          <p:spPr bwMode="auto">
            <a:xfrm>
              <a:off x="6096000" y="1752600"/>
              <a:ext cx="990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1 GeV</a:t>
              </a:r>
            </a:p>
          </p:txBody>
        </p:sp>
        <p:sp>
          <p:nvSpPr>
            <p:cNvPr id="17442" name="TextBox 50"/>
            <p:cNvSpPr txBox="1">
              <a:spLocks noChangeArrowheads="1"/>
            </p:cNvSpPr>
            <p:nvPr/>
          </p:nvSpPr>
          <p:spPr bwMode="auto">
            <a:xfrm>
              <a:off x="3596640" y="1752600"/>
              <a:ext cx="990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1 GeV</a:t>
              </a:r>
            </a:p>
          </p:txBody>
        </p:sp>
        <p:sp>
          <p:nvSpPr>
            <p:cNvPr id="17443" name="TextBox 51"/>
            <p:cNvSpPr txBox="1">
              <a:spLocks noChangeArrowheads="1"/>
            </p:cNvSpPr>
            <p:nvPr/>
          </p:nvSpPr>
          <p:spPr bwMode="auto">
            <a:xfrm>
              <a:off x="6096000" y="3502223"/>
              <a:ext cx="990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1 GeV</a:t>
              </a:r>
            </a:p>
          </p:txBody>
        </p:sp>
        <p:sp>
          <p:nvSpPr>
            <p:cNvPr id="17444" name="TextBox 52"/>
            <p:cNvSpPr txBox="1">
              <a:spLocks noChangeArrowheads="1"/>
            </p:cNvSpPr>
            <p:nvPr/>
          </p:nvSpPr>
          <p:spPr bwMode="auto">
            <a:xfrm>
              <a:off x="3672840" y="3471446"/>
              <a:ext cx="990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1 GeV</a:t>
              </a:r>
            </a:p>
          </p:txBody>
        </p:sp>
        <p:sp>
          <p:nvSpPr>
            <p:cNvPr id="17445" name="TextBox 53"/>
            <p:cNvSpPr txBox="1">
              <a:spLocks noChangeArrowheads="1"/>
            </p:cNvSpPr>
            <p:nvPr/>
          </p:nvSpPr>
          <p:spPr bwMode="auto">
            <a:xfrm>
              <a:off x="1767840" y="2895600"/>
              <a:ext cx="990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1 GeV</a:t>
              </a:r>
            </a:p>
          </p:txBody>
        </p:sp>
        <p:sp>
          <p:nvSpPr>
            <p:cNvPr id="17446" name="TextBox 54"/>
            <p:cNvSpPr txBox="1">
              <a:spLocks noChangeArrowheads="1"/>
            </p:cNvSpPr>
            <p:nvPr/>
          </p:nvSpPr>
          <p:spPr bwMode="auto">
            <a:xfrm>
              <a:off x="4800600" y="3807023"/>
              <a:ext cx="990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0.2 GeV</a:t>
              </a:r>
            </a:p>
          </p:txBody>
        </p:sp>
        <p:sp>
          <p:nvSpPr>
            <p:cNvPr id="17447" name="Rectangular Callout 59"/>
            <p:cNvSpPr>
              <a:spLocks noChangeArrowheads="1"/>
            </p:cNvSpPr>
            <p:nvPr/>
          </p:nvSpPr>
          <p:spPr bwMode="auto">
            <a:xfrm>
              <a:off x="5791200" y="3962400"/>
              <a:ext cx="1280160" cy="502920"/>
            </a:xfrm>
            <a:prstGeom prst="wedgeRectCallout">
              <a:avLst>
                <a:gd name="adj1" fmla="val -41319"/>
                <a:gd name="adj2" fmla="val -138120"/>
              </a:avLst>
            </a:prstGeom>
            <a:solidFill>
              <a:srgbClr val="FFFF0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4 GeV 10 nC e- on target</a:t>
              </a:r>
            </a:p>
          </p:txBody>
        </p:sp>
        <p:sp>
          <p:nvSpPr>
            <p:cNvPr id="17448" name="Rectangular Callout 60"/>
            <p:cNvSpPr>
              <a:spLocks noChangeArrowheads="1"/>
            </p:cNvSpPr>
            <p:nvPr/>
          </p:nvSpPr>
          <p:spPr bwMode="auto">
            <a:xfrm>
              <a:off x="3977640" y="3962400"/>
              <a:ext cx="1005840" cy="502920"/>
            </a:xfrm>
            <a:prstGeom prst="wedgeRectCallout">
              <a:avLst>
                <a:gd name="adj1" fmla="val 41338"/>
                <a:gd name="adj2" fmla="val -139773"/>
              </a:avLst>
            </a:prstGeom>
            <a:solidFill>
              <a:srgbClr val="FFFF0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0.2 GeV 3.2 nC e+</a:t>
              </a:r>
            </a:p>
          </p:txBody>
        </p:sp>
        <p:grpSp>
          <p:nvGrpSpPr>
            <p:cNvPr id="17449" name="Group 61"/>
            <p:cNvGrpSpPr>
              <a:grpSpLocks noChangeAspect="1"/>
            </p:cNvGrpSpPr>
            <p:nvPr/>
          </p:nvGrpSpPr>
          <p:grpSpPr bwMode="auto">
            <a:xfrm>
              <a:off x="6705600" y="2209800"/>
              <a:ext cx="1143000" cy="1143000"/>
              <a:chOff x="6790944" y="2209800"/>
              <a:chExt cx="1097280" cy="1097280"/>
            </a:xfrm>
          </p:grpSpPr>
          <p:sp>
            <p:nvSpPr>
              <p:cNvPr id="63" name="Arc 62"/>
              <p:cNvSpPr/>
              <p:nvPr/>
            </p:nvSpPr>
            <p:spPr bwMode="auto">
              <a:xfrm>
                <a:off x="6790944" y="2209707"/>
                <a:ext cx="1097280" cy="1097172"/>
              </a:xfrm>
              <a:prstGeom prst="arc">
                <a:avLst/>
              </a:prstGeom>
              <a:noFill/>
              <a:ln w="38100" cap="flat" cmpd="sng" algn="ctr">
                <a:solidFill>
                  <a:schemeClr val="tx1"/>
                </a:solidFill>
                <a:prstDash val="sysDot"/>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sp>
            <p:nvSpPr>
              <p:cNvPr id="64" name="Arc 63"/>
              <p:cNvSpPr/>
              <p:nvPr/>
            </p:nvSpPr>
            <p:spPr bwMode="auto">
              <a:xfrm flipV="1">
                <a:off x="6790944" y="2209707"/>
                <a:ext cx="1097280" cy="1097172"/>
              </a:xfrm>
              <a:prstGeom prst="arc">
                <a:avLst/>
              </a:prstGeom>
              <a:noFill/>
              <a:ln w="38100" cap="flat" cmpd="sng" algn="ctr">
                <a:solidFill>
                  <a:schemeClr val="tx1"/>
                </a:solidFill>
                <a:prstDash val="sysDot"/>
                <a:round/>
                <a:headEnd type="none" w="med" len="med"/>
                <a:tailEnd type="none" w="med" len="med"/>
              </a:ln>
              <a:effectLst/>
              <a:extLst/>
            </p:spPr>
            <p:txBody>
              <a:bodyPr/>
              <a:lstStyle/>
              <a:p>
                <a:pPr eaLnBrk="0" fontAlgn="base" hangingPunct="0">
                  <a:spcBef>
                    <a:spcPct val="0"/>
                  </a:spcBef>
                  <a:spcAft>
                    <a:spcPct val="0"/>
                  </a:spcAft>
                  <a:defRPr/>
                </a:pPr>
                <a:endParaRPr lang="en-US" sz="1400">
                  <a:solidFill>
                    <a:srgbClr val="000000"/>
                  </a:solidFill>
                  <a:latin typeface="Arial" pitchFamily="34" charset="0"/>
                  <a:ea typeface="ＭＳ Ｐゴシック" panose="020B0600070205080204" pitchFamily="34" charset="-128"/>
                  <a:cs typeface="Arial" pitchFamily="34" charset="0"/>
                </a:endParaRPr>
              </a:p>
            </p:txBody>
          </p:sp>
        </p:grpSp>
        <p:sp>
          <p:nvSpPr>
            <p:cNvPr id="17450" name="TextBox 64"/>
            <p:cNvSpPr txBox="1">
              <a:spLocks noChangeArrowheads="1"/>
            </p:cNvSpPr>
            <p:nvPr/>
          </p:nvSpPr>
          <p:spPr bwMode="auto">
            <a:xfrm>
              <a:off x="3429000" y="2463225"/>
              <a:ext cx="1463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e+ damping ring @ 1 GeV</a:t>
              </a:r>
            </a:p>
          </p:txBody>
        </p:sp>
        <p:sp>
          <p:nvSpPr>
            <p:cNvPr id="17451" name="Rectangular Callout 65"/>
            <p:cNvSpPr>
              <a:spLocks noChangeArrowheads="1"/>
            </p:cNvSpPr>
            <p:nvPr/>
          </p:nvSpPr>
          <p:spPr bwMode="auto">
            <a:xfrm>
              <a:off x="1295400" y="3581400"/>
              <a:ext cx="731520" cy="502920"/>
            </a:xfrm>
            <a:prstGeom prst="wedgeRectCallout">
              <a:avLst>
                <a:gd name="adj1" fmla="val -29213"/>
                <a:gd name="adj2" fmla="val -156301"/>
              </a:avLst>
            </a:prstGeom>
            <a:solidFill>
              <a:srgbClr val="FFC00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e-/e+  6 GeV</a:t>
              </a:r>
            </a:p>
          </p:txBody>
        </p:sp>
        <p:sp>
          <p:nvSpPr>
            <p:cNvPr id="17452" name="Rectangular Callout 66"/>
            <p:cNvSpPr>
              <a:spLocks noChangeArrowheads="1"/>
            </p:cNvSpPr>
            <p:nvPr/>
          </p:nvSpPr>
          <p:spPr bwMode="auto">
            <a:xfrm>
              <a:off x="167640" y="2590800"/>
              <a:ext cx="822960" cy="502920"/>
            </a:xfrm>
            <a:prstGeom prst="wedgeRectCallout">
              <a:avLst>
                <a:gd name="adj1" fmla="val 67380"/>
                <a:gd name="adj2" fmla="val 2792"/>
              </a:avLst>
            </a:prstGeom>
            <a:solidFill>
              <a:srgbClr val="FFC00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e-/e+ 12 GeV</a:t>
              </a:r>
            </a:p>
          </p:txBody>
        </p:sp>
        <p:sp>
          <p:nvSpPr>
            <p:cNvPr id="17453" name="Rectangular Callout 68"/>
            <p:cNvSpPr>
              <a:spLocks noChangeArrowheads="1"/>
            </p:cNvSpPr>
            <p:nvPr/>
          </p:nvSpPr>
          <p:spPr bwMode="auto">
            <a:xfrm>
              <a:off x="152400" y="3581400"/>
              <a:ext cx="822960" cy="502920"/>
            </a:xfrm>
            <a:prstGeom prst="wedgeRectCallout">
              <a:avLst>
                <a:gd name="adj1" fmla="val 22875"/>
                <a:gd name="adj2" fmla="val -104648"/>
              </a:avLst>
            </a:prstGeom>
            <a:solidFill>
              <a:srgbClr val="00FFFF"/>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e-/e+  18 GeV</a:t>
              </a:r>
            </a:p>
          </p:txBody>
        </p:sp>
        <p:sp>
          <p:nvSpPr>
            <p:cNvPr id="17454" name="Rectangular Callout 69"/>
            <p:cNvSpPr>
              <a:spLocks noChangeArrowheads="1"/>
            </p:cNvSpPr>
            <p:nvPr/>
          </p:nvSpPr>
          <p:spPr bwMode="auto">
            <a:xfrm>
              <a:off x="7940040" y="1447800"/>
              <a:ext cx="822960" cy="502920"/>
            </a:xfrm>
            <a:prstGeom prst="wedgeRectCallout">
              <a:avLst>
                <a:gd name="adj1" fmla="val -8694"/>
                <a:gd name="adj2" fmla="val 135023"/>
              </a:avLst>
            </a:prstGeom>
            <a:solidFill>
              <a:srgbClr val="FFC00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e-/e+  15 GeV</a:t>
              </a:r>
            </a:p>
          </p:txBody>
        </p:sp>
        <p:sp>
          <p:nvSpPr>
            <p:cNvPr id="17455" name="Rectangular Callout 70"/>
            <p:cNvSpPr>
              <a:spLocks noChangeArrowheads="1"/>
            </p:cNvSpPr>
            <p:nvPr/>
          </p:nvSpPr>
          <p:spPr bwMode="auto">
            <a:xfrm>
              <a:off x="7086600" y="1447800"/>
              <a:ext cx="731520" cy="502920"/>
            </a:xfrm>
            <a:prstGeom prst="wedgeRectCallout">
              <a:avLst>
                <a:gd name="adj1" fmla="val 64065"/>
                <a:gd name="adj2" fmla="val 166014"/>
              </a:avLst>
            </a:prstGeom>
            <a:solidFill>
              <a:srgbClr val="FFC00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e-/e+  3 GeV</a:t>
              </a:r>
            </a:p>
          </p:txBody>
        </p:sp>
        <p:sp>
          <p:nvSpPr>
            <p:cNvPr id="17456" name="Rectangular Callout 71"/>
            <p:cNvSpPr>
              <a:spLocks noChangeArrowheads="1"/>
            </p:cNvSpPr>
            <p:nvPr/>
          </p:nvSpPr>
          <p:spPr bwMode="auto">
            <a:xfrm>
              <a:off x="8001000" y="3429000"/>
              <a:ext cx="731520" cy="502920"/>
            </a:xfrm>
            <a:prstGeom prst="wedgeRectCallout">
              <a:avLst>
                <a:gd name="adj1" fmla="val 11824"/>
                <a:gd name="adj2" fmla="val -156301"/>
              </a:avLst>
            </a:prstGeom>
            <a:solidFill>
              <a:srgbClr val="FFC000"/>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e-/e+  9 GeV</a:t>
              </a:r>
            </a:p>
          </p:txBody>
        </p:sp>
        <p:sp>
          <p:nvSpPr>
            <p:cNvPr id="17457" name="Rectangular Callout 72"/>
            <p:cNvSpPr>
              <a:spLocks noChangeArrowheads="1"/>
            </p:cNvSpPr>
            <p:nvPr/>
          </p:nvSpPr>
          <p:spPr bwMode="auto">
            <a:xfrm>
              <a:off x="6096000" y="2438400"/>
              <a:ext cx="1447800" cy="502920"/>
            </a:xfrm>
            <a:prstGeom prst="wedgeRectCallout">
              <a:avLst>
                <a:gd name="adj1" fmla="val 66421"/>
                <a:gd name="adj2" fmla="val 25519"/>
              </a:avLst>
            </a:prstGeom>
            <a:solidFill>
              <a:srgbClr val="00FFFF"/>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3 GeV e- for e+ production</a:t>
              </a:r>
            </a:p>
          </p:txBody>
        </p:sp>
        <p:sp>
          <p:nvSpPr>
            <p:cNvPr id="17458" name="Rectangular Callout 73"/>
            <p:cNvSpPr>
              <a:spLocks noChangeArrowheads="1"/>
            </p:cNvSpPr>
            <p:nvPr/>
          </p:nvSpPr>
          <p:spPr bwMode="auto">
            <a:xfrm>
              <a:off x="-76200" y="1219200"/>
              <a:ext cx="1295400" cy="502920"/>
            </a:xfrm>
            <a:prstGeom prst="wedgeRectCallout">
              <a:avLst>
                <a:gd name="adj1" fmla="val -21333"/>
                <a:gd name="adj2" fmla="val 128824"/>
              </a:avLst>
            </a:prstGeom>
            <a:solidFill>
              <a:srgbClr val="00FFFF"/>
            </a:solidFill>
            <a:ln w="9525" algn="ctr">
              <a:solidFill>
                <a:schemeClr val="tx1"/>
              </a:solidFill>
              <a:round/>
              <a:headEnd/>
              <a:tailEnd/>
            </a:ln>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3.2 nC for e-</a:t>
              </a:r>
            </a:p>
            <a:p>
              <a:pPr algn="ctr" eaLnBrk="0" fontAlgn="base" hangingPunct="0">
                <a:spcBef>
                  <a:spcPct val="0"/>
                </a:spcBef>
                <a:spcAft>
                  <a:spcPct val="0"/>
                </a:spcAft>
              </a:pPr>
              <a:r>
                <a:rPr lang="en-US" altLang="en-US" sz="1400" b="1" smtClean="0">
                  <a:solidFill>
                    <a:srgbClr val="000000"/>
                  </a:solidFill>
                  <a:latin typeface="Arial" panose="020B0604020202020204" pitchFamily="34" charset="0"/>
                  <a:cs typeface="Arial" panose="020B0604020202020204" pitchFamily="34" charset="0"/>
                </a:rPr>
                <a:t>10 nC for e+</a:t>
              </a:r>
            </a:p>
          </p:txBody>
        </p:sp>
      </p:grpSp>
      <p:grpSp>
        <p:nvGrpSpPr>
          <p:cNvPr id="43" name="Group 79"/>
          <p:cNvGrpSpPr>
            <a:grpSpLocks/>
          </p:cNvGrpSpPr>
          <p:nvPr/>
        </p:nvGrpSpPr>
        <p:grpSpPr bwMode="auto">
          <a:xfrm>
            <a:off x="6019800" y="2819400"/>
            <a:ext cx="2895600" cy="3257550"/>
            <a:chOff x="6019800" y="4572000"/>
            <a:chExt cx="2895600" cy="3257729"/>
          </a:xfrm>
        </p:grpSpPr>
        <p:sp>
          <p:nvSpPr>
            <p:cNvPr id="17419" name="Right Brace 75"/>
            <p:cNvSpPr>
              <a:spLocks/>
            </p:cNvSpPr>
            <p:nvPr/>
          </p:nvSpPr>
          <p:spPr bwMode="auto">
            <a:xfrm rot="5400000">
              <a:off x="8115300" y="4305300"/>
              <a:ext cx="381000" cy="914400"/>
            </a:xfrm>
            <a:prstGeom prst="rightBrace">
              <a:avLst>
                <a:gd name="adj1" fmla="val 8333"/>
                <a:gd name="adj2" fmla="val 48398"/>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cxnSp>
          <p:nvCxnSpPr>
            <p:cNvPr id="17420" name="Straight Arrow Connector 77"/>
            <p:cNvCxnSpPr>
              <a:cxnSpLocks noChangeShapeType="1"/>
            </p:cNvCxnSpPr>
            <p:nvPr/>
          </p:nvCxnSpPr>
          <p:spPr bwMode="auto">
            <a:xfrm>
              <a:off x="8305800" y="4953000"/>
              <a:ext cx="0" cy="1752600"/>
            </a:xfrm>
            <a:prstGeom prst="straightConnector1">
              <a:avLst/>
            </a:prstGeom>
            <a:noFill/>
            <a:ln w="76200" algn="ctr">
              <a:solidFill>
                <a:srgbClr val="FF0000"/>
              </a:solidFill>
              <a:round/>
              <a:headEnd/>
              <a:tailEnd type="arrow" w="med" len="med"/>
            </a:ln>
          </p:spPr>
        </p:cxnSp>
        <p:sp>
          <p:nvSpPr>
            <p:cNvPr id="17421" name="TextBox 78"/>
            <p:cNvSpPr txBox="1">
              <a:spLocks noChangeArrowheads="1"/>
            </p:cNvSpPr>
            <p:nvPr/>
          </p:nvSpPr>
          <p:spPr bwMode="auto">
            <a:xfrm>
              <a:off x="6019800" y="6629400"/>
              <a:ext cx="2895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b="1" smtClean="0">
                  <a:solidFill>
                    <a:srgbClr val="FF0000"/>
                  </a:solidFill>
                  <a:latin typeface="Arial" panose="020B0604020202020204" pitchFamily="34" charset="0"/>
                  <a:cs typeface="Arial" panose="020B0604020202020204" pitchFamily="34" charset="0"/>
                </a:rPr>
                <a:t>These arcs are in a common tunnel, vertically stacked</a:t>
              </a:r>
            </a:p>
          </p:txBody>
        </p:sp>
      </p:grpSp>
      <p:grpSp>
        <p:nvGrpSpPr>
          <p:cNvPr id="44" name="Group 81"/>
          <p:cNvGrpSpPr>
            <a:grpSpLocks/>
          </p:cNvGrpSpPr>
          <p:nvPr/>
        </p:nvGrpSpPr>
        <p:grpSpPr bwMode="auto">
          <a:xfrm>
            <a:off x="457200" y="2762250"/>
            <a:ext cx="2895600" cy="3257550"/>
            <a:chOff x="6019800" y="4572000"/>
            <a:chExt cx="2895600" cy="3257729"/>
          </a:xfrm>
        </p:grpSpPr>
        <p:sp>
          <p:nvSpPr>
            <p:cNvPr id="17416" name="Right Brace 82"/>
            <p:cNvSpPr>
              <a:spLocks/>
            </p:cNvSpPr>
            <p:nvPr/>
          </p:nvSpPr>
          <p:spPr bwMode="auto">
            <a:xfrm rot="5400000">
              <a:off x="6896100" y="4305300"/>
              <a:ext cx="381000" cy="914400"/>
            </a:xfrm>
            <a:prstGeom prst="rightBrace">
              <a:avLst>
                <a:gd name="adj1" fmla="val 8333"/>
                <a:gd name="adj2" fmla="val 48398"/>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0" fontAlgn="base" hangingPunct="0">
                <a:spcBef>
                  <a:spcPct val="0"/>
                </a:spcBef>
                <a:spcAft>
                  <a:spcPct val="0"/>
                </a:spcAft>
              </a:pPr>
              <a:endParaRPr lang="en-US" altLang="en-US" smtClean="0">
                <a:solidFill>
                  <a:srgbClr val="000000"/>
                </a:solidFill>
              </a:endParaRPr>
            </a:p>
          </p:txBody>
        </p:sp>
        <p:cxnSp>
          <p:nvCxnSpPr>
            <p:cNvPr id="17417" name="Straight Arrow Connector 83"/>
            <p:cNvCxnSpPr>
              <a:cxnSpLocks noChangeShapeType="1"/>
            </p:cNvCxnSpPr>
            <p:nvPr/>
          </p:nvCxnSpPr>
          <p:spPr bwMode="auto">
            <a:xfrm>
              <a:off x="7086600" y="4953000"/>
              <a:ext cx="0" cy="1752600"/>
            </a:xfrm>
            <a:prstGeom prst="straightConnector1">
              <a:avLst/>
            </a:prstGeom>
            <a:noFill/>
            <a:ln w="76200" algn="ctr">
              <a:solidFill>
                <a:srgbClr val="FF0000"/>
              </a:solidFill>
              <a:round/>
              <a:headEnd/>
              <a:tailEnd type="arrow" w="med" len="med"/>
            </a:ln>
          </p:spPr>
        </p:cxnSp>
        <p:sp>
          <p:nvSpPr>
            <p:cNvPr id="17418" name="TextBox 84"/>
            <p:cNvSpPr txBox="1">
              <a:spLocks noChangeArrowheads="1"/>
            </p:cNvSpPr>
            <p:nvPr/>
          </p:nvSpPr>
          <p:spPr bwMode="auto">
            <a:xfrm>
              <a:off x="6019800" y="6629400"/>
              <a:ext cx="2895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ctr" eaLnBrk="0" fontAlgn="base" hangingPunct="0">
                <a:spcBef>
                  <a:spcPct val="0"/>
                </a:spcBef>
                <a:spcAft>
                  <a:spcPct val="0"/>
                </a:spcAft>
              </a:pPr>
              <a:r>
                <a:rPr lang="en-US" altLang="en-US" b="1" smtClean="0">
                  <a:solidFill>
                    <a:srgbClr val="FF0000"/>
                  </a:solidFill>
                  <a:latin typeface="Arial" panose="020B0604020202020204" pitchFamily="34" charset="0"/>
                  <a:cs typeface="Arial" panose="020B0604020202020204" pitchFamily="34" charset="0"/>
                </a:rPr>
                <a:t>These arcs are in a common tunnel, vertically stacked</a:t>
              </a:r>
            </a:p>
          </p:txBody>
        </p:sp>
      </p:grpSp>
      <p:sp>
        <p:nvSpPr>
          <p:cNvPr id="73" name="TextBox 72"/>
          <p:cNvSpPr txBox="1"/>
          <p:nvPr/>
        </p:nvSpPr>
        <p:spPr bwMode="auto">
          <a:xfrm>
            <a:off x="3810000" y="5943600"/>
            <a:ext cx="1906587"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Zhang </a:t>
            </a:r>
            <a:r>
              <a:rPr lang="en-US" b="1" dirty="0" err="1" smtClean="0">
                <a:latin typeface="Times New Roman" panose="02020603050405020304" pitchFamily="18" charset="0"/>
                <a:cs typeface="Times New Roman" panose="02020603050405020304" pitchFamily="18" charset="0"/>
              </a:rPr>
              <a:t>Yuhong</a:t>
            </a:r>
            <a:endParaRPr lang="en-US"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682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35</a:t>
            </a:fld>
            <a:endParaRPr lang="zh-CN" altLang="en-US">
              <a:solidFill>
                <a:prstClr val="black">
                  <a:tint val="75000"/>
                </a:prstClr>
              </a:solidFill>
            </a:endParaRP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Tunnel Size</a:t>
            </a:r>
            <a:endParaRPr lang="en-US" sz="2000" dirty="0">
              <a:solidFill>
                <a:prstClr val="black"/>
              </a:solidFill>
              <a:latin typeface="Tahoma" pitchFamily="34" charset="0"/>
              <a:cs typeface="Tahoma" pitchFamily="34" charset="0"/>
            </a:endParaRPr>
          </a:p>
        </p:txBody>
      </p:sp>
      <p:sp>
        <p:nvSpPr>
          <p:cNvPr id="7" name="Content Placeholder 4"/>
          <p:cNvSpPr txBox="1">
            <a:spLocks/>
          </p:cNvSpPr>
          <p:nvPr/>
        </p:nvSpPr>
        <p:spPr>
          <a:xfrm>
            <a:off x="381000" y="1066800"/>
            <a:ext cx="8382000" cy="5289550"/>
          </a:xfrm>
          <a:prstGeom prst="rect">
            <a:avLst/>
          </a:prstGeom>
        </p:spPr>
        <p:txBody>
          <a:bodyPr vert="horz" lIns="91420" tIns="45711" rIns="91420" bIns="45711" rtlCol="0">
            <a:normAutofit/>
          </a:bodyPr>
          <a:lstStyle/>
          <a:p>
            <a:pPr marL="342829" indent="-342829">
              <a:spcBef>
                <a:spcPct val="20000"/>
              </a:spcBef>
              <a:buFont typeface="Arial" pitchFamily="34" charset="0"/>
              <a:buChar char="•"/>
            </a:pPr>
            <a:r>
              <a:rPr lang="en-US" sz="2000" dirty="0" smtClean="0"/>
              <a:t>In the Pre-CDR, the tunnel is big: 6 m wide, 5.4 m high. </a:t>
            </a:r>
          </a:p>
          <a:p>
            <a:pPr marL="342829" indent="-342829">
              <a:spcBef>
                <a:spcPct val="20000"/>
              </a:spcBef>
              <a:buFont typeface="Arial" pitchFamily="34" charset="0"/>
              <a:buChar char="•"/>
            </a:pPr>
            <a:r>
              <a:rPr lang="en-US" sz="2000" dirty="0" smtClean="0"/>
              <a:t>Tunnel cost is proportional to the cross section. </a:t>
            </a:r>
          </a:p>
          <a:p>
            <a:pPr marL="342829" indent="-342829">
              <a:spcBef>
                <a:spcPct val="20000"/>
              </a:spcBef>
              <a:buFont typeface="Arial" pitchFamily="34" charset="0"/>
              <a:buChar char="•"/>
            </a:pPr>
            <a:r>
              <a:rPr lang="en-US" sz="2000" dirty="0" smtClean="0"/>
              <a:t>To keep both </a:t>
            </a:r>
            <a:r>
              <a:rPr lang="en-US" sz="2000" dirty="0" err="1" smtClean="0"/>
              <a:t>ee</a:t>
            </a:r>
            <a:r>
              <a:rPr lang="en-US" sz="2000" dirty="0" smtClean="0"/>
              <a:t> ring and pp ring in place is based on political consideration. But we need science justification if we want to keep the tunnel this big.</a:t>
            </a:r>
          </a:p>
          <a:p>
            <a:pPr marL="342829" indent="-342829">
              <a:spcBef>
                <a:spcPct val="20000"/>
              </a:spcBef>
              <a:buFont typeface="Arial" pitchFamily="34" charset="0"/>
              <a:buChar char="•"/>
            </a:pPr>
            <a:r>
              <a:rPr lang="en-US" sz="2000" dirty="0" smtClean="0"/>
              <a:t>It is difficult to contemplate the two rings will run together or run in turn.</a:t>
            </a:r>
          </a:p>
          <a:p>
            <a:pPr marL="342829" indent="-342829">
              <a:spcBef>
                <a:spcPct val="20000"/>
              </a:spcBef>
              <a:buFont typeface="Arial" pitchFamily="34" charset="0"/>
              <a:buChar char="•"/>
            </a:pPr>
            <a:r>
              <a:rPr lang="en-US" sz="2000" dirty="0" smtClean="0"/>
              <a:t>Once </a:t>
            </a:r>
            <a:r>
              <a:rPr lang="en-US" sz="2000" dirty="0" err="1" smtClean="0"/>
              <a:t>e+e</a:t>
            </a:r>
            <a:r>
              <a:rPr lang="en-US" sz="2000" dirty="0" smtClean="0"/>
              <a:t>- collider is shut down, it may never run again.</a:t>
            </a:r>
          </a:p>
          <a:p>
            <a:pPr marL="342829" indent="-342829">
              <a:spcBef>
                <a:spcPct val="20000"/>
              </a:spcBef>
              <a:buFont typeface="Arial" pitchFamily="34" charset="0"/>
              <a:buChar char="•"/>
            </a:pPr>
            <a:r>
              <a:rPr lang="en-US" sz="2000" dirty="0" smtClean="0"/>
              <a:t>So a possible justification is ep collision. But this would require the two rings of the same size – we may need to switch the location of the two rings in the tunnel: e ring inside, p ring outside. </a:t>
            </a:r>
          </a:p>
          <a:p>
            <a:pPr marL="342829" indent="-342829">
              <a:spcBef>
                <a:spcPct val="20000"/>
              </a:spcBef>
              <a:buFont typeface="Arial" pitchFamily="34" charset="0"/>
              <a:buChar char="•"/>
            </a:pPr>
            <a:endParaRPr lang="en-US" sz="2000" dirty="0" smtClean="0"/>
          </a:p>
          <a:p>
            <a:pPr marL="342829" indent="-342829">
              <a:spcBef>
                <a:spcPct val="20000"/>
              </a:spcBef>
              <a:buFont typeface="Arial" pitchFamily="34" charset="0"/>
              <a:buChar char="•"/>
            </a:pPr>
            <a:r>
              <a:rPr lang="en-US" sz="2000" dirty="0" smtClean="0"/>
              <a:t>But this decision is not urgent.</a:t>
            </a:r>
          </a:p>
        </p:txBody>
      </p:sp>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Tree>
    <p:extLst>
      <p:ext uri="{BB962C8B-B14F-4D97-AF65-F5344CB8AC3E}">
        <p14:creationId xmlns:p14="http://schemas.microsoft.com/office/powerpoint/2010/main" val="3289632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Tunnel Cross Section – SPPC + CEPC Magnets</a:t>
            </a:r>
            <a:endParaRPr lang="en-US" sz="2800" b="1" dirty="0">
              <a:solidFill>
                <a:prstClr val="black"/>
              </a:solidFill>
              <a:latin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36</a:t>
            </a:fld>
            <a:endParaRPr lang="en-US" dirty="0">
              <a:solidFill>
                <a:prstClr val="black">
                  <a:tint val="75000"/>
                </a:prstClr>
              </a:solidFill>
            </a:endParaRPr>
          </a:p>
        </p:txBody>
      </p:sp>
      <p:pic>
        <p:nvPicPr>
          <p:cNvPr id="25602" name="Picture 2" descr="C:\Users\chou\Desktop\Chou_driveC\misc\China\CEPC\CEPC technical systems\5.8 Mechanical system\隧道截面布局-弧区-201412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51569"/>
            <a:ext cx="7780598" cy="55016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48400" y="1143000"/>
            <a:ext cx="2667000" cy="461665"/>
          </a:xfrm>
          <a:prstGeom prst="rect">
            <a:avLst/>
          </a:prstGeom>
          <a:solidFill>
            <a:schemeClr val="accent6">
              <a:lumMod val="20000"/>
              <a:lumOff val="80000"/>
            </a:schemeClr>
          </a:solidFill>
          <a:ln>
            <a:noFill/>
          </a:ln>
        </p:spPr>
        <p:txBody>
          <a:bodyPr wrap="square" rtlCol="0">
            <a:spAutoFit/>
          </a:bodyPr>
          <a:lstStyle/>
          <a:p>
            <a:pPr algn="ctr"/>
            <a:r>
              <a:rPr lang="en-US" sz="2400" b="1" dirty="0" smtClean="0">
                <a:solidFill>
                  <a:srgbClr val="FF0000"/>
                </a:solidFill>
              </a:rPr>
              <a:t>Drill/Blast Method</a:t>
            </a:r>
            <a:endParaRPr lang="en-US" sz="2400" dirty="0">
              <a:solidFill>
                <a:srgbClr val="FF0000"/>
              </a:solidFill>
            </a:endParaRPr>
          </a:p>
        </p:txBody>
      </p:sp>
      <p:cxnSp>
        <p:nvCxnSpPr>
          <p:cNvPr id="12" name="Straight Arrow Connector 11"/>
          <p:cNvCxnSpPr/>
          <p:nvPr/>
        </p:nvCxnSpPr>
        <p:spPr>
          <a:xfrm>
            <a:off x="1981200" y="6320135"/>
            <a:ext cx="4267200" cy="446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33800" y="5862935"/>
            <a:ext cx="1066800" cy="461665"/>
          </a:xfrm>
          <a:prstGeom prst="rect">
            <a:avLst/>
          </a:prstGeom>
          <a:noFill/>
        </p:spPr>
        <p:txBody>
          <a:bodyPr wrap="square" rtlCol="0">
            <a:spAutoFit/>
          </a:bodyPr>
          <a:lstStyle/>
          <a:p>
            <a:pPr algn="ctr"/>
            <a:r>
              <a:rPr lang="en-US" sz="2400" b="1" dirty="0" smtClean="0">
                <a:solidFill>
                  <a:srgbClr val="FF0000"/>
                </a:solidFill>
              </a:rPr>
              <a:t>6 m</a:t>
            </a:r>
            <a:endParaRPr lang="en-US" sz="2400" b="1" dirty="0">
              <a:solidFill>
                <a:srgbClr val="FF0000"/>
              </a:solidFill>
            </a:endParaRPr>
          </a:p>
        </p:txBody>
      </p:sp>
      <p:sp>
        <p:nvSpPr>
          <p:cNvPr id="10" name="TextBox 9"/>
          <p:cNvSpPr txBox="1"/>
          <p:nvPr/>
        </p:nvSpPr>
        <p:spPr>
          <a:xfrm>
            <a:off x="533400" y="4114800"/>
            <a:ext cx="1600200" cy="381000"/>
          </a:xfrm>
          <a:prstGeom prst="rect">
            <a:avLst/>
          </a:prstGeom>
          <a:solidFill>
            <a:schemeClr val="bg2">
              <a:lumMod val="90000"/>
            </a:schemeClr>
          </a:solidFill>
        </p:spPr>
        <p:txBody>
          <a:bodyPr wrap="square" rtlCol="0">
            <a:spAutoFit/>
          </a:bodyPr>
          <a:lstStyle/>
          <a:p>
            <a:pPr algn="ctr"/>
            <a:r>
              <a:rPr lang="en-US" b="1" dirty="0" smtClean="0">
                <a:solidFill>
                  <a:srgbClr val="0000FF"/>
                </a:solidFill>
              </a:rPr>
              <a:t>SPPC magnet</a:t>
            </a:r>
            <a:endParaRPr lang="en-US" b="1" dirty="0">
              <a:solidFill>
                <a:srgbClr val="0000FF"/>
              </a:solidFill>
            </a:endParaRPr>
          </a:p>
        </p:txBody>
      </p:sp>
      <p:sp>
        <p:nvSpPr>
          <p:cNvPr id="14" name="TextBox 13"/>
          <p:cNvSpPr txBox="1"/>
          <p:nvPr/>
        </p:nvSpPr>
        <p:spPr>
          <a:xfrm>
            <a:off x="5562600" y="4495800"/>
            <a:ext cx="1676400" cy="381000"/>
          </a:xfrm>
          <a:prstGeom prst="rect">
            <a:avLst/>
          </a:prstGeom>
          <a:solidFill>
            <a:schemeClr val="bg2">
              <a:lumMod val="90000"/>
            </a:schemeClr>
          </a:solidFill>
        </p:spPr>
        <p:txBody>
          <a:bodyPr wrap="square" rtlCol="0">
            <a:spAutoFit/>
          </a:bodyPr>
          <a:lstStyle/>
          <a:p>
            <a:pPr algn="ctr"/>
            <a:r>
              <a:rPr lang="en-US" b="1" dirty="0" smtClean="0">
                <a:solidFill>
                  <a:srgbClr val="0000FF"/>
                </a:solidFill>
              </a:rPr>
              <a:t>CEPC magnet</a:t>
            </a:r>
            <a:endParaRPr lang="en-US" b="1" dirty="0">
              <a:solidFill>
                <a:srgbClr val="0000FF"/>
              </a:solidFill>
            </a:endParaRPr>
          </a:p>
        </p:txBody>
      </p:sp>
      <p:sp>
        <p:nvSpPr>
          <p:cNvPr id="15" name="TextBox 14"/>
          <p:cNvSpPr txBox="1"/>
          <p:nvPr/>
        </p:nvSpPr>
        <p:spPr>
          <a:xfrm>
            <a:off x="5486400" y="3048000"/>
            <a:ext cx="1905000" cy="369332"/>
          </a:xfrm>
          <a:prstGeom prst="rect">
            <a:avLst/>
          </a:prstGeom>
          <a:solidFill>
            <a:schemeClr val="bg2">
              <a:lumMod val="90000"/>
            </a:schemeClr>
          </a:solidFill>
        </p:spPr>
        <p:txBody>
          <a:bodyPr wrap="square" rtlCol="0">
            <a:spAutoFit/>
          </a:bodyPr>
          <a:lstStyle/>
          <a:p>
            <a:pPr algn="ctr"/>
            <a:r>
              <a:rPr lang="en-US" b="1" dirty="0" smtClean="0">
                <a:solidFill>
                  <a:srgbClr val="0000FF"/>
                </a:solidFill>
              </a:rPr>
              <a:t>Booster magnet</a:t>
            </a:r>
            <a:endParaRPr lang="en-US" b="1" dirty="0">
              <a:solidFill>
                <a:srgbClr val="0000FF"/>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CEPC-SPPC Meeting, April 8-9, 2016</a:t>
            </a:r>
            <a:endParaRPr lang="en-US">
              <a:solidFill>
                <a:prstClr val="black">
                  <a:tint val="75000"/>
                </a:prstClr>
              </a:solidFill>
            </a:endParaRPr>
          </a:p>
        </p:txBody>
      </p:sp>
    </p:spTree>
    <p:extLst>
      <p:ext uri="{BB962C8B-B14F-4D97-AF65-F5344CB8AC3E}">
        <p14:creationId xmlns:p14="http://schemas.microsoft.com/office/powerpoint/2010/main" val="817919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37</a:t>
            </a:fld>
            <a:endParaRPr lang="zh-CN" altLang="en-US">
              <a:solidFill>
                <a:prstClr val="black">
                  <a:tint val="75000"/>
                </a:prstClr>
              </a:solidFill>
            </a:endParaRP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Summary</a:t>
            </a:r>
            <a:endParaRPr lang="en-US" sz="2000" dirty="0">
              <a:solidFill>
                <a:prstClr val="black"/>
              </a:solidFill>
              <a:latin typeface="Tahoma" pitchFamily="34" charset="0"/>
              <a:cs typeface="Tahoma" pitchFamily="34" charset="0"/>
            </a:endParaRPr>
          </a:p>
        </p:txBody>
      </p:sp>
      <p:sp>
        <p:nvSpPr>
          <p:cNvPr id="7" name="Content Placeholder 4"/>
          <p:cNvSpPr txBox="1">
            <a:spLocks/>
          </p:cNvSpPr>
          <p:nvPr/>
        </p:nvSpPr>
        <p:spPr>
          <a:xfrm>
            <a:off x="381000" y="1066800"/>
            <a:ext cx="8382000" cy="3962400"/>
          </a:xfrm>
          <a:prstGeom prst="rect">
            <a:avLst/>
          </a:prstGeom>
        </p:spPr>
        <p:txBody>
          <a:bodyPr vert="horz" lIns="91420" tIns="45711" rIns="91420" bIns="45711" rtlCol="0">
            <a:normAutofit/>
          </a:bodyPr>
          <a:lstStyle/>
          <a:p>
            <a:pPr marL="342829" indent="-342829">
              <a:spcBef>
                <a:spcPct val="20000"/>
              </a:spcBef>
              <a:buFont typeface="Arial" pitchFamily="34" charset="0"/>
              <a:buChar char="•"/>
            </a:pPr>
            <a:r>
              <a:rPr lang="en-US" sz="2000" dirty="0" smtClean="0"/>
              <a:t>DA remains the most critical issue in AP study</a:t>
            </a:r>
          </a:p>
          <a:p>
            <a:pPr marL="342829" indent="-342829">
              <a:spcBef>
                <a:spcPct val="20000"/>
              </a:spcBef>
              <a:buFont typeface="Arial" pitchFamily="34" charset="0"/>
              <a:buChar char="•"/>
            </a:pPr>
            <a:r>
              <a:rPr lang="en-US" sz="2000" dirty="0" smtClean="0"/>
              <a:t>MDI is the second most difficult one</a:t>
            </a:r>
          </a:p>
          <a:p>
            <a:pPr marL="342829" indent="-342829">
              <a:spcBef>
                <a:spcPct val="20000"/>
              </a:spcBef>
              <a:buFont typeface="Arial" pitchFamily="34" charset="0"/>
              <a:buChar char="•"/>
            </a:pPr>
            <a:r>
              <a:rPr lang="en-US" sz="2000" dirty="0" smtClean="0"/>
              <a:t>RF </a:t>
            </a:r>
            <a:r>
              <a:rPr lang="en-US" sz="2000" dirty="0" err="1" smtClean="0"/>
              <a:t>beamloading</a:t>
            </a:r>
            <a:r>
              <a:rPr lang="en-US" sz="2000" dirty="0" smtClean="0"/>
              <a:t> could be a show stopper for partial 2-ring</a:t>
            </a:r>
          </a:p>
          <a:p>
            <a:pPr marL="342829" indent="-342829">
              <a:spcBef>
                <a:spcPct val="20000"/>
              </a:spcBef>
              <a:buFont typeface="Arial" pitchFamily="34" charset="0"/>
              <a:buChar char="•"/>
            </a:pPr>
            <a:r>
              <a:rPr lang="en-US" sz="2000" dirty="0" smtClean="0"/>
              <a:t>At the high level, we need to make early decision on the following issues:</a:t>
            </a:r>
          </a:p>
          <a:p>
            <a:pPr marL="914400" lvl="1" indent="-457200">
              <a:spcBef>
                <a:spcPct val="20000"/>
              </a:spcBef>
              <a:buFont typeface="+mj-lt"/>
              <a:buAutoNum type="arabicParenR"/>
            </a:pPr>
            <a:r>
              <a:rPr lang="en-US" sz="2000" dirty="0"/>
              <a:t>R</a:t>
            </a:r>
            <a:r>
              <a:rPr lang="en-US" sz="2000" dirty="0" smtClean="0"/>
              <a:t>ing size</a:t>
            </a:r>
            <a:r>
              <a:rPr lang="en-US" sz="2000" dirty="0"/>
              <a:t> </a:t>
            </a:r>
            <a:r>
              <a:rPr lang="en-US" sz="2000" dirty="0" smtClean="0"/>
              <a:t>– it affects everything</a:t>
            </a:r>
          </a:p>
          <a:p>
            <a:pPr marL="914400" lvl="1" indent="-457200">
              <a:spcBef>
                <a:spcPct val="20000"/>
              </a:spcBef>
              <a:buFont typeface="+mj-lt"/>
              <a:buAutoNum type="arabicParenR"/>
            </a:pPr>
            <a:r>
              <a:rPr lang="en-US" sz="2000" dirty="0" smtClean="0"/>
              <a:t>1-ring, 2-ring, or partial 2-ring</a:t>
            </a:r>
          </a:p>
          <a:p>
            <a:pPr marL="914400" lvl="1" indent="-457200">
              <a:spcBef>
                <a:spcPct val="20000"/>
              </a:spcBef>
              <a:buFont typeface="+mj-lt"/>
              <a:buAutoNum type="arabicParenR"/>
            </a:pPr>
            <a:r>
              <a:rPr lang="en-US" sz="2000" dirty="0" smtClean="0"/>
              <a:t>2-cell and/or 5-cell – the most important technical system of CEPC</a:t>
            </a:r>
          </a:p>
          <a:p>
            <a:pPr marL="342829" indent="-342829">
              <a:spcBef>
                <a:spcPct val="20000"/>
              </a:spcBef>
              <a:buFont typeface="Arial" pitchFamily="34" charset="0"/>
              <a:buChar char="•"/>
            </a:pPr>
            <a:r>
              <a:rPr lang="en-US" sz="2000" dirty="0"/>
              <a:t>The decision on pre-booster and tunnel size can wait </a:t>
            </a:r>
            <a:endParaRPr lang="en-US" sz="2000" dirty="0" smtClean="0"/>
          </a:p>
          <a:p>
            <a:pPr marL="342829" indent="-342829">
              <a:spcBef>
                <a:spcPct val="20000"/>
              </a:spcBef>
              <a:buFont typeface="Arial" pitchFamily="34" charset="0"/>
              <a:buChar char="•"/>
            </a:pPr>
            <a:r>
              <a:rPr lang="en-US" sz="2000" dirty="0" smtClean="0"/>
              <a:t>A scientific program committee will be very helpful to make a strategic physics program for CEPC. </a:t>
            </a:r>
          </a:p>
        </p:txBody>
      </p:sp>
      <p:sp>
        <p:nvSpPr>
          <p:cNvPr id="2" name="Date Placeholder 1"/>
          <p:cNvSpPr>
            <a:spLocks noGrp="1"/>
          </p:cNvSpPr>
          <p:nvPr>
            <p:ph type="dt" sz="half" idx="10"/>
          </p:nvPr>
        </p:nvSpPr>
        <p:spPr/>
        <p:txBody>
          <a:bodyPr/>
          <a:lstStyle/>
          <a:p>
            <a:r>
              <a:rPr lang="en-US" smtClean="0">
                <a:solidFill>
                  <a:prstClr val="black">
                    <a:tint val="75000"/>
                  </a:prstClr>
                </a:solidFill>
              </a:rPr>
              <a:t>W. Chou</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CEPC-SPPC Meeting, April 8-9, 2016</a:t>
            </a:r>
            <a:endParaRPr lang="en-US" dirty="0">
              <a:solidFill>
                <a:prstClr val="black">
                  <a:tint val="75000"/>
                </a:prstClr>
              </a:solidFill>
            </a:endParaRPr>
          </a:p>
        </p:txBody>
      </p:sp>
    </p:spTree>
    <p:extLst>
      <p:ext uri="{BB962C8B-B14F-4D97-AF65-F5344CB8AC3E}">
        <p14:creationId xmlns:p14="http://schemas.microsoft.com/office/powerpoint/2010/main" val="655288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38</a:t>
            </a:fld>
            <a:endParaRPr lang="zh-CN" altLang="en-US">
              <a:solidFill>
                <a:prstClr val="black">
                  <a:tint val="75000"/>
                </a:prstClr>
              </a:solidFill>
            </a:endParaRP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Pre-CDR International Review </a:t>
            </a:r>
            <a:r>
              <a:rPr lang="en-US" sz="2400" dirty="0" smtClean="0">
                <a:solidFill>
                  <a:prstClr val="black"/>
                </a:solidFill>
                <a:latin typeface="Tahoma" pitchFamily="34" charset="0"/>
                <a:cs typeface="Tahoma" pitchFamily="34" charset="0"/>
              </a:rPr>
              <a:t>(Feb 14-16, 2015)</a:t>
            </a:r>
            <a:endParaRPr lang="en-US" sz="2000" dirty="0">
              <a:solidFill>
                <a:prstClr val="black"/>
              </a:solidFill>
              <a:latin typeface="Tahoma" pitchFamily="34" charset="0"/>
              <a:cs typeface="Tahoma" pitchFamily="34" charset="0"/>
            </a:endParaRPr>
          </a:p>
        </p:txBody>
      </p:sp>
      <p:sp>
        <p:nvSpPr>
          <p:cNvPr id="10" name="TextBox 9"/>
          <p:cNvSpPr txBox="1"/>
          <p:nvPr/>
        </p:nvSpPr>
        <p:spPr>
          <a:xfrm>
            <a:off x="533400" y="1143000"/>
            <a:ext cx="5410200" cy="461665"/>
          </a:xfrm>
          <a:prstGeom prst="rect">
            <a:avLst/>
          </a:prstGeom>
          <a:noFill/>
          <a:ln>
            <a:solidFill>
              <a:schemeClr val="tx1"/>
            </a:solidFill>
          </a:ln>
        </p:spPr>
        <p:txBody>
          <a:bodyPr wrap="square" rtlCol="0">
            <a:spAutoFit/>
          </a:bodyPr>
          <a:lstStyle/>
          <a:p>
            <a:r>
              <a:rPr lang="en-US" sz="2400" b="1" dirty="0" smtClean="0">
                <a:solidFill>
                  <a:prstClr val="black"/>
                </a:solidFill>
                <a:sym typeface="Symbol"/>
              </a:rPr>
              <a:t>Excerpt from review committee’s report:</a:t>
            </a:r>
            <a:endParaRPr lang="en-US" sz="2400" b="1" dirty="0">
              <a:solidFill>
                <a:prstClr val="black"/>
              </a:solidFill>
            </a:endParaRPr>
          </a:p>
        </p:txBody>
      </p:sp>
      <p:sp>
        <p:nvSpPr>
          <p:cNvPr id="2" name="TextBox 1"/>
          <p:cNvSpPr txBox="1"/>
          <p:nvPr/>
        </p:nvSpPr>
        <p:spPr>
          <a:xfrm>
            <a:off x="838200" y="1967337"/>
            <a:ext cx="7772400" cy="3970318"/>
          </a:xfrm>
          <a:prstGeom prst="rect">
            <a:avLst/>
          </a:prstGeom>
          <a:noFill/>
        </p:spPr>
        <p:txBody>
          <a:bodyPr wrap="square" rtlCol="0">
            <a:spAutoFit/>
          </a:bodyPr>
          <a:lstStyle/>
          <a:p>
            <a:r>
              <a:rPr lang="en-US" sz="2800" dirty="0" smtClean="0"/>
              <a:t>“</a:t>
            </a:r>
            <a:r>
              <a:rPr lang="en-US" sz="2800" i="1" dirty="0" smtClean="0"/>
              <a:t>If </a:t>
            </a:r>
            <a:r>
              <a:rPr lang="en-US" sz="2800" i="1" dirty="0"/>
              <a:t>CEPC-SPPC gets the go-ahead, it will be the dominant machine for high energy physics in the world for the next 50 years, and no other machine will be built in a similar energy range considering the limited resources given to HEP worldwide. </a:t>
            </a:r>
            <a:r>
              <a:rPr lang="en-US" sz="2800" b="1" i="1" dirty="0"/>
              <a:t>Thus </a:t>
            </a:r>
            <a:r>
              <a:rPr lang="en-US" sz="2800" b="1" i="1" u="sng" dirty="0">
                <a:solidFill>
                  <a:srgbClr val="FF0000"/>
                </a:solidFill>
              </a:rPr>
              <a:t>this machine cannot be a second rate project</a:t>
            </a:r>
            <a:r>
              <a:rPr lang="en-US" sz="2800" b="1" i="1" dirty="0"/>
              <a:t>, and must satisfy the physics goals and the aspirations of the majority of the high energy physicists in the world</a:t>
            </a:r>
            <a:r>
              <a:rPr lang="en-US" sz="2800" b="1" dirty="0" smtClean="0"/>
              <a:t>.”</a:t>
            </a:r>
            <a:endParaRPr lang="en-US" sz="2800" dirty="0"/>
          </a:p>
          <a:p>
            <a:endParaRPr lang="en-US" sz="2800" dirty="0"/>
          </a:p>
        </p:txBody>
      </p:sp>
      <p:sp>
        <p:nvSpPr>
          <p:cNvPr id="3" name="Date Placeholder 2"/>
          <p:cNvSpPr>
            <a:spLocks noGrp="1"/>
          </p:cNvSpPr>
          <p:nvPr>
            <p:ph type="dt" sz="half" idx="10"/>
          </p:nvPr>
        </p:nvSpPr>
        <p:spPr/>
        <p:txBody>
          <a:bodyPr/>
          <a:lstStyle/>
          <a:p>
            <a:r>
              <a:rPr lang="en-US" altLang="zh-CN" smtClean="0">
                <a:solidFill>
                  <a:prstClr val="black">
                    <a:tint val="75000"/>
                  </a:prstClr>
                </a:solidFill>
              </a:rPr>
              <a:t>W. Chou</a:t>
            </a:r>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smtClean="0">
                <a:solidFill>
                  <a:prstClr val="black">
                    <a:tint val="75000"/>
                  </a:prstClr>
                </a:solidFill>
              </a:rPr>
              <a:t>CEPC-SPPC Meeting, April 8-9, 2016</a:t>
            </a:r>
            <a:endParaRPr lang="zh-CN" altLang="en-US">
              <a:solidFill>
                <a:prstClr val="black">
                  <a:tint val="75000"/>
                </a:prstClr>
              </a:solidFill>
            </a:endParaRPr>
          </a:p>
        </p:txBody>
      </p:sp>
    </p:spTree>
    <p:extLst>
      <p:ext uri="{BB962C8B-B14F-4D97-AF65-F5344CB8AC3E}">
        <p14:creationId xmlns:p14="http://schemas.microsoft.com/office/powerpoint/2010/main" val="185908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pPr eaLnBrk="1" hangingPunct="1"/>
            <a:r>
              <a:rPr lang="en-US" sz="4000" dirty="0" smtClean="0">
                <a:latin typeface="Tahoma" pitchFamily="34" charset="0"/>
              </a:rPr>
              <a:t>Questions?</a:t>
            </a:r>
          </a:p>
        </p:txBody>
      </p:sp>
      <p:sp>
        <p:nvSpPr>
          <p:cNvPr id="2" name="Slide Number Placeholder 1"/>
          <p:cNvSpPr>
            <a:spLocks noGrp="1"/>
          </p:cNvSpPr>
          <p:nvPr>
            <p:ph type="sldNum" sz="quarter" idx="12"/>
          </p:nvPr>
        </p:nvSpPr>
        <p:spPr/>
        <p:txBody>
          <a:bodyPr/>
          <a:lstStyle/>
          <a:p>
            <a:pPr>
              <a:defRPr/>
            </a:pPr>
            <a:fld id="{256201F8-2686-42E1-9D19-3D774DCF77DC}" type="slidenum">
              <a:rPr lang="en-US" smtClean="0">
                <a:solidFill>
                  <a:srgbClr val="800000"/>
                </a:solidFill>
              </a:rPr>
              <a:pPr>
                <a:defRPr/>
              </a:pPr>
              <a:t>39</a:t>
            </a:fld>
            <a:endParaRPr lang="en-US">
              <a:solidFill>
                <a:srgbClr val="800000"/>
              </a:solidFill>
            </a:endParaRPr>
          </a:p>
        </p:txBody>
      </p:sp>
      <p:sp>
        <p:nvSpPr>
          <p:cNvPr id="3" name="Date Placeholder 2"/>
          <p:cNvSpPr>
            <a:spLocks noGrp="1"/>
          </p:cNvSpPr>
          <p:nvPr>
            <p:ph type="dt" sz="half" idx="10"/>
          </p:nvPr>
        </p:nvSpPr>
        <p:spPr/>
        <p:txBody>
          <a:bodyPr/>
          <a:lstStyle/>
          <a:p>
            <a:pPr>
              <a:defRPr/>
            </a:pPr>
            <a:r>
              <a:rPr lang="en-US" altLang="zh-CN" smtClean="0">
                <a:solidFill>
                  <a:srgbClr val="800000"/>
                </a:solidFill>
              </a:rPr>
              <a:t>W. Chou</a:t>
            </a:r>
            <a:endParaRPr lang="en-US">
              <a:solidFill>
                <a:srgbClr val="800000"/>
              </a:solidFill>
            </a:endParaRPr>
          </a:p>
        </p:txBody>
      </p:sp>
      <p:sp>
        <p:nvSpPr>
          <p:cNvPr id="4" name="Footer Placeholder 3"/>
          <p:cNvSpPr>
            <a:spLocks noGrp="1"/>
          </p:cNvSpPr>
          <p:nvPr>
            <p:ph type="ftr" sz="quarter" idx="11"/>
          </p:nvPr>
        </p:nvSpPr>
        <p:spPr/>
        <p:txBody>
          <a:bodyPr/>
          <a:lstStyle/>
          <a:p>
            <a:pPr>
              <a:defRPr/>
            </a:pPr>
            <a:r>
              <a:rPr lang="en-US" smtClean="0">
                <a:solidFill>
                  <a:srgbClr val="800000"/>
                </a:solidFill>
              </a:rPr>
              <a:t>CEPC-SPPC Meeting, April 8-9, 2016</a:t>
            </a:r>
            <a:endParaRPr lang="en-US">
              <a:solidFill>
                <a:srgbClr val="800000"/>
              </a:solidFill>
            </a:endParaRPr>
          </a:p>
        </p:txBody>
      </p:sp>
    </p:spTree>
    <p:extLst>
      <p:ext uri="{BB962C8B-B14F-4D97-AF65-F5344CB8AC3E}">
        <p14:creationId xmlns:p14="http://schemas.microsoft.com/office/powerpoint/2010/main" val="4011174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algn="ctr"/>
            <a:r>
              <a:rPr lang="en-US" sz="2800" b="1" dirty="0" smtClean="0">
                <a:solidFill>
                  <a:prstClr val="black"/>
                </a:solidFill>
                <a:latin typeface="Tahoma" pitchFamily="34" charset="0"/>
                <a:cs typeface="Tahoma" pitchFamily="34" charset="0"/>
              </a:rPr>
              <a:t>Advantages of Crab Waist</a:t>
            </a:r>
            <a:endParaRPr lang="en-US" sz="2800" b="1" dirty="0">
              <a:solidFill>
                <a:prstClr val="black"/>
              </a:solidFill>
              <a:latin typeface="Tahoma" pitchFamily="34" charset="0"/>
              <a:cs typeface="Tahoma" pitchFamily="34" charset="0"/>
            </a:endParaRPr>
          </a:p>
        </p:txBody>
      </p:sp>
      <p:sp>
        <p:nvSpPr>
          <p:cNvPr id="4" name="Content Placeholder 4"/>
          <p:cNvSpPr txBox="1">
            <a:spLocks/>
          </p:cNvSpPr>
          <p:nvPr/>
        </p:nvSpPr>
        <p:spPr>
          <a:xfrm>
            <a:off x="557784" y="3962400"/>
            <a:ext cx="8229600" cy="2667000"/>
          </a:xfrm>
          <a:prstGeom prst="rect">
            <a:avLst/>
          </a:prstGeom>
        </p:spPr>
        <p:txBody>
          <a:bodyPr vert="horz" lIns="91420" tIns="45711" rIns="91420" bIns="45711" rtlCol="0">
            <a:normAutofit lnSpcReduction="10000"/>
          </a:bodyPr>
          <a:lstStyle/>
          <a:p>
            <a:pPr marL="457200" indent="-457200">
              <a:spcBef>
                <a:spcPct val="20000"/>
              </a:spcBef>
              <a:buFont typeface="Arial" panose="020B0604020202020204" pitchFamily="34" charset="0"/>
              <a:buChar char="•"/>
            </a:pPr>
            <a:r>
              <a:rPr lang="en-US" dirty="0" smtClean="0">
                <a:solidFill>
                  <a:prstClr val="black"/>
                </a:solidFill>
              </a:rPr>
              <a:t>For the same vertical beam-beam tune shift, the luminosity is higher</a:t>
            </a:r>
          </a:p>
          <a:p>
            <a:pPr marL="457200" indent="-457200">
              <a:spcBef>
                <a:spcPct val="20000"/>
              </a:spcBef>
              <a:buFont typeface="Arial" panose="020B0604020202020204" pitchFamily="34" charset="0"/>
              <a:buChar char="•"/>
            </a:pPr>
            <a:r>
              <a:rPr lang="en-US" dirty="0" smtClean="0">
                <a:solidFill>
                  <a:prstClr val="black"/>
                </a:solidFill>
              </a:rPr>
              <a:t>The horizontal beam-beam is lower</a:t>
            </a:r>
          </a:p>
          <a:p>
            <a:pPr marL="457200" indent="-457200">
              <a:spcBef>
                <a:spcPct val="20000"/>
              </a:spcBef>
              <a:buFont typeface="Arial" panose="020B0604020202020204" pitchFamily="34" charset="0"/>
              <a:buChar char="•"/>
            </a:pPr>
            <a:r>
              <a:rPr lang="en-US" dirty="0" smtClean="0">
                <a:solidFill>
                  <a:prstClr val="black"/>
                </a:solidFill>
              </a:rPr>
              <a:t>Overlapping area of the two beams is shorter. Therefore, longer bunch and larger beta(y)* is allowed</a:t>
            </a:r>
          </a:p>
          <a:p>
            <a:pPr marL="457200" indent="-457200">
              <a:spcBef>
                <a:spcPct val="20000"/>
              </a:spcBef>
              <a:buFont typeface="Arial" panose="020B0604020202020204" pitchFamily="34" charset="0"/>
              <a:buChar char="•"/>
            </a:pPr>
            <a:r>
              <a:rPr lang="en-US" dirty="0" smtClean="0">
                <a:solidFill>
                  <a:prstClr val="black"/>
                </a:solidFill>
              </a:rPr>
              <a:t>The required </a:t>
            </a:r>
            <a:r>
              <a:rPr lang="en-US" dirty="0" err="1" smtClean="0">
                <a:solidFill>
                  <a:prstClr val="black"/>
                </a:solidFill>
              </a:rPr>
              <a:t>rf</a:t>
            </a:r>
            <a:r>
              <a:rPr lang="en-US" dirty="0" smtClean="0">
                <a:solidFill>
                  <a:prstClr val="black"/>
                </a:solidFill>
              </a:rPr>
              <a:t> voltage is lower and HOM loss reduced</a:t>
            </a:r>
          </a:p>
          <a:p>
            <a:pPr marL="457200" indent="-457200">
              <a:spcBef>
                <a:spcPct val="20000"/>
              </a:spcBef>
              <a:buFont typeface="Arial" panose="020B0604020202020204" pitchFamily="34" charset="0"/>
              <a:buChar char="•"/>
            </a:pPr>
            <a:r>
              <a:rPr lang="en-US" dirty="0" smtClean="0">
                <a:solidFill>
                  <a:prstClr val="black"/>
                </a:solidFill>
              </a:rPr>
              <a:t>Price to pay – a complicated MDI system</a:t>
            </a:r>
          </a:p>
          <a:p>
            <a:pPr marL="457200" indent="-457200">
              <a:spcBef>
                <a:spcPct val="20000"/>
              </a:spcBef>
              <a:buFont typeface="Arial" panose="020B0604020202020204" pitchFamily="34" charset="0"/>
              <a:buChar char="•"/>
            </a:pPr>
            <a:r>
              <a:rPr lang="en-US" dirty="0" smtClean="0">
                <a:solidFill>
                  <a:prstClr val="black"/>
                </a:solidFill>
              </a:rPr>
              <a:t>It works at low energy at DAFNE</a:t>
            </a:r>
          </a:p>
          <a:p>
            <a:pPr marL="457200" indent="-457200">
              <a:spcBef>
                <a:spcPct val="20000"/>
              </a:spcBef>
              <a:buFont typeface="Arial" panose="020B0604020202020204" pitchFamily="34" charset="0"/>
              <a:buChar char="•"/>
            </a:pPr>
            <a:r>
              <a:rPr lang="en-US" dirty="0" smtClean="0">
                <a:solidFill>
                  <a:prstClr val="black"/>
                </a:solidFill>
              </a:rPr>
              <a:t>In </a:t>
            </a:r>
            <a:r>
              <a:rPr lang="en-US" dirty="0" err="1" smtClean="0">
                <a:solidFill>
                  <a:prstClr val="black"/>
                </a:solidFill>
              </a:rPr>
              <a:t>SuperKEKB</a:t>
            </a:r>
            <a:r>
              <a:rPr lang="en-US" dirty="0" smtClean="0">
                <a:solidFill>
                  <a:prstClr val="black"/>
                </a:solidFill>
              </a:rPr>
              <a:t> and FCC-</a:t>
            </a:r>
            <a:r>
              <a:rPr lang="en-US" dirty="0" err="1" smtClean="0">
                <a:solidFill>
                  <a:prstClr val="black"/>
                </a:solidFill>
              </a:rPr>
              <a:t>ee</a:t>
            </a:r>
            <a:r>
              <a:rPr lang="en-US" dirty="0" smtClean="0">
                <a:solidFill>
                  <a:prstClr val="black"/>
                </a:solidFill>
              </a:rPr>
              <a:t> design. We will adopt it for CEPC and hope it will also work at high energy</a:t>
            </a:r>
          </a:p>
          <a:p>
            <a:pPr marL="457200" indent="-457200">
              <a:spcBef>
                <a:spcPct val="20000"/>
              </a:spcBef>
              <a:buFont typeface="Arial" panose="020B0604020202020204" pitchFamily="34" charset="0"/>
              <a:buChar char="•"/>
            </a:pPr>
            <a:endParaRPr lang="en-US" dirty="0" smtClean="0">
              <a:solidFill>
                <a:prstClr val="black"/>
              </a:solidFill>
            </a:endParaRPr>
          </a:p>
        </p:txBody>
      </p:sp>
      <p:pic>
        <p:nvPicPr>
          <p:cNvPr id="5" name="Picture 4"/>
          <p:cNvPicPr>
            <a:picLocks noChangeAspect="1"/>
          </p:cNvPicPr>
          <p:nvPr/>
        </p:nvPicPr>
        <p:blipFill>
          <a:blip r:embed="rId2"/>
          <a:stretch>
            <a:fillRect/>
          </a:stretch>
        </p:blipFill>
        <p:spPr>
          <a:xfrm>
            <a:off x="1981200" y="2971800"/>
            <a:ext cx="4800600" cy="765306"/>
          </a:xfrm>
          <a:prstGeom prst="rect">
            <a:avLst/>
          </a:prstGeom>
        </p:spPr>
      </p:pic>
      <p:pic>
        <p:nvPicPr>
          <p:cNvPr id="6" name="Picture 5"/>
          <p:cNvPicPr>
            <a:picLocks noChangeAspect="1"/>
          </p:cNvPicPr>
          <p:nvPr/>
        </p:nvPicPr>
        <p:blipFill>
          <a:blip r:embed="rId3"/>
          <a:stretch>
            <a:fillRect/>
          </a:stretch>
        </p:blipFill>
        <p:spPr>
          <a:xfrm>
            <a:off x="2209800" y="914400"/>
            <a:ext cx="4648200" cy="2034589"/>
          </a:xfrm>
          <a:prstGeom prst="rect">
            <a:avLst/>
          </a:prstGeom>
        </p:spPr>
      </p:pic>
    </p:spTree>
    <p:extLst>
      <p:ext uri="{BB962C8B-B14F-4D97-AF65-F5344CB8AC3E}">
        <p14:creationId xmlns:p14="http://schemas.microsoft.com/office/powerpoint/2010/main" val="4044171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94647"/>
            <a:ext cx="8229600" cy="858089"/>
          </a:xfrm>
        </p:spPr>
        <p:txBody>
          <a:bodyPr/>
          <a:lstStyle/>
          <a:p>
            <a:r>
              <a:rPr lang="en-US" altLang="zh-CN" dirty="0" smtClean="0"/>
              <a:t>DA after chromaticity correction</a:t>
            </a:r>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40768"/>
            <a:ext cx="6489627" cy="414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259632" y="1844824"/>
            <a:ext cx="2624949" cy="400110"/>
          </a:xfrm>
          <a:prstGeom prst="rect">
            <a:avLst/>
          </a:prstGeom>
        </p:spPr>
        <p:txBody>
          <a:bodyPr wrap="none">
            <a:spAutoFit/>
          </a:bodyPr>
          <a:lstStyle/>
          <a:p>
            <a:r>
              <a:rPr lang="en-US" altLang="zh-CN" sz="2000" dirty="0">
                <a:solidFill>
                  <a:prstClr val="black"/>
                </a:solidFill>
              </a:rPr>
              <a:t>Arc </a:t>
            </a:r>
            <a:r>
              <a:rPr lang="en-US" altLang="zh-CN" sz="2000" dirty="0" err="1">
                <a:solidFill>
                  <a:prstClr val="black"/>
                </a:solidFill>
              </a:rPr>
              <a:t>sextupole</a:t>
            </a:r>
            <a:r>
              <a:rPr lang="en-US" altLang="zh-CN" sz="2000" dirty="0">
                <a:solidFill>
                  <a:prstClr val="black"/>
                </a:solidFill>
              </a:rPr>
              <a:t>: 2</a:t>
            </a:r>
            <a:r>
              <a:rPr lang="zh-CN" altLang="en-US" sz="2000" dirty="0">
                <a:solidFill>
                  <a:prstClr val="black"/>
                </a:solidFill>
              </a:rPr>
              <a:t> </a:t>
            </a:r>
            <a:r>
              <a:rPr lang="en-US" altLang="zh-CN" sz="2000" dirty="0">
                <a:solidFill>
                  <a:prstClr val="black"/>
                </a:solidFill>
              </a:rPr>
              <a:t>groups</a:t>
            </a:r>
            <a:endParaRPr lang="zh-CN" altLang="en-US" sz="2000" dirty="0">
              <a:solidFill>
                <a:prstClr val="black"/>
              </a:solidFill>
            </a:endParaRPr>
          </a:p>
        </p:txBody>
      </p:sp>
      <p:sp>
        <p:nvSpPr>
          <p:cNvPr id="3" name="TextBox 2"/>
          <p:cNvSpPr txBox="1"/>
          <p:nvPr/>
        </p:nvSpPr>
        <p:spPr>
          <a:xfrm>
            <a:off x="1115616" y="5805263"/>
            <a:ext cx="4968552" cy="10156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000" dirty="0" smtClean="0">
                <a:solidFill>
                  <a:prstClr val="black"/>
                </a:solidFill>
              </a:rPr>
              <a:t>DA (on-momentum): </a:t>
            </a:r>
            <a:r>
              <a:rPr lang="en-US" altLang="zh-CN" sz="2000" dirty="0" smtClean="0">
                <a:solidFill>
                  <a:srgbClr val="FF0000"/>
                </a:solidFill>
              </a:rPr>
              <a:t>27</a:t>
            </a:r>
            <a:r>
              <a:rPr lang="en-US" altLang="zh-CN" sz="2000" i="1" dirty="0" smtClean="0">
                <a:solidFill>
                  <a:srgbClr val="FF0000"/>
                </a:solidFill>
                <a:sym typeface="Symbol"/>
              </a:rPr>
              <a:t></a:t>
            </a:r>
            <a:r>
              <a:rPr lang="en-US" altLang="zh-CN" sz="2000" i="1" baseline="-25000" dirty="0" smtClean="0">
                <a:solidFill>
                  <a:srgbClr val="FF0000"/>
                </a:solidFill>
                <a:sym typeface="Symbol"/>
              </a:rPr>
              <a:t>x</a:t>
            </a:r>
            <a:r>
              <a:rPr lang="en-US" altLang="zh-CN" sz="2000" dirty="0" smtClean="0">
                <a:solidFill>
                  <a:srgbClr val="FF0000"/>
                </a:solidFill>
                <a:sym typeface="Symbol"/>
              </a:rPr>
              <a:t>  57</a:t>
            </a:r>
            <a:r>
              <a:rPr lang="en-US" altLang="zh-CN" sz="2000" i="1" dirty="0" smtClean="0">
                <a:solidFill>
                  <a:srgbClr val="FF0000"/>
                </a:solidFill>
                <a:sym typeface="Symbol"/>
              </a:rPr>
              <a:t></a:t>
            </a:r>
            <a:r>
              <a:rPr lang="en-US" altLang="zh-CN" sz="2000" i="1" baseline="-25000" dirty="0" smtClean="0">
                <a:solidFill>
                  <a:srgbClr val="FF0000"/>
                </a:solidFill>
                <a:sym typeface="Symbol"/>
              </a:rPr>
              <a:t>y</a:t>
            </a:r>
          </a:p>
          <a:p>
            <a:pPr marL="285750" indent="-285750">
              <a:lnSpc>
                <a:spcPct val="150000"/>
              </a:lnSpc>
              <a:buFont typeface="Arial" panose="020B0604020202020204" pitchFamily="34" charset="0"/>
              <a:buChar char="•"/>
            </a:pPr>
            <a:r>
              <a:rPr lang="en-US" altLang="zh-CN" sz="2000" dirty="0" smtClean="0">
                <a:solidFill>
                  <a:prstClr val="black"/>
                </a:solidFill>
                <a:sym typeface="Symbol"/>
              </a:rPr>
              <a:t>DA (0.5%):  </a:t>
            </a:r>
            <a:r>
              <a:rPr lang="en-US" altLang="zh-CN" sz="2000" dirty="0" smtClean="0">
                <a:solidFill>
                  <a:srgbClr val="002060"/>
                </a:solidFill>
              </a:rPr>
              <a:t>2</a:t>
            </a:r>
            <a:r>
              <a:rPr lang="en-US" altLang="zh-CN" sz="2000" i="1" dirty="0" smtClean="0">
                <a:solidFill>
                  <a:srgbClr val="002060"/>
                </a:solidFill>
                <a:sym typeface="Symbol"/>
              </a:rPr>
              <a:t></a:t>
            </a:r>
            <a:r>
              <a:rPr lang="en-US" altLang="zh-CN" sz="2000" i="1" baseline="-25000" dirty="0">
                <a:solidFill>
                  <a:srgbClr val="002060"/>
                </a:solidFill>
                <a:sym typeface="Symbol"/>
              </a:rPr>
              <a:t>x</a:t>
            </a:r>
            <a:r>
              <a:rPr lang="en-US" altLang="zh-CN" sz="2000" dirty="0">
                <a:solidFill>
                  <a:srgbClr val="002060"/>
                </a:solidFill>
                <a:sym typeface="Symbol"/>
              </a:rPr>
              <a:t>  </a:t>
            </a:r>
            <a:r>
              <a:rPr lang="en-US" altLang="zh-CN" sz="2000" dirty="0" smtClean="0">
                <a:solidFill>
                  <a:srgbClr val="002060"/>
                </a:solidFill>
                <a:sym typeface="Symbol"/>
              </a:rPr>
              <a:t>2</a:t>
            </a:r>
            <a:r>
              <a:rPr lang="en-US" altLang="zh-CN" sz="2000" i="1" dirty="0" smtClean="0">
                <a:solidFill>
                  <a:srgbClr val="002060"/>
                </a:solidFill>
                <a:sym typeface="Symbol"/>
              </a:rPr>
              <a:t></a:t>
            </a:r>
            <a:r>
              <a:rPr lang="en-US" altLang="zh-CN" sz="2000" i="1" baseline="-25000" dirty="0" smtClean="0">
                <a:solidFill>
                  <a:srgbClr val="002060"/>
                </a:solidFill>
                <a:sym typeface="Symbol"/>
              </a:rPr>
              <a:t>y</a:t>
            </a:r>
            <a:endParaRPr lang="en-US" altLang="zh-CN" sz="2000" i="1" baseline="-25000" dirty="0">
              <a:solidFill>
                <a:srgbClr val="002060"/>
              </a:solidFill>
              <a:sym typeface="Symbol"/>
            </a:endParaRPr>
          </a:p>
        </p:txBody>
      </p:sp>
      <p:sp>
        <p:nvSpPr>
          <p:cNvPr id="5" name="矩形 4"/>
          <p:cNvSpPr/>
          <p:nvPr/>
        </p:nvSpPr>
        <p:spPr>
          <a:xfrm>
            <a:off x="463245" y="3057717"/>
            <a:ext cx="2108141"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altLang="zh-CN" dirty="0">
                <a:solidFill>
                  <a:srgbClr val="FF0000"/>
                </a:solidFill>
              </a:rPr>
              <a:t>Crab </a:t>
            </a:r>
            <a:r>
              <a:rPr lang="en-US" altLang="zh-CN" dirty="0" err="1">
                <a:solidFill>
                  <a:srgbClr val="FF0000"/>
                </a:solidFill>
              </a:rPr>
              <a:t>sextupoles</a:t>
            </a:r>
            <a:r>
              <a:rPr lang="en-US" altLang="zh-CN" dirty="0">
                <a:solidFill>
                  <a:srgbClr val="FF0000"/>
                </a:solidFill>
              </a:rPr>
              <a:t> - off</a:t>
            </a:r>
            <a:endParaRPr lang="zh-CN" altLang="en-US" dirty="0">
              <a:solidFill>
                <a:srgbClr val="FF0000"/>
              </a:solidFill>
            </a:endParaRPr>
          </a:p>
        </p:txBody>
      </p:sp>
      <p:sp>
        <p:nvSpPr>
          <p:cNvPr id="6" name="TextBox 5"/>
          <p:cNvSpPr txBox="1"/>
          <p:nvPr/>
        </p:nvSpPr>
        <p:spPr>
          <a:xfrm>
            <a:off x="7620000" y="76200"/>
            <a:ext cx="1381944" cy="400110"/>
          </a:xfrm>
          <a:prstGeom prst="rect">
            <a:avLst/>
          </a:prstGeom>
          <a:noFill/>
          <a:ln>
            <a:solidFill>
              <a:schemeClr val="tx1"/>
            </a:solidFill>
          </a:ln>
        </p:spPr>
        <p:txBody>
          <a:bodyPr wrap="square" rtlCol="0">
            <a:spAutoFit/>
          </a:bodyPr>
          <a:lstStyle/>
          <a:p>
            <a:r>
              <a:rPr lang="en-US" sz="2000" b="1" dirty="0" smtClean="0"/>
              <a:t>Wang Dou</a:t>
            </a:r>
            <a:endParaRPr lang="en-US" sz="2000" b="1" dirty="0"/>
          </a:p>
        </p:txBody>
      </p:sp>
    </p:spTree>
    <p:extLst>
      <p:ext uri="{BB962C8B-B14F-4D97-AF65-F5344CB8AC3E}">
        <p14:creationId xmlns:p14="http://schemas.microsoft.com/office/powerpoint/2010/main" val="1349463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52" y="118872"/>
            <a:ext cx="9144000" cy="1325563"/>
          </a:xfrm>
        </p:spPr>
        <p:txBody>
          <a:bodyPr>
            <a:normAutofit/>
          </a:bodyPr>
          <a:lstStyle/>
          <a:p>
            <a:pPr algn="ctr"/>
            <a:r>
              <a:rPr lang="en-US" altLang="zh-CN" sz="3600" dirty="0" smtClean="0"/>
              <a:t>CEPC MR SRF Parameters (54 km PDR)</a:t>
            </a:r>
            <a:endParaRPr lang="zh-CN" altLang="en-US" sz="3600" dirty="0"/>
          </a:p>
        </p:txBody>
      </p:sp>
      <p:graphicFrame>
        <p:nvGraphicFramePr>
          <p:cNvPr id="4" name="内容占位符 3"/>
          <p:cNvGraphicFramePr>
            <a:graphicFrameLocks noGrp="1"/>
          </p:cNvGraphicFramePr>
          <p:nvPr>
            <p:ph idx="1"/>
            <p:extLst/>
          </p:nvPr>
        </p:nvGraphicFramePr>
        <p:xfrm>
          <a:off x="450000" y="1462723"/>
          <a:ext cx="8243999" cy="4508602"/>
        </p:xfrm>
        <a:graphic>
          <a:graphicData uri="http://schemas.openxmlformats.org/drawingml/2006/table">
            <a:tbl>
              <a:tblPr firstRow="1" bandRow="1">
                <a:tableStyleId>{5C22544A-7EE6-4342-B048-85BDC9FD1C3A}</a:tableStyleId>
              </a:tblPr>
              <a:tblGrid>
                <a:gridCol w="3060704"/>
                <a:gridCol w="1036659"/>
                <a:gridCol w="1036659"/>
                <a:gridCol w="1036659"/>
                <a:gridCol w="1036659"/>
                <a:gridCol w="1036659"/>
              </a:tblGrid>
              <a:tr h="544513">
                <a:tc>
                  <a:txBody>
                    <a:bodyPr/>
                    <a:lstStyle/>
                    <a:p>
                      <a:pPr algn="ctr"/>
                      <a:r>
                        <a:rPr lang="en-US" altLang="zh-CN"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Parameters</a:t>
                      </a:r>
                      <a:endParaRPr lang="zh-CN" alt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22" marR="91422"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(Pre-CDR)</a:t>
                      </a:r>
                      <a:endParaRPr lang="zh-CN" altLang="en-US" sz="1400" b="1" kern="1200" dirty="0" smtClean="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baseline="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(High L)</a:t>
                      </a:r>
                      <a:endParaRPr lang="zh-CN" altLang="en-US" sz="1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22" marR="91422" marT="45701" marB="45701" anchor="ctr"/>
                </a:tc>
                <a:tc>
                  <a:txBody>
                    <a:bodyPr/>
                    <a:lstStyle/>
                    <a:p>
                      <a:pPr algn="ctr"/>
                      <a:r>
                        <a:rPr lang="en-US" altLang="zh-CN"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a:t>
                      </a:r>
                    </a:p>
                    <a:p>
                      <a:pPr algn="ctr"/>
                      <a:r>
                        <a:rPr lang="en-US" altLang="zh-CN"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(Low P)</a:t>
                      </a:r>
                      <a:endParaRPr lang="zh-CN" altLang="en-US" sz="1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22" marR="91422" marT="45701" marB="45701" anchor="ctr"/>
                </a:tc>
                <a:tc>
                  <a:txBody>
                    <a:bodyPr/>
                    <a:lstStyle/>
                    <a:p>
                      <a:pPr algn="ctr"/>
                      <a:r>
                        <a:rPr lang="en-US" altLang="zh-CN" sz="1600" b="1" kern="120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a:t>
                      </a:r>
                      <a:endParaRPr lang="zh-CN" altLang="en-US" sz="1600" b="1" kern="120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22" marR="91422" marT="45701" marB="45701" anchor="ctr"/>
                </a:tc>
                <a:tc>
                  <a:txBody>
                    <a:bodyPr/>
                    <a:lstStyle/>
                    <a:p>
                      <a:pPr algn="ctr"/>
                      <a:r>
                        <a:rPr lang="en-US" altLang="zh-CN" sz="1600" b="1" kern="1200" dirty="0" smtClean="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Z</a:t>
                      </a:r>
                      <a:endParaRPr lang="zh-CN" altLang="en-US" sz="1600" b="1" kern="120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22" marR="91422" marT="45701" marB="45701" anchor="ct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Arial" panose="020B0604020202020204" pitchFamily="34" charset="0"/>
                          <a:cs typeface="Arial" panose="020B0604020202020204" pitchFamily="34" charset="0"/>
                        </a:rPr>
                        <a:t>650 MHz cavity</a:t>
                      </a:r>
                      <a:r>
                        <a:rPr lang="en-US" altLang="zh-CN" sz="1600" b="0" baseline="0" dirty="0" smtClean="0">
                          <a:solidFill>
                            <a:schemeClr val="tx1"/>
                          </a:solidFill>
                          <a:latin typeface="Arial" panose="020B0604020202020204" pitchFamily="34" charset="0"/>
                          <a:cs typeface="Arial" panose="020B0604020202020204" pitchFamily="34" charset="0"/>
                        </a:rPr>
                        <a:t> (bulk </a:t>
                      </a:r>
                      <a:r>
                        <a:rPr lang="en-US" altLang="zh-CN" sz="1600" b="0" baseline="0" dirty="0" err="1" smtClean="0">
                          <a:solidFill>
                            <a:schemeClr val="tx1"/>
                          </a:solidFill>
                          <a:latin typeface="Arial" panose="020B0604020202020204" pitchFamily="34" charset="0"/>
                          <a:cs typeface="Arial" panose="020B0604020202020204" pitchFamily="34" charset="0"/>
                        </a:rPr>
                        <a:t>Nb</a:t>
                      </a:r>
                      <a:r>
                        <a:rPr lang="en-US" altLang="zh-CN" sz="1600" b="0" baseline="0" dirty="0" smtClean="0">
                          <a:solidFill>
                            <a:schemeClr val="tx1"/>
                          </a:solidFill>
                          <a:latin typeface="Arial" panose="020B0604020202020204" pitchFamily="34" charset="0"/>
                          <a:cs typeface="Arial" panose="020B0604020202020204" pitchFamily="34" charset="0"/>
                        </a:rPr>
                        <a:t>)</a:t>
                      </a:r>
                      <a:endParaRPr lang="zh-CN" altLang="en-US" sz="1600" b="0" dirty="0" smtClean="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baseline="0" dirty="0" smtClean="0">
                          <a:solidFill>
                            <a:schemeClr val="tx1">
                              <a:lumMod val="65000"/>
                              <a:lumOff val="35000"/>
                            </a:schemeClr>
                          </a:solidFill>
                          <a:latin typeface="Arial" panose="020B0604020202020204" pitchFamily="34" charset="0"/>
                          <a:cs typeface="Arial" panose="020B0604020202020204" pitchFamily="34" charset="0"/>
                        </a:rPr>
                        <a:t>5-cell</a:t>
                      </a:r>
                    </a:p>
                  </a:txBody>
                  <a:tcPr marL="91422" marR="91422" marT="45701" marB="45701" anchor="ctr"/>
                </a:tc>
                <a:tc>
                  <a:txBody>
                    <a:bodyPr/>
                    <a:lstStyle/>
                    <a:p>
                      <a:pPr marL="0" algn="ctr"/>
                      <a:r>
                        <a:rPr lang="en-US" altLang="zh-CN" sz="1600" b="0" dirty="0" smtClean="0">
                          <a:solidFill>
                            <a:schemeClr val="tx1"/>
                          </a:solidFill>
                          <a:latin typeface="Arial" panose="020B0604020202020204" pitchFamily="34" charset="0"/>
                          <a:cs typeface="Arial" panose="020B0604020202020204" pitchFamily="34" charset="0"/>
                        </a:rPr>
                        <a:t>2-cell</a:t>
                      </a:r>
                      <a:endParaRPr lang="en-US" altLang="zh-CN" sz="1600" b="0" baseline="0" dirty="0" smtClean="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solidFill>
                          <a:latin typeface="Arial" panose="020B0604020202020204" pitchFamily="34" charset="0"/>
                          <a:cs typeface="Arial" panose="020B0604020202020204" pitchFamily="34" charset="0"/>
                        </a:rPr>
                        <a:t>2-cell</a:t>
                      </a:r>
                      <a:endParaRPr lang="en-US" altLang="zh-CN" sz="1600" b="0" baseline="0" dirty="0" smtClean="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solidFill>
                          <a:latin typeface="Arial" panose="020B0604020202020204" pitchFamily="34" charset="0"/>
                          <a:cs typeface="Arial" panose="020B0604020202020204" pitchFamily="34" charset="0"/>
                        </a:rPr>
                        <a:t>2-cell</a:t>
                      </a:r>
                      <a:endParaRPr lang="en-US" altLang="zh-CN" sz="1600" b="0" baseline="0" dirty="0" smtClean="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Arial" panose="020B0604020202020204" pitchFamily="34" charset="0"/>
                          <a:cs typeface="Arial" panose="020B0604020202020204" pitchFamily="34" charset="0"/>
                        </a:rPr>
                        <a:t>1-cell</a:t>
                      </a:r>
                      <a:endParaRPr lang="en-US" altLang="zh-CN" sz="1600" b="0" baseline="0" dirty="0" smtClean="0">
                        <a:solidFill>
                          <a:schemeClr val="tx1"/>
                        </a:solidFill>
                        <a:latin typeface="Arial" panose="020B0604020202020204" pitchFamily="34" charset="0"/>
                        <a:cs typeface="Arial" panose="020B0604020202020204" pitchFamily="34" charset="0"/>
                      </a:endParaRPr>
                    </a:p>
                  </a:txBody>
                  <a:tcPr marL="91422" marR="91422" marT="45701" marB="45701" anchor="ct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Arial" panose="020B0604020202020204" pitchFamily="34" charset="0"/>
                          <a:cs typeface="Arial" panose="020B0604020202020204" pitchFamily="34" charset="0"/>
                        </a:rPr>
                        <a:t>Cavity number</a:t>
                      </a:r>
                      <a:endParaRPr lang="zh-CN" altLang="en-US" sz="1600" b="0" dirty="0" smtClean="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lumMod val="65000"/>
                              <a:lumOff val="35000"/>
                            </a:schemeClr>
                          </a:solidFill>
                          <a:latin typeface="Arial" panose="020B0604020202020204" pitchFamily="34" charset="0"/>
                          <a:cs typeface="Arial" panose="020B0604020202020204" pitchFamily="34" charset="0"/>
                        </a:rPr>
                        <a:t>384</a:t>
                      </a:r>
                      <a:endParaRPr lang="zh-CN" altLang="en-US" sz="1600" b="0" dirty="0">
                        <a:solidFill>
                          <a:schemeClr val="tx1">
                            <a:lumMod val="65000"/>
                            <a:lumOff val="35000"/>
                          </a:schemeClr>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solidFill>
                          <a:latin typeface="Arial" panose="020B0604020202020204" pitchFamily="34" charset="0"/>
                          <a:cs typeface="Arial" panose="020B0604020202020204" pitchFamily="34" charset="0"/>
                        </a:rPr>
                        <a:t>384 </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solidFill>
                          <a:latin typeface="Arial" panose="020B0604020202020204" pitchFamily="34" charset="0"/>
                          <a:cs typeface="Arial" panose="020B0604020202020204" pitchFamily="34" charset="0"/>
                        </a:rPr>
                        <a:t>384 </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600" b="0" kern="1200" dirty="0" smtClean="0">
                          <a:solidFill>
                            <a:schemeClr val="tx1"/>
                          </a:solidFill>
                          <a:latin typeface="Arial" panose="020B0604020202020204" pitchFamily="34" charset="0"/>
                          <a:ea typeface="+mn-ea"/>
                          <a:cs typeface="Arial" panose="020B0604020202020204" pitchFamily="34" charset="0"/>
                        </a:rPr>
                        <a:t>128</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600" b="0" kern="1200" dirty="0" smtClean="0">
                          <a:solidFill>
                            <a:schemeClr val="tx1"/>
                          </a:solidFill>
                          <a:latin typeface="Arial" panose="020B0604020202020204" pitchFamily="34" charset="0"/>
                          <a:ea typeface="+mn-ea"/>
                          <a:cs typeface="Arial" panose="020B0604020202020204" pitchFamily="34" charset="0"/>
                        </a:rPr>
                        <a:t>32</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r>
              <a:tr h="360000">
                <a:tc>
                  <a:txBody>
                    <a:bodyPr/>
                    <a:lstStyle/>
                    <a:p>
                      <a:pPr marL="0" algn="l"/>
                      <a:r>
                        <a:rPr lang="en-US" altLang="zh-CN" sz="1600" b="0" i="1" dirty="0" smtClean="0">
                          <a:solidFill>
                            <a:schemeClr val="tx1"/>
                          </a:solidFill>
                          <a:latin typeface="Arial" panose="020B0604020202020204" pitchFamily="34" charset="0"/>
                          <a:cs typeface="Arial" panose="020B0604020202020204" pitchFamily="34" charset="0"/>
                        </a:rPr>
                        <a:t>V</a:t>
                      </a:r>
                      <a:r>
                        <a:rPr lang="en-US" altLang="zh-CN" sz="1600" b="0" baseline="-25000" dirty="0" smtClean="0">
                          <a:solidFill>
                            <a:schemeClr val="tx1"/>
                          </a:solidFill>
                          <a:latin typeface="Arial" panose="020B0604020202020204" pitchFamily="34" charset="0"/>
                          <a:cs typeface="Arial" panose="020B0604020202020204" pitchFamily="34" charset="0"/>
                        </a:rPr>
                        <a:t>RF </a:t>
                      </a:r>
                      <a:r>
                        <a:rPr lang="en-US" altLang="zh-CN" sz="1600" b="0" baseline="0" dirty="0" smtClean="0">
                          <a:solidFill>
                            <a:schemeClr val="tx1"/>
                          </a:solidFill>
                          <a:latin typeface="Arial" panose="020B0604020202020204" pitchFamily="34" charset="0"/>
                          <a:cs typeface="Arial" panose="020B0604020202020204" pitchFamily="34" charset="0"/>
                        </a:rPr>
                        <a:t>(</a:t>
                      </a:r>
                      <a:r>
                        <a:rPr lang="en-US" altLang="zh-CN" sz="1600" b="0" dirty="0" smtClean="0">
                          <a:solidFill>
                            <a:schemeClr val="tx1"/>
                          </a:solidFill>
                          <a:latin typeface="Arial" panose="020B0604020202020204" pitchFamily="34" charset="0"/>
                          <a:cs typeface="Arial" panose="020B0604020202020204" pitchFamily="34" charset="0"/>
                        </a:rPr>
                        <a:t>GeV)</a:t>
                      </a:r>
                      <a:endParaRPr lang="zh-CN" altLang="en-US" sz="1600" b="0" baseline="-2500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lumMod val="65000"/>
                              <a:lumOff val="35000"/>
                            </a:schemeClr>
                          </a:solidFill>
                          <a:latin typeface="Arial" panose="020B0604020202020204" pitchFamily="34" charset="0"/>
                          <a:cs typeface="Arial" panose="020B0604020202020204" pitchFamily="34" charset="0"/>
                        </a:rPr>
                        <a:t>7</a:t>
                      </a:r>
                      <a:endParaRPr lang="zh-CN" altLang="en-US" sz="1600" b="0" dirty="0" smtClean="0">
                        <a:solidFill>
                          <a:schemeClr val="tx1">
                            <a:lumMod val="65000"/>
                            <a:lumOff val="35000"/>
                          </a:schemeClr>
                        </a:solidFill>
                        <a:latin typeface="Arial" panose="020B0604020202020204" pitchFamily="34" charset="0"/>
                        <a:cs typeface="Arial" panose="020B0604020202020204" pitchFamily="34" charset="0"/>
                      </a:endParaRPr>
                    </a:p>
                  </a:txBody>
                  <a:tcPr marL="91422" marR="91422"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Arial" panose="020B0604020202020204" pitchFamily="34" charset="0"/>
                          <a:cs typeface="Arial" panose="020B0604020202020204" pitchFamily="34" charset="0"/>
                        </a:rPr>
                        <a:t>3.65</a:t>
                      </a:r>
                      <a:endParaRPr lang="zh-CN" altLang="en-US" sz="1600" b="0" dirty="0" smtClean="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solidFill>
                          <a:latin typeface="Arial" panose="020B0604020202020204" pitchFamily="34" charset="0"/>
                          <a:cs typeface="Arial" panose="020B0604020202020204" pitchFamily="34" charset="0"/>
                        </a:rPr>
                        <a:t>3.56</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0.82</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0.13</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i="1" dirty="0" err="1" smtClean="0">
                          <a:solidFill>
                            <a:schemeClr val="tx1"/>
                          </a:solidFill>
                          <a:latin typeface="Arial" panose="020B0604020202020204" pitchFamily="34" charset="0"/>
                          <a:cs typeface="Arial" panose="020B0604020202020204" pitchFamily="34" charset="0"/>
                        </a:rPr>
                        <a:t>E</a:t>
                      </a:r>
                      <a:r>
                        <a:rPr lang="en-US" altLang="zh-CN" sz="1600" b="0" baseline="-25000" dirty="0" err="1" smtClean="0">
                          <a:solidFill>
                            <a:schemeClr val="tx1"/>
                          </a:solidFill>
                          <a:latin typeface="Arial" panose="020B0604020202020204" pitchFamily="34" charset="0"/>
                          <a:cs typeface="Arial" panose="020B0604020202020204" pitchFamily="34" charset="0"/>
                        </a:rPr>
                        <a:t>acc</a:t>
                      </a:r>
                      <a:r>
                        <a:rPr lang="en-US" altLang="zh-CN" sz="1600" b="0" dirty="0" smtClean="0">
                          <a:solidFill>
                            <a:schemeClr val="tx1"/>
                          </a:solidFill>
                          <a:latin typeface="Arial" panose="020B0604020202020204" pitchFamily="34" charset="0"/>
                          <a:cs typeface="Arial" panose="020B0604020202020204" pitchFamily="34" charset="0"/>
                        </a:rPr>
                        <a:t>  (MV/m)</a:t>
                      </a:r>
                      <a:endParaRPr lang="zh-CN" altLang="en-US" sz="1600" b="0" dirty="0" smtClean="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lumMod val="65000"/>
                              <a:lumOff val="35000"/>
                            </a:schemeClr>
                          </a:solidFill>
                          <a:latin typeface="Arial" panose="020B0604020202020204" pitchFamily="34" charset="0"/>
                          <a:cs typeface="Arial" panose="020B0604020202020204" pitchFamily="34" charset="0"/>
                        </a:rPr>
                        <a:t>15.9</a:t>
                      </a:r>
                      <a:endParaRPr lang="zh-CN" altLang="en-US" sz="1600" b="0" dirty="0">
                        <a:solidFill>
                          <a:schemeClr val="tx1">
                            <a:lumMod val="65000"/>
                            <a:lumOff val="35000"/>
                          </a:schemeClr>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solidFill>
                          <a:latin typeface="Arial" panose="020B0604020202020204" pitchFamily="34" charset="0"/>
                          <a:cs typeface="Arial" panose="020B0604020202020204" pitchFamily="34" charset="0"/>
                        </a:rPr>
                        <a:t>20.6</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solidFill>
                          <a:latin typeface="Arial" panose="020B0604020202020204" pitchFamily="34" charset="0"/>
                          <a:cs typeface="Arial" panose="020B0604020202020204" pitchFamily="34" charset="0"/>
                        </a:rPr>
                        <a:t>20.1</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13.9</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17.2</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r>
              <a:tr h="3600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600" b="0" i="1" dirty="0" smtClean="0">
                          <a:solidFill>
                            <a:schemeClr val="tx1"/>
                          </a:solidFill>
                          <a:latin typeface="Arial" panose="020B0604020202020204" pitchFamily="34" charset="0"/>
                          <a:cs typeface="Arial" panose="020B0604020202020204" pitchFamily="34" charset="0"/>
                        </a:rPr>
                        <a:t>Q</a:t>
                      </a:r>
                      <a:r>
                        <a:rPr lang="en-US" altLang="zh-CN" sz="1600" b="0" baseline="-25000" dirty="0" smtClean="0">
                          <a:solidFill>
                            <a:schemeClr val="tx1"/>
                          </a:solidFill>
                          <a:latin typeface="Arial" panose="020B0604020202020204" pitchFamily="34" charset="0"/>
                          <a:cs typeface="Arial" panose="020B0604020202020204" pitchFamily="34" charset="0"/>
                        </a:rPr>
                        <a:t>0 </a:t>
                      </a:r>
                      <a:r>
                        <a:rPr lang="en-US" altLang="zh-CN" sz="1600" b="0" dirty="0" smtClean="0">
                          <a:solidFill>
                            <a:schemeClr val="tx1"/>
                          </a:solidFill>
                          <a:latin typeface="Arial" panose="020B0604020202020204" pitchFamily="34" charset="0"/>
                          <a:cs typeface="Arial" panose="020B0604020202020204" pitchFamily="34" charset="0"/>
                        </a:rPr>
                        <a:t>@ 2 K</a:t>
                      </a:r>
                      <a:endParaRPr lang="zh-CN" altLang="en-US" sz="1600" b="0" dirty="0" smtClean="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lumMod val="65000"/>
                              <a:lumOff val="35000"/>
                            </a:schemeClr>
                          </a:solidFill>
                          <a:latin typeface="Arial" panose="020B0604020202020204" pitchFamily="34" charset="0"/>
                          <a:cs typeface="Arial" panose="020B0604020202020204" pitchFamily="34" charset="0"/>
                        </a:rPr>
                        <a:t>4E10</a:t>
                      </a:r>
                      <a:endParaRPr lang="zh-CN" altLang="en-US" sz="1600" b="0" dirty="0">
                        <a:solidFill>
                          <a:schemeClr val="tx1">
                            <a:lumMod val="65000"/>
                            <a:lumOff val="35000"/>
                          </a:schemeClr>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solidFill>
                          <a:latin typeface="Arial" panose="020B0604020202020204" pitchFamily="34" charset="0"/>
                          <a:cs typeface="Arial" panose="020B0604020202020204" pitchFamily="34" charset="0"/>
                        </a:rPr>
                        <a:t>2E10</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solidFill>
                          <a:latin typeface="Arial" panose="020B0604020202020204" pitchFamily="34" charset="0"/>
                          <a:cs typeface="Arial" panose="020B0604020202020204" pitchFamily="34" charset="0"/>
                        </a:rPr>
                        <a:t>2E10</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5E9</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5E9</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r>
              <a:tr h="3600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Arial" panose="020B0604020202020204" pitchFamily="34" charset="0"/>
                          <a:cs typeface="Arial" panose="020B0604020202020204" pitchFamily="34" charset="0"/>
                        </a:rPr>
                        <a:t>Cryomodule number</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lumMod val="65000"/>
                              <a:lumOff val="35000"/>
                            </a:schemeClr>
                          </a:solidFill>
                          <a:latin typeface="Arial" panose="020B0604020202020204" pitchFamily="34" charset="0"/>
                          <a:cs typeface="Arial" panose="020B0604020202020204" pitchFamily="34" charset="0"/>
                        </a:rPr>
                        <a:t>96</a:t>
                      </a:r>
                      <a:endParaRPr lang="zh-CN" altLang="en-US" sz="1600" b="0" dirty="0" smtClean="0">
                        <a:solidFill>
                          <a:schemeClr val="tx1">
                            <a:lumMod val="65000"/>
                            <a:lumOff val="35000"/>
                          </a:schemeClr>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64</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64</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32</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16</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r>
              <a:tr h="3600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Arial" panose="020B0604020202020204" pitchFamily="34" charset="0"/>
                          <a:cs typeface="Arial" panose="020B0604020202020204" pitchFamily="34" charset="0"/>
                        </a:rPr>
                        <a:t>Peak </a:t>
                      </a:r>
                      <a:r>
                        <a:rPr lang="en-US" altLang="zh-CN" sz="1600" b="0" baseline="0" dirty="0" smtClean="0">
                          <a:solidFill>
                            <a:schemeClr val="tx1"/>
                          </a:solidFill>
                          <a:latin typeface="Arial" panose="020B0604020202020204" pitchFamily="34" charset="0"/>
                          <a:cs typeface="Arial" panose="020B0604020202020204" pitchFamily="34" charset="0"/>
                        </a:rPr>
                        <a:t>power </a:t>
                      </a:r>
                      <a:r>
                        <a:rPr lang="en-US" altLang="zh-CN" sz="1600" b="0" dirty="0" smtClean="0">
                          <a:solidFill>
                            <a:schemeClr val="tx1"/>
                          </a:solidFill>
                          <a:latin typeface="Arial" panose="020B0604020202020204" pitchFamily="34" charset="0"/>
                          <a:cs typeface="Arial" panose="020B0604020202020204" pitchFamily="34" charset="0"/>
                        </a:rPr>
                        <a:t>/ cav. </a:t>
                      </a:r>
                      <a:r>
                        <a:rPr lang="en-US" altLang="zh-CN" sz="1600" b="0" baseline="0" dirty="0" smtClean="0">
                          <a:solidFill>
                            <a:schemeClr val="tx1"/>
                          </a:solidFill>
                          <a:latin typeface="Arial" panose="020B0604020202020204" pitchFamily="34" charset="0"/>
                          <a:cs typeface="Arial" panose="020B0604020202020204" pitchFamily="34" charset="0"/>
                        </a:rPr>
                        <a:t>(MW)</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lumMod val="65000"/>
                              <a:lumOff val="35000"/>
                            </a:schemeClr>
                          </a:solidFill>
                          <a:latin typeface="Arial" panose="020B0604020202020204" pitchFamily="34" charset="0"/>
                          <a:ea typeface="+mn-ea"/>
                          <a:cs typeface="Arial" panose="020B0604020202020204" pitchFamily="34" charset="0"/>
                        </a:rPr>
                        <a:t>0.28</a:t>
                      </a:r>
                      <a:endParaRPr lang="zh-CN" altLang="en-US" sz="16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solidFill>
                          <a:latin typeface="Arial" panose="020B0604020202020204" pitchFamily="34" charset="0"/>
                          <a:cs typeface="Arial" panose="020B0604020202020204" pitchFamily="34" charset="0"/>
                        </a:rPr>
                        <a:t>2.3</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solidFill>
                          <a:latin typeface="Arial" panose="020B0604020202020204" pitchFamily="34" charset="0"/>
                          <a:cs typeface="Arial" panose="020B0604020202020204" pitchFamily="34" charset="0"/>
                        </a:rPr>
                        <a:t>1.4</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a:r>
                        <a:rPr lang="en-US" altLang="zh-CN" sz="1600" b="0" dirty="0" smtClean="0">
                          <a:solidFill>
                            <a:schemeClr val="tx1"/>
                          </a:solidFill>
                          <a:latin typeface="Arial" panose="020B0604020202020204" pitchFamily="34" charset="0"/>
                          <a:cs typeface="Arial" panose="020B0604020202020204" pitchFamily="34" charset="0"/>
                        </a:rPr>
                        <a:t>2.1**</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1.6</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r>
              <a:tr h="360000">
                <a:tc>
                  <a:txBody>
                    <a:bodyPr/>
                    <a:lstStyle/>
                    <a:p>
                      <a:pPr marL="0" algn="l"/>
                      <a:r>
                        <a:rPr lang="en-US" altLang="zh-CN" sz="1600" b="0" dirty="0" smtClean="0">
                          <a:solidFill>
                            <a:schemeClr val="tx1"/>
                          </a:solidFill>
                          <a:latin typeface="Arial" panose="020B0604020202020204" pitchFamily="34" charset="0"/>
                          <a:cs typeface="Arial" panose="020B0604020202020204" pitchFamily="34" charset="0"/>
                        </a:rPr>
                        <a:t>Average power / cav.</a:t>
                      </a:r>
                      <a:r>
                        <a:rPr lang="en-US" altLang="zh-CN" sz="1600" b="0" dirty="0" smtClean="0">
                          <a:solidFill>
                            <a:srgbClr val="FF0000"/>
                          </a:solidFill>
                          <a:latin typeface="Arial" panose="020B0604020202020204" pitchFamily="34" charset="0"/>
                          <a:cs typeface="Arial" panose="020B0604020202020204" pitchFamily="34" charset="0"/>
                        </a:rPr>
                        <a:t>*</a:t>
                      </a:r>
                      <a:r>
                        <a:rPr lang="en-US" altLang="zh-CN" sz="1600" b="0" dirty="0" smtClean="0">
                          <a:solidFill>
                            <a:schemeClr val="tx1"/>
                          </a:solidFill>
                          <a:latin typeface="Arial" panose="020B0604020202020204" pitchFamily="34" charset="0"/>
                          <a:cs typeface="Arial" panose="020B0604020202020204" pitchFamily="34" charset="0"/>
                        </a:rPr>
                        <a:t> (kW)</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lumMod val="65000"/>
                              <a:lumOff val="35000"/>
                            </a:schemeClr>
                          </a:solidFill>
                          <a:latin typeface="Arial" panose="020B0604020202020204" pitchFamily="34" charset="0"/>
                          <a:ea typeface="+mn-ea"/>
                          <a:cs typeface="Arial" panose="020B0604020202020204" pitchFamily="34" charset="0"/>
                        </a:rPr>
                        <a:t>276</a:t>
                      </a:r>
                      <a:endParaRPr lang="zh-CN" altLang="en-US" sz="16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rgbClr val="FF0000"/>
                          </a:solidFill>
                          <a:latin typeface="Arial" panose="020B0604020202020204" pitchFamily="34" charset="0"/>
                          <a:ea typeface="+mn-ea"/>
                          <a:cs typeface="Arial" panose="020B0604020202020204" pitchFamily="34" charset="0"/>
                        </a:rPr>
                        <a:t>990</a:t>
                      </a:r>
                      <a:endParaRPr lang="zh-CN" altLang="en-US" sz="1600" b="0" kern="1200" dirty="0">
                        <a:solidFill>
                          <a:srgbClr val="FF0000"/>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rgbClr val="FF0000"/>
                          </a:solidFill>
                          <a:latin typeface="Arial" panose="020B0604020202020204" pitchFamily="34" charset="0"/>
                          <a:ea typeface="+mn-ea"/>
                          <a:cs typeface="Arial" panose="020B0604020202020204" pitchFamily="34" charset="0"/>
                        </a:rPr>
                        <a:t>587</a:t>
                      </a:r>
                      <a:endParaRPr lang="zh-CN" altLang="en-US" sz="1600" b="0" kern="1200" dirty="0">
                        <a:solidFill>
                          <a:srgbClr val="FF0000"/>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rgbClr val="FF0000"/>
                          </a:solidFill>
                          <a:latin typeface="Arial" panose="020B0604020202020204" pitchFamily="34" charset="0"/>
                          <a:ea typeface="+mn-ea"/>
                          <a:cs typeface="Arial" panose="020B0604020202020204" pitchFamily="34" charset="0"/>
                        </a:rPr>
                        <a:t>1102</a:t>
                      </a:r>
                      <a:r>
                        <a:rPr lang="en-US" altLang="zh-CN" sz="1600" b="0" kern="1200" dirty="0" smtClean="0">
                          <a:solidFill>
                            <a:schemeClr val="tx1"/>
                          </a:solidFill>
                          <a:latin typeface="Arial" panose="020B0604020202020204" pitchFamily="34" charset="0"/>
                          <a:ea typeface="+mn-ea"/>
                          <a:cs typeface="Arial" panose="020B0604020202020204" pitchFamily="34" charset="0"/>
                        </a:rPr>
                        <a:t>**</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rgbClr val="FF0000"/>
                          </a:solidFill>
                          <a:latin typeface="Arial" panose="020B0604020202020204" pitchFamily="34" charset="0"/>
                          <a:ea typeface="+mn-ea"/>
                          <a:cs typeface="Arial" panose="020B0604020202020204" pitchFamily="34" charset="0"/>
                        </a:rPr>
                        <a:t>1467</a:t>
                      </a:r>
                      <a:endParaRPr lang="zh-CN" altLang="en-US" sz="1600" b="0" kern="1200" dirty="0">
                        <a:solidFill>
                          <a:srgbClr val="FF0000"/>
                        </a:solidFill>
                        <a:latin typeface="Arial" panose="020B0604020202020204" pitchFamily="34" charset="0"/>
                        <a:ea typeface="+mn-ea"/>
                        <a:cs typeface="Arial" panose="020B0604020202020204" pitchFamily="34" charset="0"/>
                      </a:endParaRPr>
                    </a:p>
                  </a:txBody>
                  <a:tcPr marL="91422" marR="91422" marT="45701" marB="45701" anchor="ctr"/>
                </a:tc>
              </a:tr>
              <a:tr h="360000">
                <a:tc>
                  <a:txBody>
                    <a:bodyPr/>
                    <a:lstStyle/>
                    <a:p>
                      <a:pPr marL="0" algn="l"/>
                      <a:r>
                        <a:rPr lang="en-US" altLang="zh-CN" sz="1600" b="0" dirty="0" smtClean="0">
                          <a:solidFill>
                            <a:schemeClr val="tx1"/>
                          </a:solidFill>
                          <a:latin typeface="Arial" panose="020B0604020202020204" pitchFamily="34" charset="0"/>
                          <a:cs typeface="Arial" panose="020B0604020202020204" pitchFamily="34" charset="0"/>
                        </a:rPr>
                        <a:t>HOM power /</a:t>
                      </a:r>
                      <a:r>
                        <a:rPr lang="en-US" altLang="zh-CN" sz="1600" b="0" baseline="0" dirty="0" smtClean="0">
                          <a:solidFill>
                            <a:schemeClr val="tx1"/>
                          </a:solidFill>
                          <a:latin typeface="Arial" panose="020B0604020202020204" pitchFamily="34" charset="0"/>
                          <a:cs typeface="Arial" panose="020B0604020202020204" pitchFamily="34" charset="0"/>
                        </a:rPr>
                        <a:t> cav. </a:t>
                      </a:r>
                      <a:r>
                        <a:rPr lang="en-US" altLang="zh-CN" sz="1600" b="0" dirty="0" smtClean="0">
                          <a:solidFill>
                            <a:schemeClr val="tx1"/>
                          </a:solidFill>
                          <a:latin typeface="Arial" panose="020B0604020202020204" pitchFamily="34" charset="0"/>
                          <a:cs typeface="Arial" panose="020B0604020202020204" pitchFamily="34" charset="0"/>
                        </a:rPr>
                        <a:t>(kW)</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lumMod val="65000"/>
                              <a:lumOff val="35000"/>
                            </a:schemeClr>
                          </a:solidFill>
                          <a:latin typeface="Arial" panose="020B0604020202020204" pitchFamily="34" charset="0"/>
                          <a:ea typeface="+mn-ea"/>
                          <a:cs typeface="Arial" panose="020B0604020202020204" pitchFamily="34" charset="0"/>
                        </a:rPr>
                        <a:t>3.6</a:t>
                      </a:r>
                      <a:endParaRPr lang="zh-CN" altLang="en-US" sz="16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0.8</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0.5</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0.4</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0.2</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r>
              <a:tr h="360000">
                <a:tc>
                  <a:txBody>
                    <a:bodyPr/>
                    <a:lstStyle/>
                    <a:p>
                      <a:r>
                        <a:rPr lang="en-US" altLang="zh-CN" sz="1600" b="0" kern="1200" dirty="0" smtClean="0">
                          <a:solidFill>
                            <a:schemeClr val="tx1"/>
                          </a:solidFill>
                          <a:latin typeface="Arial" panose="020B0604020202020204" pitchFamily="34" charset="0"/>
                          <a:ea typeface="+mn-ea"/>
                          <a:cs typeface="Arial" panose="020B0604020202020204" pitchFamily="34" charset="0"/>
                        </a:rPr>
                        <a:t>Total RF power </a:t>
                      </a:r>
                      <a:r>
                        <a:rPr lang="en-US" altLang="zh-CN" sz="1600" b="0" kern="1200" dirty="0" smtClean="0">
                          <a:solidFill>
                            <a:srgbClr val="FF0000"/>
                          </a:solidFill>
                          <a:latin typeface="Arial" panose="020B0604020202020204" pitchFamily="34" charset="0"/>
                          <a:ea typeface="+mn-ea"/>
                          <a:cs typeface="Arial" panose="020B0604020202020204" pitchFamily="34" charset="0"/>
                        </a:rPr>
                        <a:t>*</a:t>
                      </a:r>
                      <a:r>
                        <a:rPr lang="en-US" altLang="zh-CN" sz="1600" b="0" kern="1200" dirty="0" smtClean="0">
                          <a:solidFill>
                            <a:schemeClr val="tx1"/>
                          </a:solidFill>
                          <a:latin typeface="Arial" panose="020B0604020202020204" pitchFamily="34" charset="0"/>
                          <a:ea typeface="+mn-ea"/>
                          <a:cs typeface="Arial" panose="020B0604020202020204" pitchFamily="34" charset="0"/>
                        </a:rPr>
                        <a:t> (MW)</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lumMod val="65000"/>
                              <a:lumOff val="35000"/>
                            </a:schemeClr>
                          </a:solidFill>
                          <a:latin typeface="Arial" panose="020B0604020202020204" pitchFamily="34" charset="0"/>
                          <a:ea typeface="+mn-ea"/>
                          <a:cs typeface="Arial" panose="020B0604020202020204" pitchFamily="34" charset="0"/>
                        </a:rPr>
                        <a:t>106</a:t>
                      </a:r>
                      <a:endParaRPr lang="zh-CN" altLang="en-US" sz="16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rgbClr val="FF0000"/>
                          </a:solidFill>
                          <a:latin typeface="Arial" panose="020B0604020202020204" pitchFamily="34" charset="0"/>
                          <a:ea typeface="+mn-ea"/>
                          <a:cs typeface="Arial" panose="020B0604020202020204" pitchFamily="34" charset="0"/>
                        </a:rPr>
                        <a:t>380</a:t>
                      </a:r>
                      <a:endParaRPr lang="zh-CN" altLang="en-US" sz="1600" b="0" kern="1200" dirty="0">
                        <a:solidFill>
                          <a:srgbClr val="FF0000"/>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rgbClr val="FF0000"/>
                          </a:solidFill>
                          <a:latin typeface="Arial" panose="020B0604020202020204" pitchFamily="34" charset="0"/>
                          <a:ea typeface="+mn-ea"/>
                          <a:cs typeface="Arial" panose="020B0604020202020204" pitchFamily="34" charset="0"/>
                        </a:rPr>
                        <a:t>225</a:t>
                      </a:r>
                      <a:endParaRPr lang="zh-CN" altLang="en-US" sz="1600" b="0" kern="1200" dirty="0">
                        <a:solidFill>
                          <a:srgbClr val="FF0000"/>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rgbClr val="FF0000"/>
                          </a:solidFill>
                          <a:latin typeface="Arial" panose="020B0604020202020204" pitchFamily="34" charset="0"/>
                          <a:ea typeface="+mn-ea"/>
                          <a:cs typeface="Arial" panose="020B0604020202020204" pitchFamily="34" charset="0"/>
                        </a:rPr>
                        <a:t>141</a:t>
                      </a:r>
                      <a:r>
                        <a:rPr lang="en-US" altLang="zh-CN" sz="1600" b="0" kern="1200" dirty="0" smtClean="0">
                          <a:solidFill>
                            <a:schemeClr val="tx1"/>
                          </a:solidFill>
                          <a:latin typeface="Arial" panose="020B0604020202020204" pitchFamily="34" charset="0"/>
                          <a:ea typeface="+mn-ea"/>
                          <a:cs typeface="Arial" panose="020B0604020202020204" pitchFamily="34" charset="0"/>
                        </a:rPr>
                        <a:t>**</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47</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r>
              <a:tr h="360000">
                <a:tc>
                  <a:txBody>
                    <a:bodyPr/>
                    <a:lstStyle/>
                    <a:p>
                      <a:pPr marL="0" algn="l"/>
                      <a:r>
                        <a:rPr lang="en-US" altLang="zh-CN" sz="1600" b="0" dirty="0" smtClean="0">
                          <a:solidFill>
                            <a:schemeClr val="tx1"/>
                          </a:solidFill>
                          <a:latin typeface="Arial" panose="020B0604020202020204" pitchFamily="34" charset="0"/>
                          <a:cs typeface="Arial" panose="020B0604020202020204" pitchFamily="34" charset="0"/>
                        </a:rPr>
                        <a:t>Total</a:t>
                      </a:r>
                      <a:r>
                        <a:rPr lang="en-US" altLang="zh-CN" sz="1600" b="0" baseline="0" dirty="0" smtClean="0">
                          <a:solidFill>
                            <a:schemeClr val="tx1"/>
                          </a:solidFill>
                          <a:latin typeface="Arial" panose="020B0604020202020204" pitchFamily="34" charset="0"/>
                          <a:cs typeface="Arial" panose="020B0604020202020204" pitchFamily="34" charset="0"/>
                        </a:rPr>
                        <a:t> c</a:t>
                      </a:r>
                      <a:r>
                        <a:rPr lang="en-US" altLang="zh-CN" sz="1600" b="0" dirty="0" smtClean="0">
                          <a:solidFill>
                            <a:schemeClr val="tx1"/>
                          </a:solidFill>
                          <a:latin typeface="Arial" panose="020B0604020202020204" pitchFamily="34" charset="0"/>
                          <a:cs typeface="Arial" panose="020B0604020202020204" pitchFamily="34" charset="0"/>
                        </a:rPr>
                        <a:t>av. wall loss</a:t>
                      </a:r>
                      <a:r>
                        <a:rPr lang="en-US" altLang="zh-CN" sz="1200" b="0" dirty="0" smtClean="0">
                          <a:solidFill>
                            <a:schemeClr val="tx1"/>
                          </a:solidFill>
                          <a:latin typeface="Arial" panose="020B0604020202020204" pitchFamily="34" charset="0"/>
                          <a:cs typeface="Arial" panose="020B0604020202020204" pitchFamily="34" charset="0"/>
                        </a:rPr>
                        <a:t>@4.5K eq.</a:t>
                      </a:r>
                      <a:r>
                        <a:rPr lang="en-US" altLang="zh-CN" sz="1200" b="0" baseline="0" dirty="0" smtClean="0">
                          <a:solidFill>
                            <a:schemeClr val="tx1"/>
                          </a:solidFill>
                          <a:latin typeface="Arial" panose="020B0604020202020204" pitchFamily="34" charset="0"/>
                          <a:cs typeface="Arial" panose="020B0604020202020204" pitchFamily="34" charset="0"/>
                        </a:rPr>
                        <a:t> </a:t>
                      </a:r>
                      <a:r>
                        <a:rPr lang="en-US" altLang="zh-CN" sz="1600" b="0" dirty="0" smtClean="0">
                          <a:solidFill>
                            <a:schemeClr val="tx1"/>
                          </a:solidFill>
                          <a:latin typeface="Arial" panose="020B0604020202020204" pitchFamily="34" charset="0"/>
                          <a:cs typeface="Arial" panose="020B0604020202020204" pitchFamily="34" charset="0"/>
                        </a:rPr>
                        <a:t>(kW)</a:t>
                      </a:r>
                      <a:endParaRPr lang="zh-CN" altLang="en-US" sz="1600" b="0" dirty="0">
                        <a:solidFill>
                          <a:schemeClr val="tx1"/>
                        </a:solidFill>
                        <a:latin typeface="Arial" panose="020B0604020202020204" pitchFamily="34" charset="0"/>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lumMod val="65000"/>
                              <a:lumOff val="35000"/>
                            </a:schemeClr>
                          </a:solidFill>
                          <a:latin typeface="Arial" panose="020B0604020202020204" pitchFamily="34" charset="0"/>
                          <a:ea typeface="+mn-ea"/>
                          <a:cs typeface="Arial" panose="020B0604020202020204" pitchFamily="34" charset="0"/>
                        </a:rPr>
                        <a:t>22.2</a:t>
                      </a:r>
                      <a:endParaRPr lang="zh-CN" altLang="en-US" sz="16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30</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28.5</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18.2</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600" b="0" kern="1200" dirty="0" smtClean="0">
                          <a:solidFill>
                            <a:schemeClr val="tx1"/>
                          </a:solidFill>
                          <a:latin typeface="Arial" panose="020B0604020202020204" pitchFamily="34" charset="0"/>
                          <a:ea typeface="+mn-ea"/>
                          <a:cs typeface="Arial" panose="020B0604020202020204" pitchFamily="34" charset="0"/>
                        </a:rPr>
                        <a:t>3.5</a:t>
                      </a:r>
                      <a:endParaRPr lang="zh-CN" altLang="en-US" sz="16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r>
            </a:tbl>
          </a:graphicData>
        </a:graphic>
      </p:graphicFrame>
      <p:sp>
        <p:nvSpPr>
          <p:cNvPr id="5" name="文本框 4"/>
          <p:cNvSpPr txBox="1"/>
          <p:nvPr/>
        </p:nvSpPr>
        <p:spPr>
          <a:xfrm>
            <a:off x="457084" y="6010391"/>
            <a:ext cx="8586332" cy="803297"/>
          </a:xfrm>
          <a:prstGeom prst="rect">
            <a:avLst/>
          </a:prstGeom>
          <a:noFill/>
        </p:spPr>
        <p:txBody>
          <a:bodyPr wrap="square" rtlCol="0">
            <a:spAutoFit/>
          </a:bodyPr>
          <a:lstStyle/>
          <a:p>
            <a:pPr>
              <a:lnSpc>
                <a:spcPct val="110000"/>
              </a:lnSpc>
            </a:pPr>
            <a:r>
              <a:rPr lang="en-US" altLang="zh-CN" sz="1400" dirty="0">
                <a:solidFill>
                  <a:prstClr val="black"/>
                </a:solidFill>
                <a:latin typeface="Arial" panose="020B0604020202020204" pitchFamily="34" charset="0"/>
                <a:cs typeface="Arial" panose="020B0604020202020204" pitchFamily="34" charset="0"/>
              </a:rPr>
              <a:t>Assume bunch train length 3.2 km for all PDR operation modes.</a:t>
            </a:r>
          </a:p>
          <a:p>
            <a:pPr>
              <a:lnSpc>
                <a:spcPct val="110000"/>
              </a:lnSpc>
            </a:pPr>
            <a:r>
              <a:rPr lang="en-US" altLang="zh-CN" sz="1400" dirty="0" smtClean="0">
                <a:solidFill>
                  <a:srgbClr val="FF0000"/>
                </a:solidFill>
                <a:latin typeface="Arial" panose="020B0604020202020204" pitchFamily="34" charset="0"/>
                <a:cs typeface="Arial" panose="020B0604020202020204" pitchFamily="34" charset="0"/>
              </a:rPr>
              <a:t>* “</a:t>
            </a:r>
            <a:r>
              <a:rPr lang="en-US" altLang="zh-CN" sz="1400" dirty="0">
                <a:solidFill>
                  <a:srgbClr val="FF0000"/>
                </a:solidFill>
                <a:latin typeface="Arial" panose="020B0604020202020204" pitchFamily="34" charset="0"/>
                <a:cs typeface="Arial" panose="020B0604020202020204" pitchFamily="34" charset="0"/>
              </a:rPr>
              <a:t>Perfect” transient beam loading compensation. Filling procedure optimization might reduce the </a:t>
            </a:r>
            <a:r>
              <a:rPr lang="en-US" altLang="zh-CN" sz="1400" dirty="0" smtClean="0">
                <a:solidFill>
                  <a:srgbClr val="FF0000"/>
                </a:solidFill>
                <a:latin typeface="Arial" panose="020B0604020202020204" pitchFamily="34" charset="0"/>
                <a:cs typeface="Arial" panose="020B0604020202020204" pitchFamily="34" charset="0"/>
              </a:rPr>
              <a:t>power</a:t>
            </a:r>
            <a:endParaRPr lang="en-US" altLang="zh-CN" sz="1400" dirty="0">
              <a:solidFill>
                <a:srgbClr val="FF0000"/>
              </a:solidFill>
              <a:latin typeface="Arial" panose="020B0604020202020204" pitchFamily="34" charset="0"/>
              <a:cs typeface="Arial" panose="020B0604020202020204" pitchFamily="34" charset="0"/>
            </a:endParaRPr>
          </a:p>
          <a:p>
            <a:pPr>
              <a:lnSpc>
                <a:spcPct val="110000"/>
              </a:lnSpc>
            </a:pPr>
            <a:r>
              <a:rPr lang="en-US" altLang="zh-CN" sz="1400" dirty="0" smtClean="0">
                <a:solidFill>
                  <a:prstClr val="black"/>
                </a:solidFill>
                <a:latin typeface="Arial" panose="020B0604020202020204" pitchFamily="34" charset="0"/>
                <a:cs typeface="Arial" panose="020B0604020202020204" pitchFamily="34" charset="0"/>
              </a:rPr>
              <a:t>** Mismatch extra power due to fixed coupling (optimal for Higgs) not included</a:t>
            </a:r>
            <a:endParaRPr lang="zh-CN" altLang="en-US" sz="1400" dirty="0" smtClean="0">
              <a:solidFill>
                <a:prstClr val="black"/>
              </a:solidFill>
              <a:latin typeface="Arial" panose="020B0604020202020204" pitchFamily="34" charset="0"/>
              <a:cs typeface="Arial" panose="020B0604020202020204" pitchFamily="34" charset="0"/>
            </a:endParaRPr>
          </a:p>
        </p:txBody>
      </p:sp>
      <p:sp>
        <p:nvSpPr>
          <p:cNvPr id="3" name="灯片编号占位符 2"/>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6</a:t>
            </a:fld>
            <a:endParaRPr lang="zh-CN" altLang="en-US">
              <a:solidFill>
                <a:prstClr val="black">
                  <a:tint val="75000"/>
                </a:prstClr>
              </a:solidFill>
            </a:endParaRPr>
          </a:p>
        </p:txBody>
      </p:sp>
      <p:sp>
        <p:nvSpPr>
          <p:cNvPr id="6" name="TextBox 5"/>
          <p:cNvSpPr txBox="1"/>
          <p:nvPr/>
        </p:nvSpPr>
        <p:spPr>
          <a:xfrm>
            <a:off x="7162800" y="74560"/>
            <a:ext cx="1905000" cy="400110"/>
          </a:xfrm>
          <a:prstGeom prst="rect">
            <a:avLst/>
          </a:prstGeom>
          <a:noFill/>
          <a:ln>
            <a:solidFill>
              <a:schemeClr val="tx1"/>
            </a:solidFill>
          </a:ln>
        </p:spPr>
        <p:txBody>
          <a:bodyPr wrap="square" rtlCol="0">
            <a:spAutoFit/>
          </a:bodyPr>
          <a:lstStyle/>
          <a:p>
            <a:pPr algn="ctr"/>
            <a:r>
              <a:rPr lang="en-US" sz="2000" b="1" dirty="0" err="1" smtClean="0"/>
              <a:t>Zhai</a:t>
            </a:r>
            <a:r>
              <a:rPr lang="en-US" sz="2000" b="1" dirty="0" smtClean="0"/>
              <a:t> </a:t>
            </a:r>
            <a:r>
              <a:rPr lang="en-US" sz="2000" b="1" dirty="0" err="1" smtClean="0"/>
              <a:t>Jiyuan</a:t>
            </a:r>
            <a:endParaRPr lang="en-US" sz="2000" b="1" dirty="0"/>
          </a:p>
        </p:txBody>
      </p:sp>
    </p:spTree>
    <p:extLst>
      <p:ext uri="{BB962C8B-B14F-4D97-AF65-F5344CB8AC3E}">
        <p14:creationId xmlns:p14="http://schemas.microsoft.com/office/powerpoint/2010/main" val="3193214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Machine Beam Time Structures</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732" y="1709929"/>
            <a:ext cx="5111496" cy="4123944"/>
          </a:xfrm>
        </p:spPr>
      </p:pic>
      <p:sp>
        <p:nvSpPr>
          <p:cNvPr id="6" name="文本框 5"/>
          <p:cNvSpPr txBox="1"/>
          <p:nvPr/>
        </p:nvSpPr>
        <p:spPr>
          <a:xfrm>
            <a:off x="5815584" y="2697480"/>
            <a:ext cx="2212848" cy="584775"/>
          </a:xfrm>
          <a:prstGeom prst="rect">
            <a:avLst/>
          </a:prstGeom>
          <a:noFill/>
        </p:spPr>
        <p:txBody>
          <a:bodyPr wrap="square" rtlCol="0">
            <a:spAutoFit/>
          </a:bodyPr>
          <a:lstStyle/>
          <a:p>
            <a:r>
              <a:rPr lang="en-US" altLang="zh-CN" sz="1600" dirty="0" smtClean="0">
                <a:solidFill>
                  <a:prstClr val="black"/>
                </a:solidFill>
                <a:latin typeface="Arial" panose="020B0604020202020204" pitchFamily="34" charset="0"/>
                <a:cs typeface="Arial" panose="020B0604020202020204" pitchFamily="34" charset="0"/>
              </a:rPr>
              <a:t>BEPCII (Ion clearing)</a:t>
            </a:r>
          </a:p>
          <a:p>
            <a:r>
              <a:rPr lang="en-US" altLang="zh-CN" sz="1600" dirty="0" smtClean="0">
                <a:solidFill>
                  <a:prstClr val="black"/>
                </a:solidFill>
                <a:latin typeface="Arial" panose="020B0604020202020204" pitchFamily="34" charset="0"/>
                <a:cs typeface="Arial" panose="020B0604020202020204" pitchFamily="34" charset="0"/>
              </a:rPr>
              <a:t>LHC (kicker rise time)</a:t>
            </a:r>
            <a:endParaRPr lang="zh-CN" altLang="en-US" sz="1600" dirty="0">
              <a:solidFill>
                <a:prstClr val="black"/>
              </a:solidFill>
              <a:latin typeface="Arial" panose="020B0604020202020204" pitchFamily="34" charset="0"/>
              <a:cs typeface="Arial" panose="020B0604020202020204" pitchFamily="34" charset="0"/>
            </a:endParaRPr>
          </a:p>
        </p:txBody>
      </p:sp>
      <p:sp>
        <p:nvSpPr>
          <p:cNvPr id="7" name="文本框 6"/>
          <p:cNvSpPr txBox="1"/>
          <p:nvPr/>
        </p:nvSpPr>
        <p:spPr>
          <a:xfrm>
            <a:off x="5815584" y="3645408"/>
            <a:ext cx="2212848" cy="584775"/>
          </a:xfrm>
          <a:prstGeom prst="rect">
            <a:avLst/>
          </a:prstGeom>
          <a:noFill/>
        </p:spPr>
        <p:txBody>
          <a:bodyPr wrap="square" rtlCol="0">
            <a:spAutoFit/>
          </a:bodyPr>
          <a:lstStyle/>
          <a:p>
            <a:r>
              <a:rPr lang="en-US" altLang="zh-CN" sz="1600" dirty="0" smtClean="0">
                <a:solidFill>
                  <a:prstClr val="black"/>
                </a:solidFill>
                <a:latin typeface="Arial" panose="020B0604020202020204" pitchFamily="34" charset="0"/>
                <a:cs typeface="Arial" panose="020B0604020202020204" pitchFamily="34" charset="0"/>
              </a:rPr>
              <a:t>ILC</a:t>
            </a:r>
          </a:p>
          <a:p>
            <a:r>
              <a:rPr lang="en-US" altLang="zh-CN" sz="1600" dirty="0" smtClean="0">
                <a:solidFill>
                  <a:prstClr val="black"/>
                </a:solidFill>
                <a:latin typeface="Arial" panose="020B0604020202020204" pitchFamily="34" charset="0"/>
                <a:cs typeface="Arial" panose="020B0604020202020204" pitchFamily="34" charset="0"/>
              </a:rPr>
              <a:t>XFEL</a:t>
            </a:r>
            <a:endParaRPr lang="zh-CN" altLang="en-US" sz="1600" dirty="0">
              <a:solidFill>
                <a:prstClr val="black"/>
              </a:solidFill>
              <a:latin typeface="Arial" panose="020B0604020202020204" pitchFamily="34" charset="0"/>
              <a:cs typeface="Arial" panose="020B0604020202020204" pitchFamily="34" charset="0"/>
            </a:endParaRPr>
          </a:p>
        </p:txBody>
      </p:sp>
      <p:sp>
        <p:nvSpPr>
          <p:cNvPr id="8" name="文本框 7"/>
          <p:cNvSpPr txBox="1"/>
          <p:nvPr/>
        </p:nvSpPr>
        <p:spPr>
          <a:xfrm>
            <a:off x="5815584" y="4593336"/>
            <a:ext cx="3328416" cy="1077218"/>
          </a:xfrm>
          <a:prstGeom prst="rect">
            <a:avLst/>
          </a:prstGeom>
          <a:noFill/>
        </p:spPr>
        <p:txBody>
          <a:bodyPr wrap="square" rtlCol="0">
            <a:spAutoFit/>
          </a:bodyPr>
          <a:lstStyle/>
          <a:p>
            <a:r>
              <a:rPr lang="en-US" altLang="zh-CN" sz="1600" dirty="0" smtClean="0">
                <a:solidFill>
                  <a:prstClr val="black"/>
                </a:solidFill>
                <a:latin typeface="Arial" panose="020B0604020202020204" pitchFamily="34" charset="0"/>
                <a:cs typeface="Arial" panose="020B0604020202020204" pitchFamily="34" charset="0"/>
              </a:rPr>
              <a:t>CEPC-PDR (assume 6% for all modes and circumferences)</a:t>
            </a:r>
          </a:p>
          <a:p>
            <a:r>
              <a:rPr lang="en-US" altLang="zh-CN" sz="1600" dirty="0" smtClean="0">
                <a:solidFill>
                  <a:prstClr val="black"/>
                </a:solidFill>
                <a:latin typeface="Arial" panose="020B0604020202020204" pitchFamily="34" charset="0"/>
                <a:cs typeface="Arial" panose="020B0604020202020204" pitchFamily="34" charset="0"/>
              </a:rPr>
              <a:t>Ring? </a:t>
            </a:r>
            <a:r>
              <a:rPr lang="en-US" altLang="zh-CN" sz="1600" dirty="0">
                <a:solidFill>
                  <a:prstClr val="black"/>
                </a:solidFill>
                <a:latin typeface="Arial" panose="020B0604020202020204" pitchFamily="34" charset="0"/>
                <a:cs typeface="Arial" panose="020B0604020202020204" pitchFamily="34" charset="0"/>
              </a:rPr>
              <a:t>L</a:t>
            </a:r>
            <a:r>
              <a:rPr lang="en-US" altLang="zh-CN" sz="1600" dirty="0" smtClean="0">
                <a:solidFill>
                  <a:prstClr val="black"/>
                </a:solidFill>
                <a:latin typeface="Arial" panose="020B0604020202020204" pitchFamily="34" charset="0"/>
                <a:cs typeface="Arial" panose="020B0604020202020204" pitchFamily="34" charset="0"/>
              </a:rPr>
              <a:t>arge gap.</a:t>
            </a:r>
          </a:p>
          <a:p>
            <a:r>
              <a:rPr lang="en-US" altLang="zh-CN" sz="1600" dirty="0" smtClean="0">
                <a:solidFill>
                  <a:prstClr val="black"/>
                </a:solidFill>
                <a:latin typeface="Arial" panose="020B0604020202020204" pitchFamily="34" charset="0"/>
                <a:cs typeface="Arial" panose="020B0604020202020204" pitchFamily="34" charset="0"/>
              </a:rPr>
              <a:t>Linac? High repetition rate.</a:t>
            </a:r>
            <a:endParaRPr lang="zh-CN" altLang="en-US" sz="1600" dirty="0">
              <a:solidFill>
                <a:prstClr val="black"/>
              </a:solidFill>
              <a:latin typeface="Arial" panose="020B0604020202020204" pitchFamily="34" charset="0"/>
              <a:cs typeface="Arial" panose="020B0604020202020204" pitchFamily="34" charset="0"/>
            </a:endParaRPr>
          </a:p>
        </p:txBody>
      </p:sp>
      <p:sp>
        <p:nvSpPr>
          <p:cNvPr id="9" name="文本框 8"/>
          <p:cNvSpPr txBox="1"/>
          <p:nvPr/>
        </p:nvSpPr>
        <p:spPr>
          <a:xfrm>
            <a:off x="5815584" y="1749552"/>
            <a:ext cx="3191256" cy="584775"/>
          </a:xfrm>
          <a:prstGeom prst="rect">
            <a:avLst/>
          </a:prstGeom>
          <a:noFill/>
        </p:spPr>
        <p:txBody>
          <a:bodyPr wrap="square" rtlCol="0">
            <a:spAutoFit/>
          </a:bodyPr>
          <a:lstStyle/>
          <a:p>
            <a:r>
              <a:rPr lang="en-US" altLang="zh-CN" sz="1600" dirty="0">
                <a:solidFill>
                  <a:prstClr val="black"/>
                </a:solidFill>
                <a:latin typeface="Arial" panose="020B0604020202020204" pitchFamily="34" charset="0"/>
                <a:cs typeface="Arial" panose="020B0604020202020204" pitchFamily="34" charset="0"/>
              </a:rPr>
              <a:t>CEPC-SR (</a:t>
            </a:r>
            <a:r>
              <a:rPr lang="en-US" altLang="zh-CN" sz="1600" i="1" dirty="0">
                <a:solidFill>
                  <a:prstClr val="black"/>
                </a:solidFill>
                <a:latin typeface="Arial" panose="020B0604020202020204" pitchFamily="34" charset="0"/>
                <a:cs typeface="Arial" panose="020B0604020202020204" pitchFamily="34" charset="0"/>
              </a:rPr>
              <a:t>T</a:t>
            </a:r>
            <a:r>
              <a:rPr lang="en-US" altLang="zh-CN" sz="1600" baseline="-25000" dirty="0">
                <a:solidFill>
                  <a:prstClr val="black"/>
                </a:solidFill>
                <a:latin typeface="Arial" panose="020B0604020202020204" pitchFamily="34" charset="0"/>
                <a:cs typeface="Arial" panose="020B0604020202020204" pitchFamily="34" charset="0"/>
              </a:rPr>
              <a:t>b1</a:t>
            </a:r>
            <a:r>
              <a:rPr lang="en-US" altLang="zh-CN" sz="1600" dirty="0">
                <a:solidFill>
                  <a:prstClr val="black"/>
                </a:solidFill>
                <a:latin typeface="Arial" panose="020B0604020202020204" pitchFamily="34" charset="0"/>
                <a:cs typeface="Arial" panose="020B0604020202020204" pitchFamily="34" charset="0"/>
              </a:rPr>
              <a:t>: 0.6~2.7 </a:t>
            </a:r>
            <a:r>
              <a:rPr lang="el-GR" altLang="zh-CN" sz="1600" dirty="0">
                <a:solidFill>
                  <a:prstClr val="black"/>
                </a:solidFill>
                <a:latin typeface="Arial" panose="020B0604020202020204" pitchFamily="34" charset="0"/>
                <a:cs typeface="Arial" panose="020B0604020202020204" pitchFamily="34" charset="0"/>
              </a:rPr>
              <a:t>μ</a:t>
            </a:r>
            <a:r>
              <a:rPr lang="en-US" altLang="zh-CN" sz="1600" dirty="0">
                <a:solidFill>
                  <a:prstClr val="black"/>
                </a:solidFill>
                <a:latin typeface="Arial" panose="020B0604020202020204" pitchFamily="34" charset="0"/>
                <a:cs typeface="Arial" panose="020B0604020202020204" pitchFamily="34" charset="0"/>
              </a:rPr>
              <a:t>s) </a:t>
            </a:r>
            <a:endParaRPr lang="zh-CN" altLang="en-US" sz="1600" dirty="0">
              <a:solidFill>
                <a:prstClr val="black"/>
              </a:solidFill>
              <a:latin typeface="Arial" panose="020B0604020202020204" pitchFamily="34" charset="0"/>
              <a:cs typeface="Arial" panose="020B0604020202020204" pitchFamily="34" charset="0"/>
            </a:endParaRPr>
          </a:p>
          <a:p>
            <a:r>
              <a:rPr lang="en-US" altLang="zh-CN" sz="1600" dirty="0" smtClean="0">
                <a:solidFill>
                  <a:prstClr val="black"/>
                </a:solidFill>
                <a:latin typeface="Arial" panose="020B0604020202020204" pitchFamily="34" charset="0"/>
                <a:cs typeface="Arial" panose="020B0604020202020204" pitchFamily="34" charset="0"/>
              </a:rPr>
              <a:t>LEP, LEP2, BEPC</a:t>
            </a:r>
            <a:endParaRPr lang="en-US" altLang="zh-CN" sz="1600" dirty="0">
              <a:solidFill>
                <a:prstClr val="black"/>
              </a:solidFill>
              <a:latin typeface="Arial" panose="020B0604020202020204" pitchFamily="34" charset="0"/>
              <a:cs typeface="Arial" panose="020B0604020202020204" pitchFamily="34" charset="0"/>
            </a:endParaRPr>
          </a:p>
        </p:txBody>
      </p:sp>
      <p:sp>
        <p:nvSpPr>
          <p:cNvPr id="10" name="文本框 9"/>
          <p:cNvSpPr txBox="1"/>
          <p:nvPr/>
        </p:nvSpPr>
        <p:spPr>
          <a:xfrm>
            <a:off x="5815584" y="5942487"/>
            <a:ext cx="3026664" cy="584775"/>
          </a:xfrm>
          <a:prstGeom prst="rect">
            <a:avLst/>
          </a:prstGeom>
          <a:noFill/>
        </p:spPr>
        <p:txBody>
          <a:bodyPr wrap="square" rtlCol="0">
            <a:spAutoFit/>
          </a:bodyPr>
          <a:lstStyle/>
          <a:p>
            <a:r>
              <a:rPr lang="en-US" altLang="zh-CN" sz="1600" dirty="0" smtClean="0">
                <a:solidFill>
                  <a:prstClr val="black"/>
                </a:solidFill>
                <a:latin typeface="Arial" panose="020B0604020202020204" pitchFamily="34" charset="0"/>
                <a:cs typeface="Arial" panose="020B0604020202020204" pitchFamily="34" charset="0"/>
              </a:rPr>
              <a:t>Injection and extraction: non-periodic transient beam loading</a:t>
            </a:r>
            <a:endParaRPr lang="zh-CN" altLang="en-US" sz="1600" dirty="0">
              <a:solidFill>
                <a:prstClr val="black"/>
              </a:solidFill>
              <a:latin typeface="Arial" panose="020B0604020202020204" pitchFamily="34" charset="0"/>
              <a:cs typeface="Arial" panose="020B0604020202020204" pitchFamily="34" charset="0"/>
            </a:endParaRPr>
          </a:p>
        </p:txBody>
      </p:sp>
      <p:sp>
        <p:nvSpPr>
          <p:cNvPr id="11" name="灯片编号占位符 10"/>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7</a:t>
            </a:fld>
            <a:endParaRPr lang="zh-CN" altLang="en-US">
              <a:solidFill>
                <a:prstClr val="black">
                  <a:tint val="75000"/>
                </a:prstClr>
              </a:solidFill>
            </a:endParaRPr>
          </a:p>
        </p:txBody>
      </p:sp>
      <p:sp>
        <p:nvSpPr>
          <p:cNvPr id="12" name="TextBox 11"/>
          <p:cNvSpPr txBox="1"/>
          <p:nvPr/>
        </p:nvSpPr>
        <p:spPr>
          <a:xfrm>
            <a:off x="7010400" y="76200"/>
            <a:ext cx="1905000" cy="400110"/>
          </a:xfrm>
          <a:prstGeom prst="rect">
            <a:avLst/>
          </a:prstGeom>
          <a:noFill/>
          <a:ln>
            <a:solidFill>
              <a:schemeClr val="tx1"/>
            </a:solidFill>
          </a:ln>
        </p:spPr>
        <p:txBody>
          <a:bodyPr wrap="square" rtlCol="0">
            <a:spAutoFit/>
          </a:bodyPr>
          <a:lstStyle/>
          <a:p>
            <a:pPr algn="ctr"/>
            <a:r>
              <a:rPr lang="en-US" sz="2000" b="1" dirty="0" err="1" smtClean="0"/>
              <a:t>Zhai</a:t>
            </a:r>
            <a:r>
              <a:rPr lang="en-US" sz="2000" b="1" dirty="0" smtClean="0"/>
              <a:t> </a:t>
            </a:r>
            <a:r>
              <a:rPr lang="en-US" sz="2000" b="1" dirty="0" err="1" smtClean="0"/>
              <a:t>Jiyuan</a:t>
            </a:r>
            <a:endParaRPr lang="en-US" sz="2000" b="1" dirty="0"/>
          </a:p>
        </p:txBody>
      </p:sp>
      <p:sp>
        <p:nvSpPr>
          <p:cNvPr id="3" name="Oval 2"/>
          <p:cNvSpPr/>
          <p:nvPr/>
        </p:nvSpPr>
        <p:spPr>
          <a:xfrm>
            <a:off x="5815584" y="2057400"/>
            <a:ext cx="1194816" cy="27692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05600" y="2221468"/>
            <a:ext cx="457200" cy="461665"/>
          </a:xfrm>
          <a:prstGeom prst="rect">
            <a:avLst/>
          </a:prstGeom>
          <a:noFill/>
        </p:spPr>
        <p:txBody>
          <a:bodyPr wrap="square" rtlCol="0">
            <a:spAutoFit/>
          </a:bodyPr>
          <a:lstStyle/>
          <a:p>
            <a:pPr algn="ct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158668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008" y="237745"/>
            <a:ext cx="9208008" cy="995680"/>
          </a:xfrm>
        </p:spPr>
        <p:txBody>
          <a:bodyPr>
            <a:normAutofit/>
          </a:bodyPr>
          <a:lstStyle/>
          <a:p>
            <a:r>
              <a:rPr lang="en-US" altLang="zh-CN" sz="3200" dirty="0" smtClean="0"/>
              <a:t>RF-to-Beam Power Efficiency </a:t>
            </a:r>
            <a:endParaRPr lang="zh-CN" altLang="en-US" sz="3200" dirty="0"/>
          </a:p>
        </p:txBody>
      </p:sp>
      <p:graphicFrame>
        <p:nvGraphicFramePr>
          <p:cNvPr id="4" name="内容占位符 3"/>
          <p:cNvGraphicFramePr>
            <a:graphicFrameLocks noGrp="1"/>
          </p:cNvGraphicFramePr>
          <p:nvPr>
            <p:ph idx="1"/>
            <p:extLst/>
          </p:nvPr>
        </p:nvGraphicFramePr>
        <p:xfrm>
          <a:off x="656336" y="1330960"/>
          <a:ext cx="8146289" cy="4902986"/>
        </p:xfrm>
        <a:graphic>
          <a:graphicData uri="http://schemas.openxmlformats.org/drawingml/2006/table">
            <a:tbl>
              <a:tblPr firstRow="1" bandRow="1">
                <a:tableStyleId>{5940675A-B579-460E-94D1-54222C63F5DA}</a:tableStyleId>
              </a:tblPr>
              <a:tblGrid>
                <a:gridCol w="3123184"/>
                <a:gridCol w="1004621"/>
                <a:gridCol w="1004621"/>
                <a:gridCol w="1004621"/>
                <a:gridCol w="1004621"/>
                <a:gridCol w="1004621"/>
              </a:tblGrid>
              <a:tr h="513781">
                <a:tc>
                  <a:txBody>
                    <a:bodyPr/>
                    <a:lstStyle/>
                    <a:p>
                      <a:pPr algn="ctr"/>
                      <a:endParaRPr lang="zh-CN" altLang="en-US" sz="1400" dirty="0">
                        <a:latin typeface="Arial" panose="020B0604020202020204" pitchFamily="34" charset="0"/>
                        <a:cs typeface="Arial" panose="020B0604020202020204" pitchFamily="34" charset="0"/>
                      </a:endParaRPr>
                    </a:p>
                  </a:txBody>
                  <a:tcPr anchor="ctr"/>
                </a:tc>
                <a:tc>
                  <a:txBody>
                    <a:bodyPr/>
                    <a:lstStyle/>
                    <a:p>
                      <a:pPr algn="ctr"/>
                      <a:r>
                        <a:rPr lang="en-US" altLang="zh-CN" sz="1400" b="1" dirty="0" smtClean="0">
                          <a:latin typeface="Arial" panose="020B0604020202020204" pitchFamily="34" charset="0"/>
                          <a:cs typeface="Arial" panose="020B0604020202020204" pitchFamily="34" charset="0"/>
                        </a:rPr>
                        <a:t>CEPC</a:t>
                      </a:r>
                    </a:p>
                    <a:p>
                      <a:pPr algn="ctr"/>
                      <a:r>
                        <a:rPr lang="en-US" altLang="zh-CN" sz="1200" b="1" dirty="0" smtClean="0">
                          <a:latin typeface="Arial" panose="020B0604020202020204" pitchFamily="34" charset="0"/>
                          <a:cs typeface="Arial" panose="020B0604020202020204" pitchFamily="34" charset="0"/>
                        </a:rPr>
                        <a:t>SR-H</a:t>
                      </a:r>
                      <a:endParaRPr lang="zh-CN" altLang="en-US" sz="1200" b="1"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ctr"/>
                      <a:r>
                        <a:rPr lang="en-US" altLang="zh-CN" sz="1400" b="1" dirty="0" smtClean="0">
                          <a:latin typeface="Arial" panose="020B0604020202020204" pitchFamily="34" charset="0"/>
                          <a:cs typeface="Arial" panose="020B0604020202020204" pitchFamily="34" charset="0"/>
                        </a:rPr>
                        <a:t>LEP 1</a:t>
                      </a:r>
                    </a:p>
                    <a:p>
                      <a:pPr algn="ctr"/>
                      <a:r>
                        <a:rPr lang="en-US" altLang="zh-CN" sz="1200" b="1" dirty="0" smtClean="0">
                          <a:latin typeface="Arial" panose="020B0604020202020204" pitchFamily="34" charset="0"/>
                          <a:cs typeface="Arial" panose="020B0604020202020204" pitchFamily="34" charset="0"/>
                        </a:rPr>
                        <a:t>55 GeV***</a:t>
                      </a:r>
                    </a:p>
                  </a:txBody>
                  <a:tcPr anchor="ctr">
                    <a:solidFill>
                      <a:schemeClr val="accent1">
                        <a:lumMod val="20000"/>
                        <a:lumOff val="80000"/>
                      </a:schemeClr>
                    </a:solidFill>
                  </a:tcPr>
                </a:tc>
                <a:tc>
                  <a:txBody>
                    <a:bodyPr/>
                    <a:lstStyle/>
                    <a:p>
                      <a:pPr algn="ctr"/>
                      <a:r>
                        <a:rPr lang="en-US" altLang="zh-CN" sz="1400" b="1" dirty="0" smtClean="0">
                          <a:latin typeface="Arial" panose="020B0604020202020204" pitchFamily="34" charset="0"/>
                          <a:cs typeface="Arial" panose="020B0604020202020204" pitchFamily="34" charset="0"/>
                        </a:rPr>
                        <a:t>BEPCII</a:t>
                      </a:r>
                    </a:p>
                    <a:p>
                      <a:pPr algn="ctr"/>
                      <a:r>
                        <a:rPr lang="en-US" altLang="zh-CN" sz="1200" b="1" dirty="0" smtClean="0">
                          <a:latin typeface="Arial" panose="020B0604020202020204" pitchFamily="34" charset="0"/>
                          <a:cs typeface="Arial" panose="020B0604020202020204" pitchFamily="34" charset="0"/>
                        </a:rPr>
                        <a:t>Collision</a:t>
                      </a:r>
                      <a:endParaRPr lang="zh-CN" altLang="en-US" sz="1200" b="1" dirty="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1" dirty="0" smtClean="0">
                          <a:latin typeface="Arial" panose="020B0604020202020204" pitchFamily="34" charset="0"/>
                          <a:cs typeface="Arial" panose="020B0604020202020204" pitchFamily="34" charset="0"/>
                        </a:rPr>
                        <a:t>ILC</a:t>
                      </a: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1" dirty="0" smtClean="0">
                          <a:latin typeface="Arial" panose="020B0604020202020204" pitchFamily="34" charset="0"/>
                          <a:cs typeface="Arial" panose="020B0604020202020204" pitchFamily="34" charset="0"/>
                        </a:rPr>
                        <a:t>TDR-500</a:t>
                      </a:r>
                      <a:endParaRPr lang="zh-CN" altLang="en-US" sz="1200" b="1"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1" dirty="0" smtClean="0">
                          <a:latin typeface="Arial" panose="020B0604020202020204" pitchFamily="34" charset="0"/>
                          <a:cs typeface="Arial" panose="020B0604020202020204" pitchFamily="34" charset="0"/>
                        </a:rPr>
                        <a:t>CEPC</a:t>
                      </a: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1" dirty="0" smtClean="0">
                          <a:latin typeface="Arial" panose="020B0604020202020204" pitchFamily="34" charset="0"/>
                          <a:cs typeface="Arial" panose="020B0604020202020204" pitchFamily="34" charset="0"/>
                        </a:rPr>
                        <a:t>PDR-H-HL</a:t>
                      </a:r>
                      <a:endParaRPr lang="zh-CN" altLang="en-US" sz="1200" b="1"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r>
              <a:tr h="314185">
                <a:tc>
                  <a:txBody>
                    <a:bodyPr/>
                    <a:lstStyle/>
                    <a:p>
                      <a:r>
                        <a:rPr lang="en-US" altLang="zh-CN" sz="1400" dirty="0" smtClean="0">
                          <a:latin typeface="Arial" panose="020B0604020202020204" pitchFamily="34" charset="0"/>
                          <a:cs typeface="Arial" panose="020B0604020202020204" pitchFamily="34" charset="0"/>
                        </a:rPr>
                        <a:t>Revolution / Repetition</a:t>
                      </a:r>
                      <a:r>
                        <a:rPr lang="en-US" altLang="zh-CN" sz="1400" baseline="0" dirty="0" smtClean="0">
                          <a:latin typeface="Arial" panose="020B0604020202020204" pitchFamily="34" charset="0"/>
                          <a:cs typeface="Arial" panose="020B0604020202020204" pitchFamily="34" charset="0"/>
                        </a:rPr>
                        <a:t> t</a:t>
                      </a:r>
                      <a:r>
                        <a:rPr lang="en-US" altLang="zh-CN" sz="1400" dirty="0" smtClean="0">
                          <a:latin typeface="Arial" panose="020B0604020202020204" pitchFamily="34" charset="0"/>
                          <a:cs typeface="Arial" panose="020B0604020202020204" pitchFamily="34" charset="0"/>
                        </a:rPr>
                        <a:t>ime </a:t>
                      </a:r>
                      <a:r>
                        <a:rPr lang="en-US" altLang="zh-CN" sz="1400" b="1" i="1" dirty="0" smtClean="0">
                          <a:latin typeface="Arial" panose="020B0604020202020204" pitchFamily="34" charset="0"/>
                          <a:cs typeface="Arial" panose="020B0604020202020204" pitchFamily="34" charset="0"/>
                        </a:rPr>
                        <a:t>T</a:t>
                      </a:r>
                      <a:r>
                        <a:rPr lang="en-US" altLang="zh-CN" sz="1400" b="1" baseline="-25000" dirty="0" smtClean="0">
                          <a:latin typeface="Arial" panose="020B0604020202020204" pitchFamily="34" charset="0"/>
                          <a:cs typeface="Arial" panose="020B0604020202020204" pitchFamily="34" charset="0"/>
                        </a:rPr>
                        <a:t>0</a:t>
                      </a:r>
                      <a:r>
                        <a:rPr lang="en-US" altLang="zh-CN" sz="1400" baseline="0" dirty="0" smtClean="0">
                          <a:latin typeface="Arial" panose="020B0604020202020204" pitchFamily="34" charset="0"/>
                          <a:cs typeface="Arial" panose="020B0604020202020204" pitchFamily="34" charset="0"/>
                        </a:rPr>
                        <a:t> (</a:t>
                      </a:r>
                      <a:r>
                        <a:rPr lang="el-GR" altLang="zh-CN" sz="1400" baseline="0" dirty="0" smtClean="0">
                          <a:latin typeface="Arial" panose="020B0604020202020204" pitchFamily="34" charset="0"/>
                          <a:cs typeface="Arial" panose="020B0604020202020204" pitchFamily="34" charset="0"/>
                        </a:rPr>
                        <a:t>μ</a:t>
                      </a:r>
                      <a:r>
                        <a:rPr lang="en-US" altLang="zh-CN" sz="1400" baseline="0" dirty="0" smtClean="0">
                          <a:latin typeface="Arial" panose="020B0604020202020204" pitchFamily="34" charset="0"/>
                          <a:cs typeface="Arial" panose="020B0604020202020204" pitchFamily="34" charset="0"/>
                        </a:rPr>
                        <a:t>s)</a:t>
                      </a:r>
                      <a:endParaRPr lang="zh-CN" altLang="en-US" sz="1400" baseline="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182.8</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89</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0.8</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2E5</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180.1</a:t>
                      </a:r>
                      <a:endParaRPr lang="zh-CN" altLang="en-US" sz="1400" dirty="0">
                        <a:latin typeface="Arial" panose="020B0604020202020204" pitchFamily="34" charset="0"/>
                        <a:cs typeface="Arial" panose="020B0604020202020204" pitchFamily="34" charset="0"/>
                      </a:endParaRPr>
                    </a:p>
                  </a:txBody>
                  <a:tcPr/>
                </a:tc>
              </a:tr>
              <a:tr h="314185">
                <a:tc>
                  <a:txBody>
                    <a:bodyPr/>
                    <a:lstStyle/>
                    <a:p>
                      <a:r>
                        <a:rPr lang="en-US" altLang="zh-CN" sz="1400" dirty="0" smtClean="0">
                          <a:latin typeface="Arial" panose="020B0604020202020204" pitchFamily="34" charset="0"/>
                          <a:cs typeface="Arial" panose="020B0604020202020204" pitchFamily="34" charset="0"/>
                        </a:rPr>
                        <a:t>Bunch charge (</a:t>
                      </a:r>
                      <a:r>
                        <a:rPr lang="en-US" altLang="zh-CN" sz="1400" dirty="0" err="1" smtClean="0">
                          <a:latin typeface="Arial" panose="020B0604020202020204" pitchFamily="34" charset="0"/>
                          <a:cs typeface="Arial" panose="020B0604020202020204" pitchFamily="34" charset="0"/>
                        </a:rPr>
                        <a:t>nC</a:t>
                      </a:r>
                      <a:r>
                        <a:rPr lang="en-US" altLang="zh-CN" sz="1400" dirty="0" smtClean="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60.8</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67</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7.8</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3.2</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45.6</a:t>
                      </a:r>
                      <a:endParaRPr lang="zh-CN" altLang="en-US" sz="1400" dirty="0">
                        <a:latin typeface="Arial" panose="020B0604020202020204" pitchFamily="34" charset="0"/>
                        <a:cs typeface="Arial" panose="020B0604020202020204" pitchFamily="34" charset="0"/>
                      </a:endParaRPr>
                    </a:p>
                  </a:txBody>
                  <a:tcPr/>
                </a:tc>
              </a:tr>
              <a:tr h="31418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tx1"/>
                          </a:solidFill>
                          <a:latin typeface="Arial" panose="020B0604020202020204" pitchFamily="34" charset="0"/>
                          <a:ea typeface="+mn-ea"/>
                          <a:cs typeface="Arial" panose="020B0604020202020204" pitchFamily="34" charset="0"/>
                        </a:rPr>
                        <a:t>Bunch spacing </a:t>
                      </a:r>
                      <a:r>
                        <a:rPr lang="en-US" altLang="zh-CN" sz="1400" i="1" dirty="0" smtClean="0">
                          <a:latin typeface="Arial" panose="020B0604020202020204" pitchFamily="34" charset="0"/>
                          <a:cs typeface="Arial" panose="020B0604020202020204" pitchFamily="34" charset="0"/>
                        </a:rPr>
                        <a:t>T</a:t>
                      </a:r>
                      <a:r>
                        <a:rPr lang="en-US" altLang="zh-CN" sz="1400" baseline="-25000" dirty="0" smtClean="0">
                          <a:latin typeface="Arial" panose="020B0604020202020204" pitchFamily="34" charset="0"/>
                          <a:cs typeface="Arial" panose="020B0604020202020204" pitchFamily="34" charset="0"/>
                        </a:rPr>
                        <a:t>b  </a:t>
                      </a:r>
                      <a:r>
                        <a:rPr lang="en-US" altLang="zh-CN" sz="1400" baseline="0" dirty="0" smtClean="0">
                          <a:latin typeface="Arial" panose="020B0604020202020204" pitchFamily="34" charset="0"/>
                          <a:cs typeface="Arial" panose="020B0604020202020204" pitchFamily="34" charset="0"/>
                        </a:rPr>
                        <a:t>(</a:t>
                      </a:r>
                      <a:r>
                        <a:rPr lang="el-GR" altLang="zh-CN" sz="1400" baseline="0" dirty="0" smtClean="0">
                          <a:latin typeface="Arial" panose="020B0604020202020204" pitchFamily="34" charset="0"/>
                          <a:cs typeface="Arial" panose="020B0604020202020204" pitchFamily="34" charset="0"/>
                        </a:rPr>
                        <a:t>μ</a:t>
                      </a:r>
                      <a:r>
                        <a:rPr lang="en-US" altLang="zh-CN" sz="1400" baseline="0" dirty="0" smtClean="0">
                          <a:latin typeface="Arial" panose="020B0604020202020204" pitchFamily="34" charset="0"/>
                          <a:cs typeface="Arial" panose="020B0604020202020204" pitchFamily="34" charset="0"/>
                        </a:rPr>
                        <a:t>s)</a:t>
                      </a:r>
                      <a:endParaRPr lang="zh-CN" altLang="en-US" sz="1400" baseline="0" dirty="0" smtClean="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0.6~3.7</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22.2</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0.008</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0.554</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0.1585</a:t>
                      </a:r>
                      <a:endParaRPr lang="zh-CN" altLang="en-US" sz="1400" dirty="0">
                        <a:latin typeface="Arial" panose="020B0604020202020204" pitchFamily="34" charset="0"/>
                        <a:cs typeface="Arial" panose="020B0604020202020204" pitchFamily="34" charset="0"/>
                      </a:endParaRPr>
                    </a:p>
                  </a:txBody>
                  <a:tcPr/>
                </a:tc>
              </a:tr>
              <a:tr h="314185">
                <a:tc>
                  <a:txBody>
                    <a:bodyPr/>
                    <a:lstStyle/>
                    <a:p>
                      <a:pPr marL="0" algn="l" defTabSz="685800" rtl="0" eaLnBrk="1" latinLnBrk="0" hangingPunct="1"/>
                      <a:r>
                        <a:rPr lang="en-US" altLang="zh-CN" sz="1400" kern="1200" dirty="0" smtClean="0">
                          <a:solidFill>
                            <a:schemeClr val="tx1"/>
                          </a:solidFill>
                          <a:latin typeface="Arial" panose="020B0604020202020204" pitchFamily="34" charset="0"/>
                          <a:ea typeface="+mn-ea"/>
                          <a:cs typeface="Arial" panose="020B0604020202020204" pitchFamily="34" charset="0"/>
                        </a:rPr>
                        <a:t>Peak or average current (mA)</a:t>
                      </a:r>
                      <a:endParaRPr lang="zh-CN" altLang="en-US" sz="14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33.3*</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6*</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910</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5.8</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268</a:t>
                      </a:r>
                      <a:endParaRPr lang="zh-CN" altLang="en-US" sz="1400" dirty="0">
                        <a:latin typeface="Arial" panose="020B0604020202020204" pitchFamily="34" charset="0"/>
                        <a:cs typeface="Arial" panose="020B0604020202020204" pitchFamily="34" charset="0"/>
                      </a:endParaRPr>
                    </a:p>
                  </a:txBody>
                  <a:tcPr/>
                </a:tc>
              </a:tr>
              <a:tr h="31418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400" dirty="0" smtClean="0">
                          <a:latin typeface="Arial" panose="020B0604020202020204" pitchFamily="34" charset="0"/>
                          <a:cs typeface="Arial" panose="020B0604020202020204" pitchFamily="34" charset="0"/>
                        </a:rPr>
                        <a:t>Cavity</a:t>
                      </a:r>
                      <a:r>
                        <a:rPr lang="en-US" altLang="zh-CN" sz="1400" baseline="0" dirty="0" smtClean="0">
                          <a:latin typeface="Arial" panose="020B0604020202020204" pitchFamily="34" charset="0"/>
                          <a:cs typeface="Arial" panose="020B0604020202020204" pitchFamily="34" charset="0"/>
                        </a:rPr>
                        <a:t> time constant </a:t>
                      </a:r>
                      <a:r>
                        <a:rPr lang="el-GR" altLang="zh-CN" sz="1400" i="1" dirty="0" smtClean="0">
                          <a:latin typeface="Arial" panose="020B0604020202020204" pitchFamily="34" charset="0"/>
                          <a:cs typeface="Arial" panose="020B0604020202020204" pitchFamily="34" charset="0"/>
                        </a:rPr>
                        <a:t>τ</a:t>
                      </a:r>
                      <a:r>
                        <a:rPr lang="en-US" altLang="zh-CN" sz="1400" i="1" dirty="0" smtClean="0">
                          <a:latin typeface="Arial" panose="020B0604020202020204" pitchFamily="34" charset="0"/>
                          <a:cs typeface="Arial" panose="020B0604020202020204" pitchFamily="34" charset="0"/>
                        </a:rPr>
                        <a:t> </a:t>
                      </a:r>
                      <a:r>
                        <a:rPr lang="en-US" altLang="zh-CN" sz="1400" i="0" dirty="0" smtClean="0">
                          <a:latin typeface="Arial" panose="020B0604020202020204" pitchFamily="34" charset="0"/>
                          <a:cs typeface="Arial" panose="020B0604020202020204" pitchFamily="34" charset="0"/>
                        </a:rPr>
                        <a:t>(</a:t>
                      </a:r>
                      <a:r>
                        <a:rPr lang="el-GR" altLang="zh-CN" sz="1400" baseline="0" dirty="0" smtClean="0">
                          <a:latin typeface="Arial" panose="020B0604020202020204" pitchFamily="34" charset="0"/>
                          <a:cs typeface="Arial" panose="020B0604020202020204" pitchFamily="34" charset="0"/>
                        </a:rPr>
                        <a:t>μ</a:t>
                      </a:r>
                      <a:r>
                        <a:rPr lang="en-US" altLang="zh-CN" sz="1400" baseline="0" dirty="0" smtClean="0">
                          <a:latin typeface="Arial" panose="020B0604020202020204" pitchFamily="34" charset="0"/>
                          <a:cs typeface="Arial" panose="020B0604020202020204" pitchFamily="34" charset="0"/>
                        </a:rPr>
                        <a:t>s)</a:t>
                      </a:r>
                      <a:endParaRPr lang="zh-CN" altLang="en-US" sz="1400" baseline="0" dirty="0" smtClean="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1157</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57.8</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108</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1322</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95</a:t>
                      </a:r>
                      <a:endParaRPr lang="zh-CN" altLang="en-US" sz="1400" dirty="0">
                        <a:latin typeface="Arial" panose="020B0604020202020204" pitchFamily="34" charset="0"/>
                        <a:cs typeface="Arial" panose="020B0604020202020204" pitchFamily="34" charset="0"/>
                      </a:endParaRPr>
                    </a:p>
                  </a:txBody>
                  <a:tcPr/>
                </a:tc>
              </a:tr>
              <a:tr h="31418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400" dirty="0" smtClean="0">
                          <a:latin typeface="Arial" panose="020B0604020202020204" pitchFamily="34" charset="0"/>
                          <a:cs typeface="Arial" panose="020B0604020202020204" pitchFamily="34" charset="0"/>
                        </a:rPr>
                        <a:t>Bunch train length </a:t>
                      </a:r>
                      <a:r>
                        <a:rPr lang="en-US" altLang="zh-CN" sz="1400" i="1" dirty="0" err="1" smtClean="0">
                          <a:latin typeface="Arial" panose="020B0604020202020204" pitchFamily="34" charset="0"/>
                          <a:cs typeface="Arial" panose="020B0604020202020204" pitchFamily="34" charset="0"/>
                        </a:rPr>
                        <a:t>T</a:t>
                      </a:r>
                      <a:r>
                        <a:rPr lang="en-US" altLang="zh-CN" sz="1400" baseline="-25000" dirty="0" err="1" smtClean="0">
                          <a:latin typeface="Arial" panose="020B0604020202020204" pitchFamily="34" charset="0"/>
                          <a:cs typeface="Arial" panose="020B0604020202020204" pitchFamily="34" charset="0"/>
                        </a:rPr>
                        <a:t>p</a:t>
                      </a:r>
                      <a:r>
                        <a:rPr lang="en-US" altLang="zh-CN" sz="1400" dirty="0" smtClean="0">
                          <a:latin typeface="Arial" panose="020B0604020202020204" pitchFamily="34" charset="0"/>
                          <a:cs typeface="Arial" panose="020B0604020202020204" pitchFamily="34" charset="0"/>
                        </a:rPr>
                        <a:t> (</a:t>
                      </a:r>
                      <a:r>
                        <a:rPr lang="el-GR" altLang="zh-CN" sz="1400" baseline="0" dirty="0" smtClean="0">
                          <a:latin typeface="Arial" panose="020B0604020202020204" pitchFamily="34" charset="0"/>
                          <a:cs typeface="Arial" panose="020B0604020202020204" pitchFamily="34" charset="0"/>
                        </a:rPr>
                        <a:t>μ</a:t>
                      </a:r>
                      <a:r>
                        <a:rPr lang="en-US" altLang="zh-CN" sz="1400" baseline="0" dirty="0" smtClean="0">
                          <a:latin typeface="Arial" panose="020B0604020202020204" pitchFamily="34" charset="0"/>
                          <a:cs typeface="Arial" panose="020B0604020202020204" pitchFamily="34" charset="0"/>
                        </a:rPr>
                        <a:t>s)</a:t>
                      </a:r>
                      <a:endParaRPr lang="zh-CN" altLang="en-US" sz="1400" baseline="0" dirty="0" smtClean="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0.76</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727</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10.7</a:t>
                      </a:r>
                      <a:endParaRPr lang="zh-CN" altLang="en-US" sz="1400" dirty="0">
                        <a:latin typeface="Arial" panose="020B0604020202020204" pitchFamily="34" charset="0"/>
                        <a:cs typeface="Arial" panose="020B0604020202020204" pitchFamily="34" charset="0"/>
                      </a:endParaRPr>
                    </a:p>
                  </a:txBody>
                  <a:tcPr/>
                </a:tc>
              </a:tr>
              <a:tr h="31418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400" dirty="0" smtClean="0">
                          <a:latin typeface="Arial" panose="020B0604020202020204" pitchFamily="34" charset="0"/>
                          <a:cs typeface="Arial" panose="020B0604020202020204" pitchFamily="34" charset="0"/>
                        </a:rPr>
                        <a:t>Gap</a:t>
                      </a:r>
                      <a:r>
                        <a:rPr lang="en-US" altLang="zh-CN" sz="1400" baseline="0" dirty="0" smtClean="0">
                          <a:latin typeface="Arial" panose="020B0604020202020204" pitchFamily="34" charset="0"/>
                          <a:cs typeface="Arial" panose="020B0604020202020204" pitchFamily="34" charset="0"/>
                        </a:rPr>
                        <a:t> </a:t>
                      </a:r>
                      <a:r>
                        <a:rPr lang="en-US" altLang="zh-CN" sz="1400" dirty="0" smtClean="0">
                          <a:latin typeface="Arial" panose="020B0604020202020204" pitchFamily="34" charset="0"/>
                          <a:cs typeface="Arial" panose="020B0604020202020204" pitchFamily="34" charset="0"/>
                        </a:rPr>
                        <a:t>length </a:t>
                      </a:r>
                      <a:r>
                        <a:rPr lang="en-US" altLang="zh-CN" sz="1400" i="1" dirty="0" err="1" smtClean="0">
                          <a:latin typeface="Arial" panose="020B0604020202020204" pitchFamily="34" charset="0"/>
                          <a:cs typeface="Arial" panose="020B0604020202020204" pitchFamily="34" charset="0"/>
                        </a:rPr>
                        <a:t>T</a:t>
                      </a:r>
                      <a:r>
                        <a:rPr lang="en-US" altLang="zh-CN" sz="1400" baseline="-25000" dirty="0" err="1" smtClean="0">
                          <a:latin typeface="Arial" panose="020B0604020202020204" pitchFamily="34" charset="0"/>
                          <a:cs typeface="Arial" panose="020B0604020202020204" pitchFamily="34" charset="0"/>
                        </a:rPr>
                        <a:t>g</a:t>
                      </a:r>
                      <a:r>
                        <a:rPr lang="en-US" altLang="zh-CN" sz="1400" dirty="0" smtClean="0">
                          <a:latin typeface="Arial" panose="020B0604020202020204" pitchFamily="34" charset="0"/>
                          <a:cs typeface="Arial" panose="020B0604020202020204" pitchFamily="34" charset="0"/>
                        </a:rPr>
                        <a:t> (</a:t>
                      </a:r>
                      <a:r>
                        <a:rPr lang="el-GR" altLang="zh-CN" sz="1400" baseline="0" dirty="0" smtClean="0">
                          <a:latin typeface="Arial" panose="020B0604020202020204" pitchFamily="34" charset="0"/>
                          <a:cs typeface="Arial" panose="020B0604020202020204" pitchFamily="34" charset="0"/>
                        </a:rPr>
                        <a:t>μ</a:t>
                      </a:r>
                      <a:r>
                        <a:rPr lang="en-US" altLang="zh-CN" sz="1400" baseline="0" dirty="0" smtClean="0">
                          <a:latin typeface="Arial" panose="020B0604020202020204" pitchFamily="34" charset="0"/>
                          <a:cs typeface="Arial" panose="020B0604020202020204" pitchFamily="34" charset="0"/>
                        </a:rPr>
                        <a:t>s)</a:t>
                      </a:r>
                      <a:endParaRPr lang="zh-CN" altLang="en-US" sz="1400" baseline="0" dirty="0" smtClean="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dirty="0" smtClean="0">
                          <a:latin typeface="Arial" panose="020B0604020202020204" pitchFamily="34" charset="0"/>
                          <a:cs typeface="Arial" panose="020B0604020202020204" pitchFamily="34" charset="0"/>
                        </a:rPr>
                        <a:t>0.04</a:t>
                      </a:r>
                      <a:endParaRPr lang="zh-CN" altLang="en-US" sz="1400" dirty="0" smtClean="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1.99E5</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0.3 ~ 160</a:t>
                      </a:r>
                      <a:endParaRPr lang="zh-CN" altLang="en-US" sz="1400" dirty="0">
                        <a:latin typeface="Arial" panose="020B0604020202020204" pitchFamily="34" charset="0"/>
                        <a:cs typeface="Arial" panose="020B0604020202020204" pitchFamily="34" charset="0"/>
                      </a:endParaRPr>
                    </a:p>
                  </a:txBody>
                  <a:tcPr/>
                </a:tc>
              </a:tr>
              <a:tr h="31418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400" b="1" i="1" dirty="0" smtClean="0">
                          <a:latin typeface="Arial" panose="020B0604020202020204" pitchFamily="34" charset="0"/>
                          <a:cs typeface="Arial" panose="020B0604020202020204" pitchFamily="34" charset="0"/>
                        </a:rPr>
                        <a:t>T</a:t>
                      </a:r>
                      <a:r>
                        <a:rPr lang="en-US" altLang="zh-CN" sz="1400" b="1" baseline="-25000" dirty="0" smtClean="0">
                          <a:latin typeface="Arial" panose="020B0604020202020204" pitchFamily="34" charset="0"/>
                          <a:cs typeface="Arial" panose="020B0604020202020204" pitchFamily="34" charset="0"/>
                        </a:rPr>
                        <a:t>b</a:t>
                      </a:r>
                      <a:r>
                        <a:rPr lang="en-US" altLang="zh-CN" sz="1400" b="1" dirty="0" smtClean="0">
                          <a:latin typeface="Arial" panose="020B0604020202020204" pitchFamily="34" charset="0"/>
                          <a:cs typeface="Arial" panose="020B0604020202020204" pitchFamily="34" charset="0"/>
                        </a:rPr>
                        <a:t> / </a:t>
                      </a:r>
                      <a:r>
                        <a:rPr lang="el-GR" altLang="zh-CN" sz="1400" b="1" i="1" dirty="0" smtClean="0">
                          <a:latin typeface="Arial" panose="020B0604020202020204" pitchFamily="34" charset="0"/>
                          <a:cs typeface="Arial" panose="020B0604020202020204" pitchFamily="34" charset="0"/>
                        </a:rPr>
                        <a:t>τ</a:t>
                      </a:r>
                      <a:r>
                        <a:rPr lang="en-US" altLang="zh-CN" sz="1400" b="1" i="1" dirty="0" smtClean="0">
                          <a:latin typeface="Arial" panose="020B0604020202020204" pitchFamily="34" charset="0"/>
                          <a:cs typeface="Arial" panose="020B0604020202020204" pitchFamily="34" charset="0"/>
                        </a:rPr>
                        <a:t> </a:t>
                      </a:r>
                      <a:r>
                        <a:rPr lang="en-US" altLang="zh-CN" sz="1400" i="0" dirty="0" smtClean="0">
                          <a:latin typeface="Arial" panose="020B0604020202020204" pitchFamily="34" charset="0"/>
                          <a:cs typeface="Arial" panose="020B0604020202020204" pitchFamily="34" charset="0"/>
                        </a:rPr>
                        <a:t>[max]</a:t>
                      </a:r>
                      <a:endParaRPr lang="zh-CN" altLang="en-US" sz="1400" i="0" dirty="0" smtClean="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dirty="0" smtClean="0">
                          <a:latin typeface="Arial" panose="020B0604020202020204" pitchFamily="34" charset="0"/>
                          <a:cs typeface="Arial" panose="020B0604020202020204" pitchFamily="34" charset="0"/>
                        </a:rPr>
                        <a:t>0.003</a:t>
                      </a:r>
                      <a:endParaRPr lang="zh-CN" altLang="en-US" sz="14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dirty="0" smtClean="0">
                          <a:latin typeface="Arial" panose="020B0604020202020204" pitchFamily="34" charset="0"/>
                          <a:cs typeface="Arial" panose="020B0604020202020204" pitchFamily="34" charset="0"/>
                        </a:rPr>
                        <a:t>0.38</a:t>
                      </a:r>
                      <a:endParaRPr lang="zh-CN" altLang="en-US" sz="14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dirty="0" smtClean="0">
                          <a:latin typeface="Arial" panose="020B0604020202020204" pitchFamily="34" charset="0"/>
                          <a:cs typeface="Arial" panose="020B0604020202020204" pitchFamily="34" charset="0"/>
                        </a:rPr>
                        <a:t>7E-5</a:t>
                      </a:r>
                      <a:endParaRPr lang="zh-CN" altLang="en-US" sz="14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dirty="0" smtClean="0">
                          <a:latin typeface="Arial" panose="020B0604020202020204" pitchFamily="34" charset="0"/>
                          <a:cs typeface="Arial" panose="020B0604020202020204" pitchFamily="34" charset="0"/>
                        </a:rPr>
                        <a:t>4E-4</a:t>
                      </a:r>
                      <a:endParaRPr lang="zh-CN" altLang="en-US" sz="14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dirty="0" smtClean="0">
                          <a:latin typeface="Arial" panose="020B0604020202020204" pitchFamily="34" charset="0"/>
                          <a:cs typeface="Arial" panose="020B0604020202020204" pitchFamily="34" charset="0"/>
                        </a:rPr>
                        <a:t>0.0017</a:t>
                      </a:r>
                      <a:endParaRPr lang="zh-CN" altLang="en-US" sz="1400" dirty="0">
                        <a:latin typeface="Arial" panose="020B0604020202020204" pitchFamily="34" charset="0"/>
                        <a:cs typeface="Arial" panose="020B0604020202020204" pitchFamily="34" charset="0"/>
                      </a:endParaRPr>
                    </a:p>
                  </a:txBody>
                  <a:tcPr>
                    <a:solidFill>
                      <a:schemeClr val="accent4">
                        <a:lumMod val="20000"/>
                        <a:lumOff val="80000"/>
                      </a:schemeClr>
                    </a:solidFill>
                  </a:tcPr>
                </a:tc>
              </a:tr>
              <a:tr h="31418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400" b="1" i="1" dirty="0" err="1" smtClean="0">
                          <a:latin typeface="Arial" panose="020B0604020202020204" pitchFamily="34" charset="0"/>
                          <a:cs typeface="Arial" panose="020B0604020202020204" pitchFamily="34" charset="0"/>
                        </a:rPr>
                        <a:t>T</a:t>
                      </a:r>
                      <a:r>
                        <a:rPr lang="en-US" altLang="zh-CN" sz="1400" b="1" baseline="-25000" dirty="0" err="1" smtClean="0">
                          <a:latin typeface="Arial" panose="020B0604020202020204" pitchFamily="34" charset="0"/>
                          <a:cs typeface="Arial" panose="020B0604020202020204" pitchFamily="34" charset="0"/>
                        </a:rPr>
                        <a:t>g</a:t>
                      </a:r>
                      <a:r>
                        <a:rPr lang="en-US" altLang="zh-CN" sz="1400" b="1" dirty="0" smtClean="0">
                          <a:latin typeface="Arial" panose="020B0604020202020204" pitchFamily="34" charset="0"/>
                          <a:cs typeface="Arial" panose="020B0604020202020204" pitchFamily="34" charset="0"/>
                        </a:rPr>
                        <a:t> / </a:t>
                      </a:r>
                      <a:r>
                        <a:rPr lang="el-GR" altLang="zh-CN" sz="1400" b="1" i="1" dirty="0" smtClean="0">
                          <a:latin typeface="Arial" panose="020B0604020202020204" pitchFamily="34" charset="0"/>
                          <a:cs typeface="Arial" panose="020B0604020202020204" pitchFamily="34" charset="0"/>
                        </a:rPr>
                        <a:t>τ</a:t>
                      </a:r>
                      <a:r>
                        <a:rPr lang="en-US" altLang="zh-CN" sz="1400" b="1" i="1" dirty="0" smtClean="0">
                          <a:latin typeface="Arial" panose="020B0604020202020204" pitchFamily="34" charset="0"/>
                          <a:cs typeface="Arial" panose="020B0604020202020204" pitchFamily="34" charset="0"/>
                        </a:rPr>
                        <a:t> </a:t>
                      </a:r>
                      <a:r>
                        <a:rPr lang="en-US" altLang="zh-CN" sz="1400" i="0" dirty="0" smtClean="0">
                          <a:latin typeface="Arial" panose="020B0604020202020204" pitchFamily="34" charset="0"/>
                          <a:cs typeface="Arial" panose="020B0604020202020204" pitchFamily="34" charset="0"/>
                        </a:rPr>
                        <a:t>[max]</a:t>
                      </a:r>
                      <a:endParaRPr lang="zh-CN" altLang="en-US" sz="1400" i="0" dirty="0" smtClean="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dirty="0" smtClean="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dirty="0" smtClean="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dirty="0" smtClean="0">
                          <a:latin typeface="Arial" panose="020B0604020202020204" pitchFamily="34" charset="0"/>
                          <a:cs typeface="Arial" panose="020B0604020202020204" pitchFamily="34" charset="0"/>
                        </a:rPr>
                        <a:t>4E-4</a:t>
                      </a:r>
                      <a:endParaRPr lang="zh-CN" altLang="en-US" sz="14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dirty="0" smtClean="0">
                          <a:latin typeface="Arial" panose="020B0604020202020204" pitchFamily="34" charset="0"/>
                          <a:cs typeface="Arial" panose="020B0604020202020204" pitchFamily="34" charset="0"/>
                        </a:rPr>
                        <a:t>150</a:t>
                      </a:r>
                      <a:endParaRPr lang="zh-CN" altLang="en-US" sz="1400" dirty="0">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b="1" dirty="0" smtClean="0">
                          <a:latin typeface="Arial" panose="020B0604020202020204" pitchFamily="34" charset="0"/>
                          <a:cs typeface="Arial" panose="020B0604020202020204" pitchFamily="34" charset="0"/>
                        </a:rPr>
                        <a:t>1.7</a:t>
                      </a:r>
                      <a:endParaRPr lang="zh-CN" altLang="en-US" sz="1400" b="1" dirty="0">
                        <a:latin typeface="Arial" panose="020B0604020202020204" pitchFamily="34" charset="0"/>
                        <a:cs typeface="Arial" panose="020B0604020202020204" pitchFamily="34" charset="0"/>
                      </a:endParaRPr>
                    </a:p>
                  </a:txBody>
                  <a:tcPr>
                    <a:solidFill>
                      <a:schemeClr val="accent4">
                        <a:lumMod val="20000"/>
                        <a:lumOff val="80000"/>
                      </a:schemeClr>
                    </a:solidFill>
                  </a:tcPr>
                </a:tc>
              </a:tr>
              <a:tr h="314185">
                <a:tc>
                  <a:txBody>
                    <a:bodyPr/>
                    <a:lstStyle/>
                    <a:p>
                      <a:r>
                        <a:rPr lang="en-US" altLang="zh-CN" sz="1400" dirty="0" smtClean="0">
                          <a:latin typeface="Arial" panose="020B0604020202020204" pitchFamily="34" charset="0"/>
                          <a:cs typeface="Arial" panose="020B0604020202020204" pitchFamily="34" charset="0"/>
                        </a:rPr>
                        <a:t>Filling time </a:t>
                      </a:r>
                      <a:r>
                        <a:rPr lang="en-US" altLang="zh-CN" sz="1400" i="1" baseline="0" dirty="0" err="1" smtClean="0">
                          <a:latin typeface="Arial" panose="020B0604020202020204" pitchFamily="34" charset="0"/>
                          <a:cs typeface="Arial" panose="020B0604020202020204" pitchFamily="34" charset="0"/>
                        </a:rPr>
                        <a:t>T</a:t>
                      </a:r>
                      <a:r>
                        <a:rPr lang="en-US" altLang="zh-CN" sz="1400" baseline="-25000" dirty="0" err="1" smtClean="0">
                          <a:latin typeface="Arial" panose="020B0604020202020204" pitchFamily="34" charset="0"/>
                          <a:cs typeface="Arial" panose="020B0604020202020204" pitchFamily="34" charset="0"/>
                        </a:rPr>
                        <a:t>f</a:t>
                      </a:r>
                      <a:r>
                        <a:rPr lang="en-US" altLang="zh-CN" sz="1400" baseline="0" dirty="0" smtClean="0">
                          <a:latin typeface="Arial" panose="020B0604020202020204" pitchFamily="34" charset="0"/>
                          <a:cs typeface="Arial" panose="020B0604020202020204" pitchFamily="34" charset="0"/>
                        </a:rPr>
                        <a:t> (</a:t>
                      </a:r>
                      <a:r>
                        <a:rPr lang="el-GR" altLang="zh-CN" sz="1400" baseline="0" dirty="0" smtClean="0">
                          <a:latin typeface="Arial" panose="020B0604020202020204" pitchFamily="34" charset="0"/>
                          <a:cs typeface="Arial" panose="020B0604020202020204" pitchFamily="34" charset="0"/>
                        </a:rPr>
                        <a:t>μ</a:t>
                      </a:r>
                      <a:r>
                        <a:rPr lang="en-US" altLang="zh-CN" sz="1400" baseline="0" dirty="0" smtClean="0">
                          <a:latin typeface="Arial" panose="020B0604020202020204" pitchFamily="34" charset="0"/>
                          <a:cs typeface="Arial" panose="020B0604020202020204" pitchFamily="34" charset="0"/>
                        </a:rPr>
                        <a:t>s)</a:t>
                      </a:r>
                      <a:endParaRPr lang="zh-CN" altLang="en-US" sz="1400" baseline="-250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923</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160</a:t>
                      </a:r>
                      <a:endParaRPr lang="zh-CN" altLang="en-US" sz="1400" dirty="0">
                        <a:latin typeface="Arial" panose="020B0604020202020204" pitchFamily="34" charset="0"/>
                        <a:cs typeface="Arial" panose="020B0604020202020204" pitchFamily="34" charset="0"/>
                      </a:endParaRPr>
                    </a:p>
                  </a:txBody>
                  <a:tcPr/>
                </a:tc>
              </a:tr>
              <a:tr h="314185">
                <a:tc>
                  <a:txBody>
                    <a:bodyPr/>
                    <a:lstStyle/>
                    <a:p>
                      <a:r>
                        <a:rPr lang="en-US" altLang="zh-CN" sz="1400" dirty="0" smtClean="0">
                          <a:latin typeface="Arial" panose="020B0604020202020204" pitchFamily="34" charset="0"/>
                          <a:cs typeface="Arial" panose="020B0604020202020204" pitchFamily="34" charset="0"/>
                        </a:rPr>
                        <a:t>Filling power </a:t>
                      </a:r>
                      <a:r>
                        <a:rPr lang="en-US" altLang="zh-CN" sz="1400" i="1" dirty="0" smtClean="0">
                          <a:latin typeface="Arial" panose="020B0604020202020204" pitchFamily="34" charset="0"/>
                          <a:cs typeface="Arial" panose="020B0604020202020204" pitchFamily="34" charset="0"/>
                        </a:rPr>
                        <a:t>P</a:t>
                      </a:r>
                      <a:r>
                        <a:rPr lang="en-US" altLang="zh-CN" sz="1400" baseline="-25000" dirty="0" smtClean="0">
                          <a:latin typeface="Arial" panose="020B0604020202020204" pitchFamily="34" charset="0"/>
                          <a:cs typeface="Arial" panose="020B0604020202020204" pitchFamily="34" charset="0"/>
                        </a:rPr>
                        <a:t>g1</a:t>
                      </a:r>
                      <a:r>
                        <a:rPr lang="en-US" altLang="zh-CN" sz="1400" baseline="0" dirty="0" smtClean="0">
                          <a:latin typeface="Arial" panose="020B0604020202020204" pitchFamily="34" charset="0"/>
                          <a:cs typeface="Arial" panose="020B0604020202020204" pitchFamily="34" charset="0"/>
                        </a:rPr>
                        <a:t> (kW)</a:t>
                      </a:r>
                      <a:endParaRPr lang="zh-CN" altLang="en-US" sz="1400" baseline="-250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190</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823</a:t>
                      </a:r>
                      <a:endParaRPr lang="zh-CN" altLang="en-US" sz="1400" dirty="0">
                        <a:latin typeface="Arial" panose="020B0604020202020204" pitchFamily="34" charset="0"/>
                        <a:cs typeface="Arial" panose="020B0604020202020204" pitchFamily="34" charset="0"/>
                      </a:endParaRPr>
                    </a:p>
                  </a:txBody>
                  <a:tcPr/>
                </a:tc>
              </a:tr>
              <a:tr h="314185">
                <a:tc>
                  <a:txBody>
                    <a:bodyPr/>
                    <a:lstStyle/>
                    <a:p>
                      <a:r>
                        <a:rPr lang="en-US" altLang="zh-CN" sz="1400" dirty="0" smtClean="0">
                          <a:latin typeface="Arial" panose="020B0604020202020204" pitchFamily="34" charset="0"/>
                          <a:cs typeface="Arial" panose="020B0604020202020204" pitchFamily="34" charset="0"/>
                        </a:rPr>
                        <a:t>Flat-top power </a:t>
                      </a:r>
                      <a:r>
                        <a:rPr lang="en-US" altLang="zh-CN" sz="1400" i="1" dirty="0" err="1" smtClean="0">
                          <a:latin typeface="Arial" panose="020B0604020202020204" pitchFamily="34" charset="0"/>
                          <a:cs typeface="Arial" panose="020B0604020202020204" pitchFamily="34" charset="0"/>
                        </a:rPr>
                        <a:t>P</a:t>
                      </a:r>
                      <a:r>
                        <a:rPr lang="en-US" altLang="zh-CN" sz="1400" baseline="-25000" dirty="0" err="1" smtClean="0">
                          <a:latin typeface="Arial" panose="020B0604020202020204" pitchFamily="34" charset="0"/>
                          <a:cs typeface="Arial" panose="020B0604020202020204" pitchFamily="34" charset="0"/>
                        </a:rPr>
                        <a:t>g</a:t>
                      </a:r>
                      <a:r>
                        <a:rPr lang="en-US" altLang="zh-CN" sz="1400" baseline="0" dirty="0" smtClean="0">
                          <a:latin typeface="Arial" panose="020B0604020202020204" pitchFamily="34" charset="0"/>
                          <a:cs typeface="Arial" panose="020B0604020202020204" pitchFamily="34" charset="0"/>
                        </a:rPr>
                        <a:t> (kW)</a:t>
                      </a:r>
                      <a:endParaRPr lang="zh-CN" altLang="en-US" sz="1400" baseline="-250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276</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98</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123</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190</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2274</a:t>
                      </a:r>
                      <a:endParaRPr lang="zh-CN" altLang="en-US" sz="1400" dirty="0">
                        <a:latin typeface="Arial" panose="020B0604020202020204" pitchFamily="34" charset="0"/>
                        <a:cs typeface="Arial" panose="020B0604020202020204" pitchFamily="34" charset="0"/>
                      </a:endParaRPr>
                    </a:p>
                  </a:txBody>
                  <a:tcPr/>
                </a:tc>
              </a:tr>
              <a:tr h="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tx1"/>
                          </a:solidFill>
                          <a:latin typeface="Arial" panose="020B0604020202020204" pitchFamily="34" charset="0"/>
                          <a:ea typeface="+mn-ea"/>
                          <a:cs typeface="Arial" panose="020B0604020202020204" pitchFamily="34" charset="0"/>
                        </a:rPr>
                        <a:t>Peak or average </a:t>
                      </a:r>
                      <a:r>
                        <a:rPr lang="en-US" altLang="zh-CN" sz="1400" dirty="0" smtClean="0">
                          <a:latin typeface="Arial" panose="020B0604020202020204" pitchFamily="34" charset="0"/>
                          <a:cs typeface="Arial" panose="020B0604020202020204" pitchFamily="34" charset="0"/>
                        </a:rPr>
                        <a:t>beam power</a:t>
                      </a:r>
                      <a:r>
                        <a:rPr lang="en-US" altLang="zh-CN" sz="1400" baseline="0" dirty="0" smtClean="0">
                          <a:latin typeface="Arial" panose="020B0604020202020204" pitchFamily="34" charset="0"/>
                          <a:cs typeface="Arial" panose="020B0604020202020204" pitchFamily="34" charset="0"/>
                        </a:rPr>
                        <a:t> </a:t>
                      </a:r>
                      <a:r>
                        <a:rPr lang="en-US" altLang="zh-CN" sz="1400" i="1" dirty="0" err="1" smtClean="0">
                          <a:latin typeface="Arial" panose="020B0604020202020204" pitchFamily="34" charset="0"/>
                          <a:cs typeface="Arial" panose="020B0604020202020204" pitchFamily="34" charset="0"/>
                        </a:rPr>
                        <a:t>P</a:t>
                      </a:r>
                      <a:r>
                        <a:rPr lang="en-US" altLang="zh-CN" sz="1400" i="0" baseline="-25000" dirty="0" err="1" smtClean="0">
                          <a:latin typeface="Arial" panose="020B0604020202020204" pitchFamily="34" charset="0"/>
                          <a:cs typeface="Arial" panose="020B0604020202020204" pitchFamily="34" charset="0"/>
                        </a:rPr>
                        <a:t>b</a:t>
                      </a:r>
                      <a:r>
                        <a:rPr lang="en-US" altLang="zh-CN" sz="1400" i="0" baseline="0" dirty="0" smtClean="0">
                          <a:latin typeface="Arial" panose="020B0604020202020204" pitchFamily="34" charset="0"/>
                          <a:cs typeface="Arial" panose="020B0604020202020204" pitchFamily="34" charset="0"/>
                        </a:rPr>
                        <a:t> </a:t>
                      </a:r>
                      <a:r>
                        <a:rPr lang="en-US" altLang="zh-CN" sz="1400" baseline="0" dirty="0" smtClean="0">
                          <a:latin typeface="Arial" panose="020B0604020202020204" pitchFamily="34" charset="0"/>
                          <a:cs typeface="Arial" panose="020B0604020202020204" pitchFamily="34" charset="0"/>
                        </a:rPr>
                        <a:t>(kW)</a:t>
                      </a:r>
                      <a:endParaRPr lang="zh-CN" altLang="en-US" sz="1400" baseline="-25000" dirty="0" smtClean="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276</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13.1</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123</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190</a:t>
                      </a:r>
                      <a:endParaRPr lang="zh-CN" altLang="en-US" sz="1400" dirty="0">
                        <a:latin typeface="Arial" panose="020B0604020202020204" pitchFamily="34" charset="0"/>
                        <a:cs typeface="Arial" panose="020B0604020202020204" pitchFamily="34" charset="0"/>
                      </a:endParaRPr>
                    </a:p>
                  </a:txBody>
                  <a:tcPr/>
                </a:tc>
                <a:tc>
                  <a:txBody>
                    <a:bodyPr/>
                    <a:lstStyle/>
                    <a:p>
                      <a:pPr algn="ctr"/>
                      <a:r>
                        <a:rPr lang="en-US" altLang="zh-CN" sz="1400" dirty="0" smtClean="0">
                          <a:latin typeface="Arial" panose="020B0604020202020204" pitchFamily="34" charset="0"/>
                          <a:cs typeface="Arial" panose="020B0604020202020204" pitchFamily="34" charset="0"/>
                        </a:rPr>
                        <a:t>2274/268</a:t>
                      </a:r>
                      <a:endParaRPr lang="zh-CN" altLang="en-US" sz="1400" dirty="0">
                        <a:latin typeface="Arial" panose="020B0604020202020204" pitchFamily="34" charset="0"/>
                        <a:cs typeface="Arial" panose="020B0604020202020204" pitchFamily="34" charset="0"/>
                      </a:endParaRPr>
                    </a:p>
                  </a:txBody>
                  <a:tcPr/>
                </a:tc>
              </a:tr>
              <a:tr h="314185">
                <a:tc>
                  <a:txBody>
                    <a:bodyPr/>
                    <a:lstStyle/>
                    <a:p>
                      <a:r>
                        <a:rPr lang="en-US" altLang="zh-CN" sz="1400" b="1" dirty="0" smtClean="0">
                          <a:latin typeface="Arial" panose="020B0604020202020204" pitchFamily="34" charset="0"/>
                          <a:cs typeface="Arial" panose="020B0604020202020204" pitchFamily="34" charset="0"/>
                        </a:rPr>
                        <a:t>RF to beam power efficiency </a:t>
                      </a:r>
                      <a:r>
                        <a:rPr lang="en-US" altLang="zh-CN" sz="1400" dirty="0" smtClean="0">
                          <a:solidFill>
                            <a:srgbClr val="0070C0"/>
                          </a:solidFill>
                          <a:latin typeface="Arial" panose="020B0604020202020204" pitchFamily="34" charset="0"/>
                          <a:cs typeface="Arial" panose="020B0604020202020204" pitchFamily="34" charset="0"/>
                        </a:rPr>
                        <a:t>**</a:t>
                      </a:r>
                      <a:endParaRPr lang="zh-CN" altLang="en-US" sz="1400" dirty="0">
                        <a:solidFill>
                          <a:srgbClr val="0070C0"/>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b="1" dirty="0" smtClean="0">
                          <a:solidFill>
                            <a:schemeClr val="tx1"/>
                          </a:solidFill>
                          <a:latin typeface="Arial" panose="020B0604020202020204" pitchFamily="34" charset="0"/>
                          <a:cs typeface="Arial" panose="020B0604020202020204" pitchFamily="34" charset="0"/>
                        </a:rPr>
                        <a:t>100 %</a:t>
                      </a:r>
                      <a:endParaRPr lang="zh-CN" altLang="en-US" sz="1400" b="1"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b="1" dirty="0" smtClean="0">
                          <a:solidFill>
                            <a:schemeClr val="tx1"/>
                          </a:solidFill>
                          <a:latin typeface="Arial" panose="020B0604020202020204" pitchFamily="34" charset="0"/>
                          <a:cs typeface="Arial" panose="020B0604020202020204" pitchFamily="34" charset="0"/>
                        </a:rPr>
                        <a:t>13 %</a:t>
                      </a:r>
                      <a:endParaRPr lang="zh-CN" altLang="en-US" sz="1400" b="1"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b="1" dirty="0" smtClean="0">
                          <a:solidFill>
                            <a:schemeClr val="tx1"/>
                          </a:solidFill>
                          <a:latin typeface="Arial" panose="020B0604020202020204" pitchFamily="34" charset="0"/>
                          <a:cs typeface="Arial" panose="020B0604020202020204" pitchFamily="34" charset="0"/>
                        </a:rPr>
                        <a:t>100 %</a:t>
                      </a:r>
                      <a:endParaRPr lang="zh-CN" altLang="en-US" sz="1400" b="1"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b="1" dirty="0" smtClean="0">
                          <a:solidFill>
                            <a:schemeClr val="tx1"/>
                          </a:solidFill>
                          <a:latin typeface="Arial" panose="020B0604020202020204" pitchFamily="34" charset="0"/>
                          <a:cs typeface="Arial" panose="020B0604020202020204" pitchFamily="34" charset="0"/>
                        </a:rPr>
                        <a:t>44 %</a:t>
                      </a:r>
                      <a:endParaRPr lang="zh-CN" altLang="en-US" sz="1400" b="1"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pPr algn="ctr"/>
                      <a:r>
                        <a:rPr lang="en-US" altLang="zh-CN" sz="1400" b="1" dirty="0" smtClean="0">
                          <a:solidFill>
                            <a:srgbClr val="FF0000"/>
                          </a:solidFill>
                          <a:latin typeface="Arial" panose="020B0604020202020204" pitchFamily="34" charset="0"/>
                          <a:cs typeface="Arial" panose="020B0604020202020204" pitchFamily="34" charset="0"/>
                        </a:rPr>
                        <a:t>27</a:t>
                      </a:r>
                      <a:r>
                        <a:rPr lang="en-US" altLang="zh-CN" sz="1400" b="1" baseline="0" dirty="0" smtClean="0">
                          <a:solidFill>
                            <a:srgbClr val="FF0000"/>
                          </a:solidFill>
                          <a:latin typeface="Arial" panose="020B0604020202020204" pitchFamily="34" charset="0"/>
                          <a:cs typeface="Arial" panose="020B0604020202020204" pitchFamily="34" charset="0"/>
                        </a:rPr>
                        <a:t> </a:t>
                      </a:r>
                      <a:r>
                        <a:rPr lang="en-US" altLang="zh-CN" sz="1400" b="1" dirty="0" smtClean="0">
                          <a:solidFill>
                            <a:srgbClr val="FF0000"/>
                          </a:solidFill>
                          <a:latin typeface="Arial" panose="020B0604020202020204" pitchFamily="34" charset="0"/>
                          <a:cs typeface="Arial" panose="020B0604020202020204" pitchFamily="34" charset="0"/>
                        </a:rPr>
                        <a:t>%</a:t>
                      </a:r>
                      <a:endParaRPr lang="zh-CN" altLang="en-US" sz="1400" b="1" dirty="0">
                        <a:solidFill>
                          <a:srgbClr val="FF0000"/>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tr>
            </a:tbl>
          </a:graphicData>
        </a:graphic>
      </p:graphicFrame>
      <p:sp>
        <p:nvSpPr>
          <p:cNvPr id="5" name="文本框 4"/>
          <p:cNvSpPr txBox="1"/>
          <p:nvPr/>
        </p:nvSpPr>
        <p:spPr>
          <a:xfrm>
            <a:off x="609600" y="6236648"/>
            <a:ext cx="4440936" cy="646331"/>
          </a:xfrm>
          <a:prstGeom prst="rect">
            <a:avLst/>
          </a:prstGeom>
          <a:noFill/>
        </p:spPr>
        <p:txBody>
          <a:bodyPr wrap="square" rtlCol="0">
            <a:spAutoFit/>
          </a:bodyPr>
          <a:lstStyle/>
          <a:p>
            <a:r>
              <a:rPr lang="zh-CN" altLang="en-US" sz="1200" dirty="0" smtClean="0">
                <a:solidFill>
                  <a:prstClr val="black"/>
                </a:solidFill>
                <a:latin typeface="Arial" panose="020B0604020202020204" pitchFamily="34" charset="0"/>
                <a:cs typeface="Arial" panose="020B0604020202020204" pitchFamily="34" charset="0"/>
              </a:rPr>
              <a:t>* </a:t>
            </a:r>
            <a:r>
              <a:rPr lang="en-US" altLang="zh-CN" sz="1200" dirty="0" smtClean="0">
                <a:solidFill>
                  <a:prstClr val="black"/>
                </a:solidFill>
                <a:latin typeface="Arial" panose="020B0604020202020204" pitchFamily="34" charset="0"/>
                <a:cs typeface="Arial" panose="020B0604020202020204" pitchFamily="34" charset="0"/>
              </a:rPr>
              <a:t>Two beams</a:t>
            </a:r>
          </a:p>
          <a:p>
            <a:r>
              <a:rPr lang="en-US" altLang="zh-CN" sz="1200" dirty="0" smtClean="0">
                <a:solidFill>
                  <a:srgbClr val="0070C0"/>
                </a:solidFill>
                <a:latin typeface="Arial" panose="020B0604020202020204" pitchFamily="34" charset="0"/>
                <a:cs typeface="Arial" panose="020B0604020202020204" pitchFamily="34" charset="0"/>
              </a:rPr>
              <a:t>** Not include waveguide loss and control margin</a:t>
            </a:r>
          </a:p>
          <a:p>
            <a:r>
              <a:rPr lang="en-US" altLang="zh-CN" sz="1200" dirty="0" smtClean="0">
                <a:solidFill>
                  <a:prstClr val="black"/>
                </a:solidFill>
                <a:latin typeface="Arial" panose="020B0604020202020204" pitchFamily="34" charset="0"/>
                <a:cs typeface="Arial" panose="020B0604020202020204" pitchFamily="34" charset="0"/>
              </a:rPr>
              <a:t>*** Normal conducting cavity with storage cavity</a:t>
            </a:r>
          </a:p>
        </p:txBody>
      </p:sp>
      <p:sp>
        <p:nvSpPr>
          <p:cNvPr id="6" name="文本框 5"/>
          <p:cNvSpPr txBox="1"/>
          <p:nvPr/>
        </p:nvSpPr>
        <p:spPr>
          <a:xfrm>
            <a:off x="5650992" y="6298204"/>
            <a:ext cx="3246120" cy="523220"/>
          </a:xfrm>
          <a:prstGeom prst="rect">
            <a:avLst/>
          </a:prstGeom>
          <a:noFill/>
        </p:spPr>
        <p:txBody>
          <a:bodyPr wrap="square" rtlCol="0">
            <a:spAutoFit/>
          </a:bodyPr>
          <a:lstStyle/>
          <a:p>
            <a:pPr algn="r"/>
            <a:r>
              <a:rPr lang="en-US" altLang="zh-CN" sz="1400" dirty="0" smtClean="0">
                <a:solidFill>
                  <a:srgbClr val="FF0000"/>
                </a:solidFill>
                <a:latin typeface="Arial" panose="020B0604020202020204" pitchFamily="34" charset="0"/>
                <a:cs typeface="Arial" panose="020B0604020202020204" pitchFamily="34" charset="0"/>
              </a:rPr>
              <a:t>Perfect correction method.</a:t>
            </a:r>
          </a:p>
          <a:p>
            <a:pPr algn="r"/>
            <a:r>
              <a:rPr lang="en-US" altLang="zh-CN" sz="1400" dirty="0" smtClean="0">
                <a:solidFill>
                  <a:srgbClr val="FF0000"/>
                </a:solidFill>
                <a:latin typeface="Arial" panose="020B0604020202020204" pitchFamily="34" charset="0"/>
                <a:cs typeface="Arial" panose="020B0604020202020204" pitchFamily="34" charset="0"/>
              </a:rPr>
              <a:t>Resonant filling may increase to 37 %</a:t>
            </a:r>
            <a:endParaRPr lang="zh-CN" altLang="en-US" sz="1400" dirty="0">
              <a:solidFill>
                <a:srgbClr val="FF0000"/>
              </a:solidFill>
              <a:latin typeface="Arial" panose="020B0604020202020204" pitchFamily="34" charset="0"/>
              <a:cs typeface="Arial" panose="020B0604020202020204" pitchFamily="34" charset="0"/>
            </a:endParaRPr>
          </a:p>
        </p:txBody>
      </p:sp>
      <p:sp>
        <p:nvSpPr>
          <p:cNvPr id="7" name="灯片编号占位符 6"/>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8</a:t>
            </a:fld>
            <a:endParaRPr lang="zh-CN" altLang="en-US">
              <a:solidFill>
                <a:prstClr val="black">
                  <a:tint val="75000"/>
                </a:prstClr>
              </a:solidFill>
            </a:endParaRPr>
          </a:p>
        </p:txBody>
      </p:sp>
      <p:sp>
        <p:nvSpPr>
          <p:cNvPr id="8" name="TextBox 7"/>
          <p:cNvSpPr txBox="1"/>
          <p:nvPr/>
        </p:nvSpPr>
        <p:spPr>
          <a:xfrm>
            <a:off x="7010400" y="76200"/>
            <a:ext cx="1905000" cy="400110"/>
          </a:xfrm>
          <a:prstGeom prst="rect">
            <a:avLst/>
          </a:prstGeom>
          <a:noFill/>
          <a:ln>
            <a:solidFill>
              <a:schemeClr val="tx1"/>
            </a:solidFill>
          </a:ln>
        </p:spPr>
        <p:txBody>
          <a:bodyPr wrap="square" rtlCol="0">
            <a:spAutoFit/>
          </a:bodyPr>
          <a:lstStyle/>
          <a:p>
            <a:pPr algn="ctr"/>
            <a:r>
              <a:rPr lang="en-US" sz="2000" b="1" dirty="0" err="1" smtClean="0"/>
              <a:t>Zhai</a:t>
            </a:r>
            <a:r>
              <a:rPr lang="en-US" sz="2000" b="1" dirty="0" smtClean="0"/>
              <a:t> </a:t>
            </a:r>
            <a:r>
              <a:rPr lang="en-US" sz="2000" b="1" dirty="0" err="1" smtClean="0"/>
              <a:t>Jiyuan</a:t>
            </a:r>
            <a:endParaRPr lang="en-US" sz="2000" b="1" dirty="0"/>
          </a:p>
        </p:txBody>
      </p:sp>
    </p:spTree>
    <p:extLst>
      <p:ext uri="{BB962C8B-B14F-4D97-AF65-F5344CB8AC3E}">
        <p14:creationId xmlns:p14="http://schemas.microsoft.com/office/powerpoint/2010/main" val="3050062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E44F4C-A01D-4C37-BF07-A3DEDCA0EFDE}" type="slidenum">
              <a:rPr lang="zh-CN" altLang="en-US" smtClean="0">
                <a:solidFill>
                  <a:prstClr val="black">
                    <a:tint val="75000"/>
                  </a:prstClr>
                </a:solidFill>
              </a:rPr>
              <a:pPr/>
              <a:t>9</a:t>
            </a:fld>
            <a:endParaRPr lang="zh-CN" altLang="en-US">
              <a:solidFill>
                <a:prstClr val="black">
                  <a:tint val="75000"/>
                </a:prstClr>
              </a:solidFill>
            </a:endParaRPr>
          </a:p>
        </p:txBody>
      </p:sp>
      <p:pic>
        <p:nvPicPr>
          <p:cNvPr id="4" name="Picture 3"/>
          <p:cNvPicPr>
            <a:picLocks noChangeAspect="1"/>
          </p:cNvPicPr>
          <p:nvPr/>
        </p:nvPicPr>
        <p:blipFill>
          <a:blip r:embed="rId2"/>
          <a:stretch>
            <a:fillRect/>
          </a:stretch>
        </p:blipFill>
        <p:spPr>
          <a:xfrm>
            <a:off x="94651" y="457200"/>
            <a:ext cx="8942878" cy="5638800"/>
          </a:xfrm>
          <a:prstGeom prst="rect">
            <a:avLst/>
          </a:prstGeom>
        </p:spPr>
      </p:pic>
      <p:sp>
        <p:nvSpPr>
          <p:cNvPr id="5" name="TextBox 4"/>
          <p:cNvSpPr txBox="1"/>
          <p:nvPr/>
        </p:nvSpPr>
        <p:spPr>
          <a:xfrm>
            <a:off x="7010400" y="76200"/>
            <a:ext cx="1905000" cy="400110"/>
          </a:xfrm>
          <a:prstGeom prst="rect">
            <a:avLst/>
          </a:prstGeom>
          <a:noFill/>
          <a:ln>
            <a:solidFill>
              <a:schemeClr val="tx1"/>
            </a:solidFill>
          </a:ln>
        </p:spPr>
        <p:txBody>
          <a:bodyPr wrap="square" rtlCol="0">
            <a:spAutoFit/>
          </a:bodyPr>
          <a:lstStyle/>
          <a:p>
            <a:pPr algn="ctr"/>
            <a:r>
              <a:rPr lang="en-US" sz="2000" b="1" dirty="0" smtClean="0"/>
              <a:t>Bai Sha</a:t>
            </a:r>
            <a:endParaRPr lang="en-US" sz="2000" b="1" dirty="0"/>
          </a:p>
        </p:txBody>
      </p:sp>
    </p:spTree>
    <p:extLst>
      <p:ext uri="{BB962C8B-B14F-4D97-AF65-F5344CB8AC3E}">
        <p14:creationId xmlns:p14="http://schemas.microsoft.com/office/powerpoint/2010/main" val="443054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8_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a:spPr>
      <a:bodyPr wrap="square" rtlCol="0">
        <a:spAutoFit/>
      </a:bodyPr>
      <a:lstStyle>
        <a:defPPr algn="ctr">
          <a:defRPr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defPPr>
      </a:lstStyle>
    </a:tx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默认设计模板">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默认设计模板">
      <a:majorFont>
        <a:latin typeface="Tw Cen MT"/>
        <a:ea typeface="宋体"/>
        <a:cs typeface=""/>
      </a:majorFont>
      <a:minorFont>
        <a:latin typeface="Tw Cen MT"/>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zh-CN" altLang="en-US" sz="24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zh-CN" altLang="en-US" sz="24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3274</TotalTime>
  <Words>3152</Words>
  <Application>Microsoft Office PowerPoint</Application>
  <PresentationFormat>On-screen Show (4:3)</PresentationFormat>
  <Paragraphs>666</Paragraphs>
  <Slides>39</Slides>
  <Notes>22</Notes>
  <HiddenSlides>0</HiddenSlides>
  <MMClips>0</MMClips>
  <ScaleCrop>false</ScaleCrop>
  <HeadingPairs>
    <vt:vector size="6" baseType="variant">
      <vt:variant>
        <vt:lpstr>Fonts Used</vt:lpstr>
      </vt:variant>
      <vt:variant>
        <vt:i4>20</vt:i4>
      </vt:variant>
      <vt:variant>
        <vt:lpstr>Theme</vt:lpstr>
      </vt:variant>
      <vt:variant>
        <vt:i4>17</vt:i4>
      </vt:variant>
      <vt:variant>
        <vt:lpstr>Slide Titles</vt:lpstr>
      </vt:variant>
      <vt:variant>
        <vt:i4>39</vt:i4>
      </vt:variant>
    </vt:vector>
  </HeadingPairs>
  <TitlesOfParts>
    <vt:vector size="76" baseType="lpstr">
      <vt:lpstr>Arial Unicode MS</vt:lpstr>
      <vt:lpstr>微软雅黑</vt:lpstr>
      <vt:lpstr>MS Mincho</vt:lpstr>
      <vt:lpstr>ＭＳ Ｐゴシック</vt:lpstr>
      <vt:lpstr>黑体</vt:lpstr>
      <vt:lpstr>宋体</vt:lpstr>
      <vt:lpstr>华文彩云</vt:lpstr>
      <vt:lpstr>华文楷体</vt:lpstr>
      <vt:lpstr>华文中宋</vt:lpstr>
      <vt:lpstr>Verdana</vt:lpstr>
      <vt:lpstr>Wingdings</vt:lpstr>
      <vt:lpstr>Arial</vt:lpstr>
      <vt:lpstr>Calibri</vt:lpstr>
      <vt:lpstr>Calibri Light</vt:lpstr>
      <vt:lpstr>Courier New</vt:lpstr>
      <vt:lpstr>Symbol</vt:lpstr>
      <vt:lpstr>Tahoma</vt:lpstr>
      <vt:lpstr>Times</vt:lpstr>
      <vt:lpstr>Times New Roman</vt:lpstr>
      <vt:lpstr>Tw Cen MT</vt:lpstr>
      <vt:lpstr>Straight Edge</vt:lpstr>
      <vt:lpstr>1_默认设计模板</vt:lpstr>
      <vt:lpstr>1_Straight Edge</vt:lpstr>
      <vt:lpstr>1_Office 主题</vt:lpstr>
      <vt:lpstr>4_Office 主题</vt:lpstr>
      <vt:lpstr>8_Office Theme</vt:lpstr>
      <vt:lpstr>9_Office Theme</vt:lpstr>
      <vt:lpstr>JLab_PowerPoint1</vt:lpstr>
      <vt:lpstr>Office 主题</vt:lpstr>
      <vt:lpstr>2_Office 主题</vt:lpstr>
      <vt:lpstr>3_Office 主题</vt:lpstr>
      <vt:lpstr>5_Office 主题</vt:lpstr>
      <vt:lpstr>6_Office 主题</vt:lpstr>
      <vt:lpstr>8_Office 主题</vt:lpstr>
      <vt:lpstr>默认设计模板</vt:lpstr>
      <vt:lpstr>2_默认设计模板</vt:lpstr>
      <vt:lpstr>Office 主题​​</vt:lpstr>
      <vt:lpstr>Several Big Issues of CEPC</vt:lpstr>
      <vt:lpstr>PowerPoint Presentation</vt:lpstr>
      <vt:lpstr>PowerPoint Presentation</vt:lpstr>
      <vt:lpstr>PowerPoint Presentation</vt:lpstr>
      <vt:lpstr>DA after chromaticity correction</vt:lpstr>
      <vt:lpstr>CEPC MR SRF Parameters (54 km PDR)</vt:lpstr>
      <vt:lpstr>Machine Beam Time Structures</vt:lpstr>
      <vt:lpstr>RF-to-Beam Power Efficiency </vt:lpstr>
      <vt:lpstr>PowerPoint Presentation</vt:lpstr>
      <vt:lpstr>PowerPoint Presentation</vt:lpstr>
      <vt:lpstr>PowerPoint Presentation</vt:lpstr>
      <vt:lpstr>3. Positron linac         Emittance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Layout of APB (Ns=6, NB=144)</vt:lpstr>
      <vt:lpstr>CepC Injector w/ Recirculation (3x6 GeV)</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Weiren Chou x5489 10950N</dc:creator>
  <cp:lastModifiedBy>Weiren Chou x5489 10950N</cp:lastModifiedBy>
  <cp:revision>367</cp:revision>
  <dcterms:created xsi:type="dcterms:W3CDTF">2006-08-16T00:00:00Z</dcterms:created>
  <dcterms:modified xsi:type="dcterms:W3CDTF">2016-04-13T19:32:03Z</dcterms:modified>
</cp:coreProperties>
</file>