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6" r:id="rId16"/>
    <p:sldId id="275" r:id="rId1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090" autoAdjust="0"/>
  </p:normalViewPr>
  <p:slideViewPr>
    <p:cSldViewPr>
      <p:cViewPr varScale="1">
        <p:scale>
          <a:sx n="64" d="100"/>
          <a:sy n="64" d="100"/>
        </p:scale>
        <p:origin x="-3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73AD7-E1C7-42DB-BAC2-354EF6370A15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075D1-B2A8-42EE-8DE0-E206021634A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726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Left: Whole</a:t>
            </a:r>
            <a:r>
              <a:rPr lang="en-US" altLang="zh-CN" baseline="0" dirty="0" smtClean="0"/>
              <a:t> accelerator complex; Right: injector chain of 4 acceleration stages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BFCC8-EAFA-4882-B2A8-77E1435323B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46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4279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9505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904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7927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2772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4662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4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926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018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2457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BBC86-B5EC-4346-85C4-7BB152AAF154}" type="datetimeFigureOut">
              <a:rPr lang="zh-CN" altLang="en-US" smtClean="0"/>
              <a:t>2016/4/9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EBD07-150D-4699-82E9-2F14A6A9C9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427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Summary  on SPPC Accelerators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872808" cy="1705744"/>
          </a:xfrm>
        </p:spPr>
        <p:txBody>
          <a:bodyPr>
            <a:normAutofit lnSpcReduction="10000"/>
          </a:bodyPr>
          <a:lstStyle/>
          <a:p>
            <a:r>
              <a:rPr lang="en-US" altLang="zh-CN" dirty="0" smtClean="0"/>
              <a:t>Tang </a:t>
            </a:r>
            <a:r>
              <a:rPr lang="en-US" altLang="zh-CN" dirty="0" smtClean="0"/>
              <a:t>Jingyu for SPPC group</a:t>
            </a:r>
            <a:endParaRPr lang="en-US" altLang="zh-CN" dirty="0" smtClean="0"/>
          </a:p>
          <a:p>
            <a:r>
              <a:rPr lang="en-US" altLang="zh-CN" dirty="0" smtClean="0"/>
              <a:t>April 8-9, 2016, </a:t>
            </a:r>
          </a:p>
          <a:p>
            <a:r>
              <a:rPr lang="en-US" altLang="zh-CN" dirty="0" smtClean="0"/>
              <a:t>CEPC-SPPC Symposium, IHEP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497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415" r="-4397" b="24195"/>
          <a:stretch/>
        </p:blipFill>
        <p:spPr>
          <a:xfrm>
            <a:off x="4283968" y="4698927"/>
            <a:ext cx="4680520" cy="204244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Injector Chain General and p-RCS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35285"/>
            <a:ext cx="8435280" cy="4525963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</a:pPr>
            <a:r>
              <a:rPr lang="en-US" altLang="zh-CN" sz="2800" dirty="0"/>
              <a:t>Injector chain by itself is a very complicated and powerful accelerator system, large enough by a single stage </a:t>
            </a:r>
            <a:endParaRPr lang="en-US" altLang="zh-CN" sz="2800" dirty="0" smtClean="0"/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Rich </a:t>
            </a:r>
            <a:r>
              <a:rPr lang="en-US" altLang="zh-CN" sz="2800" dirty="0"/>
              <a:t>physics programs </a:t>
            </a:r>
            <a:r>
              <a:rPr lang="en-US" altLang="zh-CN" sz="2800" dirty="0" smtClean="0"/>
              <a:t>for </a:t>
            </a:r>
            <a:r>
              <a:rPr lang="en-US" altLang="zh-CN" sz="2800" dirty="0"/>
              <a:t>each </a:t>
            </a:r>
            <a:r>
              <a:rPr lang="en-US" altLang="zh-CN" sz="2800" dirty="0" smtClean="0"/>
              <a:t>stage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No </a:t>
            </a:r>
            <a:r>
              <a:rPr lang="en-US" altLang="zh-CN" sz="2800" dirty="0"/>
              <a:t>close reference accelerators (scaled up by large factors) 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>
                <a:solidFill>
                  <a:srgbClr val="FF0000"/>
                </a:solidFill>
              </a:rPr>
              <a:t>Totally new, different from LHC or </a:t>
            </a:r>
            <a:r>
              <a:rPr lang="en-US" altLang="zh-CN" sz="2400" dirty="0" err="1">
                <a:solidFill>
                  <a:srgbClr val="FF0000"/>
                </a:solidFill>
              </a:rPr>
              <a:t>Tevatron</a:t>
            </a:r>
            <a:r>
              <a:rPr lang="en-US" altLang="zh-CN" sz="2400" dirty="0">
                <a:solidFill>
                  <a:srgbClr val="FF0000"/>
                </a:solidFill>
              </a:rPr>
              <a:t> (building-up by steps)</a:t>
            </a:r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Design work on each accelerator started: scheme, lattice and even more details</a:t>
            </a:r>
            <a:endParaRPr lang="en-US" altLang="zh-CN" sz="2800" dirty="0"/>
          </a:p>
          <a:p>
            <a:pPr>
              <a:spcBef>
                <a:spcPts val="0"/>
              </a:spcBef>
            </a:pPr>
            <a:r>
              <a:rPr lang="en-US" altLang="zh-CN" sz="2800" dirty="0" smtClean="0"/>
              <a:t>Key </a:t>
            </a:r>
            <a:r>
              <a:rPr lang="en-US" altLang="zh-CN" sz="2800" dirty="0"/>
              <a:t>technical challenges should be identified, so </a:t>
            </a:r>
            <a:r>
              <a:rPr lang="en-US" altLang="zh-CN" sz="2800" dirty="0" smtClean="0"/>
              <a:t>needed </a:t>
            </a:r>
            <a:r>
              <a:rPr lang="en-US" altLang="zh-CN" sz="2800" dirty="0"/>
              <a:t>R&amp;D program can be pursued.</a:t>
            </a:r>
          </a:p>
          <a:p>
            <a:pPr>
              <a:spcBef>
                <a:spcPts val="0"/>
              </a:spcBef>
            </a:pPr>
            <a:r>
              <a:rPr lang="en-US" altLang="zh-CN" sz="2800" dirty="0">
                <a:solidFill>
                  <a:srgbClr val="C00000"/>
                </a:solidFill>
              </a:rPr>
              <a:t>Some more details about p-RCS</a:t>
            </a:r>
            <a:endParaRPr lang="zh-CN" altLang="en-US" sz="28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036" y="868650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Tang Jingyu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5157192"/>
            <a:ext cx="244827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</a:rPr>
              <a:t>p-</a:t>
            </a:r>
            <a:r>
              <a:rPr lang="en-US" altLang="zh-CN" sz="2400" dirty="0" err="1" smtClean="0">
                <a:solidFill>
                  <a:srgbClr val="0070C0"/>
                </a:solidFill>
              </a:rPr>
              <a:t>linac</a:t>
            </a:r>
            <a:r>
              <a:rPr lang="en-US" altLang="zh-CN" sz="2400" dirty="0" smtClean="0">
                <a:solidFill>
                  <a:srgbClr val="0070C0"/>
                </a:solidFill>
              </a:rPr>
              <a:t>: 1.63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p-RCS: 3.4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MSS: 3.7 MW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</a:rPr>
              <a:t>SS: 90 MJ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449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p-</a:t>
            </a:r>
            <a:r>
              <a:rPr lang="en-US" altLang="zh-CN" dirty="0" err="1" smtClean="0"/>
              <a:t>linac</a:t>
            </a:r>
            <a:r>
              <a:rPr lang="en-US" altLang="zh-CN" dirty="0" smtClean="0"/>
              <a:t> and 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Different proton and ion </a:t>
            </a:r>
            <a:r>
              <a:rPr lang="en-US" altLang="zh-CN" sz="2400" dirty="0" err="1" smtClean="0"/>
              <a:t>linacs</a:t>
            </a:r>
            <a:r>
              <a:rPr lang="en-US" altLang="zh-CN" sz="2400" dirty="0" smtClean="0"/>
              <a:t> around the world are reviewed, and modern development trends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First design for the low-energy parts of proton and ion </a:t>
            </a:r>
            <a:r>
              <a:rPr lang="en-US" altLang="zh-CN" sz="2400" dirty="0" err="1" smtClean="0"/>
              <a:t>linacs</a:t>
            </a:r>
            <a:r>
              <a:rPr lang="en-US" altLang="zh-CN" sz="2400" dirty="0" smtClean="0"/>
              <a:t> presented (based on IH-DTL</a:t>
            </a:r>
            <a:r>
              <a:rPr lang="en-US" altLang="zh-CN" sz="2400" dirty="0" smtClean="0"/>
              <a:t>); Sharing of high-energy part for both proton and ion beams</a:t>
            </a:r>
            <a:endParaRPr lang="en-US" altLang="zh-CN" sz="2400" dirty="0" smtClean="0"/>
          </a:p>
          <a:p>
            <a:pPr>
              <a:spcBef>
                <a:spcPts val="0"/>
              </a:spcBef>
            </a:pPr>
            <a:r>
              <a:rPr lang="en-US" altLang="zh-CN" sz="2400" dirty="0" smtClean="0">
                <a:solidFill>
                  <a:srgbClr val="0070C0"/>
                </a:solidFill>
              </a:rPr>
              <a:t>Race-track lattice is studied for Super-Synchrotron (SS), and injection/extraction </a:t>
            </a:r>
            <a:r>
              <a:rPr lang="en-US" altLang="zh-CN" sz="2400" dirty="0">
                <a:solidFill>
                  <a:srgbClr val="0070C0"/>
                </a:solidFill>
              </a:rPr>
              <a:t>also </a:t>
            </a:r>
            <a:r>
              <a:rPr lang="en-US" altLang="zh-CN" sz="2400" dirty="0" smtClean="0">
                <a:solidFill>
                  <a:srgbClr val="0070C0"/>
                </a:solidFill>
              </a:rPr>
              <a:t>considered </a:t>
            </a:r>
            <a:r>
              <a:rPr lang="en-US" altLang="zh-CN" sz="2400" dirty="0" smtClean="0">
                <a:solidFill>
                  <a:srgbClr val="0070C0"/>
                </a:solidFill>
              </a:rPr>
              <a:t>; fast ramping</a:t>
            </a:r>
            <a:endParaRPr lang="zh-CN" altLang="en-US" sz="2400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6036" y="115668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Lu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Yuanrong</a:t>
            </a:r>
            <a:r>
              <a:rPr lang="en-US" altLang="zh-CN" sz="2000" dirty="0" smtClean="0">
                <a:solidFill>
                  <a:srgbClr val="0070C0"/>
                </a:solidFill>
              </a:rPr>
              <a:t>, Wang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Xiangqi</a:t>
            </a:r>
            <a:r>
              <a:rPr lang="en-US" altLang="zh-CN" sz="2000" dirty="0" smtClean="0">
                <a:solidFill>
                  <a:srgbClr val="0070C0"/>
                </a:solidFill>
              </a:rPr>
              <a:t>, etc.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9"/>
          <a:stretch/>
        </p:blipFill>
        <p:spPr bwMode="auto">
          <a:xfrm>
            <a:off x="631872" y="4285119"/>
            <a:ext cx="4299892" cy="210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52" y="4248158"/>
            <a:ext cx="3046680" cy="2421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High-field Superconducting Magnets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1"/>
            <a:ext cx="8229600" cy="4395537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CN" sz="3800" dirty="0"/>
              <a:t>High-field superconducting magnets are the most challenging and costly part of the SPPC</a:t>
            </a:r>
          </a:p>
          <a:p>
            <a:pPr>
              <a:lnSpc>
                <a:spcPct val="120000"/>
              </a:lnSpc>
            </a:pPr>
            <a:r>
              <a:rPr lang="en-US" altLang="zh-CN" sz="3800" dirty="0" smtClean="0"/>
              <a:t>Work is focused on: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 smtClean="0">
                <a:solidFill>
                  <a:srgbClr val="0070C0"/>
                </a:solidFill>
              </a:rPr>
              <a:t>Design </a:t>
            </a:r>
            <a:r>
              <a:rPr lang="en-US" altLang="zh-CN" sz="3200" dirty="0">
                <a:solidFill>
                  <a:srgbClr val="0070C0"/>
                </a:solidFill>
              </a:rPr>
              <a:t>Study of the SPPC Dipole Magnet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>
                <a:solidFill>
                  <a:srgbClr val="0070C0"/>
                </a:solidFill>
              </a:rPr>
              <a:t>R&amp;D Steps for the SPPC Dipole Magnet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>
                <a:solidFill>
                  <a:srgbClr val="0070C0"/>
                </a:solidFill>
              </a:rPr>
              <a:t>Development of Nb3Sn Rutherford Cable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>
                <a:solidFill>
                  <a:srgbClr val="0070C0"/>
                </a:solidFill>
              </a:rPr>
              <a:t>R&amp;D of High Field </a:t>
            </a:r>
            <a:r>
              <a:rPr lang="en-US" altLang="zh-CN" sz="3200" dirty="0" err="1">
                <a:solidFill>
                  <a:srgbClr val="0070C0"/>
                </a:solidFill>
              </a:rPr>
              <a:t>ReBCO</a:t>
            </a:r>
            <a:r>
              <a:rPr lang="en-US" altLang="zh-CN" sz="3200" dirty="0">
                <a:solidFill>
                  <a:srgbClr val="0070C0"/>
                </a:solidFill>
              </a:rPr>
              <a:t> Tape by SSTC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>
                <a:solidFill>
                  <a:srgbClr val="0070C0"/>
                </a:solidFill>
              </a:rPr>
              <a:t>R&amp;D of Bi-2212 Superconductor by NIN</a:t>
            </a:r>
          </a:p>
          <a:p>
            <a:pPr lvl="1">
              <a:lnSpc>
                <a:spcPct val="120000"/>
              </a:lnSpc>
            </a:pPr>
            <a:r>
              <a:rPr lang="en-US" altLang="zh-CN" sz="3200" dirty="0">
                <a:solidFill>
                  <a:srgbClr val="0070C0"/>
                </a:solidFill>
              </a:rPr>
              <a:t>Preparation for the Model Magnet R&amp;D</a:t>
            </a:r>
          </a:p>
          <a:p>
            <a:pPr>
              <a:lnSpc>
                <a:spcPct val="120000"/>
              </a:lnSpc>
            </a:pPr>
            <a:r>
              <a:rPr lang="en-US" altLang="zh-CN" sz="3800" dirty="0"/>
              <a:t>Workshop on HTS Materials and </a:t>
            </a:r>
            <a:r>
              <a:rPr lang="en-US" altLang="zh-CN" sz="3800" dirty="0" smtClean="0"/>
              <a:t>Applications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altLang="zh-CN" sz="3800" dirty="0" smtClean="0"/>
              <a:t>     will be on April 28-29 </a:t>
            </a:r>
            <a:endParaRPr lang="en-US" altLang="zh-CN" sz="38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5668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Xu Qingjin, et al.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2609"/>
          <a:stretch/>
        </p:blipFill>
        <p:spPr>
          <a:xfrm>
            <a:off x="623289" y="5903760"/>
            <a:ext cx="5100839" cy="765600"/>
          </a:xfrm>
          <a:prstGeom prst="rect">
            <a:avLst/>
          </a:prstGeom>
        </p:spPr>
      </p:pic>
      <p:pic>
        <p:nvPicPr>
          <p:cNvPr id="6" name="Picture 2" descr="20-T Magnet coil layout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/>
          <a:stretch/>
        </p:blipFill>
        <p:spPr bwMode="auto">
          <a:xfrm>
            <a:off x="6156176" y="1988840"/>
            <a:ext cx="2637968" cy="2938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091282"/>
            <a:ext cx="2664296" cy="172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003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4068458"/>
            <a:ext cx="2555776" cy="260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Beam Screen and Vacuum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752993"/>
          </a:xfrm>
        </p:spPr>
        <p:txBody>
          <a:bodyPr>
            <a:normAutofit lnSpcReduction="10000"/>
          </a:bodyPr>
          <a:lstStyle/>
          <a:p>
            <a:r>
              <a:rPr lang="en-US" altLang="zh-CN" sz="2400" dirty="0" smtClean="0"/>
              <a:t>Beam screen or cryogenic vacuum is key in tens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pp collider, considered as a potential show-stopper.</a:t>
            </a:r>
          </a:p>
          <a:p>
            <a:r>
              <a:rPr lang="en-US" altLang="zh-CN" sz="2400" dirty="0" smtClean="0"/>
              <a:t>New ideas are emerging out to tackle the problem.</a:t>
            </a:r>
          </a:p>
          <a:p>
            <a:r>
              <a:rPr lang="en-US" altLang="zh-CN" sz="2400" dirty="0" smtClean="0"/>
              <a:t>SPPC proposes to use YBCO coating, to work at higher temperature 60-80K; thermal and mechanical analysis performed (PKU)</a:t>
            </a:r>
          </a:p>
          <a:p>
            <a:r>
              <a:rPr lang="en-US" altLang="zh-CN" sz="2400" dirty="0" smtClean="0"/>
              <a:t>SEY test device for different coatings is being set up at USTC</a:t>
            </a:r>
          </a:p>
          <a:p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5668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Zhu Kun, Wang Yong, et al.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6" name="内容占位符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2819" y="4477413"/>
            <a:ext cx="2335245" cy="2119939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26" y="4225035"/>
            <a:ext cx="3640088" cy="258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4426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solidFill>
                  <a:srgbClr val="FF0000"/>
                </a:solidFill>
              </a:rPr>
              <a:t>Beam Instrumentation and </a:t>
            </a:r>
            <a:r>
              <a:rPr lang="en-US" altLang="zh-CN" sz="4000" dirty="0" smtClean="0">
                <a:solidFill>
                  <a:srgbClr val="FF0000"/>
                </a:solidFill>
              </a:rPr>
              <a:t>Control</a:t>
            </a:r>
            <a:br>
              <a:rPr lang="en-US" altLang="zh-CN" sz="4000" dirty="0" smtClean="0">
                <a:solidFill>
                  <a:srgbClr val="FF0000"/>
                </a:solidFill>
              </a:rPr>
            </a:br>
            <a:r>
              <a:rPr lang="en-US" altLang="zh-CN" sz="4000" dirty="0" smtClean="0">
                <a:solidFill>
                  <a:srgbClr val="FF0000"/>
                </a:solidFill>
              </a:rPr>
              <a:t>Machine Protection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3086" y="1700808"/>
            <a:ext cx="8649394" cy="2581747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altLang="zh-CN" sz="2400" dirty="0" smtClean="0"/>
              <a:t>Modern techniques and development trend on beam instrumentation are reviewed: BPM, BLM, Profile, etc.</a:t>
            </a:r>
          </a:p>
          <a:p>
            <a:pPr>
              <a:spcBef>
                <a:spcPts val="0"/>
              </a:spcBef>
            </a:pPr>
            <a:r>
              <a:rPr lang="en-US" altLang="zh-CN" sz="2400" dirty="0"/>
              <a:t>Advanced </a:t>
            </a:r>
            <a:r>
              <a:rPr lang="en-US" altLang="zh-CN" sz="2400" dirty="0" smtClean="0"/>
              <a:t>BIC </a:t>
            </a:r>
            <a:r>
              <a:rPr lang="en-US" altLang="zh-CN" sz="2400" dirty="0"/>
              <a:t>is key for both Machine protection and beam manipulation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Challenges for BIC at future pp colliders under study</a:t>
            </a:r>
          </a:p>
          <a:p>
            <a:pPr>
              <a:spcBef>
                <a:spcPts val="0"/>
              </a:spcBef>
            </a:pPr>
            <a:r>
              <a:rPr lang="en-US" altLang="zh-CN" sz="2400" dirty="0" smtClean="0"/>
              <a:t>Machine protection issues are reviewed: power and beam interlocks, dumping, beam cleaning, detector, </a:t>
            </a:r>
            <a:r>
              <a:rPr lang="en-US" altLang="zh-CN" sz="2400" dirty="0" err="1" smtClean="0"/>
              <a:t>etc</a:t>
            </a:r>
            <a:r>
              <a:rPr lang="en-US" altLang="zh-CN" sz="2400" dirty="0" smtClean="0"/>
              <a:t>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23928" y="1300698"/>
            <a:ext cx="51845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Sun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Baogeng</a:t>
            </a:r>
            <a:r>
              <a:rPr lang="en-US" altLang="zh-CN" sz="2000" dirty="0" smtClean="0">
                <a:solidFill>
                  <a:srgbClr val="0070C0"/>
                </a:solidFill>
              </a:rPr>
              <a:t>, </a:t>
            </a:r>
            <a:r>
              <a:rPr lang="en-US" altLang="zh-CN" sz="2000" dirty="0" smtClean="0">
                <a:solidFill>
                  <a:srgbClr val="0070C0"/>
                </a:solidFill>
              </a:rPr>
              <a:t>Yan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Yingbin</a:t>
            </a:r>
            <a:r>
              <a:rPr lang="en-US" altLang="zh-CN" sz="2000" dirty="0" smtClean="0">
                <a:solidFill>
                  <a:srgbClr val="0070C0"/>
                </a:solidFill>
              </a:rPr>
              <a:t>, Xu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Hongliang</a:t>
            </a:r>
            <a:r>
              <a:rPr lang="en-US" altLang="zh-CN" sz="2000" dirty="0" smtClean="0">
                <a:solidFill>
                  <a:srgbClr val="0070C0"/>
                </a:solidFill>
              </a:rPr>
              <a:t>, et al.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86" y="4035037"/>
            <a:ext cx="4472930" cy="2701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9137" y="4131488"/>
            <a:ext cx="3919367" cy="246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37223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Discussions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On key problems (accelerator physics, techniques)</a:t>
            </a:r>
          </a:p>
          <a:p>
            <a:r>
              <a:rPr lang="en-US" altLang="zh-CN" sz="2800" dirty="0" smtClean="0"/>
              <a:t>On work organization</a:t>
            </a:r>
          </a:p>
          <a:p>
            <a:r>
              <a:rPr lang="en-US" altLang="zh-CN" sz="2800" dirty="0" smtClean="0"/>
              <a:t>On future collaboration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487842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2241446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 smtClean="0">
                <a:solidFill>
                  <a:srgbClr val="00B0F0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Thanks to all the speakers and contributors for the nice work and presentations!</a:t>
            </a:r>
            <a:endParaRPr lang="zh-CN" altLang="en-US" sz="4400" b="1" dirty="0">
              <a:solidFill>
                <a:srgbClr val="00B0F0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38335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Talks on SPPC Accelerators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sz="2800" dirty="0" smtClean="0"/>
              <a:t>17 talks, 37 attendees in the parallel </a:t>
            </a:r>
            <a:r>
              <a:rPr lang="en-US" altLang="zh-CN" sz="2800" dirty="0" smtClean="0"/>
              <a:t>sessions</a:t>
            </a:r>
          </a:p>
          <a:p>
            <a:pPr lvl="1"/>
            <a:r>
              <a:rPr lang="en-US" altLang="zh-CN" sz="2400" dirty="0" smtClean="0"/>
              <a:t>IHEP, USTC, PKU, THU, …</a:t>
            </a:r>
            <a:endParaRPr lang="en-US" altLang="zh-CN" sz="2400" dirty="0" smtClean="0"/>
          </a:p>
          <a:p>
            <a:r>
              <a:rPr lang="en-US" altLang="zh-CN" sz="2800" dirty="0"/>
              <a:t>Young generation is playing a very important role (10/17 talks), especially in accelerator physics studies.</a:t>
            </a:r>
          </a:p>
          <a:p>
            <a:r>
              <a:rPr lang="en-US" altLang="zh-CN" sz="2800" dirty="0" smtClean="0"/>
              <a:t>We reported the design work on the accelerator physics for both the collider and injector accelerators, and also technical issues</a:t>
            </a:r>
          </a:p>
          <a:p>
            <a:r>
              <a:rPr lang="en-US" altLang="zh-CN" sz="2800" dirty="0" smtClean="0"/>
              <a:t>Good discussions about the key accelerator physics problems  and key technical issues</a:t>
            </a:r>
          </a:p>
        </p:txBody>
      </p:sp>
    </p:spTree>
    <p:extLst>
      <p:ext uri="{BB962C8B-B14F-4D97-AF65-F5344CB8AC3E}">
        <p14:creationId xmlns:p14="http://schemas.microsoft.com/office/powerpoint/2010/main" val="2184938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General Progress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124744"/>
            <a:ext cx="8363272" cy="5285184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altLang="zh-CN" sz="2600" dirty="0"/>
              <a:t>Study team </a:t>
            </a:r>
            <a:r>
              <a:rPr lang="en-US" altLang="zh-CN" sz="2600" dirty="0" smtClean="0"/>
              <a:t>continues growing</a:t>
            </a:r>
            <a:r>
              <a:rPr lang="en-US" altLang="zh-CN" sz="2600" dirty="0"/>
              <a:t>, </a:t>
            </a:r>
            <a:r>
              <a:rPr lang="en-US" altLang="zh-CN" sz="2600" dirty="0" smtClean="0"/>
              <a:t>with more young people (especially students) joining</a:t>
            </a:r>
          </a:p>
          <a:p>
            <a:pPr>
              <a:spcBef>
                <a:spcPts val="600"/>
              </a:spcBef>
            </a:pPr>
            <a:r>
              <a:rPr lang="en-US" altLang="zh-CN" sz="2600" dirty="0" smtClean="0"/>
              <a:t>Maintaining regular monthly meetings </a:t>
            </a:r>
            <a:endParaRPr lang="en-US" altLang="zh-CN" sz="2600" dirty="0"/>
          </a:p>
          <a:p>
            <a:pPr>
              <a:spcBef>
                <a:spcPts val="600"/>
              </a:spcBef>
            </a:pPr>
            <a:r>
              <a:rPr lang="en-US" altLang="zh-CN" sz="2600" dirty="0" smtClean="0"/>
              <a:t>Accelerator Physics studies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 smtClean="0"/>
              <a:t>All major problems in the collider: main parameters, lattice, collimation, beam-beam effects, instabilities, longitudinal beam dynamics, injection and extraction, luminosity leveling etc.</a:t>
            </a:r>
          </a:p>
          <a:p>
            <a:pPr lvl="1">
              <a:spcBef>
                <a:spcPts val="600"/>
              </a:spcBef>
            </a:pPr>
            <a:r>
              <a:rPr lang="en-US" altLang="zh-CN" sz="2200" dirty="0" smtClean="0"/>
              <a:t>Schematic design on the </a:t>
            </a:r>
            <a:r>
              <a:rPr lang="en-US" altLang="zh-CN" sz="2200" dirty="0"/>
              <a:t>injector </a:t>
            </a:r>
            <a:r>
              <a:rPr lang="en-US" altLang="zh-CN" sz="2200" dirty="0" smtClean="0"/>
              <a:t>accelerators: main </a:t>
            </a:r>
            <a:r>
              <a:rPr lang="en-US" altLang="zh-CN" sz="2200" dirty="0"/>
              <a:t>parameters, </a:t>
            </a:r>
            <a:r>
              <a:rPr lang="en-US" altLang="zh-CN" sz="2200" dirty="0" smtClean="0"/>
              <a:t>stage </a:t>
            </a:r>
            <a:r>
              <a:rPr lang="en-US" altLang="zh-CN" sz="2200" dirty="0"/>
              <a:t>schemes, lattice and layout, </a:t>
            </a:r>
            <a:r>
              <a:rPr lang="en-US" altLang="zh-CN" sz="2200" dirty="0" err="1" smtClean="0"/>
              <a:t>etc</a:t>
            </a:r>
            <a:endParaRPr lang="en-US" altLang="zh-CN" sz="2200" dirty="0"/>
          </a:p>
          <a:p>
            <a:pPr>
              <a:spcBef>
                <a:spcPts val="0"/>
              </a:spcBef>
            </a:pPr>
            <a:r>
              <a:rPr lang="en-US" altLang="zh-CN" sz="2600" dirty="0"/>
              <a:t>Key </a:t>
            </a:r>
            <a:r>
              <a:rPr lang="en-US" altLang="zh-CN" sz="2600" dirty="0" smtClean="0"/>
              <a:t>technology studies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Design and R&amp;D on high-field superconducting magnets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Study on beam screen and cryogenic vacuum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Beam instrumentation and control, machine protection</a:t>
            </a:r>
          </a:p>
          <a:p>
            <a:pPr lvl="1">
              <a:spcBef>
                <a:spcPts val="0"/>
              </a:spcBef>
            </a:pPr>
            <a:r>
              <a:rPr lang="en-US" altLang="zh-CN" sz="2200" dirty="0" smtClean="0"/>
              <a:t>Identifying other key technical challenges: beam dump, collimators etc.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635789" y="692696"/>
            <a:ext cx="1256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Tang </a:t>
            </a:r>
            <a:r>
              <a:rPr lang="en-US" altLang="zh-CN" dirty="0" smtClean="0">
                <a:solidFill>
                  <a:srgbClr val="00B0F0"/>
                </a:solidFill>
              </a:rPr>
              <a:t>Jingyu</a:t>
            </a:r>
            <a:endParaRPr lang="zh-CN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954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EBD07-150D-4699-82E9-2F14A6A9C917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内容占位符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2100" r="-4397" b="27042"/>
          <a:stretch/>
        </p:blipFill>
        <p:spPr>
          <a:xfrm>
            <a:off x="4067944" y="4585475"/>
            <a:ext cx="4877970" cy="2011877"/>
          </a:xfrm>
          <a:prstGeom prst="rect">
            <a:avLst/>
          </a:prstGeom>
        </p:spPr>
      </p:pic>
      <p:pic>
        <p:nvPicPr>
          <p:cNvPr id="6" name="内容占位符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5133" r="5740" b="5353"/>
          <a:stretch/>
        </p:blipFill>
        <p:spPr>
          <a:xfrm>
            <a:off x="4831146" y="764704"/>
            <a:ext cx="4205350" cy="3528392"/>
          </a:xfrm>
          <a:prstGeom prst="rect">
            <a:avLst/>
          </a:prstGeom>
        </p:spPr>
      </p:pic>
      <p:graphicFrame>
        <p:nvGraphicFramePr>
          <p:cNvPr id="9" name="内容占位符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6791731"/>
              </p:ext>
            </p:extLst>
          </p:nvPr>
        </p:nvGraphicFramePr>
        <p:xfrm>
          <a:off x="179512" y="116632"/>
          <a:ext cx="4464496" cy="4828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4256"/>
                <a:gridCol w="1224136"/>
                <a:gridCol w="936104"/>
              </a:tblGrid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Parameter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Value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Unit</a:t>
                      </a:r>
                      <a:endParaRPr lang="zh-CN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Circumference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54.3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km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Beam energy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35.3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Dipole field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20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Injection energy 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2.1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TeV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Number of IPs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CN" sz="2400" kern="100"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Peak </a:t>
                      </a:r>
                      <a:r>
                        <a:rPr lang="en-US" sz="2400" kern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lumi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./IP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1.2E+35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cm</a:t>
                      </a:r>
                      <a:r>
                        <a:rPr lang="en-US" sz="2400" kern="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-2</a:t>
                      </a: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s</a:t>
                      </a:r>
                      <a:r>
                        <a:rPr lang="en-US" sz="2400" kern="0" baseline="300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-1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Beta*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0.75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Circu</a:t>
                      </a:r>
                      <a:r>
                        <a:rPr lang="en-US" sz="2400" kern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. current 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1.0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separation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25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ns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  <a:tr h="401247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Bunch population</a:t>
                      </a:r>
                      <a:endParaRPr lang="zh-CN" sz="240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2.0E+11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endParaRPr lang="zh-CN" sz="2400" kern="100" dirty="0">
                        <a:effectLst/>
                        <a:latin typeface="Calibri"/>
                      </a:endParaRPr>
                    </a:p>
                  </a:txBody>
                  <a:tcPr marL="36000" marR="36000" marT="0" marB="0" anchor="ctr"/>
                </a:tc>
              </a:tr>
              <a:tr h="369608"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Arc SR heat load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56.7 </a:t>
                      </a:r>
                      <a:endParaRPr lang="zh-CN" sz="2400" kern="100" dirty="0">
                        <a:solidFill>
                          <a:schemeClr val="tx1"/>
                        </a:solidFill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sz="2400" kern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宋体"/>
                          <a:cs typeface="Times New Roman"/>
                        </a:rPr>
                        <a:t>W/m</a:t>
                      </a:r>
                      <a:endParaRPr lang="zh-CN" sz="240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6000" marR="3600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7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Collider Lattice Design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9289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altLang="zh-CN" dirty="0" smtClean="0"/>
              <a:t>Design work in parallel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/>
              <a:t>For both 70 </a:t>
            </a:r>
            <a:r>
              <a:rPr lang="en-US" altLang="zh-CN" sz="2400" dirty="0" err="1" smtClean="0"/>
              <a:t>TeV</a:t>
            </a:r>
            <a:r>
              <a:rPr lang="en-US" altLang="zh-CN" sz="2400" dirty="0" smtClean="0"/>
              <a:t> and 100 </a:t>
            </a:r>
            <a:r>
              <a:rPr lang="en-US" altLang="zh-CN" sz="2400" dirty="0" err="1" smtClean="0"/>
              <a:t>TeV</a:t>
            </a:r>
            <a:endParaRPr lang="en-US" altLang="zh-CN" sz="2400" dirty="0" smtClean="0"/>
          </a:p>
          <a:p>
            <a:pPr lvl="1">
              <a:spcBef>
                <a:spcPts val="300"/>
              </a:spcBef>
            </a:pPr>
            <a:r>
              <a:rPr lang="en-US" altLang="zh-CN" sz="2400" dirty="0" smtClean="0"/>
              <a:t>Standard arc cells, Dispersion suppression sections, Collision Region, Beam separation and recombination, etc.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/>
              <a:t>Reasonable lattice structures have been obtained</a:t>
            </a:r>
          </a:p>
          <a:p>
            <a:pPr lvl="1">
              <a:spcBef>
                <a:spcPts val="300"/>
              </a:spcBef>
            </a:pPr>
            <a:r>
              <a:rPr lang="en-US" altLang="zh-CN" sz="2400" dirty="0" smtClean="0"/>
              <a:t>Compatible with CEPC partial double ring (3.5 km LSS) </a:t>
            </a:r>
            <a:endParaRPr lang="zh-CN" alt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0070C0"/>
                </a:solidFill>
              </a:rPr>
              <a:t>Su Feng, Chen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Yukai</a:t>
            </a:r>
            <a:r>
              <a:rPr lang="en-US" altLang="zh-CN" sz="2000" dirty="0" smtClean="0">
                <a:solidFill>
                  <a:srgbClr val="0070C0"/>
                </a:solidFill>
              </a:rPr>
              <a:t>, Zhang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Linhao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293096"/>
            <a:ext cx="3110561" cy="2402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365104"/>
            <a:ext cx="2696265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86" y="4419115"/>
            <a:ext cx="2410610" cy="215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2080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n-US" altLang="zh-CN" dirty="0" smtClean="0"/>
              <a:t>Collimation Studies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4997151"/>
          </a:xfrm>
        </p:spPr>
        <p:txBody>
          <a:bodyPr>
            <a:normAutofit/>
          </a:bodyPr>
          <a:lstStyle/>
          <a:p>
            <a:pPr>
              <a:spcBef>
                <a:spcPts val="300"/>
              </a:spcBef>
            </a:pPr>
            <a:r>
              <a:rPr lang="en-US" altLang="zh-CN" sz="2800" dirty="0" smtClean="0"/>
              <a:t>Beam collimation is very important and difficult for SPPC (</a:t>
            </a:r>
            <a:r>
              <a:rPr lang="en-US" altLang="zh-CN" sz="2800" dirty="0" smtClean="0">
                <a:solidFill>
                  <a:srgbClr val="FF0000"/>
                </a:solidFill>
              </a:rPr>
              <a:t>Stored energy: 6.3 GJ</a:t>
            </a:r>
            <a:r>
              <a:rPr lang="en-US" altLang="zh-CN" sz="2800" dirty="0" smtClean="0"/>
              <a:t>)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Heavy beam losses: </a:t>
            </a:r>
            <a:r>
              <a:rPr lang="en-US" altLang="zh-CN" sz="2200" dirty="0"/>
              <a:t>beam-beam interactions, transverse and longitudinal diffusion, residual gas scattering, instabilities and so </a:t>
            </a:r>
            <a:r>
              <a:rPr lang="en-US" altLang="zh-CN" sz="2200" dirty="0" smtClean="0"/>
              <a:t>on (</a:t>
            </a:r>
            <a:r>
              <a:rPr lang="en-US" altLang="zh-CN" sz="2200" dirty="0" smtClean="0">
                <a:solidFill>
                  <a:srgbClr val="FF0000"/>
                </a:solidFill>
              </a:rPr>
              <a:t>peak loss: hundreds kW</a:t>
            </a:r>
            <a:r>
              <a:rPr lang="en-US" altLang="zh-CN" sz="2200" dirty="0" smtClean="0"/>
              <a:t>)</a:t>
            </a:r>
            <a:endParaRPr lang="en-US" altLang="zh-CN" sz="2200" dirty="0"/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Quench protection of SC magnets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Machine protection  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Hands-on </a:t>
            </a:r>
            <a:r>
              <a:rPr lang="en-US" altLang="zh-CN" sz="2200" dirty="0" smtClean="0"/>
              <a:t>maintenance</a:t>
            </a:r>
            <a:endParaRPr lang="en-US" altLang="zh-CN" sz="2200" dirty="0" smtClean="0"/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Cleaning </a:t>
            </a:r>
            <a:r>
              <a:rPr lang="en-US" altLang="zh-CN" sz="2200" dirty="0"/>
              <a:t>of physics </a:t>
            </a:r>
            <a:r>
              <a:rPr lang="en-US" altLang="zh-CN" sz="2200" dirty="0" smtClean="0"/>
              <a:t>debris</a:t>
            </a:r>
          </a:p>
          <a:p>
            <a:pPr lvl="1">
              <a:spcBef>
                <a:spcPts val="300"/>
              </a:spcBef>
            </a:pPr>
            <a:r>
              <a:rPr lang="en-US" altLang="zh-CN" sz="2200" dirty="0" smtClean="0"/>
              <a:t>Reducing experiment background</a:t>
            </a:r>
          </a:p>
          <a:p>
            <a:pPr>
              <a:spcBef>
                <a:spcPts val="300"/>
              </a:spcBef>
            </a:pPr>
            <a:r>
              <a:rPr lang="en-US" altLang="zh-CN" sz="2600" dirty="0" smtClean="0"/>
              <a:t>Key issues: lattice, methods, materials </a:t>
            </a:r>
          </a:p>
          <a:p>
            <a:pPr>
              <a:spcBef>
                <a:spcPts val="300"/>
              </a:spcBef>
            </a:pPr>
            <a:r>
              <a:rPr lang="en-US" altLang="zh-CN" sz="2600" dirty="0" smtClean="0"/>
              <a:t>New idea: </a:t>
            </a:r>
            <a:r>
              <a:rPr lang="en-US" altLang="zh-CN" sz="2200" dirty="0" smtClean="0"/>
              <a:t>Transverse and longitudinal collimation in the same LSS</a:t>
            </a:r>
            <a:endParaRPr lang="en-US" altLang="zh-CN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Zou Ye, Yang Jianquan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3" y="4653136"/>
            <a:ext cx="274933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内容占位符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037" y="3212976"/>
            <a:ext cx="3286435" cy="1342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Instabilities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800" dirty="0" smtClean="0"/>
              <a:t>Survey on all possible instabilities in large hadron machines (LHC, SPS, PS, </a:t>
            </a:r>
            <a:r>
              <a:rPr lang="en-US" altLang="zh-CN" sz="2800" dirty="0" err="1" smtClean="0"/>
              <a:t>Tevatron</a:t>
            </a:r>
            <a:r>
              <a:rPr lang="en-US" altLang="zh-CN" sz="2800" dirty="0" smtClean="0"/>
              <a:t> </a:t>
            </a:r>
            <a:r>
              <a:rPr lang="en-US" altLang="zh-CN" sz="2800" dirty="0" err="1" smtClean="0"/>
              <a:t>etc</a:t>
            </a:r>
            <a:r>
              <a:rPr lang="en-US" altLang="zh-CN" sz="2800" dirty="0" smtClean="0"/>
              <a:t>)</a:t>
            </a:r>
          </a:p>
          <a:p>
            <a:pPr lvl="1"/>
            <a:r>
              <a:rPr lang="en-US" altLang="zh-CN" sz="2400" dirty="0"/>
              <a:t>Microwave </a:t>
            </a:r>
            <a:r>
              <a:rPr lang="en-US" altLang="zh-CN" sz="2400" dirty="0" smtClean="0"/>
              <a:t>Instability</a:t>
            </a:r>
          </a:p>
          <a:p>
            <a:pPr lvl="1"/>
            <a:r>
              <a:rPr lang="en-US" altLang="zh-CN" sz="2400" dirty="0" smtClean="0"/>
              <a:t>Transverse coupled-bunch instability</a:t>
            </a:r>
          </a:p>
          <a:p>
            <a:pPr lvl="1"/>
            <a:r>
              <a:rPr lang="en-US" altLang="zh-CN" sz="2400" dirty="0" smtClean="0"/>
              <a:t>Single-bunch transverse instability</a:t>
            </a:r>
          </a:p>
          <a:p>
            <a:pPr lvl="1"/>
            <a:r>
              <a:rPr lang="en-US" altLang="zh-CN" sz="2400" dirty="0"/>
              <a:t>Head-Tail Instability</a:t>
            </a:r>
          </a:p>
          <a:p>
            <a:pPr lvl="1"/>
            <a:r>
              <a:rPr lang="en-US" altLang="zh-CN" sz="2400" dirty="0"/>
              <a:t>Electron Cloud Instability</a:t>
            </a:r>
            <a:endParaRPr lang="zh-CN" altLang="en-US" sz="2400" dirty="0"/>
          </a:p>
          <a:p>
            <a:pPr>
              <a:lnSpc>
                <a:spcPct val="150000"/>
              </a:lnSpc>
            </a:pPr>
            <a:r>
              <a:rPr lang="en-US" altLang="zh-CN" sz="2800" dirty="0" smtClean="0">
                <a:solidFill>
                  <a:srgbClr val="0000CC"/>
                </a:solidFill>
              </a:rPr>
              <a:t>Instability </a:t>
            </a:r>
            <a:r>
              <a:rPr lang="en-US" altLang="zh-CN" sz="2800" dirty="0">
                <a:solidFill>
                  <a:srgbClr val="0000CC"/>
                </a:solidFill>
              </a:rPr>
              <a:t>Challenges for </a:t>
            </a:r>
            <a:r>
              <a:rPr lang="en-US" altLang="zh-CN" sz="2800" dirty="0" smtClean="0">
                <a:solidFill>
                  <a:srgbClr val="0000CC"/>
                </a:solidFill>
              </a:rPr>
              <a:t>SPPC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0000CC"/>
                </a:solidFill>
              </a:rPr>
              <a:t>Challenge in controlling impedance: large number of collimators, injection/extraction magnets, beam screen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0000CC"/>
                </a:solidFill>
              </a:rPr>
              <a:t>Electron cloud instability</a:t>
            </a:r>
          </a:p>
          <a:p>
            <a:pPr lvl="1">
              <a:lnSpc>
                <a:spcPct val="110000"/>
              </a:lnSpc>
            </a:pPr>
            <a:r>
              <a:rPr lang="en-US" altLang="zh-CN" sz="2400" dirty="0" smtClean="0">
                <a:solidFill>
                  <a:srgbClr val="0000CC"/>
                </a:solidFill>
              </a:rPr>
              <a:t>Modeling and simulations</a:t>
            </a:r>
            <a:endParaRPr lang="en-US" altLang="zh-C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Liu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Yudong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492896"/>
            <a:ext cx="285997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82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Longitudinal </a:t>
            </a:r>
            <a:r>
              <a:rPr lang="en-US" altLang="zh-CN" dirty="0" smtClean="0">
                <a:solidFill>
                  <a:srgbClr val="FF0000"/>
                </a:solidFill>
              </a:rPr>
              <a:t>Dynamics and RF Systems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00201"/>
            <a:ext cx="8435280" cy="3083596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en-US" altLang="zh-CN" sz="2800" dirty="0" smtClean="0"/>
              <a:t>Studying IBS effect in SPPC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/>
              <a:t>Not important for bunch lengthening</a:t>
            </a:r>
          </a:p>
          <a:p>
            <a:pPr>
              <a:spcBef>
                <a:spcPts val="0"/>
              </a:spcBef>
            </a:pPr>
            <a:r>
              <a:rPr lang="en-US" altLang="zh-CN" sz="2800" dirty="0"/>
              <a:t>RF frequency selection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 smtClean="0"/>
              <a:t>Three stages: capture at injection, acceleration, at collision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 smtClean="0"/>
              <a:t>Consider: 200 MHz (4MV) and 400 MHz (44 MV)</a:t>
            </a:r>
          </a:p>
          <a:p>
            <a:pPr lvl="1">
              <a:spcBef>
                <a:spcPts val="0"/>
              </a:spcBef>
            </a:pPr>
            <a:r>
              <a:rPr lang="en-US" altLang="zh-CN" sz="2400" dirty="0" smtClean="0"/>
              <a:t> Related to lattice design, will be improved.</a:t>
            </a:r>
          </a:p>
          <a:p>
            <a:pPr>
              <a:spcBef>
                <a:spcPts val="0"/>
              </a:spcBef>
            </a:pPr>
            <a:r>
              <a:rPr lang="en-US" altLang="zh-CN" sz="2800" dirty="0"/>
              <a:t>Sophisticated RF systems for the injector accelerators are also </a:t>
            </a:r>
            <a:r>
              <a:rPr lang="en-US" altLang="zh-CN" sz="2800" dirty="0" smtClean="0"/>
              <a:t>reviewed; SPPC injector rings may follow mixed CERN/FNAL techniques </a:t>
            </a:r>
            <a:endParaRPr lang="zh-CN" alt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Peng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Yuemei</a:t>
            </a:r>
            <a:r>
              <a:rPr lang="en-US" altLang="zh-CN" sz="2000" dirty="0" smtClean="0">
                <a:solidFill>
                  <a:srgbClr val="0070C0"/>
                </a:solidFill>
              </a:rPr>
              <a:t>, Dai 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Jianping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37442"/>
            <a:ext cx="5184576" cy="200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941" y="4365104"/>
            <a:ext cx="2839523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496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460" y="3501008"/>
            <a:ext cx="4900216" cy="3026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Injection/extraction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2332856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600" dirty="0" smtClean="0"/>
              <a:t>Injection is important for SPPC turnaround time</a:t>
            </a:r>
          </a:p>
          <a:p>
            <a:r>
              <a:rPr lang="en-US" altLang="zh-CN" sz="2600" dirty="0" smtClean="0"/>
              <a:t>Extraction is key for machine protection</a:t>
            </a:r>
          </a:p>
          <a:p>
            <a:r>
              <a:rPr lang="en-US" altLang="zh-CN" sz="2600" dirty="0" smtClean="0"/>
              <a:t>The talk is focused on beam dump, including survey on key issues for the beam dump: heat deposit, natural cooling, material selection, etc. </a:t>
            </a:r>
          </a:p>
          <a:p>
            <a:r>
              <a:rPr lang="en-US" altLang="zh-CN" sz="2600" dirty="0" smtClean="0"/>
              <a:t>Discussion on scaling to SPPC</a:t>
            </a:r>
            <a:endParaRPr lang="zh-CN" altLang="en-US" sz="2600" dirty="0"/>
          </a:p>
        </p:txBody>
      </p:sp>
      <p:sp>
        <p:nvSpPr>
          <p:cNvPr id="4" name="TextBox 3"/>
          <p:cNvSpPr txBox="1"/>
          <p:nvPr/>
        </p:nvSpPr>
        <p:spPr>
          <a:xfrm>
            <a:off x="5056036" y="1196752"/>
            <a:ext cx="3836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000" dirty="0" smtClean="0">
                <a:solidFill>
                  <a:srgbClr val="0070C0"/>
                </a:solidFill>
              </a:rPr>
              <a:t>Li </a:t>
            </a:r>
            <a:r>
              <a:rPr lang="en-US" altLang="zh-CN" sz="2000" dirty="0" err="1">
                <a:solidFill>
                  <a:srgbClr val="0070C0"/>
                </a:solidFill>
              </a:rPr>
              <a:t>G</a:t>
            </a:r>
            <a:r>
              <a:rPr lang="en-US" altLang="zh-CN" sz="2000" dirty="0" err="1" smtClean="0">
                <a:solidFill>
                  <a:srgbClr val="0070C0"/>
                </a:solidFill>
              </a:rPr>
              <a:t>uangrui</a:t>
            </a:r>
            <a:endParaRPr lang="zh-CN" altLang="en-US" sz="2000" dirty="0">
              <a:solidFill>
                <a:srgbClr val="0070C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05064"/>
            <a:ext cx="31242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4128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2138</TotalTime>
  <Words>1029</Words>
  <Application>Microsoft Office PowerPoint</Application>
  <PresentationFormat>全屏显示(4:3)</PresentationFormat>
  <Paragraphs>151</Paragraphs>
  <Slides>16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17" baseType="lpstr">
      <vt:lpstr>Office 主题​​</vt:lpstr>
      <vt:lpstr>Summary  on SPPC Accelerators</vt:lpstr>
      <vt:lpstr>Talks on SPPC Accelerators</vt:lpstr>
      <vt:lpstr>General Progress</vt:lpstr>
      <vt:lpstr>PowerPoint 演示文稿</vt:lpstr>
      <vt:lpstr>Collider Lattice Design</vt:lpstr>
      <vt:lpstr>Collimation Studies</vt:lpstr>
      <vt:lpstr>Instabilities</vt:lpstr>
      <vt:lpstr>Longitudinal Dynamics and RF Systems</vt:lpstr>
      <vt:lpstr>Injection/extraction</vt:lpstr>
      <vt:lpstr>Injector Chain General and p-RCS</vt:lpstr>
      <vt:lpstr>p-linac and SS</vt:lpstr>
      <vt:lpstr>High-field Superconducting Magnets </vt:lpstr>
      <vt:lpstr>Beam Screen and Vacuum</vt:lpstr>
      <vt:lpstr>Beam Instrumentation and Control Machine Protection</vt:lpstr>
      <vt:lpstr>Discussions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SppC组会报告</dc:title>
  <dc:creator>J.Y.Tang</dc:creator>
  <cp:lastModifiedBy>J. Y. Tang</cp:lastModifiedBy>
  <cp:revision>46</cp:revision>
  <dcterms:created xsi:type="dcterms:W3CDTF">2014-06-04T01:38:39Z</dcterms:created>
  <dcterms:modified xsi:type="dcterms:W3CDTF">2016-04-09T06:29:18Z</dcterms:modified>
</cp:coreProperties>
</file>