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5"/>
  </p:notesMasterIdLst>
  <p:sldIdLst>
    <p:sldId id="256" r:id="rId2"/>
    <p:sldId id="257" r:id="rId3"/>
    <p:sldId id="298" r:id="rId4"/>
    <p:sldId id="259" r:id="rId5"/>
    <p:sldId id="260" r:id="rId6"/>
    <p:sldId id="268" r:id="rId7"/>
    <p:sldId id="303" r:id="rId8"/>
    <p:sldId id="269" r:id="rId9"/>
    <p:sldId id="270" r:id="rId10"/>
    <p:sldId id="264" r:id="rId11"/>
    <p:sldId id="301" r:id="rId12"/>
    <p:sldId id="302" r:id="rId13"/>
    <p:sldId id="263" r:id="rId14"/>
    <p:sldId id="271" r:id="rId15"/>
    <p:sldId id="288" r:id="rId16"/>
    <p:sldId id="299" r:id="rId17"/>
    <p:sldId id="289" r:id="rId18"/>
    <p:sldId id="291" r:id="rId19"/>
    <p:sldId id="272" r:id="rId20"/>
    <p:sldId id="274" r:id="rId21"/>
    <p:sldId id="278" r:id="rId22"/>
    <p:sldId id="294" r:id="rId23"/>
    <p:sldId id="295" r:id="rId24"/>
    <p:sldId id="296" r:id="rId25"/>
    <p:sldId id="293" r:id="rId26"/>
    <p:sldId id="297" r:id="rId27"/>
    <p:sldId id="279" r:id="rId28"/>
    <p:sldId id="280" r:id="rId29"/>
    <p:sldId id="304" r:id="rId30"/>
    <p:sldId id="287" r:id="rId31"/>
    <p:sldId id="305" r:id="rId32"/>
    <p:sldId id="306" r:id="rId33"/>
    <p:sldId id="307" r:id="rId3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8C1F7C-296A-45CF-9E59-933FC8AB29AD}" type="datetimeFigureOut">
              <a:rPr lang="zh-CN" altLang="en-US" smtClean="0"/>
              <a:pPr/>
              <a:t>2016/4/6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2B86FD-D304-4FDD-AE46-FDD0C84ACAF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00771" name="Rectangle 3"/>
          <p:cNvSpPr>
            <a:spLocks noGrp="1" noChangeArrowheads="1"/>
          </p:cNvSpPr>
          <p:nvPr>
            <p:ph type="body" idx="1"/>
          </p:nvPr>
        </p:nvSpPr>
        <p:spPr bwMode="auto">
          <a:xfrm>
            <a:off x="685480" y="4344135"/>
            <a:ext cx="5487041" cy="4114800"/>
          </a:xfrm>
          <a:prstGeom prst="rect">
            <a:avLst/>
          </a:prstGeom>
          <a:noFill/>
          <a:ln>
            <a:miter lim="800000"/>
            <a:headEnd/>
            <a:tailEnd/>
          </a:ln>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792579" name="Rectangle 3"/>
          <p:cNvSpPr>
            <a:spLocks noGrp="1" noChangeArrowheads="1"/>
          </p:cNvSpPr>
          <p:nvPr>
            <p:ph type="body" idx="1"/>
          </p:nvPr>
        </p:nvSpPr>
        <p:spPr bwMode="auto">
          <a:xfrm>
            <a:off x="685480" y="4344135"/>
            <a:ext cx="5487041" cy="4114800"/>
          </a:xfrm>
          <a:prstGeom prst="rect">
            <a:avLst/>
          </a:prstGeom>
          <a:noFill/>
          <a:ln>
            <a:miter lim="800000"/>
            <a:headEnd/>
            <a:tailEnd/>
          </a:ln>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02819" name="Rectangle 3"/>
          <p:cNvSpPr>
            <a:spLocks noGrp="1" noChangeArrowheads="1"/>
          </p:cNvSpPr>
          <p:nvPr>
            <p:ph type="body" idx="1"/>
          </p:nvPr>
        </p:nvSpPr>
        <p:spPr bwMode="auto">
          <a:xfrm>
            <a:off x="685480" y="4344135"/>
            <a:ext cx="5487041" cy="4114800"/>
          </a:xfrm>
          <a:prstGeom prst="rect">
            <a:avLst/>
          </a:prstGeom>
          <a:noFill/>
          <a:ln>
            <a:miter lim="800000"/>
            <a:headEnd/>
            <a:tailEnd/>
          </a:ln>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03843" name="Rectangle 3"/>
          <p:cNvSpPr>
            <a:spLocks noGrp="1" noChangeArrowheads="1"/>
          </p:cNvSpPr>
          <p:nvPr>
            <p:ph type="body" idx="1"/>
          </p:nvPr>
        </p:nvSpPr>
        <p:spPr bwMode="auto">
          <a:xfrm>
            <a:off x="685480" y="4344135"/>
            <a:ext cx="5487041" cy="4114800"/>
          </a:xfrm>
          <a:prstGeom prst="rect">
            <a:avLst/>
          </a:prstGeom>
          <a:noFill/>
          <a:ln>
            <a:miter lim="800000"/>
            <a:headEnd/>
            <a:tailEnd/>
          </a:ln>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804867" name="Rectangle 3"/>
          <p:cNvSpPr>
            <a:spLocks noGrp="1" noChangeArrowheads="1"/>
          </p:cNvSpPr>
          <p:nvPr>
            <p:ph type="body" idx="1"/>
          </p:nvPr>
        </p:nvSpPr>
        <p:spPr bwMode="auto">
          <a:xfrm>
            <a:off x="685480" y="4344135"/>
            <a:ext cx="5487041" cy="4114800"/>
          </a:xfrm>
          <a:prstGeom prst="rect">
            <a:avLst/>
          </a:prstGeom>
          <a:noFill/>
          <a:ln>
            <a:miter lim="800000"/>
            <a:headEnd/>
            <a:tailEnd/>
          </a:ln>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2C97B954-7A88-4135-B87B-81C7D3645A42}" type="datetimeFigureOut">
              <a:rPr lang="zh-CN" altLang="en-US" smtClean="0"/>
              <a:pPr/>
              <a:t>2016/4/6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56C911-DBE0-442F-BB99-B620D1FAB3D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C97B954-7A88-4135-B87B-81C7D3645A42}" type="datetimeFigureOut">
              <a:rPr lang="zh-CN" altLang="en-US" smtClean="0"/>
              <a:pPr/>
              <a:t>2016/4/6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56C911-DBE0-442F-BB99-B620D1FAB3DA}" type="slidenum">
              <a:rPr lang="zh-CN" altLang="en-US" smtClean="0"/>
              <a:pPr/>
              <a:t>‹#›</a:t>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C97B954-7A88-4135-B87B-81C7D3645A42}" type="datetimeFigureOut">
              <a:rPr lang="zh-CN" altLang="en-US" smtClean="0"/>
              <a:pPr/>
              <a:t>2016/4/6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56C911-DBE0-442F-BB99-B620D1FAB3D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2C97B954-7A88-4135-B87B-81C7D3645A42}" type="datetimeFigureOut">
              <a:rPr lang="zh-CN" altLang="en-US" smtClean="0"/>
              <a:pPr/>
              <a:t>2016/4/6</a:t>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F456C911-DBE0-442F-BB99-B620D1FAB3D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2C97B954-7A88-4135-B87B-81C7D3645A42}" type="datetimeFigureOut">
              <a:rPr lang="zh-CN" altLang="en-US" smtClean="0"/>
              <a:pPr/>
              <a:t>2016/4/6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456C911-DBE0-442F-BB99-B620D1FAB3D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2C97B954-7A88-4135-B87B-81C7D3645A42}" type="datetimeFigureOut">
              <a:rPr lang="zh-CN" altLang="en-US" smtClean="0"/>
              <a:pPr/>
              <a:t>2016/4/6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56C911-DBE0-442F-BB99-B620D1FAB3D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2C97B954-7A88-4135-B87B-81C7D3645A42}" type="datetimeFigureOut">
              <a:rPr lang="zh-CN" altLang="en-US" smtClean="0"/>
              <a:pPr/>
              <a:t>2016/4/6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456C911-DBE0-442F-BB99-B620D1FAB3D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2C97B954-7A88-4135-B87B-81C7D3645A42}" type="datetimeFigureOut">
              <a:rPr lang="zh-CN" altLang="en-US" smtClean="0"/>
              <a:pPr/>
              <a:t>2016/4/6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456C911-DBE0-442F-BB99-B620D1FAB3D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97B954-7A88-4135-B87B-81C7D3645A42}" type="datetimeFigureOut">
              <a:rPr lang="zh-CN" altLang="en-US" smtClean="0"/>
              <a:pPr/>
              <a:t>2016/4/6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456C911-DBE0-442F-BB99-B620D1FAB3DA}"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2C97B954-7A88-4135-B87B-81C7D3645A42}" type="datetimeFigureOut">
              <a:rPr lang="zh-CN" altLang="en-US" smtClean="0"/>
              <a:pPr/>
              <a:t>2016/4/6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56C911-DBE0-442F-BB99-B620D1FAB3D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2C97B954-7A88-4135-B87B-81C7D3645A42}" type="datetimeFigureOut">
              <a:rPr lang="zh-CN" altLang="en-US" smtClean="0"/>
              <a:pPr/>
              <a:t>2016/4/6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456C911-DBE0-442F-BB99-B620D1FAB3DA}"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2C97B954-7A88-4135-B87B-81C7D3645A42}" type="datetimeFigureOut">
              <a:rPr lang="zh-CN" altLang="en-US" smtClean="0"/>
              <a:pPr/>
              <a:t>2016/4/6</a:t>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F456C911-DBE0-442F-BB99-B620D1FAB3DA}" type="slidenum">
              <a:rPr lang="zh-CN" altLang="en-US" smtClean="0"/>
              <a:pPr/>
              <a:t>‹#›</a:t>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42910" y="1142984"/>
            <a:ext cx="7772400" cy="1470025"/>
          </a:xfrm>
        </p:spPr>
        <p:txBody>
          <a:bodyPr>
            <a:normAutofit/>
          </a:bodyPr>
          <a:lstStyle/>
          <a:p>
            <a:r>
              <a:rPr lang="en-US" altLang="zh-CN" sz="6600" dirty="0" smtClean="0">
                <a:solidFill>
                  <a:srgbClr val="FF0000"/>
                </a:solidFill>
                <a:latin typeface="华文新魏" pitchFamily="2" charset="-122"/>
                <a:ea typeface="华文新魏" pitchFamily="2" charset="-122"/>
              </a:rPr>
              <a:t>Machine Protection</a:t>
            </a:r>
            <a:endParaRPr lang="zh-CN" altLang="en-US" sz="6600" dirty="0">
              <a:solidFill>
                <a:srgbClr val="FF0000"/>
              </a:solidFill>
              <a:latin typeface="华文新魏" pitchFamily="2" charset="-122"/>
              <a:ea typeface="华文新魏" pitchFamily="2" charset="-122"/>
            </a:endParaRPr>
          </a:p>
        </p:txBody>
      </p:sp>
      <p:sp>
        <p:nvSpPr>
          <p:cNvPr id="3" name="副标题 2"/>
          <p:cNvSpPr>
            <a:spLocks noGrp="1"/>
          </p:cNvSpPr>
          <p:nvPr>
            <p:ph type="subTitle" idx="1"/>
          </p:nvPr>
        </p:nvSpPr>
        <p:spPr>
          <a:xfrm>
            <a:off x="1214414" y="3857628"/>
            <a:ext cx="6400800" cy="1752600"/>
          </a:xfrm>
        </p:spPr>
        <p:txBody>
          <a:bodyPr/>
          <a:lstStyle/>
          <a:p>
            <a:r>
              <a:rPr lang="en-US" altLang="zh-CN" b="1" dirty="0" err="1" smtClean="0">
                <a:latin typeface="Adobe 仿宋 Std R" pitchFamily="18" charset="-122"/>
                <a:ea typeface="Adobe 仿宋 Std R" pitchFamily="18" charset="-122"/>
              </a:rPr>
              <a:t>Xu</a:t>
            </a:r>
            <a:r>
              <a:rPr lang="en-US" altLang="zh-CN" b="1" dirty="0" smtClean="0">
                <a:latin typeface="Adobe 仿宋 Std R" pitchFamily="18" charset="-122"/>
                <a:ea typeface="Adobe 仿宋 Std R" pitchFamily="18" charset="-122"/>
              </a:rPr>
              <a:t> </a:t>
            </a:r>
            <a:r>
              <a:rPr lang="en-US" altLang="zh-CN" b="1" dirty="0" err="1" smtClean="0">
                <a:latin typeface="Adobe 仿宋 Std R" pitchFamily="18" charset="-122"/>
                <a:ea typeface="Adobe 仿宋 Std R" pitchFamily="18" charset="-122"/>
              </a:rPr>
              <a:t>Hongliang</a:t>
            </a:r>
            <a:endParaRPr lang="zh-CN" altLang="en-US" b="1" dirty="0">
              <a:latin typeface="Adobe 仿宋 Std R" pitchFamily="18" charset="-122"/>
              <a:ea typeface="Adobe 仿宋 Std R" pitchFamily="18"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000" b="1" dirty="0" smtClean="0">
                <a:solidFill>
                  <a:srgbClr val="0070C0"/>
                </a:solidFill>
                <a:latin typeface="Times New Roman" pitchFamily="18" charset="0"/>
                <a:ea typeface="华文新魏" pitchFamily="2" charset="-122"/>
                <a:cs typeface="Times New Roman" pitchFamily="18" charset="0"/>
              </a:rPr>
              <a:t>(3)Beam Loss  and Strategy for Dumping Beam</a:t>
            </a:r>
            <a:endParaRPr lang="zh-CN" altLang="en-US" sz="3000" dirty="0">
              <a:latin typeface="华文新魏" pitchFamily="2" charset="-122"/>
              <a:ea typeface="华文新魏" pitchFamily="2" charset="-122"/>
            </a:endParaRPr>
          </a:p>
        </p:txBody>
      </p:sp>
      <p:sp>
        <p:nvSpPr>
          <p:cNvPr id="3" name="内容占位符 2"/>
          <p:cNvSpPr>
            <a:spLocks noGrp="1"/>
          </p:cNvSpPr>
          <p:nvPr>
            <p:ph idx="1"/>
          </p:nvPr>
        </p:nvSpPr>
        <p:spPr>
          <a:xfrm>
            <a:off x="285720" y="1814514"/>
            <a:ext cx="8401080" cy="4686320"/>
          </a:xfrm>
        </p:spPr>
        <p:txBody>
          <a:bodyPr>
            <a:noAutofit/>
          </a:bodyPr>
          <a:lstStyle/>
          <a:p>
            <a:pPr algn="just">
              <a:buNone/>
            </a:pPr>
            <a:r>
              <a:rPr lang="en-US" altLang="zh-CN" sz="2600" dirty="0" smtClean="0">
                <a:latin typeface="Calibri" pitchFamily="34" charset="0"/>
                <a:cs typeface="Times New Roman" pitchFamily="18" charset="0"/>
              </a:rPr>
              <a:t>        </a:t>
            </a:r>
            <a:r>
              <a:rPr lang="en-US" altLang="zh-CN" sz="2600" b="1" dirty="0" smtClean="0">
                <a:latin typeface="Calibri" pitchFamily="34" charset="0"/>
                <a:cs typeface="Times New Roman" pitchFamily="18" charset="0"/>
              </a:rPr>
              <a:t>The most probable causes for beam losses are failures in the magnet powering system, with about 1000 magnets powered in thousands of electrical circuits with thousands of power converters. However, there could be many other types of failures. There could be also aperture restriction, with two beams circulating through 53km of  beam vacuum pipe containing the beam screen, helium feed-</a:t>
            </a:r>
            <a:r>
              <a:rPr lang="en-US" altLang="zh-CN" sz="2600" b="1" dirty="0" err="1" smtClean="0">
                <a:latin typeface="Calibri" pitchFamily="34" charset="0"/>
                <a:cs typeface="Times New Roman" pitchFamily="18" charset="0"/>
              </a:rPr>
              <a:t>throughs</a:t>
            </a:r>
            <a:r>
              <a:rPr lang="en-US" altLang="zh-CN" sz="2600" b="1" dirty="0" smtClean="0">
                <a:latin typeface="Calibri" pitchFamily="34" charset="0"/>
                <a:cs typeface="Times New Roman" pitchFamily="18" charset="0"/>
              </a:rPr>
              <a:t>, interconnects, RF shielding etc, many  vacuum valves and more than 100 collimators jaws could obstruct the beam passage.</a:t>
            </a:r>
            <a:endParaRPr lang="zh-CN" altLang="en-US" sz="2600" b="1" dirty="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214422"/>
            <a:ext cx="8158162" cy="5357850"/>
          </a:xfrm>
        </p:spPr>
        <p:txBody>
          <a:bodyPr>
            <a:normAutofit lnSpcReduction="10000"/>
          </a:bodyPr>
          <a:lstStyle/>
          <a:p>
            <a:pPr algn="just">
              <a:buNone/>
            </a:pPr>
            <a:r>
              <a:rPr lang="en-US" altLang="zh-CN" sz="3000" b="1" dirty="0" smtClean="0">
                <a:latin typeface="Calibri" pitchFamily="34" charset="0"/>
              </a:rPr>
              <a:t>    The time after a failure at which particle losses become unacceptable was evaluated for many types of failures. This time depends on the failure and several other parameters such as energy, optics and collimator settings and falls into four categories:</a:t>
            </a:r>
          </a:p>
          <a:p>
            <a:pPr algn="just">
              <a:buNone/>
            </a:pPr>
            <a:r>
              <a:rPr lang="en-US" altLang="zh-CN" sz="2800" b="1" dirty="0" smtClean="0">
                <a:solidFill>
                  <a:schemeClr val="tx2"/>
                </a:solidFill>
                <a:latin typeface="Calibri" pitchFamily="34" charset="0"/>
                <a:cs typeface="Times New Roman" pitchFamily="18" charset="0"/>
              </a:rPr>
              <a:t>    </a:t>
            </a:r>
            <a:r>
              <a:rPr lang="en-US" altLang="zh-CN" sz="2800" b="1" dirty="0" smtClean="0">
                <a:solidFill>
                  <a:srgbClr val="FF0000"/>
                </a:solidFill>
                <a:latin typeface="Calibri" pitchFamily="34" charset="0"/>
                <a:cs typeface="Times New Roman" pitchFamily="18" charset="0"/>
              </a:rPr>
              <a:t>1)One turn failures are ultra-fast losses due to a failure during injection or beam dump.</a:t>
            </a:r>
          </a:p>
          <a:p>
            <a:pPr>
              <a:buNone/>
            </a:pPr>
            <a:r>
              <a:rPr lang="en-US" altLang="zh-CN" sz="2800" b="1" dirty="0" smtClean="0">
                <a:solidFill>
                  <a:srgbClr val="FF0000"/>
                </a:solidFill>
                <a:latin typeface="Calibri" pitchFamily="34" charset="0"/>
                <a:cs typeface="Times New Roman" pitchFamily="18" charset="0"/>
              </a:rPr>
              <a:t>    2)Very fast losses in less than 5 </a:t>
            </a:r>
            <a:r>
              <a:rPr lang="en-US" altLang="zh-CN" sz="2800" b="1" dirty="0" err="1" smtClean="0">
                <a:solidFill>
                  <a:srgbClr val="FF0000"/>
                </a:solidFill>
                <a:latin typeface="Calibri" pitchFamily="34" charset="0"/>
                <a:cs typeface="Times New Roman" pitchFamily="18" charset="0"/>
              </a:rPr>
              <a:t>ms.</a:t>
            </a:r>
            <a:endParaRPr lang="en-US" altLang="zh-CN" sz="2800" b="1" dirty="0" smtClean="0">
              <a:solidFill>
                <a:srgbClr val="FF0000"/>
              </a:solidFill>
              <a:latin typeface="Calibri" pitchFamily="34" charset="0"/>
              <a:cs typeface="Times New Roman" pitchFamily="18" charset="0"/>
            </a:endParaRPr>
          </a:p>
          <a:p>
            <a:pPr>
              <a:buNone/>
            </a:pPr>
            <a:r>
              <a:rPr lang="en-US" altLang="zh-CN" sz="2800" b="1" dirty="0" smtClean="0">
                <a:solidFill>
                  <a:srgbClr val="FF0000"/>
                </a:solidFill>
                <a:latin typeface="Calibri" pitchFamily="34" charset="0"/>
                <a:cs typeface="Times New Roman" pitchFamily="18" charset="0"/>
              </a:rPr>
              <a:t>    3)Fast losses in more than 5 </a:t>
            </a:r>
            <a:r>
              <a:rPr lang="en-US" altLang="zh-CN" sz="2800" b="1" dirty="0" err="1" smtClean="0">
                <a:solidFill>
                  <a:srgbClr val="FF0000"/>
                </a:solidFill>
                <a:latin typeface="Calibri" pitchFamily="34" charset="0"/>
                <a:cs typeface="Times New Roman" pitchFamily="18" charset="0"/>
              </a:rPr>
              <a:t>ms.</a:t>
            </a:r>
            <a:endParaRPr lang="en-US" altLang="zh-CN" sz="2800" b="1" dirty="0" smtClean="0">
              <a:solidFill>
                <a:srgbClr val="FF0000"/>
              </a:solidFill>
              <a:latin typeface="Calibri" pitchFamily="34" charset="0"/>
              <a:cs typeface="Times New Roman" pitchFamily="18" charset="0"/>
            </a:endParaRPr>
          </a:p>
          <a:p>
            <a:pPr>
              <a:buNone/>
            </a:pPr>
            <a:r>
              <a:rPr lang="en-US" altLang="zh-CN" sz="2800" b="1" dirty="0" smtClean="0">
                <a:solidFill>
                  <a:srgbClr val="FF0000"/>
                </a:solidFill>
                <a:latin typeface="Calibri" pitchFamily="34" charset="0"/>
                <a:cs typeface="Times New Roman" pitchFamily="18" charset="0"/>
              </a:rPr>
              <a:t>    4)Steady losses are continuous losses, the lifetime is one second or more.</a:t>
            </a:r>
          </a:p>
        </p:txBody>
      </p:sp>
      <p:sp>
        <p:nvSpPr>
          <p:cNvPr id="4" name="TextBox 3"/>
          <p:cNvSpPr txBox="1"/>
          <p:nvPr/>
        </p:nvSpPr>
        <p:spPr>
          <a:xfrm>
            <a:off x="1214414" y="285728"/>
            <a:ext cx="7143800" cy="707886"/>
          </a:xfrm>
          <a:prstGeom prst="rect">
            <a:avLst/>
          </a:prstGeom>
          <a:noFill/>
        </p:spPr>
        <p:txBody>
          <a:bodyPr wrap="square" rtlCol="0">
            <a:spAutoFit/>
          </a:bodyPr>
          <a:lstStyle/>
          <a:p>
            <a:r>
              <a:rPr lang="en-US" altLang="zh-CN" sz="4000" b="1" dirty="0" smtClean="0">
                <a:solidFill>
                  <a:srgbClr val="FF0000"/>
                </a:solidFill>
              </a:rPr>
              <a:t>The  Categories of Beam Losses</a:t>
            </a:r>
            <a:endParaRPr lang="zh-CN" altLang="en-US" sz="4000" b="1"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42876"/>
            <a:ext cx="8229600" cy="6572272"/>
          </a:xfrm>
        </p:spPr>
        <p:txBody>
          <a:bodyPr>
            <a:normAutofit fontScale="40000" lnSpcReduction="20000"/>
          </a:bodyPr>
          <a:lstStyle/>
          <a:p>
            <a:pPr algn="ctr">
              <a:buNone/>
            </a:pPr>
            <a:r>
              <a:rPr lang="en-US" altLang="zh-CN" sz="6000" b="1" dirty="0" smtClean="0">
                <a:solidFill>
                  <a:srgbClr val="FF0000"/>
                </a:solidFill>
                <a:latin typeface="Calibri" pitchFamily="34" charset="0"/>
              </a:rPr>
              <a:t>Reasons and solutions of beam loss</a:t>
            </a:r>
          </a:p>
          <a:p>
            <a:pPr algn="just">
              <a:buNone/>
            </a:pPr>
            <a:r>
              <a:rPr lang="en-US" altLang="zh-CN" sz="5000" b="1" dirty="0" smtClean="0">
                <a:latin typeface="Calibri" pitchFamily="34" charset="0"/>
              </a:rPr>
              <a:t>(1)One turn failures could happen during injection and extraction. Protection relies on collimators and dilutors which must be correctly positioned with respect to the beam. The beam interlock system ensures that no beam can be injected if the collimators and dilutors are not correctly positioned.</a:t>
            </a:r>
          </a:p>
          <a:p>
            <a:pPr algn="just">
              <a:buNone/>
            </a:pPr>
            <a:r>
              <a:rPr lang="en-US" altLang="zh-CN" sz="5000" b="1" dirty="0" smtClean="0">
                <a:latin typeface="Calibri" pitchFamily="34" charset="0"/>
              </a:rPr>
              <a:t>(2)Very fast losses: The failure of a D1 normal conducting bending magnet in IR1 and IR5 has been indentified as the fastest mechanism for multi-turn failures. The beam moves and could touch a collimator after a few turn. Another very fast beam loss is expected after a quench of a superconducting dipole magnet. In this case the beam  is expected  to touch collimator jaws after several 10’s of turns. For failures causing very fast beam movements or </a:t>
            </a:r>
            <a:r>
              <a:rPr lang="en-US" altLang="zh-CN" sz="5000" b="1" dirty="0" err="1" smtClean="0">
                <a:latin typeface="Calibri" pitchFamily="34" charset="0"/>
              </a:rPr>
              <a:t>emittance</a:t>
            </a:r>
            <a:r>
              <a:rPr lang="en-US" altLang="zh-CN" sz="5000" b="1" dirty="0" smtClean="0">
                <a:latin typeface="Calibri" pitchFamily="34" charset="0"/>
              </a:rPr>
              <a:t> blow-up, the beam loss close to aperture limitation (collimators, low-beta </a:t>
            </a:r>
            <a:r>
              <a:rPr lang="en-US" altLang="zh-CN" sz="5000" b="1" dirty="0" err="1" smtClean="0">
                <a:latin typeface="Calibri" pitchFamily="34" charset="0"/>
              </a:rPr>
              <a:t>quadrupoles</a:t>
            </a:r>
            <a:r>
              <a:rPr lang="en-US" altLang="zh-CN" sz="5000" b="1" dirty="0" smtClean="0">
                <a:latin typeface="Calibri" pitchFamily="34" charset="0"/>
              </a:rPr>
              <a:t>, etc.) are detected by beam loss monitors. The loss monitors request a beam dump if the beam loss exceeds a pre-defined threshold. It is also planned to detector rapid beam position  changes. If beam orbit movement exceed a predefined value of say, ~0.2mm/ms, the beam are dumped.</a:t>
            </a:r>
          </a:p>
          <a:p>
            <a:pPr algn="just">
              <a:buNone/>
            </a:pPr>
            <a:r>
              <a:rPr lang="en-US" altLang="zh-CN" sz="5000" b="1" dirty="0" smtClean="0">
                <a:latin typeface="Calibri" pitchFamily="34" charset="0"/>
              </a:rPr>
              <a:t>(3)Fast loss: Beam loss monitors around the machine and signals from equipment in case of hardware failure will be used to generate beam dump request and complement fast beam loss and beam position monitors.</a:t>
            </a:r>
          </a:p>
          <a:p>
            <a:pPr algn="just">
              <a:buNone/>
            </a:pPr>
            <a:r>
              <a:rPr lang="en-US" altLang="zh-CN" sz="5000" b="1" dirty="0" smtClean="0">
                <a:latin typeface="Calibri" pitchFamily="34" charset="0"/>
              </a:rPr>
              <a:t>(4)Steady losses: The beam losses and heat  load at collimators will be monitored. A beam dump in case of unacceptable lifetime is also being considered.</a:t>
            </a:r>
            <a:endParaRPr lang="zh-CN" altLang="en-US" sz="5000" b="1"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282" y="357166"/>
            <a:ext cx="8637125" cy="54340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latin typeface="华文新魏" pitchFamily="2" charset="-122"/>
                <a:ea typeface="华文新魏" pitchFamily="2" charset="-122"/>
              </a:rPr>
              <a:t>（</a:t>
            </a:r>
            <a:r>
              <a:rPr lang="en-US" altLang="zh-CN" dirty="0" smtClean="0">
                <a:latin typeface="华文新魏" pitchFamily="2" charset="-122"/>
                <a:ea typeface="华文新魏" pitchFamily="2" charset="-122"/>
              </a:rPr>
              <a:t>4</a:t>
            </a:r>
            <a:r>
              <a:rPr lang="zh-CN" altLang="en-US" dirty="0" smtClean="0">
                <a:latin typeface="华文新魏" pitchFamily="2" charset="-122"/>
                <a:ea typeface="华文新魏" pitchFamily="2" charset="-122"/>
              </a:rPr>
              <a:t>）</a:t>
            </a:r>
            <a:r>
              <a:rPr lang="en-US" altLang="zh-CN" dirty="0" smtClean="0">
                <a:latin typeface="华文新魏" pitchFamily="2" charset="-122"/>
                <a:ea typeface="华文新魏" pitchFamily="2" charset="-122"/>
              </a:rPr>
              <a:t>Reliability Issues</a:t>
            </a:r>
            <a:endParaRPr lang="zh-CN" altLang="en-US" dirty="0">
              <a:latin typeface="华文新魏" pitchFamily="2" charset="-122"/>
              <a:ea typeface="华文新魏" pitchFamily="2" charset="-122"/>
            </a:endParaRPr>
          </a:p>
        </p:txBody>
      </p:sp>
      <p:sp>
        <p:nvSpPr>
          <p:cNvPr id="3" name="内容占位符 2"/>
          <p:cNvSpPr>
            <a:spLocks noGrp="1"/>
          </p:cNvSpPr>
          <p:nvPr>
            <p:ph idx="1"/>
          </p:nvPr>
        </p:nvSpPr>
        <p:spPr/>
        <p:txBody>
          <a:bodyPr/>
          <a:lstStyle/>
          <a:p>
            <a:pPr algn="just">
              <a:buNone/>
            </a:pPr>
            <a:r>
              <a:rPr lang="en-US" altLang="zh-CN" b="1" dirty="0" smtClean="0">
                <a:latin typeface="华文楷体" pitchFamily="2" charset="-122"/>
                <a:ea typeface="华文楷体" pitchFamily="2" charset="-122"/>
              </a:rPr>
              <a:t>       The correct functioning of powering and beam interlock system is essential to avoid damage of machine equipment. As such they have to be designed as highly reliable and fail safe systems.</a:t>
            </a:r>
            <a:endParaRPr lang="zh-CN" altLang="en-US" b="1"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华文新魏" pitchFamily="2" charset="-122"/>
                <a:ea typeface="华文新魏" pitchFamily="2" charset="-122"/>
              </a:rPr>
              <a:t>2</a:t>
            </a:r>
            <a:r>
              <a:rPr lang="zh-CN" altLang="en-US" dirty="0" smtClean="0">
                <a:latin typeface="华文新魏" pitchFamily="2" charset="-122"/>
                <a:ea typeface="华文新魏" pitchFamily="2" charset="-122"/>
              </a:rPr>
              <a:t>  </a:t>
            </a:r>
            <a:r>
              <a:rPr lang="en-US" altLang="zh-CN" dirty="0" smtClean="0">
                <a:latin typeface="华文新魏" pitchFamily="2" charset="-122"/>
                <a:ea typeface="华文新魏" pitchFamily="2" charset="-122"/>
              </a:rPr>
              <a:t>Beam Dumping System</a:t>
            </a:r>
            <a:endParaRPr lang="zh-CN" altLang="en-US" dirty="0">
              <a:latin typeface="华文新魏" pitchFamily="2" charset="-122"/>
              <a:ea typeface="华文新魏" pitchFamily="2" charset="-122"/>
            </a:endParaRPr>
          </a:p>
        </p:txBody>
      </p:sp>
      <p:sp>
        <p:nvSpPr>
          <p:cNvPr id="4" name="内容占位符 2"/>
          <p:cNvSpPr txBox="1">
            <a:spLocks/>
          </p:cNvSpPr>
          <p:nvPr/>
        </p:nvSpPr>
        <p:spPr>
          <a:xfrm>
            <a:off x="428596" y="1428736"/>
            <a:ext cx="8229600" cy="4429156"/>
          </a:xfrm>
          <a:prstGeom prst="rect">
            <a:avLst/>
          </a:prstGeom>
        </p:spPr>
        <p:txBody>
          <a:bodyPr vert="horz" lIns="91440" tIns="45720" rIns="91440" bIns="45720" rtlCol="0">
            <a:normAutofit fontScale="925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altLang="zh-CN" sz="3800" b="1" i="0" u="none" strike="noStrike" kern="1200" cap="none" spc="0" normalizeH="0" baseline="0" noProof="0" dirty="0" smtClean="0">
                <a:ln>
                  <a:noFill/>
                </a:ln>
                <a:solidFill>
                  <a:schemeClr val="tx1"/>
                </a:solidFill>
                <a:effectLst/>
                <a:uLnTx/>
                <a:uFillTx/>
                <a:latin typeface="Calibri" pitchFamily="34" charset="0"/>
              </a:rPr>
              <a:t>The beam dumping system: The function of the beam dumping system will be to  fast-extract the beam in a loss-free way from each ring of the collider and to transport it to an external absorber, positioned sufficiently far away to allow for appropriate beam dilution in order nor to overheat the absorber material.</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altLang="zh-CN"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b="1" dirty="0" smtClean="0">
                <a:latin typeface="Calibri" pitchFamily="34" charset="0"/>
              </a:rPr>
              <a:t>LHC IR6</a:t>
            </a:r>
            <a:r>
              <a:rPr lang="zh-CN" altLang="en-US" sz="3600" b="1" dirty="0" smtClean="0">
                <a:latin typeface="Calibri" pitchFamily="34" charset="0"/>
                <a:ea typeface="华文行楷" pitchFamily="2" charset="-122"/>
              </a:rPr>
              <a:t> </a:t>
            </a:r>
            <a:r>
              <a:rPr lang="en-US" altLang="zh-CN" sz="3600" b="1" dirty="0" smtClean="0">
                <a:latin typeface="Calibri" pitchFamily="34" charset="0"/>
                <a:ea typeface="华文行楷" pitchFamily="2" charset="-122"/>
              </a:rPr>
              <a:t>Beam dumping system layout</a:t>
            </a:r>
            <a:endParaRPr lang="zh-CN" altLang="en-US" sz="3600" b="1" dirty="0">
              <a:latin typeface="Calibri" pitchFamily="34" charset="0"/>
              <a:ea typeface="华文行楷" pitchFamily="2" charset="-122"/>
            </a:endParaRPr>
          </a:p>
        </p:txBody>
      </p:sp>
      <p:pic>
        <p:nvPicPr>
          <p:cNvPr id="1026" name="Picture 2"/>
          <p:cNvPicPr>
            <a:picLocks noChangeAspect="1" noChangeArrowheads="1"/>
          </p:cNvPicPr>
          <p:nvPr/>
        </p:nvPicPr>
        <p:blipFill>
          <a:blip r:embed="rId2"/>
          <a:srcRect/>
          <a:stretch>
            <a:fillRect/>
          </a:stretch>
        </p:blipFill>
        <p:spPr bwMode="auto">
          <a:xfrm>
            <a:off x="1" y="2357430"/>
            <a:ext cx="9144000" cy="2663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28596" y="285728"/>
            <a:ext cx="8351976" cy="60961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57224" y="1000108"/>
            <a:ext cx="7153275" cy="3981450"/>
          </a:xfrm>
          <a:prstGeom prst="rect">
            <a:avLst/>
          </a:prstGeom>
          <a:noFill/>
          <a:ln w="9525">
            <a:noFill/>
            <a:miter lim="800000"/>
            <a:headEnd/>
            <a:tailEnd/>
          </a:ln>
          <a:effectLst/>
        </p:spPr>
      </p:pic>
      <p:sp>
        <p:nvSpPr>
          <p:cNvPr id="3" name="TextBox 2"/>
          <p:cNvSpPr txBox="1"/>
          <p:nvPr/>
        </p:nvSpPr>
        <p:spPr>
          <a:xfrm>
            <a:off x="2857488" y="5143512"/>
            <a:ext cx="3571900" cy="461665"/>
          </a:xfrm>
          <a:prstGeom prst="rect">
            <a:avLst/>
          </a:prstGeom>
          <a:noFill/>
        </p:spPr>
        <p:txBody>
          <a:bodyPr wrap="square" rtlCol="0">
            <a:spAutoFit/>
          </a:bodyPr>
          <a:lstStyle/>
          <a:p>
            <a:pPr algn="ctr"/>
            <a:r>
              <a:rPr lang="en-US" altLang="zh-CN" sz="2400" b="1" dirty="0" smtClean="0"/>
              <a:t>LHC beam dumping line </a:t>
            </a:r>
            <a:endParaRPr lang="zh-CN" altLang="en-US"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2500306"/>
            <a:ext cx="8229600" cy="1928826"/>
          </a:xfrm>
        </p:spPr>
        <p:txBody>
          <a:bodyPr>
            <a:normAutofit/>
          </a:bodyPr>
          <a:lstStyle/>
          <a:p>
            <a:r>
              <a:rPr lang="en-US" altLang="zh-CN" sz="6000" dirty="0" smtClean="0">
                <a:latin typeface="华文新魏" pitchFamily="2" charset="-122"/>
                <a:ea typeface="华文新魏" pitchFamily="2" charset="-122"/>
              </a:rPr>
              <a:t>3</a:t>
            </a:r>
            <a:r>
              <a:rPr lang="zh-CN" altLang="en-US" sz="6000" dirty="0" smtClean="0">
                <a:latin typeface="华文新魏" pitchFamily="2" charset="-122"/>
                <a:ea typeface="华文新魏" pitchFamily="2" charset="-122"/>
              </a:rPr>
              <a:t> </a:t>
            </a:r>
            <a:r>
              <a:rPr lang="en-US" altLang="zh-CN" sz="6000" dirty="0" smtClean="0">
                <a:latin typeface="华文新魏" pitchFamily="2" charset="-122"/>
                <a:ea typeface="华文新魏" pitchFamily="2" charset="-122"/>
              </a:rPr>
              <a:t>Beam Cleaning and Collimation System</a:t>
            </a:r>
            <a:endParaRPr lang="zh-CN" altLang="en-US" sz="6000" dirty="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Content</a:t>
            </a:r>
            <a:endParaRPr lang="zh-CN" altLang="en-US" b="1" dirty="0">
              <a:latin typeface="华文楷体" pitchFamily="2" charset="-122"/>
              <a:ea typeface="华文楷体" pitchFamily="2" charset="-122"/>
            </a:endParaRPr>
          </a:p>
        </p:txBody>
      </p:sp>
      <p:sp>
        <p:nvSpPr>
          <p:cNvPr id="3" name="内容占位符 2"/>
          <p:cNvSpPr>
            <a:spLocks noGrp="1"/>
          </p:cNvSpPr>
          <p:nvPr>
            <p:ph idx="1"/>
          </p:nvPr>
        </p:nvSpPr>
        <p:spPr/>
        <p:txBody>
          <a:bodyPr>
            <a:normAutofit/>
          </a:bodyPr>
          <a:lstStyle/>
          <a:p>
            <a:pPr>
              <a:buNone/>
            </a:pPr>
            <a:r>
              <a:rPr lang="en-US" altLang="zh-CN" b="1" dirty="0" smtClean="0">
                <a:latin typeface="华文楷体" pitchFamily="2" charset="-122"/>
                <a:ea typeface="华文楷体" pitchFamily="2" charset="-122"/>
              </a:rPr>
              <a:t>1 Machine Interlock</a:t>
            </a:r>
            <a:endParaRPr lang="en-US" altLang="zh-CN" b="1" dirty="0">
              <a:latin typeface="华文楷体" pitchFamily="2" charset="-122"/>
              <a:ea typeface="华文楷体" pitchFamily="2" charset="-122"/>
            </a:endParaRPr>
          </a:p>
          <a:p>
            <a:pPr>
              <a:buNone/>
            </a:pPr>
            <a:r>
              <a:rPr lang="en-US" altLang="zh-CN" b="1" dirty="0" smtClean="0">
                <a:latin typeface="华文楷体" pitchFamily="2" charset="-122"/>
                <a:ea typeface="华文楷体" pitchFamily="2" charset="-122"/>
              </a:rPr>
              <a:t>1)Machine Protection and Interlock System</a:t>
            </a:r>
          </a:p>
          <a:p>
            <a:pPr>
              <a:buNone/>
            </a:pPr>
            <a:r>
              <a:rPr lang="en-US" altLang="zh-CN" b="1" dirty="0" smtClean="0">
                <a:latin typeface="华文楷体" pitchFamily="2" charset="-122"/>
                <a:ea typeface="华文楷体" pitchFamily="2" charset="-122"/>
              </a:rPr>
              <a:t>2)Powering Interlock System</a:t>
            </a:r>
          </a:p>
          <a:p>
            <a:pPr>
              <a:buNone/>
            </a:pPr>
            <a:r>
              <a:rPr lang="en-US" altLang="zh-CN" b="1" dirty="0" smtClean="0">
                <a:latin typeface="华文楷体" pitchFamily="2" charset="-122"/>
                <a:ea typeface="华文楷体" pitchFamily="2" charset="-122"/>
              </a:rPr>
              <a:t>3)Beam Interlock System</a:t>
            </a:r>
          </a:p>
          <a:p>
            <a:pPr>
              <a:buNone/>
            </a:pPr>
            <a:r>
              <a:rPr lang="en-US" altLang="zh-CN" b="1" dirty="0" smtClean="0">
                <a:latin typeface="华文楷体" pitchFamily="2" charset="-122"/>
                <a:ea typeface="华文楷体" pitchFamily="2" charset="-122"/>
              </a:rPr>
              <a:t>4) Reliability Issues</a:t>
            </a:r>
          </a:p>
          <a:p>
            <a:pPr>
              <a:buNone/>
            </a:pPr>
            <a:r>
              <a:rPr lang="en-US" altLang="zh-CN" b="1" dirty="0" smtClean="0">
                <a:latin typeface="华文楷体" pitchFamily="2" charset="-122"/>
                <a:ea typeface="华文楷体" pitchFamily="2" charset="-122"/>
              </a:rPr>
              <a:t>2 Beam Dump System</a:t>
            </a:r>
          </a:p>
          <a:p>
            <a:pPr>
              <a:buNone/>
            </a:pPr>
            <a:r>
              <a:rPr lang="en-US" altLang="zh-CN" b="1" dirty="0" smtClean="0">
                <a:latin typeface="华文楷体" pitchFamily="2" charset="-122"/>
                <a:ea typeface="华文楷体" pitchFamily="2" charset="-122"/>
              </a:rPr>
              <a:t>3 Beam Cleaning and Collimation System</a:t>
            </a:r>
          </a:p>
          <a:p>
            <a:pPr>
              <a:buNone/>
            </a:pPr>
            <a:r>
              <a:rPr lang="en-US" altLang="zh-CN" b="1" dirty="0" smtClean="0">
                <a:latin typeface="华文楷体" pitchFamily="2" charset="-122"/>
                <a:ea typeface="华文楷体" pitchFamily="2" charset="-122"/>
              </a:rPr>
              <a:t>4 Detector Protection</a:t>
            </a:r>
          </a:p>
          <a:p>
            <a:pPr>
              <a:buNone/>
            </a:pP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357158" y="214290"/>
            <a:ext cx="8502409" cy="62059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78455" y="214290"/>
            <a:ext cx="8651263" cy="64774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77092" y="96582"/>
            <a:ext cx="8752625" cy="65471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71406" y="142876"/>
            <a:ext cx="8927303"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42876" y="110348"/>
            <a:ext cx="8929718" cy="65333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214554"/>
            <a:ext cx="8229600" cy="1143000"/>
          </a:xfrm>
        </p:spPr>
        <p:txBody>
          <a:bodyPr>
            <a:normAutofit/>
          </a:bodyPr>
          <a:lstStyle/>
          <a:p>
            <a:r>
              <a:rPr lang="en-US" altLang="zh-CN" sz="6000" dirty="0" smtClean="0">
                <a:latin typeface="华文新魏" pitchFamily="2" charset="-122"/>
                <a:ea typeface="华文新魏" pitchFamily="2" charset="-122"/>
              </a:rPr>
              <a:t>4</a:t>
            </a:r>
            <a:r>
              <a:rPr lang="zh-CN" altLang="en-US" sz="6000" dirty="0" smtClean="0">
                <a:latin typeface="华文新魏" pitchFamily="2" charset="-122"/>
                <a:ea typeface="华文新魏" pitchFamily="2" charset="-122"/>
              </a:rPr>
              <a:t>  </a:t>
            </a:r>
            <a:r>
              <a:rPr lang="en-US" altLang="zh-CN" sz="6000" dirty="0" smtClean="0">
                <a:latin typeface="华文新魏" pitchFamily="2" charset="-122"/>
                <a:ea typeface="华文新魏" pitchFamily="2" charset="-122"/>
              </a:rPr>
              <a:t>Detector Protection</a:t>
            </a:r>
            <a:endParaRPr lang="zh-CN" altLang="en-US" sz="6000" dirty="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85720" y="285728"/>
            <a:ext cx="8475145"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47253" y="214290"/>
            <a:ext cx="8611027" cy="64008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42876" y="117356"/>
            <a:ext cx="8858280" cy="6669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t>The collaboration work in the future</a:t>
            </a:r>
            <a:endParaRPr lang="zh-CN" altLang="en-US" b="1" dirty="0"/>
          </a:p>
        </p:txBody>
      </p:sp>
      <p:sp>
        <p:nvSpPr>
          <p:cNvPr id="3" name="内容占位符 2"/>
          <p:cNvSpPr>
            <a:spLocks noGrp="1"/>
          </p:cNvSpPr>
          <p:nvPr>
            <p:ph idx="1"/>
          </p:nvPr>
        </p:nvSpPr>
        <p:spPr>
          <a:xfrm>
            <a:off x="457200" y="1600200"/>
            <a:ext cx="8229600" cy="3186122"/>
          </a:xfrm>
        </p:spPr>
        <p:txBody>
          <a:bodyPr/>
          <a:lstStyle/>
          <a:p>
            <a:pPr>
              <a:buNone/>
            </a:pPr>
            <a:r>
              <a:rPr lang="en-US" altLang="zh-CN" b="1" dirty="0" smtClean="0"/>
              <a:t>   (1) Physics Design of the Beam Dumping System.</a:t>
            </a:r>
          </a:p>
          <a:p>
            <a:pPr>
              <a:buNone/>
            </a:pPr>
            <a:r>
              <a:rPr lang="en-US" altLang="zh-CN" b="1" dirty="0" smtClean="0"/>
              <a:t>   (2)Physics Design of Beam Dumping Line.</a:t>
            </a:r>
          </a:p>
          <a:p>
            <a:pPr>
              <a:buNone/>
            </a:pPr>
            <a:r>
              <a:rPr lang="en-US" altLang="zh-CN" b="1" dirty="0" smtClean="0"/>
              <a:t>   (3)</a:t>
            </a:r>
            <a:r>
              <a:rPr lang="en-US" dirty="0" smtClean="0"/>
              <a:t> </a:t>
            </a:r>
            <a:r>
              <a:rPr lang="en-US" b="1" dirty="0" smtClean="0"/>
              <a:t>The Investigation of Related Physical Topic.</a:t>
            </a:r>
            <a:endParaRPr lang="zh-CN" alt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357430"/>
            <a:ext cx="8229600" cy="1143000"/>
          </a:xfrm>
        </p:spPr>
        <p:txBody>
          <a:bodyPr>
            <a:normAutofit/>
          </a:bodyPr>
          <a:lstStyle/>
          <a:p>
            <a:r>
              <a:rPr lang="en-US" altLang="zh-CN" sz="5400" dirty="0" smtClean="0">
                <a:latin typeface="华文新魏" pitchFamily="2" charset="-122"/>
                <a:ea typeface="华文新魏" pitchFamily="2" charset="-122"/>
              </a:rPr>
              <a:t>1</a:t>
            </a:r>
            <a:r>
              <a:rPr lang="zh-CN" altLang="en-US" sz="5400" dirty="0" smtClean="0">
                <a:latin typeface="华文新魏" pitchFamily="2" charset="-122"/>
                <a:ea typeface="华文新魏" pitchFamily="2" charset="-122"/>
              </a:rPr>
              <a:t> </a:t>
            </a:r>
            <a:r>
              <a:rPr lang="en-US" altLang="zh-CN" sz="5400" dirty="0" smtClean="0">
                <a:latin typeface="华文新魏" pitchFamily="2" charset="-122"/>
                <a:ea typeface="华文新魏" pitchFamily="2" charset="-122"/>
              </a:rPr>
              <a:t>Machine Interlock System</a:t>
            </a:r>
            <a:endParaRPr lang="zh-CN" altLang="en-US" sz="5400" dirty="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500306"/>
            <a:ext cx="8229600" cy="1143000"/>
          </a:xfrm>
        </p:spPr>
        <p:txBody>
          <a:bodyPr>
            <a:noAutofit/>
          </a:bodyPr>
          <a:lstStyle/>
          <a:p>
            <a:r>
              <a:rPr lang="en-US" altLang="zh-CN" sz="7200" b="1" dirty="0" smtClean="0"/>
              <a:t>Thank you</a:t>
            </a:r>
            <a:r>
              <a:rPr lang="zh-CN" altLang="en-US" sz="7200" b="1" dirty="0" smtClean="0"/>
              <a:t>！</a:t>
            </a:r>
            <a:endParaRPr lang="zh-CN" altLang="en-US" sz="72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灯片编号占位符 3"/>
          <p:cNvSpPr>
            <a:spLocks noGrp="1"/>
          </p:cNvSpPr>
          <p:nvPr>
            <p:ph type="sldNum" sz="quarter" idx="10"/>
          </p:nvPr>
        </p:nvSpPr>
        <p:spPr/>
        <p:txBody>
          <a:bodyPr/>
          <a:lstStyle/>
          <a:p>
            <a:fld id="{C6D13EFF-36E3-45F6-B1C8-F5F447A5AC0D}" type="slidenum">
              <a:rPr lang="en-US" altLang="zh-CN"/>
              <a:pPr/>
              <a:t>31</a:t>
            </a:fld>
            <a:endParaRPr lang="en-US" altLang="zh-CN"/>
          </a:p>
        </p:txBody>
      </p:sp>
      <p:sp>
        <p:nvSpPr>
          <p:cNvPr id="667650" name="Rectangle 2"/>
          <p:cNvSpPr>
            <a:spLocks noGrp="1" noChangeArrowheads="1"/>
          </p:cNvSpPr>
          <p:nvPr>
            <p:ph type="title"/>
          </p:nvPr>
        </p:nvSpPr>
        <p:spPr>
          <a:xfrm>
            <a:off x="0" y="0"/>
            <a:ext cx="8929718" cy="1143000"/>
          </a:xfrm>
        </p:spPr>
        <p:txBody>
          <a:bodyPr/>
          <a:lstStyle/>
          <a:p>
            <a:r>
              <a:rPr lang="en-AU" dirty="0"/>
              <a:t>Main dipoles: quench of a magnet </a:t>
            </a:r>
            <a:endParaRPr lang="en-GB" dirty="0"/>
          </a:p>
        </p:txBody>
      </p:sp>
      <p:sp>
        <p:nvSpPr>
          <p:cNvPr id="667651" name="Rectangle 3"/>
          <p:cNvSpPr>
            <a:spLocks noChangeArrowheads="1"/>
          </p:cNvSpPr>
          <p:nvPr/>
        </p:nvSpPr>
        <p:spPr bwMode="auto">
          <a:xfrm>
            <a:off x="0" y="2420938"/>
            <a:ext cx="611188" cy="2495550"/>
          </a:xfrm>
          <a:prstGeom prst="rect">
            <a:avLst/>
          </a:prstGeom>
          <a:solidFill>
            <a:srgbClr val="CCECFF"/>
          </a:solidFill>
          <a:ln w="12700">
            <a:solidFill>
              <a:schemeClr val="tx1"/>
            </a:solidFill>
            <a:miter lim="800000"/>
            <a:headEnd type="none" w="sm" len="sm"/>
            <a:tailEnd type="none" w="sm" len="sm"/>
          </a:ln>
          <a:effectLst/>
        </p:spPr>
        <p:txBody>
          <a:bodyPr wrap="none" anchor="ctr"/>
          <a:lstStyle/>
          <a:p>
            <a:endParaRPr lang="zh-CN" altLang="en-US"/>
          </a:p>
        </p:txBody>
      </p:sp>
      <p:sp>
        <p:nvSpPr>
          <p:cNvPr id="667652" name="Rectangle 4"/>
          <p:cNvSpPr>
            <a:spLocks noChangeArrowheads="1"/>
          </p:cNvSpPr>
          <p:nvPr/>
        </p:nvSpPr>
        <p:spPr bwMode="auto">
          <a:xfrm>
            <a:off x="8316913" y="2420938"/>
            <a:ext cx="827087" cy="2495550"/>
          </a:xfrm>
          <a:prstGeom prst="rect">
            <a:avLst/>
          </a:prstGeom>
          <a:solidFill>
            <a:srgbClr val="CCECFF"/>
          </a:solidFill>
          <a:ln w="12700">
            <a:solidFill>
              <a:schemeClr val="tx1"/>
            </a:solidFill>
            <a:miter lim="800000"/>
            <a:headEnd type="none" w="sm" len="sm"/>
            <a:tailEnd type="none" w="sm" len="sm"/>
          </a:ln>
          <a:effectLst/>
        </p:spPr>
        <p:txBody>
          <a:bodyPr wrap="none" anchor="ctr"/>
          <a:lstStyle/>
          <a:p>
            <a:endParaRPr lang="zh-CN" altLang="en-US"/>
          </a:p>
        </p:txBody>
      </p:sp>
      <p:sp>
        <p:nvSpPr>
          <p:cNvPr id="667653" name="Rectangle 5"/>
          <p:cNvSpPr>
            <a:spLocks noChangeArrowheads="1"/>
          </p:cNvSpPr>
          <p:nvPr/>
        </p:nvSpPr>
        <p:spPr bwMode="auto">
          <a:xfrm>
            <a:off x="611188" y="2420938"/>
            <a:ext cx="7705725" cy="2497137"/>
          </a:xfrm>
          <a:prstGeom prst="rect">
            <a:avLst/>
          </a:prstGeom>
          <a:solidFill>
            <a:srgbClr val="99CCFF"/>
          </a:solidFill>
          <a:ln w="12700">
            <a:solidFill>
              <a:schemeClr val="tx1"/>
            </a:solidFill>
            <a:miter lim="800000"/>
            <a:headEnd/>
            <a:tailEnd/>
          </a:ln>
          <a:effectLst/>
        </p:spPr>
        <p:txBody>
          <a:bodyPr wrap="none" anchor="ctr"/>
          <a:lstStyle/>
          <a:p>
            <a:endParaRPr lang="zh-CN" altLang="en-US"/>
          </a:p>
        </p:txBody>
      </p:sp>
      <p:sp>
        <p:nvSpPr>
          <p:cNvPr id="667654" name="Text Box 6"/>
          <p:cNvSpPr txBox="1">
            <a:spLocks noChangeArrowheads="1"/>
          </p:cNvSpPr>
          <p:nvPr/>
        </p:nvSpPr>
        <p:spPr bwMode="auto">
          <a:xfrm>
            <a:off x="8101013" y="5881688"/>
            <a:ext cx="981075" cy="530225"/>
          </a:xfrm>
          <a:prstGeom prst="rect">
            <a:avLst/>
          </a:prstGeom>
          <a:noFill/>
          <a:ln w="12700">
            <a:solidFill>
              <a:schemeClr val="tx1"/>
            </a:solidFill>
            <a:miter lim="800000"/>
            <a:headEnd/>
            <a:tailEnd/>
          </a:ln>
          <a:effectLst/>
        </p:spPr>
        <p:txBody>
          <a:bodyPr lIns="18000" rIns="18000">
            <a:spAutoFit/>
          </a:bodyPr>
          <a:lstStyle/>
          <a:p>
            <a:pPr algn="ctr"/>
            <a:r>
              <a:rPr lang="fr-CH" sz="1400">
                <a:latin typeface="Arial" charset="0"/>
              </a:rPr>
              <a:t>Power Converter</a:t>
            </a:r>
            <a:endParaRPr lang="en-US" altLang="zh-CN" sz="1400">
              <a:latin typeface="Arial" charset="0"/>
              <a:ea typeface="宋体" charset="-122"/>
            </a:endParaRPr>
          </a:p>
        </p:txBody>
      </p:sp>
      <p:sp>
        <p:nvSpPr>
          <p:cNvPr id="667655" name="Freeform 7"/>
          <p:cNvSpPr>
            <a:spLocks/>
          </p:cNvSpPr>
          <p:nvPr/>
        </p:nvSpPr>
        <p:spPr bwMode="auto">
          <a:xfrm>
            <a:off x="7042150" y="5688013"/>
            <a:ext cx="193675" cy="598487"/>
          </a:xfrm>
          <a:custGeom>
            <a:avLst/>
            <a:gdLst/>
            <a:ahLst/>
            <a:cxnLst>
              <a:cxn ang="0">
                <a:pos x="51" y="0"/>
              </a:cxn>
              <a:cxn ang="0">
                <a:pos x="51" y="52"/>
              </a:cxn>
              <a:cxn ang="0">
                <a:pos x="0" y="77"/>
              </a:cxn>
              <a:cxn ang="0">
                <a:pos x="51" y="103"/>
              </a:cxn>
              <a:cxn ang="0">
                <a:pos x="0" y="128"/>
              </a:cxn>
              <a:cxn ang="0">
                <a:pos x="51" y="154"/>
              </a:cxn>
              <a:cxn ang="0">
                <a:pos x="0" y="179"/>
              </a:cxn>
              <a:cxn ang="0">
                <a:pos x="51" y="205"/>
              </a:cxn>
              <a:cxn ang="0">
                <a:pos x="51" y="256"/>
              </a:cxn>
            </a:cxnLst>
            <a:rect l="0" t="0" r="r" b="b"/>
            <a:pathLst>
              <a:path w="51" h="256">
                <a:moveTo>
                  <a:pt x="51" y="0"/>
                </a:moveTo>
                <a:lnTo>
                  <a:pt x="51" y="52"/>
                </a:lnTo>
                <a:lnTo>
                  <a:pt x="0" y="77"/>
                </a:lnTo>
                <a:lnTo>
                  <a:pt x="51" y="103"/>
                </a:lnTo>
                <a:lnTo>
                  <a:pt x="0" y="128"/>
                </a:lnTo>
                <a:lnTo>
                  <a:pt x="51" y="154"/>
                </a:lnTo>
                <a:lnTo>
                  <a:pt x="0" y="179"/>
                </a:lnTo>
                <a:lnTo>
                  <a:pt x="51" y="205"/>
                </a:lnTo>
                <a:lnTo>
                  <a:pt x="51" y="256"/>
                </a:lnTo>
              </a:path>
            </a:pathLst>
          </a:custGeom>
          <a:noFill/>
          <a:ln w="28575" cap="rnd" cmpd="sng">
            <a:solidFill>
              <a:schemeClr val="tx1"/>
            </a:solidFill>
            <a:prstDash val="solid"/>
            <a:round/>
            <a:headEnd/>
            <a:tailEnd/>
          </a:ln>
        </p:spPr>
        <p:txBody>
          <a:bodyPr/>
          <a:lstStyle/>
          <a:p>
            <a:endParaRPr lang="zh-CN" altLang="en-US"/>
          </a:p>
        </p:txBody>
      </p:sp>
      <p:sp>
        <p:nvSpPr>
          <p:cNvPr id="667656" name="Line 8"/>
          <p:cNvSpPr>
            <a:spLocks noChangeShapeType="1"/>
          </p:cNvSpPr>
          <p:nvPr/>
        </p:nvSpPr>
        <p:spPr bwMode="auto">
          <a:xfrm flipH="1">
            <a:off x="6896100" y="5734050"/>
            <a:ext cx="341313" cy="0"/>
          </a:xfrm>
          <a:prstGeom prst="line">
            <a:avLst/>
          </a:prstGeom>
          <a:noFill/>
          <a:ln w="28575">
            <a:solidFill>
              <a:schemeClr val="tx1"/>
            </a:solidFill>
            <a:round/>
            <a:headEnd/>
            <a:tailEnd/>
          </a:ln>
          <a:effectLst/>
        </p:spPr>
        <p:txBody>
          <a:bodyPr/>
          <a:lstStyle/>
          <a:p>
            <a:endParaRPr lang="zh-CN" altLang="en-US"/>
          </a:p>
        </p:txBody>
      </p:sp>
      <p:sp>
        <p:nvSpPr>
          <p:cNvPr id="667657" name="Line 9"/>
          <p:cNvSpPr>
            <a:spLocks noChangeShapeType="1"/>
          </p:cNvSpPr>
          <p:nvPr/>
        </p:nvSpPr>
        <p:spPr bwMode="auto">
          <a:xfrm flipH="1">
            <a:off x="6896100" y="6259513"/>
            <a:ext cx="341313" cy="0"/>
          </a:xfrm>
          <a:prstGeom prst="line">
            <a:avLst/>
          </a:prstGeom>
          <a:noFill/>
          <a:ln w="28575">
            <a:solidFill>
              <a:schemeClr val="tx1"/>
            </a:solidFill>
            <a:round/>
            <a:headEnd/>
            <a:tailEnd/>
          </a:ln>
          <a:effectLst/>
        </p:spPr>
        <p:txBody>
          <a:bodyPr/>
          <a:lstStyle/>
          <a:p>
            <a:endParaRPr lang="zh-CN" altLang="en-US"/>
          </a:p>
        </p:txBody>
      </p:sp>
      <p:sp>
        <p:nvSpPr>
          <p:cNvPr id="667658" name="Line 10"/>
          <p:cNvSpPr>
            <a:spLocks noChangeShapeType="1"/>
          </p:cNvSpPr>
          <p:nvPr/>
        </p:nvSpPr>
        <p:spPr bwMode="auto">
          <a:xfrm flipH="1">
            <a:off x="6902450" y="5738813"/>
            <a:ext cx="1588" cy="138112"/>
          </a:xfrm>
          <a:prstGeom prst="line">
            <a:avLst/>
          </a:prstGeom>
          <a:noFill/>
          <a:ln w="28575">
            <a:solidFill>
              <a:schemeClr val="tx1"/>
            </a:solidFill>
            <a:round/>
            <a:headEnd/>
            <a:tailEnd/>
          </a:ln>
          <a:effectLst/>
        </p:spPr>
        <p:txBody>
          <a:bodyPr/>
          <a:lstStyle/>
          <a:p>
            <a:endParaRPr lang="zh-CN" altLang="en-US"/>
          </a:p>
        </p:txBody>
      </p:sp>
      <p:sp>
        <p:nvSpPr>
          <p:cNvPr id="667659" name="Line 11"/>
          <p:cNvSpPr>
            <a:spLocks noChangeShapeType="1"/>
          </p:cNvSpPr>
          <p:nvPr/>
        </p:nvSpPr>
        <p:spPr bwMode="auto">
          <a:xfrm flipH="1">
            <a:off x="6902450" y="6122988"/>
            <a:ext cx="1588" cy="138112"/>
          </a:xfrm>
          <a:prstGeom prst="line">
            <a:avLst/>
          </a:prstGeom>
          <a:noFill/>
          <a:ln w="28575">
            <a:solidFill>
              <a:schemeClr val="tx1"/>
            </a:solidFill>
            <a:round/>
            <a:headEnd/>
            <a:tailEnd/>
          </a:ln>
          <a:effectLst/>
        </p:spPr>
        <p:txBody>
          <a:bodyPr/>
          <a:lstStyle/>
          <a:p>
            <a:endParaRPr lang="zh-CN" altLang="en-US"/>
          </a:p>
        </p:txBody>
      </p:sp>
      <p:sp>
        <p:nvSpPr>
          <p:cNvPr id="667660" name="Line 12"/>
          <p:cNvSpPr>
            <a:spLocks noChangeShapeType="1"/>
          </p:cNvSpPr>
          <p:nvPr/>
        </p:nvSpPr>
        <p:spPr bwMode="auto">
          <a:xfrm>
            <a:off x="6904038" y="5884863"/>
            <a:ext cx="1587" cy="241300"/>
          </a:xfrm>
          <a:prstGeom prst="line">
            <a:avLst/>
          </a:prstGeom>
          <a:noFill/>
          <a:ln w="28575">
            <a:solidFill>
              <a:schemeClr val="tx1"/>
            </a:solidFill>
            <a:round/>
            <a:headEnd/>
            <a:tailEnd/>
          </a:ln>
          <a:effectLst/>
        </p:spPr>
        <p:txBody>
          <a:bodyPr/>
          <a:lstStyle/>
          <a:p>
            <a:endParaRPr lang="zh-CN" altLang="en-US"/>
          </a:p>
        </p:txBody>
      </p:sp>
      <p:sp>
        <p:nvSpPr>
          <p:cNvPr id="667661" name="Oval 13"/>
          <p:cNvSpPr>
            <a:spLocks noChangeAspect="1" noChangeArrowheads="1"/>
          </p:cNvSpPr>
          <p:nvPr/>
        </p:nvSpPr>
        <p:spPr bwMode="auto">
          <a:xfrm>
            <a:off x="6896100" y="6118225"/>
            <a:ext cx="17463" cy="17463"/>
          </a:xfrm>
          <a:prstGeom prst="ellipse">
            <a:avLst/>
          </a:prstGeom>
          <a:solidFill>
            <a:schemeClr val="tx2"/>
          </a:solidFill>
          <a:ln w="28575">
            <a:solidFill>
              <a:schemeClr val="tx1"/>
            </a:solidFill>
            <a:round/>
            <a:headEnd/>
            <a:tailEnd/>
          </a:ln>
          <a:effectLst/>
        </p:spPr>
        <p:txBody>
          <a:bodyPr wrap="none" anchor="ctr"/>
          <a:lstStyle/>
          <a:p>
            <a:endParaRPr lang="zh-CN" altLang="en-US"/>
          </a:p>
        </p:txBody>
      </p:sp>
      <p:sp>
        <p:nvSpPr>
          <p:cNvPr id="667662" name="Rectangle 14"/>
          <p:cNvSpPr>
            <a:spLocks noChangeAspect="1" noChangeArrowheads="1"/>
          </p:cNvSpPr>
          <p:nvPr/>
        </p:nvSpPr>
        <p:spPr bwMode="auto">
          <a:xfrm>
            <a:off x="7224713" y="6281738"/>
            <a:ext cx="22225" cy="22225"/>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sp>
        <p:nvSpPr>
          <p:cNvPr id="667663" name="Rectangle 15"/>
          <p:cNvSpPr>
            <a:spLocks noChangeAspect="1" noChangeArrowheads="1"/>
          </p:cNvSpPr>
          <p:nvPr/>
        </p:nvSpPr>
        <p:spPr bwMode="auto">
          <a:xfrm>
            <a:off x="7224713" y="5676900"/>
            <a:ext cx="22225" cy="22225"/>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sp>
        <p:nvSpPr>
          <p:cNvPr id="667664" name="Oval 16"/>
          <p:cNvSpPr>
            <a:spLocks noChangeArrowheads="1"/>
          </p:cNvSpPr>
          <p:nvPr/>
        </p:nvSpPr>
        <p:spPr bwMode="auto">
          <a:xfrm>
            <a:off x="7712075" y="5846763"/>
            <a:ext cx="357188" cy="347662"/>
          </a:xfrm>
          <a:prstGeom prst="ellipse">
            <a:avLst/>
          </a:prstGeom>
          <a:noFill/>
          <a:ln w="28575">
            <a:solidFill>
              <a:schemeClr val="tx1"/>
            </a:solidFill>
            <a:round/>
            <a:headEnd/>
            <a:tailEnd/>
          </a:ln>
          <a:effectLst/>
        </p:spPr>
        <p:txBody>
          <a:bodyPr wrap="none" anchor="ctr"/>
          <a:lstStyle/>
          <a:p>
            <a:endParaRPr lang="zh-CN" altLang="en-US"/>
          </a:p>
        </p:txBody>
      </p:sp>
      <p:sp>
        <p:nvSpPr>
          <p:cNvPr id="667665" name="Line 17"/>
          <p:cNvSpPr>
            <a:spLocks noChangeShapeType="1"/>
          </p:cNvSpPr>
          <p:nvPr/>
        </p:nvSpPr>
        <p:spPr bwMode="auto">
          <a:xfrm>
            <a:off x="7891463" y="5843588"/>
            <a:ext cx="0" cy="347662"/>
          </a:xfrm>
          <a:prstGeom prst="line">
            <a:avLst/>
          </a:prstGeom>
          <a:noFill/>
          <a:ln w="28575">
            <a:solidFill>
              <a:schemeClr val="tx1"/>
            </a:solidFill>
            <a:round/>
            <a:headEnd/>
            <a:tailEnd type="triangle" w="lg" len="lg"/>
          </a:ln>
          <a:effectLst/>
        </p:spPr>
        <p:txBody>
          <a:bodyPr/>
          <a:lstStyle/>
          <a:p>
            <a:endParaRPr lang="zh-CN" altLang="en-US"/>
          </a:p>
        </p:txBody>
      </p:sp>
      <p:sp>
        <p:nvSpPr>
          <p:cNvPr id="667666" name="Line 18"/>
          <p:cNvSpPr>
            <a:spLocks noChangeShapeType="1"/>
          </p:cNvSpPr>
          <p:nvPr/>
        </p:nvSpPr>
        <p:spPr bwMode="auto">
          <a:xfrm>
            <a:off x="7891463" y="6188075"/>
            <a:ext cx="0" cy="93663"/>
          </a:xfrm>
          <a:prstGeom prst="line">
            <a:avLst/>
          </a:prstGeom>
          <a:noFill/>
          <a:ln w="28575">
            <a:solidFill>
              <a:schemeClr val="tx1"/>
            </a:solidFill>
            <a:round/>
            <a:headEnd/>
            <a:tailEnd/>
          </a:ln>
          <a:effectLst/>
        </p:spPr>
        <p:txBody>
          <a:bodyPr/>
          <a:lstStyle/>
          <a:p>
            <a:endParaRPr lang="zh-CN" altLang="en-US"/>
          </a:p>
        </p:txBody>
      </p:sp>
      <p:sp>
        <p:nvSpPr>
          <p:cNvPr id="667667" name="Line 19"/>
          <p:cNvSpPr>
            <a:spLocks noChangeShapeType="1"/>
          </p:cNvSpPr>
          <p:nvPr/>
        </p:nvSpPr>
        <p:spPr bwMode="auto">
          <a:xfrm>
            <a:off x="7891463" y="5768975"/>
            <a:ext cx="0" cy="93663"/>
          </a:xfrm>
          <a:prstGeom prst="line">
            <a:avLst/>
          </a:prstGeom>
          <a:noFill/>
          <a:ln w="28575">
            <a:solidFill>
              <a:schemeClr val="tx1"/>
            </a:solidFill>
            <a:round/>
            <a:headEnd/>
            <a:tailEnd/>
          </a:ln>
          <a:effectLst/>
        </p:spPr>
        <p:txBody>
          <a:bodyPr/>
          <a:lstStyle/>
          <a:p>
            <a:endParaRPr lang="zh-CN" altLang="en-US"/>
          </a:p>
        </p:txBody>
      </p:sp>
      <p:sp>
        <p:nvSpPr>
          <p:cNvPr id="667668" name="Rectangle 20"/>
          <p:cNvSpPr>
            <a:spLocks noChangeAspect="1" noChangeArrowheads="1"/>
          </p:cNvSpPr>
          <p:nvPr/>
        </p:nvSpPr>
        <p:spPr bwMode="auto">
          <a:xfrm>
            <a:off x="7880350" y="6278563"/>
            <a:ext cx="22225" cy="22225"/>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sp>
        <p:nvSpPr>
          <p:cNvPr id="667669" name="Rectangle 21"/>
          <p:cNvSpPr>
            <a:spLocks noChangeAspect="1" noChangeArrowheads="1"/>
          </p:cNvSpPr>
          <p:nvPr/>
        </p:nvSpPr>
        <p:spPr bwMode="auto">
          <a:xfrm>
            <a:off x="7880350" y="5762625"/>
            <a:ext cx="25400" cy="25400"/>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cxnSp>
        <p:nvCxnSpPr>
          <p:cNvPr id="667670" name="AutoShape 22"/>
          <p:cNvCxnSpPr>
            <a:cxnSpLocks noChangeShapeType="1"/>
            <a:stCxn id="667668" idx="2"/>
            <a:endCxn id="667662" idx="2"/>
          </p:cNvCxnSpPr>
          <p:nvPr/>
        </p:nvCxnSpPr>
        <p:spPr bwMode="auto">
          <a:xfrm rot="5400000">
            <a:off x="7562056" y="5988844"/>
            <a:ext cx="3175" cy="655638"/>
          </a:xfrm>
          <a:prstGeom prst="bentConnector3">
            <a:avLst>
              <a:gd name="adj1" fmla="val 6850000"/>
            </a:avLst>
          </a:prstGeom>
          <a:noFill/>
          <a:ln w="28575">
            <a:solidFill>
              <a:schemeClr val="tx1"/>
            </a:solidFill>
            <a:miter lim="800000"/>
            <a:headEnd/>
            <a:tailEnd/>
          </a:ln>
          <a:effectLst/>
        </p:spPr>
      </p:cxnSp>
      <p:cxnSp>
        <p:nvCxnSpPr>
          <p:cNvPr id="667671" name="AutoShape 23"/>
          <p:cNvCxnSpPr>
            <a:cxnSpLocks noChangeShapeType="1"/>
            <a:stCxn id="667751" idx="6"/>
            <a:endCxn id="667773" idx="2"/>
          </p:cNvCxnSpPr>
          <p:nvPr/>
        </p:nvCxnSpPr>
        <p:spPr bwMode="auto">
          <a:xfrm>
            <a:off x="1646238" y="4346575"/>
            <a:ext cx="765175" cy="1588"/>
          </a:xfrm>
          <a:prstGeom prst="bentConnector3">
            <a:avLst>
              <a:gd name="adj1" fmla="val 49792"/>
            </a:avLst>
          </a:prstGeom>
          <a:noFill/>
          <a:ln w="19050">
            <a:solidFill>
              <a:srgbClr val="0000FF"/>
            </a:solidFill>
            <a:miter lim="800000"/>
            <a:headEnd/>
            <a:tailEnd/>
          </a:ln>
          <a:effectLst/>
        </p:spPr>
      </p:cxnSp>
      <p:cxnSp>
        <p:nvCxnSpPr>
          <p:cNvPr id="667672" name="AutoShape 24"/>
          <p:cNvCxnSpPr>
            <a:cxnSpLocks noChangeShapeType="1"/>
            <a:stCxn id="667683" idx="6"/>
            <a:endCxn id="667739" idx="2"/>
          </p:cNvCxnSpPr>
          <p:nvPr/>
        </p:nvCxnSpPr>
        <p:spPr bwMode="auto">
          <a:xfrm flipV="1">
            <a:off x="2392363" y="3378200"/>
            <a:ext cx="1027112" cy="3175"/>
          </a:xfrm>
          <a:prstGeom prst="bentConnector3">
            <a:avLst>
              <a:gd name="adj1" fmla="val 49921"/>
            </a:avLst>
          </a:prstGeom>
          <a:noFill/>
          <a:ln w="19050">
            <a:solidFill>
              <a:srgbClr val="0000FF"/>
            </a:solidFill>
            <a:miter lim="800000"/>
            <a:headEnd/>
            <a:tailEnd/>
          </a:ln>
          <a:effectLst/>
        </p:spPr>
      </p:cxnSp>
      <p:grpSp>
        <p:nvGrpSpPr>
          <p:cNvPr id="2" name="Group 25"/>
          <p:cNvGrpSpPr>
            <a:grpSpLocks/>
          </p:cNvGrpSpPr>
          <p:nvPr/>
        </p:nvGrpSpPr>
        <p:grpSpPr bwMode="auto">
          <a:xfrm>
            <a:off x="1403350" y="2886075"/>
            <a:ext cx="989013" cy="519113"/>
            <a:chOff x="956" y="1949"/>
            <a:chExt cx="623" cy="327"/>
          </a:xfrm>
        </p:grpSpPr>
        <p:grpSp>
          <p:nvGrpSpPr>
            <p:cNvPr id="3" name="Group 26"/>
            <p:cNvGrpSpPr>
              <a:grpSpLocks/>
            </p:cNvGrpSpPr>
            <p:nvPr/>
          </p:nvGrpSpPr>
          <p:grpSpPr bwMode="auto">
            <a:xfrm>
              <a:off x="966" y="1949"/>
              <a:ext cx="600" cy="312"/>
              <a:chOff x="860" y="2816"/>
              <a:chExt cx="1924" cy="496"/>
            </a:xfrm>
          </p:grpSpPr>
          <p:sp>
            <p:nvSpPr>
              <p:cNvPr id="667675" name="Line 27"/>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667676" name="Arc 28"/>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677" name="Arc 29"/>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678" name="Arc 30"/>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679" name="Arc 31"/>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680" name="Arc 32"/>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681" name="Line 33"/>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667682" name="Oval 34"/>
            <p:cNvSpPr>
              <a:spLocks noChangeArrowheads="1"/>
            </p:cNvSpPr>
            <p:nvPr/>
          </p:nvSpPr>
          <p:spPr bwMode="auto">
            <a:xfrm>
              <a:off x="956" y="2253"/>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667683" name="Oval 35"/>
            <p:cNvSpPr>
              <a:spLocks noChangeArrowheads="1"/>
            </p:cNvSpPr>
            <p:nvPr/>
          </p:nvSpPr>
          <p:spPr bwMode="auto">
            <a:xfrm>
              <a:off x="1556" y="2249"/>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cxnSp>
        <p:nvCxnSpPr>
          <p:cNvPr id="667684" name="AutoShape 36"/>
          <p:cNvCxnSpPr>
            <a:cxnSpLocks noChangeShapeType="1"/>
            <a:stCxn id="667695" idx="6"/>
            <a:endCxn id="667705" idx="2"/>
          </p:cNvCxnSpPr>
          <p:nvPr/>
        </p:nvCxnSpPr>
        <p:spPr bwMode="auto">
          <a:xfrm>
            <a:off x="6140450" y="3378200"/>
            <a:ext cx="808038" cy="0"/>
          </a:xfrm>
          <a:prstGeom prst="straightConnector1">
            <a:avLst/>
          </a:prstGeom>
          <a:noFill/>
          <a:ln w="19050">
            <a:solidFill>
              <a:srgbClr val="0000FF"/>
            </a:solidFill>
            <a:round/>
            <a:headEnd/>
            <a:tailEnd/>
          </a:ln>
          <a:effectLst/>
        </p:spPr>
      </p:cxnSp>
      <p:grpSp>
        <p:nvGrpSpPr>
          <p:cNvPr id="4" name="Group 37"/>
          <p:cNvGrpSpPr>
            <a:grpSpLocks/>
          </p:cNvGrpSpPr>
          <p:nvPr/>
        </p:nvGrpSpPr>
        <p:grpSpPr bwMode="auto">
          <a:xfrm>
            <a:off x="5148263" y="2882900"/>
            <a:ext cx="992187" cy="519113"/>
            <a:chOff x="3256" y="1947"/>
            <a:chExt cx="625" cy="327"/>
          </a:xfrm>
        </p:grpSpPr>
        <p:grpSp>
          <p:nvGrpSpPr>
            <p:cNvPr id="5" name="Group 38"/>
            <p:cNvGrpSpPr>
              <a:grpSpLocks/>
            </p:cNvGrpSpPr>
            <p:nvPr/>
          </p:nvGrpSpPr>
          <p:grpSpPr bwMode="auto">
            <a:xfrm>
              <a:off x="3268" y="1947"/>
              <a:ext cx="600" cy="312"/>
              <a:chOff x="860" y="2816"/>
              <a:chExt cx="1924" cy="496"/>
            </a:xfrm>
          </p:grpSpPr>
          <p:sp>
            <p:nvSpPr>
              <p:cNvPr id="667687" name="Line 39"/>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667688" name="Arc 40"/>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689" name="Arc 41"/>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690" name="Arc 42"/>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691" name="Arc 43"/>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692" name="Arc 44"/>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693" name="Line 45"/>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667694" name="Oval 46"/>
            <p:cNvSpPr>
              <a:spLocks noChangeArrowheads="1"/>
            </p:cNvSpPr>
            <p:nvPr/>
          </p:nvSpPr>
          <p:spPr bwMode="auto">
            <a:xfrm>
              <a:off x="3256" y="2251"/>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667695" name="Oval 47"/>
            <p:cNvSpPr>
              <a:spLocks noChangeArrowheads="1"/>
            </p:cNvSpPr>
            <p:nvPr/>
          </p:nvSpPr>
          <p:spPr bwMode="auto">
            <a:xfrm>
              <a:off x="3858" y="2247"/>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grpSp>
        <p:nvGrpSpPr>
          <p:cNvPr id="6" name="Group 48"/>
          <p:cNvGrpSpPr>
            <a:grpSpLocks/>
          </p:cNvGrpSpPr>
          <p:nvPr/>
        </p:nvGrpSpPr>
        <p:grpSpPr bwMode="auto">
          <a:xfrm>
            <a:off x="6948488" y="2852738"/>
            <a:ext cx="985837" cy="542925"/>
            <a:chOff x="4601" y="1928"/>
            <a:chExt cx="621" cy="342"/>
          </a:xfrm>
        </p:grpSpPr>
        <p:grpSp>
          <p:nvGrpSpPr>
            <p:cNvPr id="7" name="Group 49"/>
            <p:cNvGrpSpPr>
              <a:grpSpLocks/>
            </p:cNvGrpSpPr>
            <p:nvPr/>
          </p:nvGrpSpPr>
          <p:grpSpPr bwMode="auto">
            <a:xfrm>
              <a:off x="4615" y="1928"/>
              <a:ext cx="596" cy="336"/>
              <a:chOff x="860" y="2816"/>
              <a:chExt cx="1924" cy="496"/>
            </a:xfrm>
          </p:grpSpPr>
          <p:sp>
            <p:nvSpPr>
              <p:cNvPr id="667698" name="Line 50"/>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667699" name="Arc 51"/>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00" name="Arc 52"/>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01" name="Arc 53"/>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02" name="Arc 54"/>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03" name="Arc 55"/>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04" name="Line 56"/>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667705" name="Oval 57"/>
            <p:cNvSpPr>
              <a:spLocks noChangeArrowheads="1"/>
            </p:cNvSpPr>
            <p:nvPr/>
          </p:nvSpPr>
          <p:spPr bwMode="auto">
            <a:xfrm>
              <a:off x="4601" y="2247"/>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667706" name="Oval 58"/>
            <p:cNvSpPr>
              <a:spLocks noChangeArrowheads="1"/>
            </p:cNvSpPr>
            <p:nvPr/>
          </p:nvSpPr>
          <p:spPr bwMode="auto">
            <a:xfrm>
              <a:off x="5199" y="2243"/>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grpSp>
        <p:nvGrpSpPr>
          <p:cNvPr id="8" name="Group 59"/>
          <p:cNvGrpSpPr>
            <a:grpSpLocks/>
          </p:cNvGrpSpPr>
          <p:nvPr/>
        </p:nvGrpSpPr>
        <p:grpSpPr bwMode="auto">
          <a:xfrm>
            <a:off x="6084888" y="3811588"/>
            <a:ext cx="992187" cy="519112"/>
            <a:chOff x="3944" y="2401"/>
            <a:chExt cx="625" cy="327"/>
          </a:xfrm>
        </p:grpSpPr>
        <p:grpSp>
          <p:nvGrpSpPr>
            <p:cNvPr id="9" name="Group 60"/>
            <p:cNvGrpSpPr>
              <a:grpSpLocks/>
            </p:cNvGrpSpPr>
            <p:nvPr/>
          </p:nvGrpSpPr>
          <p:grpSpPr bwMode="auto">
            <a:xfrm>
              <a:off x="3956" y="2401"/>
              <a:ext cx="600" cy="312"/>
              <a:chOff x="860" y="2816"/>
              <a:chExt cx="1924" cy="496"/>
            </a:xfrm>
          </p:grpSpPr>
          <p:sp>
            <p:nvSpPr>
              <p:cNvPr id="667709" name="Line 61"/>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667710" name="Arc 62"/>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11" name="Arc 63"/>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12" name="Arc 64"/>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13" name="Arc 65"/>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14" name="Arc 66"/>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15" name="Line 67"/>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667716" name="Oval 68"/>
            <p:cNvSpPr>
              <a:spLocks noChangeArrowheads="1"/>
            </p:cNvSpPr>
            <p:nvPr/>
          </p:nvSpPr>
          <p:spPr bwMode="auto">
            <a:xfrm>
              <a:off x="3944" y="2705"/>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667717" name="Oval 69"/>
            <p:cNvSpPr>
              <a:spLocks noChangeArrowheads="1"/>
            </p:cNvSpPr>
            <p:nvPr/>
          </p:nvSpPr>
          <p:spPr bwMode="auto">
            <a:xfrm>
              <a:off x="4546" y="2701"/>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cxnSp>
        <p:nvCxnSpPr>
          <p:cNvPr id="667718" name="AutoShape 70"/>
          <p:cNvCxnSpPr>
            <a:cxnSpLocks noChangeShapeType="1"/>
            <a:stCxn id="667740" idx="6"/>
            <a:endCxn id="667694" idx="2"/>
          </p:cNvCxnSpPr>
          <p:nvPr/>
        </p:nvCxnSpPr>
        <p:spPr bwMode="auto">
          <a:xfrm>
            <a:off x="4395788" y="3381375"/>
            <a:ext cx="752475" cy="3175"/>
          </a:xfrm>
          <a:prstGeom prst="bentConnector3">
            <a:avLst>
              <a:gd name="adj1" fmla="val 49787"/>
            </a:avLst>
          </a:prstGeom>
          <a:noFill/>
          <a:ln w="19050">
            <a:solidFill>
              <a:srgbClr val="0000FF"/>
            </a:solidFill>
            <a:prstDash val="dash"/>
            <a:miter lim="800000"/>
            <a:headEnd/>
            <a:tailEnd/>
          </a:ln>
          <a:effectLst/>
        </p:spPr>
      </p:cxnSp>
      <p:sp>
        <p:nvSpPr>
          <p:cNvPr id="667727" name="Oval 79"/>
          <p:cNvSpPr>
            <a:spLocks noChangeArrowheads="1"/>
          </p:cNvSpPr>
          <p:nvPr/>
        </p:nvSpPr>
        <p:spPr bwMode="auto">
          <a:xfrm>
            <a:off x="4249738" y="4325938"/>
            <a:ext cx="36512" cy="36512"/>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667728" name="Oval 80"/>
          <p:cNvSpPr>
            <a:spLocks noChangeArrowheads="1"/>
          </p:cNvSpPr>
          <p:nvPr/>
        </p:nvSpPr>
        <p:spPr bwMode="auto">
          <a:xfrm>
            <a:off x="5200650" y="4294188"/>
            <a:ext cx="36513" cy="36512"/>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cxnSp>
        <p:nvCxnSpPr>
          <p:cNvPr id="667729" name="AutoShape 81"/>
          <p:cNvCxnSpPr>
            <a:cxnSpLocks noChangeShapeType="1"/>
            <a:stCxn id="667774" idx="6"/>
            <a:endCxn id="667727" idx="2"/>
          </p:cNvCxnSpPr>
          <p:nvPr/>
        </p:nvCxnSpPr>
        <p:spPr bwMode="auto">
          <a:xfrm flipV="1">
            <a:off x="3387725" y="4344988"/>
            <a:ext cx="862013" cy="6350"/>
          </a:xfrm>
          <a:prstGeom prst="bentConnector3">
            <a:avLst>
              <a:gd name="adj1" fmla="val 49907"/>
            </a:avLst>
          </a:prstGeom>
          <a:noFill/>
          <a:ln w="19050">
            <a:solidFill>
              <a:srgbClr val="0000FF"/>
            </a:solidFill>
            <a:miter lim="800000"/>
            <a:headEnd/>
            <a:tailEnd/>
          </a:ln>
          <a:effectLst/>
        </p:spPr>
      </p:cxnSp>
      <p:grpSp>
        <p:nvGrpSpPr>
          <p:cNvPr id="10" name="Group 82"/>
          <p:cNvGrpSpPr>
            <a:grpSpLocks/>
          </p:cNvGrpSpPr>
          <p:nvPr/>
        </p:nvGrpSpPr>
        <p:grpSpPr bwMode="auto">
          <a:xfrm>
            <a:off x="3419475" y="2852738"/>
            <a:ext cx="976313" cy="546100"/>
            <a:chOff x="2347" y="1930"/>
            <a:chExt cx="615" cy="344"/>
          </a:xfrm>
        </p:grpSpPr>
        <p:grpSp>
          <p:nvGrpSpPr>
            <p:cNvPr id="11" name="Group 83"/>
            <p:cNvGrpSpPr>
              <a:grpSpLocks/>
            </p:cNvGrpSpPr>
            <p:nvPr/>
          </p:nvGrpSpPr>
          <p:grpSpPr bwMode="auto">
            <a:xfrm>
              <a:off x="2355" y="1930"/>
              <a:ext cx="596" cy="336"/>
              <a:chOff x="860" y="2816"/>
              <a:chExt cx="1924" cy="496"/>
            </a:xfrm>
          </p:grpSpPr>
          <p:sp>
            <p:nvSpPr>
              <p:cNvPr id="667732" name="Line 84"/>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667733" name="Arc 85"/>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34" name="Arc 86"/>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35" name="Arc 87"/>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36" name="Arc 88"/>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37" name="Arc 89"/>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38" name="Line 90"/>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667739" name="Oval 91"/>
            <p:cNvSpPr>
              <a:spLocks noChangeArrowheads="1"/>
            </p:cNvSpPr>
            <p:nvPr/>
          </p:nvSpPr>
          <p:spPr bwMode="auto">
            <a:xfrm>
              <a:off x="2347" y="2249"/>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667740" name="Oval 92"/>
            <p:cNvSpPr>
              <a:spLocks noChangeArrowheads="1"/>
            </p:cNvSpPr>
            <p:nvPr/>
          </p:nvSpPr>
          <p:spPr bwMode="auto">
            <a:xfrm>
              <a:off x="2939" y="2251"/>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grpSp>
        <p:nvGrpSpPr>
          <p:cNvPr id="12" name="Group 93"/>
          <p:cNvGrpSpPr>
            <a:grpSpLocks/>
          </p:cNvGrpSpPr>
          <p:nvPr/>
        </p:nvGrpSpPr>
        <p:grpSpPr bwMode="auto">
          <a:xfrm>
            <a:off x="669925" y="3817938"/>
            <a:ext cx="976313" cy="546100"/>
            <a:chOff x="2347" y="1930"/>
            <a:chExt cx="615" cy="344"/>
          </a:xfrm>
        </p:grpSpPr>
        <p:grpSp>
          <p:nvGrpSpPr>
            <p:cNvPr id="13" name="Group 94"/>
            <p:cNvGrpSpPr>
              <a:grpSpLocks/>
            </p:cNvGrpSpPr>
            <p:nvPr/>
          </p:nvGrpSpPr>
          <p:grpSpPr bwMode="auto">
            <a:xfrm>
              <a:off x="2355" y="1930"/>
              <a:ext cx="596" cy="336"/>
              <a:chOff x="860" y="2816"/>
              <a:chExt cx="1924" cy="496"/>
            </a:xfrm>
          </p:grpSpPr>
          <p:sp>
            <p:nvSpPr>
              <p:cNvPr id="667743" name="Line 95"/>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667744" name="Arc 96"/>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45" name="Arc 97"/>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46" name="Arc 98"/>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47" name="Arc 99"/>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48" name="Arc 100"/>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749" name="Line 101"/>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667750" name="Oval 102"/>
            <p:cNvSpPr>
              <a:spLocks noChangeArrowheads="1"/>
            </p:cNvSpPr>
            <p:nvPr/>
          </p:nvSpPr>
          <p:spPr bwMode="auto">
            <a:xfrm>
              <a:off x="2347" y="2249"/>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667751" name="Oval 103"/>
            <p:cNvSpPr>
              <a:spLocks noChangeArrowheads="1"/>
            </p:cNvSpPr>
            <p:nvPr/>
          </p:nvSpPr>
          <p:spPr bwMode="auto">
            <a:xfrm>
              <a:off x="2939" y="2251"/>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cxnSp>
        <p:nvCxnSpPr>
          <p:cNvPr id="667752" name="AutoShape 104"/>
          <p:cNvCxnSpPr>
            <a:cxnSpLocks noChangeShapeType="1"/>
          </p:cNvCxnSpPr>
          <p:nvPr/>
        </p:nvCxnSpPr>
        <p:spPr bwMode="auto">
          <a:xfrm>
            <a:off x="5219700" y="4313238"/>
            <a:ext cx="906463" cy="0"/>
          </a:xfrm>
          <a:prstGeom prst="straightConnector1">
            <a:avLst/>
          </a:prstGeom>
          <a:noFill/>
          <a:ln w="19050">
            <a:solidFill>
              <a:srgbClr val="0000FF"/>
            </a:solidFill>
            <a:prstDash val="dash"/>
            <a:round/>
            <a:headEnd/>
            <a:tailEnd/>
          </a:ln>
          <a:effectLst/>
        </p:spPr>
      </p:cxnSp>
      <p:sp>
        <p:nvSpPr>
          <p:cNvPr id="667753" name="Freeform 105"/>
          <p:cNvSpPr>
            <a:spLocks/>
          </p:cNvSpPr>
          <p:nvPr/>
        </p:nvSpPr>
        <p:spPr bwMode="auto">
          <a:xfrm>
            <a:off x="569913" y="5664200"/>
            <a:ext cx="193675" cy="598488"/>
          </a:xfrm>
          <a:custGeom>
            <a:avLst/>
            <a:gdLst/>
            <a:ahLst/>
            <a:cxnLst>
              <a:cxn ang="0">
                <a:pos x="51" y="0"/>
              </a:cxn>
              <a:cxn ang="0">
                <a:pos x="51" y="52"/>
              </a:cxn>
              <a:cxn ang="0">
                <a:pos x="0" y="77"/>
              </a:cxn>
              <a:cxn ang="0">
                <a:pos x="51" y="103"/>
              </a:cxn>
              <a:cxn ang="0">
                <a:pos x="0" y="128"/>
              </a:cxn>
              <a:cxn ang="0">
                <a:pos x="51" y="154"/>
              </a:cxn>
              <a:cxn ang="0">
                <a:pos x="0" y="179"/>
              </a:cxn>
              <a:cxn ang="0">
                <a:pos x="51" y="205"/>
              </a:cxn>
              <a:cxn ang="0">
                <a:pos x="51" y="256"/>
              </a:cxn>
            </a:cxnLst>
            <a:rect l="0" t="0" r="r" b="b"/>
            <a:pathLst>
              <a:path w="51" h="256">
                <a:moveTo>
                  <a:pt x="51" y="0"/>
                </a:moveTo>
                <a:lnTo>
                  <a:pt x="51" y="52"/>
                </a:lnTo>
                <a:lnTo>
                  <a:pt x="0" y="77"/>
                </a:lnTo>
                <a:lnTo>
                  <a:pt x="51" y="103"/>
                </a:lnTo>
                <a:lnTo>
                  <a:pt x="0" y="128"/>
                </a:lnTo>
                <a:lnTo>
                  <a:pt x="51" y="154"/>
                </a:lnTo>
                <a:lnTo>
                  <a:pt x="0" y="179"/>
                </a:lnTo>
                <a:lnTo>
                  <a:pt x="51" y="205"/>
                </a:lnTo>
                <a:lnTo>
                  <a:pt x="51" y="256"/>
                </a:lnTo>
              </a:path>
            </a:pathLst>
          </a:custGeom>
          <a:noFill/>
          <a:ln w="28575" cap="rnd" cmpd="sng">
            <a:solidFill>
              <a:schemeClr val="tx1"/>
            </a:solidFill>
            <a:prstDash val="solid"/>
            <a:round/>
            <a:headEnd/>
            <a:tailEnd/>
          </a:ln>
        </p:spPr>
        <p:txBody>
          <a:bodyPr/>
          <a:lstStyle/>
          <a:p>
            <a:endParaRPr lang="zh-CN" altLang="en-US"/>
          </a:p>
        </p:txBody>
      </p:sp>
      <p:sp>
        <p:nvSpPr>
          <p:cNvPr id="667754" name="Line 106"/>
          <p:cNvSpPr>
            <a:spLocks noChangeShapeType="1"/>
          </p:cNvSpPr>
          <p:nvPr/>
        </p:nvSpPr>
        <p:spPr bwMode="auto">
          <a:xfrm flipH="1">
            <a:off x="423863" y="5710238"/>
            <a:ext cx="341312" cy="0"/>
          </a:xfrm>
          <a:prstGeom prst="line">
            <a:avLst/>
          </a:prstGeom>
          <a:noFill/>
          <a:ln w="28575">
            <a:solidFill>
              <a:schemeClr val="tx1"/>
            </a:solidFill>
            <a:round/>
            <a:headEnd/>
            <a:tailEnd/>
          </a:ln>
          <a:effectLst/>
        </p:spPr>
        <p:txBody>
          <a:bodyPr/>
          <a:lstStyle/>
          <a:p>
            <a:endParaRPr lang="zh-CN" altLang="en-US"/>
          </a:p>
        </p:txBody>
      </p:sp>
      <p:sp>
        <p:nvSpPr>
          <p:cNvPr id="667755" name="Line 107"/>
          <p:cNvSpPr>
            <a:spLocks noChangeShapeType="1"/>
          </p:cNvSpPr>
          <p:nvPr/>
        </p:nvSpPr>
        <p:spPr bwMode="auto">
          <a:xfrm flipH="1">
            <a:off x="423863" y="6235700"/>
            <a:ext cx="341312" cy="0"/>
          </a:xfrm>
          <a:prstGeom prst="line">
            <a:avLst/>
          </a:prstGeom>
          <a:noFill/>
          <a:ln w="28575">
            <a:solidFill>
              <a:schemeClr val="tx1"/>
            </a:solidFill>
            <a:round/>
            <a:headEnd/>
            <a:tailEnd/>
          </a:ln>
          <a:effectLst/>
        </p:spPr>
        <p:txBody>
          <a:bodyPr/>
          <a:lstStyle/>
          <a:p>
            <a:endParaRPr lang="zh-CN" altLang="en-US"/>
          </a:p>
        </p:txBody>
      </p:sp>
      <p:sp>
        <p:nvSpPr>
          <p:cNvPr id="667756" name="Line 108"/>
          <p:cNvSpPr>
            <a:spLocks noChangeShapeType="1"/>
          </p:cNvSpPr>
          <p:nvPr/>
        </p:nvSpPr>
        <p:spPr bwMode="auto">
          <a:xfrm flipH="1">
            <a:off x="430213" y="5715000"/>
            <a:ext cx="1587" cy="138113"/>
          </a:xfrm>
          <a:prstGeom prst="line">
            <a:avLst/>
          </a:prstGeom>
          <a:noFill/>
          <a:ln w="28575">
            <a:solidFill>
              <a:schemeClr val="tx1"/>
            </a:solidFill>
            <a:round/>
            <a:headEnd/>
            <a:tailEnd/>
          </a:ln>
          <a:effectLst/>
        </p:spPr>
        <p:txBody>
          <a:bodyPr/>
          <a:lstStyle/>
          <a:p>
            <a:endParaRPr lang="zh-CN" altLang="en-US"/>
          </a:p>
        </p:txBody>
      </p:sp>
      <p:sp>
        <p:nvSpPr>
          <p:cNvPr id="667757" name="Line 109"/>
          <p:cNvSpPr>
            <a:spLocks noChangeShapeType="1"/>
          </p:cNvSpPr>
          <p:nvPr/>
        </p:nvSpPr>
        <p:spPr bwMode="auto">
          <a:xfrm flipH="1">
            <a:off x="430213" y="6099175"/>
            <a:ext cx="1587" cy="138113"/>
          </a:xfrm>
          <a:prstGeom prst="line">
            <a:avLst/>
          </a:prstGeom>
          <a:noFill/>
          <a:ln w="28575">
            <a:solidFill>
              <a:schemeClr val="tx1"/>
            </a:solidFill>
            <a:round/>
            <a:headEnd/>
            <a:tailEnd/>
          </a:ln>
          <a:effectLst/>
        </p:spPr>
        <p:txBody>
          <a:bodyPr/>
          <a:lstStyle/>
          <a:p>
            <a:endParaRPr lang="zh-CN" altLang="en-US"/>
          </a:p>
        </p:txBody>
      </p:sp>
      <p:sp>
        <p:nvSpPr>
          <p:cNvPr id="667758" name="Line 110"/>
          <p:cNvSpPr>
            <a:spLocks noChangeShapeType="1"/>
          </p:cNvSpPr>
          <p:nvPr/>
        </p:nvSpPr>
        <p:spPr bwMode="auto">
          <a:xfrm>
            <a:off x="428625" y="5876925"/>
            <a:ext cx="4763" cy="225425"/>
          </a:xfrm>
          <a:prstGeom prst="line">
            <a:avLst/>
          </a:prstGeom>
          <a:noFill/>
          <a:ln w="28575">
            <a:solidFill>
              <a:schemeClr val="tx1"/>
            </a:solidFill>
            <a:round/>
            <a:headEnd/>
            <a:tailEnd/>
          </a:ln>
          <a:effectLst/>
        </p:spPr>
        <p:txBody>
          <a:bodyPr/>
          <a:lstStyle/>
          <a:p>
            <a:endParaRPr lang="zh-CN" altLang="en-US"/>
          </a:p>
        </p:txBody>
      </p:sp>
      <p:sp>
        <p:nvSpPr>
          <p:cNvPr id="667759" name="Oval 111"/>
          <p:cNvSpPr>
            <a:spLocks noChangeAspect="1" noChangeArrowheads="1"/>
          </p:cNvSpPr>
          <p:nvPr/>
        </p:nvSpPr>
        <p:spPr bwMode="auto">
          <a:xfrm>
            <a:off x="423863" y="6094413"/>
            <a:ext cx="17462" cy="17462"/>
          </a:xfrm>
          <a:prstGeom prst="ellipse">
            <a:avLst/>
          </a:prstGeom>
          <a:solidFill>
            <a:schemeClr val="tx2"/>
          </a:solidFill>
          <a:ln w="28575">
            <a:solidFill>
              <a:schemeClr val="tx1"/>
            </a:solidFill>
            <a:round/>
            <a:headEnd/>
            <a:tailEnd/>
          </a:ln>
          <a:effectLst/>
        </p:spPr>
        <p:txBody>
          <a:bodyPr wrap="none" anchor="ctr"/>
          <a:lstStyle/>
          <a:p>
            <a:endParaRPr lang="zh-CN" altLang="en-US"/>
          </a:p>
        </p:txBody>
      </p:sp>
      <p:sp>
        <p:nvSpPr>
          <p:cNvPr id="667760" name="Rectangle 112"/>
          <p:cNvSpPr>
            <a:spLocks noChangeAspect="1" noChangeArrowheads="1"/>
          </p:cNvSpPr>
          <p:nvPr/>
        </p:nvSpPr>
        <p:spPr bwMode="auto">
          <a:xfrm>
            <a:off x="752475" y="6257925"/>
            <a:ext cx="22225" cy="22225"/>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sp>
        <p:nvSpPr>
          <p:cNvPr id="667761" name="Rectangle 113"/>
          <p:cNvSpPr>
            <a:spLocks noChangeAspect="1" noChangeArrowheads="1"/>
          </p:cNvSpPr>
          <p:nvPr/>
        </p:nvSpPr>
        <p:spPr bwMode="auto">
          <a:xfrm>
            <a:off x="752475" y="5653088"/>
            <a:ext cx="22225" cy="22225"/>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sp>
        <p:nvSpPr>
          <p:cNvPr id="667762" name="Oval 114"/>
          <p:cNvSpPr>
            <a:spLocks noChangeAspect="1" noChangeArrowheads="1"/>
          </p:cNvSpPr>
          <p:nvPr/>
        </p:nvSpPr>
        <p:spPr bwMode="auto">
          <a:xfrm>
            <a:off x="6892925" y="5872163"/>
            <a:ext cx="17463" cy="17462"/>
          </a:xfrm>
          <a:prstGeom prst="ellipse">
            <a:avLst/>
          </a:prstGeom>
          <a:solidFill>
            <a:schemeClr val="tx2"/>
          </a:solidFill>
          <a:ln w="28575">
            <a:solidFill>
              <a:schemeClr val="tx1"/>
            </a:solidFill>
            <a:round/>
            <a:headEnd/>
            <a:tailEnd/>
          </a:ln>
          <a:effectLst/>
        </p:spPr>
        <p:txBody>
          <a:bodyPr wrap="none" anchor="ctr"/>
          <a:lstStyle/>
          <a:p>
            <a:endParaRPr lang="zh-CN" altLang="en-US"/>
          </a:p>
        </p:txBody>
      </p:sp>
      <p:sp>
        <p:nvSpPr>
          <p:cNvPr id="667763" name="Oval 115"/>
          <p:cNvSpPr>
            <a:spLocks noChangeAspect="1" noChangeArrowheads="1"/>
          </p:cNvSpPr>
          <p:nvPr/>
        </p:nvSpPr>
        <p:spPr bwMode="auto">
          <a:xfrm>
            <a:off x="420688" y="5853113"/>
            <a:ext cx="17462" cy="17462"/>
          </a:xfrm>
          <a:prstGeom prst="ellipse">
            <a:avLst/>
          </a:prstGeom>
          <a:solidFill>
            <a:schemeClr val="tx2"/>
          </a:solidFill>
          <a:ln w="28575">
            <a:solidFill>
              <a:schemeClr val="tx1"/>
            </a:solidFill>
            <a:round/>
            <a:headEnd/>
            <a:tailEnd/>
          </a:ln>
          <a:effectLst/>
        </p:spPr>
        <p:txBody>
          <a:bodyPr wrap="none" anchor="ctr"/>
          <a:lstStyle/>
          <a:p>
            <a:endParaRPr lang="zh-CN" altLang="en-US"/>
          </a:p>
        </p:txBody>
      </p:sp>
      <p:grpSp>
        <p:nvGrpSpPr>
          <p:cNvPr id="14" name="Group 116"/>
          <p:cNvGrpSpPr>
            <a:grpSpLocks/>
          </p:cNvGrpSpPr>
          <p:nvPr/>
        </p:nvGrpSpPr>
        <p:grpSpPr bwMode="auto">
          <a:xfrm>
            <a:off x="2411413" y="3822700"/>
            <a:ext cx="976312" cy="546100"/>
            <a:chOff x="2347" y="1930"/>
            <a:chExt cx="615" cy="344"/>
          </a:xfrm>
        </p:grpSpPr>
        <p:grpSp>
          <p:nvGrpSpPr>
            <p:cNvPr id="15" name="Group 117"/>
            <p:cNvGrpSpPr>
              <a:grpSpLocks/>
            </p:cNvGrpSpPr>
            <p:nvPr/>
          </p:nvGrpSpPr>
          <p:grpSpPr bwMode="auto">
            <a:xfrm>
              <a:off x="2355" y="1930"/>
              <a:ext cx="596" cy="336"/>
              <a:chOff x="860" y="2816"/>
              <a:chExt cx="1924" cy="496"/>
            </a:xfrm>
          </p:grpSpPr>
          <p:sp>
            <p:nvSpPr>
              <p:cNvPr id="667766" name="Line 118"/>
              <p:cNvSpPr>
                <a:spLocks noChangeShapeType="1"/>
              </p:cNvSpPr>
              <p:nvPr/>
            </p:nvSpPr>
            <p:spPr bwMode="auto">
              <a:xfrm flipV="1">
                <a:off x="864" y="3072"/>
                <a:ext cx="0" cy="240"/>
              </a:xfrm>
              <a:prstGeom prst="line">
                <a:avLst/>
              </a:prstGeom>
              <a:noFill/>
              <a:ln w="25400">
                <a:solidFill>
                  <a:srgbClr val="0000FF"/>
                </a:solidFill>
                <a:round/>
                <a:headEnd/>
                <a:tailEnd/>
              </a:ln>
              <a:effectLst/>
            </p:spPr>
            <p:txBody>
              <a:bodyPr/>
              <a:lstStyle/>
              <a:p>
                <a:endParaRPr lang="zh-CN" altLang="en-US"/>
              </a:p>
            </p:txBody>
          </p:sp>
          <p:sp>
            <p:nvSpPr>
              <p:cNvPr id="667767" name="Arc 119"/>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00FF"/>
                </a:solidFill>
                <a:round/>
                <a:headEnd/>
                <a:tailEnd/>
              </a:ln>
              <a:effectLst/>
            </p:spPr>
            <p:txBody>
              <a:bodyPr wrap="none" anchor="ctr"/>
              <a:lstStyle/>
              <a:p>
                <a:endParaRPr lang="zh-CN" altLang="en-US"/>
              </a:p>
            </p:txBody>
          </p:sp>
          <p:sp>
            <p:nvSpPr>
              <p:cNvPr id="667768" name="Arc 120"/>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00FF"/>
                </a:solidFill>
                <a:round/>
                <a:headEnd/>
                <a:tailEnd/>
              </a:ln>
              <a:effectLst/>
            </p:spPr>
            <p:txBody>
              <a:bodyPr wrap="none" anchor="ctr"/>
              <a:lstStyle/>
              <a:p>
                <a:endParaRPr lang="zh-CN" altLang="en-US"/>
              </a:p>
            </p:txBody>
          </p:sp>
          <p:sp>
            <p:nvSpPr>
              <p:cNvPr id="667769" name="Arc 121"/>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00FF"/>
                </a:solidFill>
                <a:round/>
                <a:headEnd/>
                <a:tailEnd/>
              </a:ln>
              <a:effectLst/>
            </p:spPr>
            <p:txBody>
              <a:bodyPr wrap="none" anchor="ctr"/>
              <a:lstStyle/>
              <a:p>
                <a:endParaRPr lang="zh-CN" altLang="en-US"/>
              </a:p>
            </p:txBody>
          </p:sp>
          <p:sp>
            <p:nvSpPr>
              <p:cNvPr id="667770" name="Arc 122"/>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00FF"/>
                </a:solidFill>
                <a:round/>
                <a:headEnd/>
                <a:tailEnd/>
              </a:ln>
              <a:effectLst/>
            </p:spPr>
            <p:txBody>
              <a:bodyPr wrap="none" anchor="ctr"/>
              <a:lstStyle/>
              <a:p>
                <a:endParaRPr lang="zh-CN" altLang="en-US"/>
              </a:p>
            </p:txBody>
          </p:sp>
          <p:sp>
            <p:nvSpPr>
              <p:cNvPr id="667771" name="Arc 123"/>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00FF"/>
                </a:solidFill>
                <a:round/>
                <a:headEnd/>
                <a:tailEnd/>
              </a:ln>
              <a:effectLst/>
            </p:spPr>
            <p:txBody>
              <a:bodyPr wrap="none" anchor="ctr"/>
              <a:lstStyle/>
              <a:p>
                <a:endParaRPr lang="zh-CN" altLang="en-US"/>
              </a:p>
            </p:txBody>
          </p:sp>
          <p:sp>
            <p:nvSpPr>
              <p:cNvPr id="667772" name="Line 124"/>
              <p:cNvSpPr>
                <a:spLocks noChangeShapeType="1"/>
              </p:cNvSpPr>
              <p:nvPr/>
            </p:nvSpPr>
            <p:spPr bwMode="auto">
              <a:xfrm flipV="1">
                <a:off x="2784" y="3072"/>
                <a:ext cx="0" cy="240"/>
              </a:xfrm>
              <a:prstGeom prst="line">
                <a:avLst/>
              </a:prstGeom>
              <a:noFill/>
              <a:ln w="25400">
                <a:solidFill>
                  <a:srgbClr val="0000FF"/>
                </a:solidFill>
                <a:round/>
                <a:headEnd/>
                <a:tailEnd/>
              </a:ln>
              <a:effectLst/>
            </p:spPr>
            <p:txBody>
              <a:bodyPr/>
              <a:lstStyle/>
              <a:p>
                <a:endParaRPr lang="zh-CN" altLang="en-US"/>
              </a:p>
            </p:txBody>
          </p:sp>
        </p:grpSp>
        <p:sp>
          <p:nvSpPr>
            <p:cNvPr id="667773" name="Oval 125"/>
            <p:cNvSpPr>
              <a:spLocks noChangeArrowheads="1"/>
            </p:cNvSpPr>
            <p:nvPr/>
          </p:nvSpPr>
          <p:spPr bwMode="auto">
            <a:xfrm>
              <a:off x="2347" y="2249"/>
              <a:ext cx="23" cy="23"/>
            </a:xfrm>
            <a:prstGeom prst="ellipse">
              <a:avLst/>
            </a:prstGeom>
            <a:solidFill>
              <a:schemeClr val="tx2"/>
            </a:solidFill>
            <a:ln w="12700">
              <a:solidFill>
                <a:srgbClr val="0000FF"/>
              </a:solidFill>
              <a:round/>
              <a:headEnd/>
              <a:tailEnd/>
            </a:ln>
            <a:effectLst/>
          </p:spPr>
          <p:txBody>
            <a:bodyPr wrap="none" anchor="ctr"/>
            <a:lstStyle/>
            <a:p>
              <a:endParaRPr lang="zh-CN" altLang="en-US"/>
            </a:p>
          </p:txBody>
        </p:sp>
        <p:sp>
          <p:nvSpPr>
            <p:cNvPr id="667774" name="Oval 126"/>
            <p:cNvSpPr>
              <a:spLocks noChangeArrowheads="1"/>
            </p:cNvSpPr>
            <p:nvPr/>
          </p:nvSpPr>
          <p:spPr bwMode="auto">
            <a:xfrm>
              <a:off x="2939" y="2251"/>
              <a:ext cx="23" cy="23"/>
            </a:xfrm>
            <a:prstGeom prst="ellipse">
              <a:avLst/>
            </a:prstGeom>
            <a:solidFill>
              <a:schemeClr val="tx2"/>
            </a:solidFill>
            <a:ln w="12700">
              <a:solidFill>
                <a:srgbClr val="0000FF"/>
              </a:solidFill>
              <a:round/>
              <a:headEnd/>
              <a:tailEnd/>
            </a:ln>
            <a:effectLst/>
          </p:spPr>
          <p:txBody>
            <a:bodyPr wrap="none" anchor="ctr"/>
            <a:lstStyle/>
            <a:p>
              <a:endParaRPr lang="zh-CN" altLang="en-US"/>
            </a:p>
          </p:txBody>
        </p:sp>
      </p:grpSp>
      <p:cxnSp>
        <p:nvCxnSpPr>
          <p:cNvPr id="667775" name="AutoShape 127"/>
          <p:cNvCxnSpPr>
            <a:cxnSpLocks noChangeShapeType="1"/>
            <a:stCxn id="667773" idx="6"/>
          </p:cNvCxnSpPr>
          <p:nvPr/>
        </p:nvCxnSpPr>
        <p:spPr bwMode="auto">
          <a:xfrm flipV="1">
            <a:off x="2447925" y="4338638"/>
            <a:ext cx="95250" cy="9525"/>
          </a:xfrm>
          <a:prstGeom prst="bentConnector2">
            <a:avLst/>
          </a:prstGeom>
          <a:noFill/>
          <a:ln w="19050">
            <a:solidFill>
              <a:srgbClr val="0000FF"/>
            </a:solidFill>
            <a:miter lim="800000"/>
            <a:headEnd/>
            <a:tailEnd/>
          </a:ln>
          <a:effectLst/>
        </p:spPr>
      </p:cxnSp>
      <p:sp>
        <p:nvSpPr>
          <p:cNvPr id="667776" name="Text Box 128"/>
          <p:cNvSpPr txBox="1">
            <a:spLocks noChangeArrowheads="1"/>
          </p:cNvSpPr>
          <p:nvPr/>
        </p:nvSpPr>
        <p:spPr bwMode="auto">
          <a:xfrm>
            <a:off x="755650" y="4581525"/>
            <a:ext cx="785813"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1</a:t>
            </a:r>
            <a:endParaRPr lang="en-US" altLang="zh-CN" sz="1400">
              <a:latin typeface="Arial" charset="0"/>
              <a:ea typeface="宋体" charset="-122"/>
            </a:endParaRPr>
          </a:p>
        </p:txBody>
      </p:sp>
      <p:sp>
        <p:nvSpPr>
          <p:cNvPr id="667777" name="Text Box 129"/>
          <p:cNvSpPr txBox="1">
            <a:spLocks noChangeArrowheads="1"/>
          </p:cNvSpPr>
          <p:nvPr/>
        </p:nvSpPr>
        <p:spPr bwMode="auto">
          <a:xfrm>
            <a:off x="2490788" y="4581525"/>
            <a:ext cx="785812"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3</a:t>
            </a:r>
            <a:endParaRPr lang="en-US" altLang="zh-CN" sz="1400">
              <a:latin typeface="Arial" charset="0"/>
              <a:ea typeface="宋体" charset="-122"/>
            </a:endParaRPr>
          </a:p>
        </p:txBody>
      </p:sp>
      <p:sp>
        <p:nvSpPr>
          <p:cNvPr id="667778" name="Text Box 130"/>
          <p:cNvSpPr txBox="1">
            <a:spLocks noChangeArrowheads="1"/>
          </p:cNvSpPr>
          <p:nvPr/>
        </p:nvSpPr>
        <p:spPr bwMode="auto">
          <a:xfrm>
            <a:off x="6083300" y="4581525"/>
            <a:ext cx="982663"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153</a:t>
            </a:r>
            <a:endParaRPr lang="en-US" altLang="zh-CN" sz="1400">
              <a:latin typeface="Arial" charset="0"/>
              <a:ea typeface="宋体" charset="-122"/>
            </a:endParaRPr>
          </a:p>
        </p:txBody>
      </p:sp>
      <p:sp>
        <p:nvSpPr>
          <p:cNvPr id="667779" name="Text Box 131"/>
          <p:cNvSpPr txBox="1">
            <a:spLocks noChangeArrowheads="1"/>
          </p:cNvSpPr>
          <p:nvPr/>
        </p:nvSpPr>
        <p:spPr bwMode="auto">
          <a:xfrm>
            <a:off x="1547813" y="2492375"/>
            <a:ext cx="785812"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2</a:t>
            </a:r>
            <a:endParaRPr lang="en-US" altLang="zh-CN" sz="1400">
              <a:latin typeface="Arial" charset="0"/>
              <a:ea typeface="宋体" charset="-122"/>
            </a:endParaRPr>
          </a:p>
        </p:txBody>
      </p:sp>
      <p:sp>
        <p:nvSpPr>
          <p:cNvPr id="667780" name="Text Box 132"/>
          <p:cNvSpPr txBox="1">
            <a:spLocks noChangeArrowheads="1"/>
          </p:cNvSpPr>
          <p:nvPr/>
        </p:nvSpPr>
        <p:spPr bwMode="auto">
          <a:xfrm>
            <a:off x="5148263" y="2492375"/>
            <a:ext cx="982662"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152</a:t>
            </a:r>
            <a:endParaRPr lang="en-US" altLang="zh-CN" sz="1400">
              <a:latin typeface="Arial" charset="0"/>
              <a:ea typeface="宋体" charset="-122"/>
            </a:endParaRPr>
          </a:p>
        </p:txBody>
      </p:sp>
      <p:sp>
        <p:nvSpPr>
          <p:cNvPr id="667781" name="Text Box 133"/>
          <p:cNvSpPr txBox="1">
            <a:spLocks noChangeArrowheads="1"/>
          </p:cNvSpPr>
          <p:nvPr/>
        </p:nvSpPr>
        <p:spPr bwMode="auto">
          <a:xfrm>
            <a:off x="6948488" y="2492375"/>
            <a:ext cx="982662"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154</a:t>
            </a:r>
            <a:endParaRPr lang="en-US" altLang="zh-CN" sz="1400">
              <a:latin typeface="Arial" charset="0"/>
              <a:ea typeface="宋体" charset="-122"/>
            </a:endParaRPr>
          </a:p>
        </p:txBody>
      </p:sp>
      <p:sp>
        <p:nvSpPr>
          <p:cNvPr id="667782" name="Text Box 134"/>
          <p:cNvSpPr txBox="1">
            <a:spLocks noChangeArrowheads="1"/>
          </p:cNvSpPr>
          <p:nvPr/>
        </p:nvSpPr>
        <p:spPr bwMode="auto">
          <a:xfrm>
            <a:off x="4356100" y="4581525"/>
            <a:ext cx="785813"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5</a:t>
            </a:r>
            <a:endParaRPr lang="en-US" altLang="zh-CN" sz="1400">
              <a:latin typeface="Arial" charset="0"/>
              <a:ea typeface="宋体" charset="-122"/>
            </a:endParaRPr>
          </a:p>
        </p:txBody>
      </p:sp>
      <p:sp>
        <p:nvSpPr>
          <p:cNvPr id="667783" name="Text Box 135"/>
          <p:cNvSpPr txBox="1">
            <a:spLocks noChangeArrowheads="1"/>
          </p:cNvSpPr>
          <p:nvPr/>
        </p:nvSpPr>
        <p:spPr bwMode="auto">
          <a:xfrm>
            <a:off x="3498850" y="2492375"/>
            <a:ext cx="785813"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4</a:t>
            </a:r>
            <a:endParaRPr lang="en-US" altLang="zh-CN" sz="1400">
              <a:latin typeface="Arial" charset="0"/>
              <a:ea typeface="宋体" charset="-122"/>
            </a:endParaRPr>
          </a:p>
        </p:txBody>
      </p:sp>
      <p:sp>
        <p:nvSpPr>
          <p:cNvPr id="667784" name="Text Box 136"/>
          <p:cNvSpPr txBox="1">
            <a:spLocks noChangeArrowheads="1"/>
          </p:cNvSpPr>
          <p:nvPr/>
        </p:nvSpPr>
        <p:spPr bwMode="auto">
          <a:xfrm>
            <a:off x="5435600" y="5516563"/>
            <a:ext cx="1223963" cy="742950"/>
          </a:xfrm>
          <a:prstGeom prst="rect">
            <a:avLst/>
          </a:prstGeom>
          <a:noFill/>
          <a:ln w="12700">
            <a:solidFill>
              <a:schemeClr val="tx1"/>
            </a:solidFill>
            <a:miter lim="800000"/>
            <a:headEnd/>
            <a:tailEnd/>
          </a:ln>
          <a:effectLst/>
        </p:spPr>
        <p:txBody>
          <a:bodyPr lIns="18000" rIns="18000">
            <a:spAutoFit/>
          </a:bodyPr>
          <a:lstStyle/>
          <a:p>
            <a:pPr algn="ctr"/>
            <a:r>
              <a:rPr lang="fr-CH" sz="1400">
                <a:latin typeface="Arial" charset="0"/>
              </a:rPr>
              <a:t>Energy Extraction: </a:t>
            </a:r>
            <a:r>
              <a:rPr lang="fr-CH" sz="1400">
                <a:solidFill>
                  <a:srgbClr val="008000"/>
                </a:solidFill>
                <a:latin typeface="Arial" charset="0"/>
              </a:rPr>
              <a:t>switch closed</a:t>
            </a:r>
            <a:endParaRPr lang="en-US" altLang="zh-CN" sz="1400">
              <a:solidFill>
                <a:srgbClr val="008000"/>
              </a:solidFill>
              <a:latin typeface="Arial" charset="0"/>
              <a:ea typeface="宋体" charset="-122"/>
            </a:endParaRPr>
          </a:p>
        </p:txBody>
      </p:sp>
      <p:sp>
        <p:nvSpPr>
          <p:cNvPr id="667785" name="Freeform 137"/>
          <p:cNvSpPr>
            <a:spLocks/>
          </p:cNvSpPr>
          <p:nvPr/>
        </p:nvSpPr>
        <p:spPr bwMode="auto">
          <a:xfrm>
            <a:off x="2825750" y="3832225"/>
            <a:ext cx="133350" cy="92075"/>
          </a:xfrm>
          <a:custGeom>
            <a:avLst/>
            <a:gdLst/>
            <a:ahLst/>
            <a:cxnLst>
              <a:cxn ang="0">
                <a:pos x="0" y="58"/>
              </a:cxn>
              <a:cxn ang="0">
                <a:pos x="8" y="29"/>
              </a:cxn>
              <a:cxn ang="0">
                <a:pos x="2" y="42"/>
              </a:cxn>
              <a:cxn ang="0">
                <a:pos x="13" y="20"/>
              </a:cxn>
              <a:cxn ang="0">
                <a:pos x="23" y="10"/>
              </a:cxn>
              <a:cxn ang="0">
                <a:pos x="31" y="2"/>
              </a:cxn>
              <a:cxn ang="0">
                <a:pos x="44" y="1"/>
              </a:cxn>
              <a:cxn ang="0">
                <a:pos x="59" y="5"/>
              </a:cxn>
              <a:cxn ang="0">
                <a:pos x="72" y="19"/>
              </a:cxn>
              <a:cxn ang="0">
                <a:pos x="77" y="29"/>
              </a:cxn>
              <a:cxn ang="0">
                <a:pos x="84" y="42"/>
              </a:cxn>
            </a:cxnLst>
            <a:rect l="0" t="0" r="r" b="b"/>
            <a:pathLst>
              <a:path w="84" h="58">
                <a:moveTo>
                  <a:pt x="0" y="58"/>
                </a:moveTo>
                <a:cubicBezTo>
                  <a:pt x="3" y="45"/>
                  <a:pt x="8" y="32"/>
                  <a:pt x="8" y="29"/>
                </a:cubicBezTo>
                <a:cubicBezTo>
                  <a:pt x="9" y="26"/>
                  <a:pt x="1" y="43"/>
                  <a:pt x="2" y="42"/>
                </a:cubicBezTo>
                <a:cubicBezTo>
                  <a:pt x="3" y="41"/>
                  <a:pt x="10" y="25"/>
                  <a:pt x="13" y="20"/>
                </a:cubicBezTo>
                <a:cubicBezTo>
                  <a:pt x="16" y="15"/>
                  <a:pt x="20" y="13"/>
                  <a:pt x="23" y="10"/>
                </a:cubicBezTo>
                <a:cubicBezTo>
                  <a:pt x="26" y="7"/>
                  <a:pt x="28" y="3"/>
                  <a:pt x="31" y="2"/>
                </a:cubicBezTo>
                <a:cubicBezTo>
                  <a:pt x="34" y="1"/>
                  <a:pt x="39" y="0"/>
                  <a:pt x="44" y="1"/>
                </a:cubicBezTo>
                <a:cubicBezTo>
                  <a:pt x="49" y="2"/>
                  <a:pt x="54" y="2"/>
                  <a:pt x="59" y="5"/>
                </a:cubicBezTo>
                <a:cubicBezTo>
                  <a:pt x="64" y="8"/>
                  <a:pt x="69" y="15"/>
                  <a:pt x="72" y="19"/>
                </a:cubicBezTo>
                <a:cubicBezTo>
                  <a:pt x="75" y="23"/>
                  <a:pt x="75" y="25"/>
                  <a:pt x="77" y="29"/>
                </a:cubicBezTo>
                <a:cubicBezTo>
                  <a:pt x="79" y="33"/>
                  <a:pt x="83" y="40"/>
                  <a:pt x="84" y="42"/>
                </a:cubicBezTo>
              </a:path>
            </a:pathLst>
          </a:custGeom>
          <a:noFill/>
          <a:ln w="28575" cap="flat" cmpd="sng">
            <a:solidFill>
              <a:srgbClr val="FF0000"/>
            </a:solidFill>
            <a:prstDash val="solid"/>
            <a:round/>
            <a:headEnd type="none" w="med" len="med"/>
            <a:tailEnd type="none" w="med" len="med"/>
          </a:ln>
          <a:effectLst/>
        </p:spPr>
        <p:txBody>
          <a:bodyPr/>
          <a:lstStyle/>
          <a:p>
            <a:endParaRPr lang="zh-CN" altLang="en-US"/>
          </a:p>
        </p:txBody>
      </p:sp>
      <p:cxnSp>
        <p:nvCxnSpPr>
          <p:cNvPr id="667786" name="AutoShape 138"/>
          <p:cNvCxnSpPr>
            <a:cxnSpLocks noChangeShapeType="1"/>
            <a:stCxn id="667790" idx="0"/>
            <a:endCxn id="667773" idx="4"/>
          </p:cNvCxnSpPr>
          <p:nvPr/>
        </p:nvCxnSpPr>
        <p:spPr bwMode="auto">
          <a:xfrm rot="5400000" flipH="1">
            <a:off x="1801813" y="4994275"/>
            <a:ext cx="1425575" cy="168275"/>
          </a:xfrm>
          <a:prstGeom prst="bentConnector3">
            <a:avLst>
              <a:gd name="adj1" fmla="val 50000"/>
            </a:avLst>
          </a:prstGeom>
          <a:noFill/>
          <a:ln w="9525">
            <a:solidFill>
              <a:srgbClr val="CC6600"/>
            </a:solidFill>
            <a:miter lim="800000"/>
            <a:headEnd/>
            <a:tailEnd/>
          </a:ln>
          <a:effectLst/>
        </p:spPr>
      </p:cxnSp>
      <p:cxnSp>
        <p:nvCxnSpPr>
          <p:cNvPr id="667787" name="AutoShape 139"/>
          <p:cNvCxnSpPr>
            <a:cxnSpLocks noChangeShapeType="1"/>
            <a:stCxn id="667791" idx="0"/>
            <a:endCxn id="667774" idx="4"/>
          </p:cNvCxnSpPr>
          <p:nvPr/>
        </p:nvCxnSpPr>
        <p:spPr bwMode="auto">
          <a:xfrm rot="16200000">
            <a:off x="2398713" y="4821237"/>
            <a:ext cx="1423988" cy="519113"/>
          </a:xfrm>
          <a:prstGeom prst="bentConnector3">
            <a:avLst>
              <a:gd name="adj1" fmla="val 50056"/>
            </a:avLst>
          </a:prstGeom>
          <a:noFill/>
          <a:ln w="9525">
            <a:solidFill>
              <a:srgbClr val="CC6600"/>
            </a:solidFill>
            <a:miter lim="800000"/>
            <a:headEnd/>
            <a:tailEnd/>
          </a:ln>
          <a:effectLst/>
        </p:spPr>
      </p:cxnSp>
      <p:sp>
        <p:nvSpPr>
          <p:cNvPr id="667788" name="Rectangle 140"/>
          <p:cNvSpPr>
            <a:spLocks noChangeArrowheads="1"/>
          </p:cNvSpPr>
          <p:nvPr/>
        </p:nvSpPr>
        <p:spPr bwMode="auto">
          <a:xfrm>
            <a:off x="250825" y="981075"/>
            <a:ext cx="8534400" cy="828675"/>
          </a:xfrm>
          <a:prstGeom prst="rect">
            <a:avLst/>
          </a:prstGeom>
          <a:noFill/>
          <a:ln w="9525">
            <a:solidFill>
              <a:schemeClr val="tx1"/>
            </a:solidFill>
            <a:miter lim="800000"/>
            <a:headEnd/>
            <a:tailEnd/>
          </a:ln>
          <a:effectLst/>
        </p:spPr>
        <p:txBody>
          <a:bodyPr/>
          <a:lstStyle/>
          <a:p>
            <a:pPr marL="342900" indent="-342900" eaLnBrk="1" hangingPunct="1">
              <a:lnSpc>
                <a:spcPct val="90000"/>
              </a:lnSpc>
              <a:spcBef>
                <a:spcPct val="40000"/>
              </a:spcBef>
              <a:buFontTx/>
              <a:buChar char="•"/>
            </a:pPr>
            <a:r>
              <a:rPr lang="en-AU" sz="1800" b="1">
                <a:solidFill>
                  <a:srgbClr val="CC0000"/>
                </a:solidFill>
                <a:latin typeface="Arial" charset="0"/>
              </a:rPr>
              <a:t>Quench in one magnet</a:t>
            </a:r>
            <a:r>
              <a:rPr lang="en-AU" sz="1800">
                <a:solidFill>
                  <a:schemeClr val="accent2"/>
                </a:solidFill>
                <a:latin typeface="Arial" charset="0"/>
              </a:rPr>
              <a:t>: </a:t>
            </a:r>
            <a:r>
              <a:rPr lang="en-AU" sz="1800">
                <a:latin typeface="Arial" charset="0"/>
              </a:rPr>
              <a:t>Resistance and voltage drop across quenched zone</a:t>
            </a:r>
          </a:p>
          <a:p>
            <a:pPr marL="342900" indent="-342900" eaLnBrk="1" hangingPunct="1">
              <a:lnSpc>
                <a:spcPct val="90000"/>
              </a:lnSpc>
              <a:spcBef>
                <a:spcPct val="40000"/>
              </a:spcBef>
              <a:buFontTx/>
              <a:buChar char="•"/>
            </a:pPr>
            <a:r>
              <a:rPr lang="en-AU" sz="1800" b="1">
                <a:solidFill>
                  <a:srgbClr val="CC0000"/>
                </a:solidFill>
                <a:latin typeface="Arial" charset="0"/>
              </a:rPr>
              <a:t>Quench is detected: </a:t>
            </a:r>
            <a:r>
              <a:rPr lang="en-AU" sz="1800">
                <a:latin typeface="Arial" charset="0"/>
              </a:rPr>
              <a:t>Voltage across magnet exceeds 100 mV for &gt;10 ms</a:t>
            </a:r>
            <a:endParaRPr lang="en-AU" sz="1800" b="1">
              <a:latin typeface="Arial" charset="0"/>
            </a:endParaRPr>
          </a:p>
        </p:txBody>
      </p:sp>
      <p:sp>
        <p:nvSpPr>
          <p:cNvPr id="667789" name="Rectangle 141"/>
          <p:cNvSpPr>
            <a:spLocks noChangeArrowheads="1"/>
          </p:cNvSpPr>
          <p:nvPr/>
        </p:nvSpPr>
        <p:spPr bwMode="auto">
          <a:xfrm>
            <a:off x="2395538" y="5792788"/>
            <a:ext cx="792162" cy="509587"/>
          </a:xfrm>
          <a:prstGeom prst="rect">
            <a:avLst/>
          </a:prstGeom>
          <a:solidFill>
            <a:srgbClr val="FFCC00"/>
          </a:solidFill>
          <a:ln w="12700">
            <a:solidFill>
              <a:srgbClr val="0000CC"/>
            </a:solidFill>
            <a:miter lim="800000"/>
            <a:headEnd type="none" w="sm" len="sm"/>
            <a:tailEnd type="none" w="sm" len="sm"/>
          </a:ln>
          <a:effectLst/>
        </p:spPr>
        <p:txBody>
          <a:bodyPr wrap="none" lIns="18000" rIns="18000" anchor="ctr"/>
          <a:lstStyle/>
          <a:p>
            <a:pPr algn="ctr"/>
            <a:r>
              <a:rPr lang="en-GB" sz="1400">
                <a:solidFill>
                  <a:schemeClr val="accent2"/>
                </a:solidFill>
                <a:latin typeface="Arial" charset="0"/>
              </a:rPr>
              <a:t>Quench </a:t>
            </a:r>
          </a:p>
          <a:p>
            <a:pPr algn="ctr"/>
            <a:r>
              <a:rPr lang="en-GB" sz="1400">
                <a:solidFill>
                  <a:schemeClr val="accent2"/>
                </a:solidFill>
                <a:latin typeface="Arial" charset="0"/>
              </a:rPr>
              <a:t>Detector</a:t>
            </a:r>
          </a:p>
        </p:txBody>
      </p:sp>
      <p:sp>
        <p:nvSpPr>
          <p:cNvPr id="667790" name="Oval 142"/>
          <p:cNvSpPr>
            <a:spLocks noChangeAspect="1" noChangeArrowheads="1"/>
          </p:cNvSpPr>
          <p:nvPr/>
        </p:nvSpPr>
        <p:spPr bwMode="auto">
          <a:xfrm>
            <a:off x="2574925" y="5791200"/>
            <a:ext cx="46038" cy="44450"/>
          </a:xfrm>
          <a:prstGeom prst="ellipse">
            <a:avLst/>
          </a:prstGeom>
          <a:solidFill>
            <a:srgbClr val="FFCC00"/>
          </a:solidFill>
          <a:ln w="12700">
            <a:noFill/>
            <a:round/>
            <a:headEnd/>
            <a:tailEnd/>
          </a:ln>
          <a:effectLst/>
        </p:spPr>
        <p:txBody>
          <a:bodyPr wrap="none" anchor="ctr"/>
          <a:lstStyle/>
          <a:p>
            <a:pPr algn="ctr"/>
            <a:endParaRPr lang="en-GB" sz="2000">
              <a:solidFill>
                <a:srgbClr val="0000FF"/>
              </a:solidFill>
              <a:latin typeface="Times New Roman" pitchFamily="18" charset="0"/>
            </a:endParaRPr>
          </a:p>
        </p:txBody>
      </p:sp>
      <p:sp>
        <p:nvSpPr>
          <p:cNvPr id="667791" name="Oval 143"/>
          <p:cNvSpPr>
            <a:spLocks noChangeAspect="1" noChangeArrowheads="1"/>
          </p:cNvSpPr>
          <p:nvPr/>
        </p:nvSpPr>
        <p:spPr bwMode="auto">
          <a:xfrm>
            <a:off x="2827338" y="5792788"/>
            <a:ext cx="46037" cy="44450"/>
          </a:xfrm>
          <a:prstGeom prst="ellipse">
            <a:avLst/>
          </a:prstGeom>
          <a:solidFill>
            <a:srgbClr val="FFCC00"/>
          </a:solidFill>
          <a:ln w="12700">
            <a:noFill/>
            <a:round/>
            <a:headEnd/>
            <a:tailEnd/>
          </a:ln>
          <a:effectLst/>
        </p:spPr>
        <p:txBody>
          <a:bodyPr wrap="none" anchor="ctr"/>
          <a:lstStyle/>
          <a:p>
            <a:pPr algn="ctr"/>
            <a:endParaRPr lang="en-GB" sz="2000">
              <a:solidFill>
                <a:srgbClr val="0000FF"/>
              </a:solidFill>
              <a:latin typeface="Times New Roman" pitchFamily="18" charset="0"/>
            </a:endParaRPr>
          </a:p>
        </p:txBody>
      </p:sp>
      <p:sp>
        <p:nvSpPr>
          <p:cNvPr id="667792" name="Text Box 144"/>
          <p:cNvSpPr txBox="1">
            <a:spLocks noChangeArrowheads="1"/>
          </p:cNvSpPr>
          <p:nvPr/>
        </p:nvSpPr>
        <p:spPr bwMode="auto">
          <a:xfrm>
            <a:off x="8420100" y="2430463"/>
            <a:ext cx="588963" cy="336550"/>
          </a:xfrm>
          <a:prstGeom prst="rect">
            <a:avLst/>
          </a:prstGeom>
          <a:noFill/>
          <a:ln w="12700">
            <a:noFill/>
            <a:miter lim="800000"/>
            <a:headEnd/>
            <a:tailEnd/>
          </a:ln>
          <a:effectLst/>
        </p:spPr>
        <p:txBody>
          <a:bodyPr wrap="none">
            <a:spAutoFit/>
          </a:bodyPr>
          <a:lstStyle/>
          <a:p>
            <a:r>
              <a:rPr lang="en-US" altLang="zh-CN" sz="1600">
                <a:solidFill>
                  <a:schemeClr val="tx2"/>
                </a:solidFill>
                <a:latin typeface="Arial" charset="0"/>
                <a:ea typeface="宋体" charset="-122"/>
              </a:rPr>
              <a:t>DFB</a:t>
            </a:r>
            <a:endParaRPr lang="en-GB" sz="1600">
              <a:solidFill>
                <a:schemeClr val="tx2"/>
              </a:solidFill>
              <a:latin typeface="Arial" charset="0"/>
            </a:endParaRPr>
          </a:p>
        </p:txBody>
      </p:sp>
      <p:sp>
        <p:nvSpPr>
          <p:cNvPr id="667793" name="Text Box 145"/>
          <p:cNvSpPr txBox="1">
            <a:spLocks noChangeArrowheads="1"/>
          </p:cNvSpPr>
          <p:nvPr/>
        </p:nvSpPr>
        <p:spPr bwMode="auto">
          <a:xfrm>
            <a:off x="0" y="2430463"/>
            <a:ext cx="588963" cy="336550"/>
          </a:xfrm>
          <a:prstGeom prst="rect">
            <a:avLst/>
          </a:prstGeom>
          <a:noFill/>
          <a:ln w="12700">
            <a:noFill/>
            <a:miter lim="800000"/>
            <a:headEnd/>
            <a:tailEnd/>
          </a:ln>
          <a:effectLst/>
        </p:spPr>
        <p:txBody>
          <a:bodyPr wrap="none">
            <a:spAutoFit/>
          </a:bodyPr>
          <a:lstStyle/>
          <a:p>
            <a:r>
              <a:rPr lang="en-US" altLang="zh-CN" sz="1600">
                <a:solidFill>
                  <a:schemeClr val="tx2"/>
                </a:solidFill>
                <a:latin typeface="Arial" charset="0"/>
                <a:ea typeface="宋体" charset="-122"/>
              </a:rPr>
              <a:t>DFB</a:t>
            </a:r>
            <a:endParaRPr lang="en-GB" sz="1600">
              <a:solidFill>
                <a:schemeClr val="tx2"/>
              </a:solidFill>
              <a:latin typeface="Arial" charset="0"/>
            </a:endParaRPr>
          </a:p>
        </p:txBody>
      </p:sp>
      <p:sp>
        <p:nvSpPr>
          <p:cNvPr id="667794" name="Text Box 146"/>
          <p:cNvSpPr txBox="1">
            <a:spLocks noChangeArrowheads="1"/>
          </p:cNvSpPr>
          <p:nvPr/>
        </p:nvSpPr>
        <p:spPr bwMode="auto">
          <a:xfrm>
            <a:off x="1116013" y="5516563"/>
            <a:ext cx="1223962" cy="742950"/>
          </a:xfrm>
          <a:prstGeom prst="rect">
            <a:avLst/>
          </a:prstGeom>
          <a:noFill/>
          <a:ln w="12700">
            <a:solidFill>
              <a:srgbClr val="008000"/>
            </a:solidFill>
            <a:miter lim="800000"/>
            <a:headEnd/>
            <a:tailEnd/>
          </a:ln>
          <a:effectLst/>
        </p:spPr>
        <p:txBody>
          <a:bodyPr lIns="18000" rIns="18000">
            <a:spAutoFit/>
          </a:bodyPr>
          <a:lstStyle/>
          <a:p>
            <a:pPr algn="ctr"/>
            <a:r>
              <a:rPr lang="fr-CH" sz="1400">
                <a:latin typeface="Arial" charset="0"/>
              </a:rPr>
              <a:t>Energy Extraction: </a:t>
            </a:r>
            <a:r>
              <a:rPr lang="fr-CH" sz="1400">
                <a:solidFill>
                  <a:srgbClr val="008000"/>
                </a:solidFill>
                <a:latin typeface="Arial" charset="0"/>
              </a:rPr>
              <a:t>switch closed</a:t>
            </a:r>
            <a:endParaRPr lang="en-US" altLang="zh-CN" sz="1400">
              <a:solidFill>
                <a:srgbClr val="008000"/>
              </a:solidFill>
              <a:latin typeface="Arial" charset="0"/>
              <a:ea typeface="宋体" charset="-122"/>
            </a:endParaRPr>
          </a:p>
        </p:txBody>
      </p:sp>
      <p:grpSp>
        <p:nvGrpSpPr>
          <p:cNvPr id="16" name="Group 147"/>
          <p:cNvGrpSpPr>
            <a:grpSpLocks/>
          </p:cNvGrpSpPr>
          <p:nvPr/>
        </p:nvGrpSpPr>
        <p:grpSpPr bwMode="auto">
          <a:xfrm>
            <a:off x="8509000" y="4541838"/>
            <a:ext cx="165100" cy="533400"/>
            <a:chOff x="5360" y="2865"/>
            <a:chExt cx="104" cy="336"/>
          </a:xfrm>
        </p:grpSpPr>
        <p:sp>
          <p:nvSpPr>
            <p:cNvPr id="667796" name="Rectangle 148"/>
            <p:cNvSpPr>
              <a:spLocks noChangeArrowheads="1"/>
            </p:cNvSpPr>
            <p:nvPr/>
          </p:nvSpPr>
          <p:spPr bwMode="auto">
            <a:xfrm rot="-10800000">
              <a:off x="5364" y="2865"/>
              <a:ext cx="96" cy="336"/>
            </a:xfrm>
            <a:prstGeom prst="rect">
              <a:avLst/>
            </a:prstGeom>
            <a:gradFill rotWithShape="0">
              <a:gsLst>
                <a:gs pos="0">
                  <a:srgbClr val="CCECFF"/>
                </a:gs>
                <a:gs pos="100000">
                  <a:srgbClr val="FF0000"/>
                </a:gs>
              </a:gsLst>
              <a:lin ang="5400000" scaled="1"/>
            </a:gradFill>
            <a:ln w="12700">
              <a:noFill/>
              <a:miter lim="800000"/>
              <a:headEnd/>
              <a:tailEnd/>
            </a:ln>
            <a:effectLst/>
          </p:spPr>
          <p:txBody>
            <a:bodyPr wrap="none" anchor="ctr"/>
            <a:lstStyle/>
            <a:p>
              <a:endParaRPr lang="zh-CN" altLang="en-US"/>
            </a:p>
          </p:txBody>
        </p:sp>
        <p:sp>
          <p:nvSpPr>
            <p:cNvPr id="667797" name="Line 149"/>
            <p:cNvSpPr>
              <a:spLocks noChangeShapeType="1"/>
            </p:cNvSpPr>
            <p:nvPr/>
          </p:nvSpPr>
          <p:spPr bwMode="auto">
            <a:xfrm>
              <a:off x="5364" y="3097"/>
              <a:ext cx="0" cy="101"/>
            </a:xfrm>
            <a:prstGeom prst="line">
              <a:avLst/>
            </a:prstGeom>
            <a:noFill/>
            <a:ln w="12700">
              <a:solidFill>
                <a:schemeClr val="tx1"/>
              </a:solidFill>
              <a:round/>
              <a:headEnd/>
              <a:tailEnd/>
            </a:ln>
            <a:effectLst/>
          </p:spPr>
          <p:txBody>
            <a:bodyPr/>
            <a:lstStyle/>
            <a:p>
              <a:endParaRPr lang="zh-CN" altLang="en-US"/>
            </a:p>
          </p:txBody>
        </p:sp>
        <p:sp>
          <p:nvSpPr>
            <p:cNvPr id="667798" name="Line 150"/>
            <p:cNvSpPr>
              <a:spLocks noChangeShapeType="1"/>
            </p:cNvSpPr>
            <p:nvPr/>
          </p:nvSpPr>
          <p:spPr bwMode="auto">
            <a:xfrm>
              <a:off x="5460" y="3097"/>
              <a:ext cx="0" cy="101"/>
            </a:xfrm>
            <a:prstGeom prst="line">
              <a:avLst/>
            </a:prstGeom>
            <a:noFill/>
            <a:ln w="12700">
              <a:solidFill>
                <a:schemeClr val="tx1"/>
              </a:solidFill>
              <a:round/>
              <a:headEnd/>
              <a:tailEnd/>
            </a:ln>
            <a:effectLst/>
          </p:spPr>
          <p:txBody>
            <a:bodyPr/>
            <a:lstStyle/>
            <a:p>
              <a:endParaRPr lang="zh-CN" altLang="en-US"/>
            </a:p>
          </p:txBody>
        </p:sp>
        <p:sp>
          <p:nvSpPr>
            <p:cNvPr id="667799" name="Line 151"/>
            <p:cNvSpPr>
              <a:spLocks noChangeShapeType="1"/>
            </p:cNvSpPr>
            <p:nvPr/>
          </p:nvSpPr>
          <p:spPr bwMode="auto">
            <a:xfrm>
              <a:off x="5360" y="3201"/>
              <a:ext cx="104" cy="0"/>
            </a:xfrm>
            <a:prstGeom prst="line">
              <a:avLst/>
            </a:prstGeom>
            <a:noFill/>
            <a:ln w="12700">
              <a:solidFill>
                <a:schemeClr val="tx1"/>
              </a:solidFill>
              <a:round/>
              <a:headEnd/>
              <a:tailEnd/>
            </a:ln>
            <a:effectLst/>
          </p:spPr>
          <p:txBody>
            <a:bodyPr/>
            <a:lstStyle/>
            <a:p>
              <a:endParaRPr lang="zh-CN" altLang="en-US"/>
            </a:p>
          </p:txBody>
        </p:sp>
        <p:sp>
          <p:nvSpPr>
            <p:cNvPr id="667800" name="Oval 152"/>
            <p:cNvSpPr>
              <a:spLocks noChangeAspect="1" noChangeArrowheads="1"/>
            </p:cNvSpPr>
            <p:nvPr/>
          </p:nvSpPr>
          <p:spPr bwMode="auto">
            <a:xfrm>
              <a:off x="5399" y="3067"/>
              <a:ext cx="27" cy="26"/>
            </a:xfrm>
            <a:prstGeom prst="ellipse">
              <a:avLst/>
            </a:prstGeom>
            <a:solidFill>
              <a:srgbClr val="800000"/>
            </a:solidFill>
            <a:ln w="12700">
              <a:noFill/>
              <a:round/>
              <a:headEnd/>
              <a:tailEnd/>
            </a:ln>
            <a:effectLst/>
          </p:spPr>
          <p:txBody>
            <a:bodyPr wrap="none" anchor="ctr"/>
            <a:lstStyle/>
            <a:p>
              <a:endParaRPr lang="zh-CN" altLang="en-US"/>
            </a:p>
          </p:txBody>
        </p:sp>
      </p:grpSp>
      <p:grpSp>
        <p:nvGrpSpPr>
          <p:cNvPr id="17" name="Group 153"/>
          <p:cNvGrpSpPr>
            <a:grpSpLocks/>
          </p:cNvGrpSpPr>
          <p:nvPr/>
        </p:nvGrpSpPr>
        <p:grpSpPr bwMode="auto">
          <a:xfrm>
            <a:off x="8729663" y="4541838"/>
            <a:ext cx="165100" cy="533400"/>
            <a:chOff x="5360" y="2865"/>
            <a:chExt cx="104" cy="336"/>
          </a:xfrm>
        </p:grpSpPr>
        <p:sp>
          <p:nvSpPr>
            <p:cNvPr id="667802" name="Rectangle 154"/>
            <p:cNvSpPr>
              <a:spLocks noChangeArrowheads="1"/>
            </p:cNvSpPr>
            <p:nvPr/>
          </p:nvSpPr>
          <p:spPr bwMode="auto">
            <a:xfrm rot="-10800000">
              <a:off x="5364" y="2865"/>
              <a:ext cx="96" cy="336"/>
            </a:xfrm>
            <a:prstGeom prst="rect">
              <a:avLst/>
            </a:prstGeom>
            <a:gradFill rotWithShape="0">
              <a:gsLst>
                <a:gs pos="0">
                  <a:srgbClr val="CCECFF"/>
                </a:gs>
                <a:gs pos="100000">
                  <a:srgbClr val="FF0000"/>
                </a:gs>
              </a:gsLst>
              <a:lin ang="5400000" scaled="1"/>
            </a:gradFill>
            <a:ln w="12700">
              <a:noFill/>
              <a:miter lim="800000"/>
              <a:headEnd/>
              <a:tailEnd/>
            </a:ln>
            <a:effectLst/>
          </p:spPr>
          <p:txBody>
            <a:bodyPr wrap="none" anchor="ctr"/>
            <a:lstStyle/>
            <a:p>
              <a:endParaRPr lang="zh-CN" altLang="en-US"/>
            </a:p>
          </p:txBody>
        </p:sp>
        <p:sp>
          <p:nvSpPr>
            <p:cNvPr id="667803" name="Line 155"/>
            <p:cNvSpPr>
              <a:spLocks noChangeShapeType="1"/>
            </p:cNvSpPr>
            <p:nvPr/>
          </p:nvSpPr>
          <p:spPr bwMode="auto">
            <a:xfrm>
              <a:off x="5364" y="3097"/>
              <a:ext cx="0" cy="101"/>
            </a:xfrm>
            <a:prstGeom prst="line">
              <a:avLst/>
            </a:prstGeom>
            <a:noFill/>
            <a:ln w="12700">
              <a:solidFill>
                <a:schemeClr val="tx1"/>
              </a:solidFill>
              <a:round/>
              <a:headEnd/>
              <a:tailEnd/>
            </a:ln>
            <a:effectLst/>
          </p:spPr>
          <p:txBody>
            <a:bodyPr/>
            <a:lstStyle/>
            <a:p>
              <a:endParaRPr lang="zh-CN" altLang="en-US"/>
            </a:p>
          </p:txBody>
        </p:sp>
        <p:sp>
          <p:nvSpPr>
            <p:cNvPr id="667804" name="Line 156"/>
            <p:cNvSpPr>
              <a:spLocks noChangeShapeType="1"/>
            </p:cNvSpPr>
            <p:nvPr/>
          </p:nvSpPr>
          <p:spPr bwMode="auto">
            <a:xfrm>
              <a:off x="5460" y="3097"/>
              <a:ext cx="0" cy="101"/>
            </a:xfrm>
            <a:prstGeom prst="line">
              <a:avLst/>
            </a:prstGeom>
            <a:noFill/>
            <a:ln w="12700">
              <a:solidFill>
                <a:schemeClr val="tx1"/>
              </a:solidFill>
              <a:round/>
              <a:headEnd/>
              <a:tailEnd/>
            </a:ln>
            <a:effectLst/>
          </p:spPr>
          <p:txBody>
            <a:bodyPr/>
            <a:lstStyle/>
            <a:p>
              <a:endParaRPr lang="zh-CN" altLang="en-US"/>
            </a:p>
          </p:txBody>
        </p:sp>
        <p:sp>
          <p:nvSpPr>
            <p:cNvPr id="667805" name="Line 157"/>
            <p:cNvSpPr>
              <a:spLocks noChangeShapeType="1"/>
            </p:cNvSpPr>
            <p:nvPr/>
          </p:nvSpPr>
          <p:spPr bwMode="auto">
            <a:xfrm>
              <a:off x="5360" y="3201"/>
              <a:ext cx="104" cy="0"/>
            </a:xfrm>
            <a:prstGeom prst="line">
              <a:avLst/>
            </a:prstGeom>
            <a:noFill/>
            <a:ln w="12700">
              <a:solidFill>
                <a:schemeClr val="tx1"/>
              </a:solidFill>
              <a:round/>
              <a:headEnd/>
              <a:tailEnd/>
            </a:ln>
            <a:effectLst/>
          </p:spPr>
          <p:txBody>
            <a:bodyPr/>
            <a:lstStyle/>
            <a:p>
              <a:endParaRPr lang="zh-CN" altLang="en-US"/>
            </a:p>
          </p:txBody>
        </p:sp>
        <p:sp>
          <p:nvSpPr>
            <p:cNvPr id="667806" name="Oval 158"/>
            <p:cNvSpPr>
              <a:spLocks noChangeAspect="1" noChangeArrowheads="1"/>
            </p:cNvSpPr>
            <p:nvPr/>
          </p:nvSpPr>
          <p:spPr bwMode="auto">
            <a:xfrm>
              <a:off x="5399" y="3067"/>
              <a:ext cx="27" cy="26"/>
            </a:xfrm>
            <a:prstGeom prst="ellipse">
              <a:avLst/>
            </a:prstGeom>
            <a:solidFill>
              <a:srgbClr val="800000"/>
            </a:solidFill>
            <a:ln w="12700">
              <a:noFill/>
              <a:round/>
              <a:headEnd/>
              <a:tailEnd/>
            </a:ln>
            <a:effectLst/>
          </p:spPr>
          <p:txBody>
            <a:bodyPr wrap="none" anchor="ctr"/>
            <a:lstStyle/>
            <a:p>
              <a:endParaRPr lang="zh-CN" altLang="en-US"/>
            </a:p>
          </p:txBody>
        </p:sp>
      </p:grpSp>
      <p:grpSp>
        <p:nvGrpSpPr>
          <p:cNvPr id="18" name="Group 159"/>
          <p:cNvGrpSpPr>
            <a:grpSpLocks/>
          </p:cNvGrpSpPr>
          <p:nvPr/>
        </p:nvGrpSpPr>
        <p:grpSpPr bwMode="auto">
          <a:xfrm>
            <a:off x="96838" y="4541838"/>
            <a:ext cx="165100" cy="533400"/>
            <a:chOff x="5360" y="2865"/>
            <a:chExt cx="104" cy="336"/>
          </a:xfrm>
        </p:grpSpPr>
        <p:sp>
          <p:nvSpPr>
            <p:cNvPr id="667808" name="Rectangle 160"/>
            <p:cNvSpPr>
              <a:spLocks noChangeArrowheads="1"/>
            </p:cNvSpPr>
            <p:nvPr/>
          </p:nvSpPr>
          <p:spPr bwMode="auto">
            <a:xfrm rot="-10800000">
              <a:off x="5364" y="2865"/>
              <a:ext cx="96" cy="336"/>
            </a:xfrm>
            <a:prstGeom prst="rect">
              <a:avLst/>
            </a:prstGeom>
            <a:gradFill rotWithShape="0">
              <a:gsLst>
                <a:gs pos="0">
                  <a:srgbClr val="CCECFF"/>
                </a:gs>
                <a:gs pos="100000">
                  <a:srgbClr val="FF0000"/>
                </a:gs>
              </a:gsLst>
              <a:lin ang="5400000" scaled="1"/>
            </a:gradFill>
            <a:ln w="12700">
              <a:noFill/>
              <a:miter lim="800000"/>
              <a:headEnd/>
              <a:tailEnd/>
            </a:ln>
            <a:effectLst/>
          </p:spPr>
          <p:txBody>
            <a:bodyPr wrap="none" anchor="ctr"/>
            <a:lstStyle/>
            <a:p>
              <a:endParaRPr lang="zh-CN" altLang="en-US"/>
            </a:p>
          </p:txBody>
        </p:sp>
        <p:sp>
          <p:nvSpPr>
            <p:cNvPr id="667809" name="Line 161"/>
            <p:cNvSpPr>
              <a:spLocks noChangeShapeType="1"/>
            </p:cNvSpPr>
            <p:nvPr/>
          </p:nvSpPr>
          <p:spPr bwMode="auto">
            <a:xfrm>
              <a:off x="5364" y="3097"/>
              <a:ext cx="0" cy="101"/>
            </a:xfrm>
            <a:prstGeom prst="line">
              <a:avLst/>
            </a:prstGeom>
            <a:noFill/>
            <a:ln w="12700">
              <a:solidFill>
                <a:schemeClr val="tx1"/>
              </a:solidFill>
              <a:round/>
              <a:headEnd/>
              <a:tailEnd/>
            </a:ln>
            <a:effectLst/>
          </p:spPr>
          <p:txBody>
            <a:bodyPr/>
            <a:lstStyle/>
            <a:p>
              <a:endParaRPr lang="zh-CN" altLang="en-US"/>
            </a:p>
          </p:txBody>
        </p:sp>
        <p:sp>
          <p:nvSpPr>
            <p:cNvPr id="667810" name="Line 162"/>
            <p:cNvSpPr>
              <a:spLocks noChangeShapeType="1"/>
            </p:cNvSpPr>
            <p:nvPr/>
          </p:nvSpPr>
          <p:spPr bwMode="auto">
            <a:xfrm>
              <a:off x="5460" y="3097"/>
              <a:ext cx="0" cy="101"/>
            </a:xfrm>
            <a:prstGeom prst="line">
              <a:avLst/>
            </a:prstGeom>
            <a:noFill/>
            <a:ln w="12700">
              <a:solidFill>
                <a:schemeClr val="tx1"/>
              </a:solidFill>
              <a:round/>
              <a:headEnd/>
              <a:tailEnd/>
            </a:ln>
            <a:effectLst/>
          </p:spPr>
          <p:txBody>
            <a:bodyPr/>
            <a:lstStyle/>
            <a:p>
              <a:endParaRPr lang="zh-CN" altLang="en-US"/>
            </a:p>
          </p:txBody>
        </p:sp>
        <p:sp>
          <p:nvSpPr>
            <p:cNvPr id="667811" name="Line 163"/>
            <p:cNvSpPr>
              <a:spLocks noChangeShapeType="1"/>
            </p:cNvSpPr>
            <p:nvPr/>
          </p:nvSpPr>
          <p:spPr bwMode="auto">
            <a:xfrm>
              <a:off x="5360" y="3201"/>
              <a:ext cx="104" cy="0"/>
            </a:xfrm>
            <a:prstGeom prst="line">
              <a:avLst/>
            </a:prstGeom>
            <a:noFill/>
            <a:ln w="12700">
              <a:solidFill>
                <a:schemeClr val="tx1"/>
              </a:solidFill>
              <a:round/>
              <a:headEnd/>
              <a:tailEnd/>
            </a:ln>
            <a:effectLst/>
          </p:spPr>
          <p:txBody>
            <a:bodyPr/>
            <a:lstStyle/>
            <a:p>
              <a:endParaRPr lang="zh-CN" altLang="en-US"/>
            </a:p>
          </p:txBody>
        </p:sp>
        <p:sp>
          <p:nvSpPr>
            <p:cNvPr id="667812" name="Oval 164"/>
            <p:cNvSpPr>
              <a:spLocks noChangeAspect="1" noChangeArrowheads="1"/>
            </p:cNvSpPr>
            <p:nvPr/>
          </p:nvSpPr>
          <p:spPr bwMode="auto">
            <a:xfrm>
              <a:off x="5399" y="3067"/>
              <a:ext cx="27" cy="26"/>
            </a:xfrm>
            <a:prstGeom prst="ellipse">
              <a:avLst/>
            </a:prstGeom>
            <a:solidFill>
              <a:srgbClr val="800000"/>
            </a:solidFill>
            <a:ln w="12700">
              <a:noFill/>
              <a:round/>
              <a:headEnd/>
              <a:tailEnd/>
            </a:ln>
            <a:effectLst/>
          </p:spPr>
          <p:txBody>
            <a:bodyPr wrap="none" anchor="ctr"/>
            <a:lstStyle/>
            <a:p>
              <a:endParaRPr lang="zh-CN" altLang="en-US"/>
            </a:p>
          </p:txBody>
        </p:sp>
      </p:grpSp>
      <p:grpSp>
        <p:nvGrpSpPr>
          <p:cNvPr id="19" name="Group 165"/>
          <p:cNvGrpSpPr>
            <a:grpSpLocks/>
          </p:cNvGrpSpPr>
          <p:nvPr/>
        </p:nvGrpSpPr>
        <p:grpSpPr bwMode="auto">
          <a:xfrm>
            <a:off x="325438" y="4541838"/>
            <a:ext cx="165100" cy="533400"/>
            <a:chOff x="5360" y="2865"/>
            <a:chExt cx="104" cy="336"/>
          </a:xfrm>
        </p:grpSpPr>
        <p:sp>
          <p:nvSpPr>
            <p:cNvPr id="667814" name="Rectangle 166"/>
            <p:cNvSpPr>
              <a:spLocks noChangeArrowheads="1"/>
            </p:cNvSpPr>
            <p:nvPr/>
          </p:nvSpPr>
          <p:spPr bwMode="auto">
            <a:xfrm rot="-10800000">
              <a:off x="5364" y="2865"/>
              <a:ext cx="96" cy="336"/>
            </a:xfrm>
            <a:prstGeom prst="rect">
              <a:avLst/>
            </a:prstGeom>
            <a:gradFill rotWithShape="0">
              <a:gsLst>
                <a:gs pos="0">
                  <a:srgbClr val="CCECFF"/>
                </a:gs>
                <a:gs pos="100000">
                  <a:srgbClr val="FF0000"/>
                </a:gs>
              </a:gsLst>
              <a:lin ang="5400000" scaled="1"/>
            </a:gradFill>
            <a:ln w="12700">
              <a:noFill/>
              <a:miter lim="800000"/>
              <a:headEnd/>
              <a:tailEnd/>
            </a:ln>
            <a:effectLst/>
          </p:spPr>
          <p:txBody>
            <a:bodyPr wrap="none" anchor="ctr"/>
            <a:lstStyle/>
            <a:p>
              <a:endParaRPr lang="zh-CN" altLang="en-US"/>
            </a:p>
          </p:txBody>
        </p:sp>
        <p:sp>
          <p:nvSpPr>
            <p:cNvPr id="667815" name="Line 167"/>
            <p:cNvSpPr>
              <a:spLocks noChangeShapeType="1"/>
            </p:cNvSpPr>
            <p:nvPr/>
          </p:nvSpPr>
          <p:spPr bwMode="auto">
            <a:xfrm>
              <a:off x="5364" y="3097"/>
              <a:ext cx="0" cy="101"/>
            </a:xfrm>
            <a:prstGeom prst="line">
              <a:avLst/>
            </a:prstGeom>
            <a:noFill/>
            <a:ln w="12700">
              <a:solidFill>
                <a:schemeClr val="tx1"/>
              </a:solidFill>
              <a:round/>
              <a:headEnd/>
              <a:tailEnd/>
            </a:ln>
            <a:effectLst/>
          </p:spPr>
          <p:txBody>
            <a:bodyPr/>
            <a:lstStyle/>
            <a:p>
              <a:endParaRPr lang="zh-CN" altLang="en-US"/>
            </a:p>
          </p:txBody>
        </p:sp>
        <p:sp>
          <p:nvSpPr>
            <p:cNvPr id="667816" name="Line 168"/>
            <p:cNvSpPr>
              <a:spLocks noChangeShapeType="1"/>
            </p:cNvSpPr>
            <p:nvPr/>
          </p:nvSpPr>
          <p:spPr bwMode="auto">
            <a:xfrm>
              <a:off x="5460" y="3097"/>
              <a:ext cx="0" cy="101"/>
            </a:xfrm>
            <a:prstGeom prst="line">
              <a:avLst/>
            </a:prstGeom>
            <a:noFill/>
            <a:ln w="12700">
              <a:solidFill>
                <a:schemeClr val="tx1"/>
              </a:solidFill>
              <a:round/>
              <a:headEnd/>
              <a:tailEnd/>
            </a:ln>
            <a:effectLst/>
          </p:spPr>
          <p:txBody>
            <a:bodyPr/>
            <a:lstStyle/>
            <a:p>
              <a:endParaRPr lang="zh-CN" altLang="en-US"/>
            </a:p>
          </p:txBody>
        </p:sp>
        <p:sp>
          <p:nvSpPr>
            <p:cNvPr id="667817" name="Line 169"/>
            <p:cNvSpPr>
              <a:spLocks noChangeShapeType="1"/>
            </p:cNvSpPr>
            <p:nvPr/>
          </p:nvSpPr>
          <p:spPr bwMode="auto">
            <a:xfrm>
              <a:off x="5360" y="3201"/>
              <a:ext cx="104" cy="0"/>
            </a:xfrm>
            <a:prstGeom prst="line">
              <a:avLst/>
            </a:prstGeom>
            <a:noFill/>
            <a:ln w="12700">
              <a:solidFill>
                <a:schemeClr val="tx1"/>
              </a:solidFill>
              <a:round/>
              <a:headEnd/>
              <a:tailEnd/>
            </a:ln>
            <a:effectLst/>
          </p:spPr>
          <p:txBody>
            <a:bodyPr/>
            <a:lstStyle/>
            <a:p>
              <a:endParaRPr lang="zh-CN" altLang="en-US"/>
            </a:p>
          </p:txBody>
        </p:sp>
        <p:sp>
          <p:nvSpPr>
            <p:cNvPr id="667818" name="Oval 170"/>
            <p:cNvSpPr>
              <a:spLocks noChangeAspect="1" noChangeArrowheads="1"/>
            </p:cNvSpPr>
            <p:nvPr/>
          </p:nvSpPr>
          <p:spPr bwMode="auto">
            <a:xfrm>
              <a:off x="5399" y="3067"/>
              <a:ext cx="27" cy="26"/>
            </a:xfrm>
            <a:prstGeom prst="ellipse">
              <a:avLst/>
            </a:prstGeom>
            <a:solidFill>
              <a:srgbClr val="800000"/>
            </a:solidFill>
            <a:ln w="12700">
              <a:noFill/>
              <a:round/>
              <a:headEnd/>
              <a:tailEnd/>
            </a:ln>
            <a:effectLst/>
          </p:spPr>
          <p:txBody>
            <a:bodyPr wrap="none" anchor="ctr"/>
            <a:lstStyle/>
            <a:p>
              <a:endParaRPr lang="zh-CN" altLang="en-US"/>
            </a:p>
          </p:txBody>
        </p:sp>
      </p:grpSp>
      <p:cxnSp>
        <p:nvCxnSpPr>
          <p:cNvPr id="667819" name="AutoShape 171"/>
          <p:cNvCxnSpPr>
            <a:cxnSpLocks noChangeShapeType="1"/>
            <a:stCxn id="667669" idx="0"/>
            <a:endCxn id="667806" idx="4"/>
          </p:cNvCxnSpPr>
          <p:nvPr/>
        </p:nvCxnSpPr>
        <p:spPr bwMode="auto">
          <a:xfrm rot="16200000">
            <a:off x="7931150" y="4865688"/>
            <a:ext cx="844550" cy="920750"/>
          </a:xfrm>
          <a:prstGeom prst="bentConnector3">
            <a:avLst>
              <a:gd name="adj1" fmla="val 49060"/>
            </a:avLst>
          </a:prstGeom>
          <a:noFill/>
          <a:ln w="28575">
            <a:solidFill>
              <a:schemeClr val="tx1"/>
            </a:solidFill>
            <a:miter lim="800000"/>
            <a:headEnd/>
            <a:tailEnd/>
          </a:ln>
          <a:effectLst/>
        </p:spPr>
      </p:cxnSp>
      <p:cxnSp>
        <p:nvCxnSpPr>
          <p:cNvPr id="667820" name="AutoShape 172"/>
          <p:cNvCxnSpPr>
            <a:cxnSpLocks noChangeShapeType="1"/>
            <a:stCxn id="667717" idx="6"/>
            <a:endCxn id="667800" idx="0"/>
          </p:cNvCxnSpPr>
          <p:nvPr/>
        </p:nvCxnSpPr>
        <p:spPr bwMode="auto">
          <a:xfrm>
            <a:off x="7077075" y="4306888"/>
            <a:ext cx="1516063" cy="555625"/>
          </a:xfrm>
          <a:prstGeom prst="bentConnector2">
            <a:avLst/>
          </a:prstGeom>
          <a:noFill/>
          <a:ln w="19050">
            <a:solidFill>
              <a:srgbClr val="0000FF"/>
            </a:solidFill>
            <a:miter lim="800000"/>
            <a:headEnd/>
            <a:tailEnd/>
          </a:ln>
          <a:effectLst/>
        </p:spPr>
      </p:cxnSp>
      <p:cxnSp>
        <p:nvCxnSpPr>
          <p:cNvPr id="667821" name="AutoShape 173"/>
          <p:cNvCxnSpPr>
            <a:cxnSpLocks noChangeShapeType="1"/>
            <a:stCxn id="667706" idx="6"/>
            <a:endCxn id="667806" idx="0"/>
          </p:cNvCxnSpPr>
          <p:nvPr/>
        </p:nvCxnSpPr>
        <p:spPr bwMode="auto">
          <a:xfrm>
            <a:off x="7934325" y="3371850"/>
            <a:ext cx="879475" cy="1490663"/>
          </a:xfrm>
          <a:prstGeom prst="bentConnector2">
            <a:avLst/>
          </a:prstGeom>
          <a:noFill/>
          <a:ln w="19050">
            <a:solidFill>
              <a:srgbClr val="0000FF"/>
            </a:solidFill>
            <a:miter lim="800000"/>
            <a:headEnd/>
            <a:tailEnd/>
          </a:ln>
          <a:effectLst/>
        </p:spPr>
      </p:cxnSp>
      <p:cxnSp>
        <p:nvCxnSpPr>
          <p:cNvPr id="667822" name="AutoShape 174"/>
          <p:cNvCxnSpPr>
            <a:cxnSpLocks noChangeShapeType="1"/>
            <a:stCxn id="667663" idx="0"/>
            <a:endCxn id="667800" idx="4"/>
          </p:cNvCxnSpPr>
          <p:nvPr/>
        </p:nvCxnSpPr>
        <p:spPr bwMode="auto">
          <a:xfrm rot="16200000">
            <a:off x="7535069" y="4604544"/>
            <a:ext cx="758825" cy="1357313"/>
          </a:xfrm>
          <a:prstGeom prst="bentConnector3">
            <a:avLst>
              <a:gd name="adj1" fmla="val 62759"/>
            </a:avLst>
          </a:prstGeom>
          <a:noFill/>
          <a:ln w="28575">
            <a:solidFill>
              <a:schemeClr val="tx1"/>
            </a:solidFill>
            <a:miter lim="800000"/>
            <a:headEnd/>
            <a:tailEnd/>
          </a:ln>
          <a:effectLst/>
        </p:spPr>
      </p:cxnSp>
      <p:cxnSp>
        <p:nvCxnSpPr>
          <p:cNvPr id="667823" name="AutoShape 175"/>
          <p:cNvCxnSpPr>
            <a:cxnSpLocks noChangeShapeType="1"/>
            <a:stCxn id="667818" idx="0"/>
            <a:endCxn id="667750" idx="2"/>
          </p:cNvCxnSpPr>
          <p:nvPr/>
        </p:nvCxnSpPr>
        <p:spPr bwMode="auto">
          <a:xfrm rot="16200000">
            <a:off x="280193" y="4472782"/>
            <a:ext cx="519113" cy="260350"/>
          </a:xfrm>
          <a:prstGeom prst="bentConnector2">
            <a:avLst/>
          </a:prstGeom>
          <a:noFill/>
          <a:ln w="19050">
            <a:solidFill>
              <a:srgbClr val="0000FF"/>
            </a:solidFill>
            <a:miter lim="800000"/>
            <a:headEnd/>
            <a:tailEnd/>
          </a:ln>
          <a:effectLst/>
        </p:spPr>
      </p:cxnSp>
      <p:cxnSp>
        <p:nvCxnSpPr>
          <p:cNvPr id="667824" name="AutoShape 176"/>
          <p:cNvCxnSpPr>
            <a:cxnSpLocks noChangeShapeType="1"/>
            <a:stCxn id="667812" idx="0"/>
            <a:endCxn id="667682" idx="2"/>
          </p:cNvCxnSpPr>
          <p:nvPr/>
        </p:nvCxnSpPr>
        <p:spPr bwMode="auto">
          <a:xfrm rot="16200000">
            <a:off x="54769" y="3513931"/>
            <a:ext cx="1474788" cy="1222375"/>
          </a:xfrm>
          <a:prstGeom prst="bentConnector2">
            <a:avLst/>
          </a:prstGeom>
          <a:noFill/>
          <a:ln w="19050">
            <a:solidFill>
              <a:srgbClr val="0000FF"/>
            </a:solidFill>
            <a:miter lim="800000"/>
            <a:headEnd/>
            <a:tailEnd/>
          </a:ln>
          <a:effectLst/>
        </p:spPr>
      </p:cxnSp>
      <p:cxnSp>
        <p:nvCxnSpPr>
          <p:cNvPr id="667825" name="AutoShape 177"/>
          <p:cNvCxnSpPr>
            <a:cxnSpLocks noChangeShapeType="1"/>
            <a:stCxn id="667818" idx="4"/>
            <a:endCxn id="667761" idx="0"/>
          </p:cNvCxnSpPr>
          <p:nvPr/>
        </p:nvCxnSpPr>
        <p:spPr bwMode="auto">
          <a:xfrm rot="16200000" flipH="1">
            <a:off x="219076" y="5094287"/>
            <a:ext cx="735012" cy="354013"/>
          </a:xfrm>
          <a:prstGeom prst="bentConnector3">
            <a:avLst>
              <a:gd name="adj1" fmla="val 50972"/>
            </a:avLst>
          </a:prstGeom>
          <a:noFill/>
          <a:ln w="28575">
            <a:solidFill>
              <a:schemeClr val="tx1"/>
            </a:solidFill>
            <a:miter lim="800000"/>
            <a:headEnd/>
            <a:tailEnd/>
          </a:ln>
          <a:effectLst/>
        </p:spPr>
      </p:cxnSp>
      <p:cxnSp>
        <p:nvCxnSpPr>
          <p:cNvPr id="667826" name="AutoShape 178"/>
          <p:cNvCxnSpPr>
            <a:cxnSpLocks noChangeShapeType="1"/>
            <a:stCxn id="667760" idx="2"/>
            <a:endCxn id="667812" idx="4"/>
          </p:cNvCxnSpPr>
          <p:nvPr/>
        </p:nvCxnSpPr>
        <p:spPr bwMode="auto">
          <a:xfrm rot="16200000" flipV="1">
            <a:off x="-223043" y="5307806"/>
            <a:ext cx="1390650" cy="582613"/>
          </a:xfrm>
          <a:prstGeom prst="bentConnector3">
            <a:avLst>
              <a:gd name="adj1" fmla="val -15412"/>
            </a:avLst>
          </a:prstGeom>
          <a:noFill/>
          <a:ln w="28575">
            <a:solidFill>
              <a:schemeClr val="tx1"/>
            </a:solidFill>
            <a:miter lim="800000"/>
            <a:headEnd/>
            <a:tailEnd/>
          </a:ln>
          <a:effectLst/>
        </p:spPr>
      </p:cxnSp>
      <p:grpSp>
        <p:nvGrpSpPr>
          <p:cNvPr id="20" name="Group 179"/>
          <p:cNvGrpSpPr>
            <a:grpSpLocks/>
          </p:cNvGrpSpPr>
          <p:nvPr/>
        </p:nvGrpSpPr>
        <p:grpSpPr bwMode="auto">
          <a:xfrm>
            <a:off x="7054850" y="5983288"/>
            <a:ext cx="488950" cy="168275"/>
            <a:chOff x="4444" y="3769"/>
            <a:chExt cx="308" cy="106"/>
          </a:xfrm>
        </p:grpSpPr>
        <p:sp>
          <p:nvSpPr>
            <p:cNvPr id="667828" name="Line 180"/>
            <p:cNvSpPr>
              <a:spLocks noChangeShapeType="1"/>
            </p:cNvSpPr>
            <p:nvPr/>
          </p:nvSpPr>
          <p:spPr bwMode="auto">
            <a:xfrm>
              <a:off x="4444" y="3769"/>
              <a:ext cx="231" cy="1"/>
            </a:xfrm>
            <a:prstGeom prst="line">
              <a:avLst/>
            </a:prstGeom>
            <a:noFill/>
            <a:ln w="12700">
              <a:solidFill>
                <a:schemeClr val="tx2"/>
              </a:solidFill>
              <a:round/>
              <a:headEnd/>
              <a:tailEnd/>
            </a:ln>
            <a:effectLst/>
          </p:spPr>
          <p:txBody>
            <a:bodyPr/>
            <a:lstStyle/>
            <a:p>
              <a:endParaRPr lang="zh-CN" altLang="en-US"/>
            </a:p>
          </p:txBody>
        </p:sp>
        <p:sp>
          <p:nvSpPr>
            <p:cNvPr id="667829" name="Line 181"/>
            <p:cNvSpPr>
              <a:spLocks noChangeShapeType="1"/>
            </p:cNvSpPr>
            <p:nvPr/>
          </p:nvSpPr>
          <p:spPr bwMode="auto">
            <a:xfrm>
              <a:off x="4610" y="3830"/>
              <a:ext cx="142" cy="2"/>
            </a:xfrm>
            <a:prstGeom prst="line">
              <a:avLst/>
            </a:prstGeom>
            <a:noFill/>
            <a:ln w="12700">
              <a:solidFill>
                <a:schemeClr val="tx2"/>
              </a:solidFill>
              <a:round/>
              <a:headEnd/>
              <a:tailEnd/>
            </a:ln>
            <a:effectLst/>
          </p:spPr>
          <p:txBody>
            <a:bodyPr/>
            <a:lstStyle/>
            <a:p>
              <a:endParaRPr lang="zh-CN" altLang="en-US"/>
            </a:p>
          </p:txBody>
        </p:sp>
        <p:sp>
          <p:nvSpPr>
            <p:cNvPr id="667830" name="Line 182"/>
            <p:cNvSpPr>
              <a:spLocks noChangeShapeType="1"/>
            </p:cNvSpPr>
            <p:nvPr/>
          </p:nvSpPr>
          <p:spPr bwMode="auto">
            <a:xfrm flipV="1">
              <a:off x="4676" y="3772"/>
              <a:ext cx="0" cy="59"/>
            </a:xfrm>
            <a:prstGeom prst="line">
              <a:avLst/>
            </a:prstGeom>
            <a:noFill/>
            <a:ln w="12700">
              <a:solidFill>
                <a:schemeClr val="tx2"/>
              </a:solidFill>
              <a:round/>
              <a:headEnd/>
              <a:tailEnd/>
            </a:ln>
            <a:effectLst/>
          </p:spPr>
          <p:txBody>
            <a:bodyPr/>
            <a:lstStyle/>
            <a:p>
              <a:endParaRPr lang="zh-CN" altLang="en-US"/>
            </a:p>
          </p:txBody>
        </p:sp>
        <p:sp>
          <p:nvSpPr>
            <p:cNvPr id="667831" name="Line 183"/>
            <p:cNvSpPr>
              <a:spLocks noChangeShapeType="1"/>
            </p:cNvSpPr>
            <p:nvPr/>
          </p:nvSpPr>
          <p:spPr bwMode="auto">
            <a:xfrm>
              <a:off x="4625" y="3854"/>
              <a:ext cx="100" cy="1"/>
            </a:xfrm>
            <a:prstGeom prst="line">
              <a:avLst/>
            </a:prstGeom>
            <a:noFill/>
            <a:ln w="12700">
              <a:solidFill>
                <a:schemeClr val="tx2"/>
              </a:solidFill>
              <a:round/>
              <a:headEnd/>
              <a:tailEnd/>
            </a:ln>
            <a:effectLst/>
          </p:spPr>
          <p:txBody>
            <a:bodyPr/>
            <a:lstStyle/>
            <a:p>
              <a:endParaRPr lang="zh-CN" altLang="en-US"/>
            </a:p>
          </p:txBody>
        </p:sp>
        <p:sp>
          <p:nvSpPr>
            <p:cNvPr id="667832" name="Line 184"/>
            <p:cNvSpPr>
              <a:spLocks noChangeShapeType="1"/>
            </p:cNvSpPr>
            <p:nvPr/>
          </p:nvSpPr>
          <p:spPr bwMode="auto">
            <a:xfrm>
              <a:off x="4642" y="3874"/>
              <a:ext cx="69" cy="1"/>
            </a:xfrm>
            <a:prstGeom prst="line">
              <a:avLst/>
            </a:prstGeom>
            <a:noFill/>
            <a:ln w="12700">
              <a:solidFill>
                <a:schemeClr val="tx2"/>
              </a:solidFill>
              <a:round/>
              <a:headEnd/>
              <a:tailEnd/>
            </a:ln>
            <a:effectLst/>
          </p:spPr>
          <p:txBody>
            <a:bodyPr/>
            <a:lstStyle/>
            <a:p>
              <a:endParaRPr lang="zh-CN" altLang="en-US"/>
            </a:p>
          </p:txBody>
        </p:sp>
      </p:grpSp>
      <p:grpSp>
        <p:nvGrpSpPr>
          <p:cNvPr id="21" name="Group 185"/>
          <p:cNvGrpSpPr>
            <a:grpSpLocks/>
          </p:cNvGrpSpPr>
          <p:nvPr/>
        </p:nvGrpSpPr>
        <p:grpSpPr bwMode="auto">
          <a:xfrm>
            <a:off x="2447925" y="4197350"/>
            <a:ext cx="906463" cy="322263"/>
            <a:chOff x="1542" y="2644"/>
            <a:chExt cx="571" cy="203"/>
          </a:xfrm>
        </p:grpSpPr>
        <p:grpSp>
          <p:nvGrpSpPr>
            <p:cNvPr id="22" name="Group 186"/>
            <p:cNvGrpSpPr>
              <a:grpSpLocks/>
            </p:cNvGrpSpPr>
            <p:nvPr/>
          </p:nvGrpSpPr>
          <p:grpSpPr bwMode="auto">
            <a:xfrm flipH="1">
              <a:off x="1542" y="2644"/>
              <a:ext cx="444" cy="203"/>
              <a:chOff x="2378" y="2231"/>
              <a:chExt cx="444" cy="203"/>
            </a:xfrm>
          </p:grpSpPr>
          <p:sp>
            <p:nvSpPr>
              <p:cNvPr id="667835" name="Line 187"/>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667836" name="Line 188"/>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23" name="Group 189"/>
              <p:cNvGrpSpPr>
                <a:grpSpLocks/>
              </p:cNvGrpSpPr>
              <p:nvPr/>
            </p:nvGrpSpPr>
            <p:grpSpPr bwMode="auto">
              <a:xfrm>
                <a:off x="2492" y="2231"/>
                <a:ext cx="191" cy="203"/>
                <a:chOff x="3312" y="2485"/>
                <a:chExt cx="192" cy="432"/>
              </a:xfrm>
            </p:grpSpPr>
            <p:sp>
              <p:nvSpPr>
                <p:cNvPr id="667838" name="Line 190"/>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667839" name="Line 191"/>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667840" name="Line 192"/>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667841" name="Line 193"/>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667842" name="Line 194"/>
            <p:cNvSpPr>
              <a:spLocks noChangeShapeType="1"/>
            </p:cNvSpPr>
            <p:nvPr/>
          </p:nvSpPr>
          <p:spPr bwMode="auto">
            <a:xfrm>
              <a:off x="1980" y="2740"/>
              <a:ext cx="133" cy="0"/>
            </a:xfrm>
            <a:prstGeom prst="line">
              <a:avLst/>
            </a:prstGeom>
            <a:noFill/>
            <a:ln w="28575">
              <a:solidFill>
                <a:srgbClr val="0000FF"/>
              </a:solidFill>
              <a:round/>
              <a:headEnd/>
              <a:tailEnd/>
            </a:ln>
            <a:effectLst/>
          </p:spPr>
          <p:txBody>
            <a:bodyPr/>
            <a:lstStyle/>
            <a:p>
              <a:endParaRPr lang="zh-CN" altLang="en-US"/>
            </a:p>
          </p:txBody>
        </p:sp>
      </p:grpSp>
      <p:grpSp>
        <p:nvGrpSpPr>
          <p:cNvPr id="24" name="Group 195"/>
          <p:cNvGrpSpPr>
            <a:grpSpLocks/>
          </p:cNvGrpSpPr>
          <p:nvPr/>
        </p:nvGrpSpPr>
        <p:grpSpPr bwMode="auto">
          <a:xfrm>
            <a:off x="4267200" y="3843338"/>
            <a:ext cx="952500" cy="495300"/>
            <a:chOff x="860" y="2816"/>
            <a:chExt cx="1924" cy="496"/>
          </a:xfrm>
        </p:grpSpPr>
        <p:sp>
          <p:nvSpPr>
            <p:cNvPr id="667844" name="Line 196"/>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667845" name="Arc 197"/>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846" name="Arc 198"/>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847" name="Arc 199"/>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848" name="Arc 200"/>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849" name="Arc 201"/>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7850" name="Line 202"/>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grpSp>
        <p:nvGrpSpPr>
          <p:cNvPr id="25" name="Group 203"/>
          <p:cNvGrpSpPr>
            <a:grpSpLocks/>
          </p:cNvGrpSpPr>
          <p:nvPr/>
        </p:nvGrpSpPr>
        <p:grpSpPr bwMode="auto">
          <a:xfrm flipH="1">
            <a:off x="1439863" y="3233738"/>
            <a:ext cx="914400" cy="322262"/>
            <a:chOff x="907" y="2037"/>
            <a:chExt cx="576" cy="203"/>
          </a:xfrm>
        </p:grpSpPr>
        <p:grpSp>
          <p:nvGrpSpPr>
            <p:cNvPr id="26" name="Group 204"/>
            <p:cNvGrpSpPr>
              <a:grpSpLocks/>
            </p:cNvGrpSpPr>
            <p:nvPr/>
          </p:nvGrpSpPr>
          <p:grpSpPr bwMode="auto">
            <a:xfrm flipH="1">
              <a:off x="907" y="2037"/>
              <a:ext cx="444" cy="203"/>
              <a:chOff x="2378" y="2231"/>
              <a:chExt cx="444" cy="203"/>
            </a:xfrm>
          </p:grpSpPr>
          <p:sp>
            <p:nvSpPr>
              <p:cNvPr id="667853" name="Line 205"/>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667854" name="Line 206"/>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27" name="Group 207"/>
              <p:cNvGrpSpPr>
                <a:grpSpLocks/>
              </p:cNvGrpSpPr>
              <p:nvPr/>
            </p:nvGrpSpPr>
            <p:grpSpPr bwMode="auto">
              <a:xfrm>
                <a:off x="2492" y="2231"/>
                <a:ext cx="191" cy="203"/>
                <a:chOff x="3312" y="2485"/>
                <a:chExt cx="192" cy="432"/>
              </a:xfrm>
            </p:grpSpPr>
            <p:sp>
              <p:nvSpPr>
                <p:cNvPr id="667856" name="Line 208"/>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667857" name="Line 209"/>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667858" name="Line 210"/>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667859" name="Line 211"/>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667860" name="Line 212"/>
            <p:cNvSpPr>
              <a:spLocks noChangeShapeType="1"/>
            </p:cNvSpPr>
            <p:nvPr/>
          </p:nvSpPr>
          <p:spPr bwMode="auto">
            <a:xfrm>
              <a:off x="1349" y="2134"/>
              <a:ext cx="134" cy="0"/>
            </a:xfrm>
            <a:prstGeom prst="line">
              <a:avLst/>
            </a:prstGeom>
            <a:noFill/>
            <a:ln w="28575">
              <a:solidFill>
                <a:srgbClr val="0000FF"/>
              </a:solidFill>
              <a:round/>
              <a:headEnd/>
              <a:tailEnd/>
            </a:ln>
            <a:effectLst/>
          </p:spPr>
          <p:txBody>
            <a:bodyPr/>
            <a:lstStyle/>
            <a:p>
              <a:endParaRPr lang="zh-CN" altLang="en-US"/>
            </a:p>
          </p:txBody>
        </p:sp>
      </p:grpSp>
      <p:grpSp>
        <p:nvGrpSpPr>
          <p:cNvPr id="28" name="Group 213"/>
          <p:cNvGrpSpPr>
            <a:grpSpLocks/>
          </p:cNvGrpSpPr>
          <p:nvPr/>
        </p:nvGrpSpPr>
        <p:grpSpPr bwMode="auto">
          <a:xfrm>
            <a:off x="3454400" y="3232150"/>
            <a:ext cx="704850" cy="322263"/>
            <a:chOff x="2378" y="2231"/>
            <a:chExt cx="444" cy="203"/>
          </a:xfrm>
        </p:grpSpPr>
        <p:sp>
          <p:nvSpPr>
            <p:cNvPr id="667862" name="Line 214"/>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667863" name="Line 215"/>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29" name="Group 216"/>
            <p:cNvGrpSpPr>
              <a:grpSpLocks/>
            </p:cNvGrpSpPr>
            <p:nvPr/>
          </p:nvGrpSpPr>
          <p:grpSpPr bwMode="auto">
            <a:xfrm>
              <a:off x="2492" y="2231"/>
              <a:ext cx="191" cy="203"/>
              <a:chOff x="3312" y="2485"/>
              <a:chExt cx="192" cy="432"/>
            </a:xfrm>
          </p:grpSpPr>
          <p:sp>
            <p:nvSpPr>
              <p:cNvPr id="667865" name="Line 217"/>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667866" name="Line 218"/>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667867" name="Line 219"/>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667868" name="Line 220"/>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grpSp>
        <p:nvGrpSpPr>
          <p:cNvPr id="30" name="Group 221"/>
          <p:cNvGrpSpPr>
            <a:grpSpLocks/>
          </p:cNvGrpSpPr>
          <p:nvPr/>
        </p:nvGrpSpPr>
        <p:grpSpPr bwMode="auto">
          <a:xfrm flipH="1">
            <a:off x="5187950" y="3225800"/>
            <a:ext cx="914400" cy="322263"/>
            <a:chOff x="3268" y="2032"/>
            <a:chExt cx="576" cy="203"/>
          </a:xfrm>
        </p:grpSpPr>
        <p:grpSp>
          <p:nvGrpSpPr>
            <p:cNvPr id="31" name="Group 222"/>
            <p:cNvGrpSpPr>
              <a:grpSpLocks/>
            </p:cNvGrpSpPr>
            <p:nvPr/>
          </p:nvGrpSpPr>
          <p:grpSpPr bwMode="auto">
            <a:xfrm flipH="1">
              <a:off x="3268" y="2032"/>
              <a:ext cx="444" cy="203"/>
              <a:chOff x="2378" y="2231"/>
              <a:chExt cx="444" cy="203"/>
            </a:xfrm>
          </p:grpSpPr>
          <p:sp>
            <p:nvSpPr>
              <p:cNvPr id="667871" name="Line 223"/>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667872" name="Line 224"/>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667648" name="Group 225"/>
              <p:cNvGrpSpPr>
                <a:grpSpLocks/>
              </p:cNvGrpSpPr>
              <p:nvPr/>
            </p:nvGrpSpPr>
            <p:grpSpPr bwMode="auto">
              <a:xfrm>
                <a:off x="2492" y="2231"/>
                <a:ext cx="191" cy="203"/>
                <a:chOff x="3312" y="2485"/>
                <a:chExt cx="192" cy="432"/>
              </a:xfrm>
            </p:grpSpPr>
            <p:sp>
              <p:nvSpPr>
                <p:cNvPr id="667874" name="Line 226"/>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667875" name="Line 227"/>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667876" name="Line 228"/>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667877" name="Line 229"/>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667878" name="Line 230"/>
            <p:cNvSpPr>
              <a:spLocks noChangeShapeType="1"/>
            </p:cNvSpPr>
            <p:nvPr/>
          </p:nvSpPr>
          <p:spPr bwMode="auto">
            <a:xfrm>
              <a:off x="3710" y="2129"/>
              <a:ext cx="134" cy="0"/>
            </a:xfrm>
            <a:prstGeom prst="line">
              <a:avLst/>
            </a:prstGeom>
            <a:noFill/>
            <a:ln w="28575">
              <a:solidFill>
                <a:srgbClr val="0000FF"/>
              </a:solidFill>
              <a:round/>
              <a:headEnd/>
              <a:tailEnd/>
            </a:ln>
            <a:effectLst/>
          </p:spPr>
          <p:txBody>
            <a:bodyPr/>
            <a:lstStyle/>
            <a:p>
              <a:endParaRPr lang="zh-CN" altLang="en-US"/>
            </a:p>
          </p:txBody>
        </p:sp>
      </p:grpSp>
      <p:grpSp>
        <p:nvGrpSpPr>
          <p:cNvPr id="667649" name="Group 231"/>
          <p:cNvGrpSpPr>
            <a:grpSpLocks/>
          </p:cNvGrpSpPr>
          <p:nvPr/>
        </p:nvGrpSpPr>
        <p:grpSpPr bwMode="auto">
          <a:xfrm flipH="1">
            <a:off x="6975475" y="3227388"/>
            <a:ext cx="920750" cy="322262"/>
            <a:chOff x="4394" y="2033"/>
            <a:chExt cx="580" cy="203"/>
          </a:xfrm>
        </p:grpSpPr>
        <p:grpSp>
          <p:nvGrpSpPr>
            <p:cNvPr id="667673" name="Group 232"/>
            <p:cNvGrpSpPr>
              <a:grpSpLocks/>
            </p:cNvGrpSpPr>
            <p:nvPr/>
          </p:nvGrpSpPr>
          <p:grpSpPr bwMode="auto">
            <a:xfrm flipH="1">
              <a:off x="4394" y="2033"/>
              <a:ext cx="444" cy="203"/>
              <a:chOff x="2378" y="2231"/>
              <a:chExt cx="444" cy="203"/>
            </a:xfrm>
          </p:grpSpPr>
          <p:sp>
            <p:nvSpPr>
              <p:cNvPr id="667881" name="Line 233"/>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667882" name="Line 234"/>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667674" name="Group 235"/>
              <p:cNvGrpSpPr>
                <a:grpSpLocks/>
              </p:cNvGrpSpPr>
              <p:nvPr/>
            </p:nvGrpSpPr>
            <p:grpSpPr bwMode="auto">
              <a:xfrm>
                <a:off x="2492" y="2231"/>
                <a:ext cx="191" cy="203"/>
                <a:chOff x="3312" y="2485"/>
                <a:chExt cx="192" cy="432"/>
              </a:xfrm>
            </p:grpSpPr>
            <p:sp>
              <p:nvSpPr>
                <p:cNvPr id="667884" name="Line 236"/>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667885" name="Line 237"/>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667886" name="Line 238"/>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667887" name="Line 239"/>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667888" name="Line 240"/>
            <p:cNvSpPr>
              <a:spLocks noChangeShapeType="1"/>
            </p:cNvSpPr>
            <p:nvPr/>
          </p:nvSpPr>
          <p:spPr bwMode="auto">
            <a:xfrm>
              <a:off x="4840" y="2128"/>
              <a:ext cx="134" cy="0"/>
            </a:xfrm>
            <a:prstGeom prst="line">
              <a:avLst/>
            </a:prstGeom>
            <a:noFill/>
            <a:ln w="28575">
              <a:solidFill>
                <a:srgbClr val="0000FF"/>
              </a:solidFill>
              <a:round/>
              <a:headEnd/>
              <a:tailEnd/>
            </a:ln>
            <a:effectLst/>
          </p:spPr>
          <p:txBody>
            <a:bodyPr/>
            <a:lstStyle/>
            <a:p>
              <a:endParaRPr lang="zh-CN" altLang="en-US"/>
            </a:p>
          </p:txBody>
        </p:sp>
      </p:grpSp>
      <p:grpSp>
        <p:nvGrpSpPr>
          <p:cNvPr id="667685" name="Group 241"/>
          <p:cNvGrpSpPr>
            <a:grpSpLocks/>
          </p:cNvGrpSpPr>
          <p:nvPr/>
        </p:nvGrpSpPr>
        <p:grpSpPr bwMode="auto">
          <a:xfrm>
            <a:off x="4292600" y="4187825"/>
            <a:ext cx="906463" cy="322263"/>
            <a:chOff x="2704" y="2634"/>
            <a:chExt cx="571" cy="203"/>
          </a:xfrm>
        </p:grpSpPr>
        <p:grpSp>
          <p:nvGrpSpPr>
            <p:cNvPr id="667686" name="Group 242"/>
            <p:cNvGrpSpPr>
              <a:grpSpLocks/>
            </p:cNvGrpSpPr>
            <p:nvPr/>
          </p:nvGrpSpPr>
          <p:grpSpPr bwMode="auto">
            <a:xfrm flipH="1">
              <a:off x="2704" y="2634"/>
              <a:ext cx="444" cy="203"/>
              <a:chOff x="2378" y="2231"/>
              <a:chExt cx="444" cy="203"/>
            </a:xfrm>
          </p:grpSpPr>
          <p:sp>
            <p:nvSpPr>
              <p:cNvPr id="667891" name="Line 243"/>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667892" name="Line 244"/>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667696" name="Group 245"/>
              <p:cNvGrpSpPr>
                <a:grpSpLocks/>
              </p:cNvGrpSpPr>
              <p:nvPr/>
            </p:nvGrpSpPr>
            <p:grpSpPr bwMode="auto">
              <a:xfrm>
                <a:off x="2492" y="2231"/>
                <a:ext cx="191" cy="203"/>
                <a:chOff x="3312" y="2485"/>
                <a:chExt cx="192" cy="432"/>
              </a:xfrm>
            </p:grpSpPr>
            <p:sp>
              <p:nvSpPr>
                <p:cNvPr id="667894" name="Line 246"/>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667895" name="Line 247"/>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667896" name="Line 248"/>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667897" name="Line 249"/>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667898" name="Line 250"/>
            <p:cNvSpPr>
              <a:spLocks noChangeShapeType="1"/>
            </p:cNvSpPr>
            <p:nvPr/>
          </p:nvSpPr>
          <p:spPr bwMode="auto">
            <a:xfrm>
              <a:off x="3141" y="2729"/>
              <a:ext cx="134" cy="0"/>
            </a:xfrm>
            <a:prstGeom prst="line">
              <a:avLst/>
            </a:prstGeom>
            <a:noFill/>
            <a:ln w="28575">
              <a:solidFill>
                <a:srgbClr val="0000FF"/>
              </a:solidFill>
              <a:round/>
              <a:headEnd/>
              <a:tailEnd/>
            </a:ln>
            <a:effectLst/>
          </p:spPr>
          <p:txBody>
            <a:bodyPr/>
            <a:lstStyle/>
            <a:p>
              <a:endParaRPr lang="zh-CN" altLang="en-US"/>
            </a:p>
          </p:txBody>
        </p:sp>
      </p:grpSp>
      <p:grpSp>
        <p:nvGrpSpPr>
          <p:cNvPr id="667697" name="Group 251"/>
          <p:cNvGrpSpPr>
            <a:grpSpLocks/>
          </p:cNvGrpSpPr>
          <p:nvPr/>
        </p:nvGrpSpPr>
        <p:grpSpPr bwMode="auto">
          <a:xfrm>
            <a:off x="698500" y="4187825"/>
            <a:ext cx="909638" cy="322263"/>
            <a:chOff x="440" y="2638"/>
            <a:chExt cx="573" cy="203"/>
          </a:xfrm>
        </p:grpSpPr>
        <p:grpSp>
          <p:nvGrpSpPr>
            <p:cNvPr id="667707" name="Group 252"/>
            <p:cNvGrpSpPr>
              <a:grpSpLocks/>
            </p:cNvGrpSpPr>
            <p:nvPr/>
          </p:nvGrpSpPr>
          <p:grpSpPr bwMode="auto">
            <a:xfrm flipH="1">
              <a:off x="440" y="2638"/>
              <a:ext cx="444" cy="203"/>
              <a:chOff x="2378" y="2231"/>
              <a:chExt cx="444" cy="203"/>
            </a:xfrm>
          </p:grpSpPr>
          <p:sp>
            <p:nvSpPr>
              <p:cNvPr id="667901" name="Line 253"/>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667902" name="Line 254"/>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667708" name="Group 255"/>
              <p:cNvGrpSpPr>
                <a:grpSpLocks/>
              </p:cNvGrpSpPr>
              <p:nvPr/>
            </p:nvGrpSpPr>
            <p:grpSpPr bwMode="auto">
              <a:xfrm>
                <a:off x="2492" y="2231"/>
                <a:ext cx="191" cy="203"/>
                <a:chOff x="3312" y="2485"/>
                <a:chExt cx="192" cy="432"/>
              </a:xfrm>
            </p:grpSpPr>
            <p:sp>
              <p:nvSpPr>
                <p:cNvPr id="667904" name="Line 256"/>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667905" name="Line 257"/>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667906" name="Line 258"/>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667907" name="Line 259"/>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667908" name="Line 260"/>
            <p:cNvSpPr>
              <a:spLocks noChangeShapeType="1"/>
            </p:cNvSpPr>
            <p:nvPr/>
          </p:nvSpPr>
          <p:spPr bwMode="auto">
            <a:xfrm>
              <a:off x="879" y="2735"/>
              <a:ext cx="134" cy="0"/>
            </a:xfrm>
            <a:prstGeom prst="line">
              <a:avLst/>
            </a:prstGeom>
            <a:noFill/>
            <a:ln w="28575">
              <a:solidFill>
                <a:srgbClr val="0000FF"/>
              </a:solidFill>
              <a:round/>
              <a:headEnd/>
              <a:tailEnd/>
            </a:ln>
            <a:effectLst/>
          </p:spPr>
          <p:txBody>
            <a:bodyPr/>
            <a:lstStyle/>
            <a:p>
              <a:endParaRPr lang="zh-CN" altLang="en-US"/>
            </a:p>
          </p:txBody>
        </p:sp>
      </p:grpSp>
      <p:grpSp>
        <p:nvGrpSpPr>
          <p:cNvPr id="667719" name="Group 261"/>
          <p:cNvGrpSpPr>
            <a:grpSpLocks/>
          </p:cNvGrpSpPr>
          <p:nvPr/>
        </p:nvGrpSpPr>
        <p:grpSpPr bwMode="auto">
          <a:xfrm>
            <a:off x="6121400" y="4157663"/>
            <a:ext cx="914400" cy="322262"/>
            <a:chOff x="3856" y="2619"/>
            <a:chExt cx="576" cy="203"/>
          </a:xfrm>
        </p:grpSpPr>
        <p:grpSp>
          <p:nvGrpSpPr>
            <p:cNvPr id="667720" name="Group 262"/>
            <p:cNvGrpSpPr>
              <a:grpSpLocks/>
            </p:cNvGrpSpPr>
            <p:nvPr/>
          </p:nvGrpSpPr>
          <p:grpSpPr bwMode="auto">
            <a:xfrm flipH="1">
              <a:off x="3856" y="2619"/>
              <a:ext cx="444" cy="203"/>
              <a:chOff x="2378" y="2231"/>
              <a:chExt cx="444" cy="203"/>
            </a:xfrm>
          </p:grpSpPr>
          <p:sp>
            <p:nvSpPr>
              <p:cNvPr id="667911" name="Line 263"/>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667912" name="Line 264"/>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667721" name="Group 265"/>
              <p:cNvGrpSpPr>
                <a:grpSpLocks/>
              </p:cNvGrpSpPr>
              <p:nvPr/>
            </p:nvGrpSpPr>
            <p:grpSpPr bwMode="auto">
              <a:xfrm>
                <a:off x="2492" y="2231"/>
                <a:ext cx="191" cy="203"/>
                <a:chOff x="3312" y="2485"/>
                <a:chExt cx="192" cy="432"/>
              </a:xfrm>
            </p:grpSpPr>
            <p:sp>
              <p:nvSpPr>
                <p:cNvPr id="667914" name="Line 266"/>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667915" name="Line 267"/>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667916" name="Line 268"/>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667917" name="Line 269"/>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667918" name="Line 270"/>
            <p:cNvSpPr>
              <a:spLocks noChangeShapeType="1"/>
            </p:cNvSpPr>
            <p:nvPr/>
          </p:nvSpPr>
          <p:spPr bwMode="auto">
            <a:xfrm>
              <a:off x="4298" y="2716"/>
              <a:ext cx="134" cy="0"/>
            </a:xfrm>
            <a:prstGeom prst="line">
              <a:avLst/>
            </a:prstGeom>
            <a:noFill/>
            <a:ln w="28575">
              <a:solidFill>
                <a:srgbClr val="0000FF"/>
              </a:solidFill>
              <a:round/>
              <a:headEnd/>
              <a:tailEnd/>
            </a:ln>
            <a:effectLst/>
          </p:spPr>
          <p:txBody>
            <a:bodyPr/>
            <a:lstStyle/>
            <a:p>
              <a:endParaRPr lang="zh-CN" altLang="en-US"/>
            </a:p>
          </p:txBody>
        </p:sp>
      </p:grpSp>
      <p:sp>
        <p:nvSpPr>
          <p:cNvPr id="667919" name="Line 271"/>
          <p:cNvSpPr>
            <a:spLocks noChangeShapeType="1"/>
          </p:cNvSpPr>
          <p:nvPr/>
        </p:nvSpPr>
        <p:spPr bwMode="auto">
          <a:xfrm>
            <a:off x="4156075" y="3386138"/>
            <a:ext cx="212725" cy="0"/>
          </a:xfrm>
          <a:prstGeom prst="line">
            <a:avLst/>
          </a:prstGeom>
          <a:noFill/>
          <a:ln w="28575">
            <a:solidFill>
              <a:srgbClr val="0000FF"/>
            </a:solidFill>
            <a:round/>
            <a:headEnd/>
            <a:tailEnd/>
          </a:ln>
          <a:effectLst/>
        </p:spPr>
        <p:txBody>
          <a:bodyPr/>
          <a:lstStyle/>
          <a:p>
            <a:endParaRPr lang="zh-CN" alt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灯片编号占位符 3"/>
          <p:cNvSpPr>
            <a:spLocks noGrp="1"/>
          </p:cNvSpPr>
          <p:nvPr>
            <p:ph type="sldNum" sz="quarter" idx="10"/>
          </p:nvPr>
        </p:nvSpPr>
        <p:spPr/>
        <p:txBody>
          <a:bodyPr/>
          <a:lstStyle/>
          <a:p>
            <a:fld id="{4A11531F-385B-4AD7-82AB-4E2E1287ACB5}" type="slidenum">
              <a:rPr lang="en-US" altLang="zh-CN"/>
              <a:pPr/>
              <a:t>32</a:t>
            </a:fld>
            <a:endParaRPr lang="en-US" altLang="zh-CN"/>
          </a:p>
        </p:txBody>
      </p:sp>
      <p:sp>
        <p:nvSpPr>
          <p:cNvPr id="723970" name="Rectangle 2"/>
          <p:cNvSpPr>
            <a:spLocks noChangeArrowheads="1"/>
          </p:cNvSpPr>
          <p:nvPr/>
        </p:nvSpPr>
        <p:spPr bwMode="auto">
          <a:xfrm>
            <a:off x="0" y="2420938"/>
            <a:ext cx="611188" cy="2495550"/>
          </a:xfrm>
          <a:prstGeom prst="rect">
            <a:avLst/>
          </a:prstGeom>
          <a:solidFill>
            <a:srgbClr val="CCECFF"/>
          </a:solidFill>
          <a:ln w="12700">
            <a:solidFill>
              <a:schemeClr val="tx1"/>
            </a:solidFill>
            <a:miter lim="800000"/>
            <a:headEnd type="none" w="sm" len="sm"/>
            <a:tailEnd type="none" w="sm" len="sm"/>
          </a:ln>
          <a:effectLst/>
        </p:spPr>
        <p:txBody>
          <a:bodyPr wrap="none" anchor="ctr"/>
          <a:lstStyle/>
          <a:p>
            <a:endParaRPr lang="zh-CN" altLang="en-US"/>
          </a:p>
        </p:txBody>
      </p:sp>
      <p:sp>
        <p:nvSpPr>
          <p:cNvPr id="723971" name="Rectangle 3"/>
          <p:cNvSpPr>
            <a:spLocks noChangeArrowheads="1"/>
          </p:cNvSpPr>
          <p:nvPr/>
        </p:nvSpPr>
        <p:spPr bwMode="auto">
          <a:xfrm>
            <a:off x="8316913" y="2420938"/>
            <a:ext cx="827087" cy="2495550"/>
          </a:xfrm>
          <a:prstGeom prst="rect">
            <a:avLst/>
          </a:prstGeom>
          <a:solidFill>
            <a:srgbClr val="CCECFF"/>
          </a:solidFill>
          <a:ln w="12700">
            <a:solidFill>
              <a:schemeClr val="tx1"/>
            </a:solidFill>
            <a:miter lim="800000"/>
            <a:headEnd type="none" w="sm" len="sm"/>
            <a:tailEnd type="none" w="sm" len="sm"/>
          </a:ln>
          <a:effectLst/>
        </p:spPr>
        <p:txBody>
          <a:bodyPr wrap="none" anchor="ctr"/>
          <a:lstStyle/>
          <a:p>
            <a:endParaRPr lang="zh-CN" altLang="en-US"/>
          </a:p>
        </p:txBody>
      </p:sp>
      <p:sp>
        <p:nvSpPr>
          <p:cNvPr id="723972" name="Rectangle 4"/>
          <p:cNvSpPr>
            <a:spLocks noChangeArrowheads="1"/>
          </p:cNvSpPr>
          <p:nvPr/>
        </p:nvSpPr>
        <p:spPr bwMode="auto">
          <a:xfrm>
            <a:off x="611188" y="2420938"/>
            <a:ext cx="7705725" cy="2497137"/>
          </a:xfrm>
          <a:prstGeom prst="rect">
            <a:avLst/>
          </a:prstGeom>
          <a:solidFill>
            <a:srgbClr val="99CCFF"/>
          </a:solidFill>
          <a:ln w="12700">
            <a:solidFill>
              <a:schemeClr val="tx1"/>
            </a:solidFill>
            <a:miter lim="800000"/>
            <a:headEnd/>
            <a:tailEnd/>
          </a:ln>
          <a:effectLst/>
        </p:spPr>
        <p:txBody>
          <a:bodyPr wrap="none" anchor="ctr"/>
          <a:lstStyle/>
          <a:p>
            <a:endParaRPr lang="zh-CN" altLang="en-US"/>
          </a:p>
        </p:txBody>
      </p:sp>
      <p:sp>
        <p:nvSpPr>
          <p:cNvPr id="723973" name="Rectangle 5"/>
          <p:cNvSpPr>
            <a:spLocks noGrp="1" noChangeArrowheads="1"/>
          </p:cNvSpPr>
          <p:nvPr>
            <p:ph type="title"/>
          </p:nvPr>
        </p:nvSpPr>
        <p:spPr>
          <a:xfrm>
            <a:off x="457200" y="-214338"/>
            <a:ext cx="8229600" cy="1143000"/>
          </a:xfrm>
        </p:spPr>
        <p:txBody>
          <a:bodyPr/>
          <a:lstStyle/>
          <a:p>
            <a:r>
              <a:rPr lang="en-AU" dirty="0"/>
              <a:t>Main dipoles: magnet protection</a:t>
            </a:r>
            <a:endParaRPr lang="en-GB" dirty="0"/>
          </a:p>
        </p:txBody>
      </p:sp>
      <p:sp>
        <p:nvSpPr>
          <p:cNvPr id="723974" name="Text Box 6"/>
          <p:cNvSpPr txBox="1">
            <a:spLocks noChangeArrowheads="1"/>
          </p:cNvSpPr>
          <p:nvPr/>
        </p:nvSpPr>
        <p:spPr bwMode="auto">
          <a:xfrm>
            <a:off x="8101013" y="5881688"/>
            <a:ext cx="981075" cy="530225"/>
          </a:xfrm>
          <a:prstGeom prst="rect">
            <a:avLst/>
          </a:prstGeom>
          <a:noFill/>
          <a:ln w="12700">
            <a:solidFill>
              <a:schemeClr val="tx1"/>
            </a:solidFill>
            <a:miter lim="800000"/>
            <a:headEnd/>
            <a:tailEnd/>
          </a:ln>
          <a:effectLst/>
        </p:spPr>
        <p:txBody>
          <a:bodyPr lIns="18000" rIns="18000">
            <a:spAutoFit/>
          </a:bodyPr>
          <a:lstStyle/>
          <a:p>
            <a:pPr algn="ctr"/>
            <a:r>
              <a:rPr lang="fr-CH" sz="1400">
                <a:latin typeface="Arial" charset="0"/>
              </a:rPr>
              <a:t>Power Converter</a:t>
            </a:r>
            <a:endParaRPr lang="en-US" altLang="zh-CN" sz="1400">
              <a:latin typeface="Arial" charset="0"/>
              <a:ea typeface="宋体" charset="-122"/>
            </a:endParaRPr>
          </a:p>
        </p:txBody>
      </p:sp>
      <p:sp>
        <p:nvSpPr>
          <p:cNvPr id="723975" name="Freeform 7"/>
          <p:cNvSpPr>
            <a:spLocks/>
          </p:cNvSpPr>
          <p:nvPr/>
        </p:nvSpPr>
        <p:spPr bwMode="auto">
          <a:xfrm>
            <a:off x="7042150" y="5688013"/>
            <a:ext cx="193675" cy="598487"/>
          </a:xfrm>
          <a:custGeom>
            <a:avLst/>
            <a:gdLst/>
            <a:ahLst/>
            <a:cxnLst>
              <a:cxn ang="0">
                <a:pos x="51" y="0"/>
              </a:cxn>
              <a:cxn ang="0">
                <a:pos x="51" y="52"/>
              </a:cxn>
              <a:cxn ang="0">
                <a:pos x="0" y="77"/>
              </a:cxn>
              <a:cxn ang="0">
                <a:pos x="51" y="103"/>
              </a:cxn>
              <a:cxn ang="0">
                <a:pos x="0" y="128"/>
              </a:cxn>
              <a:cxn ang="0">
                <a:pos x="51" y="154"/>
              </a:cxn>
              <a:cxn ang="0">
                <a:pos x="0" y="179"/>
              </a:cxn>
              <a:cxn ang="0">
                <a:pos x="51" y="205"/>
              </a:cxn>
              <a:cxn ang="0">
                <a:pos x="51" y="256"/>
              </a:cxn>
            </a:cxnLst>
            <a:rect l="0" t="0" r="r" b="b"/>
            <a:pathLst>
              <a:path w="51" h="256">
                <a:moveTo>
                  <a:pt x="51" y="0"/>
                </a:moveTo>
                <a:lnTo>
                  <a:pt x="51" y="52"/>
                </a:lnTo>
                <a:lnTo>
                  <a:pt x="0" y="77"/>
                </a:lnTo>
                <a:lnTo>
                  <a:pt x="51" y="103"/>
                </a:lnTo>
                <a:lnTo>
                  <a:pt x="0" y="128"/>
                </a:lnTo>
                <a:lnTo>
                  <a:pt x="51" y="154"/>
                </a:lnTo>
                <a:lnTo>
                  <a:pt x="0" y="179"/>
                </a:lnTo>
                <a:lnTo>
                  <a:pt x="51" y="205"/>
                </a:lnTo>
                <a:lnTo>
                  <a:pt x="51" y="256"/>
                </a:lnTo>
              </a:path>
            </a:pathLst>
          </a:custGeom>
          <a:noFill/>
          <a:ln w="28575" cap="rnd" cmpd="sng">
            <a:solidFill>
              <a:schemeClr val="tx1"/>
            </a:solidFill>
            <a:prstDash val="solid"/>
            <a:round/>
            <a:headEnd/>
            <a:tailEnd/>
          </a:ln>
        </p:spPr>
        <p:txBody>
          <a:bodyPr/>
          <a:lstStyle/>
          <a:p>
            <a:endParaRPr lang="zh-CN" altLang="en-US"/>
          </a:p>
        </p:txBody>
      </p:sp>
      <p:sp>
        <p:nvSpPr>
          <p:cNvPr id="723976" name="Line 8"/>
          <p:cNvSpPr>
            <a:spLocks noChangeShapeType="1"/>
          </p:cNvSpPr>
          <p:nvPr/>
        </p:nvSpPr>
        <p:spPr bwMode="auto">
          <a:xfrm flipH="1">
            <a:off x="6896100" y="5734050"/>
            <a:ext cx="341313" cy="0"/>
          </a:xfrm>
          <a:prstGeom prst="line">
            <a:avLst/>
          </a:prstGeom>
          <a:noFill/>
          <a:ln w="28575">
            <a:solidFill>
              <a:schemeClr val="tx1"/>
            </a:solidFill>
            <a:round/>
            <a:headEnd/>
            <a:tailEnd/>
          </a:ln>
          <a:effectLst/>
        </p:spPr>
        <p:txBody>
          <a:bodyPr/>
          <a:lstStyle/>
          <a:p>
            <a:endParaRPr lang="zh-CN" altLang="en-US"/>
          </a:p>
        </p:txBody>
      </p:sp>
      <p:sp>
        <p:nvSpPr>
          <p:cNvPr id="723977" name="Line 9"/>
          <p:cNvSpPr>
            <a:spLocks noChangeShapeType="1"/>
          </p:cNvSpPr>
          <p:nvPr/>
        </p:nvSpPr>
        <p:spPr bwMode="auto">
          <a:xfrm flipH="1">
            <a:off x="6896100" y="6259513"/>
            <a:ext cx="341313" cy="0"/>
          </a:xfrm>
          <a:prstGeom prst="line">
            <a:avLst/>
          </a:prstGeom>
          <a:noFill/>
          <a:ln w="28575">
            <a:solidFill>
              <a:schemeClr val="tx1"/>
            </a:solidFill>
            <a:round/>
            <a:headEnd/>
            <a:tailEnd/>
          </a:ln>
          <a:effectLst/>
        </p:spPr>
        <p:txBody>
          <a:bodyPr/>
          <a:lstStyle/>
          <a:p>
            <a:endParaRPr lang="zh-CN" altLang="en-US"/>
          </a:p>
        </p:txBody>
      </p:sp>
      <p:sp>
        <p:nvSpPr>
          <p:cNvPr id="723978" name="Line 10"/>
          <p:cNvSpPr>
            <a:spLocks noChangeShapeType="1"/>
          </p:cNvSpPr>
          <p:nvPr/>
        </p:nvSpPr>
        <p:spPr bwMode="auto">
          <a:xfrm flipH="1">
            <a:off x="6902450" y="5738813"/>
            <a:ext cx="1588" cy="138112"/>
          </a:xfrm>
          <a:prstGeom prst="line">
            <a:avLst/>
          </a:prstGeom>
          <a:noFill/>
          <a:ln w="28575">
            <a:solidFill>
              <a:schemeClr val="tx1"/>
            </a:solidFill>
            <a:round/>
            <a:headEnd/>
            <a:tailEnd/>
          </a:ln>
          <a:effectLst/>
        </p:spPr>
        <p:txBody>
          <a:bodyPr/>
          <a:lstStyle/>
          <a:p>
            <a:endParaRPr lang="zh-CN" altLang="en-US"/>
          </a:p>
        </p:txBody>
      </p:sp>
      <p:sp>
        <p:nvSpPr>
          <p:cNvPr id="723979" name="Line 11"/>
          <p:cNvSpPr>
            <a:spLocks noChangeShapeType="1"/>
          </p:cNvSpPr>
          <p:nvPr/>
        </p:nvSpPr>
        <p:spPr bwMode="auto">
          <a:xfrm flipH="1">
            <a:off x="6902450" y="6122988"/>
            <a:ext cx="1588" cy="138112"/>
          </a:xfrm>
          <a:prstGeom prst="line">
            <a:avLst/>
          </a:prstGeom>
          <a:noFill/>
          <a:ln w="28575">
            <a:solidFill>
              <a:schemeClr val="tx1"/>
            </a:solidFill>
            <a:round/>
            <a:headEnd/>
            <a:tailEnd/>
          </a:ln>
          <a:effectLst/>
        </p:spPr>
        <p:txBody>
          <a:bodyPr/>
          <a:lstStyle/>
          <a:p>
            <a:endParaRPr lang="zh-CN" altLang="en-US"/>
          </a:p>
        </p:txBody>
      </p:sp>
      <p:sp>
        <p:nvSpPr>
          <p:cNvPr id="723980" name="Line 12"/>
          <p:cNvSpPr>
            <a:spLocks noChangeShapeType="1"/>
          </p:cNvSpPr>
          <p:nvPr/>
        </p:nvSpPr>
        <p:spPr bwMode="auto">
          <a:xfrm>
            <a:off x="6759575" y="5934075"/>
            <a:ext cx="146050" cy="192088"/>
          </a:xfrm>
          <a:prstGeom prst="line">
            <a:avLst/>
          </a:prstGeom>
          <a:noFill/>
          <a:ln w="28575">
            <a:solidFill>
              <a:schemeClr val="tx1"/>
            </a:solidFill>
            <a:round/>
            <a:headEnd/>
            <a:tailEnd/>
          </a:ln>
          <a:effectLst/>
        </p:spPr>
        <p:txBody>
          <a:bodyPr/>
          <a:lstStyle/>
          <a:p>
            <a:endParaRPr lang="zh-CN" altLang="en-US"/>
          </a:p>
        </p:txBody>
      </p:sp>
      <p:sp>
        <p:nvSpPr>
          <p:cNvPr id="723981" name="Oval 13"/>
          <p:cNvSpPr>
            <a:spLocks noChangeAspect="1" noChangeArrowheads="1"/>
          </p:cNvSpPr>
          <p:nvPr/>
        </p:nvSpPr>
        <p:spPr bwMode="auto">
          <a:xfrm>
            <a:off x="6896100" y="6118225"/>
            <a:ext cx="17463" cy="17463"/>
          </a:xfrm>
          <a:prstGeom prst="ellipse">
            <a:avLst/>
          </a:prstGeom>
          <a:solidFill>
            <a:schemeClr val="tx2"/>
          </a:solidFill>
          <a:ln w="28575">
            <a:solidFill>
              <a:schemeClr val="tx1"/>
            </a:solidFill>
            <a:round/>
            <a:headEnd/>
            <a:tailEnd/>
          </a:ln>
          <a:effectLst/>
        </p:spPr>
        <p:txBody>
          <a:bodyPr wrap="none" anchor="ctr"/>
          <a:lstStyle/>
          <a:p>
            <a:endParaRPr lang="zh-CN" altLang="en-US"/>
          </a:p>
        </p:txBody>
      </p:sp>
      <p:sp>
        <p:nvSpPr>
          <p:cNvPr id="723982" name="Rectangle 14"/>
          <p:cNvSpPr>
            <a:spLocks noChangeAspect="1" noChangeArrowheads="1"/>
          </p:cNvSpPr>
          <p:nvPr/>
        </p:nvSpPr>
        <p:spPr bwMode="auto">
          <a:xfrm>
            <a:off x="7224713" y="6281738"/>
            <a:ext cx="22225" cy="22225"/>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sp>
        <p:nvSpPr>
          <p:cNvPr id="723983" name="Rectangle 15"/>
          <p:cNvSpPr>
            <a:spLocks noChangeAspect="1" noChangeArrowheads="1"/>
          </p:cNvSpPr>
          <p:nvPr/>
        </p:nvSpPr>
        <p:spPr bwMode="auto">
          <a:xfrm>
            <a:off x="7224713" y="5676900"/>
            <a:ext cx="22225" cy="22225"/>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sp>
        <p:nvSpPr>
          <p:cNvPr id="723984" name="Oval 16"/>
          <p:cNvSpPr>
            <a:spLocks noChangeArrowheads="1"/>
          </p:cNvSpPr>
          <p:nvPr/>
        </p:nvSpPr>
        <p:spPr bwMode="auto">
          <a:xfrm>
            <a:off x="7712075" y="5846763"/>
            <a:ext cx="357188" cy="347662"/>
          </a:xfrm>
          <a:prstGeom prst="ellipse">
            <a:avLst/>
          </a:prstGeom>
          <a:noFill/>
          <a:ln w="28575">
            <a:solidFill>
              <a:schemeClr val="tx1"/>
            </a:solidFill>
            <a:round/>
            <a:headEnd/>
            <a:tailEnd/>
          </a:ln>
          <a:effectLst/>
        </p:spPr>
        <p:txBody>
          <a:bodyPr wrap="none" anchor="ctr"/>
          <a:lstStyle/>
          <a:p>
            <a:endParaRPr lang="zh-CN" altLang="en-US"/>
          </a:p>
        </p:txBody>
      </p:sp>
      <p:sp>
        <p:nvSpPr>
          <p:cNvPr id="723985" name="Line 17"/>
          <p:cNvSpPr>
            <a:spLocks noChangeShapeType="1"/>
          </p:cNvSpPr>
          <p:nvPr/>
        </p:nvSpPr>
        <p:spPr bwMode="auto">
          <a:xfrm>
            <a:off x="7891463" y="5843588"/>
            <a:ext cx="0" cy="347662"/>
          </a:xfrm>
          <a:prstGeom prst="line">
            <a:avLst/>
          </a:prstGeom>
          <a:noFill/>
          <a:ln w="28575">
            <a:solidFill>
              <a:schemeClr val="tx1"/>
            </a:solidFill>
            <a:round/>
            <a:headEnd/>
            <a:tailEnd type="triangle" w="lg" len="lg"/>
          </a:ln>
          <a:effectLst/>
        </p:spPr>
        <p:txBody>
          <a:bodyPr/>
          <a:lstStyle/>
          <a:p>
            <a:endParaRPr lang="zh-CN" altLang="en-US"/>
          </a:p>
        </p:txBody>
      </p:sp>
      <p:sp>
        <p:nvSpPr>
          <p:cNvPr id="723986" name="Line 18"/>
          <p:cNvSpPr>
            <a:spLocks noChangeShapeType="1"/>
          </p:cNvSpPr>
          <p:nvPr/>
        </p:nvSpPr>
        <p:spPr bwMode="auto">
          <a:xfrm>
            <a:off x="7891463" y="6188075"/>
            <a:ext cx="0" cy="93663"/>
          </a:xfrm>
          <a:prstGeom prst="line">
            <a:avLst/>
          </a:prstGeom>
          <a:noFill/>
          <a:ln w="28575">
            <a:solidFill>
              <a:schemeClr val="tx1"/>
            </a:solidFill>
            <a:round/>
            <a:headEnd/>
            <a:tailEnd/>
          </a:ln>
          <a:effectLst/>
        </p:spPr>
        <p:txBody>
          <a:bodyPr/>
          <a:lstStyle/>
          <a:p>
            <a:endParaRPr lang="zh-CN" altLang="en-US"/>
          </a:p>
        </p:txBody>
      </p:sp>
      <p:sp>
        <p:nvSpPr>
          <p:cNvPr id="723987" name="Line 19"/>
          <p:cNvSpPr>
            <a:spLocks noChangeShapeType="1"/>
          </p:cNvSpPr>
          <p:nvPr/>
        </p:nvSpPr>
        <p:spPr bwMode="auto">
          <a:xfrm>
            <a:off x="7891463" y="5768975"/>
            <a:ext cx="0" cy="93663"/>
          </a:xfrm>
          <a:prstGeom prst="line">
            <a:avLst/>
          </a:prstGeom>
          <a:noFill/>
          <a:ln w="28575">
            <a:solidFill>
              <a:schemeClr val="tx1"/>
            </a:solidFill>
            <a:round/>
            <a:headEnd/>
            <a:tailEnd/>
          </a:ln>
          <a:effectLst/>
        </p:spPr>
        <p:txBody>
          <a:bodyPr/>
          <a:lstStyle/>
          <a:p>
            <a:endParaRPr lang="zh-CN" altLang="en-US"/>
          </a:p>
        </p:txBody>
      </p:sp>
      <p:sp>
        <p:nvSpPr>
          <p:cNvPr id="723988" name="Rectangle 20"/>
          <p:cNvSpPr>
            <a:spLocks noChangeAspect="1" noChangeArrowheads="1"/>
          </p:cNvSpPr>
          <p:nvPr/>
        </p:nvSpPr>
        <p:spPr bwMode="auto">
          <a:xfrm>
            <a:off x="7880350" y="6278563"/>
            <a:ext cx="22225" cy="22225"/>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sp>
        <p:nvSpPr>
          <p:cNvPr id="723989" name="Rectangle 21"/>
          <p:cNvSpPr>
            <a:spLocks noChangeAspect="1" noChangeArrowheads="1"/>
          </p:cNvSpPr>
          <p:nvPr/>
        </p:nvSpPr>
        <p:spPr bwMode="auto">
          <a:xfrm>
            <a:off x="7880350" y="5762625"/>
            <a:ext cx="25400" cy="25400"/>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cxnSp>
        <p:nvCxnSpPr>
          <p:cNvPr id="723990" name="AutoShape 22"/>
          <p:cNvCxnSpPr>
            <a:cxnSpLocks noChangeShapeType="1"/>
            <a:stCxn id="723988" idx="2"/>
            <a:endCxn id="723982" idx="2"/>
          </p:cNvCxnSpPr>
          <p:nvPr/>
        </p:nvCxnSpPr>
        <p:spPr bwMode="auto">
          <a:xfrm rot="5400000">
            <a:off x="7562056" y="5988844"/>
            <a:ext cx="3175" cy="655638"/>
          </a:xfrm>
          <a:prstGeom prst="bentConnector3">
            <a:avLst>
              <a:gd name="adj1" fmla="val 6850000"/>
            </a:avLst>
          </a:prstGeom>
          <a:noFill/>
          <a:ln w="28575">
            <a:solidFill>
              <a:schemeClr val="tx1"/>
            </a:solidFill>
            <a:miter lim="800000"/>
            <a:headEnd/>
            <a:tailEnd/>
          </a:ln>
          <a:effectLst/>
        </p:spPr>
      </p:cxnSp>
      <p:cxnSp>
        <p:nvCxnSpPr>
          <p:cNvPr id="723991" name="AutoShape 23"/>
          <p:cNvCxnSpPr>
            <a:cxnSpLocks noChangeShapeType="1"/>
            <a:stCxn id="724063" idx="6"/>
            <a:endCxn id="724087" idx="2"/>
          </p:cNvCxnSpPr>
          <p:nvPr/>
        </p:nvCxnSpPr>
        <p:spPr bwMode="auto">
          <a:xfrm>
            <a:off x="1646238" y="4346575"/>
            <a:ext cx="765175" cy="1588"/>
          </a:xfrm>
          <a:prstGeom prst="bentConnector3">
            <a:avLst>
              <a:gd name="adj1" fmla="val 49792"/>
            </a:avLst>
          </a:prstGeom>
          <a:noFill/>
          <a:ln w="19050">
            <a:solidFill>
              <a:srgbClr val="0000FF"/>
            </a:solidFill>
            <a:miter lim="800000"/>
            <a:headEnd/>
            <a:tailEnd/>
          </a:ln>
          <a:effectLst/>
        </p:spPr>
      </p:cxnSp>
      <p:cxnSp>
        <p:nvCxnSpPr>
          <p:cNvPr id="723992" name="AutoShape 24"/>
          <p:cNvCxnSpPr>
            <a:cxnSpLocks noChangeShapeType="1"/>
            <a:stCxn id="724003" idx="6"/>
            <a:endCxn id="724051" idx="2"/>
          </p:cNvCxnSpPr>
          <p:nvPr/>
        </p:nvCxnSpPr>
        <p:spPr bwMode="auto">
          <a:xfrm flipV="1">
            <a:off x="2392363" y="3378200"/>
            <a:ext cx="1027112" cy="3175"/>
          </a:xfrm>
          <a:prstGeom prst="bentConnector3">
            <a:avLst>
              <a:gd name="adj1" fmla="val 49921"/>
            </a:avLst>
          </a:prstGeom>
          <a:noFill/>
          <a:ln w="19050">
            <a:solidFill>
              <a:srgbClr val="0000FF"/>
            </a:solidFill>
            <a:miter lim="800000"/>
            <a:headEnd/>
            <a:tailEnd/>
          </a:ln>
          <a:effectLst/>
        </p:spPr>
      </p:cxnSp>
      <p:grpSp>
        <p:nvGrpSpPr>
          <p:cNvPr id="2" name="Group 25"/>
          <p:cNvGrpSpPr>
            <a:grpSpLocks/>
          </p:cNvGrpSpPr>
          <p:nvPr/>
        </p:nvGrpSpPr>
        <p:grpSpPr bwMode="auto">
          <a:xfrm>
            <a:off x="1403350" y="2886075"/>
            <a:ext cx="989013" cy="519113"/>
            <a:chOff x="956" y="1949"/>
            <a:chExt cx="623" cy="327"/>
          </a:xfrm>
        </p:grpSpPr>
        <p:grpSp>
          <p:nvGrpSpPr>
            <p:cNvPr id="3" name="Group 26"/>
            <p:cNvGrpSpPr>
              <a:grpSpLocks/>
            </p:cNvGrpSpPr>
            <p:nvPr/>
          </p:nvGrpSpPr>
          <p:grpSpPr bwMode="auto">
            <a:xfrm>
              <a:off x="966" y="1949"/>
              <a:ext cx="600" cy="312"/>
              <a:chOff x="860" y="2816"/>
              <a:chExt cx="1924" cy="496"/>
            </a:xfrm>
          </p:grpSpPr>
          <p:sp>
            <p:nvSpPr>
              <p:cNvPr id="723995" name="Line 27"/>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723996" name="Arc 28"/>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3997" name="Arc 29"/>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3998" name="Arc 30"/>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3999" name="Arc 31"/>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00" name="Arc 32"/>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01" name="Line 33"/>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724002" name="Oval 34"/>
            <p:cNvSpPr>
              <a:spLocks noChangeArrowheads="1"/>
            </p:cNvSpPr>
            <p:nvPr/>
          </p:nvSpPr>
          <p:spPr bwMode="auto">
            <a:xfrm>
              <a:off x="956" y="2253"/>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724003" name="Oval 35"/>
            <p:cNvSpPr>
              <a:spLocks noChangeArrowheads="1"/>
            </p:cNvSpPr>
            <p:nvPr/>
          </p:nvSpPr>
          <p:spPr bwMode="auto">
            <a:xfrm>
              <a:off x="1556" y="2249"/>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cxnSp>
        <p:nvCxnSpPr>
          <p:cNvPr id="724004" name="AutoShape 36"/>
          <p:cNvCxnSpPr>
            <a:cxnSpLocks noChangeShapeType="1"/>
            <a:stCxn id="724015" idx="6"/>
            <a:endCxn id="724025" idx="2"/>
          </p:cNvCxnSpPr>
          <p:nvPr/>
        </p:nvCxnSpPr>
        <p:spPr bwMode="auto">
          <a:xfrm>
            <a:off x="6140450" y="3378200"/>
            <a:ext cx="808038" cy="0"/>
          </a:xfrm>
          <a:prstGeom prst="straightConnector1">
            <a:avLst/>
          </a:prstGeom>
          <a:noFill/>
          <a:ln w="19050">
            <a:solidFill>
              <a:srgbClr val="0000FF"/>
            </a:solidFill>
            <a:round/>
            <a:headEnd/>
            <a:tailEnd/>
          </a:ln>
          <a:effectLst/>
        </p:spPr>
      </p:cxnSp>
      <p:grpSp>
        <p:nvGrpSpPr>
          <p:cNvPr id="4" name="Group 37"/>
          <p:cNvGrpSpPr>
            <a:grpSpLocks/>
          </p:cNvGrpSpPr>
          <p:nvPr/>
        </p:nvGrpSpPr>
        <p:grpSpPr bwMode="auto">
          <a:xfrm>
            <a:off x="5148263" y="2882900"/>
            <a:ext cx="992187" cy="519113"/>
            <a:chOff x="3256" y="1947"/>
            <a:chExt cx="625" cy="327"/>
          </a:xfrm>
        </p:grpSpPr>
        <p:grpSp>
          <p:nvGrpSpPr>
            <p:cNvPr id="5" name="Group 38"/>
            <p:cNvGrpSpPr>
              <a:grpSpLocks/>
            </p:cNvGrpSpPr>
            <p:nvPr/>
          </p:nvGrpSpPr>
          <p:grpSpPr bwMode="auto">
            <a:xfrm>
              <a:off x="3268" y="1947"/>
              <a:ext cx="600" cy="312"/>
              <a:chOff x="860" y="2816"/>
              <a:chExt cx="1924" cy="496"/>
            </a:xfrm>
          </p:grpSpPr>
          <p:sp>
            <p:nvSpPr>
              <p:cNvPr id="724007" name="Line 39"/>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724008" name="Arc 40"/>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09" name="Arc 41"/>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10" name="Arc 42"/>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11" name="Arc 43"/>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12" name="Arc 44"/>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13" name="Line 45"/>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724014" name="Oval 46"/>
            <p:cNvSpPr>
              <a:spLocks noChangeArrowheads="1"/>
            </p:cNvSpPr>
            <p:nvPr/>
          </p:nvSpPr>
          <p:spPr bwMode="auto">
            <a:xfrm>
              <a:off x="3256" y="2251"/>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724015" name="Oval 47"/>
            <p:cNvSpPr>
              <a:spLocks noChangeArrowheads="1"/>
            </p:cNvSpPr>
            <p:nvPr/>
          </p:nvSpPr>
          <p:spPr bwMode="auto">
            <a:xfrm>
              <a:off x="3858" y="2247"/>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grpSp>
        <p:nvGrpSpPr>
          <p:cNvPr id="6" name="Group 48"/>
          <p:cNvGrpSpPr>
            <a:grpSpLocks/>
          </p:cNvGrpSpPr>
          <p:nvPr/>
        </p:nvGrpSpPr>
        <p:grpSpPr bwMode="auto">
          <a:xfrm>
            <a:off x="6948488" y="2852738"/>
            <a:ext cx="985837" cy="542925"/>
            <a:chOff x="4601" y="1928"/>
            <a:chExt cx="621" cy="342"/>
          </a:xfrm>
        </p:grpSpPr>
        <p:grpSp>
          <p:nvGrpSpPr>
            <p:cNvPr id="7" name="Group 49"/>
            <p:cNvGrpSpPr>
              <a:grpSpLocks/>
            </p:cNvGrpSpPr>
            <p:nvPr/>
          </p:nvGrpSpPr>
          <p:grpSpPr bwMode="auto">
            <a:xfrm>
              <a:off x="4615" y="1928"/>
              <a:ext cx="596" cy="336"/>
              <a:chOff x="860" y="2816"/>
              <a:chExt cx="1924" cy="496"/>
            </a:xfrm>
          </p:grpSpPr>
          <p:sp>
            <p:nvSpPr>
              <p:cNvPr id="724018" name="Line 50"/>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724019" name="Arc 51"/>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20" name="Arc 52"/>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21" name="Arc 53"/>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22" name="Arc 54"/>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23" name="Arc 55"/>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24" name="Line 56"/>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724025" name="Oval 57"/>
            <p:cNvSpPr>
              <a:spLocks noChangeArrowheads="1"/>
            </p:cNvSpPr>
            <p:nvPr/>
          </p:nvSpPr>
          <p:spPr bwMode="auto">
            <a:xfrm>
              <a:off x="4601" y="2247"/>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724026" name="Oval 58"/>
            <p:cNvSpPr>
              <a:spLocks noChangeArrowheads="1"/>
            </p:cNvSpPr>
            <p:nvPr/>
          </p:nvSpPr>
          <p:spPr bwMode="auto">
            <a:xfrm>
              <a:off x="5199" y="2243"/>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grpSp>
        <p:nvGrpSpPr>
          <p:cNvPr id="8" name="Group 59"/>
          <p:cNvGrpSpPr>
            <a:grpSpLocks/>
          </p:cNvGrpSpPr>
          <p:nvPr/>
        </p:nvGrpSpPr>
        <p:grpSpPr bwMode="auto">
          <a:xfrm>
            <a:off x="6084888" y="3811588"/>
            <a:ext cx="992187" cy="519112"/>
            <a:chOff x="3944" y="2401"/>
            <a:chExt cx="625" cy="327"/>
          </a:xfrm>
        </p:grpSpPr>
        <p:grpSp>
          <p:nvGrpSpPr>
            <p:cNvPr id="9" name="Group 60"/>
            <p:cNvGrpSpPr>
              <a:grpSpLocks/>
            </p:cNvGrpSpPr>
            <p:nvPr/>
          </p:nvGrpSpPr>
          <p:grpSpPr bwMode="auto">
            <a:xfrm>
              <a:off x="3956" y="2401"/>
              <a:ext cx="600" cy="312"/>
              <a:chOff x="860" y="2816"/>
              <a:chExt cx="1924" cy="496"/>
            </a:xfrm>
          </p:grpSpPr>
          <p:sp>
            <p:nvSpPr>
              <p:cNvPr id="724029" name="Line 61"/>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724030" name="Arc 62"/>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31" name="Arc 63"/>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32" name="Arc 64"/>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33" name="Arc 65"/>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34" name="Arc 66"/>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35" name="Line 67"/>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724036" name="Oval 68"/>
            <p:cNvSpPr>
              <a:spLocks noChangeArrowheads="1"/>
            </p:cNvSpPr>
            <p:nvPr/>
          </p:nvSpPr>
          <p:spPr bwMode="auto">
            <a:xfrm>
              <a:off x="3944" y="2705"/>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724037" name="Oval 69"/>
            <p:cNvSpPr>
              <a:spLocks noChangeArrowheads="1"/>
            </p:cNvSpPr>
            <p:nvPr/>
          </p:nvSpPr>
          <p:spPr bwMode="auto">
            <a:xfrm>
              <a:off x="4546" y="2701"/>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cxnSp>
        <p:nvCxnSpPr>
          <p:cNvPr id="724038" name="AutoShape 70"/>
          <p:cNvCxnSpPr>
            <a:cxnSpLocks noChangeShapeType="1"/>
            <a:stCxn id="724052" idx="6"/>
            <a:endCxn id="724014" idx="2"/>
          </p:cNvCxnSpPr>
          <p:nvPr/>
        </p:nvCxnSpPr>
        <p:spPr bwMode="auto">
          <a:xfrm>
            <a:off x="4395788" y="3381375"/>
            <a:ext cx="752475" cy="3175"/>
          </a:xfrm>
          <a:prstGeom prst="bentConnector3">
            <a:avLst>
              <a:gd name="adj1" fmla="val 49787"/>
            </a:avLst>
          </a:prstGeom>
          <a:noFill/>
          <a:ln w="19050">
            <a:solidFill>
              <a:srgbClr val="0000FF"/>
            </a:solidFill>
            <a:prstDash val="dash"/>
            <a:miter lim="800000"/>
            <a:headEnd/>
            <a:tailEnd/>
          </a:ln>
          <a:effectLst/>
        </p:spPr>
      </p:cxnSp>
      <p:sp>
        <p:nvSpPr>
          <p:cNvPr id="724039" name="Oval 71"/>
          <p:cNvSpPr>
            <a:spLocks noChangeArrowheads="1"/>
          </p:cNvSpPr>
          <p:nvPr/>
        </p:nvSpPr>
        <p:spPr bwMode="auto">
          <a:xfrm>
            <a:off x="4249738" y="4325938"/>
            <a:ext cx="36512" cy="36512"/>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724040" name="Oval 72"/>
          <p:cNvSpPr>
            <a:spLocks noChangeArrowheads="1"/>
          </p:cNvSpPr>
          <p:nvPr/>
        </p:nvSpPr>
        <p:spPr bwMode="auto">
          <a:xfrm>
            <a:off x="5200650" y="4294188"/>
            <a:ext cx="36513" cy="36512"/>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cxnSp>
        <p:nvCxnSpPr>
          <p:cNvPr id="724041" name="AutoShape 73"/>
          <p:cNvCxnSpPr>
            <a:cxnSpLocks noChangeShapeType="1"/>
            <a:stCxn id="724088" idx="6"/>
            <a:endCxn id="724039" idx="2"/>
          </p:cNvCxnSpPr>
          <p:nvPr/>
        </p:nvCxnSpPr>
        <p:spPr bwMode="auto">
          <a:xfrm flipV="1">
            <a:off x="3387725" y="4344988"/>
            <a:ext cx="862013" cy="6350"/>
          </a:xfrm>
          <a:prstGeom prst="bentConnector3">
            <a:avLst>
              <a:gd name="adj1" fmla="val 49907"/>
            </a:avLst>
          </a:prstGeom>
          <a:noFill/>
          <a:ln w="19050">
            <a:solidFill>
              <a:srgbClr val="0000FF"/>
            </a:solidFill>
            <a:miter lim="800000"/>
            <a:headEnd/>
            <a:tailEnd/>
          </a:ln>
          <a:effectLst/>
        </p:spPr>
      </p:cxnSp>
      <p:grpSp>
        <p:nvGrpSpPr>
          <p:cNvPr id="10" name="Group 74"/>
          <p:cNvGrpSpPr>
            <a:grpSpLocks/>
          </p:cNvGrpSpPr>
          <p:nvPr/>
        </p:nvGrpSpPr>
        <p:grpSpPr bwMode="auto">
          <a:xfrm>
            <a:off x="3419475" y="2852738"/>
            <a:ext cx="976313" cy="546100"/>
            <a:chOff x="2347" y="1930"/>
            <a:chExt cx="615" cy="344"/>
          </a:xfrm>
        </p:grpSpPr>
        <p:grpSp>
          <p:nvGrpSpPr>
            <p:cNvPr id="11" name="Group 75"/>
            <p:cNvGrpSpPr>
              <a:grpSpLocks/>
            </p:cNvGrpSpPr>
            <p:nvPr/>
          </p:nvGrpSpPr>
          <p:grpSpPr bwMode="auto">
            <a:xfrm>
              <a:off x="2355" y="1930"/>
              <a:ext cx="596" cy="336"/>
              <a:chOff x="860" y="2816"/>
              <a:chExt cx="1924" cy="496"/>
            </a:xfrm>
          </p:grpSpPr>
          <p:sp>
            <p:nvSpPr>
              <p:cNvPr id="724044" name="Line 76"/>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724045" name="Arc 77"/>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46" name="Arc 78"/>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47" name="Arc 79"/>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48" name="Arc 80"/>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49" name="Arc 81"/>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50" name="Line 82"/>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724051" name="Oval 83"/>
            <p:cNvSpPr>
              <a:spLocks noChangeArrowheads="1"/>
            </p:cNvSpPr>
            <p:nvPr/>
          </p:nvSpPr>
          <p:spPr bwMode="auto">
            <a:xfrm>
              <a:off x="2347" y="2249"/>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724052" name="Oval 84"/>
            <p:cNvSpPr>
              <a:spLocks noChangeArrowheads="1"/>
            </p:cNvSpPr>
            <p:nvPr/>
          </p:nvSpPr>
          <p:spPr bwMode="auto">
            <a:xfrm>
              <a:off x="2939" y="2251"/>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grpSp>
        <p:nvGrpSpPr>
          <p:cNvPr id="12" name="Group 85"/>
          <p:cNvGrpSpPr>
            <a:grpSpLocks/>
          </p:cNvGrpSpPr>
          <p:nvPr/>
        </p:nvGrpSpPr>
        <p:grpSpPr bwMode="auto">
          <a:xfrm>
            <a:off x="669925" y="3817938"/>
            <a:ext cx="976313" cy="546100"/>
            <a:chOff x="2347" y="1930"/>
            <a:chExt cx="615" cy="344"/>
          </a:xfrm>
        </p:grpSpPr>
        <p:grpSp>
          <p:nvGrpSpPr>
            <p:cNvPr id="13" name="Group 86"/>
            <p:cNvGrpSpPr>
              <a:grpSpLocks/>
            </p:cNvGrpSpPr>
            <p:nvPr/>
          </p:nvGrpSpPr>
          <p:grpSpPr bwMode="auto">
            <a:xfrm>
              <a:off x="2355" y="1930"/>
              <a:ext cx="596" cy="336"/>
              <a:chOff x="860" y="2816"/>
              <a:chExt cx="1924" cy="496"/>
            </a:xfrm>
          </p:grpSpPr>
          <p:sp>
            <p:nvSpPr>
              <p:cNvPr id="724055" name="Line 87"/>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724056" name="Arc 88"/>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57" name="Arc 89"/>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58" name="Arc 90"/>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59" name="Arc 91"/>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60" name="Arc 92"/>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061" name="Line 93"/>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724062" name="Oval 94"/>
            <p:cNvSpPr>
              <a:spLocks noChangeArrowheads="1"/>
            </p:cNvSpPr>
            <p:nvPr/>
          </p:nvSpPr>
          <p:spPr bwMode="auto">
            <a:xfrm>
              <a:off x="2347" y="2249"/>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724063" name="Oval 95"/>
            <p:cNvSpPr>
              <a:spLocks noChangeArrowheads="1"/>
            </p:cNvSpPr>
            <p:nvPr/>
          </p:nvSpPr>
          <p:spPr bwMode="auto">
            <a:xfrm>
              <a:off x="2939" y="2251"/>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cxnSp>
        <p:nvCxnSpPr>
          <p:cNvPr id="724064" name="AutoShape 96"/>
          <p:cNvCxnSpPr>
            <a:cxnSpLocks noChangeShapeType="1"/>
          </p:cNvCxnSpPr>
          <p:nvPr/>
        </p:nvCxnSpPr>
        <p:spPr bwMode="auto">
          <a:xfrm>
            <a:off x="5219700" y="4313238"/>
            <a:ext cx="906463" cy="0"/>
          </a:xfrm>
          <a:prstGeom prst="straightConnector1">
            <a:avLst/>
          </a:prstGeom>
          <a:noFill/>
          <a:ln w="19050">
            <a:solidFill>
              <a:srgbClr val="0000FF"/>
            </a:solidFill>
            <a:prstDash val="dash"/>
            <a:round/>
            <a:headEnd/>
            <a:tailEnd/>
          </a:ln>
          <a:effectLst/>
        </p:spPr>
      </p:cxnSp>
      <p:sp>
        <p:nvSpPr>
          <p:cNvPr id="724065" name="Freeform 97"/>
          <p:cNvSpPr>
            <a:spLocks/>
          </p:cNvSpPr>
          <p:nvPr/>
        </p:nvSpPr>
        <p:spPr bwMode="auto">
          <a:xfrm>
            <a:off x="569913" y="5664200"/>
            <a:ext cx="193675" cy="598488"/>
          </a:xfrm>
          <a:custGeom>
            <a:avLst/>
            <a:gdLst/>
            <a:ahLst/>
            <a:cxnLst>
              <a:cxn ang="0">
                <a:pos x="51" y="0"/>
              </a:cxn>
              <a:cxn ang="0">
                <a:pos x="51" y="52"/>
              </a:cxn>
              <a:cxn ang="0">
                <a:pos x="0" y="77"/>
              </a:cxn>
              <a:cxn ang="0">
                <a:pos x="51" y="103"/>
              </a:cxn>
              <a:cxn ang="0">
                <a:pos x="0" y="128"/>
              </a:cxn>
              <a:cxn ang="0">
                <a:pos x="51" y="154"/>
              </a:cxn>
              <a:cxn ang="0">
                <a:pos x="0" y="179"/>
              </a:cxn>
              <a:cxn ang="0">
                <a:pos x="51" y="205"/>
              </a:cxn>
              <a:cxn ang="0">
                <a:pos x="51" y="256"/>
              </a:cxn>
            </a:cxnLst>
            <a:rect l="0" t="0" r="r" b="b"/>
            <a:pathLst>
              <a:path w="51" h="256">
                <a:moveTo>
                  <a:pt x="51" y="0"/>
                </a:moveTo>
                <a:lnTo>
                  <a:pt x="51" y="52"/>
                </a:lnTo>
                <a:lnTo>
                  <a:pt x="0" y="77"/>
                </a:lnTo>
                <a:lnTo>
                  <a:pt x="51" y="103"/>
                </a:lnTo>
                <a:lnTo>
                  <a:pt x="0" y="128"/>
                </a:lnTo>
                <a:lnTo>
                  <a:pt x="51" y="154"/>
                </a:lnTo>
                <a:lnTo>
                  <a:pt x="0" y="179"/>
                </a:lnTo>
                <a:lnTo>
                  <a:pt x="51" y="205"/>
                </a:lnTo>
                <a:lnTo>
                  <a:pt x="51" y="256"/>
                </a:lnTo>
              </a:path>
            </a:pathLst>
          </a:custGeom>
          <a:noFill/>
          <a:ln w="28575" cap="rnd" cmpd="sng">
            <a:solidFill>
              <a:schemeClr val="tx1"/>
            </a:solidFill>
            <a:prstDash val="solid"/>
            <a:round/>
            <a:headEnd/>
            <a:tailEnd/>
          </a:ln>
        </p:spPr>
        <p:txBody>
          <a:bodyPr/>
          <a:lstStyle/>
          <a:p>
            <a:endParaRPr lang="zh-CN" altLang="en-US"/>
          </a:p>
        </p:txBody>
      </p:sp>
      <p:sp>
        <p:nvSpPr>
          <p:cNvPr id="724066" name="Line 98"/>
          <p:cNvSpPr>
            <a:spLocks noChangeShapeType="1"/>
          </p:cNvSpPr>
          <p:nvPr/>
        </p:nvSpPr>
        <p:spPr bwMode="auto">
          <a:xfrm flipH="1">
            <a:off x="423863" y="5710238"/>
            <a:ext cx="341312" cy="0"/>
          </a:xfrm>
          <a:prstGeom prst="line">
            <a:avLst/>
          </a:prstGeom>
          <a:noFill/>
          <a:ln w="28575">
            <a:solidFill>
              <a:schemeClr val="tx1"/>
            </a:solidFill>
            <a:round/>
            <a:headEnd/>
            <a:tailEnd/>
          </a:ln>
          <a:effectLst/>
        </p:spPr>
        <p:txBody>
          <a:bodyPr/>
          <a:lstStyle/>
          <a:p>
            <a:endParaRPr lang="zh-CN" altLang="en-US"/>
          </a:p>
        </p:txBody>
      </p:sp>
      <p:sp>
        <p:nvSpPr>
          <p:cNvPr id="724067" name="Line 99"/>
          <p:cNvSpPr>
            <a:spLocks noChangeShapeType="1"/>
          </p:cNvSpPr>
          <p:nvPr/>
        </p:nvSpPr>
        <p:spPr bwMode="auto">
          <a:xfrm flipH="1">
            <a:off x="423863" y="6235700"/>
            <a:ext cx="341312" cy="0"/>
          </a:xfrm>
          <a:prstGeom prst="line">
            <a:avLst/>
          </a:prstGeom>
          <a:noFill/>
          <a:ln w="28575">
            <a:solidFill>
              <a:schemeClr val="tx1"/>
            </a:solidFill>
            <a:round/>
            <a:headEnd/>
            <a:tailEnd/>
          </a:ln>
          <a:effectLst/>
        </p:spPr>
        <p:txBody>
          <a:bodyPr/>
          <a:lstStyle/>
          <a:p>
            <a:endParaRPr lang="zh-CN" altLang="en-US"/>
          </a:p>
        </p:txBody>
      </p:sp>
      <p:sp>
        <p:nvSpPr>
          <p:cNvPr id="724068" name="Line 100"/>
          <p:cNvSpPr>
            <a:spLocks noChangeShapeType="1"/>
          </p:cNvSpPr>
          <p:nvPr/>
        </p:nvSpPr>
        <p:spPr bwMode="auto">
          <a:xfrm flipH="1">
            <a:off x="430213" y="5715000"/>
            <a:ext cx="1587" cy="138113"/>
          </a:xfrm>
          <a:prstGeom prst="line">
            <a:avLst/>
          </a:prstGeom>
          <a:noFill/>
          <a:ln w="28575">
            <a:solidFill>
              <a:schemeClr val="tx1"/>
            </a:solidFill>
            <a:round/>
            <a:headEnd/>
            <a:tailEnd/>
          </a:ln>
          <a:effectLst/>
        </p:spPr>
        <p:txBody>
          <a:bodyPr/>
          <a:lstStyle/>
          <a:p>
            <a:endParaRPr lang="zh-CN" altLang="en-US"/>
          </a:p>
        </p:txBody>
      </p:sp>
      <p:sp>
        <p:nvSpPr>
          <p:cNvPr id="724069" name="Line 101"/>
          <p:cNvSpPr>
            <a:spLocks noChangeShapeType="1"/>
          </p:cNvSpPr>
          <p:nvPr/>
        </p:nvSpPr>
        <p:spPr bwMode="auto">
          <a:xfrm flipH="1">
            <a:off x="430213" y="6099175"/>
            <a:ext cx="1587" cy="138113"/>
          </a:xfrm>
          <a:prstGeom prst="line">
            <a:avLst/>
          </a:prstGeom>
          <a:noFill/>
          <a:ln w="28575">
            <a:solidFill>
              <a:schemeClr val="tx1"/>
            </a:solidFill>
            <a:round/>
            <a:headEnd/>
            <a:tailEnd/>
          </a:ln>
          <a:effectLst/>
        </p:spPr>
        <p:txBody>
          <a:bodyPr/>
          <a:lstStyle/>
          <a:p>
            <a:endParaRPr lang="zh-CN" altLang="en-US"/>
          </a:p>
        </p:txBody>
      </p:sp>
      <p:sp>
        <p:nvSpPr>
          <p:cNvPr id="724070" name="Line 102"/>
          <p:cNvSpPr>
            <a:spLocks noChangeShapeType="1"/>
          </p:cNvSpPr>
          <p:nvPr/>
        </p:nvSpPr>
        <p:spPr bwMode="auto">
          <a:xfrm>
            <a:off x="284163" y="5884863"/>
            <a:ext cx="149225" cy="217487"/>
          </a:xfrm>
          <a:prstGeom prst="line">
            <a:avLst/>
          </a:prstGeom>
          <a:noFill/>
          <a:ln w="28575">
            <a:solidFill>
              <a:schemeClr val="tx1"/>
            </a:solidFill>
            <a:round/>
            <a:headEnd/>
            <a:tailEnd/>
          </a:ln>
          <a:effectLst/>
        </p:spPr>
        <p:txBody>
          <a:bodyPr/>
          <a:lstStyle/>
          <a:p>
            <a:endParaRPr lang="zh-CN" altLang="en-US"/>
          </a:p>
        </p:txBody>
      </p:sp>
      <p:sp>
        <p:nvSpPr>
          <p:cNvPr id="724071" name="Oval 103"/>
          <p:cNvSpPr>
            <a:spLocks noChangeAspect="1" noChangeArrowheads="1"/>
          </p:cNvSpPr>
          <p:nvPr/>
        </p:nvSpPr>
        <p:spPr bwMode="auto">
          <a:xfrm>
            <a:off x="423863" y="6094413"/>
            <a:ext cx="17462" cy="17462"/>
          </a:xfrm>
          <a:prstGeom prst="ellipse">
            <a:avLst/>
          </a:prstGeom>
          <a:solidFill>
            <a:schemeClr val="tx2"/>
          </a:solidFill>
          <a:ln w="28575">
            <a:solidFill>
              <a:schemeClr val="tx1"/>
            </a:solidFill>
            <a:round/>
            <a:headEnd/>
            <a:tailEnd/>
          </a:ln>
          <a:effectLst/>
        </p:spPr>
        <p:txBody>
          <a:bodyPr wrap="none" anchor="ctr"/>
          <a:lstStyle/>
          <a:p>
            <a:endParaRPr lang="zh-CN" altLang="en-US"/>
          </a:p>
        </p:txBody>
      </p:sp>
      <p:sp>
        <p:nvSpPr>
          <p:cNvPr id="724072" name="Rectangle 104"/>
          <p:cNvSpPr>
            <a:spLocks noChangeAspect="1" noChangeArrowheads="1"/>
          </p:cNvSpPr>
          <p:nvPr/>
        </p:nvSpPr>
        <p:spPr bwMode="auto">
          <a:xfrm>
            <a:off x="752475" y="6257925"/>
            <a:ext cx="22225" cy="22225"/>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sp>
        <p:nvSpPr>
          <p:cNvPr id="724073" name="Rectangle 105"/>
          <p:cNvSpPr>
            <a:spLocks noChangeAspect="1" noChangeArrowheads="1"/>
          </p:cNvSpPr>
          <p:nvPr/>
        </p:nvSpPr>
        <p:spPr bwMode="auto">
          <a:xfrm>
            <a:off x="752475" y="5653088"/>
            <a:ext cx="22225" cy="22225"/>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sp>
        <p:nvSpPr>
          <p:cNvPr id="724074" name="Oval 106"/>
          <p:cNvSpPr>
            <a:spLocks noChangeAspect="1" noChangeArrowheads="1"/>
          </p:cNvSpPr>
          <p:nvPr/>
        </p:nvSpPr>
        <p:spPr bwMode="auto">
          <a:xfrm>
            <a:off x="6892925" y="5872163"/>
            <a:ext cx="17463" cy="17462"/>
          </a:xfrm>
          <a:prstGeom prst="ellipse">
            <a:avLst/>
          </a:prstGeom>
          <a:solidFill>
            <a:schemeClr val="tx2"/>
          </a:solidFill>
          <a:ln w="28575">
            <a:solidFill>
              <a:schemeClr val="tx1"/>
            </a:solidFill>
            <a:round/>
            <a:headEnd/>
            <a:tailEnd/>
          </a:ln>
          <a:effectLst/>
        </p:spPr>
        <p:txBody>
          <a:bodyPr wrap="none" anchor="ctr"/>
          <a:lstStyle/>
          <a:p>
            <a:endParaRPr lang="zh-CN" altLang="en-US"/>
          </a:p>
        </p:txBody>
      </p:sp>
      <p:sp>
        <p:nvSpPr>
          <p:cNvPr id="724075" name="Text Box 107"/>
          <p:cNvSpPr txBox="1">
            <a:spLocks noChangeArrowheads="1"/>
          </p:cNvSpPr>
          <p:nvPr/>
        </p:nvSpPr>
        <p:spPr bwMode="auto">
          <a:xfrm>
            <a:off x="1187450" y="5516563"/>
            <a:ext cx="1079500" cy="742950"/>
          </a:xfrm>
          <a:prstGeom prst="rect">
            <a:avLst/>
          </a:prstGeom>
          <a:noFill/>
          <a:ln w="12700">
            <a:solidFill>
              <a:schemeClr val="tx1"/>
            </a:solidFill>
            <a:miter lim="800000"/>
            <a:headEnd/>
            <a:tailEnd/>
          </a:ln>
          <a:effectLst/>
        </p:spPr>
        <p:txBody>
          <a:bodyPr lIns="18000" rIns="18000">
            <a:spAutoFit/>
          </a:bodyPr>
          <a:lstStyle/>
          <a:p>
            <a:pPr algn="ctr"/>
            <a:r>
              <a:rPr lang="fr-CH" sz="1400">
                <a:latin typeface="Arial" charset="0"/>
              </a:rPr>
              <a:t>Energy Extraction: </a:t>
            </a:r>
            <a:r>
              <a:rPr lang="fr-CH" sz="1400">
                <a:solidFill>
                  <a:srgbClr val="FF0000"/>
                </a:solidFill>
                <a:latin typeface="Arial" charset="0"/>
              </a:rPr>
              <a:t>switch open</a:t>
            </a:r>
            <a:endParaRPr lang="en-US" altLang="zh-CN" sz="1400">
              <a:solidFill>
                <a:srgbClr val="FF0000"/>
              </a:solidFill>
              <a:latin typeface="Arial" charset="0"/>
              <a:ea typeface="宋体" charset="-122"/>
            </a:endParaRPr>
          </a:p>
        </p:txBody>
      </p:sp>
      <p:sp>
        <p:nvSpPr>
          <p:cNvPr id="724076" name="Oval 108"/>
          <p:cNvSpPr>
            <a:spLocks noChangeAspect="1" noChangeArrowheads="1"/>
          </p:cNvSpPr>
          <p:nvPr/>
        </p:nvSpPr>
        <p:spPr bwMode="auto">
          <a:xfrm>
            <a:off x="420688" y="5853113"/>
            <a:ext cx="17462" cy="17462"/>
          </a:xfrm>
          <a:prstGeom prst="ellipse">
            <a:avLst/>
          </a:prstGeom>
          <a:solidFill>
            <a:schemeClr val="tx2"/>
          </a:solidFill>
          <a:ln w="28575">
            <a:solidFill>
              <a:schemeClr val="tx1"/>
            </a:solidFill>
            <a:round/>
            <a:headEnd/>
            <a:tailEnd/>
          </a:ln>
          <a:effectLst/>
        </p:spPr>
        <p:txBody>
          <a:bodyPr wrap="none" anchor="ctr"/>
          <a:lstStyle/>
          <a:p>
            <a:endParaRPr lang="zh-CN" altLang="en-US"/>
          </a:p>
        </p:txBody>
      </p:sp>
      <p:grpSp>
        <p:nvGrpSpPr>
          <p:cNvPr id="14" name="Group 110"/>
          <p:cNvGrpSpPr>
            <a:grpSpLocks/>
          </p:cNvGrpSpPr>
          <p:nvPr/>
        </p:nvGrpSpPr>
        <p:grpSpPr bwMode="auto">
          <a:xfrm>
            <a:off x="2411413" y="3822700"/>
            <a:ext cx="976312" cy="546100"/>
            <a:chOff x="2347" y="1930"/>
            <a:chExt cx="615" cy="344"/>
          </a:xfrm>
        </p:grpSpPr>
        <p:grpSp>
          <p:nvGrpSpPr>
            <p:cNvPr id="15" name="Group 111"/>
            <p:cNvGrpSpPr>
              <a:grpSpLocks/>
            </p:cNvGrpSpPr>
            <p:nvPr/>
          </p:nvGrpSpPr>
          <p:grpSpPr bwMode="auto">
            <a:xfrm>
              <a:off x="2355" y="1930"/>
              <a:ext cx="596" cy="336"/>
              <a:chOff x="860" y="2816"/>
              <a:chExt cx="1924" cy="496"/>
            </a:xfrm>
          </p:grpSpPr>
          <p:sp>
            <p:nvSpPr>
              <p:cNvPr id="724080" name="Line 112"/>
              <p:cNvSpPr>
                <a:spLocks noChangeShapeType="1"/>
              </p:cNvSpPr>
              <p:nvPr/>
            </p:nvSpPr>
            <p:spPr bwMode="auto">
              <a:xfrm flipV="1">
                <a:off x="864" y="3072"/>
                <a:ext cx="0" cy="240"/>
              </a:xfrm>
              <a:prstGeom prst="line">
                <a:avLst/>
              </a:prstGeom>
              <a:noFill/>
              <a:ln w="25400">
                <a:solidFill>
                  <a:srgbClr val="CC0000"/>
                </a:solidFill>
                <a:round/>
                <a:headEnd/>
                <a:tailEnd/>
              </a:ln>
              <a:effectLst/>
            </p:spPr>
            <p:txBody>
              <a:bodyPr/>
              <a:lstStyle/>
              <a:p>
                <a:endParaRPr lang="zh-CN" altLang="en-US"/>
              </a:p>
            </p:txBody>
          </p:sp>
          <p:sp>
            <p:nvSpPr>
              <p:cNvPr id="724081" name="Arc 113"/>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CC0000"/>
                </a:solidFill>
                <a:round/>
                <a:headEnd/>
                <a:tailEnd/>
              </a:ln>
              <a:effectLst/>
            </p:spPr>
            <p:txBody>
              <a:bodyPr wrap="none" anchor="ctr"/>
              <a:lstStyle/>
              <a:p>
                <a:endParaRPr lang="zh-CN" altLang="en-US"/>
              </a:p>
            </p:txBody>
          </p:sp>
          <p:sp>
            <p:nvSpPr>
              <p:cNvPr id="724082" name="Arc 114"/>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CC0000"/>
                </a:solidFill>
                <a:round/>
                <a:headEnd/>
                <a:tailEnd/>
              </a:ln>
              <a:effectLst/>
            </p:spPr>
            <p:txBody>
              <a:bodyPr wrap="none" anchor="ctr"/>
              <a:lstStyle/>
              <a:p>
                <a:endParaRPr lang="zh-CN" altLang="en-US"/>
              </a:p>
            </p:txBody>
          </p:sp>
          <p:sp>
            <p:nvSpPr>
              <p:cNvPr id="724083" name="Arc 115"/>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CC0000"/>
                </a:solidFill>
                <a:round/>
                <a:headEnd/>
                <a:tailEnd/>
              </a:ln>
              <a:effectLst/>
            </p:spPr>
            <p:txBody>
              <a:bodyPr wrap="none" anchor="ctr"/>
              <a:lstStyle/>
              <a:p>
                <a:endParaRPr lang="zh-CN" altLang="en-US"/>
              </a:p>
            </p:txBody>
          </p:sp>
          <p:sp>
            <p:nvSpPr>
              <p:cNvPr id="724084" name="Arc 116"/>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CC0000"/>
                </a:solidFill>
                <a:round/>
                <a:headEnd/>
                <a:tailEnd/>
              </a:ln>
              <a:effectLst/>
            </p:spPr>
            <p:txBody>
              <a:bodyPr wrap="none" anchor="ctr"/>
              <a:lstStyle/>
              <a:p>
                <a:endParaRPr lang="zh-CN" altLang="en-US"/>
              </a:p>
            </p:txBody>
          </p:sp>
          <p:sp>
            <p:nvSpPr>
              <p:cNvPr id="724085" name="Arc 117"/>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CC0000"/>
                </a:solidFill>
                <a:round/>
                <a:headEnd/>
                <a:tailEnd/>
              </a:ln>
              <a:effectLst/>
            </p:spPr>
            <p:txBody>
              <a:bodyPr wrap="none" anchor="ctr"/>
              <a:lstStyle/>
              <a:p>
                <a:endParaRPr lang="zh-CN" altLang="en-US"/>
              </a:p>
            </p:txBody>
          </p:sp>
          <p:sp>
            <p:nvSpPr>
              <p:cNvPr id="724086" name="Line 118"/>
              <p:cNvSpPr>
                <a:spLocks noChangeShapeType="1"/>
              </p:cNvSpPr>
              <p:nvPr/>
            </p:nvSpPr>
            <p:spPr bwMode="auto">
              <a:xfrm flipV="1">
                <a:off x="2784" y="3072"/>
                <a:ext cx="0" cy="240"/>
              </a:xfrm>
              <a:prstGeom prst="line">
                <a:avLst/>
              </a:prstGeom>
              <a:noFill/>
              <a:ln w="25400">
                <a:solidFill>
                  <a:srgbClr val="CC0000"/>
                </a:solidFill>
                <a:round/>
                <a:headEnd/>
                <a:tailEnd/>
              </a:ln>
              <a:effectLst/>
            </p:spPr>
            <p:txBody>
              <a:bodyPr/>
              <a:lstStyle/>
              <a:p>
                <a:endParaRPr lang="zh-CN" altLang="en-US"/>
              </a:p>
            </p:txBody>
          </p:sp>
        </p:grpSp>
        <p:sp>
          <p:nvSpPr>
            <p:cNvPr id="724087" name="Oval 119"/>
            <p:cNvSpPr>
              <a:spLocks noChangeArrowheads="1"/>
            </p:cNvSpPr>
            <p:nvPr/>
          </p:nvSpPr>
          <p:spPr bwMode="auto">
            <a:xfrm>
              <a:off x="2347" y="2249"/>
              <a:ext cx="23" cy="23"/>
            </a:xfrm>
            <a:prstGeom prst="ellipse">
              <a:avLst/>
            </a:prstGeom>
            <a:solidFill>
              <a:schemeClr val="tx2"/>
            </a:solidFill>
            <a:ln w="12700">
              <a:solidFill>
                <a:srgbClr val="CC0000"/>
              </a:solidFill>
              <a:round/>
              <a:headEnd/>
              <a:tailEnd/>
            </a:ln>
            <a:effectLst/>
          </p:spPr>
          <p:txBody>
            <a:bodyPr wrap="none" anchor="ctr"/>
            <a:lstStyle/>
            <a:p>
              <a:endParaRPr lang="zh-CN" altLang="en-US"/>
            </a:p>
          </p:txBody>
        </p:sp>
        <p:sp>
          <p:nvSpPr>
            <p:cNvPr id="724088" name="Oval 120"/>
            <p:cNvSpPr>
              <a:spLocks noChangeArrowheads="1"/>
            </p:cNvSpPr>
            <p:nvPr/>
          </p:nvSpPr>
          <p:spPr bwMode="auto">
            <a:xfrm>
              <a:off x="2939" y="2251"/>
              <a:ext cx="23" cy="23"/>
            </a:xfrm>
            <a:prstGeom prst="ellipse">
              <a:avLst/>
            </a:prstGeom>
            <a:solidFill>
              <a:schemeClr val="tx2"/>
            </a:solidFill>
            <a:ln w="12700">
              <a:solidFill>
                <a:srgbClr val="CC0000"/>
              </a:solidFill>
              <a:round/>
              <a:headEnd/>
              <a:tailEnd/>
            </a:ln>
            <a:effectLst/>
          </p:spPr>
          <p:txBody>
            <a:bodyPr wrap="none" anchor="ctr"/>
            <a:lstStyle/>
            <a:p>
              <a:endParaRPr lang="zh-CN" altLang="en-US"/>
            </a:p>
          </p:txBody>
        </p:sp>
      </p:grpSp>
      <p:cxnSp>
        <p:nvCxnSpPr>
          <p:cNvPr id="724089" name="AutoShape 121"/>
          <p:cNvCxnSpPr>
            <a:cxnSpLocks noChangeShapeType="1"/>
            <a:stCxn id="724087" idx="6"/>
          </p:cNvCxnSpPr>
          <p:nvPr/>
        </p:nvCxnSpPr>
        <p:spPr bwMode="auto">
          <a:xfrm flipV="1">
            <a:off x="2447925" y="4338638"/>
            <a:ext cx="95250" cy="9525"/>
          </a:xfrm>
          <a:prstGeom prst="bentConnector2">
            <a:avLst/>
          </a:prstGeom>
          <a:noFill/>
          <a:ln w="19050">
            <a:solidFill>
              <a:srgbClr val="CC0000"/>
            </a:solidFill>
            <a:miter lim="800000"/>
            <a:headEnd/>
            <a:tailEnd/>
          </a:ln>
          <a:effectLst/>
        </p:spPr>
      </p:cxnSp>
      <p:cxnSp>
        <p:nvCxnSpPr>
          <p:cNvPr id="724090" name="AutoShape 122"/>
          <p:cNvCxnSpPr>
            <a:cxnSpLocks noChangeShapeType="1"/>
            <a:endCxn id="724088" idx="2"/>
          </p:cNvCxnSpPr>
          <p:nvPr/>
        </p:nvCxnSpPr>
        <p:spPr bwMode="auto">
          <a:xfrm rot="5400000" flipH="1" flipV="1">
            <a:off x="3294063" y="4305300"/>
            <a:ext cx="11112" cy="103188"/>
          </a:xfrm>
          <a:prstGeom prst="bentConnector2">
            <a:avLst/>
          </a:prstGeom>
          <a:noFill/>
          <a:ln w="19050">
            <a:solidFill>
              <a:srgbClr val="CC0000"/>
            </a:solidFill>
            <a:miter lim="800000"/>
            <a:headEnd/>
            <a:tailEnd/>
          </a:ln>
          <a:effectLst/>
        </p:spPr>
      </p:cxnSp>
      <p:sp>
        <p:nvSpPr>
          <p:cNvPr id="724091" name="Line 123"/>
          <p:cNvSpPr>
            <a:spLocks noChangeShapeType="1"/>
          </p:cNvSpPr>
          <p:nvPr/>
        </p:nvSpPr>
        <p:spPr bwMode="auto">
          <a:xfrm flipV="1">
            <a:off x="2462213" y="3748088"/>
            <a:ext cx="835025" cy="6350"/>
          </a:xfrm>
          <a:prstGeom prst="line">
            <a:avLst/>
          </a:prstGeom>
          <a:noFill/>
          <a:ln w="38100">
            <a:solidFill>
              <a:srgbClr val="FF0000"/>
            </a:solidFill>
            <a:round/>
            <a:headEnd/>
            <a:tailEnd/>
          </a:ln>
          <a:effectLst/>
        </p:spPr>
        <p:txBody>
          <a:bodyPr/>
          <a:lstStyle/>
          <a:p>
            <a:endParaRPr lang="zh-CN" altLang="en-US"/>
          </a:p>
        </p:txBody>
      </p:sp>
      <p:cxnSp>
        <p:nvCxnSpPr>
          <p:cNvPr id="724092" name="AutoShape 124"/>
          <p:cNvCxnSpPr>
            <a:cxnSpLocks noChangeShapeType="1"/>
            <a:stCxn id="724115" idx="0"/>
            <a:endCxn id="724094" idx="0"/>
          </p:cNvCxnSpPr>
          <p:nvPr/>
        </p:nvCxnSpPr>
        <p:spPr bwMode="auto">
          <a:xfrm rot="5400000" flipH="1">
            <a:off x="2401887" y="4638676"/>
            <a:ext cx="2054225" cy="247650"/>
          </a:xfrm>
          <a:prstGeom prst="bentConnector3">
            <a:avLst>
              <a:gd name="adj1" fmla="val 107495"/>
            </a:avLst>
          </a:prstGeom>
          <a:noFill/>
          <a:ln w="12700">
            <a:solidFill>
              <a:srgbClr val="CC6600"/>
            </a:solidFill>
            <a:miter lim="800000"/>
            <a:headEnd/>
            <a:tailEnd/>
          </a:ln>
          <a:effectLst/>
        </p:spPr>
      </p:cxnSp>
      <p:cxnSp>
        <p:nvCxnSpPr>
          <p:cNvPr id="724093" name="AutoShape 125"/>
          <p:cNvCxnSpPr>
            <a:cxnSpLocks noChangeShapeType="1"/>
            <a:stCxn id="724116" idx="0"/>
            <a:endCxn id="724095" idx="0"/>
          </p:cNvCxnSpPr>
          <p:nvPr/>
        </p:nvCxnSpPr>
        <p:spPr bwMode="auto">
          <a:xfrm rot="5400000" flipH="1">
            <a:off x="2117725" y="4103688"/>
            <a:ext cx="2046287" cy="1328738"/>
          </a:xfrm>
          <a:prstGeom prst="bentConnector3">
            <a:avLst>
              <a:gd name="adj1" fmla="val 111171"/>
            </a:avLst>
          </a:prstGeom>
          <a:noFill/>
          <a:ln w="12700">
            <a:solidFill>
              <a:srgbClr val="CC6600"/>
            </a:solidFill>
            <a:miter lim="800000"/>
            <a:headEnd/>
            <a:tailEnd/>
          </a:ln>
          <a:effectLst/>
        </p:spPr>
      </p:cxnSp>
      <p:sp>
        <p:nvSpPr>
          <p:cNvPr id="724094" name="Oval 126"/>
          <p:cNvSpPr>
            <a:spLocks noChangeAspect="1" noChangeArrowheads="1"/>
          </p:cNvSpPr>
          <p:nvPr/>
        </p:nvSpPr>
        <p:spPr bwMode="auto">
          <a:xfrm>
            <a:off x="3281363" y="3735388"/>
            <a:ext cx="46037" cy="44450"/>
          </a:xfrm>
          <a:prstGeom prst="ellipse">
            <a:avLst/>
          </a:prstGeom>
          <a:solidFill>
            <a:srgbClr val="FFCC00"/>
          </a:solidFill>
          <a:ln w="12700">
            <a:solidFill>
              <a:srgbClr val="FF0000"/>
            </a:solidFill>
            <a:round/>
            <a:headEnd/>
            <a:tailEnd/>
          </a:ln>
          <a:effectLst/>
        </p:spPr>
        <p:txBody>
          <a:bodyPr wrap="none" anchor="ctr"/>
          <a:lstStyle/>
          <a:p>
            <a:pPr algn="ctr"/>
            <a:endParaRPr lang="en-GB" sz="2000">
              <a:solidFill>
                <a:srgbClr val="0000FF"/>
              </a:solidFill>
              <a:latin typeface="Times New Roman" pitchFamily="18" charset="0"/>
            </a:endParaRPr>
          </a:p>
        </p:txBody>
      </p:sp>
      <p:sp>
        <p:nvSpPr>
          <p:cNvPr id="724095" name="Oval 127"/>
          <p:cNvSpPr>
            <a:spLocks noChangeAspect="1" noChangeArrowheads="1"/>
          </p:cNvSpPr>
          <p:nvPr/>
        </p:nvSpPr>
        <p:spPr bwMode="auto">
          <a:xfrm>
            <a:off x="2452688" y="3744913"/>
            <a:ext cx="46037" cy="44450"/>
          </a:xfrm>
          <a:prstGeom prst="ellipse">
            <a:avLst/>
          </a:prstGeom>
          <a:solidFill>
            <a:srgbClr val="FFCC00"/>
          </a:solidFill>
          <a:ln w="12700">
            <a:solidFill>
              <a:srgbClr val="FF0000"/>
            </a:solidFill>
            <a:round/>
            <a:headEnd/>
            <a:tailEnd/>
          </a:ln>
          <a:effectLst/>
        </p:spPr>
        <p:txBody>
          <a:bodyPr wrap="none" anchor="ctr"/>
          <a:lstStyle/>
          <a:p>
            <a:pPr algn="ctr"/>
            <a:endParaRPr lang="en-GB" sz="2000">
              <a:solidFill>
                <a:srgbClr val="0000FF"/>
              </a:solidFill>
              <a:latin typeface="Times New Roman" pitchFamily="18" charset="0"/>
            </a:endParaRPr>
          </a:p>
        </p:txBody>
      </p:sp>
      <p:sp>
        <p:nvSpPr>
          <p:cNvPr id="724096" name="Text Box 128"/>
          <p:cNvSpPr txBox="1">
            <a:spLocks noChangeArrowheads="1"/>
          </p:cNvSpPr>
          <p:nvPr/>
        </p:nvSpPr>
        <p:spPr bwMode="auto">
          <a:xfrm>
            <a:off x="709613" y="4581525"/>
            <a:ext cx="785812"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1</a:t>
            </a:r>
            <a:endParaRPr lang="en-US" altLang="zh-CN" sz="1400">
              <a:latin typeface="Arial" charset="0"/>
              <a:ea typeface="宋体" charset="-122"/>
            </a:endParaRPr>
          </a:p>
        </p:txBody>
      </p:sp>
      <p:sp>
        <p:nvSpPr>
          <p:cNvPr id="724097" name="Text Box 129"/>
          <p:cNvSpPr txBox="1">
            <a:spLocks noChangeArrowheads="1"/>
          </p:cNvSpPr>
          <p:nvPr/>
        </p:nvSpPr>
        <p:spPr bwMode="auto">
          <a:xfrm>
            <a:off x="2490788" y="4581525"/>
            <a:ext cx="785812"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3</a:t>
            </a:r>
            <a:endParaRPr lang="en-US" altLang="zh-CN" sz="1400">
              <a:latin typeface="Arial" charset="0"/>
              <a:ea typeface="宋体" charset="-122"/>
            </a:endParaRPr>
          </a:p>
        </p:txBody>
      </p:sp>
      <p:sp>
        <p:nvSpPr>
          <p:cNvPr id="724098" name="Text Box 130"/>
          <p:cNvSpPr txBox="1">
            <a:spLocks noChangeArrowheads="1"/>
          </p:cNvSpPr>
          <p:nvPr/>
        </p:nvSpPr>
        <p:spPr bwMode="auto">
          <a:xfrm>
            <a:off x="6037263" y="4581525"/>
            <a:ext cx="982662"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153</a:t>
            </a:r>
            <a:endParaRPr lang="en-US" altLang="zh-CN" sz="1400">
              <a:latin typeface="Arial" charset="0"/>
              <a:ea typeface="宋体" charset="-122"/>
            </a:endParaRPr>
          </a:p>
        </p:txBody>
      </p:sp>
      <p:sp>
        <p:nvSpPr>
          <p:cNvPr id="724099" name="Text Box 131"/>
          <p:cNvSpPr txBox="1">
            <a:spLocks noChangeArrowheads="1"/>
          </p:cNvSpPr>
          <p:nvPr/>
        </p:nvSpPr>
        <p:spPr bwMode="auto">
          <a:xfrm>
            <a:off x="1547813" y="2492375"/>
            <a:ext cx="785812"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2</a:t>
            </a:r>
            <a:endParaRPr lang="en-US" altLang="zh-CN" sz="1400">
              <a:latin typeface="Arial" charset="0"/>
              <a:ea typeface="宋体" charset="-122"/>
            </a:endParaRPr>
          </a:p>
        </p:txBody>
      </p:sp>
      <p:sp>
        <p:nvSpPr>
          <p:cNvPr id="724100" name="Text Box 132"/>
          <p:cNvSpPr txBox="1">
            <a:spLocks noChangeArrowheads="1"/>
          </p:cNvSpPr>
          <p:nvPr/>
        </p:nvSpPr>
        <p:spPr bwMode="auto">
          <a:xfrm>
            <a:off x="5148263" y="2492375"/>
            <a:ext cx="982662"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152</a:t>
            </a:r>
            <a:endParaRPr lang="en-US" altLang="zh-CN" sz="1400">
              <a:latin typeface="Arial" charset="0"/>
              <a:ea typeface="宋体" charset="-122"/>
            </a:endParaRPr>
          </a:p>
        </p:txBody>
      </p:sp>
      <p:sp>
        <p:nvSpPr>
          <p:cNvPr id="724101" name="Text Box 133"/>
          <p:cNvSpPr txBox="1">
            <a:spLocks noChangeArrowheads="1"/>
          </p:cNvSpPr>
          <p:nvPr/>
        </p:nvSpPr>
        <p:spPr bwMode="auto">
          <a:xfrm>
            <a:off x="6948488" y="2492375"/>
            <a:ext cx="982662"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154</a:t>
            </a:r>
            <a:endParaRPr lang="en-US" altLang="zh-CN" sz="1400">
              <a:latin typeface="Arial" charset="0"/>
              <a:ea typeface="宋体" charset="-122"/>
            </a:endParaRPr>
          </a:p>
        </p:txBody>
      </p:sp>
      <p:sp>
        <p:nvSpPr>
          <p:cNvPr id="724102" name="Text Box 134"/>
          <p:cNvSpPr txBox="1">
            <a:spLocks noChangeArrowheads="1"/>
          </p:cNvSpPr>
          <p:nvPr/>
        </p:nvSpPr>
        <p:spPr bwMode="auto">
          <a:xfrm>
            <a:off x="4310063" y="4581525"/>
            <a:ext cx="785812"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5</a:t>
            </a:r>
            <a:endParaRPr lang="en-US" altLang="zh-CN" sz="1400">
              <a:latin typeface="Arial" charset="0"/>
              <a:ea typeface="宋体" charset="-122"/>
            </a:endParaRPr>
          </a:p>
        </p:txBody>
      </p:sp>
      <p:cxnSp>
        <p:nvCxnSpPr>
          <p:cNvPr id="724103" name="AutoShape 135"/>
          <p:cNvCxnSpPr>
            <a:cxnSpLocks noChangeShapeType="1"/>
            <a:stCxn id="724106" idx="0"/>
            <a:endCxn id="724087" idx="4"/>
          </p:cNvCxnSpPr>
          <p:nvPr/>
        </p:nvCxnSpPr>
        <p:spPr bwMode="auto">
          <a:xfrm rot="5400000" flipH="1">
            <a:off x="1811338" y="4984750"/>
            <a:ext cx="1423988" cy="185737"/>
          </a:xfrm>
          <a:prstGeom prst="bentConnector3">
            <a:avLst>
              <a:gd name="adj1" fmla="val 50056"/>
            </a:avLst>
          </a:prstGeom>
          <a:noFill/>
          <a:ln w="9525">
            <a:solidFill>
              <a:srgbClr val="CC6600"/>
            </a:solidFill>
            <a:miter lim="800000"/>
            <a:headEnd/>
            <a:tailEnd/>
          </a:ln>
          <a:effectLst/>
        </p:spPr>
      </p:cxnSp>
      <p:cxnSp>
        <p:nvCxnSpPr>
          <p:cNvPr id="724104" name="AutoShape 136"/>
          <p:cNvCxnSpPr>
            <a:cxnSpLocks noChangeShapeType="1"/>
            <a:stCxn id="724107" idx="0"/>
            <a:endCxn id="724088" idx="4"/>
          </p:cNvCxnSpPr>
          <p:nvPr/>
        </p:nvCxnSpPr>
        <p:spPr bwMode="auto">
          <a:xfrm rot="16200000">
            <a:off x="2408238" y="4829175"/>
            <a:ext cx="1422400" cy="501650"/>
          </a:xfrm>
          <a:prstGeom prst="bentConnector3">
            <a:avLst>
              <a:gd name="adj1" fmla="val 50000"/>
            </a:avLst>
          </a:prstGeom>
          <a:noFill/>
          <a:ln w="9525">
            <a:solidFill>
              <a:srgbClr val="CC6600"/>
            </a:solidFill>
            <a:miter lim="800000"/>
            <a:headEnd/>
            <a:tailEnd/>
          </a:ln>
          <a:effectLst/>
        </p:spPr>
      </p:cxnSp>
      <p:sp>
        <p:nvSpPr>
          <p:cNvPr id="724105" name="Rectangle 137"/>
          <p:cNvSpPr>
            <a:spLocks noChangeArrowheads="1"/>
          </p:cNvSpPr>
          <p:nvPr/>
        </p:nvSpPr>
        <p:spPr bwMode="auto">
          <a:xfrm>
            <a:off x="2413000" y="5791200"/>
            <a:ext cx="792163" cy="509588"/>
          </a:xfrm>
          <a:prstGeom prst="rect">
            <a:avLst/>
          </a:prstGeom>
          <a:solidFill>
            <a:srgbClr val="FFCC00"/>
          </a:solidFill>
          <a:ln w="12700">
            <a:solidFill>
              <a:srgbClr val="0000CC"/>
            </a:solidFill>
            <a:miter lim="800000"/>
            <a:headEnd type="none" w="sm" len="sm"/>
            <a:tailEnd type="none" w="sm" len="sm"/>
          </a:ln>
          <a:effectLst/>
        </p:spPr>
        <p:txBody>
          <a:bodyPr wrap="none" lIns="18000" rIns="18000" anchor="ctr"/>
          <a:lstStyle/>
          <a:p>
            <a:pPr algn="ctr"/>
            <a:r>
              <a:rPr lang="en-GB" sz="1400">
                <a:solidFill>
                  <a:schemeClr val="accent2"/>
                </a:solidFill>
                <a:latin typeface="Arial" charset="0"/>
              </a:rPr>
              <a:t>Quench </a:t>
            </a:r>
          </a:p>
          <a:p>
            <a:pPr algn="ctr"/>
            <a:r>
              <a:rPr lang="en-GB" sz="1400">
                <a:solidFill>
                  <a:schemeClr val="accent2"/>
                </a:solidFill>
                <a:latin typeface="Arial" charset="0"/>
              </a:rPr>
              <a:t>Detector</a:t>
            </a:r>
          </a:p>
        </p:txBody>
      </p:sp>
      <p:sp>
        <p:nvSpPr>
          <p:cNvPr id="724106" name="Oval 138"/>
          <p:cNvSpPr>
            <a:spLocks noChangeAspect="1" noChangeArrowheads="1"/>
          </p:cNvSpPr>
          <p:nvPr/>
        </p:nvSpPr>
        <p:spPr bwMode="auto">
          <a:xfrm>
            <a:off x="2592388" y="5789613"/>
            <a:ext cx="46037" cy="44450"/>
          </a:xfrm>
          <a:prstGeom prst="ellipse">
            <a:avLst/>
          </a:prstGeom>
          <a:solidFill>
            <a:srgbClr val="FFCC00"/>
          </a:solidFill>
          <a:ln w="12700">
            <a:noFill/>
            <a:round/>
            <a:headEnd/>
            <a:tailEnd/>
          </a:ln>
          <a:effectLst/>
        </p:spPr>
        <p:txBody>
          <a:bodyPr wrap="none" anchor="ctr"/>
          <a:lstStyle/>
          <a:p>
            <a:pPr algn="ctr"/>
            <a:endParaRPr lang="en-GB" sz="2000">
              <a:solidFill>
                <a:srgbClr val="0000FF"/>
              </a:solidFill>
              <a:latin typeface="Times New Roman" pitchFamily="18" charset="0"/>
            </a:endParaRPr>
          </a:p>
        </p:txBody>
      </p:sp>
      <p:sp>
        <p:nvSpPr>
          <p:cNvPr id="724107" name="Oval 139"/>
          <p:cNvSpPr>
            <a:spLocks noChangeAspect="1" noChangeArrowheads="1"/>
          </p:cNvSpPr>
          <p:nvPr/>
        </p:nvSpPr>
        <p:spPr bwMode="auto">
          <a:xfrm>
            <a:off x="2844800" y="5791200"/>
            <a:ext cx="46038" cy="44450"/>
          </a:xfrm>
          <a:prstGeom prst="ellipse">
            <a:avLst/>
          </a:prstGeom>
          <a:solidFill>
            <a:srgbClr val="FFCC00"/>
          </a:solidFill>
          <a:ln w="12700">
            <a:noFill/>
            <a:round/>
            <a:headEnd/>
            <a:tailEnd/>
          </a:ln>
          <a:effectLst/>
        </p:spPr>
        <p:txBody>
          <a:bodyPr wrap="none" anchor="ctr"/>
          <a:lstStyle/>
          <a:p>
            <a:pPr algn="ctr"/>
            <a:endParaRPr lang="en-GB" sz="2000">
              <a:solidFill>
                <a:srgbClr val="0000FF"/>
              </a:solidFill>
              <a:latin typeface="Times New Roman" pitchFamily="18" charset="0"/>
            </a:endParaRPr>
          </a:p>
        </p:txBody>
      </p:sp>
      <p:cxnSp>
        <p:nvCxnSpPr>
          <p:cNvPr id="724108" name="AutoShape 140"/>
          <p:cNvCxnSpPr>
            <a:cxnSpLocks noChangeShapeType="1"/>
            <a:stCxn id="724105" idx="3"/>
            <a:endCxn id="724114" idx="1"/>
          </p:cNvCxnSpPr>
          <p:nvPr/>
        </p:nvCxnSpPr>
        <p:spPr bwMode="auto">
          <a:xfrm>
            <a:off x="3205163" y="6046788"/>
            <a:ext cx="215900" cy="0"/>
          </a:xfrm>
          <a:prstGeom prst="straightConnector1">
            <a:avLst/>
          </a:prstGeom>
          <a:noFill/>
          <a:ln w="12700">
            <a:solidFill>
              <a:srgbClr val="CC0000"/>
            </a:solidFill>
            <a:round/>
            <a:headEnd/>
            <a:tailEnd type="triangle" w="med" len="med"/>
          </a:ln>
          <a:effectLst/>
        </p:spPr>
      </p:cxnSp>
      <p:sp>
        <p:nvSpPr>
          <p:cNvPr id="724109" name="Text Box 141"/>
          <p:cNvSpPr txBox="1">
            <a:spLocks noChangeArrowheads="1"/>
          </p:cNvSpPr>
          <p:nvPr/>
        </p:nvSpPr>
        <p:spPr bwMode="auto">
          <a:xfrm>
            <a:off x="3498850" y="2492375"/>
            <a:ext cx="785813"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4</a:t>
            </a:r>
            <a:endParaRPr lang="en-US" altLang="zh-CN" sz="1400">
              <a:latin typeface="Arial" charset="0"/>
              <a:ea typeface="宋体" charset="-122"/>
            </a:endParaRPr>
          </a:p>
        </p:txBody>
      </p:sp>
      <p:sp>
        <p:nvSpPr>
          <p:cNvPr id="724110" name="Text Box 142"/>
          <p:cNvSpPr txBox="1">
            <a:spLocks noChangeArrowheads="1"/>
          </p:cNvSpPr>
          <p:nvPr/>
        </p:nvSpPr>
        <p:spPr bwMode="auto">
          <a:xfrm>
            <a:off x="5580063" y="5516563"/>
            <a:ext cx="1079500" cy="742950"/>
          </a:xfrm>
          <a:prstGeom prst="rect">
            <a:avLst/>
          </a:prstGeom>
          <a:noFill/>
          <a:ln w="12700">
            <a:solidFill>
              <a:schemeClr val="tx1"/>
            </a:solidFill>
            <a:miter lim="800000"/>
            <a:headEnd/>
            <a:tailEnd/>
          </a:ln>
          <a:effectLst/>
        </p:spPr>
        <p:txBody>
          <a:bodyPr lIns="18000" rIns="18000">
            <a:spAutoFit/>
          </a:bodyPr>
          <a:lstStyle/>
          <a:p>
            <a:pPr algn="ctr"/>
            <a:r>
              <a:rPr lang="fr-CH" sz="1400">
                <a:latin typeface="Arial" charset="0"/>
              </a:rPr>
              <a:t>Energy Extraction: </a:t>
            </a:r>
            <a:r>
              <a:rPr lang="fr-CH" sz="1400">
                <a:solidFill>
                  <a:srgbClr val="FF0000"/>
                </a:solidFill>
                <a:latin typeface="Arial" charset="0"/>
              </a:rPr>
              <a:t>switch open</a:t>
            </a:r>
            <a:endParaRPr lang="en-US" altLang="zh-CN" sz="1400">
              <a:solidFill>
                <a:srgbClr val="FF0000"/>
              </a:solidFill>
              <a:latin typeface="Arial" charset="0"/>
              <a:ea typeface="宋体" charset="-122"/>
            </a:endParaRPr>
          </a:p>
        </p:txBody>
      </p:sp>
      <p:sp>
        <p:nvSpPr>
          <p:cNvPr id="724111" name="Text Box 143"/>
          <p:cNvSpPr txBox="1">
            <a:spLocks noChangeArrowheads="1"/>
          </p:cNvSpPr>
          <p:nvPr/>
        </p:nvSpPr>
        <p:spPr bwMode="auto">
          <a:xfrm>
            <a:off x="8420100" y="2430463"/>
            <a:ext cx="588963" cy="336550"/>
          </a:xfrm>
          <a:prstGeom prst="rect">
            <a:avLst/>
          </a:prstGeom>
          <a:noFill/>
          <a:ln w="12700">
            <a:noFill/>
            <a:miter lim="800000"/>
            <a:headEnd/>
            <a:tailEnd/>
          </a:ln>
          <a:effectLst/>
        </p:spPr>
        <p:txBody>
          <a:bodyPr wrap="none">
            <a:spAutoFit/>
          </a:bodyPr>
          <a:lstStyle/>
          <a:p>
            <a:r>
              <a:rPr lang="en-US" altLang="zh-CN" sz="1600">
                <a:solidFill>
                  <a:schemeClr val="tx2"/>
                </a:solidFill>
                <a:latin typeface="Arial" charset="0"/>
                <a:ea typeface="宋体" charset="-122"/>
              </a:rPr>
              <a:t>DFB</a:t>
            </a:r>
            <a:endParaRPr lang="en-GB" sz="1600">
              <a:solidFill>
                <a:schemeClr val="tx2"/>
              </a:solidFill>
              <a:latin typeface="Arial" charset="0"/>
            </a:endParaRPr>
          </a:p>
        </p:txBody>
      </p:sp>
      <p:sp>
        <p:nvSpPr>
          <p:cNvPr id="724112" name="Text Box 144"/>
          <p:cNvSpPr txBox="1">
            <a:spLocks noChangeArrowheads="1"/>
          </p:cNvSpPr>
          <p:nvPr/>
        </p:nvSpPr>
        <p:spPr bwMode="auto">
          <a:xfrm>
            <a:off x="0" y="2430463"/>
            <a:ext cx="588963" cy="336550"/>
          </a:xfrm>
          <a:prstGeom prst="rect">
            <a:avLst/>
          </a:prstGeom>
          <a:noFill/>
          <a:ln w="12700">
            <a:noFill/>
            <a:miter lim="800000"/>
            <a:headEnd/>
            <a:tailEnd/>
          </a:ln>
          <a:effectLst/>
        </p:spPr>
        <p:txBody>
          <a:bodyPr wrap="none">
            <a:spAutoFit/>
          </a:bodyPr>
          <a:lstStyle/>
          <a:p>
            <a:r>
              <a:rPr lang="en-US" altLang="zh-CN" sz="1600">
                <a:solidFill>
                  <a:schemeClr val="tx2"/>
                </a:solidFill>
                <a:latin typeface="Arial" charset="0"/>
                <a:ea typeface="宋体" charset="-122"/>
              </a:rPr>
              <a:t>DFB</a:t>
            </a:r>
            <a:endParaRPr lang="en-GB" sz="1600">
              <a:solidFill>
                <a:schemeClr val="tx2"/>
              </a:solidFill>
              <a:latin typeface="Arial" charset="0"/>
            </a:endParaRPr>
          </a:p>
        </p:txBody>
      </p:sp>
      <p:grpSp>
        <p:nvGrpSpPr>
          <p:cNvPr id="16" name="Group 145"/>
          <p:cNvGrpSpPr>
            <a:grpSpLocks/>
          </p:cNvGrpSpPr>
          <p:nvPr/>
        </p:nvGrpSpPr>
        <p:grpSpPr bwMode="auto">
          <a:xfrm>
            <a:off x="3421063" y="5789613"/>
            <a:ext cx="882650" cy="511175"/>
            <a:chOff x="2517" y="3611"/>
            <a:chExt cx="556" cy="322"/>
          </a:xfrm>
        </p:grpSpPr>
        <p:sp>
          <p:nvSpPr>
            <p:cNvPr id="724114" name="Rectangle 146"/>
            <p:cNvSpPr>
              <a:spLocks noChangeArrowheads="1"/>
            </p:cNvSpPr>
            <p:nvPr/>
          </p:nvSpPr>
          <p:spPr bwMode="auto">
            <a:xfrm>
              <a:off x="2517" y="3612"/>
              <a:ext cx="556" cy="321"/>
            </a:xfrm>
            <a:prstGeom prst="rect">
              <a:avLst/>
            </a:prstGeom>
            <a:solidFill>
              <a:srgbClr val="FFCC00"/>
            </a:solidFill>
            <a:ln w="12700">
              <a:solidFill>
                <a:schemeClr val="tx1"/>
              </a:solidFill>
              <a:miter lim="800000"/>
              <a:headEnd type="none" w="sm" len="sm"/>
              <a:tailEnd type="none" w="sm" len="sm"/>
            </a:ln>
            <a:effectLst/>
          </p:spPr>
          <p:txBody>
            <a:bodyPr wrap="none" lIns="18000" rIns="18000" anchor="ctr"/>
            <a:lstStyle/>
            <a:p>
              <a:pPr algn="ctr"/>
              <a:r>
                <a:rPr lang="en-GB" sz="1400">
                  <a:solidFill>
                    <a:schemeClr val="accent2"/>
                  </a:solidFill>
                  <a:latin typeface="Arial" charset="0"/>
                </a:rPr>
                <a:t>Quench </a:t>
              </a:r>
            </a:p>
            <a:p>
              <a:pPr algn="ctr"/>
              <a:r>
                <a:rPr lang="en-GB" sz="1400">
                  <a:solidFill>
                    <a:schemeClr val="accent2"/>
                  </a:solidFill>
                  <a:latin typeface="Arial" charset="0"/>
                </a:rPr>
                <a:t>Heater PS</a:t>
              </a:r>
            </a:p>
          </p:txBody>
        </p:sp>
        <p:sp>
          <p:nvSpPr>
            <p:cNvPr id="724115" name="Oval 147"/>
            <p:cNvSpPr>
              <a:spLocks noChangeAspect="1" noChangeArrowheads="1"/>
            </p:cNvSpPr>
            <p:nvPr/>
          </p:nvSpPr>
          <p:spPr bwMode="auto">
            <a:xfrm>
              <a:off x="2585" y="3611"/>
              <a:ext cx="29" cy="28"/>
            </a:xfrm>
            <a:prstGeom prst="ellipse">
              <a:avLst/>
            </a:prstGeom>
            <a:solidFill>
              <a:srgbClr val="FFCC00"/>
            </a:solidFill>
            <a:ln w="12700">
              <a:noFill/>
              <a:round/>
              <a:headEnd/>
              <a:tailEnd/>
            </a:ln>
            <a:effectLst/>
          </p:spPr>
          <p:txBody>
            <a:bodyPr wrap="none" anchor="ctr"/>
            <a:lstStyle/>
            <a:p>
              <a:pPr algn="ctr"/>
              <a:endParaRPr lang="en-GB" sz="2000">
                <a:solidFill>
                  <a:srgbClr val="0000FF"/>
                </a:solidFill>
                <a:latin typeface="Times New Roman" pitchFamily="18" charset="0"/>
              </a:endParaRPr>
            </a:p>
          </p:txBody>
        </p:sp>
        <p:sp>
          <p:nvSpPr>
            <p:cNvPr id="724116" name="Oval 148"/>
            <p:cNvSpPr>
              <a:spLocks noChangeAspect="1" noChangeArrowheads="1"/>
            </p:cNvSpPr>
            <p:nvPr/>
          </p:nvSpPr>
          <p:spPr bwMode="auto">
            <a:xfrm>
              <a:off x="2744" y="3612"/>
              <a:ext cx="29" cy="28"/>
            </a:xfrm>
            <a:prstGeom prst="ellipse">
              <a:avLst/>
            </a:prstGeom>
            <a:solidFill>
              <a:srgbClr val="FFCC00"/>
            </a:solidFill>
            <a:ln w="12700">
              <a:noFill/>
              <a:round/>
              <a:headEnd/>
              <a:tailEnd/>
            </a:ln>
            <a:effectLst/>
          </p:spPr>
          <p:txBody>
            <a:bodyPr wrap="none" anchor="ctr"/>
            <a:lstStyle/>
            <a:p>
              <a:pPr algn="ctr"/>
              <a:endParaRPr lang="en-GB" sz="2000">
                <a:solidFill>
                  <a:srgbClr val="0000FF"/>
                </a:solidFill>
                <a:latin typeface="Times New Roman" pitchFamily="18" charset="0"/>
              </a:endParaRPr>
            </a:p>
          </p:txBody>
        </p:sp>
      </p:grpSp>
      <p:cxnSp>
        <p:nvCxnSpPr>
          <p:cNvPr id="724117" name="AutoShape 149"/>
          <p:cNvCxnSpPr>
            <a:cxnSpLocks noChangeShapeType="1"/>
            <a:stCxn id="724105" idx="2"/>
            <a:endCxn id="724075" idx="2"/>
          </p:cNvCxnSpPr>
          <p:nvPr/>
        </p:nvCxnSpPr>
        <p:spPr bwMode="auto">
          <a:xfrm rot="16200000" flipV="1">
            <a:off x="2247900" y="5738813"/>
            <a:ext cx="41275" cy="1082675"/>
          </a:xfrm>
          <a:prstGeom prst="bentConnector3">
            <a:avLst>
              <a:gd name="adj1" fmla="val -550000"/>
            </a:avLst>
          </a:prstGeom>
          <a:noFill/>
          <a:ln w="12700">
            <a:solidFill>
              <a:srgbClr val="CC0000"/>
            </a:solidFill>
            <a:miter lim="800000"/>
            <a:headEnd/>
            <a:tailEnd type="triangle" w="med" len="med"/>
          </a:ln>
          <a:effectLst/>
        </p:spPr>
      </p:cxnSp>
      <p:cxnSp>
        <p:nvCxnSpPr>
          <p:cNvPr id="724118" name="AutoShape 150"/>
          <p:cNvCxnSpPr>
            <a:cxnSpLocks noChangeShapeType="1"/>
            <a:stCxn id="724105" idx="2"/>
            <a:endCxn id="724110" idx="2"/>
          </p:cNvCxnSpPr>
          <p:nvPr/>
        </p:nvCxnSpPr>
        <p:spPr bwMode="auto">
          <a:xfrm rot="5400000" flipH="1" flipV="1">
            <a:off x="4444206" y="4625182"/>
            <a:ext cx="41275" cy="3309938"/>
          </a:xfrm>
          <a:prstGeom prst="bentConnector3">
            <a:avLst>
              <a:gd name="adj1" fmla="val -550000"/>
            </a:avLst>
          </a:prstGeom>
          <a:noFill/>
          <a:ln w="12700">
            <a:solidFill>
              <a:srgbClr val="CC0000"/>
            </a:solidFill>
            <a:miter lim="800000"/>
            <a:headEnd/>
            <a:tailEnd type="triangle" w="med" len="med"/>
          </a:ln>
          <a:effectLst/>
        </p:spPr>
      </p:cxnSp>
      <p:grpSp>
        <p:nvGrpSpPr>
          <p:cNvPr id="17" name="Group 151"/>
          <p:cNvGrpSpPr>
            <a:grpSpLocks/>
          </p:cNvGrpSpPr>
          <p:nvPr/>
        </p:nvGrpSpPr>
        <p:grpSpPr bwMode="auto">
          <a:xfrm>
            <a:off x="8509000" y="4541838"/>
            <a:ext cx="165100" cy="533400"/>
            <a:chOff x="5360" y="2865"/>
            <a:chExt cx="104" cy="336"/>
          </a:xfrm>
        </p:grpSpPr>
        <p:sp>
          <p:nvSpPr>
            <p:cNvPr id="724120" name="Rectangle 152"/>
            <p:cNvSpPr>
              <a:spLocks noChangeArrowheads="1"/>
            </p:cNvSpPr>
            <p:nvPr/>
          </p:nvSpPr>
          <p:spPr bwMode="auto">
            <a:xfrm rot="-10800000">
              <a:off x="5364" y="2865"/>
              <a:ext cx="96" cy="336"/>
            </a:xfrm>
            <a:prstGeom prst="rect">
              <a:avLst/>
            </a:prstGeom>
            <a:gradFill rotWithShape="0">
              <a:gsLst>
                <a:gs pos="0">
                  <a:srgbClr val="CCECFF"/>
                </a:gs>
                <a:gs pos="100000">
                  <a:srgbClr val="FF0000"/>
                </a:gs>
              </a:gsLst>
              <a:lin ang="5400000" scaled="1"/>
            </a:gradFill>
            <a:ln w="12700">
              <a:noFill/>
              <a:miter lim="800000"/>
              <a:headEnd/>
              <a:tailEnd/>
            </a:ln>
            <a:effectLst/>
          </p:spPr>
          <p:txBody>
            <a:bodyPr wrap="none" anchor="ctr"/>
            <a:lstStyle/>
            <a:p>
              <a:endParaRPr lang="zh-CN" altLang="en-US"/>
            </a:p>
          </p:txBody>
        </p:sp>
        <p:sp>
          <p:nvSpPr>
            <p:cNvPr id="724121" name="Line 153"/>
            <p:cNvSpPr>
              <a:spLocks noChangeShapeType="1"/>
            </p:cNvSpPr>
            <p:nvPr/>
          </p:nvSpPr>
          <p:spPr bwMode="auto">
            <a:xfrm>
              <a:off x="5364" y="3097"/>
              <a:ext cx="0" cy="101"/>
            </a:xfrm>
            <a:prstGeom prst="line">
              <a:avLst/>
            </a:prstGeom>
            <a:noFill/>
            <a:ln w="12700">
              <a:solidFill>
                <a:schemeClr val="tx1"/>
              </a:solidFill>
              <a:round/>
              <a:headEnd/>
              <a:tailEnd/>
            </a:ln>
            <a:effectLst/>
          </p:spPr>
          <p:txBody>
            <a:bodyPr/>
            <a:lstStyle/>
            <a:p>
              <a:endParaRPr lang="zh-CN" altLang="en-US"/>
            </a:p>
          </p:txBody>
        </p:sp>
        <p:sp>
          <p:nvSpPr>
            <p:cNvPr id="724122" name="Line 154"/>
            <p:cNvSpPr>
              <a:spLocks noChangeShapeType="1"/>
            </p:cNvSpPr>
            <p:nvPr/>
          </p:nvSpPr>
          <p:spPr bwMode="auto">
            <a:xfrm>
              <a:off x="5460" y="3097"/>
              <a:ext cx="0" cy="101"/>
            </a:xfrm>
            <a:prstGeom prst="line">
              <a:avLst/>
            </a:prstGeom>
            <a:noFill/>
            <a:ln w="12700">
              <a:solidFill>
                <a:schemeClr val="tx1"/>
              </a:solidFill>
              <a:round/>
              <a:headEnd/>
              <a:tailEnd/>
            </a:ln>
            <a:effectLst/>
          </p:spPr>
          <p:txBody>
            <a:bodyPr/>
            <a:lstStyle/>
            <a:p>
              <a:endParaRPr lang="zh-CN" altLang="en-US"/>
            </a:p>
          </p:txBody>
        </p:sp>
        <p:sp>
          <p:nvSpPr>
            <p:cNvPr id="724123" name="Line 155"/>
            <p:cNvSpPr>
              <a:spLocks noChangeShapeType="1"/>
            </p:cNvSpPr>
            <p:nvPr/>
          </p:nvSpPr>
          <p:spPr bwMode="auto">
            <a:xfrm>
              <a:off x="5360" y="3201"/>
              <a:ext cx="104" cy="0"/>
            </a:xfrm>
            <a:prstGeom prst="line">
              <a:avLst/>
            </a:prstGeom>
            <a:noFill/>
            <a:ln w="12700">
              <a:solidFill>
                <a:schemeClr val="tx1"/>
              </a:solidFill>
              <a:round/>
              <a:headEnd/>
              <a:tailEnd/>
            </a:ln>
            <a:effectLst/>
          </p:spPr>
          <p:txBody>
            <a:bodyPr/>
            <a:lstStyle/>
            <a:p>
              <a:endParaRPr lang="zh-CN" altLang="en-US"/>
            </a:p>
          </p:txBody>
        </p:sp>
        <p:sp>
          <p:nvSpPr>
            <p:cNvPr id="724124" name="Oval 156"/>
            <p:cNvSpPr>
              <a:spLocks noChangeAspect="1" noChangeArrowheads="1"/>
            </p:cNvSpPr>
            <p:nvPr/>
          </p:nvSpPr>
          <p:spPr bwMode="auto">
            <a:xfrm>
              <a:off x="5399" y="3067"/>
              <a:ext cx="27" cy="26"/>
            </a:xfrm>
            <a:prstGeom prst="ellipse">
              <a:avLst/>
            </a:prstGeom>
            <a:solidFill>
              <a:srgbClr val="800000"/>
            </a:solidFill>
            <a:ln w="12700">
              <a:noFill/>
              <a:round/>
              <a:headEnd/>
              <a:tailEnd/>
            </a:ln>
            <a:effectLst/>
          </p:spPr>
          <p:txBody>
            <a:bodyPr wrap="none" anchor="ctr"/>
            <a:lstStyle/>
            <a:p>
              <a:endParaRPr lang="zh-CN" altLang="en-US"/>
            </a:p>
          </p:txBody>
        </p:sp>
      </p:grpSp>
      <p:grpSp>
        <p:nvGrpSpPr>
          <p:cNvPr id="18" name="Group 157"/>
          <p:cNvGrpSpPr>
            <a:grpSpLocks/>
          </p:cNvGrpSpPr>
          <p:nvPr/>
        </p:nvGrpSpPr>
        <p:grpSpPr bwMode="auto">
          <a:xfrm>
            <a:off x="8729663" y="4541838"/>
            <a:ext cx="165100" cy="533400"/>
            <a:chOff x="5360" y="2865"/>
            <a:chExt cx="104" cy="336"/>
          </a:xfrm>
        </p:grpSpPr>
        <p:sp>
          <p:nvSpPr>
            <p:cNvPr id="724126" name="Rectangle 158"/>
            <p:cNvSpPr>
              <a:spLocks noChangeArrowheads="1"/>
            </p:cNvSpPr>
            <p:nvPr/>
          </p:nvSpPr>
          <p:spPr bwMode="auto">
            <a:xfrm rot="-10800000">
              <a:off x="5364" y="2865"/>
              <a:ext cx="96" cy="336"/>
            </a:xfrm>
            <a:prstGeom prst="rect">
              <a:avLst/>
            </a:prstGeom>
            <a:gradFill rotWithShape="0">
              <a:gsLst>
                <a:gs pos="0">
                  <a:srgbClr val="CCECFF"/>
                </a:gs>
                <a:gs pos="100000">
                  <a:srgbClr val="FF0000"/>
                </a:gs>
              </a:gsLst>
              <a:lin ang="5400000" scaled="1"/>
            </a:gradFill>
            <a:ln w="12700">
              <a:noFill/>
              <a:miter lim="800000"/>
              <a:headEnd/>
              <a:tailEnd/>
            </a:ln>
            <a:effectLst/>
          </p:spPr>
          <p:txBody>
            <a:bodyPr wrap="none" anchor="ctr"/>
            <a:lstStyle/>
            <a:p>
              <a:endParaRPr lang="zh-CN" altLang="en-US"/>
            </a:p>
          </p:txBody>
        </p:sp>
        <p:sp>
          <p:nvSpPr>
            <p:cNvPr id="724127" name="Line 159"/>
            <p:cNvSpPr>
              <a:spLocks noChangeShapeType="1"/>
            </p:cNvSpPr>
            <p:nvPr/>
          </p:nvSpPr>
          <p:spPr bwMode="auto">
            <a:xfrm>
              <a:off x="5364" y="3097"/>
              <a:ext cx="0" cy="101"/>
            </a:xfrm>
            <a:prstGeom prst="line">
              <a:avLst/>
            </a:prstGeom>
            <a:noFill/>
            <a:ln w="12700">
              <a:solidFill>
                <a:schemeClr val="tx1"/>
              </a:solidFill>
              <a:round/>
              <a:headEnd/>
              <a:tailEnd/>
            </a:ln>
            <a:effectLst/>
          </p:spPr>
          <p:txBody>
            <a:bodyPr/>
            <a:lstStyle/>
            <a:p>
              <a:endParaRPr lang="zh-CN" altLang="en-US"/>
            </a:p>
          </p:txBody>
        </p:sp>
        <p:sp>
          <p:nvSpPr>
            <p:cNvPr id="724128" name="Line 160"/>
            <p:cNvSpPr>
              <a:spLocks noChangeShapeType="1"/>
            </p:cNvSpPr>
            <p:nvPr/>
          </p:nvSpPr>
          <p:spPr bwMode="auto">
            <a:xfrm>
              <a:off x="5460" y="3097"/>
              <a:ext cx="0" cy="101"/>
            </a:xfrm>
            <a:prstGeom prst="line">
              <a:avLst/>
            </a:prstGeom>
            <a:noFill/>
            <a:ln w="12700">
              <a:solidFill>
                <a:schemeClr val="tx1"/>
              </a:solidFill>
              <a:round/>
              <a:headEnd/>
              <a:tailEnd/>
            </a:ln>
            <a:effectLst/>
          </p:spPr>
          <p:txBody>
            <a:bodyPr/>
            <a:lstStyle/>
            <a:p>
              <a:endParaRPr lang="zh-CN" altLang="en-US"/>
            </a:p>
          </p:txBody>
        </p:sp>
        <p:sp>
          <p:nvSpPr>
            <p:cNvPr id="724129" name="Line 161"/>
            <p:cNvSpPr>
              <a:spLocks noChangeShapeType="1"/>
            </p:cNvSpPr>
            <p:nvPr/>
          </p:nvSpPr>
          <p:spPr bwMode="auto">
            <a:xfrm>
              <a:off x="5360" y="3201"/>
              <a:ext cx="104" cy="0"/>
            </a:xfrm>
            <a:prstGeom prst="line">
              <a:avLst/>
            </a:prstGeom>
            <a:noFill/>
            <a:ln w="12700">
              <a:solidFill>
                <a:schemeClr val="tx1"/>
              </a:solidFill>
              <a:round/>
              <a:headEnd/>
              <a:tailEnd/>
            </a:ln>
            <a:effectLst/>
          </p:spPr>
          <p:txBody>
            <a:bodyPr/>
            <a:lstStyle/>
            <a:p>
              <a:endParaRPr lang="zh-CN" altLang="en-US"/>
            </a:p>
          </p:txBody>
        </p:sp>
        <p:sp>
          <p:nvSpPr>
            <p:cNvPr id="724130" name="Oval 162"/>
            <p:cNvSpPr>
              <a:spLocks noChangeAspect="1" noChangeArrowheads="1"/>
            </p:cNvSpPr>
            <p:nvPr/>
          </p:nvSpPr>
          <p:spPr bwMode="auto">
            <a:xfrm>
              <a:off x="5399" y="3067"/>
              <a:ext cx="27" cy="26"/>
            </a:xfrm>
            <a:prstGeom prst="ellipse">
              <a:avLst/>
            </a:prstGeom>
            <a:solidFill>
              <a:srgbClr val="800000"/>
            </a:solidFill>
            <a:ln w="12700">
              <a:noFill/>
              <a:round/>
              <a:headEnd/>
              <a:tailEnd/>
            </a:ln>
            <a:effectLst/>
          </p:spPr>
          <p:txBody>
            <a:bodyPr wrap="none" anchor="ctr"/>
            <a:lstStyle/>
            <a:p>
              <a:endParaRPr lang="zh-CN" altLang="en-US"/>
            </a:p>
          </p:txBody>
        </p:sp>
      </p:grpSp>
      <p:grpSp>
        <p:nvGrpSpPr>
          <p:cNvPr id="19" name="Group 163"/>
          <p:cNvGrpSpPr>
            <a:grpSpLocks/>
          </p:cNvGrpSpPr>
          <p:nvPr/>
        </p:nvGrpSpPr>
        <p:grpSpPr bwMode="auto">
          <a:xfrm>
            <a:off x="96838" y="4541838"/>
            <a:ext cx="165100" cy="533400"/>
            <a:chOff x="5360" y="2865"/>
            <a:chExt cx="104" cy="336"/>
          </a:xfrm>
        </p:grpSpPr>
        <p:sp>
          <p:nvSpPr>
            <p:cNvPr id="724132" name="Rectangle 164"/>
            <p:cNvSpPr>
              <a:spLocks noChangeArrowheads="1"/>
            </p:cNvSpPr>
            <p:nvPr/>
          </p:nvSpPr>
          <p:spPr bwMode="auto">
            <a:xfrm rot="-10800000">
              <a:off x="5364" y="2865"/>
              <a:ext cx="96" cy="336"/>
            </a:xfrm>
            <a:prstGeom prst="rect">
              <a:avLst/>
            </a:prstGeom>
            <a:gradFill rotWithShape="0">
              <a:gsLst>
                <a:gs pos="0">
                  <a:srgbClr val="CCECFF"/>
                </a:gs>
                <a:gs pos="100000">
                  <a:srgbClr val="FF0000"/>
                </a:gs>
              </a:gsLst>
              <a:lin ang="5400000" scaled="1"/>
            </a:gradFill>
            <a:ln w="12700">
              <a:noFill/>
              <a:miter lim="800000"/>
              <a:headEnd/>
              <a:tailEnd/>
            </a:ln>
            <a:effectLst/>
          </p:spPr>
          <p:txBody>
            <a:bodyPr wrap="none" anchor="ctr"/>
            <a:lstStyle/>
            <a:p>
              <a:endParaRPr lang="zh-CN" altLang="en-US"/>
            </a:p>
          </p:txBody>
        </p:sp>
        <p:sp>
          <p:nvSpPr>
            <p:cNvPr id="724133" name="Line 165"/>
            <p:cNvSpPr>
              <a:spLocks noChangeShapeType="1"/>
            </p:cNvSpPr>
            <p:nvPr/>
          </p:nvSpPr>
          <p:spPr bwMode="auto">
            <a:xfrm>
              <a:off x="5364" y="3097"/>
              <a:ext cx="0" cy="101"/>
            </a:xfrm>
            <a:prstGeom prst="line">
              <a:avLst/>
            </a:prstGeom>
            <a:noFill/>
            <a:ln w="12700">
              <a:solidFill>
                <a:schemeClr val="tx1"/>
              </a:solidFill>
              <a:round/>
              <a:headEnd/>
              <a:tailEnd/>
            </a:ln>
            <a:effectLst/>
          </p:spPr>
          <p:txBody>
            <a:bodyPr/>
            <a:lstStyle/>
            <a:p>
              <a:endParaRPr lang="zh-CN" altLang="en-US"/>
            </a:p>
          </p:txBody>
        </p:sp>
        <p:sp>
          <p:nvSpPr>
            <p:cNvPr id="724134" name="Line 166"/>
            <p:cNvSpPr>
              <a:spLocks noChangeShapeType="1"/>
            </p:cNvSpPr>
            <p:nvPr/>
          </p:nvSpPr>
          <p:spPr bwMode="auto">
            <a:xfrm>
              <a:off x="5460" y="3097"/>
              <a:ext cx="0" cy="101"/>
            </a:xfrm>
            <a:prstGeom prst="line">
              <a:avLst/>
            </a:prstGeom>
            <a:noFill/>
            <a:ln w="12700">
              <a:solidFill>
                <a:schemeClr val="tx1"/>
              </a:solidFill>
              <a:round/>
              <a:headEnd/>
              <a:tailEnd/>
            </a:ln>
            <a:effectLst/>
          </p:spPr>
          <p:txBody>
            <a:bodyPr/>
            <a:lstStyle/>
            <a:p>
              <a:endParaRPr lang="zh-CN" altLang="en-US"/>
            </a:p>
          </p:txBody>
        </p:sp>
        <p:sp>
          <p:nvSpPr>
            <p:cNvPr id="724135" name="Line 167"/>
            <p:cNvSpPr>
              <a:spLocks noChangeShapeType="1"/>
            </p:cNvSpPr>
            <p:nvPr/>
          </p:nvSpPr>
          <p:spPr bwMode="auto">
            <a:xfrm>
              <a:off x="5360" y="3201"/>
              <a:ext cx="104" cy="0"/>
            </a:xfrm>
            <a:prstGeom prst="line">
              <a:avLst/>
            </a:prstGeom>
            <a:noFill/>
            <a:ln w="12700">
              <a:solidFill>
                <a:schemeClr val="tx1"/>
              </a:solidFill>
              <a:round/>
              <a:headEnd/>
              <a:tailEnd/>
            </a:ln>
            <a:effectLst/>
          </p:spPr>
          <p:txBody>
            <a:bodyPr/>
            <a:lstStyle/>
            <a:p>
              <a:endParaRPr lang="zh-CN" altLang="en-US"/>
            </a:p>
          </p:txBody>
        </p:sp>
        <p:sp>
          <p:nvSpPr>
            <p:cNvPr id="724136" name="Oval 168"/>
            <p:cNvSpPr>
              <a:spLocks noChangeAspect="1" noChangeArrowheads="1"/>
            </p:cNvSpPr>
            <p:nvPr/>
          </p:nvSpPr>
          <p:spPr bwMode="auto">
            <a:xfrm>
              <a:off x="5399" y="3067"/>
              <a:ext cx="27" cy="26"/>
            </a:xfrm>
            <a:prstGeom prst="ellipse">
              <a:avLst/>
            </a:prstGeom>
            <a:solidFill>
              <a:srgbClr val="800000"/>
            </a:solidFill>
            <a:ln w="12700">
              <a:noFill/>
              <a:round/>
              <a:headEnd/>
              <a:tailEnd/>
            </a:ln>
            <a:effectLst/>
          </p:spPr>
          <p:txBody>
            <a:bodyPr wrap="none" anchor="ctr"/>
            <a:lstStyle/>
            <a:p>
              <a:endParaRPr lang="zh-CN" altLang="en-US"/>
            </a:p>
          </p:txBody>
        </p:sp>
      </p:grpSp>
      <p:grpSp>
        <p:nvGrpSpPr>
          <p:cNvPr id="20" name="Group 169"/>
          <p:cNvGrpSpPr>
            <a:grpSpLocks/>
          </p:cNvGrpSpPr>
          <p:nvPr/>
        </p:nvGrpSpPr>
        <p:grpSpPr bwMode="auto">
          <a:xfrm>
            <a:off x="325438" y="4541838"/>
            <a:ext cx="165100" cy="533400"/>
            <a:chOff x="5360" y="2865"/>
            <a:chExt cx="104" cy="336"/>
          </a:xfrm>
        </p:grpSpPr>
        <p:sp>
          <p:nvSpPr>
            <p:cNvPr id="724138" name="Rectangle 170"/>
            <p:cNvSpPr>
              <a:spLocks noChangeArrowheads="1"/>
            </p:cNvSpPr>
            <p:nvPr/>
          </p:nvSpPr>
          <p:spPr bwMode="auto">
            <a:xfrm rot="-10800000">
              <a:off x="5364" y="2865"/>
              <a:ext cx="96" cy="336"/>
            </a:xfrm>
            <a:prstGeom prst="rect">
              <a:avLst/>
            </a:prstGeom>
            <a:gradFill rotWithShape="0">
              <a:gsLst>
                <a:gs pos="0">
                  <a:srgbClr val="CCECFF"/>
                </a:gs>
                <a:gs pos="100000">
                  <a:srgbClr val="FF0000"/>
                </a:gs>
              </a:gsLst>
              <a:lin ang="5400000" scaled="1"/>
            </a:gradFill>
            <a:ln w="12700">
              <a:noFill/>
              <a:miter lim="800000"/>
              <a:headEnd/>
              <a:tailEnd/>
            </a:ln>
            <a:effectLst/>
          </p:spPr>
          <p:txBody>
            <a:bodyPr wrap="none" anchor="ctr"/>
            <a:lstStyle/>
            <a:p>
              <a:endParaRPr lang="zh-CN" altLang="en-US"/>
            </a:p>
          </p:txBody>
        </p:sp>
        <p:sp>
          <p:nvSpPr>
            <p:cNvPr id="724139" name="Line 171"/>
            <p:cNvSpPr>
              <a:spLocks noChangeShapeType="1"/>
            </p:cNvSpPr>
            <p:nvPr/>
          </p:nvSpPr>
          <p:spPr bwMode="auto">
            <a:xfrm>
              <a:off x="5364" y="3097"/>
              <a:ext cx="0" cy="101"/>
            </a:xfrm>
            <a:prstGeom prst="line">
              <a:avLst/>
            </a:prstGeom>
            <a:noFill/>
            <a:ln w="12700">
              <a:solidFill>
                <a:schemeClr val="tx1"/>
              </a:solidFill>
              <a:round/>
              <a:headEnd/>
              <a:tailEnd/>
            </a:ln>
            <a:effectLst/>
          </p:spPr>
          <p:txBody>
            <a:bodyPr/>
            <a:lstStyle/>
            <a:p>
              <a:endParaRPr lang="zh-CN" altLang="en-US"/>
            </a:p>
          </p:txBody>
        </p:sp>
        <p:sp>
          <p:nvSpPr>
            <p:cNvPr id="724140" name="Line 172"/>
            <p:cNvSpPr>
              <a:spLocks noChangeShapeType="1"/>
            </p:cNvSpPr>
            <p:nvPr/>
          </p:nvSpPr>
          <p:spPr bwMode="auto">
            <a:xfrm>
              <a:off x="5460" y="3097"/>
              <a:ext cx="0" cy="101"/>
            </a:xfrm>
            <a:prstGeom prst="line">
              <a:avLst/>
            </a:prstGeom>
            <a:noFill/>
            <a:ln w="12700">
              <a:solidFill>
                <a:schemeClr val="tx1"/>
              </a:solidFill>
              <a:round/>
              <a:headEnd/>
              <a:tailEnd/>
            </a:ln>
            <a:effectLst/>
          </p:spPr>
          <p:txBody>
            <a:bodyPr/>
            <a:lstStyle/>
            <a:p>
              <a:endParaRPr lang="zh-CN" altLang="en-US"/>
            </a:p>
          </p:txBody>
        </p:sp>
        <p:sp>
          <p:nvSpPr>
            <p:cNvPr id="724141" name="Line 173"/>
            <p:cNvSpPr>
              <a:spLocks noChangeShapeType="1"/>
            </p:cNvSpPr>
            <p:nvPr/>
          </p:nvSpPr>
          <p:spPr bwMode="auto">
            <a:xfrm>
              <a:off x="5360" y="3201"/>
              <a:ext cx="104" cy="0"/>
            </a:xfrm>
            <a:prstGeom prst="line">
              <a:avLst/>
            </a:prstGeom>
            <a:noFill/>
            <a:ln w="12700">
              <a:solidFill>
                <a:schemeClr val="tx1"/>
              </a:solidFill>
              <a:round/>
              <a:headEnd/>
              <a:tailEnd/>
            </a:ln>
            <a:effectLst/>
          </p:spPr>
          <p:txBody>
            <a:bodyPr/>
            <a:lstStyle/>
            <a:p>
              <a:endParaRPr lang="zh-CN" altLang="en-US"/>
            </a:p>
          </p:txBody>
        </p:sp>
        <p:sp>
          <p:nvSpPr>
            <p:cNvPr id="724142" name="Oval 174"/>
            <p:cNvSpPr>
              <a:spLocks noChangeAspect="1" noChangeArrowheads="1"/>
            </p:cNvSpPr>
            <p:nvPr/>
          </p:nvSpPr>
          <p:spPr bwMode="auto">
            <a:xfrm>
              <a:off x="5399" y="3067"/>
              <a:ext cx="27" cy="26"/>
            </a:xfrm>
            <a:prstGeom prst="ellipse">
              <a:avLst/>
            </a:prstGeom>
            <a:solidFill>
              <a:srgbClr val="800000"/>
            </a:solidFill>
            <a:ln w="12700">
              <a:noFill/>
              <a:round/>
              <a:headEnd/>
              <a:tailEnd/>
            </a:ln>
            <a:effectLst/>
          </p:spPr>
          <p:txBody>
            <a:bodyPr wrap="none" anchor="ctr"/>
            <a:lstStyle/>
            <a:p>
              <a:endParaRPr lang="zh-CN" altLang="en-US"/>
            </a:p>
          </p:txBody>
        </p:sp>
      </p:grpSp>
      <p:cxnSp>
        <p:nvCxnSpPr>
          <p:cNvPr id="724143" name="AutoShape 175"/>
          <p:cNvCxnSpPr>
            <a:cxnSpLocks noChangeShapeType="1"/>
            <a:stCxn id="723989" idx="0"/>
            <a:endCxn id="724130" idx="4"/>
          </p:cNvCxnSpPr>
          <p:nvPr/>
        </p:nvCxnSpPr>
        <p:spPr bwMode="auto">
          <a:xfrm rot="16200000">
            <a:off x="7931150" y="4865688"/>
            <a:ext cx="844550" cy="920750"/>
          </a:xfrm>
          <a:prstGeom prst="bentConnector3">
            <a:avLst>
              <a:gd name="adj1" fmla="val 49060"/>
            </a:avLst>
          </a:prstGeom>
          <a:noFill/>
          <a:ln w="28575">
            <a:solidFill>
              <a:schemeClr val="tx1"/>
            </a:solidFill>
            <a:miter lim="800000"/>
            <a:headEnd/>
            <a:tailEnd/>
          </a:ln>
          <a:effectLst/>
        </p:spPr>
      </p:cxnSp>
      <p:cxnSp>
        <p:nvCxnSpPr>
          <p:cNvPr id="724144" name="AutoShape 176"/>
          <p:cNvCxnSpPr>
            <a:cxnSpLocks noChangeShapeType="1"/>
            <a:stCxn id="724037" idx="6"/>
            <a:endCxn id="724124" idx="0"/>
          </p:cNvCxnSpPr>
          <p:nvPr/>
        </p:nvCxnSpPr>
        <p:spPr bwMode="auto">
          <a:xfrm>
            <a:off x="7077075" y="4306888"/>
            <a:ext cx="1516063" cy="555625"/>
          </a:xfrm>
          <a:prstGeom prst="bentConnector2">
            <a:avLst/>
          </a:prstGeom>
          <a:noFill/>
          <a:ln w="19050">
            <a:solidFill>
              <a:srgbClr val="0000FF"/>
            </a:solidFill>
            <a:miter lim="800000"/>
            <a:headEnd/>
            <a:tailEnd/>
          </a:ln>
          <a:effectLst/>
        </p:spPr>
      </p:cxnSp>
      <p:cxnSp>
        <p:nvCxnSpPr>
          <p:cNvPr id="724145" name="AutoShape 177"/>
          <p:cNvCxnSpPr>
            <a:cxnSpLocks noChangeShapeType="1"/>
            <a:stCxn id="724026" idx="6"/>
            <a:endCxn id="724130" idx="0"/>
          </p:cNvCxnSpPr>
          <p:nvPr/>
        </p:nvCxnSpPr>
        <p:spPr bwMode="auto">
          <a:xfrm>
            <a:off x="7934325" y="3371850"/>
            <a:ext cx="879475" cy="1490663"/>
          </a:xfrm>
          <a:prstGeom prst="bentConnector2">
            <a:avLst/>
          </a:prstGeom>
          <a:noFill/>
          <a:ln w="19050">
            <a:solidFill>
              <a:srgbClr val="0000FF"/>
            </a:solidFill>
            <a:miter lim="800000"/>
            <a:headEnd/>
            <a:tailEnd/>
          </a:ln>
          <a:effectLst/>
        </p:spPr>
      </p:cxnSp>
      <p:cxnSp>
        <p:nvCxnSpPr>
          <p:cNvPr id="724146" name="AutoShape 178"/>
          <p:cNvCxnSpPr>
            <a:cxnSpLocks noChangeShapeType="1"/>
            <a:stCxn id="723983" idx="0"/>
            <a:endCxn id="724124" idx="4"/>
          </p:cNvCxnSpPr>
          <p:nvPr/>
        </p:nvCxnSpPr>
        <p:spPr bwMode="auto">
          <a:xfrm rot="16200000">
            <a:off x="7535069" y="4604544"/>
            <a:ext cx="758825" cy="1357313"/>
          </a:xfrm>
          <a:prstGeom prst="bentConnector3">
            <a:avLst>
              <a:gd name="adj1" fmla="val 64222"/>
            </a:avLst>
          </a:prstGeom>
          <a:noFill/>
          <a:ln w="28575">
            <a:solidFill>
              <a:schemeClr val="tx1"/>
            </a:solidFill>
            <a:miter lim="800000"/>
            <a:headEnd/>
            <a:tailEnd/>
          </a:ln>
          <a:effectLst/>
        </p:spPr>
      </p:cxnSp>
      <p:cxnSp>
        <p:nvCxnSpPr>
          <p:cNvPr id="724147" name="AutoShape 179"/>
          <p:cNvCxnSpPr>
            <a:cxnSpLocks noChangeShapeType="1"/>
            <a:stCxn id="724142" idx="0"/>
            <a:endCxn id="724062" idx="2"/>
          </p:cNvCxnSpPr>
          <p:nvPr/>
        </p:nvCxnSpPr>
        <p:spPr bwMode="auto">
          <a:xfrm rot="16200000">
            <a:off x="280193" y="4472782"/>
            <a:ext cx="519113" cy="260350"/>
          </a:xfrm>
          <a:prstGeom prst="bentConnector2">
            <a:avLst/>
          </a:prstGeom>
          <a:noFill/>
          <a:ln w="19050">
            <a:solidFill>
              <a:srgbClr val="0000FF"/>
            </a:solidFill>
            <a:miter lim="800000"/>
            <a:headEnd/>
            <a:tailEnd/>
          </a:ln>
          <a:effectLst/>
        </p:spPr>
      </p:cxnSp>
      <p:cxnSp>
        <p:nvCxnSpPr>
          <p:cNvPr id="724148" name="AutoShape 180"/>
          <p:cNvCxnSpPr>
            <a:cxnSpLocks noChangeShapeType="1"/>
            <a:stCxn id="724136" idx="0"/>
            <a:endCxn id="724002" idx="2"/>
          </p:cNvCxnSpPr>
          <p:nvPr/>
        </p:nvCxnSpPr>
        <p:spPr bwMode="auto">
          <a:xfrm rot="16200000">
            <a:off x="54769" y="3513931"/>
            <a:ext cx="1474788" cy="1222375"/>
          </a:xfrm>
          <a:prstGeom prst="bentConnector2">
            <a:avLst/>
          </a:prstGeom>
          <a:noFill/>
          <a:ln w="19050">
            <a:solidFill>
              <a:srgbClr val="0000FF"/>
            </a:solidFill>
            <a:miter lim="800000"/>
            <a:headEnd/>
            <a:tailEnd/>
          </a:ln>
          <a:effectLst/>
        </p:spPr>
      </p:cxnSp>
      <p:cxnSp>
        <p:nvCxnSpPr>
          <p:cNvPr id="724149" name="AutoShape 181"/>
          <p:cNvCxnSpPr>
            <a:cxnSpLocks noChangeShapeType="1"/>
            <a:stCxn id="724142" idx="4"/>
            <a:endCxn id="724073" idx="0"/>
          </p:cNvCxnSpPr>
          <p:nvPr/>
        </p:nvCxnSpPr>
        <p:spPr bwMode="auto">
          <a:xfrm rot="16200000" flipH="1">
            <a:off x="219076" y="5094287"/>
            <a:ext cx="735012" cy="354013"/>
          </a:xfrm>
          <a:prstGeom prst="bentConnector3">
            <a:avLst>
              <a:gd name="adj1" fmla="val 50972"/>
            </a:avLst>
          </a:prstGeom>
          <a:noFill/>
          <a:ln w="28575">
            <a:solidFill>
              <a:schemeClr val="tx1"/>
            </a:solidFill>
            <a:miter lim="800000"/>
            <a:headEnd/>
            <a:tailEnd/>
          </a:ln>
          <a:effectLst/>
        </p:spPr>
      </p:cxnSp>
      <p:cxnSp>
        <p:nvCxnSpPr>
          <p:cNvPr id="724150" name="AutoShape 182"/>
          <p:cNvCxnSpPr>
            <a:cxnSpLocks noChangeShapeType="1"/>
            <a:stCxn id="724072" idx="2"/>
            <a:endCxn id="724136" idx="4"/>
          </p:cNvCxnSpPr>
          <p:nvPr/>
        </p:nvCxnSpPr>
        <p:spPr bwMode="auto">
          <a:xfrm rot="16200000" flipV="1">
            <a:off x="-223043" y="5307806"/>
            <a:ext cx="1390650" cy="582613"/>
          </a:xfrm>
          <a:prstGeom prst="bentConnector3">
            <a:avLst>
              <a:gd name="adj1" fmla="val -15412"/>
            </a:avLst>
          </a:prstGeom>
          <a:noFill/>
          <a:ln w="28575">
            <a:solidFill>
              <a:schemeClr val="tx1"/>
            </a:solidFill>
            <a:miter lim="800000"/>
            <a:headEnd/>
            <a:tailEnd/>
          </a:ln>
          <a:effectLst/>
        </p:spPr>
      </p:cxnSp>
      <p:grpSp>
        <p:nvGrpSpPr>
          <p:cNvPr id="21" name="Group 183"/>
          <p:cNvGrpSpPr>
            <a:grpSpLocks/>
          </p:cNvGrpSpPr>
          <p:nvPr/>
        </p:nvGrpSpPr>
        <p:grpSpPr bwMode="auto">
          <a:xfrm>
            <a:off x="7054850" y="5983288"/>
            <a:ext cx="488950" cy="168275"/>
            <a:chOff x="4444" y="3769"/>
            <a:chExt cx="308" cy="106"/>
          </a:xfrm>
        </p:grpSpPr>
        <p:sp>
          <p:nvSpPr>
            <p:cNvPr id="724152" name="Line 184"/>
            <p:cNvSpPr>
              <a:spLocks noChangeShapeType="1"/>
            </p:cNvSpPr>
            <p:nvPr/>
          </p:nvSpPr>
          <p:spPr bwMode="auto">
            <a:xfrm>
              <a:off x="4444" y="3769"/>
              <a:ext cx="231" cy="1"/>
            </a:xfrm>
            <a:prstGeom prst="line">
              <a:avLst/>
            </a:prstGeom>
            <a:noFill/>
            <a:ln w="12700">
              <a:solidFill>
                <a:schemeClr val="tx2"/>
              </a:solidFill>
              <a:round/>
              <a:headEnd/>
              <a:tailEnd/>
            </a:ln>
            <a:effectLst/>
          </p:spPr>
          <p:txBody>
            <a:bodyPr/>
            <a:lstStyle/>
            <a:p>
              <a:endParaRPr lang="zh-CN" altLang="en-US"/>
            </a:p>
          </p:txBody>
        </p:sp>
        <p:sp>
          <p:nvSpPr>
            <p:cNvPr id="724153" name="Line 185"/>
            <p:cNvSpPr>
              <a:spLocks noChangeShapeType="1"/>
            </p:cNvSpPr>
            <p:nvPr/>
          </p:nvSpPr>
          <p:spPr bwMode="auto">
            <a:xfrm>
              <a:off x="4610" y="3830"/>
              <a:ext cx="142" cy="2"/>
            </a:xfrm>
            <a:prstGeom prst="line">
              <a:avLst/>
            </a:prstGeom>
            <a:noFill/>
            <a:ln w="12700">
              <a:solidFill>
                <a:schemeClr val="tx2"/>
              </a:solidFill>
              <a:round/>
              <a:headEnd/>
              <a:tailEnd/>
            </a:ln>
            <a:effectLst/>
          </p:spPr>
          <p:txBody>
            <a:bodyPr/>
            <a:lstStyle/>
            <a:p>
              <a:endParaRPr lang="zh-CN" altLang="en-US"/>
            </a:p>
          </p:txBody>
        </p:sp>
        <p:sp>
          <p:nvSpPr>
            <p:cNvPr id="724154" name="Line 186"/>
            <p:cNvSpPr>
              <a:spLocks noChangeShapeType="1"/>
            </p:cNvSpPr>
            <p:nvPr/>
          </p:nvSpPr>
          <p:spPr bwMode="auto">
            <a:xfrm flipV="1">
              <a:off x="4676" y="3772"/>
              <a:ext cx="0" cy="59"/>
            </a:xfrm>
            <a:prstGeom prst="line">
              <a:avLst/>
            </a:prstGeom>
            <a:noFill/>
            <a:ln w="12700">
              <a:solidFill>
                <a:schemeClr val="tx2"/>
              </a:solidFill>
              <a:round/>
              <a:headEnd/>
              <a:tailEnd/>
            </a:ln>
            <a:effectLst/>
          </p:spPr>
          <p:txBody>
            <a:bodyPr/>
            <a:lstStyle/>
            <a:p>
              <a:endParaRPr lang="zh-CN" altLang="en-US"/>
            </a:p>
          </p:txBody>
        </p:sp>
        <p:sp>
          <p:nvSpPr>
            <p:cNvPr id="724155" name="Line 187"/>
            <p:cNvSpPr>
              <a:spLocks noChangeShapeType="1"/>
            </p:cNvSpPr>
            <p:nvPr/>
          </p:nvSpPr>
          <p:spPr bwMode="auto">
            <a:xfrm>
              <a:off x="4625" y="3854"/>
              <a:ext cx="100" cy="1"/>
            </a:xfrm>
            <a:prstGeom prst="line">
              <a:avLst/>
            </a:prstGeom>
            <a:noFill/>
            <a:ln w="12700">
              <a:solidFill>
                <a:schemeClr val="tx2"/>
              </a:solidFill>
              <a:round/>
              <a:headEnd/>
              <a:tailEnd/>
            </a:ln>
            <a:effectLst/>
          </p:spPr>
          <p:txBody>
            <a:bodyPr/>
            <a:lstStyle/>
            <a:p>
              <a:endParaRPr lang="zh-CN" altLang="en-US"/>
            </a:p>
          </p:txBody>
        </p:sp>
        <p:sp>
          <p:nvSpPr>
            <p:cNvPr id="724156" name="Line 188"/>
            <p:cNvSpPr>
              <a:spLocks noChangeShapeType="1"/>
            </p:cNvSpPr>
            <p:nvPr/>
          </p:nvSpPr>
          <p:spPr bwMode="auto">
            <a:xfrm>
              <a:off x="4642" y="3874"/>
              <a:ext cx="69" cy="1"/>
            </a:xfrm>
            <a:prstGeom prst="line">
              <a:avLst/>
            </a:prstGeom>
            <a:noFill/>
            <a:ln w="12700">
              <a:solidFill>
                <a:schemeClr val="tx2"/>
              </a:solidFill>
              <a:round/>
              <a:headEnd/>
              <a:tailEnd/>
            </a:ln>
            <a:effectLst/>
          </p:spPr>
          <p:txBody>
            <a:bodyPr/>
            <a:lstStyle/>
            <a:p>
              <a:endParaRPr lang="zh-CN" altLang="en-US"/>
            </a:p>
          </p:txBody>
        </p:sp>
      </p:grpSp>
      <p:grpSp>
        <p:nvGrpSpPr>
          <p:cNvPr id="22" name="Group 189"/>
          <p:cNvGrpSpPr>
            <a:grpSpLocks/>
          </p:cNvGrpSpPr>
          <p:nvPr/>
        </p:nvGrpSpPr>
        <p:grpSpPr bwMode="auto">
          <a:xfrm>
            <a:off x="2447925" y="4197350"/>
            <a:ext cx="906463" cy="322263"/>
            <a:chOff x="1542" y="2644"/>
            <a:chExt cx="571" cy="203"/>
          </a:xfrm>
        </p:grpSpPr>
        <p:grpSp>
          <p:nvGrpSpPr>
            <p:cNvPr id="23" name="Group 190"/>
            <p:cNvGrpSpPr>
              <a:grpSpLocks/>
            </p:cNvGrpSpPr>
            <p:nvPr/>
          </p:nvGrpSpPr>
          <p:grpSpPr bwMode="auto">
            <a:xfrm flipH="1">
              <a:off x="1542" y="2644"/>
              <a:ext cx="444" cy="203"/>
              <a:chOff x="2378" y="2231"/>
              <a:chExt cx="444" cy="203"/>
            </a:xfrm>
          </p:grpSpPr>
          <p:sp>
            <p:nvSpPr>
              <p:cNvPr id="724159" name="Line 191"/>
              <p:cNvSpPr>
                <a:spLocks noChangeShapeType="1"/>
              </p:cNvSpPr>
              <p:nvPr/>
            </p:nvSpPr>
            <p:spPr bwMode="auto">
              <a:xfrm>
                <a:off x="2378" y="2327"/>
                <a:ext cx="113" cy="0"/>
              </a:xfrm>
              <a:prstGeom prst="line">
                <a:avLst/>
              </a:prstGeom>
              <a:noFill/>
              <a:ln w="25400">
                <a:solidFill>
                  <a:srgbClr val="CC0000"/>
                </a:solidFill>
                <a:round/>
                <a:headEnd/>
                <a:tailEnd/>
              </a:ln>
              <a:effectLst/>
            </p:spPr>
            <p:txBody>
              <a:bodyPr/>
              <a:lstStyle/>
              <a:p>
                <a:endParaRPr lang="zh-CN" altLang="en-US"/>
              </a:p>
            </p:txBody>
          </p:sp>
          <p:sp>
            <p:nvSpPr>
              <p:cNvPr id="724160" name="Line 192"/>
              <p:cNvSpPr>
                <a:spLocks noChangeShapeType="1"/>
              </p:cNvSpPr>
              <p:nvPr/>
            </p:nvSpPr>
            <p:spPr bwMode="auto">
              <a:xfrm>
                <a:off x="2685" y="2326"/>
                <a:ext cx="137" cy="0"/>
              </a:xfrm>
              <a:prstGeom prst="line">
                <a:avLst/>
              </a:prstGeom>
              <a:noFill/>
              <a:ln w="25400">
                <a:solidFill>
                  <a:srgbClr val="CC0000"/>
                </a:solidFill>
                <a:round/>
                <a:headEnd/>
                <a:tailEnd/>
              </a:ln>
              <a:effectLst/>
            </p:spPr>
            <p:txBody>
              <a:bodyPr/>
              <a:lstStyle/>
              <a:p>
                <a:endParaRPr lang="zh-CN" altLang="en-US"/>
              </a:p>
            </p:txBody>
          </p:sp>
          <p:grpSp>
            <p:nvGrpSpPr>
              <p:cNvPr id="24" name="Group 193"/>
              <p:cNvGrpSpPr>
                <a:grpSpLocks/>
              </p:cNvGrpSpPr>
              <p:nvPr/>
            </p:nvGrpSpPr>
            <p:grpSpPr bwMode="auto">
              <a:xfrm>
                <a:off x="2492" y="2231"/>
                <a:ext cx="191" cy="203"/>
                <a:chOff x="3312" y="2485"/>
                <a:chExt cx="192" cy="432"/>
              </a:xfrm>
            </p:grpSpPr>
            <p:sp>
              <p:nvSpPr>
                <p:cNvPr id="724162" name="Line 194"/>
                <p:cNvSpPr>
                  <a:spLocks noChangeShapeType="1"/>
                </p:cNvSpPr>
                <p:nvPr/>
              </p:nvSpPr>
              <p:spPr bwMode="auto">
                <a:xfrm>
                  <a:off x="3312" y="2485"/>
                  <a:ext cx="192" cy="192"/>
                </a:xfrm>
                <a:prstGeom prst="line">
                  <a:avLst/>
                </a:prstGeom>
                <a:noFill/>
                <a:ln w="25400">
                  <a:solidFill>
                    <a:srgbClr val="CC0000"/>
                  </a:solidFill>
                  <a:round/>
                  <a:headEnd/>
                  <a:tailEnd/>
                </a:ln>
                <a:effectLst/>
              </p:spPr>
              <p:txBody>
                <a:bodyPr/>
                <a:lstStyle/>
                <a:p>
                  <a:endParaRPr lang="zh-CN" altLang="en-US"/>
                </a:p>
              </p:txBody>
            </p:sp>
            <p:sp>
              <p:nvSpPr>
                <p:cNvPr id="724163" name="Line 195"/>
                <p:cNvSpPr>
                  <a:spLocks noChangeShapeType="1"/>
                </p:cNvSpPr>
                <p:nvPr/>
              </p:nvSpPr>
              <p:spPr bwMode="auto">
                <a:xfrm flipV="1">
                  <a:off x="3312" y="2677"/>
                  <a:ext cx="192" cy="240"/>
                </a:xfrm>
                <a:prstGeom prst="line">
                  <a:avLst/>
                </a:prstGeom>
                <a:noFill/>
                <a:ln w="25400">
                  <a:solidFill>
                    <a:srgbClr val="CC0000"/>
                  </a:solidFill>
                  <a:round/>
                  <a:headEnd/>
                  <a:tailEnd/>
                </a:ln>
                <a:effectLst/>
              </p:spPr>
              <p:txBody>
                <a:bodyPr/>
                <a:lstStyle/>
                <a:p>
                  <a:endParaRPr lang="zh-CN" altLang="en-US"/>
                </a:p>
              </p:txBody>
            </p:sp>
            <p:sp>
              <p:nvSpPr>
                <p:cNvPr id="724164" name="Line 196"/>
                <p:cNvSpPr>
                  <a:spLocks noChangeShapeType="1"/>
                </p:cNvSpPr>
                <p:nvPr/>
              </p:nvSpPr>
              <p:spPr bwMode="auto">
                <a:xfrm flipH="1">
                  <a:off x="3312" y="2485"/>
                  <a:ext cx="0" cy="432"/>
                </a:xfrm>
                <a:prstGeom prst="line">
                  <a:avLst/>
                </a:prstGeom>
                <a:noFill/>
                <a:ln w="25400">
                  <a:solidFill>
                    <a:srgbClr val="CC0000"/>
                  </a:solidFill>
                  <a:round/>
                  <a:headEnd/>
                  <a:tailEnd/>
                </a:ln>
                <a:effectLst/>
              </p:spPr>
              <p:txBody>
                <a:bodyPr/>
                <a:lstStyle/>
                <a:p>
                  <a:endParaRPr lang="zh-CN" altLang="en-US"/>
                </a:p>
              </p:txBody>
            </p:sp>
            <p:sp>
              <p:nvSpPr>
                <p:cNvPr id="724165" name="Line 197"/>
                <p:cNvSpPr>
                  <a:spLocks noChangeShapeType="1"/>
                </p:cNvSpPr>
                <p:nvPr/>
              </p:nvSpPr>
              <p:spPr bwMode="auto">
                <a:xfrm flipH="1">
                  <a:off x="3504" y="2485"/>
                  <a:ext cx="0" cy="384"/>
                </a:xfrm>
                <a:prstGeom prst="line">
                  <a:avLst/>
                </a:prstGeom>
                <a:noFill/>
                <a:ln w="25400">
                  <a:solidFill>
                    <a:srgbClr val="CC0000"/>
                  </a:solidFill>
                  <a:round/>
                  <a:headEnd/>
                  <a:tailEnd/>
                </a:ln>
                <a:effectLst/>
              </p:spPr>
              <p:txBody>
                <a:bodyPr/>
                <a:lstStyle/>
                <a:p>
                  <a:endParaRPr lang="zh-CN" altLang="en-US"/>
                </a:p>
              </p:txBody>
            </p:sp>
          </p:grpSp>
        </p:grpSp>
        <p:sp>
          <p:nvSpPr>
            <p:cNvPr id="724166" name="Line 198"/>
            <p:cNvSpPr>
              <a:spLocks noChangeShapeType="1"/>
            </p:cNvSpPr>
            <p:nvPr/>
          </p:nvSpPr>
          <p:spPr bwMode="auto">
            <a:xfrm>
              <a:off x="1980" y="2740"/>
              <a:ext cx="133" cy="0"/>
            </a:xfrm>
            <a:prstGeom prst="line">
              <a:avLst/>
            </a:prstGeom>
            <a:noFill/>
            <a:ln w="28575">
              <a:solidFill>
                <a:srgbClr val="CC0000"/>
              </a:solidFill>
              <a:round/>
              <a:headEnd/>
              <a:tailEnd/>
            </a:ln>
            <a:effectLst/>
          </p:spPr>
          <p:txBody>
            <a:bodyPr/>
            <a:lstStyle/>
            <a:p>
              <a:endParaRPr lang="zh-CN" altLang="en-US"/>
            </a:p>
          </p:txBody>
        </p:sp>
      </p:grpSp>
      <p:grpSp>
        <p:nvGrpSpPr>
          <p:cNvPr id="25" name="Group 199"/>
          <p:cNvGrpSpPr>
            <a:grpSpLocks/>
          </p:cNvGrpSpPr>
          <p:nvPr/>
        </p:nvGrpSpPr>
        <p:grpSpPr bwMode="auto">
          <a:xfrm>
            <a:off x="4267200" y="3843338"/>
            <a:ext cx="952500" cy="495300"/>
            <a:chOff x="860" y="2816"/>
            <a:chExt cx="1924" cy="496"/>
          </a:xfrm>
        </p:grpSpPr>
        <p:sp>
          <p:nvSpPr>
            <p:cNvPr id="724168" name="Line 200"/>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724169" name="Arc 201"/>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170" name="Arc 202"/>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171" name="Arc 203"/>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172" name="Arc 204"/>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173" name="Arc 205"/>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724174" name="Line 206"/>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724175" name="Rectangle 207"/>
          <p:cNvSpPr>
            <a:spLocks noChangeArrowheads="1"/>
          </p:cNvSpPr>
          <p:nvPr/>
        </p:nvSpPr>
        <p:spPr bwMode="auto">
          <a:xfrm>
            <a:off x="179388" y="830263"/>
            <a:ext cx="8820150" cy="1501775"/>
          </a:xfrm>
          <a:prstGeom prst="rect">
            <a:avLst/>
          </a:prstGeom>
          <a:noFill/>
          <a:ln w="9525">
            <a:solidFill>
              <a:schemeClr val="tx1"/>
            </a:solidFill>
            <a:miter lim="800000"/>
            <a:headEnd/>
            <a:tailEnd/>
          </a:ln>
          <a:effectLst/>
        </p:spPr>
        <p:txBody>
          <a:bodyPr/>
          <a:lstStyle/>
          <a:p>
            <a:pPr marL="342900" indent="-342900" eaLnBrk="1" hangingPunct="1">
              <a:lnSpc>
                <a:spcPct val="90000"/>
              </a:lnSpc>
              <a:spcBef>
                <a:spcPct val="40000"/>
              </a:spcBef>
              <a:buFontTx/>
              <a:buChar char="•"/>
            </a:pPr>
            <a:r>
              <a:rPr lang="en-US" altLang="zh-CN" sz="1800">
                <a:solidFill>
                  <a:srgbClr val="CC0000"/>
                </a:solidFill>
                <a:latin typeface="Arial" charset="0"/>
                <a:ea typeface="宋体" charset="-122"/>
              </a:rPr>
              <a:t>Quench heaters warm up the entire magnet coil</a:t>
            </a:r>
            <a:r>
              <a:rPr lang="en-US" altLang="zh-CN" sz="1800">
                <a:solidFill>
                  <a:schemeClr val="accent2"/>
                </a:solidFill>
                <a:latin typeface="Arial" charset="0"/>
                <a:ea typeface="宋体" charset="-122"/>
              </a:rPr>
              <a:t>: </a:t>
            </a:r>
            <a:r>
              <a:rPr lang="en-US" altLang="zh-CN" sz="1800">
                <a:latin typeface="Arial" charset="0"/>
                <a:ea typeface="宋体" charset="-122"/>
              </a:rPr>
              <a:t>energy stored in magnet dissipated inside the magnet (time constant of 200 ms)</a:t>
            </a:r>
          </a:p>
          <a:p>
            <a:pPr marL="342900" indent="-342900" eaLnBrk="1" hangingPunct="1">
              <a:lnSpc>
                <a:spcPct val="90000"/>
              </a:lnSpc>
              <a:spcBef>
                <a:spcPct val="40000"/>
              </a:spcBef>
              <a:buFontTx/>
              <a:buChar char="•"/>
            </a:pPr>
            <a:r>
              <a:rPr lang="en-US" altLang="zh-CN" sz="1800">
                <a:solidFill>
                  <a:srgbClr val="CC0000"/>
                </a:solidFill>
                <a:latin typeface="Arial" charset="0"/>
                <a:ea typeface="宋体" charset="-122"/>
              </a:rPr>
              <a:t>Diode in parallel becomes conducting</a:t>
            </a:r>
            <a:r>
              <a:rPr lang="en-US" altLang="zh-CN" sz="1800">
                <a:solidFill>
                  <a:schemeClr val="accent2"/>
                </a:solidFill>
                <a:latin typeface="Arial" charset="0"/>
                <a:ea typeface="宋体" charset="-122"/>
              </a:rPr>
              <a:t>: </a:t>
            </a:r>
            <a:r>
              <a:rPr lang="en-US" altLang="zh-CN" sz="1800">
                <a:latin typeface="Arial" charset="0"/>
                <a:ea typeface="宋体" charset="-122"/>
              </a:rPr>
              <a:t>current of other magnets through diode</a:t>
            </a:r>
          </a:p>
          <a:p>
            <a:pPr marL="342900" indent="-342900" eaLnBrk="1" hangingPunct="1">
              <a:lnSpc>
                <a:spcPct val="90000"/>
              </a:lnSpc>
              <a:spcBef>
                <a:spcPct val="40000"/>
              </a:spcBef>
              <a:buFontTx/>
              <a:buChar char="•"/>
            </a:pPr>
            <a:r>
              <a:rPr lang="en-US" altLang="zh-CN" sz="1800">
                <a:solidFill>
                  <a:srgbClr val="CC0000"/>
                </a:solidFill>
                <a:latin typeface="Arial" charset="0"/>
                <a:ea typeface="宋体" charset="-122"/>
              </a:rPr>
              <a:t>Resistance is switched into the circuit</a:t>
            </a:r>
            <a:r>
              <a:rPr lang="en-US" altLang="zh-CN" sz="1800">
                <a:solidFill>
                  <a:schemeClr val="accent2"/>
                </a:solidFill>
                <a:latin typeface="Arial" charset="0"/>
                <a:ea typeface="宋体" charset="-122"/>
              </a:rPr>
              <a:t>: </a:t>
            </a:r>
            <a:r>
              <a:rPr lang="en-US" altLang="zh-CN" sz="1800">
                <a:latin typeface="Arial" charset="0"/>
                <a:ea typeface="宋体" charset="-122"/>
              </a:rPr>
              <a:t>energy of 153 magnets is dissipated into the resistance (time constant of 100 s for main dipole magnets)</a:t>
            </a:r>
            <a:endParaRPr lang="en-AU" sz="1800">
              <a:latin typeface="Arial" charset="0"/>
            </a:endParaRPr>
          </a:p>
        </p:txBody>
      </p:sp>
      <p:grpSp>
        <p:nvGrpSpPr>
          <p:cNvPr id="26" name="Group 208"/>
          <p:cNvGrpSpPr>
            <a:grpSpLocks/>
          </p:cNvGrpSpPr>
          <p:nvPr/>
        </p:nvGrpSpPr>
        <p:grpSpPr bwMode="auto">
          <a:xfrm flipH="1">
            <a:off x="1439863" y="3233738"/>
            <a:ext cx="914400" cy="322262"/>
            <a:chOff x="907" y="2037"/>
            <a:chExt cx="576" cy="203"/>
          </a:xfrm>
        </p:grpSpPr>
        <p:grpSp>
          <p:nvGrpSpPr>
            <p:cNvPr id="27" name="Group 209"/>
            <p:cNvGrpSpPr>
              <a:grpSpLocks/>
            </p:cNvGrpSpPr>
            <p:nvPr/>
          </p:nvGrpSpPr>
          <p:grpSpPr bwMode="auto">
            <a:xfrm flipH="1">
              <a:off x="907" y="2037"/>
              <a:ext cx="444" cy="203"/>
              <a:chOff x="2378" y="2231"/>
              <a:chExt cx="444" cy="203"/>
            </a:xfrm>
          </p:grpSpPr>
          <p:sp>
            <p:nvSpPr>
              <p:cNvPr id="724178" name="Line 210"/>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724179" name="Line 211"/>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28" name="Group 212"/>
              <p:cNvGrpSpPr>
                <a:grpSpLocks/>
              </p:cNvGrpSpPr>
              <p:nvPr/>
            </p:nvGrpSpPr>
            <p:grpSpPr bwMode="auto">
              <a:xfrm>
                <a:off x="2492" y="2231"/>
                <a:ext cx="191" cy="203"/>
                <a:chOff x="3312" y="2485"/>
                <a:chExt cx="192" cy="432"/>
              </a:xfrm>
            </p:grpSpPr>
            <p:sp>
              <p:nvSpPr>
                <p:cNvPr id="724181" name="Line 213"/>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724182" name="Line 214"/>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724183" name="Line 215"/>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724184" name="Line 216"/>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724185" name="Line 217"/>
            <p:cNvSpPr>
              <a:spLocks noChangeShapeType="1"/>
            </p:cNvSpPr>
            <p:nvPr/>
          </p:nvSpPr>
          <p:spPr bwMode="auto">
            <a:xfrm>
              <a:off x="1349" y="2134"/>
              <a:ext cx="134" cy="0"/>
            </a:xfrm>
            <a:prstGeom prst="line">
              <a:avLst/>
            </a:prstGeom>
            <a:noFill/>
            <a:ln w="28575">
              <a:solidFill>
                <a:srgbClr val="0000FF"/>
              </a:solidFill>
              <a:round/>
              <a:headEnd/>
              <a:tailEnd/>
            </a:ln>
            <a:effectLst/>
          </p:spPr>
          <p:txBody>
            <a:bodyPr/>
            <a:lstStyle/>
            <a:p>
              <a:endParaRPr lang="zh-CN" altLang="en-US"/>
            </a:p>
          </p:txBody>
        </p:sp>
      </p:grpSp>
      <p:grpSp>
        <p:nvGrpSpPr>
          <p:cNvPr id="29" name="Group 218"/>
          <p:cNvGrpSpPr>
            <a:grpSpLocks/>
          </p:cNvGrpSpPr>
          <p:nvPr/>
        </p:nvGrpSpPr>
        <p:grpSpPr bwMode="auto">
          <a:xfrm>
            <a:off x="3454400" y="3232150"/>
            <a:ext cx="704850" cy="322263"/>
            <a:chOff x="2378" y="2231"/>
            <a:chExt cx="444" cy="203"/>
          </a:xfrm>
        </p:grpSpPr>
        <p:sp>
          <p:nvSpPr>
            <p:cNvPr id="724187" name="Line 219"/>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724188" name="Line 220"/>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30" name="Group 221"/>
            <p:cNvGrpSpPr>
              <a:grpSpLocks/>
            </p:cNvGrpSpPr>
            <p:nvPr/>
          </p:nvGrpSpPr>
          <p:grpSpPr bwMode="auto">
            <a:xfrm>
              <a:off x="2492" y="2231"/>
              <a:ext cx="191" cy="203"/>
              <a:chOff x="3312" y="2485"/>
              <a:chExt cx="192" cy="432"/>
            </a:xfrm>
          </p:grpSpPr>
          <p:sp>
            <p:nvSpPr>
              <p:cNvPr id="724190" name="Line 222"/>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724191" name="Line 223"/>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724192" name="Line 224"/>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724193" name="Line 225"/>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grpSp>
        <p:nvGrpSpPr>
          <p:cNvPr id="31" name="Group 226"/>
          <p:cNvGrpSpPr>
            <a:grpSpLocks/>
          </p:cNvGrpSpPr>
          <p:nvPr/>
        </p:nvGrpSpPr>
        <p:grpSpPr bwMode="auto">
          <a:xfrm flipH="1">
            <a:off x="5187950" y="3225800"/>
            <a:ext cx="914400" cy="322263"/>
            <a:chOff x="3268" y="2032"/>
            <a:chExt cx="576" cy="203"/>
          </a:xfrm>
        </p:grpSpPr>
        <p:grpSp>
          <p:nvGrpSpPr>
            <p:cNvPr id="724224" name="Group 227"/>
            <p:cNvGrpSpPr>
              <a:grpSpLocks/>
            </p:cNvGrpSpPr>
            <p:nvPr/>
          </p:nvGrpSpPr>
          <p:grpSpPr bwMode="auto">
            <a:xfrm flipH="1">
              <a:off x="3268" y="2032"/>
              <a:ext cx="444" cy="203"/>
              <a:chOff x="2378" y="2231"/>
              <a:chExt cx="444" cy="203"/>
            </a:xfrm>
          </p:grpSpPr>
          <p:sp>
            <p:nvSpPr>
              <p:cNvPr id="724196" name="Line 228"/>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724197" name="Line 229"/>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724225" name="Group 230"/>
              <p:cNvGrpSpPr>
                <a:grpSpLocks/>
              </p:cNvGrpSpPr>
              <p:nvPr/>
            </p:nvGrpSpPr>
            <p:grpSpPr bwMode="auto">
              <a:xfrm>
                <a:off x="2492" y="2231"/>
                <a:ext cx="191" cy="203"/>
                <a:chOff x="3312" y="2485"/>
                <a:chExt cx="192" cy="432"/>
              </a:xfrm>
            </p:grpSpPr>
            <p:sp>
              <p:nvSpPr>
                <p:cNvPr id="724199" name="Line 231"/>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724200" name="Line 232"/>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724201" name="Line 233"/>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724202" name="Line 234"/>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724203" name="Line 235"/>
            <p:cNvSpPr>
              <a:spLocks noChangeShapeType="1"/>
            </p:cNvSpPr>
            <p:nvPr/>
          </p:nvSpPr>
          <p:spPr bwMode="auto">
            <a:xfrm>
              <a:off x="3710" y="2129"/>
              <a:ext cx="134" cy="0"/>
            </a:xfrm>
            <a:prstGeom prst="line">
              <a:avLst/>
            </a:prstGeom>
            <a:noFill/>
            <a:ln w="28575">
              <a:solidFill>
                <a:srgbClr val="0000FF"/>
              </a:solidFill>
              <a:round/>
              <a:headEnd/>
              <a:tailEnd/>
            </a:ln>
            <a:effectLst/>
          </p:spPr>
          <p:txBody>
            <a:bodyPr/>
            <a:lstStyle/>
            <a:p>
              <a:endParaRPr lang="zh-CN" altLang="en-US"/>
            </a:p>
          </p:txBody>
        </p:sp>
      </p:grpSp>
      <p:grpSp>
        <p:nvGrpSpPr>
          <p:cNvPr id="724228" name="Group 236"/>
          <p:cNvGrpSpPr>
            <a:grpSpLocks/>
          </p:cNvGrpSpPr>
          <p:nvPr/>
        </p:nvGrpSpPr>
        <p:grpSpPr bwMode="auto">
          <a:xfrm flipH="1">
            <a:off x="6975475" y="3227388"/>
            <a:ext cx="920750" cy="322262"/>
            <a:chOff x="4394" y="2033"/>
            <a:chExt cx="580" cy="203"/>
          </a:xfrm>
        </p:grpSpPr>
        <p:grpSp>
          <p:nvGrpSpPr>
            <p:cNvPr id="724234" name="Group 237"/>
            <p:cNvGrpSpPr>
              <a:grpSpLocks/>
            </p:cNvGrpSpPr>
            <p:nvPr/>
          </p:nvGrpSpPr>
          <p:grpSpPr bwMode="auto">
            <a:xfrm flipH="1">
              <a:off x="4394" y="2033"/>
              <a:ext cx="444" cy="203"/>
              <a:chOff x="2378" y="2231"/>
              <a:chExt cx="444" cy="203"/>
            </a:xfrm>
          </p:grpSpPr>
          <p:sp>
            <p:nvSpPr>
              <p:cNvPr id="724206" name="Line 238"/>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724207" name="Line 239"/>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724235" name="Group 240"/>
              <p:cNvGrpSpPr>
                <a:grpSpLocks/>
              </p:cNvGrpSpPr>
              <p:nvPr/>
            </p:nvGrpSpPr>
            <p:grpSpPr bwMode="auto">
              <a:xfrm>
                <a:off x="2492" y="2231"/>
                <a:ext cx="191" cy="203"/>
                <a:chOff x="3312" y="2485"/>
                <a:chExt cx="192" cy="432"/>
              </a:xfrm>
            </p:grpSpPr>
            <p:sp>
              <p:nvSpPr>
                <p:cNvPr id="724209" name="Line 241"/>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724210" name="Line 242"/>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724211" name="Line 243"/>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724212" name="Line 244"/>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724213" name="Line 245"/>
            <p:cNvSpPr>
              <a:spLocks noChangeShapeType="1"/>
            </p:cNvSpPr>
            <p:nvPr/>
          </p:nvSpPr>
          <p:spPr bwMode="auto">
            <a:xfrm>
              <a:off x="4840" y="2128"/>
              <a:ext cx="134" cy="0"/>
            </a:xfrm>
            <a:prstGeom prst="line">
              <a:avLst/>
            </a:prstGeom>
            <a:noFill/>
            <a:ln w="28575">
              <a:solidFill>
                <a:srgbClr val="0000FF"/>
              </a:solidFill>
              <a:round/>
              <a:headEnd/>
              <a:tailEnd/>
            </a:ln>
            <a:effectLst/>
          </p:spPr>
          <p:txBody>
            <a:bodyPr/>
            <a:lstStyle/>
            <a:p>
              <a:endParaRPr lang="zh-CN" altLang="en-US"/>
            </a:p>
          </p:txBody>
        </p:sp>
      </p:grpSp>
      <p:grpSp>
        <p:nvGrpSpPr>
          <p:cNvPr id="724238" name="Group 246"/>
          <p:cNvGrpSpPr>
            <a:grpSpLocks/>
          </p:cNvGrpSpPr>
          <p:nvPr/>
        </p:nvGrpSpPr>
        <p:grpSpPr bwMode="auto">
          <a:xfrm>
            <a:off x="4292600" y="4187825"/>
            <a:ext cx="906463" cy="322263"/>
            <a:chOff x="2704" y="2634"/>
            <a:chExt cx="571" cy="203"/>
          </a:xfrm>
        </p:grpSpPr>
        <p:grpSp>
          <p:nvGrpSpPr>
            <p:cNvPr id="724245" name="Group 247"/>
            <p:cNvGrpSpPr>
              <a:grpSpLocks/>
            </p:cNvGrpSpPr>
            <p:nvPr/>
          </p:nvGrpSpPr>
          <p:grpSpPr bwMode="auto">
            <a:xfrm flipH="1">
              <a:off x="2704" y="2634"/>
              <a:ext cx="444" cy="203"/>
              <a:chOff x="2378" y="2231"/>
              <a:chExt cx="444" cy="203"/>
            </a:xfrm>
          </p:grpSpPr>
          <p:sp>
            <p:nvSpPr>
              <p:cNvPr id="724216" name="Line 248"/>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724217" name="Line 249"/>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724246" name="Group 250"/>
              <p:cNvGrpSpPr>
                <a:grpSpLocks/>
              </p:cNvGrpSpPr>
              <p:nvPr/>
            </p:nvGrpSpPr>
            <p:grpSpPr bwMode="auto">
              <a:xfrm>
                <a:off x="2492" y="2231"/>
                <a:ext cx="191" cy="203"/>
                <a:chOff x="3312" y="2485"/>
                <a:chExt cx="192" cy="432"/>
              </a:xfrm>
            </p:grpSpPr>
            <p:sp>
              <p:nvSpPr>
                <p:cNvPr id="724219" name="Line 251"/>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724220" name="Line 252"/>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724221" name="Line 253"/>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724222" name="Line 254"/>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724223" name="Line 255"/>
            <p:cNvSpPr>
              <a:spLocks noChangeShapeType="1"/>
            </p:cNvSpPr>
            <p:nvPr/>
          </p:nvSpPr>
          <p:spPr bwMode="auto">
            <a:xfrm>
              <a:off x="3141" y="2729"/>
              <a:ext cx="134" cy="0"/>
            </a:xfrm>
            <a:prstGeom prst="line">
              <a:avLst/>
            </a:prstGeom>
            <a:noFill/>
            <a:ln w="28575">
              <a:solidFill>
                <a:srgbClr val="0000FF"/>
              </a:solidFill>
              <a:round/>
              <a:headEnd/>
              <a:tailEnd/>
            </a:ln>
            <a:effectLst/>
          </p:spPr>
          <p:txBody>
            <a:bodyPr/>
            <a:lstStyle/>
            <a:p>
              <a:endParaRPr lang="zh-CN" altLang="en-US"/>
            </a:p>
          </p:txBody>
        </p:sp>
      </p:grpSp>
      <p:grpSp>
        <p:nvGrpSpPr>
          <p:cNvPr id="724247" name="Group 256"/>
          <p:cNvGrpSpPr>
            <a:grpSpLocks/>
          </p:cNvGrpSpPr>
          <p:nvPr/>
        </p:nvGrpSpPr>
        <p:grpSpPr bwMode="auto">
          <a:xfrm>
            <a:off x="698500" y="4187825"/>
            <a:ext cx="909638" cy="322263"/>
            <a:chOff x="440" y="2638"/>
            <a:chExt cx="573" cy="203"/>
          </a:xfrm>
        </p:grpSpPr>
        <p:grpSp>
          <p:nvGrpSpPr>
            <p:cNvPr id="724248" name="Group 257"/>
            <p:cNvGrpSpPr>
              <a:grpSpLocks/>
            </p:cNvGrpSpPr>
            <p:nvPr/>
          </p:nvGrpSpPr>
          <p:grpSpPr bwMode="auto">
            <a:xfrm flipH="1">
              <a:off x="440" y="2638"/>
              <a:ext cx="444" cy="203"/>
              <a:chOff x="2378" y="2231"/>
              <a:chExt cx="444" cy="203"/>
            </a:xfrm>
          </p:grpSpPr>
          <p:sp>
            <p:nvSpPr>
              <p:cNvPr id="724226" name="Line 258"/>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724227" name="Line 259"/>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724249" name="Group 260"/>
              <p:cNvGrpSpPr>
                <a:grpSpLocks/>
              </p:cNvGrpSpPr>
              <p:nvPr/>
            </p:nvGrpSpPr>
            <p:grpSpPr bwMode="auto">
              <a:xfrm>
                <a:off x="2492" y="2231"/>
                <a:ext cx="191" cy="203"/>
                <a:chOff x="3312" y="2485"/>
                <a:chExt cx="192" cy="432"/>
              </a:xfrm>
            </p:grpSpPr>
            <p:sp>
              <p:nvSpPr>
                <p:cNvPr id="724229" name="Line 261"/>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724230" name="Line 262"/>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724231" name="Line 263"/>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724232" name="Line 264"/>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724233" name="Line 265"/>
            <p:cNvSpPr>
              <a:spLocks noChangeShapeType="1"/>
            </p:cNvSpPr>
            <p:nvPr/>
          </p:nvSpPr>
          <p:spPr bwMode="auto">
            <a:xfrm>
              <a:off x="879" y="2735"/>
              <a:ext cx="134" cy="0"/>
            </a:xfrm>
            <a:prstGeom prst="line">
              <a:avLst/>
            </a:prstGeom>
            <a:noFill/>
            <a:ln w="28575">
              <a:solidFill>
                <a:srgbClr val="0000FF"/>
              </a:solidFill>
              <a:round/>
              <a:headEnd/>
              <a:tailEnd/>
            </a:ln>
            <a:effectLst/>
          </p:spPr>
          <p:txBody>
            <a:bodyPr/>
            <a:lstStyle/>
            <a:p>
              <a:endParaRPr lang="zh-CN" altLang="en-US"/>
            </a:p>
          </p:txBody>
        </p:sp>
      </p:grpSp>
      <p:grpSp>
        <p:nvGrpSpPr>
          <p:cNvPr id="724250" name="Group 266"/>
          <p:cNvGrpSpPr>
            <a:grpSpLocks/>
          </p:cNvGrpSpPr>
          <p:nvPr/>
        </p:nvGrpSpPr>
        <p:grpSpPr bwMode="auto">
          <a:xfrm>
            <a:off x="6121400" y="4157663"/>
            <a:ext cx="914400" cy="322262"/>
            <a:chOff x="3856" y="2619"/>
            <a:chExt cx="576" cy="203"/>
          </a:xfrm>
        </p:grpSpPr>
        <p:grpSp>
          <p:nvGrpSpPr>
            <p:cNvPr id="724251" name="Group 267"/>
            <p:cNvGrpSpPr>
              <a:grpSpLocks/>
            </p:cNvGrpSpPr>
            <p:nvPr/>
          </p:nvGrpSpPr>
          <p:grpSpPr bwMode="auto">
            <a:xfrm flipH="1">
              <a:off x="3856" y="2619"/>
              <a:ext cx="444" cy="203"/>
              <a:chOff x="2378" y="2231"/>
              <a:chExt cx="444" cy="203"/>
            </a:xfrm>
          </p:grpSpPr>
          <p:sp>
            <p:nvSpPr>
              <p:cNvPr id="724236" name="Line 268"/>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724237" name="Line 269"/>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724252" name="Group 270"/>
              <p:cNvGrpSpPr>
                <a:grpSpLocks/>
              </p:cNvGrpSpPr>
              <p:nvPr/>
            </p:nvGrpSpPr>
            <p:grpSpPr bwMode="auto">
              <a:xfrm>
                <a:off x="2492" y="2231"/>
                <a:ext cx="191" cy="203"/>
                <a:chOff x="3312" y="2485"/>
                <a:chExt cx="192" cy="432"/>
              </a:xfrm>
            </p:grpSpPr>
            <p:sp>
              <p:nvSpPr>
                <p:cNvPr id="724239" name="Line 271"/>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724240" name="Line 272"/>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724241" name="Line 273"/>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724242" name="Line 274"/>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724243" name="Line 275"/>
            <p:cNvSpPr>
              <a:spLocks noChangeShapeType="1"/>
            </p:cNvSpPr>
            <p:nvPr/>
          </p:nvSpPr>
          <p:spPr bwMode="auto">
            <a:xfrm>
              <a:off x="4298" y="2716"/>
              <a:ext cx="134" cy="0"/>
            </a:xfrm>
            <a:prstGeom prst="line">
              <a:avLst/>
            </a:prstGeom>
            <a:noFill/>
            <a:ln w="28575">
              <a:solidFill>
                <a:srgbClr val="0000FF"/>
              </a:solidFill>
              <a:round/>
              <a:headEnd/>
              <a:tailEnd/>
            </a:ln>
            <a:effectLst/>
          </p:spPr>
          <p:txBody>
            <a:bodyPr/>
            <a:lstStyle/>
            <a:p>
              <a:endParaRPr lang="zh-CN" altLang="en-US"/>
            </a:p>
          </p:txBody>
        </p:sp>
      </p:grpSp>
      <p:sp>
        <p:nvSpPr>
          <p:cNvPr id="724244" name="Line 276"/>
          <p:cNvSpPr>
            <a:spLocks noChangeShapeType="1"/>
          </p:cNvSpPr>
          <p:nvPr/>
        </p:nvSpPr>
        <p:spPr bwMode="auto">
          <a:xfrm>
            <a:off x="4156075" y="3386138"/>
            <a:ext cx="212725" cy="0"/>
          </a:xfrm>
          <a:prstGeom prst="line">
            <a:avLst/>
          </a:prstGeom>
          <a:noFill/>
          <a:ln w="28575">
            <a:solidFill>
              <a:srgbClr val="0000FF"/>
            </a:solidFill>
            <a:round/>
            <a:headEnd/>
            <a:tailEnd/>
          </a:ln>
          <a:effectLst/>
        </p:spPr>
        <p:txBody>
          <a:bodyPr/>
          <a:lstStyle/>
          <a:p>
            <a:endParaRPr lang="zh-CN" alt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灯片编号占位符 3"/>
          <p:cNvSpPr>
            <a:spLocks noGrp="1"/>
          </p:cNvSpPr>
          <p:nvPr>
            <p:ph type="sldNum" sz="quarter" idx="10"/>
          </p:nvPr>
        </p:nvSpPr>
        <p:spPr/>
        <p:txBody>
          <a:bodyPr/>
          <a:lstStyle/>
          <a:p>
            <a:fld id="{4CBC55EE-F022-44B5-B959-CF11E124E65D}" type="slidenum">
              <a:rPr lang="en-US" altLang="zh-CN"/>
              <a:pPr/>
              <a:t>33</a:t>
            </a:fld>
            <a:endParaRPr lang="en-US" altLang="zh-CN"/>
          </a:p>
        </p:txBody>
      </p:sp>
      <p:sp>
        <p:nvSpPr>
          <p:cNvPr id="668674" name="Rectangle 2"/>
          <p:cNvSpPr>
            <a:spLocks noChangeArrowheads="1"/>
          </p:cNvSpPr>
          <p:nvPr/>
        </p:nvSpPr>
        <p:spPr bwMode="auto">
          <a:xfrm>
            <a:off x="0" y="2420938"/>
            <a:ext cx="611188" cy="2495550"/>
          </a:xfrm>
          <a:prstGeom prst="rect">
            <a:avLst/>
          </a:prstGeom>
          <a:solidFill>
            <a:srgbClr val="CCECFF"/>
          </a:solidFill>
          <a:ln w="12700">
            <a:solidFill>
              <a:schemeClr val="tx1"/>
            </a:solidFill>
            <a:miter lim="800000"/>
            <a:headEnd type="none" w="sm" len="sm"/>
            <a:tailEnd type="none" w="sm" len="sm"/>
          </a:ln>
          <a:effectLst/>
        </p:spPr>
        <p:txBody>
          <a:bodyPr wrap="none" anchor="ctr"/>
          <a:lstStyle/>
          <a:p>
            <a:endParaRPr lang="zh-CN" altLang="en-US"/>
          </a:p>
        </p:txBody>
      </p:sp>
      <p:sp>
        <p:nvSpPr>
          <p:cNvPr id="668675" name="Rectangle 3"/>
          <p:cNvSpPr>
            <a:spLocks noChangeArrowheads="1"/>
          </p:cNvSpPr>
          <p:nvPr/>
        </p:nvSpPr>
        <p:spPr bwMode="auto">
          <a:xfrm>
            <a:off x="8316913" y="2420938"/>
            <a:ext cx="827087" cy="2495550"/>
          </a:xfrm>
          <a:prstGeom prst="rect">
            <a:avLst/>
          </a:prstGeom>
          <a:solidFill>
            <a:srgbClr val="CCECFF"/>
          </a:solidFill>
          <a:ln w="12700">
            <a:solidFill>
              <a:schemeClr val="tx1"/>
            </a:solidFill>
            <a:miter lim="800000"/>
            <a:headEnd type="none" w="sm" len="sm"/>
            <a:tailEnd type="none" w="sm" len="sm"/>
          </a:ln>
          <a:effectLst/>
        </p:spPr>
        <p:txBody>
          <a:bodyPr wrap="none" anchor="ctr"/>
          <a:lstStyle/>
          <a:p>
            <a:endParaRPr lang="zh-CN" altLang="en-US"/>
          </a:p>
        </p:txBody>
      </p:sp>
      <p:sp>
        <p:nvSpPr>
          <p:cNvPr id="668676" name="Rectangle 4"/>
          <p:cNvSpPr>
            <a:spLocks noChangeArrowheads="1"/>
          </p:cNvSpPr>
          <p:nvPr/>
        </p:nvSpPr>
        <p:spPr bwMode="auto">
          <a:xfrm>
            <a:off x="611188" y="2420938"/>
            <a:ext cx="7705725" cy="2497137"/>
          </a:xfrm>
          <a:prstGeom prst="rect">
            <a:avLst/>
          </a:prstGeom>
          <a:solidFill>
            <a:srgbClr val="99CCFF"/>
          </a:solidFill>
          <a:ln w="12700">
            <a:solidFill>
              <a:schemeClr val="tx1"/>
            </a:solidFill>
            <a:miter lim="800000"/>
            <a:headEnd/>
            <a:tailEnd/>
          </a:ln>
          <a:effectLst/>
        </p:spPr>
        <p:txBody>
          <a:bodyPr wrap="none" anchor="ctr"/>
          <a:lstStyle/>
          <a:p>
            <a:endParaRPr lang="zh-CN" altLang="en-US"/>
          </a:p>
        </p:txBody>
      </p:sp>
      <p:sp>
        <p:nvSpPr>
          <p:cNvPr id="668677" name="Rectangle 5"/>
          <p:cNvSpPr>
            <a:spLocks noGrp="1" noChangeArrowheads="1"/>
          </p:cNvSpPr>
          <p:nvPr>
            <p:ph type="title"/>
          </p:nvPr>
        </p:nvSpPr>
        <p:spPr>
          <a:xfrm>
            <a:off x="0" y="-214338"/>
            <a:ext cx="9001156" cy="1143000"/>
          </a:xfrm>
        </p:spPr>
        <p:txBody>
          <a:bodyPr>
            <a:normAutofit fontScale="90000"/>
          </a:bodyPr>
          <a:lstStyle/>
          <a:p>
            <a:r>
              <a:rPr lang="en-GB" dirty="0"/>
              <a:t>Magnet and </a:t>
            </a:r>
            <a:r>
              <a:rPr lang="en-GB" dirty="0" err="1"/>
              <a:t>busbar</a:t>
            </a:r>
            <a:r>
              <a:rPr lang="en-GB" dirty="0"/>
              <a:t> quench detection</a:t>
            </a:r>
          </a:p>
        </p:txBody>
      </p:sp>
      <p:sp>
        <p:nvSpPr>
          <p:cNvPr id="668678" name="Text Box 6"/>
          <p:cNvSpPr txBox="1">
            <a:spLocks noChangeArrowheads="1"/>
          </p:cNvSpPr>
          <p:nvPr/>
        </p:nvSpPr>
        <p:spPr bwMode="auto">
          <a:xfrm>
            <a:off x="8101013" y="5881688"/>
            <a:ext cx="981075" cy="530225"/>
          </a:xfrm>
          <a:prstGeom prst="rect">
            <a:avLst/>
          </a:prstGeom>
          <a:noFill/>
          <a:ln w="12700">
            <a:solidFill>
              <a:schemeClr val="tx1"/>
            </a:solidFill>
            <a:miter lim="800000"/>
            <a:headEnd/>
            <a:tailEnd/>
          </a:ln>
          <a:effectLst/>
        </p:spPr>
        <p:txBody>
          <a:bodyPr lIns="18000" rIns="18000">
            <a:spAutoFit/>
          </a:bodyPr>
          <a:lstStyle/>
          <a:p>
            <a:pPr algn="ctr"/>
            <a:r>
              <a:rPr lang="fr-CH" sz="1400">
                <a:latin typeface="Arial" charset="0"/>
              </a:rPr>
              <a:t>Power Converter</a:t>
            </a:r>
            <a:endParaRPr lang="en-US" altLang="zh-CN" sz="1400">
              <a:latin typeface="Arial" charset="0"/>
              <a:ea typeface="宋体" charset="-122"/>
            </a:endParaRPr>
          </a:p>
        </p:txBody>
      </p:sp>
      <p:sp>
        <p:nvSpPr>
          <p:cNvPr id="668679" name="Freeform 7"/>
          <p:cNvSpPr>
            <a:spLocks/>
          </p:cNvSpPr>
          <p:nvPr/>
        </p:nvSpPr>
        <p:spPr bwMode="auto">
          <a:xfrm>
            <a:off x="7042150" y="5688013"/>
            <a:ext cx="193675" cy="598487"/>
          </a:xfrm>
          <a:custGeom>
            <a:avLst/>
            <a:gdLst/>
            <a:ahLst/>
            <a:cxnLst>
              <a:cxn ang="0">
                <a:pos x="51" y="0"/>
              </a:cxn>
              <a:cxn ang="0">
                <a:pos x="51" y="52"/>
              </a:cxn>
              <a:cxn ang="0">
                <a:pos x="0" y="77"/>
              </a:cxn>
              <a:cxn ang="0">
                <a:pos x="51" y="103"/>
              </a:cxn>
              <a:cxn ang="0">
                <a:pos x="0" y="128"/>
              </a:cxn>
              <a:cxn ang="0">
                <a:pos x="51" y="154"/>
              </a:cxn>
              <a:cxn ang="0">
                <a:pos x="0" y="179"/>
              </a:cxn>
              <a:cxn ang="0">
                <a:pos x="51" y="205"/>
              </a:cxn>
              <a:cxn ang="0">
                <a:pos x="51" y="256"/>
              </a:cxn>
            </a:cxnLst>
            <a:rect l="0" t="0" r="r" b="b"/>
            <a:pathLst>
              <a:path w="51" h="256">
                <a:moveTo>
                  <a:pt x="51" y="0"/>
                </a:moveTo>
                <a:lnTo>
                  <a:pt x="51" y="52"/>
                </a:lnTo>
                <a:lnTo>
                  <a:pt x="0" y="77"/>
                </a:lnTo>
                <a:lnTo>
                  <a:pt x="51" y="103"/>
                </a:lnTo>
                <a:lnTo>
                  <a:pt x="0" y="128"/>
                </a:lnTo>
                <a:lnTo>
                  <a:pt x="51" y="154"/>
                </a:lnTo>
                <a:lnTo>
                  <a:pt x="0" y="179"/>
                </a:lnTo>
                <a:lnTo>
                  <a:pt x="51" y="205"/>
                </a:lnTo>
                <a:lnTo>
                  <a:pt x="51" y="256"/>
                </a:lnTo>
              </a:path>
            </a:pathLst>
          </a:custGeom>
          <a:noFill/>
          <a:ln w="28575" cap="rnd" cmpd="sng">
            <a:solidFill>
              <a:schemeClr val="tx1"/>
            </a:solidFill>
            <a:prstDash val="solid"/>
            <a:round/>
            <a:headEnd/>
            <a:tailEnd/>
          </a:ln>
        </p:spPr>
        <p:txBody>
          <a:bodyPr/>
          <a:lstStyle/>
          <a:p>
            <a:endParaRPr lang="zh-CN" altLang="en-US"/>
          </a:p>
        </p:txBody>
      </p:sp>
      <p:sp>
        <p:nvSpPr>
          <p:cNvPr id="668680" name="Line 8"/>
          <p:cNvSpPr>
            <a:spLocks noChangeShapeType="1"/>
          </p:cNvSpPr>
          <p:nvPr/>
        </p:nvSpPr>
        <p:spPr bwMode="auto">
          <a:xfrm flipH="1">
            <a:off x="6896100" y="5734050"/>
            <a:ext cx="341313" cy="0"/>
          </a:xfrm>
          <a:prstGeom prst="line">
            <a:avLst/>
          </a:prstGeom>
          <a:noFill/>
          <a:ln w="28575">
            <a:solidFill>
              <a:schemeClr val="tx1"/>
            </a:solidFill>
            <a:round/>
            <a:headEnd/>
            <a:tailEnd/>
          </a:ln>
          <a:effectLst/>
        </p:spPr>
        <p:txBody>
          <a:bodyPr/>
          <a:lstStyle/>
          <a:p>
            <a:endParaRPr lang="zh-CN" altLang="en-US"/>
          </a:p>
        </p:txBody>
      </p:sp>
      <p:sp>
        <p:nvSpPr>
          <p:cNvPr id="668681" name="Line 9"/>
          <p:cNvSpPr>
            <a:spLocks noChangeShapeType="1"/>
          </p:cNvSpPr>
          <p:nvPr/>
        </p:nvSpPr>
        <p:spPr bwMode="auto">
          <a:xfrm flipH="1">
            <a:off x="6896100" y="6259513"/>
            <a:ext cx="341313" cy="0"/>
          </a:xfrm>
          <a:prstGeom prst="line">
            <a:avLst/>
          </a:prstGeom>
          <a:noFill/>
          <a:ln w="28575">
            <a:solidFill>
              <a:schemeClr val="tx1"/>
            </a:solidFill>
            <a:round/>
            <a:headEnd/>
            <a:tailEnd/>
          </a:ln>
          <a:effectLst/>
        </p:spPr>
        <p:txBody>
          <a:bodyPr/>
          <a:lstStyle/>
          <a:p>
            <a:endParaRPr lang="zh-CN" altLang="en-US"/>
          </a:p>
        </p:txBody>
      </p:sp>
      <p:sp>
        <p:nvSpPr>
          <p:cNvPr id="668682" name="Line 10"/>
          <p:cNvSpPr>
            <a:spLocks noChangeShapeType="1"/>
          </p:cNvSpPr>
          <p:nvPr/>
        </p:nvSpPr>
        <p:spPr bwMode="auto">
          <a:xfrm flipH="1">
            <a:off x="6902450" y="5738813"/>
            <a:ext cx="1588" cy="138112"/>
          </a:xfrm>
          <a:prstGeom prst="line">
            <a:avLst/>
          </a:prstGeom>
          <a:noFill/>
          <a:ln w="28575">
            <a:solidFill>
              <a:schemeClr val="tx1"/>
            </a:solidFill>
            <a:round/>
            <a:headEnd/>
            <a:tailEnd/>
          </a:ln>
          <a:effectLst/>
        </p:spPr>
        <p:txBody>
          <a:bodyPr/>
          <a:lstStyle/>
          <a:p>
            <a:endParaRPr lang="zh-CN" altLang="en-US"/>
          </a:p>
        </p:txBody>
      </p:sp>
      <p:sp>
        <p:nvSpPr>
          <p:cNvPr id="668683" name="Line 11"/>
          <p:cNvSpPr>
            <a:spLocks noChangeShapeType="1"/>
          </p:cNvSpPr>
          <p:nvPr/>
        </p:nvSpPr>
        <p:spPr bwMode="auto">
          <a:xfrm flipH="1">
            <a:off x="6902450" y="6122988"/>
            <a:ext cx="1588" cy="138112"/>
          </a:xfrm>
          <a:prstGeom prst="line">
            <a:avLst/>
          </a:prstGeom>
          <a:noFill/>
          <a:ln w="28575">
            <a:solidFill>
              <a:schemeClr val="tx1"/>
            </a:solidFill>
            <a:round/>
            <a:headEnd/>
            <a:tailEnd/>
          </a:ln>
          <a:effectLst/>
        </p:spPr>
        <p:txBody>
          <a:bodyPr/>
          <a:lstStyle/>
          <a:p>
            <a:endParaRPr lang="zh-CN" altLang="en-US"/>
          </a:p>
        </p:txBody>
      </p:sp>
      <p:sp>
        <p:nvSpPr>
          <p:cNvPr id="668684" name="Line 12"/>
          <p:cNvSpPr>
            <a:spLocks noChangeShapeType="1"/>
          </p:cNvSpPr>
          <p:nvPr/>
        </p:nvSpPr>
        <p:spPr bwMode="auto">
          <a:xfrm>
            <a:off x="6759575" y="5934075"/>
            <a:ext cx="146050" cy="192088"/>
          </a:xfrm>
          <a:prstGeom prst="line">
            <a:avLst/>
          </a:prstGeom>
          <a:noFill/>
          <a:ln w="28575">
            <a:solidFill>
              <a:schemeClr val="tx1"/>
            </a:solidFill>
            <a:round/>
            <a:headEnd/>
            <a:tailEnd/>
          </a:ln>
          <a:effectLst/>
        </p:spPr>
        <p:txBody>
          <a:bodyPr/>
          <a:lstStyle/>
          <a:p>
            <a:endParaRPr lang="zh-CN" altLang="en-US"/>
          </a:p>
        </p:txBody>
      </p:sp>
      <p:sp>
        <p:nvSpPr>
          <p:cNvPr id="668685" name="Oval 13"/>
          <p:cNvSpPr>
            <a:spLocks noChangeAspect="1" noChangeArrowheads="1"/>
          </p:cNvSpPr>
          <p:nvPr/>
        </p:nvSpPr>
        <p:spPr bwMode="auto">
          <a:xfrm>
            <a:off x="6896100" y="6118225"/>
            <a:ext cx="17463" cy="17463"/>
          </a:xfrm>
          <a:prstGeom prst="ellipse">
            <a:avLst/>
          </a:prstGeom>
          <a:solidFill>
            <a:schemeClr val="tx2"/>
          </a:solidFill>
          <a:ln w="28575">
            <a:solidFill>
              <a:schemeClr val="tx1"/>
            </a:solidFill>
            <a:round/>
            <a:headEnd/>
            <a:tailEnd/>
          </a:ln>
          <a:effectLst/>
        </p:spPr>
        <p:txBody>
          <a:bodyPr wrap="none" anchor="ctr"/>
          <a:lstStyle/>
          <a:p>
            <a:endParaRPr lang="zh-CN" altLang="en-US"/>
          </a:p>
        </p:txBody>
      </p:sp>
      <p:sp>
        <p:nvSpPr>
          <p:cNvPr id="668686" name="Rectangle 14"/>
          <p:cNvSpPr>
            <a:spLocks noChangeAspect="1" noChangeArrowheads="1"/>
          </p:cNvSpPr>
          <p:nvPr/>
        </p:nvSpPr>
        <p:spPr bwMode="auto">
          <a:xfrm>
            <a:off x="7224713" y="6281738"/>
            <a:ext cx="22225" cy="22225"/>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sp>
        <p:nvSpPr>
          <p:cNvPr id="668687" name="Rectangle 15"/>
          <p:cNvSpPr>
            <a:spLocks noChangeAspect="1" noChangeArrowheads="1"/>
          </p:cNvSpPr>
          <p:nvPr/>
        </p:nvSpPr>
        <p:spPr bwMode="auto">
          <a:xfrm>
            <a:off x="7224713" y="5676900"/>
            <a:ext cx="22225" cy="22225"/>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sp>
        <p:nvSpPr>
          <p:cNvPr id="668688" name="Oval 16"/>
          <p:cNvSpPr>
            <a:spLocks noChangeArrowheads="1"/>
          </p:cNvSpPr>
          <p:nvPr/>
        </p:nvSpPr>
        <p:spPr bwMode="auto">
          <a:xfrm>
            <a:off x="7712075" y="5846763"/>
            <a:ext cx="357188" cy="347662"/>
          </a:xfrm>
          <a:prstGeom prst="ellipse">
            <a:avLst/>
          </a:prstGeom>
          <a:noFill/>
          <a:ln w="28575">
            <a:solidFill>
              <a:schemeClr val="tx1"/>
            </a:solidFill>
            <a:round/>
            <a:headEnd/>
            <a:tailEnd/>
          </a:ln>
          <a:effectLst/>
        </p:spPr>
        <p:txBody>
          <a:bodyPr wrap="none" anchor="ctr"/>
          <a:lstStyle/>
          <a:p>
            <a:endParaRPr lang="zh-CN" altLang="en-US"/>
          </a:p>
        </p:txBody>
      </p:sp>
      <p:sp>
        <p:nvSpPr>
          <p:cNvPr id="668689" name="Line 17"/>
          <p:cNvSpPr>
            <a:spLocks noChangeShapeType="1"/>
          </p:cNvSpPr>
          <p:nvPr/>
        </p:nvSpPr>
        <p:spPr bwMode="auto">
          <a:xfrm>
            <a:off x="7891463" y="5843588"/>
            <a:ext cx="0" cy="347662"/>
          </a:xfrm>
          <a:prstGeom prst="line">
            <a:avLst/>
          </a:prstGeom>
          <a:noFill/>
          <a:ln w="28575">
            <a:solidFill>
              <a:schemeClr val="tx1"/>
            </a:solidFill>
            <a:round/>
            <a:headEnd/>
            <a:tailEnd type="triangle" w="lg" len="lg"/>
          </a:ln>
          <a:effectLst/>
        </p:spPr>
        <p:txBody>
          <a:bodyPr/>
          <a:lstStyle/>
          <a:p>
            <a:endParaRPr lang="zh-CN" altLang="en-US"/>
          </a:p>
        </p:txBody>
      </p:sp>
      <p:sp>
        <p:nvSpPr>
          <p:cNvPr id="668690" name="Line 18"/>
          <p:cNvSpPr>
            <a:spLocks noChangeShapeType="1"/>
          </p:cNvSpPr>
          <p:nvPr/>
        </p:nvSpPr>
        <p:spPr bwMode="auto">
          <a:xfrm>
            <a:off x="7891463" y="6188075"/>
            <a:ext cx="0" cy="93663"/>
          </a:xfrm>
          <a:prstGeom prst="line">
            <a:avLst/>
          </a:prstGeom>
          <a:noFill/>
          <a:ln w="28575">
            <a:solidFill>
              <a:schemeClr val="tx1"/>
            </a:solidFill>
            <a:round/>
            <a:headEnd/>
            <a:tailEnd/>
          </a:ln>
          <a:effectLst/>
        </p:spPr>
        <p:txBody>
          <a:bodyPr/>
          <a:lstStyle/>
          <a:p>
            <a:endParaRPr lang="zh-CN" altLang="en-US"/>
          </a:p>
        </p:txBody>
      </p:sp>
      <p:sp>
        <p:nvSpPr>
          <p:cNvPr id="668691" name="Line 19"/>
          <p:cNvSpPr>
            <a:spLocks noChangeShapeType="1"/>
          </p:cNvSpPr>
          <p:nvPr/>
        </p:nvSpPr>
        <p:spPr bwMode="auto">
          <a:xfrm>
            <a:off x="7891463" y="5768975"/>
            <a:ext cx="0" cy="93663"/>
          </a:xfrm>
          <a:prstGeom prst="line">
            <a:avLst/>
          </a:prstGeom>
          <a:noFill/>
          <a:ln w="28575">
            <a:solidFill>
              <a:schemeClr val="tx1"/>
            </a:solidFill>
            <a:round/>
            <a:headEnd/>
            <a:tailEnd/>
          </a:ln>
          <a:effectLst/>
        </p:spPr>
        <p:txBody>
          <a:bodyPr/>
          <a:lstStyle/>
          <a:p>
            <a:endParaRPr lang="zh-CN" altLang="en-US"/>
          </a:p>
        </p:txBody>
      </p:sp>
      <p:sp>
        <p:nvSpPr>
          <p:cNvPr id="668692" name="Rectangle 20"/>
          <p:cNvSpPr>
            <a:spLocks noChangeAspect="1" noChangeArrowheads="1"/>
          </p:cNvSpPr>
          <p:nvPr/>
        </p:nvSpPr>
        <p:spPr bwMode="auto">
          <a:xfrm>
            <a:off x="7880350" y="6278563"/>
            <a:ext cx="22225" cy="22225"/>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sp>
        <p:nvSpPr>
          <p:cNvPr id="668693" name="Rectangle 21"/>
          <p:cNvSpPr>
            <a:spLocks noChangeAspect="1" noChangeArrowheads="1"/>
          </p:cNvSpPr>
          <p:nvPr/>
        </p:nvSpPr>
        <p:spPr bwMode="auto">
          <a:xfrm>
            <a:off x="7880350" y="5762625"/>
            <a:ext cx="25400" cy="25400"/>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cxnSp>
        <p:nvCxnSpPr>
          <p:cNvPr id="668694" name="AutoShape 22"/>
          <p:cNvCxnSpPr>
            <a:cxnSpLocks noChangeShapeType="1"/>
            <a:stCxn id="668692" idx="2"/>
            <a:endCxn id="668686" idx="2"/>
          </p:cNvCxnSpPr>
          <p:nvPr/>
        </p:nvCxnSpPr>
        <p:spPr bwMode="auto">
          <a:xfrm rot="5400000">
            <a:off x="7562056" y="5988844"/>
            <a:ext cx="3175" cy="655638"/>
          </a:xfrm>
          <a:prstGeom prst="bentConnector3">
            <a:avLst>
              <a:gd name="adj1" fmla="val 6850000"/>
            </a:avLst>
          </a:prstGeom>
          <a:noFill/>
          <a:ln w="28575">
            <a:solidFill>
              <a:schemeClr val="tx1"/>
            </a:solidFill>
            <a:miter lim="800000"/>
            <a:headEnd/>
            <a:tailEnd/>
          </a:ln>
          <a:effectLst/>
        </p:spPr>
      </p:cxnSp>
      <p:cxnSp>
        <p:nvCxnSpPr>
          <p:cNvPr id="668695" name="AutoShape 23"/>
          <p:cNvCxnSpPr>
            <a:cxnSpLocks noChangeShapeType="1"/>
            <a:stCxn id="668775" idx="6"/>
          </p:cNvCxnSpPr>
          <p:nvPr/>
        </p:nvCxnSpPr>
        <p:spPr bwMode="auto">
          <a:xfrm>
            <a:off x="1646238" y="4346575"/>
            <a:ext cx="765175" cy="1588"/>
          </a:xfrm>
          <a:prstGeom prst="bentConnector3">
            <a:avLst>
              <a:gd name="adj1" fmla="val 49792"/>
            </a:avLst>
          </a:prstGeom>
          <a:noFill/>
          <a:ln w="19050">
            <a:solidFill>
              <a:srgbClr val="0000FF"/>
            </a:solidFill>
            <a:miter lim="800000"/>
            <a:headEnd/>
            <a:tailEnd/>
          </a:ln>
          <a:effectLst/>
        </p:spPr>
      </p:cxnSp>
      <p:cxnSp>
        <p:nvCxnSpPr>
          <p:cNvPr id="668696" name="AutoShape 24"/>
          <p:cNvCxnSpPr>
            <a:cxnSpLocks noChangeShapeType="1"/>
            <a:stCxn id="668707" idx="6"/>
            <a:endCxn id="668763" idx="2"/>
          </p:cNvCxnSpPr>
          <p:nvPr/>
        </p:nvCxnSpPr>
        <p:spPr bwMode="auto">
          <a:xfrm flipV="1">
            <a:off x="2392363" y="3378200"/>
            <a:ext cx="1027112" cy="3175"/>
          </a:xfrm>
          <a:prstGeom prst="bentConnector3">
            <a:avLst>
              <a:gd name="adj1" fmla="val 49921"/>
            </a:avLst>
          </a:prstGeom>
          <a:noFill/>
          <a:ln w="19050">
            <a:solidFill>
              <a:srgbClr val="0000FF"/>
            </a:solidFill>
            <a:miter lim="800000"/>
            <a:headEnd/>
            <a:tailEnd/>
          </a:ln>
          <a:effectLst/>
        </p:spPr>
      </p:cxnSp>
      <p:grpSp>
        <p:nvGrpSpPr>
          <p:cNvPr id="2" name="Group 25"/>
          <p:cNvGrpSpPr>
            <a:grpSpLocks/>
          </p:cNvGrpSpPr>
          <p:nvPr/>
        </p:nvGrpSpPr>
        <p:grpSpPr bwMode="auto">
          <a:xfrm>
            <a:off x="1403350" y="2886075"/>
            <a:ext cx="989013" cy="519113"/>
            <a:chOff x="956" y="1949"/>
            <a:chExt cx="623" cy="327"/>
          </a:xfrm>
        </p:grpSpPr>
        <p:grpSp>
          <p:nvGrpSpPr>
            <p:cNvPr id="3" name="Group 26"/>
            <p:cNvGrpSpPr>
              <a:grpSpLocks/>
            </p:cNvGrpSpPr>
            <p:nvPr/>
          </p:nvGrpSpPr>
          <p:grpSpPr bwMode="auto">
            <a:xfrm>
              <a:off x="966" y="1949"/>
              <a:ext cx="600" cy="312"/>
              <a:chOff x="860" y="2816"/>
              <a:chExt cx="1924" cy="496"/>
            </a:xfrm>
          </p:grpSpPr>
          <p:sp>
            <p:nvSpPr>
              <p:cNvPr id="668699" name="Line 27"/>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668700" name="Arc 28"/>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01" name="Arc 29"/>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02" name="Arc 30"/>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03" name="Arc 31"/>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04" name="Arc 32"/>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05" name="Line 33"/>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668706" name="Oval 34"/>
            <p:cNvSpPr>
              <a:spLocks noChangeArrowheads="1"/>
            </p:cNvSpPr>
            <p:nvPr/>
          </p:nvSpPr>
          <p:spPr bwMode="auto">
            <a:xfrm>
              <a:off x="956" y="2253"/>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668707" name="Oval 35"/>
            <p:cNvSpPr>
              <a:spLocks noChangeArrowheads="1"/>
            </p:cNvSpPr>
            <p:nvPr/>
          </p:nvSpPr>
          <p:spPr bwMode="auto">
            <a:xfrm>
              <a:off x="1556" y="2249"/>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cxnSp>
        <p:nvCxnSpPr>
          <p:cNvPr id="668708" name="AutoShape 36"/>
          <p:cNvCxnSpPr>
            <a:cxnSpLocks noChangeShapeType="1"/>
            <a:stCxn id="668719" idx="6"/>
            <a:endCxn id="668729" idx="2"/>
          </p:cNvCxnSpPr>
          <p:nvPr/>
        </p:nvCxnSpPr>
        <p:spPr bwMode="auto">
          <a:xfrm>
            <a:off x="6140450" y="3378200"/>
            <a:ext cx="808038" cy="0"/>
          </a:xfrm>
          <a:prstGeom prst="straightConnector1">
            <a:avLst/>
          </a:prstGeom>
          <a:noFill/>
          <a:ln w="19050">
            <a:solidFill>
              <a:srgbClr val="0000FF"/>
            </a:solidFill>
            <a:round/>
            <a:headEnd/>
            <a:tailEnd/>
          </a:ln>
          <a:effectLst/>
        </p:spPr>
      </p:cxnSp>
      <p:grpSp>
        <p:nvGrpSpPr>
          <p:cNvPr id="4" name="Group 37"/>
          <p:cNvGrpSpPr>
            <a:grpSpLocks/>
          </p:cNvGrpSpPr>
          <p:nvPr/>
        </p:nvGrpSpPr>
        <p:grpSpPr bwMode="auto">
          <a:xfrm>
            <a:off x="5148263" y="2882900"/>
            <a:ext cx="992187" cy="519113"/>
            <a:chOff x="3256" y="1947"/>
            <a:chExt cx="625" cy="327"/>
          </a:xfrm>
        </p:grpSpPr>
        <p:grpSp>
          <p:nvGrpSpPr>
            <p:cNvPr id="5" name="Group 38"/>
            <p:cNvGrpSpPr>
              <a:grpSpLocks/>
            </p:cNvGrpSpPr>
            <p:nvPr/>
          </p:nvGrpSpPr>
          <p:grpSpPr bwMode="auto">
            <a:xfrm>
              <a:off x="3268" y="1947"/>
              <a:ext cx="600" cy="312"/>
              <a:chOff x="860" y="2816"/>
              <a:chExt cx="1924" cy="496"/>
            </a:xfrm>
          </p:grpSpPr>
          <p:sp>
            <p:nvSpPr>
              <p:cNvPr id="668711" name="Line 39"/>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668712" name="Arc 40"/>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13" name="Arc 41"/>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14" name="Arc 42"/>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15" name="Arc 43"/>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16" name="Arc 44"/>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17" name="Line 45"/>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668718" name="Oval 46"/>
            <p:cNvSpPr>
              <a:spLocks noChangeArrowheads="1"/>
            </p:cNvSpPr>
            <p:nvPr/>
          </p:nvSpPr>
          <p:spPr bwMode="auto">
            <a:xfrm>
              <a:off x="3256" y="2251"/>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668719" name="Oval 47"/>
            <p:cNvSpPr>
              <a:spLocks noChangeArrowheads="1"/>
            </p:cNvSpPr>
            <p:nvPr/>
          </p:nvSpPr>
          <p:spPr bwMode="auto">
            <a:xfrm>
              <a:off x="3858" y="2247"/>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grpSp>
        <p:nvGrpSpPr>
          <p:cNvPr id="6" name="Group 48"/>
          <p:cNvGrpSpPr>
            <a:grpSpLocks/>
          </p:cNvGrpSpPr>
          <p:nvPr/>
        </p:nvGrpSpPr>
        <p:grpSpPr bwMode="auto">
          <a:xfrm>
            <a:off x="6948488" y="2852738"/>
            <a:ext cx="985837" cy="542925"/>
            <a:chOff x="4601" y="1928"/>
            <a:chExt cx="621" cy="342"/>
          </a:xfrm>
        </p:grpSpPr>
        <p:grpSp>
          <p:nvGrpSpPr>
            <p:cNvPr id="7" name="Group 49"/>
            <p:cNvGrpSpPr>
              <a:grpSpLocks/>
            </p:cNvGrpSpPr>
            <p:nvPr/>
          </p:nvGrpSpPr>
          <p:grpSpPr bwMode="auto">
            <a:xfrm>
              <a:off x="4615" y="1928"/>
              <a:ext cx="596" cy="336"/>
              <a:chOff x="860" y="2816"/>
              <a:chExt cx="1924" cy="496"/>
            </a:xfrm>
          </p:grpSpPr>
          <p:sp>
            <p:nvSpPr>
              <p:cNvPr id="668722" name="Line 50"/>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668723" name="Arc 51"/>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24" name="Arc 52"/>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25" name="Arc 53"/>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26" name="Arc 54"/>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27" name="Arc 55"/>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28" name="Line 56"/>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668729" name="Oval 57"/>
            <p:cNvSpPr>
              <a:spLocks noChangeArrowheads="1"/>
            </p:cNvSpPr>
            <p:nvPr/>
          </p:nvSpPr>
          <p:spPr bwMode="auto">
            <a:xfrm>
              <a:off x="4601" y="2247"/>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668730" name="Oval 58"/>
            <p:cNvSpPr>
              <a:spLocks noChangeArrowheads="1"/>
            </p:cNvSpPr>
            <p:nvPr/>
          </p:nvSpPr>
          <p:spPr bwMode="auto">
            <a:xfrm>
              <a:off x="5199" y="2243"/>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grpSp>
        <p:nvGrpSpPr>
          <p:cNvPr id="8" name="Group 59"/>
          <p:cNvGrpSpPr>
            <a:grpSpLocks/>
          </p:cNvGrpSpPr>
          <p:nvPr/>
        </p:nvGrpSpPr>
        <p:grpSpPr bwMode="auto">
          <a:xfrm>
            <a:off x="6084888" y="3811588"/>
            <a:ext cx="992187" cy="519112"/>
            <a:chOff x="3944" y="2401"/>
            <a:chExt cx="625" cy="327"/>
          </a:xfrm>
        </p:grpSpPr>
        <p:grpSp>
          <p:nvGrpSpPr>
            <p:cNvPr id="9" name="Group 60"/>
            <p:cNvGrpSpPr>
              <a:grpSpLocks/>
            </p:cNvGrpSpPr>
            <p:nvPr/>
          </p:nvGrpSpPr>
          <p:grpSpPr bwMode="auto">
            <a:xfrm>
              <a:off x="3956" y="2401"/>
              <a:ext cx="600" cy="312"/>
              <a:chOff x="860" y="2816"/>
              <a:chExt cx="1924" cy="496"/>
            </a:xfrm>
          </p:grpSpPr>
          <p:sp>
            <p:nvSpPr>
              <p:cNvPr id="668733" name="Line 61"/>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668734" name="Arc 62"/>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35" name="Arc 63"/>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36" name="Arc 64"/>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37" name="Arc 65"/>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38" name="Arc 66"/>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39" name="Line 67"/>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668740" name="Oval 68"/>
            <p:cNvSpPr>
              <a:spLocks noChangeArrowheads="1"/>
            </p:cNvSpPr>
            <p:nvPr/>
          </p:nvSpPr>
          <p:spPr bwMode="auto">
            <a:xfrm>
              <a:off x="3944" y="2705"/>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668741" name="Oval 69"/>
            <p:cNvSpPr>
              <a:spLocks noChangeArrowheads="1"/>
            </p:cNvSpPr>
            <p:nvPr/>
          </p:nvSpPr>
          <p:spPr bwMode="auto">
            <a:xfrm>
              <a:off x="4546" y="2701"/>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cxnSp>
        <p:nvCxnSpPr>
          <p:cNvPr id="668742" name="AutoShape 70"/>
          <p:cNvCxnSpPr>
            <a:cxnSpLocks noChangeShapeType="1"/>
            <a:stCxn id="668764" idx="6"/>
            <a:endCxn id="668718" idx="2"/>
          </p:cNvCxnSpPr>
          <p:nvPr/>
        </p:nvCxnSpPr>
        <p:spPr bwMode="auto">
          <a:xfrm>
            <a:off x="4395788" y="3381375"/>
            <a:ext cx="752475" cy="3175"/>
          </a:xfrm>
          <a:prstGeom prst="bentConnector3">
            <a:avLst>
              <a:gd name="adj1" fmla="val 49787"/>
            </a:avLst>
          </a:prstGeom>
          <a:noFill/>
          <a:ln w="19050">
            <a:solidFill>
              <a:srgbClr val="0000FF"/>
            </a:solidFill>
            <a:prstDash val="dash"/>
            <a:miter lim="800000"/>
            <a:headEnd/>
            <a:tailEnd/>
          </a:ln>
          <a:effectLst/>
        </p:spPr>
      </p:cxnSp>
      <p:sp>
        <p:nvSpPr>
          <p:cNvPr id="668751" name="Oval 79"/>
          <p:cNvSpPr>
            <a:spLocks noChangeArrowheads="1"/>
          </p:cNvSpPr>
          <p:nvPr/>
        </p:nvSpPr>
        <p:spPr bwMode="auto">
          <a:xfrm>
            <a:off x="4249738" y="4325938"/>
            <a:ext cx="36512" cy="36512"/>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668752" name="Oval 80"/>
          <p:cNvSpPr>
            <a:spLocks noChangeArrowheads="1"/>
          </p:cNvSpPr>
          <p:nvPr/>
        </p:nvSpPr>
        <p:spPr bwMode="auto">
          <a:xfrm>
            <a:off x="5200650" y="4294188"/>
            <a:ext cx="36513" cy="36512"/>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cxnSp>
        <p:nvCxnSpPr>
          <p:cNvPr id="668753" name="AutoShape 81"/>
          <p:cNvCxnSpPr>
            <a:cxnSpLocks noChangeShapeType="1"/>
            <a:endCxn id="668751" idx="2"/>
          </p:cNvCxnSpPr>
          <p:nvPr/>
        </p:nvCxnSpPr>
        <p:spPr bwMode="auto">
          <a:xfrm flipV="1">
            <a:off x="3387725" y="4344988"/>
            <a:ext cx="862013" cy="6350"/>
          </a:xfrm>
          <a:prstGeom prst="bentConnector3">
            <a:avLst>
              <a:gd name="adj1" fmla="val 49907"/>
            </a:avLst>
          </a:prstGeom>
          <a:noFill/>
          <a:ln w="19050">
            <a:solidFill>
              <a:srgbClr val="0000FF"/>
            </a:solidFill>
            <a:miter lim="800000"/>
            <a:headEnd/>
            <a:tailEnd/>
          </a:ln>
          <a:effectLst/>
        </p:spPr>
      </p:cxnSp>
      <p:grpSp>
        <p:nvGrpSpPr>
          <p:cNvPr id="10" name="Group 82"/>
          <p:cNvGrpSpPr>
            <a:grpSpLocks/>
          </p:cNvGrpSpPr>
          <p:nvPr/>
        </p:nvGrpSpPr>
        <p:grpSpPr bwMode="auto">
          <a:xfrm>
            <a:off x="3419475" y="2852738"/>
            <a:ext cx="976313" cy="546100"/>
            <a:chOff x="2347" y="1930"/>
            <a:chExt cx="615" cy="344"/>
          </a:xfrm>
        </p:grpSpPr>
        <p:grpSp>
          <p:nvGrpSpPr>
            <p:cNvPr id="11" name="Group 83"/>
            <p:cNvGrpSpPr>
              <a:grpSpLocks/>
            </p:cNvGrpSpPr>
            <p:nvPr/>
          </p:nvGrpSpPr>
          <p:grpSpPr bwMode="auto">
            <a:xfrm>
              <a:off x="2355" y="1930"/>
              <a:ext cx="596" cy="336"/>
              <a:chOff x="860" y="2816"/>
              <a:chExt cx="1924" cy="496"/>
            </a:xfrm>
          </p:grpSpPr>
          <p:sp>
            <p:nvSpPr>
              <p:cNvPr id="668756" name="Line 84"/>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668757" name="Arc 85"/>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58" name="Arc 86"/>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59" name="Arc 87"/>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60" name="Arc 88"/>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61" name="Arc 89"/>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62" name="Line 90"/>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668763" name="Oval 91"/>
            <p:cNvSpPr>
              <a:spLocks noChangeArrowheads="1"/>
            </p:cNvSpPr>
            <p:nvPr/>
          </p:nvSpPr>
          <p:spPr bwMode="auto">
            <a:xfrm>
              <a:off x="2347" y="2249"/>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668764" name="Oval 92"/>
            <p:cNvSpPr>
              <a:spLocks noChangeArrowheads="1"/>
            </p:cNvSpPr>
            <p:nvPr/>
          </p:nvSpPr>
          <p:spPr bwMode="auto">
            <a:xfrm>
              <a:off x="2939" y="2251"/>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grpSp>
        <p:nvGrpSpPr>
          <p:cNvPr id="12" name="Group 93"/>
          <p:cNvGrpSpPr>
            <a:grpSpLocks/>
          </p:cNvGrpSpPr>
          <p:nvPr/>
        </p:nvGrpSpPr>
        <p:grpSpPr bwMode="auto">
          <a:xfrm>
            <a:off x="669925" y="3817938"/>
            <a:ext cx="976313" cy="546100"/>
            <a:chOff x="2347" y="1930"/>
            <a:chExt cx="615" cy="344"/>
          </a:xfrm>
        </p:grpSpPr>
        <p:grpSp>
          <p:nvGrpSpPr>
            <p:cNvPr id="13" name="Group 94"/>
            <p:cNvGrpSpPr>
              <a:grpSpLocks/>
            </p:cNvGrpSpPr>
            <p:nvPr/>
          </p:nvGrpSpPr>
          <p:grpSpPr bwMode="auto">
            <a:xfrm>
              <a:off x="2355" y="1930"/>
              <a:ext cx="596" cy="336"/>
              <a:chOff x="860" y="2816"/>
              <a:chExt cx="1924" cy="496"/>
            </a:xfrm>
          </p:grpSpPr>
          <p:sp>
            <p:nvSpPr>
              <p:cNvPr id="668767" name="Line 95"/>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668768" name="Arc 96"/>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69" name="Arc 97"/>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70" name="Arc 98"/>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71" name="Arc 99"/>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72" name="Arc 100"/>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773" name="Line 101"/>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sp>
          <p:nvSpPr>
            <p:cNvPr id="668774" name="Oval 102"/>
            <p:cNvSpPr>
              <a:spLocks noChangeArrowheads="1"/>
            </p:cNvSpPr>
            <p:nvPr/>
          </p:nvSpPr>
          <p:spPr bwMode="auto">
            <a:xfrm>
              <a:off x="2347" y="2249"/>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sp>
          <p:nvSpPr>
            <p:cNvPr id="668775" name="Oval 103"/>
            <p:cNvSpPr>
              <a:spLocks noChangeArrowheads="1"/>
            </p:cNvSpPr>
            <p:nvPr/>
          </p:nvSpPr>
          <p:spPr bwMode="auto">
            <a:xfrm>
              <a:off x="2939" y="2251"/>
              <a:ext cx="23" cy="23"/>
            </a:xfrm>
            <a:prstGeom prst="ellipse">
              <a:avLst/>
            </a:prstGeom>
            <a:solidFill>
              <a:schemeClr val="tx2"/>
            </a:solidFill>
            <a:ln w="12700">
              <a:solidFill>
                <a:schemeClr val="tx1"/>
              </a:solidFill>
              <a:round/>
              <a:headEnd/>
              <a:tailEnd/>
            </a:ln>
            <a:effectLst/>
          </p:spPr>
          <p:txBody>
            <a:bodyPr wrap="none" anchor="ctr"/>
            <a:lstStyle/>
            <a:p>
              <a:endParaRPr lang="zh-CN" altLang="en-US"/>
            </a:p>
          </p:txBody>
        </p:sp>
      </p:grpSp>
      <p:cxnSp>
        <p:nvCxnSpPr>
          <p:cNvPr id="668776" name="AutoShape 104"/>
          <p:cNvCxnSpPr>
            <a:cxnSpLocks noChangeShapeType="1"/>
          </p:cNvCxnSpPr>
          <p:nvPr/>
        </p:nvCxnSpPr>
        <p:spPr bwMode="auto">
          <a:xfrm>
            <a:off x="5219700" y="4313238"/>
            <a:ext cx="906463" cy="0"/>
          </a:xfrm>
          <a:prstGeom prst="straightConnector1">
            <a:avLst/>
          </a:prstGeom>
          <a:noFill/>
          <a:ln w="19050">
            <a:solidFill>
              <a:srgbClr val="0000FF"/>
            </a:solidFill>
            <a:prstDash val="dash"/>
            <a:round/>
            <a:headEnd/>
            <a:tailEnd/>
          </a:ln>
          <a:effectLst/>
        </p:spPr>
      </p:cxnSp>
      <p:sp>
        <p:nvSpPr>
          <p:cNvPr id="668777" name="Freeform 105"/>
          <p:cNvSpPr>
            <a:spLocks/>
          </p:cNvSpPr>
          <p:nvPr/>
        </p:nvSpPr>
        <p:spPr bwMode="auto">
          <a:xfrm>
            <a:off x="569913" y="5664200"/>
            <a:ext cx="193675" cy="598488"/>
          </a:xfrm>
          <a:custGeom>
            <a:avLst/>
            <a:gdLst/>
            <a:ahLst/>
            <a:cxnLst>
              <a:cxn ang="0">
                <a:pos x="51" y="0"/>
              </a:cxn>
              <a:cxn ang="0">
                <a:pos x="51" y="52"/>
              </a:cxn>
              <a:cxn ang="0">
                <a:pos x="0" y="77"/>
              </a:cxn>
              <a:cxn ang="0">
                <a:pos x="51" y="103"/>
              </a:cxn>
              <a:cxn ang="0">
                <a:pos x="0" y="128"/>
              </a:cxn>
              <a:cxn ang="0">
                <a:pos x="51" y="154"/>
              </a:cxn>
              <a:cxn ang="0">
                <a:pos x="0" y="179"/>
              </a:cxn>
              <a:cxn ang="0">
                <a:pos x="51" y="205"/>
              </a:cxn>
              <a:cxn ang="0">
                <a:pos x="51" y="256"/>
              </a:cxn>
            </a:cxnLst>
            <a:rect l="0" t="0" r="r" b="b"/>
            <a:pathLst>
              <a:path w="51" h="256">
                <a:moveTo>
                  <a:pt x="51" y="0"/>
                </a:moveTo>
                <a:lnTo>
                  <a:pt x="51" y="52"/>
                </a:lnTo>
                <a:lnTo>
                  <a:pt x="0" y="77"/>
                </a:lnTo>
                <a:lnTo>
                  <a:pt x="51" y="103"/>
                </a:lnTo>
                <a:lnTo>
                  <a:pt x="0" y="128"/>
                </a:lnTo>
                <a:lnTo>
                  <a:pt x="51" y="154"/>
                </a:lnTo>
                <a:lnTo>
                  <a:pt x="0" y="179"/>
                </a:lnTo>
                <a:lnTo>
                  <a:pt x="51" y="205"/>
                </a:lnTo>
                <a:lnTo>
                  <a:pt x="51" y="256"/>
                </a:lnTo>
              </a:path>
            </a:pathLst>
          </a:custGeom>
          <a:noFill/>
          <a:ln w="28575" cap="rnd" cmpd="sng">
            <a:solidFill>
              <a:schemeClr val="tx1"/>
            </a:solidFill>
            <a:prstDash val="solid"/>
            <a:round/>
            <a:headEnd/>
            <a:tailEnd/>
          </a:ln>
        </p:spPr>
        <p:txBody>
          <a:bodyPr/>
          <a:lstStyle/>
          <a:p>
            <a:endParaRPr lang="zh-CN" altLang="en-US"/>
          </a:p>
        </p:txBody>
      </p:sp>
      <p:sp>
        <p:nvSpPr>
          <p:cNvPr id="668778" name="Line 106"/>
          <p:cNvSpPr>
            <a:spLocks noChangeShapeType="1"/>
          </p:cNvSpPr>
          <p:nvPr/>
        </p:nvSpPr>
        <p:spPr bwMode="auto">
          <a:xfrm flipH="1">
            <a:off x="423863" y="5710238"/>
            <a:ext cx="341312" cy="0"/>
          </a:xfrm>
          <a:prstGeom prst="line">
            <a:avLst/>
          </a:prstGeom>
          <a:noFill/>
          <a:ln w="28575">
            <a:solidFill>
              <a:schemeClr val="tx1"/>
            </a:solidFill>
            <a:round/>
            <a:headEnd/>
            <a:tailEnd/>
          </a:ln>
          <a:effectLst/>
        </p:spPr>
        <p:txBody>
          <a:bodyPr/>
          <a:lstStyle/>
          <a:p>
            <a:endParaRPr lang="zh-CN" altLang="en-US"/>
          </a:p>
        </p:txBody>
      </p:sp>
      <p:sp>
        <p:nvSpPr>
          <p:cNvPr id="668779" name="Line 107"/>
          <p:cNvSpPr>
            <a:spLocks noChangeShapeType="1"/>
          </p:cNvSpPr>
          <p:nvPr/>
        </p:nvSpPr>
        <p:spPr bwMode="auto">
          <a:xfrm flipH="1">
            <a:off x="423863" y="6235700"/>
            <a:ext cx="341312" cy="0"/>
          </a:xfrm>
          <a:prstGeom prst="line">
            <a:avLst/>
          </a:prstGeom>
          <a:noFill/>
          <a:ln w="28575">
            <a:solidFill>
              <a:schemeClr val="tx1"/>
            </a:solidFill>
            <a:round/>
            <a:headEnd/>
            <a:tailEnd/>
          </a:ln>
          <a:effectLst/>
        </p:spPr>
        <p:txBody>
          <a:bodyPr/>
          <a:lstStyle/>
          <a:p>
            <a:endParaRPr lang="zh-CN" altLang="en-US"/>
          </a:p>
        </p:txBody>
      </p:sp>
      <p:sp>
        <p:nvSpPr>
          <p:cNvPr id="668780" name="Line 108"/>
          <p:cNvSpPr>
            <a:spLocks noChangeShapeType="1"/>
          </p:cNvSpPr>
          <p:nvPr/>
        </p:nvSpPr>
        <p:spPr bwMode="auto">
          <a:xfrm flipH="1">
            <a:off x="430213" y="5715000"/>
            <a:ext cx="1587" cy="138113"/>
          </a:xfrm>
          <a:prstGeom prst="line">
            <a:avLst/>
          </a:prstGeom>
          <a:noFill/>
          <a:ln w="28575">
            <a:solidFill>
              <a:schemeClr val="tx1"/>
            </a:solidFill>
            <a:round/>
            <a:headEnd/>
            <a:tailEnd/>
          </a:ln>
          <a:effectLst/>
        </p:spPr>
        <p:txBody>
          <a:bodyPr/>
          <a:lstStyle/>
          <a:p>
            <a:endParaRPr lang="zh-CN" altLang="en-US"/>
          </a:p>
        </p:txBody>
      </p:sp>
      <p:sp>
        <p:nvSpPr>
          <p:cNvPr id="668781" name="Line 109"/>
          <p:cNvSpPr>
            <a:spLocks noChangeShapeType="1"/>
          </p:cNvSpPr>
          <p:nvPr/>
        </p:nvSpPr>
        <p:spPr bwMode="auto">
          <a:xfrm flipH="1">
            <a:off x="430213" y="6099175"/>
            <a:ext cx="1587" cy="138113"/>
          </a:xfrm>
          <a:prstGeom prst="line">
            <a:avLst/>
          </a:prstGeom>
          <a:noFill/>
          <a:ln w="28575">
            <a:solidFill>
              <a:schemeClr val="tx1"/>
            </a:solidFill>
            <a:round/>
            <a:headEnd/>
            <a:tailEnd/>
          </a:ln>
          <a:effectLst/>
        </p:spPr>
        <p:txBody>
          <a:bodyPr/>
          <a:lstStyle/>
          <a:p>
            <a:endParaRPr lang="zh-CN" altLang="en-US"/>
          </a:p>
        </p:txBody>
      </p:sp>
      <p:sp>
        <p:nvSpPr>
          <p:cNvPr id="668782" name="Line 110"/>
          <p:cNvSpPr>
            <a:spLocks noChangeShapeType="1"/>
          </p:cNvSpPr>
          <p:nvPr/>
        </p:nvSpPr>
        <p:spPr bwMode="auto">
          <a:xfrm>
            <a:off x="284163" y="5884863"/>
            <a:ext cx="149225" cy="217487"/>
          </a:xfrm>
          <a:prstGeom prst="line">
            <a:avLst/>
          </a:prstGeom>
          <a:noFill/>
          <a:ln w="28575">
            <a:solidFill>
              <a:schemeClr val="tx1"/>
            </a:solidFill>
            <a:round/>
            <a:headEnd/>
            <a:tailEnd/>
          </a:ln>
          <a:effectLst/>
        </p:spPr>
        <p:txBody>
          <a:bodyPr/>
          <a:lstStyle/>
          <a:p>
            <a:endParaRPr lang="zh-CN" altLang="en-US"/>
          </a:p>
        </p:txBody>
      </p:sp>
      <p:sp>
        <p:nvSpPr>
          <p:cNvPr id="668783" name="Oval 111"/>
          <p:cNvSpPr>
            <a:spLocks noChangeAspect="1" noChangeArrowheads="1"/>
          </p:cNvSpPr>
          <p:nvPr/>
        </p:nvSpPr>
        <p:spPr bwMode="auto">
          <a:xfrm>
            <a:off x="423863" y="6094413"/>
            <a:ext cx="17462" cy="17462"/>
          </a:xfrm>
          <a:prstGeom prst="ellipse">
            <a:avLst/>
          </a:prstGeom>
          <a:solidFill>
            <a:schemeClr val="tx2"/>
          </a:solidFill>
          <a:ln w="28575">
            <a:solidFill>
              <a:schemeClr val="tx1"/>
            </a:solidFill>
            <a:round/>
            <a:headEnd/>
            <a:tailEnd/>
          </a:ln>
          <a:effectLst/>
        </p:spPr>
        <p:txBody>
          <a:bodyPr wrap="none" anchor="ctr"/>
          <a:lstStyle/>
          <a:p>
            <a:endParaRPr lang="zh-CN" altLang="en-US"/>
          </a:p>
        </p:txBody>
      </p:sp>
      <p:sp>
        <p:nvSpPr>
          <p:cNvPr id="668784" name="Rectangle 112"/>
          <p:cNvSpPr>
            <a:spLocks noChangeAspect="1" noChangeArrowheads="1"/>
          </p:cNvSpPr>
          <p:nvPr/>
        </p:nvSpPr>
        <p:spPr bwMode="auto">
          <a:xfrm>
            <a:off x="752475" y="6257925"/>
            <a:ext cx="22225" cy="22225"/>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sp>
        <p:nvSpPr>
          <p:cNvPr id="668785" name="Rectangle 113"/>
          <p:cNvSpPr>
            <a:spLocks noChangeAspect="1" noChangeArrowheads="1"/>
          </p:cNvSpPr>
          <p:nvPr/>
        </p:nvSpPr>
        <p:spPr bwMode="auto">
          <a:xfrm>
            <a:off x="752475" y="5653088"/>
            <a:ext cx="22225" cy="22225"/>
          </a:xfrm>
          <a:prstGeom prst="rect">
            <a:avLst/>
          </a:prstGeom>
          <a:solidFill>
            <a:srgbClr val="A50021"/>
          </a:solidFill>
          <a:ln w="28575">
            <a:solidFill>
              <a:schemeClr val="tx1"/>
            </a:solidFill>
            <a:miter lim="800000"/>
            <a:headEnd/>
            <a:tailEnd/>
          </a:ln>
          <a:effectLst/>
        </p:spPr>
        <p:txBody>
          <a:bodyPr wrap="none" anchor="ctr"/>
          <a:lstStyle/>
          <a:p>
            <a:endParaRPr lang="zh-CN" altLang="en-US"/>
          </a:p>
        </p:txBody>
      </p:sp>
      <p:sp>
        <p:nvSpPr>
          <p:cNvPr id="668786" name="Oval 114"/>
          <p:cNvSpPr>
            <a:spLocks noChangeAspect="1" noChangeArrowheads="1"/>
          </p:cNvSpPr>
          <p:nvPr/>
        </p:nvSpPr>
        <p:spPr bwMode="auto">
          <a:xfrm>
            <a:off x="6892925" y="5872163"/>
            <a:ext cx="17463" cy="17462"/>
          </a:xfrm>
          <a:prstGeom prst="ellipse">
            <a:avLst/>
          </a:prstGeom>
          <a:solidFill>
            <a:schemeClr val="tx2"/>
          </a:solidFill>
          <a:ln w="28575">
            <a:solidFill>
              <a:schemeClr val="tx1"/>
            </a:solidFill>
            <a:round/>
            <a:headEnd/>
            <a:tailEnd/>
          </a:ln>
          <a:effectLst/>
        </p:spPr>
        <p:txBody>
          <a:bodyPr wrap="none" anchor="ctr"/>
          <a:lstStyle/>
          <a:p>
            <a:endParaRPr lang="zh-CN" altLang="en-US"/>
          </a:p>
        </p:txBody>
      </p:sp>
      <p:sp>
        <p:nvSpPr>
          <p:cNvPr id="668788" name="Oval 116"/>
          <p:cNvSpPr>
            <a:spLocks noChangeAspect="1" noChangeArrowheads="1"/>
          </p:cNvSpPr>
          <p:nvPr/>
        </p:nvSpPr>
        <p:spPr bwMode="auto">
          <a:xfrm>
            <a:off x="420688" y="5853113"/>
            <a:ext cx="17462" cy="17462"/>
          </a:xfrm>
          <a:prstGeom prst="ellipse">
            <a:avLst/>
          </a:prstGeom>
          <a:solidFill>
            <a:schemeClr val="tx2"/>
          </a:solidFill>
          <a:ln w="28575">
            <a:solidFill>
              <a:schemeClr val="tx1"/>
            </a:solidFill>
            <a:round/>
            <a:headEnd/>
            <a:tailEnd/>
          </a:ln>
          <a:effectLst/>
        </p:spPr>
        <p:txBody>
          <a:bodyPr wrap="none" anchor="ctr"/>
          <a:lstStyle/>
          <a:p>
            <a:endParaRPr lang="zh-CN" altLang="en-US"/>
          </a:p>
        </p:txBody>
      </p:sp>
      <p:cxnSp>
        <p:nvCxnSpPr>
          <p:cNvPr id="668801" name="AutoShape 129"/>
          <p:cNvCxnSpPr>
            <a:cxnSpLocks noChangeShapeType="1"/>
          </p:cNvCxnSpPr>
          <p:nvPr/>
        </p:nvCxnSpPr>
        <p:spPr bwMode="auto">
          <a:xfrm flipV="1">
            <a:off x="2447925" y="4338638"/>
            <a:ext cx="95250" cy="9525"/>
          </a:xfrm>
          <a:prstGeom prst="bentConnector2">
            <a:avLst/>
          </a:prstGeom>
          <a:noFill/>
          <a:ln w="19050">
            <a:solidFill>
              <a:srgbClr val="CC0000"/>
            </a:solidFill>
            <a:miter lim="800000"/>
            <a:headEnd/>
            <a:tailEnd/>
          </a:ln>
          <a:effectLst/>
        </p:spPr>
      </p:cxnSp>
      <p:cxnSp>
        <p:nvCxnSpPr>
          <p:cNvPr id="668802" name="AutoShape 130"/>
          <p:cNvCxnSpPr>
            <a:cxnSpLocks noChangeShapeType="1"/>
          </p:cNvCxnSpPr>
          <p:nvPr/>
        </p:nvCxnSpPr>
        <p:spPr bwMode="auto">
          <a:xfrm rot="5400000" flipH="1" flipV="1">
            <a:off x="3294063" y="4305300"/>
            <a:ext cx="11112" cy="103188"/>
          </a:xfrm>
          <a:prstGeom prst="bentConnector2">
            <a:avLst/>
          </a:prstGeom>
          <a:noFill/>
          <a:ln w="19050">
            <a:solidFill>
              <a:srgbClr val="CC0000"/>
            </a:solidFill>
            <a:miter lim="800000"/>
            <a:headEnd/>
            <a:tailEnd/>
          </a:ln>
          <a:effectLst/>
        </p:spPr>
      </p:cxnSp>
      <p:cxnSp>
        <p:nvCxnSpPr>
          <p:cNvPr id="668804" name="AutoShape 132"/>
          <p:cNvCxnSpPr>
            <a:cxnSpLocks noChangeShapeType="1"/>
            <a:stCxn id="668827" idx="0"/>
            <a:endCxn id="668898" idx="6"/>
          </p:cNvCxnSpPr>
          <p:nvPr/>
        </p:nvCxnSpPr>
        <p:spPr bwMode="auto">
          <a:xfrm rot="5400000" flipH="1">
            <a:off x="361156" y="4521995"/>
            <a:ext cx="1057275" cy="931862"/>
          </a:xfrm>
          <a:prstGeom prst="bentConnector2">
            <a:avLst/>
          </a:prstGeom>
          <a:noFill/>
          <a:ln w="12700">
            <a:solidFill>
              <a:srgbClr val="CC6600"/>
            </a:solidFill>
            <a:miter lim="800000"/>
            <a:headEnd/>
            <a:tailEnd/>
          </a:ln>
          <a:effectLst/>
        </p:spPr>
      </p:cxnSp>
      <p:cxnSp>
        <p:nvCxnSpPr>
          <p:cNvPr id="668805" name="AutoShape 133"/>
          <p:cNvCxnSpPr>
            <a:cxnSpLocks noChangeShapeType="1"/>
            <a:stCxn id="668828" idx="0"/>
            <a:endCxn id="668807" idx="6"/>
          </p:cNvCxnSpPr>
          <p:nvPr/>
        </p:nvCxnSpPr>
        <p:spPr bwMode="auto">
          <a:xfrm rot="5400000" flipH="1">
            <a:off x="237332" y="4214019"/>
            <a:ext cx="1274762" cy="1333500"/>
          </a:xfrm>
          <a:prstGeom prst="bentConnector2">
            <a:avLst/>
          </a:prstGeom>
          <a:noFill/>
          <a:ln w="12700">
            <a:solidFill>
              <a:srgbClr val="CC6600"/>
            </a:solidFill>
            <a:miter lim="800000"/>
            <a:headEnd/>
            <a:tailEnd/>
          </a:ln>
          <a:effectLst/>
        </p:spPr>
      </p:cxnSp>
      <p:sp>
        <p:nvSpPr>
          <p:cNvPr id="668808" name="Text Box 136"/>
          <p:cNvSpPr txBox="1">
            <a:spLocks noChangeArrowheads="1"/>
          </p:cNvSpPr>
          <p:nvPr/>
        </p:nvSpPr>
        <p:spPr bwMode="auto">
          <a:xfrm>
            <a:off x="755650" y="3500438"/>
            <a:ext cx="785813"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1</a:t>
            </a:r>
            <a:endParaRPr lang="en-US" altLang="zh-CN" sz="1400">
              <a:latin typeface="Arial" charset="0"/>
              <a:ea typeface="宋体" charset="-122"/>
            </a:endParaRPr>
          </a:p>
        </p:txBody>
      </p:sp>
      <p:sp>
        <p:nvSpPr>
          <p:cNvPr id="668809" name="Text Box 137"/>
          <p:cNvSpPr txBox="1">
            <a:spLocks noChangeArrowheads="1"/>
          </p:cNvSpPr>
          <p:nvPr/>
        </p:nvSpPr>
        <p:spPr bwMode="auto">
          <a:xfrm>
            <a:off x="2484438" y="3500438"/>
            <a:ext cx="785812"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3</a:t>
            </a:r>
            <a:endParaRPr lang="en-US" altLang="zh-CN" sz="1400">
              <a:latin typeface="Arial" charset="0"/>
              <a:ea typeface="宋体" charset="-122"/>
            </a:endParaRPr>
          </a:p>
        </p:txBody>
      </p:sp>
      <p:sp>
        <p:nvSpPr>
          <p:cNvPr id="668810" name="Text Box 138"/>
          <p:cNvSpPr txBox="1">
            <a:spLocks noChangeArrowheads="1"/>
          </p:cNvSpPr>
          <p:nvPr/>
        </p:nvSpPr>
        <p:spPr bwMode="auto">
          <a:xfrm>
            <a:off x="6084888" y="3500438"/>
            <a:ext cx="982662"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153</a:t>
            </a:r>
            <a:endParaRPr lang="en-US" altLang="zh-CN" sz="1400">
              <a:latin typeface="Arial" charset="0"/>
              <a:ea typeface="宋体" charset="-122"/>
            </a:endParaRPr>
          </a:p>
        </p:txBody>
      </p:sp>
      <p:sp>
        <p:nvSpPr>
          <p:cNvPr id="668811" name="Text Box 139"/>
          <p:cNvSpPr txBox="1">
            <a:spLocks noChangeArrowheads="1"/>
          </p:cNvSpPr>
          <p:nvPr/>
        </p:nvSpPr>
        <p:spPr bwMode="auto">
          <a:xfrm>
            <a:off x="1547813" y="2492375"/>
            <a:ext cx="785812"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2</a:t>
            </a:r>
            <a:endParaRPr lang="en-US" altLang="zh-CN" sz="1400">
              <a:latin typeface="Arial" charset="0"/>
              <a:ea typeface="宋体" charset="-122"/>
            </a:endParaRPr>
          </a:p>
        </p:txBody>
      </p:sp>
      <p:sp>
        <p:nvSpPr>
          <p:cNvPr id="668812" name="Text Box 140"/>
          <p:cNvSpPr txBox="1">
            <a:spLocks noChangeArrowheads="1"/>
          </p:cNvSpPr>
          <p:nvPr/>
        </p:nvSpPr>
        <p:spPr bwMode="auto">
          <a:xfrm>
            <a:off x="5148263" y="2492375"/>
            <a:ext cx="982662"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152</a:t>
            </a:r>
            <a:endParaRPr lang="en-US" altLang="zh-CN" sz="1400">
              <a:latin typeface="Arial" charset="0"/>
              <a:ea typeface="宋体" charset="-122"/>
            </a:endParaRPr>
          </a:p>
        </p:txBody>
      </p:sp>
      <p:sp>
        <p:nvSpPr>
          <p:cNvPr id="668813" name="Text Box 141"/>
          <p:cNvSpPr txBox="1">
            <a:spLocks noChangeArrowheads="1"/>
          </p:cNvSpPr>
          <p:nvPr/>
        </p:nvSpPr>
        <p:spPr bwMode="auto">
          <a:xfrm>
            <a:off x="6948488" y="2492375"/>
            <a:ext cx="982662"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154</a:t>
            </a:r>
            <a:endParaRPr lang="en-US" altLang="zh-CN" sz="1400">
              <a:latin typeface="Arial" charset="0"/>
              <a:ea typeface="宋体" charset="-122"/>
            </a:endParaRPr>
          </a:p>
        </p:txBody>
      </p:sp>
      <p:sp>
        <p:nvSpPr>
          <p:cNvPr id="668814" name="Text Box 142"/>
          <p:cNvSpPr txBox="1">
            <a:spLocks noChangeArrowheads="1"/>
          </p:cNvSpPr>
          <p:nvPr/>
        </p:nvSpPr>
        <p:spPr bwMode="auto">
          <a:xfrm>
            <a:off x="4356100" y="3500438"/>
            <a:ext cx="785813"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5</a:t>
            </a:r>
            <a:endParaRPr lang="en-US" altLang="zh-CN" sz="1400">
              <a:latin typeface="Arial" charset="0"/>
              <a:ea typeface="宋体" charset="-122"/>
            </a:endParaRPr>
          </a:p>
        </p:txBody>
      </p:sp>
      <p:cxnSp>
        <p:nvCxnSpPr>
          <p:cNvPr id="668815" name="AutoShape 143"/>
          <p:cNvCxnSpPr>
            <a:cxnSpLocks noChangeShapeType="1"/>
            <a:stCxn id="668901" idx="0"/>
            <a:endCxn id="668896" idx="4"/>
          </p:cNvCxnSpPr>
          <p:nvPr/>
        </p:nvCxnSpPr>
        <p:spPr bwMode="auto">
          <a:xfrm rot="5400000" flipH="1">
            <a:off x="1930400" y="4865688"/>
            <a:ext cx="1150938" cy="150812"/>
          </a:xfrm>
          <a:prstGeom prst="bentConnector3">
            <a:avLst>
              <a:gd name="adj1" fmla="val 50069"/>
            </a:avLst>
          </a:prstGeom>
          <a:noFill/>
          <a:ln w="9525">
            <a:solidFill>
              <a:srgbClr val="CC6600"/>
            </a:solidFill>
            <a:miter lim="800000"/>
            <a:headEnd/>
            <a:tailEnd/>
          </a:ln>
          <a:effectLst/>
        </p:spPr>
      </p:cxnSp>
      <p:cxnSp>
        <p:nvCxnSpPr>
          <p:cNvPr id="668816" name="AutoShape 144"/>
          <p:cNvCxnSpPr>
            <a:cxnSpLocks noChangeShapeType="1"/>
            <a:stCxn id="668902" idx="0"/>
            <a:endCxn id="668897" idx="4"/>
          </p:cNvCxnSpPr>
          <p:nvPr/>
        </p:nvCxnSpPr>
        <p:spPr bwMode="auto">
          <a:xfrm rot="16200000">
            <a:off x="2493963" y="4641850"/>
            <a:ext cx="1149350" cy="603250"/>
          </a:xfrm>
          <a:prstGeom prst="bentConnector3">
            <a:avLst>
              <a:gd name="adj1" fmla="val 50000"/>
            </a:avLst>
          </a:prstGeom>
          <a:noFill/>
          <a:ln w="9525">
            <a:solidFill>
              <a:srgbClr val="CC6600"/>
            </a:solidFill>
            <a:miter lim="800000"/>
            <a:headEnd/>
            <a:tailEnd/>
          </a:ln>
          <a:effectLst/>
        </p:spPr>
      </p:cxnSp>
      <p:sp>
        <p:nvSpPr>
          <p:cNvPr id="668821" name="Text Box 149"/>
          <p:cNvSpPr txBox="1">
            <a:spLocks noChangeArrowheads="1"/>
          </p:cNvSpPr>
          <p:nvPr/>
        </p:nvSpPr>
        <p:spPr bwMode="auto">
          <a:xfrm>
            <a:off x="3498850" y="2492375"/>
            <a:ext cx="785813" cy="247650"/>
          </a:xfrm>
          <a:prstGeom prst="rect">
            <a:avLst/>
          </a:prstGeom>
          <a:noFill/>
          <a:ln w="12700">
            <a:solidFill>
              <a:schemeClr val="tx1"/>
            </a:solidFill>
            <a:miter lim="800000"/>
            <a:headEnd/>
            <a:tailEnd/>
          </a:ln>
          <a:effectLst/>
        </p:spPr>
        <p:txBody>
          <a:bodyPr wrap="none" lIns="18000" tIns="10800" rIns="18000" bIns="10800">
            <a:spAutoFit/>
          </a:bodyPr>
          <a:lstStyle/>
          <a:p>
            <a:r>
              <a:rPr lang="fr-CH" sz="1400">
                <a:latin typeface="Arial" charset="0"/>
              </a:rPr>
              <a:t>Magnet 4</a:t>
            </a:r>
            <a:endParaRPr lang="en-US" altLang="zh-CN" sz="1400">
              <a:latin typeface="Arial" charset="0"/>
              <a:ea typeface="宋体" charset="-122"/>
            </a:endParaRPr>
          </a:p>
        </p:txBody>
      </p:sp>
      <p:sp>
        <p:nvSpPr>
          <p:cNvPr id="668823" name="Text Box 151"/>
          <p:cNvSpPr txBox="1">
            <a:spLocks noChangeArrowheads="1"/>
          </p:cNvSpPr>
          <p:nvPr/>
        </p:nvSpPr>
        <p:spPr bwMode="auto">
          <a:xfrm>
            <a:off x="8420100" y="2430463"/>
            <a:ext cx="588963" cy="336550"/>
          </a:xfrm>
          <a:prstGeom prst="rect">
            <a:avLst/>
          </a:prstGeom>
          <a:noFill/>
          <a:ln w="12700">
            <a:noFill/>
            <a:miter lim="800000"/>
            <a:headEnd/>
            <a:tailEnd/>
          </a:ln>
          <a:effectLst/>
        </p:spPr>
        <p:txBody>
          <a:bodyPr wrap="none">
            <a:spAutoFit/>
          </a:bodyPr>
          <a:lstStyle/>
          <a:p>
            <a:r>
              <a:rPr lang="en-US" altLang="zh-CN" sz="1600">
                <a:solidFill>
                  <a:schemeClr val="tx2"/>
                </a:solidFill>
                <a:latin typeface="Arial" charset="0"/>
                <a:ea typeface="宋体" charset="-122"/>
              </a:rPr>
              <a:t>DFB</a:t>
            </a:r>
            <a:endParaRPr lang="en-GB" sz="1600">
              <a:solidFill>
                <a:schemeClr val="tx2"/>
              </a:solidFill>
              <a:latin typeface="Arial" charset="0"/>
            </a:endParaRPr>
          </a:p>
        </p:txBody>
      </p:sp>
      <p:sp>
        <p:nvSpPr>
          <p:cNvPr id="668824" name="Text Box 152"/>
          <p:cNvSpPr txBox="1">
            <a:spLocks noChangeArrowheads="1"/>
          </p:cNvSpPr>
          <p:nvPr/>
        </p:nvSpPr>
        <p:spPr bwMode="auto">
          <a:xfrm>
            <a:off x="0" y="2430463"/>
            <a:ext cx="588963" cy="336550"/>
          </a:xfrm>
          <a:prstGeom prst="rect">
            <a:avLst/>
          </a:prstGeom>
          <a:noFill/>
          <a:ln w="12700">
            <a:noFill/>
            <a:miter lim="800000"/>
            <a:headEnd/>
            <a:tailEnd/>
          </a:ln>
          <a:effectLst/>
        </p:spPr>
        <p:txBody>
          <a:bodyPr wrap="none">
            <a:spAutoFit/>
          </a:bodyPr>
          <a:lstStyle/>
          <a:p>
            <a:r>
              <a:rPr lang="en-US" altLang="zh-CN" sz="1600">
                <a:solidFill>
                  <a:schemeClr val="tx2"/>
                </a:solidFill>
                <a:latin typeface="Arial" charset="0"/>
                <a:ea typeface="宋体" charset="-122"/>
              </a:rPr>
              <a:t>DFB</a:t>
            </a:r>
            <a:endParaRPr lang="en-GB" sz="1600">
              <a:solidFill>
                <a:schemeClr val="tx2"/>
              </a:solidFill>
              <a:latin typeface="Arial" charset="0"/>
            </a:endParaRPr>
          </a:p>
        </p:txBody>
      </p:sp>
      <p:grpSp>
        <p:nvGrpSpPr>
          <p:cNvPr id="14" name="Group 153"/>
          <p:cNvGrpSpPr>
            <a:grpSpLocks/>
          </p:cNvGrpSpPr>
          <p:nvPr/>
        </p:nvGrpSpPr>
        <p:grpSpPr bwMode="auto">
          <a:xfrm>
            <a:off x="1258888" y="5516563"/>
            <a:ext cx="649287" cy="360362"/>
            <a:chOff x="2517" y="3611"/>
            <a:chExt cx="556" cy="322"/>
          </a:xfrm>
        </p:grpSpPr>
        <p:sp>
          <p:nvSpPr>
            <p:cNvPr id="668826" name="Rectangle 154"/>
            <p:cNvSpPr>
              <a:spLocks noChangeArrowheads="1"/>
            </p:cNvSpPr>
            <p:nvPr/>
          </p:nvSpPr>
          <p:spPr bwMode="auto">
            <a:xfrm>
              <a:off x="2517" y="3612"/>
              <a:ext cx="556" cy="321"/>
            </a:xfrm>
            <a:prstGeom prst="rect">
              <a:avLst/>
            </a:prstGeom>
            <a:solidFill>
              <a:srgbClr val="FFCC00"/>
            </a:solidFill>
            <a:ln w="12700">
              <a:solidFill>
                <a:schemeClr val="tx1"/>
              </a:solidFill>
              <a:miter lim="800000"/>
              <a:headEnd type="none" w="sm" len="sm"/>
              <a:tailEnd type="none" w="sm" len="sm"/>
            </a:ln>
            <a:effectLst/>
          </p:spPr>
          <p:txBody>
            <a:bodyPr wrap="none" lIns="18000" rIns="18000" anchor="ctr"/>
            <a:lstStyle/>
            <a:p>
              <a:pPr algn="ctr"/>
              <a:r>
                <a:rPr lang="en-GB" sz="1400">
                  <a:solidFill>
                    <a:schemeClr val="accent2"/>
                  </a:solidFill>
                  <a:latin typeface="Arial" charset="0"/>
                </a:rPr>
                <a:t>U2</a:t>
              </a:r>
            </a:p>
          </p:txBody>
        </p:sp>
        <p:sp>
          <p:nvSpPr>
            <p:cNvPr id="668827" name="Oval 155"/>
            <p:cNvSpPr>
              <a:spLocks noChangeAspect="1" noChangeArrowheads="1"/>
            </p:cNvSpPr>
            <p:nvPr/>
          </p:nvSpPr>
          <p:spPr bwMode="auto">
            <a:xfrm>
              <a:off x="2585" y="3611"/>
              <a:ext cx="29" cy="28"/>
            </a:xfrm>
            <a:prstGeom prst="ellipse">
              <a:avLst/>
            </a:prstGeom>
            <a:solidFill>
              <a:srgbClr val="FFCC00"/>
            </a:solidFill>
            <a:ln w="12700">
              <a:noFill/>
              <a:round/>
              <a:headEnd/>
              <a:tailEnd/>
            </a:ln>
            <a:effectLst/>
          </p:spPr>
          <p:txBody>
            <a:bodyPr wrap="none" anchor="ctr"/>
            <a:lstStyle/>
            <a:p>
              <a:pPr algn="ctr"/>
              <a:endParaRPr lang="en-GB" sz="2000">
                <a:solidFill>
                  <a:srgbClr val="0000FF"/>
                </a:solidFill>
                <a:latin typeface="Times New Roman" pitchFamily="18" charset="0"/>
              </a:endParaRPr>
            </a:p>
          </p:txBody>
        </p:sp>
        <p:sp>
          <p:nvSpPr>
            <p:cNvPr id="668828" name="Oval 156"/>
            <p:cNvSpPr>
              <a:spLocks noChangeAspect="1" noChangeArrowheads="1"/>
            </p:cNvSpPr>
            <p:nvPr/>
          </p:nvSpPr>
          <p:spPr bwMode="auto">
            <a:xfrm>
              <a:off x="2744" y="3612"/>
              <a:ext cx="29" cy="28"/>
            </a:xfrm>
            <a:prstGeom prst="ellipse">
              <a:avLst/>
            </a:prstGeom>
            <a:solidFill>
              <a:srgbClr val="FFCC00"/>
            </a:solidFill>
            <a:ln w="12700">
              <a:noFill/>
              <a:round/>
              <a:headEnd/>
              <a:tailEnd/>
            </a:ln>
            <a:effectLst/>
          </p:spPr>
          <p:txBody>
            <a:bodyPr wrap="none" anchor="ctr"/>
            <a:lstStyle/>
            <a:p>
              <a:pPr algn="ctr"/>
              <a:endParaRPr lang="en-GB" sz="2000">
                <a:solidFill>
                  <a:srgbClr val="0000FF"/>
                </a:solidFill>
                <a:latin typeface="Times New Roman" pitchFamily="18" charset="0"/>
              </a:endParaRPr>
            </a:p>
          </p:txBody>
        </p:sp>
      </p:grpSp>
      <p:grpSp>
        <p:nvGrpSpPr>
          <p:cNvPr id="15" name="Group 159"/>
          <p:cNvGrpSpPr>
            <a:grpSpLocks/>
          </p:cNvGrpSpPr>
          <p:nvPr/>
        </p:nvGrpSpPr>
        <p:grpSpPr bwMode="auto">
          <a:xfrm>
            <a:off x="8509000" y="4541838"/>
            <a:ext cx="165100" cy="533400"/>
            <a:chOff x="5360" y="2865"/>
            <a:chExt cx="104" cy="336"/>
          </a:xfrm>
        </p:grpSpPr>
        <p:sp>
          <p:nvSpPr>
            <p:cNvPr id="668832" name="Rectangle 160"/>
            <p:cNvSpPr>
              <a:spLocks noChangeArrowheads="1"/>
            </p:cNvSpPr>
            <p:nvPr/>
          </p:nvSpPr>
          <p:spPr bwMode="auto">
            <a:xfrm rot="-10800000">
              <a:off x="5364" y="2865"/>
              <a:ext cx="96" cy="336"/>
            </a:xfrm>
            <a:prstGeom prst="rect">
              <a:avLst/>
            </a:prstGeom>
            <a:gradFill rotWithShape="0">
              <a:gsLst>
                <a:gs pos="0">
                  <a:srgbClr val="CCECFF"/>
                </a:gs>
                <a:gs pos="100000">
                  <a:srgbClr val="FF0000"/>
                </a:gs>
              </a:gsLst>
              <a:lin ang="5400000" scaled="1"/>
            </a:gradFill>
            <a:ln w="12700">
              <a:noFill/>
              <a:miter lim="800000"/>
              <a:headEnd/>
              <a:tailEnd/>
            </a:ln>
            <a:effectLst/>
          </p:spPr>
          <p:txBody>
            <a:bodyPr wrap="none" anchor="ctr"/>
            <a:lstStyle/>
            <a:p>
              <a:endParaRPr lang="zh-CN" altLang="en-US"/>
            </a:p>
          </p:txBody>
        </p:sp>
        <p:sp>
          <p:nvSpPr>
            <p:cNvPr id="668833" name="Line 161"/>
            <p:cNvSpPr>
              <a:spLocks noChangeShapeType="1"/>
            </p:cNvSpPr>
            <p:nvPr/>
          </p:nvSpPr>
          <p:spPr bwMode="auto">
            <a:xfrm>
              <a:off x="5364" y="3097"/>
              <a:ext cx="0" cy="101"/>
            </a:xfrm>
            <a:prstGeom prst="line">
              <a:avLst/>
            </a:prstGeom>
            <a:noFill/>
            <a:ln w="12700">
              <a:solidFill>
                <a:schemeClr val="tx1"/>
              </a:solidFill>
              <a:round/>
              <a:headEnd/>
              <a:tailEnd/>
            </a:ln>
            <a:effectLst/>
          </p:spPr>
          <p:txBody>
            <a:bodyPr/>
            <a:lstStyle/>
            <a:p>
              <a:endParaRPr lang="zh-CN" altLang="en-US"/>
            </a:p>
          </p:txBody>
        </p:sp>
        <p:sp>
          <p:nvSpPr>
            <p:cNvPr id="668834" name="Line 162"/>
            <p:cNvSpPr>
              <a:spLocks noChangeShapeType="1"/>
            </p:cNvSpPr>
            <p:nvPr/>
          </p:nvSpPr>
          <p:spPr bwMode="auto">
            <a:xfrm>
              <a:off x="5460" y="3097"/>
              <a:ext cx="0" cy="101"/>
            </a:xfrm>
            <a:prstGeom prst="line">
              <a:avLst/>
            </a:prstGeom>
            <a:noFill/>
            <a:ln w="12700">
              <a:solidFill>
                <a:schemeClr val="tx1"/>
              </a:solidFill>
              <a:round/>
              <a:headEnd/>
              <a:tailEnd/>
            </a:ln>
            <a:effectLst/>
          </p:spPr>
          <p:txBody>
            <a:bodyPr/>
            <a:lstStyle/>
            <a:p>
              <a:endParaRPr lang="zh-CN" altLang="en-US"/>
            </a:p>
          </p:txBody>
        </p:sp>
        <p:sp>
          <p:nvSpPr>
            <p:cNvPr id="668835" name="Line 163"/>
            <p:cNvSpPr>
              <a:spLocks noChangeShapeType="1"/>
            </p:cNvSpPr>
            <p:nvPr/>
          </p:nvSpPr>
          <p:spPr bwMode="auto">
            <a:xfrm>
              <a:off x="5360" y="3201"/>
              <a:ext cx="104" cy="0"/>
            </a:xfrm>
            <a:prstGeom prst="line">
              <a:avLst/>
            </a:prstGeom>
            <a:noFill/>
            <a:ln w="12700">
              <a:solidFill>
                <a:schemeClr val="tx1"/>
              </a:solidFill>
              <a:round/>
              <a:headEnd/>
              <a:tailEnd/>
            </a:ln>
            <a:effectLst/>
          </p:spPr>
          <p:txBody>
            <a:bodyPr/>
            <a:lstStyle/>
            <a:p>
              <a:endParaRPr lang="zh-CN" altLang="en-US"/>
            </a:p>
          </p:txBody>
        </p:sp>
        <p:sp>
          <p:nvSpPr>
            <p:cNvPr id="668836" name="Oval 164"/>
            <p:cNvSpPr>
              <a:spLocks noChangeAspect="1" noChangeArrowheads="1"/>
            </p:cNvSpPr>
            <p:nvPr/>
          </p:nvSpPr>
          <p:spPr bwMode="auto">
            <a:xfrm>
              <a:off x="5399" y="3067"/>
              <a:ext cx="27" cy="26"/>
            </a:xfrm>
            <a:prstGeom prst="ellipse">
              <a:avLst/>
            </a:prstGeom>
            <a:solidFill>
              <a:srgbClr val="800000"/>
            </a:solidFill>
            <a:ln w="12700">
              <a:noFill/>
              <a:round/>
              <a:headEnd/>
              <a:tailEnd/>
            </a:ln>
            <a:effectLst/>
          </p:spPr>
          <p:txBody>
            <a:bodyPr wrap="none" anchor="ctr"/>
            <a:lstStyle/>
            <a:p>
              <a:endParaRPr lang="zh-CN" altLang="en-US"/>
            </a:p>
          </p:txBody>
        </p:sp>
      </p:grpSp>
      <p:grpSp>
        <p:nvGrpSpPr>
          <p:cNvPr id="16" name="Group 165"/>
          <p:cNvGrpSpPr>
            <a:grpSpLocks/>
          </p:cNvGrpSpPr>
          <p:nvPr/>
        </p:nvGrpSpPr>
        <p:grpSpPr bwMode="auto">
          <a:xfrm>
            <a:off x="8729663" y="4541838"/>
            <a:ext cx="165100" cy="533400"/>
            <a:chOff x="5360" y="2865"/>
            <a:chExt cx="104" cy="336"/>
          </a:xfrm>
        </p:grpSpPr>
        <p:sp>
          <p:nvSpPr>
            <p:cNvPr id="668838" name="Rectangle 166"/>
            <p:cNvSpPr>
              <a:spLocks noChangeArrowheads="1"/>
            </p:cNvSpPr>
            <p:nvPr/>
          </p:nvSpPr>
          <p:spPr bwMode="auto">
            <a:xfrm rot="-10800000">
              <a:off x="5364" y="2865"/>
              <a:ext cx="96" cy="336"/>
            </a:xfrm>
            <a:prstGeom prst="rect">
              <a:avLst/>
            </a:prstGeom>
            <a:gradFill rotWithShape="0">
              <a:gsLst>
                <a:gs pos="0">
                  <a:srgbClr val="CCECFF"/>
                </a:gs>
                <a:gs pos="100000">
                  <a:srgbClr val="FF0000"/>
                </a:gs>
              </a:gsLst>
              <a:lin ang="5400000" scaled="1"/>
            </a:gradFill>
            <a:ln w="12700">
              <a:noFill/>
              <a:miter lim="800000"/>
              <a:headEnd/>
              <a:tailEnd/>
            </a:ln>
            <a:effectLst/>
          </p:spPr>
          <p:txBody>
            <a:bodyPr wrap="none" anchor="ctr"/>
            <a:lstStyle/>
            <a:p>
              <a:endParaRPr lang="zh-CN" altLang="en-US"/>
            </a:p>
          </p:txBody>
        </p:sp>
        <p:sp>
          <p:nvSpPr>
            <p:cNvPr id="668839" name="Line 167"/>
            <p:cNvSpPr>
              <a:spLocks noChangeShapeType="1"/>
            </p:cNvSpPr>
            <p:nvPr/>
          </p:nvSpPr>
          <p:spPr bwMode="auto">
            <a:xfrm>
              <a:off x="5364" y="3097"/>
              <a:ext cx="0" cy="101"/>
            </a:xfrm>
            <a:prstGeom prst="line">
              <a:avLst/>
            </a:prstGeom>
            <a:noFill/>
            <a:ln w="12700">
              <a:solidFill>
                <a:schemeClr val="tx1"/>
              </a:solidFill>
              <a:round/>
              <a:headEnd/>
              <a:tailEnd/>
            </a:ln>
            <a:effectLst/>
          </p:spPr>
          <p:txBody>
            <a:bodyPr/>
            <a:lstStyle/>
            <a:p>
              <a:endParaRPr lang="zh-CN" altLang="en-US"/>
            </a:p>
          </p:txBody>
        </p:sp>
        <p:sp>
          <p:nvSpPr>
            <p:cNvPr id="668840" name="Line 168"/>
            <p:cNvSpPr>
              <a:spLocks noChangeShapeType="1"/>
            </p:cNvSpPr>
            <p:nvPr/>
          </p:nvSpPr>
          <p:spPr bwMode="auto">
            <a:xfrm>
              <a:off x="5460" y="3097"/>
              <a:ext cx="0" cy="101"/>
            </a:xfrm>
            <a:prstGeom prst="line">
              <a:avLst/>
            </a:prstGeom>
            <a:noFill/>
            <a:ln w="12700">
              <a:solidFill>
                <a:schemeClr val="tx1"/>
              </a:solidFill>
              <a:round/>
              <a:headEnd/>
              <a:tailEnd/>
            </a:ln>
            <a:effectLst/>
          </p:spPr>
          <p:txBody>
            <a:bodyPr/>
            <a:lstStyle/>
            <a:p>
              <a:endParaRPr lang="zh-CN" altLang="en-US"/>
            </a:p>
          </p:txBody>
        </p:sp>
        <p:sp>
          <p:nvSpPr>
            <p:cNvPr id="668841" name="Line 169"/>
            <p:cNvSpPr>
              <a:spLocks noChangeShapeType="1"/>
            </p:cNvSpPr>
            <p:nvPr/>
          </p:nvSpPr>
          <p:spPr bwMode="auto">
            <a:xfrm>
              <a:off x="5360" y="3201"/>
              <a:ext cx="104" cy="0"/>
            </a:xfrm>
            <a:prstGeom prst="line">
              <a:avLst/>
            </a:prstGeom>
            <a:noFill/>
            <a:ln w="12700">
              <a:solidFill>
                <a:schemeClr val="tx1"/>
              </a:solidFill>
              <a:round/>
              <a:headEnd/>
              <a:tailEnd/>
            </a:ln>
            <a:effectLst/>
          </p:spPr>
          <p:txBody>
            <a:bodyPr/>
            <a:lstStyle/>
            <a:p>
              <a:endParaRPr lang="zh-CN" altLang="en-US"/>
            </a:p>
          </p:txBody>
        </p:sp>
        <p:sp>
          <p:nvSpPr>
            <p:cNvPr id="668842" name="Oval 170"/>
            <p:cNvSpPr>
              <a:spLocks noChangeAspect="1" noChangeArrowheads="1"/>
            </p:cNvSpPr>
            <p:nvPr/>
          </p:nvSpPr>
          <p:spPr bwMode="auto">
            <a:xfrm>
              <a:off x="5399" y="3067"/>
              <a:ext cx="27" cy="26"/>
            </a:xfrm>
            <a:prstGeom prst="ellipse">
              <a:avLst/>
            </a:prstGeom>
            <a:solidFill>
              <a:srgbClr val="800000"/>
            </a:solidFill>
            <a:ln w="12700">
              <a:noFill/>
              <a:round/>
              <a:headEnd/>
              <a:tailEnd/>
            </a:ln>
            <a:effectLst/>
          </p:spPr>
          <p:txBody>
            <a:bodyPr wrap="none" anchor="ctr"/>
            <a:lstStyle/>
            <a:p>
              <a:endParaRPr lang="zh-CN" altLang="en-US"/>
            </a:p>
          </p:txBody>
        </p:sp>
      </p:grpSp>
      <p:grpSp>
        <p:nvGrpSpPr>
          <p:cNvPr id="17" name="Group 171"/>
          <p:cNvGrpSpPr>
            <a:grpSpLocks/>
          </p:cNvGrpSpPr>
          <p:nvPr/>
        </p:nvGrpSpPr>
        <p:grpSpPr bwMode="auto">
          <a:xfrm>
            <a:off x="96838" y="4541838"/>
            <a:ext cx="165100" cy="533400"/>
            <a:chOff x="5360" y="2865"/>
            <a:chExt cx="104" cy="336"/>
          </a:xfrm>
        </p:grpSpPr>
        <p:sp>
          <p:nvSpPr>
            <p:cNvPr id="668844" name="Rectangle 172"/>
            <p:cNvSpPr>
              <a:spLocks noChangeArrowheads="1"/>
            </p:cNvSpPr>
            <p:nvPr/>
          </p:nvSpPr>
          <p:spPr bwMode="auto">
            <a:xfrm rot="-10800000">
              <a:off x="5364" y="2865"/>
              <a:ext cx="96" cy="336"/>
            </a:xfrm>
            <a:prstGeom prst="rect">
              <a:avLst/>
            </a:prstGeom>
            <a:gradFill rotWithShape="0">
              <a:gsLst>
                <a:gs pos="0">
                  <a:srgbClr val="CCECFF"/>
                </a:gs>
                <a:gs pos="100000">
                  <a:srgbClr val="FF0000"/>
                </a:gs>
              </a:gsLst>
              <a:lin ang="5400000" scaled="1"/>
            </a:gradFill>
            <a:ln w="12700">
              <a:noFill/>
              <a:miter lim="800000"/>
              <a:headEnd/>
              <a:tailEnd/>
            </a:ln>
            <a:effectLst/>
          </p:spPr>
          <p:txBody>
            <a:bodyPr wrap="none" anchor="ctr"/>
            <a:lstStyle/>
            <a:p>
              <a:endParaRPr lang="zh-CN" altLang="en-US"/>
            </a:p>
          </p:txBody>
        </p:sp>
        <p:sp>
          <p:nvSpPr>
            <p:cNvPr id="668845" name="Line 173"/>
            <p:cNvSpPr>
              <a:spLocks noChangeShapeType="1"/>
            </p:cNvSpPr>
            <p:nvPr/>
          </p:nvSpPr>
          <p:spPr bwMode="auto">
            <a:xfrm>
              <a:off x="5364" y="3097"/>
              <a:ext cx="0" cy="101"/>
            </a:xfrm>
            <a:prstGeom prst="line">
              <a:avLst/>
            </a:prstGeom>
            <a:noFill/>
            <a:ln w="12700">
              <a:solidFill>
                <a:schemeClr val="tx1"/>
              </a:solidFill>
              <a:round/>
              <a:headEnd/>
              <a:tailEnd/>
            </a:ln>
            <a:effectLst/>
          </p:spPr>
          <p:txBody>
            <a:bodyPr/>
            <a:lstStyle/>
            <a:p>
              <a:endParaRPr lang="zh-CN" altLang="en-US"/>
            </a:p>
          </p:txBody>
        </p:sp>
        <p:sp>
          <p:nvSpPr>
            <p:cNvPr id="668846" name="Line 174"/>
            <p:cNvSpPr>
              <a:spLocks noChangeShapeType="1"/>
            </p:cNvSpPr>
            <p:nvPr/>
          </p:nvSpPr>
          <p:spPr bwMode="auto">
            <a:xfrm>
              <a:off x="5460" y="3097"/>
              <a:ext cx="0" cy="101"/>
            </a:xfrm>
            <a:prstGeom prst="line">
              <a:avLst/>
            </a:prstGeom>
            <a:noFill/>
            <a:ln w="12700">
              <a:solidFill>
                <a:schemeClr val="tx1"/>
              </a:solidFill>
              <a:round/>
              <a:headEnd/>
              <a:tailEnd/>
            </a:ln>
            <a:effectLst/>
          </p:spPr>
          <p:txBody>
            <a:bodyPr/>
            <a:lstStyle/>
            <a:p>
              <a:endParaRPr lang="zh-CN" altLang="en-US"/>
            </a:p>
          </p:txBody>
        </p:sp>
        <p:sp>
          <p:nvSpPr>
            <p:cNvPr id="668847" name="Line 175"/>
            <p:cNvSpPr>
              <a:spLocks noChangeShapeType="1"/>
            </p:cNvSpPr>
            <p:nvPr/>
          </p:nvSpPr>
          <p:spPr bwMode="auto">
            <a:xfrm>
              <a:off x="5360" y="3201"/>
              <a:ext cx="104" cy="0"/>
            </a:xfrm>
            <a:prstGeom prst="line">
              <a:avLst/>
            </a:prstGeom>
            <a:noFill/>
            <a:ln w="12700">
              <a:solidFill>
                <a:schemeClr val="tx1"/>
              </a:solidFill>
              <a:round/>
              <a:headEnd/>
              <a:tailEnd/>
            </a:ln>
            <a:effectLst/>
          </p:spPr>
          <p:txBody>
            <a:bodyPr/>
            <a:lstStyle/>
            <a:p>
              <a:endParaRPr lang="zh-CN" altLang="en-US"/>
            </a:p>
          </p:txBody>
        </p:sp>
        <p:sp>
          <p:nvSpPr>
            <p:cNvPr id="668848" name="Oval 176"/>
            <p:cNvSpPr>
              <a:spLocks noChangeAspect="1" noChangeArrowheads="1"/>
            </p:cNvSpPr>
            <p:nvPr/>
          </p:nvSpPr>
          <p:spPr bwMode="auto">
            <a:xfrm>
              <a:off x="5399" y="3067"/>
              <a:ext cx="27" cy="26"/>
            </a:xfrm>
            <a:prstGeom prst="ellipse">
              <a:avLst/>
            </a:prstGeom>
            <a:solidFill>
              <a:srgbClr val="800000"/>
            </a:solidFill>
            <a:ln w="12700">
              <a:noFill/>
              <a:round/>
              <a:headEnd/>
              <a:tailEnd/>
            </a:ln>
            <a:effectLst/>
          </p:spPr>
          <p:txBody>
            <a:bodyPr wrap="none" anchor="ctr"/>
            <a:lstStyle/>
            <a:p>
              <a:endParaRPr lang="zh-CN" altLang="en-US"/>
            </a:p>
          </p:txBody>
        </p:sp>
      </p:grpSp>
      <p:grpSp>
        <p:nvGrpSpPr>
          <p:cNvPr id="18" name="Group 177"/>
          <p:cNvGrpSpPr>
            <a:grpSpLocks/>
          </p:cNvGrpSpPr>
          <p:nvPr/>
        </p:nvGrpSpPr>
        <p:grpSpPr bwMode="auto">
          <a:xfrm>
            <a:off x="325438" y="4541838"/>
            <a:ext cx="165100" cy="533400"/>
            <a:chOff x="5360" y="2865"/>
            <a:chExt cx="104" cy="336"/>
          </a:xfrm>
        </p:grpSpPr>
        <p:sp>
          <p:nvSpPr>
            <p:cNvPr id="668850" name="Rectangle 178"/>
            <p:cNvSpPr>
              <a:spLocks noChangeArrowheads="1"/>
            </p:cNvSpPr>
            <p:nvPr/>
          </p:nvSpPr>
          <p:spPr bwMode="auto">
            <a:xfrm rot="-10800000">
              <a:off x="5364" y="2865"/>
              <a:ext cx="96" cy="336"/>
            </a:xfrm>
            <a:prstGeom prst="rect">
              <a:avLst/>
            </a:prstGeom>
            <a:gradFill rotWithShape="0">
              <a:gsLst>
                <a:gs pos="0">
                  <a:srgbClr val="CCECFF"/>
                </a:gs>
                <a:gs pos="100000">
                  <a:srgbClr val="FF0000"/>
                </a:gs>
              </a:gsLst>
              <a:lin ang="5400000" scaled="1"/>
            </a:gradFill>
            <a:ln w="12700">
              <a:noFill/>
              <a:miter lim="800000"/>
              <a:headEnd/>
              <a:tailEnd/>
            </a:ln>
            <a:effectLst/>
          </p:spPr>
          <p:txBody>
            <a:bodyPr wrap="none" anchor="ctr"/>
            <a:lstStyle/>
            <a:p>
              <a:endParaRPr lang="zh-CN" altLang="en-US"/>
            </a:p>
          </p:txBody>
        </p:sp>
        <p:sp>
          <p:nvSpPr>
            <p:cNvPr id="668851" name="Line 179"/>
            <p:cNvSpPr>
              <a:spLocks noChangeShapeType="1"/>
            </p:cNvSpPr>
            <p:nvPr/>
          </p:nvSpPr>
          <p:spPr bwMode="auto">
            <a:xfrm>
              <a:off x="5364" y="3097"/>
              <a:ext cx="0" cy="101"/>
            </a:xfrm>
            <a:prstGeom prst="line">
              <a:avLst/>
            </a:prstGeom>
            <a:noFill/>
            <a:ln w="12700">
              <a:solidFill>
                <a:schemeClr val="tx1"/>
              </a:solidFill>
              <a:round/>
              <a:headEnd/>
              <a:tailEnd/>
            </a:ln>
            <a:effectLst/>
          </p:spPr>
          <p:txBody>
            <a:bodyPr/>
            <a:lstStyle/>
            <a:p>
              <a:endParaRPr lang="zh-CN" altLang="en-US"/>
            </a:p>
          </p:txBody>
        </p:sp>
        <p:sp>
          <p:nvSpPr>
            <p:cNvPr id="668852" name="Line 180"/>
            <p:cNvSpPr>
              <a:spLocks noChangeShapeType="1"/>
            </p:cNvSpPr>
            <p:nvPr/>
          </p:nvSpPr>
          <p:spPr bwMode="auto">
            <a:xfrm>
              <a:off x="5460" y="3097"/>
              <a:ext cx="0" cy="101"/>
            </a:xfrm>
            <a:prstGeom prst="line">
              <a:avLst/>
            </a:prstGeom>
            <a:noFill/>
            <a:ln w="12700">
              <a:solidFill>
                <a:schemeClr val="tx1"/>
              </a:solidFill>
              <a:round/>
              <a:headEnd/>
              <a:tailEnd/>
            </a:ln>
            <a:effectLst/>
          </p:spPr>
          <p:txBody>
            <a:bodyPr/>
            <a:lstStyle/>
            <a:p>
              <a:endParaRPr lang="zh-CN" altLang="en-US"/>
            </a:p>
          </p:txBody>
        </p:sp>
        <p:sp>
          <p:nvSpPr>
            <p:cNvPr id="668853" name="Line 181"/>
            <p:cNvSpPr>
              <a:spLocks noChangeShapeType="1"/>
            </p:cNvSpPr>
            <p:nvPr/>
          </p:nvSpPr>
          <p:spPr bwMode="auto">
            <a:xfrm>
              <a:off x="5360" y="3201"/>
              <a:ext cx="104" cy="0"/>
            </a:xfrm>
            <a:prstGeom prst="line">
              <a:avLst/>
            </a:prstGeom>
            <a:noFill/>
            <a:ln w="12700">
              <a:solidFill>
                <a:schemeClr val="tx1"/>
              </a:solidFill>
              <a:round/>
              <a:headEnd/>
              <a:tailEnd/>
            </a:ln>
            <a:effectLst/>
          </p:spPr>
          <p:txBody>
            <a:bodyPr/>
            <a:lstStyle/>
            <a:p>
              <a:endParaRPr lang="zh-CN" altLang="en-US"/>
            </a:p>
          </p:txBody>
        </p:sp>
        <p:sp>
          <p:nvSpPr>
            <p:cNvPr id="668854" name="Oval 182"/>
            <p:cNvSpPr>
              <a:spLocks noChangeAspect="1" noChangeArrowheads="1"/>
            </p:cNvSpPr>
            <p:nvPr/>
          </p:nvSpPr>
          <p:spPr bwMode="auto">
            <a:xfrm>
              <a:off x="5399" y="3067"/>
              <a:ext cx="27" cy="26"/>
            </a:xfrm>
            <a:prstGeom prst="ellipse">
              <a:avLst/>
            </a:prstGeom>
            <a:solidFill>
              <a:srgbClr val="800000"/>
            </a:solidFill>
            <a:ln w="12700">
              <a:noFill/>
              <a:round/>
              <a:headEnd/>
              <a:tailEnd/>
            </a:ln>
            <a:effectLst/>
          </p:spPr>
          <p:txBody>
            <a:bodyPr wrap="none" anchor="ctr"/>
            <a:lstStyle/>
            <a:p>
              <a:endParaRPr lang="zh-CN" altLang="en-US"/>
            </a:p>
          </p:txBody>
        </p:sp>
      </p:grpSp>
      <p:cxnSp>
        <p:nvCxnSpPr>
          <p:cNvPr id="668855" name="AutoShape 183"/>
          <p:cNvCxnSpPr>
            <a:cxnSpLocks noChangeShapeType="1"/>
            <a:stCxn id="668693" idx="0"/>
            <a:endCxn id="668842" idx="4"/>
          </p:cNvCxnSpPr>
          <p:nvPr/>
        </p:nvCxnSpPr>
        <p:spPr bwMode="auto">
          <a:xfrm rot="16200000">
            <a:off x="7931150" y="4865688"/>
            <a:ext cx="844550" cy="920750"/>
          </a:xfrm>
          <a:prstGeom prst="bentConnector3">
            <a:avLst>
              <a:gd name="adj1" fmla="val 49060"/>
            </a:avLst>
          </a:prstGeom>
          <a:noFill/>
          <a:ln w="28575">
            <a:solidFill>
              <a:schemeClr val="tx1"/>
            </a:solidFill>
            <a:miter lim="800000"/>
            <a:headEnd/>
            <a:tailEnd/>
          </a:ln>
          <a:effectLst/>
        </p:spPr>
      </p:cxnSp>
      <p:cxnSp>
        <p:nvCxnSpPr>
          <p:cNvPr id="668856" name="AutoShape 184"/>
          <p:cNvCxnSpPr>
            <a:cxnSpLocks noChangeShapeType="1"/>
            <a:stCxn id="668741" idx="6"/>
            <a:endCxn id="668836" idx="0"/>
          </p:cNvCxnSpPr>
          <p:nvPr/>
        </p:nvCxnSpPr>
        <p:spPr bwMode="auto">
          <a:xfrm>
            <a:off x="7077075" y="4306888"/>
            <a:ext cx="1516063" cy="555625"/>
          </a:xfrm>
          <a:prstGeom prst="bentConnector2">
            <a:avLst/>
          </a:prstGeom>
          <a:noFill/>
          <a:ln w="19050">
            <a:solidFill>
              <a:srgbClr val="0000FF"/>
            </a:solidFill>
            <a:miter lim="800000"/>
            <a:headEnd/>
            <a:tailEnd/>
          </a:ln>
          <a:effectLst/>
        </p:spPr>
      </p:cxnSp>
      <p:cxnSp>
        <p:nvCxnSpPr>
          <p:cNvPr id="668857" name="AutoShape 185"/>
          <p:cNvCxnSpPr>
            <a:cxnSpLocks noChangeShapeType="1"/>
            <a:stCxn id="668730" idx="6"/>
            <a:endCxn id="668842" idx="0"/>
          </p:cNvCxnSpPr>
          <p:nvPr/>
        </p:nvCxnSpPr>
        <p:spPr bwMode="auto">
          <a:xfrm>
            <a:off x="7934325" y="3371850"/>
            <a:ext cx="879475" cy="1490663"/>
          </a:xfrm>
          <a:prstGeom prst="bentConnector2">
            <a:avLst/>
          </a:prstGeom>
          <a:noFill/>
          <a:ln w="19050">
            <a:solidFill>
              <a:srgbClr val="0000FF"/>
            </a:solidFill>
            <a:miter lim="800000"/>
            <a:headEnd/>
            <a:tailEnd/>
          </a:ln>
          <a:effectLst/>
        </p:spPr>
      </p:cxnSp>
      <p:cxnSp>
        <p:nvCxnSpPr>
          <p:cNvPr id="668858" name="AutoShape 186"/>
          <p:cNvCxnSpPr>
            <a:cxnSpLocks noChangeShapeType="1"/>
            <a:stCxn id="668687" idx="0"/>
            <a:endCxn id="668836" idx="4"/>
          </p:cNvCxnSpPr>
          <p:nvPr/>
        </p:nvCxnSpPr>
        <p:spPr bwMode="auto">
          <a:xfrm rot="16200000">
            <a:off x="7535069" y="4604544"/>
            <a:ext cx="758825" cy="1357313"/>
          </a:xfrm>
          <a:prstGeom prst="bentConnector3">
            <a:avLst>
              <a:gd name="adj1" fmla="val 64222"/>
            </a:avLst>
          </a:prstGeom>
          <a:noFill/>
          <a:ln w="28575">
            <a:solidFill>
              <a:schemeClr val="tx1"/>
            </a:solidFill>
            <a:miter lim="800000"/>
            <a:headEnd/>
            <a:tailEnd/>
          </a:ln>
          <a:effectLst/>
        </p:spPr>
      </p:cxnSp>
      <p:cxnSp>
        <p:nvCxnSpPr>
          <p:cNvPr id="668859" name="AutoShape 187"/>
          <p:cNvCxnSpPr>
            <a:cxnSpLocks noChangeShapeType="1"/>
            <a:stCxn id="668854" idx="0"/>
            <a:endCxn id="668774" idx="2"/>
          </p:cNvCxnSpPr>
          <p:nvPr/>
        </p:nvCxnSpPr>
        <p:spPr bwMode="auto">
          <a:xfrm rot="16200000">
            <a:off x="280193" y="4472782"/>
            <a:ext cx="519113" cy="260350"/>
          </a:xfrm>
          <a:prstGeom prst="bentConnector2">
            <a:avLst/>
          </a:prstGeom>
          <a:noFill/>
          <a:ln w="19050">
            <a:solidFill>
              <a:srgbClr val="0000FF"/>
            </a:solidFill>
            <a:miter lim="800000"/>
            <a:headEnd/>
            <a:tailEnd/>
          </a:ln>
          <a:effectLst/>
        </p:spPr>
      </p:cxnSp>
      <p:cxnSp>
        <p:nvCxnSpPr>
          <p:cNvPr id="668860" name="AutoShape 188"/>
          <p:cNvCxnSpPr>
            <a:cxnSpLocks noChangeShapeType="1"/>
            <a:stCxn id="668848" idx="0"/>
            <a:endCxn id="668706" idx="2"/>
          </p:cNvCxnSpPr>
          <p:nvPr/>
        </p:nvCxnSpPr>
        <p:spPr bwMode="auto">
          <a:xfrm rot="16200000">
            <a:off x="54769" y="3513931"/>
            <a:ext cx="1474788" cy="1222375"/>
          </a:xfrm>
          <a:prstGeom prst="bentConnector2">
            <a:avLst/>
          </a:prstGeom>
          <a:noFill/>
          <a:ln w="19050">
            <a:solidFill>
              <a:srgbClr val="0000FF"/>
            </a:solidFill>
            <a:miter lim="800000"/>
            <a:headEnd/>
            <a:tailEnd/>
          </a:ln>
          <a:effectLst/>
        </p:spPr>
      </p:cxnSp>
      <p:cxnSp>
        <p:nvCxnSpPr>
          <p:cNvPr id="668861" name="AutoShape 189"/>
          <p:cNvCxnSpPr>
            <a:cxnSpLocks noChangeShapeType="1"/>
            <a:stCxn id="668854" idx="4"/>
            <a:endCxn id="668785" idx="0"/>
          </p:cNvCxnSpPr>
          <p:nvPr/>
        </p:nvCxnSpPr>
        <p:spPr bwMode="auto">
          <a:xfrm rot="16200000" flipH="1">
            <a:off x="219076" y="5094287"/>
            <a:ext cx="735012" cy="354013"/>
          </a:xfrm>
          <a:prstGeom prst="bentConnector3">
            <a:avLst>
              <a:gd name="adj1" fmla="val 50972"/>
            </a:avLst>
          </a:prstGeom>
          <a:noFill/>
          <a:ln w="28575">
            <a:solidFill>
              <a:schemeClr val="tx1"/>
            </a:solidFill>
            <a:miter lim="800000"/>
            <a:headEnd/>
            <a:tailEnd/>
          </a:ln>
          <a:effectLst/>
        </p:spPr>
      </p:cxnSp>
      <p:cxnSp>
        <p:nvCxnSpPr>
          <p:cNvPr id="668862" name="AutoShape 190"/>
          <p:cNvCxnSpPr>
            <a:cxnSpLocks noChangeShapeType="1"/>
            <a:stCxn id="668784" idx="2"/>
            <a:endCxn id="668848" idx="4"/>
          </p:cNvCxnSpPr>
          <p:nvPr/>
        </p:nvCxnSpPr>
        <p:spPr bwMode="auto">
          <a:xfrm rot="16200000" flipV="1">
            <a:off x="-223043" y="5307806"/>
            <a:ext cx="1390650" cy="582613"/>
          </a:xfrm>
          <a:prstGeom prst="bentConnector3">
            <a:avLst>
              <a:gd name="adj1" fmla="val -15412"/>
            </a:avLst>
          </a:prstGeom>
          <a:noFill/>
          <a:ln w="28575">
            <a:solidFill>
              <a:schemeClr val="tx1"/>
            </a:solidFill>
            <a:miter lim="800000"/>
            <a:headEnd/>
            <a:tailEnd/>
          </a:ln>
          <a:effectLst/>
        </p:spPr>
      </p:cxnSp>
      <p:grpSp>
        <p:nvGrpSpPr>
          <p:cNvPr id="19" name="Group 191"/>
          <p:cNvGrpSpPr>
            <a:grpSpLocks/>
          </p:cNvGrpSpPr>
          <p:nvPr/>
        </p:nvGrpSpPr>
        <p:grpSpPr bwMode="auto">
          <a:xfrm>
            <a:off x="7054850" y="5983288"/>
            <a:ext cx="488950" cy="168275"/>
            <a:chOff x="4444" y="3769"/>
            <a:chExt cx="308" cy="106"/>
          </a:xfrm>
        </p:grpSpPr>
        <p:sp>
          <p:nvSpPr>
            <p:cNvPr id="668864" name="Line 192"/>
            <p:cNvSpPr>
              <a:spLocks noChangeShapeType="1"/>
            </p:cNvSpPr>
            <p:nvPr/>
          </p:nvSpPr>
          <p:spPr bwMode="auto">
            <a:xfrm>
              <a:off x="4444" y="3769"/>
              <a:ext cx="231" cy="1"/>
            </a:xfrm>
            <a:prstGeom prst="line">
              <a:avLst/>
            </a:prstGeom>
            <a:noFill/>
            <a:ln w="12700">
              <a:solidFill>
                <a:schemeClr val="tx2"/>
              </a:solidFill>
              <a:round/>
              <a:headEnd/>
              <a:tailEnd/>
            </a:ln>
            <a:effectLst/>
          </p:spPr>
          <p:txBody>
            <a:bodyPr/>
            <a:lstStyle/>
            <a:p>
              <a:endParaRPr lang="zh-CN" altLang="en-US"/>
            </a:p>
          </p:txBody>
        </p:sp>
        <p:sp>
          <p:nvSpPr>
            <p:cNvPr id="668865" name="Line 193"/>
            <p:cNvSpPr>
              <a:spLocks noChangeShapeType="1"/>
            </p:cNvSpPr>
            <p:nvPr/>
          </p:nvSpPr>
          <p:spPr bwMode="auto">
            <a:xfrm>
              <a:off x="4610" y="3830"/>
              <a:ext cx="142" cy="2"/>
            </a:xfrm>
            <a:prstGeom prst="line">
              <a:avLst/>
            </a:prstGeom>
            <a:noFill/>
            <a:ln w="12700">
              <a:solidFill>
                <a:schemeClr val="tx2"/>
              </a:solidFill>
              <a:round/>
              <a:headEnd/>
              <a:tailEnd/>
            </a:ln>
            <a:effectLst/>
          </p:spPr>
          <p:txBody>
            <a:bodyPr/>
            <a:lstStyle/>
            <a:p>
              <a:endParaRPr lang="zh-CN" altLang="en-US"/>
            </a:p>
          </p:txBody>
        </p:sp>
        <p:sp>
          <p:nvSpPr>
            <p:cNvPr id="668866" name="Line 194"/>
            <p:cNvSpPr>
              <a:spLocks noChangeShapeType="1"/>
            </p:cNvSpPr>
            <p:nvPr/>
          </p:nvSpPr>
          <p:spPr bwMode="auto">
            <a:xfrm flipV="1">
              <a:off x="4676" y="3772"/>
              <a:ext cx="0" cy="59"/>
            </a:xfrm>
            <a:prstGeom prst="line">
              <a:avLst/>
            </a:prstGeom>
            <a:noFill/>
            <a:ln w="12700">
              <a:solidFill>
                <a:schemeClr val="tx2"/>
              </a:solidFill>
              <a:round/>
              <a:headEnd/>
              <a:tailEnd/>
            </a:ln>
            <a:effectLst/>
          </p:spPr>
          <p:txBody>
            <a:bodyPr/>
            <a:lstStyle/>
            <a:p>
              <a:endParaRPr lang="zh-CN" altLang="en-US"/>
            </a:p>
          </p:txBody>
        </p:sp>
        <p:sp>
          <p:nvSpPr>
            <p:cNvPr id="668867" name="Line 195"/>
            <p:cNvSpPr>
              <a:spLocks noChangeShapeType="1"/>
            </p:cNvSpPr>
            <p:nvPr/>
          </p:nvSpPr>
          <p:spPr bwMode="auto">
            <a:xfrm>
              <a:off x="4625" y="3854"/>
              <a:ext cx="100" cy="1"/>
            </a:xfrm>
            <a:prstGeom prst="line">
              <a:avLst/>
            </a:prstGeom>
            <a:noFill/>
            <a:ln w="12700">
              <a:solidFill>
                <a:schemeClr val="tx2"/>
              </a:solidFill>
              <a:round/>
              <a:headEnd/>
              <a:tailEnd/>
            </a:ln>
            <a:effectLst/>
          </p:spPr>
          <p:txBody>
            <a:bodyPr/>
            <a:lstStyle/>
            <a:p>
              <a:endParaRPr lang="zh-CN" altLang="en-US"/>
            </a:p>
          </p:txBody>
        </p:sp>
        <p:sp>
          <p:nvSpPr>
            <p:cNvPr id="668868" name="Line 196"/>
            <p:cNvSpPr>
              <a:spLocks noChangeShapeType="1"/>
            </p:cNvSpPr>
            <p:nvPr/>
          </p:nvSpPr>
          <p:spPr bwMode="auto">
            <a:xfrm>
              <a:off x="4642" y="3874"/>
              <a:ext cx="69" cy="1"/>
            </a:xfrm>
            <a:prstGeom prst="line">
              <a:avLst/>
            </a:prstGeom>
            <a:noFill/>
            <a:ln w="12700">
              <a:solidFill>
                <a:schemeClr val="tx2"/>
              </a:solidFill>
              <a:round/>
              <a:headEnd/>
              <a:tailEnd/>
            </a:ln>
            <a:effectLst/>
          </p:spPr>
          <p:txBody>
            <a:bodyPr/>
            <a:lstStyle/>
            <a:p>
              <a:endParaRPr lang="zh-CN" altLang="en-US"/>
            </a:p>
          </p:txBody>
        </p:sp>
      </p:grpSp>
      <p:grpSp>
        <p:nvGrpSpPr>
          <p:cNvPr id="20" name="Group 197"/>
          <p:cNvGrpSpPr>
            <a:grpSpLocks/>
          </p:cNvGrpSpPr>
          <p:nvPr/>
        </p:nvGrpSpPr>
        <p:grpSpPr bwMode="auto">
          <a:xfrm>
            <a:off x="2447925" y="4197350"/>
            <a:ext cx="906463" cy="322263"/>
            <a:chOff x="1542" y="2644"/>
            <a:chExt cx="571" cy="203"/>
          </a:xfrm>
        </p:grpSpPr>
        <p:grpSp>
          <p:nvGrpSpPr>
            <p:cNvPr id="21" name="Group 198"/>
            <p:cNvGrpSpPr>
              <a:grpSpLocks/>
            </p:cNvGrpSpPr>
            <p:nvPr/>
          </p:nvGrpSpPr>
          <p:grpSpPr bwMode="auto">
            <a:xfrm flipH="1">
              <a:off x="1542" y="2644"/>
              <a:ext cx="444" cy="203"/>
              <a:chOff x="2378" y="2231"/>
              <a:chExt cx="444" cy="203"/>
            </a:xfrm>
          </p:grpSpPr>
          <p:sp>
            <p:nvSpPr>
              <p:cNvPr id="668871" name="Line 199"/>
              <p:cNvSpPr>
                <a:spLocks noChangeShapeType="1"/>
              </p:cNvSpPr>
              <p:nvPr/>
            </p:nvSpPr>
            <p:spPr bwMode="auto">
              <a:xfrm>
                <a:off x="2378" y="2327"/>
                <a:ext cx="113" cy="0"/>
              </a:xfrm>
              <a:prstGeom prst="line">
                <a:avLst/>
              </a:prstGeom>
              <a:noFill/>
              <a:ln w="25400">
                <a:solidFill>
                  <a:srgbClr val="3333FF"/>
                </a:solidFill>
                <a:round/>
                <a:headEnd/>
                <a:tailEnd/>
              </a:ln>
              <a:effectLst/>
            </p:spPr>
            <p:txBody>
              <a:bodyPr/>
              <a:lstStyle/>
              <a:p>
                <a:endParaRPr lang="zh-CN" altLang="en-US"/>
              </a:p>
            </p:txBody>
          </p:sp>
          <p:sp>
            <p:nvSpPr>
              <p:cNvPr id="668872" name="Line 200"/>
              <p:cNvSpPr>
                <a:spLocks noChangeShapeType="1"/>
              </p:cNvSpPr>
              <p:nvPr/>
            </p:nvSpPr>
            <p:spPr bwMode="auto">
              <a:xfrm>
                <a:off x="2685" y="2326"/>
                <a:ext cx="137" cy="0"/>
              </a:xfrm>
              <a:prstGeom prst="line">
                <a:avLst/>
              </a:prstGeom>
              <a:noFill/>
              <a:ln w="25400">
                <a:solidFill>
                  <a:srgbClr val="3333FF"/>
                </a:solidFill>
                <a:round/>
                <a:headEnd/>
                <a:tailEnd/>
              </a:ln>
              <a:effectLst/>
            </p:spPr>
            <p:txBody>
              <a:bodyPr/>
              <a:lstStyle/>
              <a:p>
                <a:endParaRPr lang="zh-CN" altLang="en-US"/>
              </a:p>
            </p:txBody>
          </p:sp>
          <p:grpSp>
            <p:nvGrpSpPr>
              <p:cNvPr id="22" name="Group 201"/>
              <p:cNvGrpSpPr>
                <a:grpSpLocks/>
              </p:cNvGrpSpPr>
              <p:nvPr/>
            </p:nvGrpSpPr>
            <p:grpSpPr bwMode="auto">
              <a:xfrm>
                <a:off x="2492" y="2231"/>
                <a:ext cx="191" cy="203"/>
                <a:chOff x="3312" y="2485"/>
                <a:chExt cx="192" cy="432"/>
              </a:xfrm>
            </p:grpSpPr>
            <p:sp>
              <p:nvSpPr>
                <p:cNvPr id="668874" name="Line 202"/>
                <p:cNvSpPr>
                  <a:spLocks noChangeShapeType="1"/>
                </p:cNvSpPr>
                <p:nvPr/>
              </p:nvSpPr>
              <p:spPr bwMode="auto">
                <a:xfrm>
                  <a:off x="3312" y="2485"/>
                  <a:ext cx="192" cy="192"/>
                </a:xfrm>
                <a:prstGeom prst="line">
                  <a:avLst/>
                </a:prstGeom>
                <a:noFill/>
                <a:ln w="25400">
                  <a:solidFill>
                    <a:srgbClr val="3333FF"/>
                  </a:solidFill>
                  <a:round/>
                  <a:headEnd/>
                  <a:tailEnd/>
                </a:ln>
                <a:effectLst/>
              </p:spPr>
              <p:txBody>
                <a:bodyPr/>
                <a:lstStyle/>
                <a:p>
                  <a:endParaRPr lang="zh-CN" altLang="en-US"/>
                </a:p>
              </p:txBody>
            </p:sp>
            <p:sp>
              <p:nvSpPr>
                <p:cNvPr id="668875" name="Line 203"/>
                <p:cNvSpPr>
                  <a:spLocks noChangeShapeType="1"/>
                </p:cNvSpPr>
                <p:nvPr/>
              </p:nvSpPr>
              <p:spPr bwMode="auto">
                <a:xfrm flipV="1">
                  <a:off x="3312" y="2677"/>
                  <a:ext cx="192" cy="240"/>
                </a:xfrm>
                <a:prstGeom prst="line">
                  <a:avLst/>
                </a:prstGeom>
                <a:noFill/>
                <a:ln w="25400">
                  <a:solidFill>
                    <a:srgbClr val="3333FF"/>
                  </a:solidFill>
                  <a:round/>
                  <a:headEnd/>
                  <a:tailEnd/>
                </a:ln>
                <a:effectLst/>
              </p:spPr>
              <p:txBody>
                <a:bodyPr/>
                <a:lstStyle/>
                <a:p>
                  <a:endParaRPr lang="zh-CN" altLang="en-US"/>
                </a:p>
              </p:txBody>
            </p:sp>
            <p:sp>
              <p:nvSpPr>
                <p:cNvPr id="668876" name="Line 204"/>
                <p:cNvSpPr>
                  <a:spLocks noChangeShapeType="1"/>
                </p:cNvSpPr>
                <p:nvPr/>
              </p:nvSpPr>
              <p:spPr bwMode="auto">
                <a:xfrm flipH="1">
                  <a:off x="3312" y="2485"/>
                  <a:ext cx="0" cy="432"/>
                </a:xfrm>
                <a:prstGeom prst="line">
                  <a:avLst/>
                </a:prstGeom>
                <a:noFill/>
                <a:ln w="25400">
                  <a:solidFill>
                    <a:srgbClr val="3333FF"/>
                  </a:solidFill>
                  <a:round/>
                  <a:headEnd/>
                  <a:tailEnd/>
                </a:ln>
                <a:effectLst/>
              </p:spPr>
              <p:txBody>
                <a:bodyPr/>
                <a:lstStyle/>
                <a:p>
                  <a:endParaRPr lang="zh-CN" altLang="en-US"/>
                </a:p>
              </p:txBody>
            </p:sp>
            <p:sp>
              <p:nvSpPr>
                <p:cNvPr id="668877" name="Line 205"/>
                <p:cNvSpPr>
                  <a:spLocks noChangeShapeType="1"/>
                </p:cNvSpPr>
                <p:nvPr/>
              </p:nvSpPr>
              <p:spPr bwMode="auto">
                <a:xfrm flipH="1">
                  <a:off x="3504" y="2485"/>
                  <a:ext cx="0" cy="384"/>
                </a:xfrm>
                <a:prstGeom prst="line">
                  <a:avLst/>
                </a:prstGeom>
                <a:noFill/>
                <a:ln w="25400">
                  <a:solidFill>
                    <a:srgbClr val="3333FF"/>
                  </a:solidFill>
                  <a:round/>
                  <a:headEnd/>
                  <a:tailEnd/>
                </a:ln>
                <a:effectLst/>
              </p:spPr>
              <p:txBody>
                <a:bodyPr/>
                <a:lstStyle/>
                <a:p>
                  <a:endParaRPr lang="zh-CN" altLang="en-US"/>
                </a:p>
              </p:txBody>
            </p:sp>
          </p:grpSp>
        </p:grpSp>
        <p:sp>
          <p:nvSpPr>
            <p:cNvPr id="668878" name="Line 206"/>
            <p:cNvSpPr>
              <a:spLocks noChangeShapeType="1"/>
            </p:cNvSpPr>
            <p:nvPr/>
          </p:nvSpPr>
          <p:spPr bwMode="auto">
            <a:xfrm>
              <a:off x="1980" y="2740"/>
              <a:ext cx="133" cy="0"/>
            </a:xfrm>
            <a:prstGeom prst="line">
              <a:avLst/>
            </a:prstGeom>
            <a:noFill/>
            <a:ln w="28575">
              <a:solidFill>
                <a:srgbClr val="3333FF"/>
              </a:solidFill>
              <a:round/>
              <a:headEnd/>
              <a:tailEnd/>
            </a:ln>
            <a:effectLst/>
          </p:spPr>
          <p:txBody>
            <a:bodyPr/>
            <a:lstStyle/>
            <a:p>
              <a:endParaRPr lang="zh-CN" altLang="en-US"/>
            </a:p>
          </p:txBody>
        </p:sp>
      </p:grpSp>
      <p:grpSp>
        <p:nvGrpSpPr>
          <p:cNvPr id="23" name="Group 207"/>
          <p:cNvGrpSpPr>
            <a:grpSpLocks/>
          </p:cNvGrpSpPr>
          <p:nvPr/>
        </p:nvGrpSpPr>
        <p:grpSpPr bwMode="auto">
          <a:xfrm>
            <a:off x="4267200" y="3843338"/>
            <a:ext cx="952500" cy="495300"/>
            <a:chOff x="860" y="2816"/>
            <a:chExt cx="1924" cy="496"/>
          </a:xfrm>
        </p:grpSpPr>
        <p:sp>
          <p:nvSpPr>
            <p:cNvPr id="668880" name="Line 208"/>
            <p:cNvSpPr>
              <a:spLocks noChangeShapeType="1"/>
            </p:cNvSpPr>
            <p:nvPr/>
          </p:nvSpPr>
          <p:spPr bwMode="auto">
            <a:xfrm flipV="1">
              <a:off x="864" y="3072"/>
              <a:ext cx="0" cy="240"/>
            </a:xfrm>
            <a:prstGeom prst="line">
              <a:avLst/>
            </a:prstGeom>
            <a:noFill/>
            <a:ln w="25400">
              <a:solidFill>
                <a:srgbClr val="0033CC"/>
              </a:solidFill>
              <a:round/>
              <a:headEnd/>
              <a:tailEnd/>
            </a:ln>
            <a:effectLst/>
          </p:spPr>
          <p:txBody>
            <a:bodyPr/>
            <a:lstStyle/>
            <a:p>
              <a:endParaRPr lang="zh-CN" altLang="en-US"/>
            </a:p>
          </p:txBody>
        </p:sp>
        <p:sp>
          <p:nvSpPr>
            <p:cNvPr id="668881" name="Arc 209"/>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882" name="Arc 210"/>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883" name="Arc 211"/>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884" name="Arc 212"/>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885" name="Arc 213"/>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33CC"/>
              </a:solidFill>
              <a:round/>
              <a:headEnd/>
              <a:tailEnd/>
            </a:ln>
            <a:effectLst/>
          </p:spPr>
          <p:txBody>
            <a:bodyPr wrap="none" anchor="ctr"/>
            <a:lstStyle/>
            <a:p>
              <a:endParaRPr lang="zh-CN" altLang="en-US"/>
            </a:p>
          </p:txBody>
        </p:sp>
        <p:sp>
          <p:nvSpPr>
            <p:cNvPr id="668886" name="Line 214"/>
            <p:cNvSpPr>
              <a:spLocks noChangeShapeType="1"/>
            </p:cNvSpPr>
            <p:nvPr/>
          </p:nvSpPr>
          <p:spPr bwMode="auto">
            <a:xfrm flipV="1">
              <a:off x="2784" y="3072"/>
              <a:ext cx="0" cy="240"/>
            </a:xfrm>
            <a:prstGeom prst="line">
              <a:avLst/>
            </a:prstGeom>
            <a:noFill/>
            <a:ln w="25400">
              <a:solidFill>
                <a:srgbClr val="0033CC"/>
              </a:solidFill>
              <a:round/>
              <a:headEnd/>
              <a:tailEnd/>
            </a:ln>
            <a:effectLst/>
          </p:spPr>
          <p:txBody>
            <a:bodyPr/>
            <a:lstStyle/>
            <a:p>
              <a:endParaRPr lang="zh-CN" altLang="en-US"/>
            </a:p>
          </p:txBody>
        </p:sp>
      </p:grpSp>
      <p:grpSp>
        <p:nvGrpSpPr>
          <p:cNvPr id="24" name="Group 215"/>
          <p:cNvGrpSpPr>
            <a:grpSpLocks/>
          </p:cNvGrpSpPr>
          <p:nvPr/>
        </p:nvGrpSpPr>
        <p:grpSpPr bwMode="auto">
          <a:xfrm>
            <a:off x="2411413" y="3822700"/>
            <a:ext cx="976312" cy="546100"/>
            <a:chOff x="2347" y="1930"/>
            <a:chExt cx="615" cy="344"/>
          </a:xfrm>
        </p:grpSpPr>
        <p:grpSp>
          <p:nvGrpSpPr>
            <p:cNvPr id="25" name="Group 216"/>
            <p:cNvGrpSpPr>
              <a:grpSpLocks/>
            </p:cNvGrpSpPr>
            <p:nvPr/>
          </p:nvGrpSpPr>
          <p:grpSpPr bwMode="auto">
            <a:xfrm>
              <a:off x="2355" y="1930"/>
              <a:ext cx="596" cy="336"/>
              <a:chOff x="860" y="2816"/>
              <a:chExt cx="1924" cy="496"/>
            </a:xfrm>
          </p:grpSpPr>
          <p:sp>
            <p:nvSpPr>
              <p:cNvPr id="668889" name="Line 217"/>
              <p:cNvSpPr>
                <a:spLocks noChangeShapeType="1"/>
              </p:cNvSpPr>
              <p:nvPr/>
            </p:nvSpPr>
            <p:spPr bwMode="auto">
              <a:xfrm flipV="1">
                <a:off x="864" y="3072"/>
                <a:ext cx="0" cy="240"/>
              </a:xfrm>
              <a:prstGeom prst="line">
                <a:avLst/>
              </a:prstGeom>
              <a:noFill/>
              <a:ln w="25400">
                <a:solidFill>
                  <a:srgbClr val="0000FF"/>
                </a:solidFill>
                <a:round/>
                <a:headEnd/>
                <a:tailEnd/>
              </a:ln>
              <a:effectLst/>
            </p:spPr>
            <p:txBody>
              <a:bodyPr/>
              <a:lstStyle/>
              <a:p>
                <a:endParaRPr lang="zh-CN" altLang="en-US"/>
              </a:p>
            </p:txBody>
          </p:sp>
          <p:sp>
            <p:nvSpPr>
              <p:cNvPr id="668890" name="Arc 218"/>
              <p:cNvSpPr>
                <a:spLocks/>
              </p:cNvSpPr>
              <p:nvPr/>
            </p:nvSpPr>
            <p:spPr bwMode="auto">
              <a:xfrm rot="16058654" flipV="1">
                <a:off x="921" y="2759"/>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00FF"/>
                </a:solidFill>
                <a:round/>
                <a:headEnd/>
                <a:tailEnd/>
              </a:ln>
              <a:effectLst/>
            </p:spPr>
            <p:txBody>
              <a:bodyPr wrap="none" anchor="ctr"/>
              <a:lstStyle/>
              <a:p>
                <a:endParaRPr lang="zh-CN" altLang="en-US"/>
              </a:p>
            </p:txBody>
          </p:sp>
          <p:sp>
            <p:nvSpPr>
              <p:cNvPr id="668891" name="Arc 219"/>
              <p:cNvSpPr>
                <a:spLocks/>
              </p:cNvSpPr>
              <p:nvPr/>
            </p:nvSpPr>
            <p:spPr bwMode="auto">
              <a:xfrm rot="16058654" flipV="1">
                <a:off x="1308" y="276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00FF"/>
                </a:solidFill>
                <a:round/>
                <a:headEnd/>
                <a:tailEnd/>
              </a:ln>
              <a:effectLst/>
            </p:spPr>
            <p:txBody>
              <a:bodyPr wrap="none" anchor="ctr"/>
              <a:lstStyle/>
              <a:p>
                <a:endParaRPr lang="zh-CN" altLang="en-US"/>
              </a:p>
            </p:txBody>
          </p:sp>
          <p:sp>
            <p:nvSpPr>
              <p:cNvPr id="668892" name="Arc 220"/>
              <p:cNvSpPr>
                <a:spLocks/>
              </p:cNvSpPr>
              <p:nvPr/>
            </p:nvSpPr>
            <p:spPr bwMode="auto">
              <a:xfrm rot="16058654" flipV="1">
                <a:off x="1689" y="2767"/>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00FF"/>
                </a:solidFill>
                <a:round/>
                <a:headEnd/>
                <a:tailEnd/>
              </a:ln>
              <a:effectLst/>
            </p:spPr>
            <p:txBody>
              <a:bodyPr wrap="none" anchor="ctr"/>
              <a:lstStyle/>
              <a:p>
                <a:endParaRPr lang="zh-CN" altLang="en-US"/>
              </a:p>
            </p:txBody>
          </p:sp>
          <p:sp>
            <p:nvSpPr>
              <p:cNvPr id="668893" name="Arc 221"/>
              <p:cNvSpPr>
                <a:spLocks/>
              </p:cNvSpPr>
              <p:nvPr/>
            </p:nvSpPr>
            <p:spPr bwMode="auto">
              <a:xfrm rot="16058654" flipV="1">
                <a:off x="2072" y="2773"/>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00FF"/>
                </a:solidFill>
                <a:round/>
                <a:headEnd/>
                <a:tailEnd/>
              </a:ln>
              <a:effectLst/>
            </p:spPr>
            <p:txBody>
              <a:bodyPr wrap="none" anchor="ctr"/>
              <a:lstStyle/>
              <a:p>
                <a:endParaRPr lang="zh-CN" altLang="en-US"/>
              </a:p>
            </p:txBody>
          </p:sp>
          <p:sp>
            <p:nvSpPr>
              <p:cNvPr id="668894" name="Arc 222"/>
              <p:cNvSpPr>
                <a:spLocks/>
              </p:cNvSpPr>
              <p:nvPr/>
            </p:nvSpPr>
            <p:spPr bwMode="auto">
              <a:xfrm rot="16058654" flipV="1">
                <a:off x="2456" y="2755"/>
                <a:ext cx="262" cy="384"/>
              </a:xfrm>
              <a:custGeom>
                <a:avLst/>
                <a:gdLst>
                  <a:gd name="G0" fmla="+- 2049 0 0"/>
                  <a:gd name="G1" fmla="+- 21600 0 0"/>
                  <a:gd name="G2" fmla="+- 21600 0 0"/>
                  <a:gd name="T0" fmla="*/ 0 w 23649"/>
                  <a:gd name="T1" fmla="*/ 97 h 43200"/>
                  <a:gd name="T2" fmla="*/ 1205 w 23649"/>
                  <a:gd name="T3" fmla="*/ 43183 h 43200"/>
                  <a:gd name="T4" fmla="*/ 2049 w 23649"/>
                  <a:gd name="T5" fmla="*/ 21600 h 43200"/>
                </a:gdLst>
                <a:ahLst/>
                <a:cxnLst>
                  <a:cxn ang="0">
                    <a:pos x="T0" y="T1"/>
                  </a:cxn>
                  <a:cxn ang="0">
                    <a:pos x="T2" y="T3"/>
                  </a:cxn>
                  <a:cxn ang="0">
                    <a:pos x="T4" y="T5"/>
                  </a:cxn>
                </a:cxnLst>
                <a:rect l="0" t="0" r="r" b="b"/>
                <a:pathLst>
                  <a:path w="23649" h="43200" fill="none"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path>
                  <a:path w="23649" h="43200" stroke="0" extrusionOk="0">
                    <a:moveTo>
                      <a:pt x="0" y="97"/>
                    </a:moveTo>
                    <a:cubicBezTo>
                      <a:pt x="681" y="32"/>
                      <a:pt x="1364" y="-1"/>
                      <a:pt x="2049" y="0"/>
                    </a:cubicBezTo>
                    <a:cubicBezTo>
                      <a:pt x="13978" y="0"/>
                      <a:pt x="23649" y="9670"/>
                      <a:pt x="23649" y="21600"/>
                    </a:cubicBezTo>
                    <a:cubicBezTo>
                      <a:pt x="23649" y="33529"/>
                      <a:pt x="13978" y="43200"/>
                      <a:pt x="2049" y="43200"/>
                    </a:cubicBezTo>
                    <a:cubicBezTo>
                      <a:pt x="1767" y="43200"/>
                      <a:pt x="1486" y="43194"/>
                      <a:pt x="1204" y="43183"/>
                    </a:cubicBezTo>
                    <a:lnTo>
                      <a:pt x="2049" y="21600"/>
                    </a:lnTo>
                    <a:close/>
                  </a:path>
                </a:pathLst>
              </a:custGeom>
              <a:noFill/>
              <a:ln w="25400">
                <a:solidFill>
                  <a:srgbClr val="0000FF"/>
                </a:solidFill>
                <a:round/>
                <a:headEnd/>
                <a:tailEnd/>
              </a:ln>
              <a:effectLst/>
            </p:spPr>
            <p:txBody>
              <a:bodyPr wrap="none" anchor="ctr"/>
              <a:lstStyle/>
              <a:p>
                <a:endParaRPr lang="zh-CN" altLang="en-US"/>
              </a:p>
            </p:txBody>
          </p:sp>
          <p:sp>
            <p:nvSpPr>
              <p:cNvPr id="668895" name="Line 223"/>
              <p:cNvSpPr>
                <a:spLocks noChangeShapeType="1"/>
              </p:cNvSpPr>
              <p:nvPr/>
            </p:nvSpPr>
            <p:spPr bwMode="auto">
              <a:xfrm flipV="1">
                <a:off x="2784" y="3072"/>
                <a:ext cx="0" cy="240"/>
              </a:xfrm>
              <a:prstGeom prst="line">
                <a:avLst/>
              </a:prstGeom>
              <a:noFill/>
              <a:ln w="25400">
                <a:solidFill>
                  <a:srgbClr val="0000FF"/>
                </a:solidFill>
                <a:round/>
                <a:headEnd/>
                <a:tailEnd/>
              </a:ln>
              <a:effectLst/>
            </p:spPr>
            <p:txBody>
              <a:bodyPr/>
              <a:lstStyle/>
              <a:p>
                <a:endParaRPr lang="zh-CN" altLang="en-US"/>
              </a:p>
            </p:txBody>
          </p:sp>
        </p:grpSp>
        <p:sp>
          <p:nvSpPr>
            <p:cNvPr id="668896" name="Oval 224"/>
            <p:cNvSpPr>
              <a:spLocks noChangeArrowheads="1"/>
            </p:cNvSpPr>
            <p:nvPr/>
          </p:nvSpPr>
          <p:spPr bwMode="auto">
            <a:xfrm>
              <a:off x="2347" y="2249"/>
              <a:ext cx="23" cy="23"/>
            </a:xfrm>
            <a:prstGeom prst="ellipse">
              <a:avLst/>
            </a:prstGeom>
            <a:solidFill>
              <a:schemeClr val="tx2"/>
            </a:solidFill>
            <a:ln w="12700">
              <a:solidFill>
                <a:srgbClr val="0000FF"/>
              </a:solidFill>
              <a:round/>
              <a:headEnd/>
              <a:tailEnd/>
            </a:ln>
            <a:effectLst/>
          </p:spPr>
          <p:txBody>
            <a:bodyPr wrap="none" anchor="ctr"/>
            <a:lstStyle/>
            <a:p>
              <a:endParaRPr lang="zh-CN" altLang="en-US"/>
            </a:p>
          </p:txBody>
        </p:sp>
        <p:sp>
          <p:nvSpPr>
            <p:cNvPr id="668897" name="Oval 225"/>
            <p:cNvSpPr>
              <a:spLocks noChangeArrowheads="1"/>
            </p:cNvSpPr>
            <p:nvPr/>
          </p:nvSpPr>
          <p:spPr bwMode="auto">
            <a:xfrm>
              <a:off x="2939" y="2251"/>
              <a:ext cx="23" cy="23"/>
            </a:xfrm>
            <a:prstGeom prst="ellipse">
              <a:avLst/>
            </a:prstGeom>
            <a:solidFill>
              <a:schemeClr val="tx2"/>
            </a:solidFill>
            <a:ln w="12700">
              <a:solidFill>
                <a:srgbClr val="0000FF"/>
              </a:solidFill>
              <a:round/>
              <a:headEnd/>
              <a:tailEnd/>
            </a:ln>
            <a:effectLst/>
          </p:spPr>
          <p:txBody>
            <a:bodyPr wrap="none" anchor="ctr"/>
            <a:lstStyle/>
            <a:p>
              <a:endParaRPr lang="zh-CN" altLang="en-US"/>
            </a:p>
          </p:txBody>
        </p:sp>
      </p:grpSp>
      <p:sp>
        <p:nvSpPr>
          <p:cNvPr id="668898" name="Oval 226"/>
          <p:cNvSpPr>
            <a:spLocks noChangeAspect="1" noChangeArrowheads="1"/>
          </p:cNvSpPr>
          <p:nvPr/>
        </p:nvSpPr>
        <p:spPr bwMode="auto">
          <a:xfrm>
            <a:off x="377825" y="4437063"/>
            <a:ext cx="46038" cy="44450"/>
          </a:xfrm>
          <a:prstGeom prst="ellipse">
            <a:avLst/>
          </a:prstGeom>
          <a:solidFill>
            <a:srgbClr val="FFCC00"/>
          </a:solidFill>
          <a:ln w="12700">
            <a:solidFill>
              <a:srgbClr val="FF0000"/>
            </a:solidFill>
            <a:round/>
            <a:headEnd/>
            <a:tailEnd/>
          </a:ln>
          <a:effectLst/>
        </p:spPr>
        <p:txBody>
          <a:bodyPr wrap="none" anchor="ctr"/>
          <a:lstStyle/>
          <a:p>
            <a:pPr algn="ctr"/>
            <a:endParaRPr lang="en-GB" sz="2000">
              <a:solidFill>
                <a:srgbClr val="0000FF"/>
              </a:solidFill>
              <a:latin typeface="Times New Roman" pitchFamily="18" charset="0"/>
            </a:endParaRPr>
          </a:p>
        </p:txBody>
      </p:sp>
      <p:grpSp>
        <p:nvGrpSpPr>
          <p:cNvPr id="26" name="Group 227"/>
          <p:cNvGrpSpPr>
            <a:grpSpLocks/>
          </p:cNvGrpSpPr>
          <p:nvPr/>
        </p:nvGrpSpPr>
        <p:grpSpPr bwMode="auto">
          <a:xfrm>
            <a:off x="2484438" y="5516563"/>
            <a:ext cx="649287" cy="360362"/>
            <a:chOff x="2517" y="3611"/>
            <a:chExt cx="556" cy="322"/>
          </a:xfrm>
        </p:grpSpPr>
        <p:sp>
          <p:nvSpPr>
            <p:cNvPr id="668900" name="Rectangle 228"/>
            <p:cNvSpPr>
              <a:spLocks noChangeArrowheads="1"/>
            </p:cNvSpPr>
            <p:nvPr/>
          </p:nvSpPr>
          <p:spPr bwMode="auto">
            <a:xfrm>
              <a:off x="2517" y="3612"/>
              <a:ext cx="556" cy="321"/>
            </a:xfrm>
            <a:prstGeom prst="rect">
              <a:avLst/>
            </a:prstGeom>
            <a:solidFill>
              <a:srgbClr val="FFCC00"/>
            </a:solidFill>
            <a:ln w="12700">
              <a:solidFill>
                <a:schemeClr val="tx1"/>
              </a:solidFill>
              <a:miter lim="800000"/>
              <a:headEnd type="none" w="sm" len="sm"/>
              <a:tailEnd type="none" w="sm" len="sm"/>
            </a:ln>
            <a:effectLst/>
          </p:spPr>
          <p:txBody>
            <a:bodyPr wrap="none" lIns="18000" rIns="18000" anchor="ctr"/>
            <a:lstStyle/>
            <a:p>
              <a:pPr algn="ctr"/>
              <a:r>
                <a:rPr lang="en-GB" sz="1400">
                  <a:solidFill>
                    <a:schemeClr val="accent2"/>
                  </a:solidFill>
                  <a:latin typeface="Arial" charset="0"/>
                </a:rPr>
                <a:t>U3</a:t>
              </a:r>
            </a:p>
          </p:txBody>
        </p:sp>
        <p:sp>
          <p:nvSpPr>
            <p:cNvPr id="668901" name="Oval 229"/>
            <p:cNvSpPr>
              <a:spLocks noChangeAspect="1" noChangeArrowheads="1"/>
            </p:cNvSpPr>
            <p:nvPr/>
          </p:nvSpPr>
          <p:spPr bwMode="auto">
            <a:xfrm>
              <a:off x="2585" y="3611"/>
              <a:ext cx="29" cy="28"/>
            </a:xfrm>
            <a:prstGeom prst="ellipse">
              <a:avLst/>
            </a:prstGeom>
            <a:solidFill>
              <a:srgbClr val="FFCC00"/>
            </a:solidFill>
            <a:ln w="12700">
              <a:noFill/>
              <a:round/>
              <a:headEnd/>
              <a:tailEnd/>
            </a:ln>
            <a:effectLst/>
          </p:spPr>
          <p:txBody>
            <a:bodyPr wrap="none" anchor="ctr"/>
            <a:lstStyle/>
            <a:p>
              <a:pPr algn="ctr"/>
              <a:endParaRPr lang="en-GB" sz="2000">
                <a:solidFill>
                  <a:srgbClr val="0000FF"/>
                </a:solidFill>
                <a:latin typeface="Times New Roman" pitchFamily="18" charset="0"/>
              </a:endParaRPr>
            </a:p>
          </p:txBody>
        </p:sp>
        <p:sp>
          <p:nvSpPr>
            <p:cNvPr id="668902" name="Oval 230"/>
            <p:cNvSpPr>
              <a:spLocks noChangeAspect="1" noChangeArrowheads="1"/>
            </p:cNvSpPr>
            <p:nvPr/>
          </p:nvSpPr>
          <p:spPr bwMode="auto">
            <a:xfrm>
              <a:off x="2744" y="3612"/>
              <a:ext cx="29" cy="28"/>
            </a:xfrm>
            <a:prstGeom prst="ellipse">
              <a:avLst/>
            </a:prstGeom>
            <a:solidFill>
              <a:srgbClr val="FFCC00"/>
            </a:solidFill>
            <a:ln w="12700">
              <a:noFill/>
              <a:round/>
              <a:headEnd/>
              <a:tailEnd/>
            </a:ln>
            <a:effectLst/>
          </p:spPr>
          <p:txBody>
            <a:bodyPr wrap="none" anchor="ctr"/>
            <a:lstStyle/>
            <a:p>
              <a:pPr algn="ctr"/>
              <a:endParaRPr lang="en-GB" sz="2000">
                <a:solidFill>
                  <a:srgbClr val="0000FF"/>
                </a:solidFill>
                <a:latin typeface="Times New Roman" pitchFamily="18" charset="0"/>
              </a:endParaRPr>
            </a:p>
          </p:txBody>
        </p:sp>
      </p:grpSp>
      <p:cxnSp>
        <p:nvCxnSpPr>
          <p:cNvPr id="668903" name="AutoShape 231"/>
          <p:cNvCxnSpPr>
            <a:cxnSpLocks noChangeShapeType="1"/>
            <a:stCxn id="668907" idx="0"/>
            <a:endCxn id="668751" idx="4"/>
          </p:cNvCxnSpPr>
          <p:nvPr/>
        </p:nvCxnSpPr>
        <p:spPr bwMode="auto">
          <a:xfrm rot="5400000" flipH="1">
            <a:off x="3748087" y="4883151"/>
            <a:ext cx="1154113" cy="112712"/>
          </a:xfrm>
          <a:prstGeom prst="bentConnector3">
            <a:avLst>
              <a:gd name="adj1" fmla="val 50069"/>
            </a:avLst>
          </a:prstGeom>
          <a:noFill/>
          <a:ln w="9525">
            <a:solidFill>
              <a:srgbClr val="CC6600"/>
            </a:solidFill>
            <a:miter lim="800000"/>
            <a:headEnd/>
            <a:tailEnd/>
          </a:ln>
          <a:effectLst/>
        </p:spPr>
      </p:cxnSp>
      <p:cxnSp>
        <p:nvCxnSpPr>
          <p:cNvPr id="668904" name="AutoShape 232"/>
          <p:cNvCxnSpPr>
            <a:cxnSpLocks noChangeShapeType="1"/>
            <a:stCxn id="668908" idx="0"/>
            <a:endCxn id="668752" idx="4"/>
          </p:cNvCxnSpPr>
          <p:nvPr/>
        </p:nvCxnSpPr>
        <p:spPr bwMode="auto">
          <a:xfrm rot="16200000">
            <a:off x="4299744" y="4598194"/>
            <a:ext cx="1187450" cy="652462"/>
          </a:xfrm>
          <a:prstGeom prst="bentConnector3">
            <a:avLst>
              <a:gd name="adj1" fmla="val 48259"/>
            </a:avLst>
          </a:prstGeom>
          <a:noFill/>
          <a:ln w="9525">
            <a:solidFill>
              <a:srgbClr val="CC6600"/>
            </a:solidFill>
            <a:miter lim="800000"/>
            <a:headEnd/>
            <a:tailEnd/>
          </a:ln>
          <a:effectLst/>
        </p:spPr>
      </p:cxnSp>
      <p:grpSp>
        <p:nvGrpSpPr>
          <p:cNvPr id="27" name="Group 233"/>
          <p:cNvGrpSpPr>
            <a:grpSpLocks/>
          </p:cNvGrpSpPr>
          <p:nvPr/>
        </p:nvGrpSpPr>
        <p:grpSpPr bwMode="auto">
          <a:xfrm>
            <a:off x="4284663" y="5516563"/>
            <a:ext cx="649287" cy="360362"/>
            <a:chOff x="2517" y="3611"/>
            <a:chExt cx="556" cy="322"/>
          </a:xfrm>
        </p:grpSpPr>
        <p:sp>
          <p:nvSpPr>
            <p:cNvPr id="668906" name="Rectangle 234"/>
            <p:cNvSpPr>
              <a:spLocks noChangeArrowheads="1"/>
            </p:cNvSpPr>
            <p:nvPr/>
          </p:nvSpPr>
          <p:spPr bwMode="auto">
            <a:xfrm>
              <a:off x="2517" y="3612"/>
              <a:ext cx="556" cy="321"/>
            </a:xfrm>
            <a:prstGeom prst="rect">
              <a:avLst/>
            </a:prstGeom>
            <a:solidFill>
              <a:srgbClr val="FFCC00"/>
            </a:solidFill>
            <a:ln w="12700">
              <a:solidFill>
                <a:schemeClr val="tx1"/>
              </a:solidFill>
              <a:miter lim="800000"/>
              <a:headEnd type="none" w="sm" len="sm"/>
              <a:tailEnd type="none" w="sm" len="sm"/>
            </a:ln>
            <a:effectLst/>
          </p:spPr>
          <p:txBody>
            <a:bodyPr wrap="none" lIns="18000" rIns="18000" anchor="ctr"/>
            <a:lstStyle/>
            <a:p>
              <a:pPr algn="ctr"/>
              <a:r>
                <a:rPr lang="en-GB" sz="1400">
                  <a:solidFill>
                    <a:schemeClr val="accent2"/>
                  </a:solidFill>
                  <a:latin typeface="Arial" charset="0"/>
                </a:rPr>
                <a:t>U4</a:t>
              </a:r>
            </a:p>
          </p:txBody>
        </p:sp>
        <p:sp>
          <p:nvSpPr>
            <p:cNvPr id="668907" name="Oval 235"/>
            <p:cNvSpPr>
              <a:spLocks noChangeAspect="1" noChangeArrowheads="1"/>
            </p:cNvSpPr>
            <p:nvPr/>
          </p:nvSpPr>
          <p:spPr bwMode="auto">
            <a:xfrm>
              <a:off x="2585" y="3611"/>
              <a:ext cx="29" cy="28"/>
            </a:xfrm>
            <a:prstGeom prst="ellipse">
              <a:avLst/>
            </a:prstGeom>
            <a:solidFill>
              <a:srgbClr val="FFCC00"/>
            </a:solidFill>
            <a:ln w="12700">
              <a:noFill/>
              <a:round/>
              <a:headEnd/>
              <a:tailEnd/>
            </a:ln>
            <a:effectLst/>
          </p:spPr>
          <p:txBody>
            <a:bodyPr wrap="none" anchor="ctr"/>
            <a:lstStyle/>
            <a:p>
              <a:pPr algn="ctr"/>
              <a:endParaRPr lang="en-GB" sz="2000">
                <a:solidFill>
                  <a:srgbClr val="0000FF"/>
                </a:solidFill>
                <a:latin typeface="Times New Roman" pitchFamily="18" charset="0"/>
              </a:endParaRPr>
            </a:p>
          </p:txBody>
        </p:sp>
        <p:sp>
          <p:nvSpPr>
            <p:cNvPr id="668908" name="Oval 236"/>
            <p:cNvSpPr>
              <a:spLocks noChangeAspect="1" noChangeArrowheads="1"/>
            </p:cNvSpPr>
            <p:nvPr/>
          </p:nvSpPr>
          <p:spPr bwMode="auto">
            <a:xfrm>
              <a:off x="2744" y="3612"/>
              <a:ext cx="29" cy="28"/>
            </a:xfrm>
            <a:prstGeom prst="ellipse">
              <a:avLst/>
            </a:prstGeom>
            <a:solidFill>
              <a:srgbClr val="FFCC00"/>
            </a:solidFill>
            <a:ln w="12700">
              <a:noFill/>
              <a:round/>
              <a:headEnd/>
              <a:tailEnd/>
            </a:ln>
            <a:effectLst/>
          </p:spPr>
          <p:txBody>
            <a:bodyPr wrap="none" anchor="ctr"/>
            <a:lstStyle/>
            <a:p>
              <a:pPr algn="ctr"/>
              <a:endParaRPr lang="en-GB" sz="2000">
                <a:solidFill>
                  <a:srgbClr val="0000FF"/>
                </a:solidFill>
                <a:latin typeface="Times New Roman" pitchFamily="18" charset="0"/>
              </a:endParaRPr>
            </a:p>
          </p:txBody>
        </p:sp>
      </p:grpSp>
      <p:cxnSp>
        <p:nvCxnSpPr>
          <p:cNvPr id="668909" name="AutoShape 237"/>
          <p:cNvCxnSpPr>
            <a:cxnSpLocks noChangeShapeType="1"/>
            <a:stCxn id="668914" idx="0"/>
            <a:endCxn id="668916" idx="2"/>
          </p:cNvCxnSpPr>
          <p:nvPr/>
        </p:nvCxnSpPr>
        <p:spPr bwMode="auto">
          <a:xfrm rot="16200000">
            <a:off x="6884193" y="3612357"/>
            <a:ext cx="1128713" cy="2679700"/>
          </a:xfrm>
          <a:prstGeom prst="bentConnector2">
            <a:avLst/>
          </a:prstGeom>
          <a:noFill/>
          <a:ln w="12700">
            <a:solidFill>
              <a:srgbClr val="CC6600"/>
            </a:solidFill>
            <a:miter lim="800000"/>
            <a:headEnd/>
            <a:tailEnd/>
          </a:ln>
          <a:effectLst/>
        </p:spPr>
      </p:cxnSp>
      <p:cxnSp>
        <p:nvCxnSpPr>
          <p:cNvPr id="668910" name="AutoShape 238"/>
          <p:cNvCxnSpPr>
            <a:cxnSpLocks noChangeShapeType="1"/>
            <a:stCxn id="668915" idx="0"/>
            <a:endCxn id="668911" idx="2"/>
          </p:cNvCxnSpPr>
          <p:nvPr/>
        </p:nvCxnSpPr>
        <p:spPr bwMode="auto">
          <a:xfrm rot="16200000">
            <a:off x="6939756" y="3885407"/>
            <a:ext cx="987425" cy="2278062"/>
          </a:xfrm>
          <a:prstGeom prst="bentConnector2">
            <a:avLst/>
          </a:prstGeom>
          <a:noFill/>
          <a:ln w="12700">
            <a:solidFill>
              <a:srgbClr val="CC6600"/>
            </a:solidFill>
            <a:miter lim="800000"/>
            <a:headEnd/>
            <a:tailEnd/>
          </a:ln>
          <a:effectLst/>
        </p:spPr>
      </p:cxnSp>
      <p:sp>
        <p:nvSpPr>
          <p:cNvPr id="668911" name="Oval 239"/>
          <p:cNvSpPr>
            <a:spLocks noChangeAspect="1" noChangeArrowheads="1"/>
          </p:cNvSpPr>
          <p:nvPr/>
        </p:nvSpPr>
        <p:spPr bwMode="auto">
          <a:xfrm>
            <a:off x="8572500" y="4508500"/>
            <a:ext cx="46038" cy="44450"/>
          </a:xfrm>
          <a:prstGeom prst="ellipse">
            <a:avLst/>
          </a:prstGeom>
          <a:solidFill>
            <a:srgbClr val="FFCC00"/>
          </a:solidFill>
          <a:ln w="12700">
            <a:solidFill>
              <a:srgbClr val="FF0000"/>
            </a:solidFill>
            <a:round/>
            <a:headEnd/>
            <a:tailEnd/>
          </a:ln>
          <a:effectLst/>
        </p:spPr>
        <p:txBody>
          <a:bodyPr wrap="none" anchor="ctr"/>
          <a:lstStyle/>
          <a:p>
            <a:pPr algn="ctr"/>
            <a:endParaRPr lang="en-GB" sz="2000">
              <a:solidFill>
                <a:srgbClr val="0000FF"/>
              </a:solidFill>
              <a:latin typeface="Times New Roman" pitchFamily="18" charset="0"/>
            </a:endParaRPr>
          </a:p>
        </p:txBody>
      </p:sp>
      <p:grpSp>
        <p:nvGrpSpPr>
          <p:cNvPr id="28" name="Group 240"/>
          <p:cNvGrpSpPr>
            <a:grpSpLocks/>
          </p:cNvGrpSpPr>
          <p:nvPr/>
        </p:nvGrpSpPr>
        <p:grpSpPr bwMode="auto">
          <a:xfrm>
            <a:off x="6011863" y="5516563"/>
            <a:ext cx="649287" cy="360362"/>
            <a:chOff x="2517" y="3611"/>
            <a:chExt cx="556" cy="322"/>
          </a:xfrm>
        </p:grpSpPr>
        <p:sp>
          <p:nvSpPr>
            <p:cNvPr id="668913" name="Rectangle 241"/>
            <p:cNvSpPr>
              <a:spLocks noChangeArrowheads="1"/>
            </p:cNvSpPr>
            <p:nvPr/>
          </p:nvSpPr>
          <p:spPr bwMode="auto">
            <a:xfrm>
              <a:off x="2517" y="3612"/>
              <a:ext cx="556" cy="321"/>
            </a:xfrm>
            <a:prstGeom prst="rect">
              <a:avLst/>
            </a:prstGeom>
            <a:solidFill>
              <a:srgbClr val="FFCC00"/>
            </a:solidFill>
            <a:ln w="12700">
              <a:solidFill>
                <a:schemeClr val="tx1"/>
              </a:solidFill>
              <a:miter lim="800000"/>
              <a:headEnd type="none" w="sm" len="sm"/>
              <a:tailEnd type="none" w="sm" len="sm"/>
            </a:ln>
            <a:effectLst/>
          </p:spPr>
          <p:txBody>
            <a:bodyPr wrap="none" lIns="18000" rIns="18000" anchor="ctr"/>
            <a:lstStyle/>
            <a:p>
              <a:pPr algn="ctr"/>
              <a:r>
                <a:rPr lang="en-GB" sz="1400">
                  <a:solidFill>
                    <a:schemeClr val="accent2"/>
                  </a:solidFill>
                  <a:latin typeface="Arial" charset="0"/>
                </a:rPr>
                <a:t>U1</a:t>
              </a:r>
            </a:p>
          </p:txBody>
        </p:sp>
        <p:sp>
          <p:nvSpPr>
            <p:cNvPr id="668914" name="Oval 242"/>
            <p:cNvSpPr>
              <a:spLocks noChangeAspect="1" noChangeArrowheads="1"/>
            </p:cNvSpPr>
            <p:nvPr/>
          </p:nvSpPr>
          <p:spPr bwMode="auto">
            <a:xfrm>
              <a:off x="2585" y="3611"/>
              <a:ext cx="29" cy="28"/>
            </a:xfrm>
            <a:prstGeom prst="ellipse">
              <a:avLst/>
            </a:prstGeom>
            <a:solidFill>
              <a:srgbClr val="FFCC00"/>
            </a:solidFill>
            <a:ln w="12700">
              <a:noFill/>
              <a:round/>
              <a:headEnd/>
              <a:tailEnd/>
            </a:ln>
            <a:effectLst/>
          </p:spPr>
          <p:txBody>
            <a:bodyPr wrap="none" anchor="ctr"/>
            <a:lstStyle/>
            <a:p>
              <a:pPr algn="ctr"/>
              <a:endParaRPr lang="en-GB" sz="2000">
                <a:solidFill>
                  <a:srgbClr val="0000FF"/>
                </a:solidFill>
                <a:latin typeface="Times New Roman" pitchFamily="18" charset="0"/>
              </a:endParaRPr>
            </a:p>
          </p:txBody>
        </p:sp>
        <p:sp>
          <p:nvSpPr>
            <p:cNvPr id="668915" name="Oval 243"/>
            <p:cNvSpPr>
              <a:spLocks noChangeAspect="1" noChangeArrowheads="1"/>
            </p:cNvSpPr>
            <p:nvPr/>
          </p:nvSpPr>
          <p:spPr bwMode="auto">
            <a:xfrm>
              <a:off x="2744" y="3612"/>
              <a:ext cx="29" cy="28"/>
            </a:xfrm>
            <a:prstGeom prst="ellipse">
              <a:avLst/>
            </a:prstGeom>
            <a:solidFill>
              <a:srgbClr val="FFCC00"/>
            </a:solidFill>
            <a:ln w="12700">
              <a:noFill/>
              <a:round/>
              <a:headEnd/>
              <a:tailEnd/>
            </a:ln>
            <a:effectLst/>
          </p:spPr>
          <p:txBody>
            <a:bodyPr wrap="none" anchor="ctr"/>
            <a:lstStyle/>
            <a:p>
              <a:pPr algn="ctr"/>
              <a:endParaRPr lang="en-GB" sz="2000">
                <a:solidFill>
                  <a:srgbClr val="0000FF"/>
                </a:solidFill>
                <a:latin typeface="Times New Roman" pitchFamily="18" charset="0"/>
              </a:endParaRPr>
            </a:p>
          </p:txBody>
        </p:sp>
      </p:grpSp>
      <p:sp>
        <p:nvSpPr>
          <p:cNvPr id="668916" name="Oval 244"/>
          <p:cNvSpPr>
            <a:spLocks noChangeAspect="1" noChangeArrowheads="1"/>
          </p:cNvSpPr>
          <p:nvPr/>
        </p:nvSpPr>
        <p:spPr bwMode="auto">
          <a:xfrm>
            <a:off x="8788400" y="4365625"/>
            <a:ext cx="46038" cy="44450"/>
          </a:xfrm>
          <a:prstGeom prst="ellipse">
            <a:avLst/>
          </a:prstGeom>
          <a:solidFill>
            <a:srgbClr val="FFCC00"/>
          </a:solidFill>
          <a:ln w="12700">
            <a:solidFill>
              <a:srgbClr val="FF0000"/>
            </a:solidFill>
            <a:round/>
            <a:headEnd/>
            <a:tailEnd/>
          </a:ln>
          <a:effectLst/>
        </p:spPr>
        <p:txBody>
          <a:bodyPr wrap="none" anchor="ctr"/>
          <a:lstStyle/>
          <a:p>
            <a:pPr algn="ctr"/>
            <a:endParaRPr lang="en-GB" sz="2000">
              <a:solidFill>
                <a:srgbClr val="0000FF"/>
              </a:solidFill>
              <a:latin typeface="Times New Roman" pitchFamily="18" charset="0"/>
            </a:endParaRPr>
          </a:p>
        </p:txBody>
      </p:sp>
      <p:sp>
        <p:nvSpPr>
          <p:cNvPr id="668917" name="Rectangle 245"/>
          <p:cNvSpPr>
            <a:spLocks noChangeArrowheads="1"/>
          </p:cNvSpPr>
          <p:nvPr/>
        </p:nvSpPr>
        <p:spPr bwMode="auto">
          <a:xfrm>
            <a:off x="179388" y="830263"/>
            <a:ext cx="8820150" cy="1501775"/>
          </a:xfrm>
          <a:prstGeom prst="rect">
            <a:avLst/>
          </a:prstGeom>
          <a:noFill/>
          <a:ln w="9525">
            <a:solidFill>
              <a:schemeClr val="tx1"/>
            </a:solidFill>
            <a:miter lim="800000"/>
            <a:headEnd/>
            <a:tailEnd/>
          </a:ln>
          <a:effectLst/>
        </p:spPr>
        <p:txBody>
          <a:bodyPr/>
          <a:lstStyle/>
          <a:p>
            <a:pPr marL="342900" indent="-342900">
              <a:lnSpc>
                <a:spcPct val="110000"/>
              </a:lnSpc>
            </a:pPr>
            <a:r>
              <a:rPr lang="fr-CH" sz="2000" dirty="0">
                <a:latin typeface="Arial" charset="0"/>
              </a:rPr>
              <a:t>To </a:t>
            </a:r>
            <a:r>
              <a:rPr lang="fr-CH" sz="2000" dirty="0">
                <a:solidFill>
                  <a:srgbClr val="FF0000"/>
                </a:solidFill>
                <a:latin typeface="Arial" charset="0"/>
              </a:rPr>
              <a:t>detect</a:t>
            </a:r>
            <a:r>
              <a:rPr lang="fr-CH" sz="2000" dirty="0">
                <a:latin typeface="Arial" charset="0"/>
              </a:rPr>
              <a:t> a </a:t>
            </a:r>
            <a:r>
              <a:rPr lang="fr-CH" sz="2000" dirty="0">
                <a:solidFill>
                  <a:srgbClr val="FF0000"/>
                </a:solidFill>
                <a:latin typeface="Arial" charset="0"/>
              </a:rPr>
              <a:t>quench</a:t>
            </a:r>
            <a:r>
              <a:rPr lang="fr-CH" sz="2000" dirty="0">
                <a:latin typeface="Arial" charset="0"/>
              </a:rPr>
              <a:t>: U = R </a:t>
            </a:r>
            <a:r>
              <a:rPr lang="de-DE" sz="2000" dirty="0">
                <a:latin typeface="Arial" charset="0"/>
                <a:sym typeface="Symbol" pitchFamily="18" charset="2"/>
              </a:rPr>
              <a:t> I  (about 1 V need to be detected)</a:t>
            </a:r>
            <a:endParaRPr lang="fr-CH" sz="2000" dirty="0">
              <a:latin typeface="Arial" charset="0"/>
            </a:endParaRPr>
          </a:p>
          <a:p>
            <a:pPr marL="342900" indent="-342900">
              <a:lnSpc>
                <a:spcPct val="110000"/>
              </a:lnSpc>
            </a:pPr>
            <a:r>
              <a:rPr lang="fr-CH" sz="2000" dirty="0">
                <a:latin typeface="Arial" charset="0"/>
              </a:rPr>
              <a:t>But one needs to substract from U1:  </a:t>
            </a:r>
          </a:p>
          <a:p>
            <a:pPr marL="342900" indent="-342900">
              <a:lnSpc>
                <a:spcPct val="110000"/>
              </a:lnSpc>
            </a:pPr>
            <a:r>
              <a:rPr lang="fr-CH" sz="2000" dirty="0">
                <a:latin typeface="Arial" charset="0"/>
              </a:rPr>
              <a:t>a)  U2 = R</a:t>
            </a:r>
            <a:r>
              <a:rPr lang="fr-CH" sz="2000" baseline="-25000" dirty="0">
                <a:latin typeface="Arial" charset="0"/>
              </a:rPr>
              <a:t>warm</a:t>
            </a:r>
            <a:r>
              <a:rPr lang="fr-CH" sz="2000" dirty="0">
                <a:latin typeface="Arial" charset="0"/>
              </a:rPr>
              <a:t> </a:t>
            </a:r>
            <a:r>
              <a:rPr lang="de-DE" sz="2000" dirty="0">
                <a:latin typeface="Arial" charset="0"/>
                <a:sym typeface="Symbol" pitchFamily="18" charset="2"/>
              </a:rPr>
              <a:t> I</a:t>
            </a:r>
          </a:p>
          <a:p>
            <a:pPr marL="342900" indent="-342900">
              <a:lnSpc>
                <a:spcPct val="110000"/>
              </a:lnSpc>
            </a:pPr>
            <a:r>
              <a:rPr lang="de-DE" sz="2000" dirty="0">
                <a:latin typeface="Arial" charset="0"/>
                <a:sym typeface="Symbol" pitchFamily="18" charset="2"/>
              </a:rPr>
              <a:t>b)  </a:t>
            </a:r>
            <a:r>
              <a:rPr lang="fr-CH" sz="2000" dirty="0">
                <a:latin typeface="Arial" charset="0"/>
              </a:rPr>
              <a:t>During energy ramp:  U = dI/dt </a:t>
            </a:r>
            <a:r>
              <a:rPr lang="de-DE" sz="2000" dirty="0">
                <a:latin typeface="Arial" charset="0"/>
                <a:sym typeface="Symbol" pitchFamily="18" charset="2"/>
              </a:rPr>
              <a:t> L  154 = 77  (U3 + U4)</a:t>
            </a:r>
            <a:endParaRPr lang="en-AU" sz="2000" dirty="0">
              <a:latin typeface="Arial" charset="0"/>
              <a:sym typeface="Symbol" pitchFamily="18" charset="2"/>
            </a:endParaRPr>
          </a:p>
        </p:txBody>
      </p:sp>
      <p:cxnSp>
        <p:nvCxnSpPr>
          <p:cNvPr id="668918" name="AutoShape 246"/>
          <p:cNvCxnSpPr>
            <a:cxnSpLocks noChangeShapeType="1"/>
            <a:stCxn id="668826" idx="2"/>
            <a:endCxn id="668900" idx="2"/>
          </p:cNvCxnSpPr>
          <p:nvPr/>
        </p:nvCxnSpPr>
        <p:spPr bwMode="auto">
          <a:xfrm rot="16200000" flipH="1">
            <a:off x="2196306" y="5264944"/>
            <a:ext cx="1588" cy="1225550"/>
          </a:xfrm>
          <a:prstGeom prst="bentConnector3">
            <a:avLst>
              <a:gd name="adj1" fmla="val 14400000"/>
            </a:avLst>
          </a:prstGeom>
          <a:noFill/>
          <a:ln w="12700">
            <a:solidFill>
              <a:schemeClr val="tx1"/>
            </a:solidFill>
            <a:miter lim="800000"/>
            <a:headEnd type="none" w="sm" len="sm"/>
            <a:tailEnd type="none" w="sm" len="sm"/>
          </a:ln>
          <a:effectLst/>
        </p:spPr>
      </p:cxnSp>
      <p:cxnSp>
        <p:nvCxnSpPr>
          <p:cNvPr id="668919" name="AutoShape 247"/>
          <p:cNvCxnSpPr>
            <a:cxnSpLocks noChangeShapeType="1"/>
            <a:stCxn id="668900" idx="2"/>
            <a:endCxn id="668906" idx="2"/>
          </p:cNvCxnSpPr>
          <p:nvPr/>
        </p:nvCxnSpPr>
        <p:spPr bwMode="auto">
          <a:xfrm rot="16200000" flipH="1">
            <a:off x="3709194" y="4977606"/>
            <a:ext cx="1588" cy="1800225"/>
          </a:xfrm>
          <a:prstGeom prst="bentConnector3">
            <a:avLst>
              <a:gd name="adj1" fmla="val 14400000"/>
            </a:avLst>
          </a:prstGeom>
          <a:noFill/>
          <a:ln w="12700">
            <a:solidFill>
              <a:schemeClr val="tx1"/>
            </a:solidFill>
            <a:miter lim="800000"/>
            <a:headEnd type="none" w="sm" len="sm"/>
            <a:tailEnd type="none" w="sm" len="sm"/>
          </a:ln>
          <a:effectLst/>
        </p:spPr>
      </p:cxnSp>
      <p:cxnSp>
        <p:nvCxnSpPr>
          <p:cNvPr id="668920" name="AutoShape 248"/>
          <p:cNvCxnSpPr>
            <a:cxnSpLocks noChangeShapeType="1"/>
            <a:stCxn id="668906" idx="2"/>
            <a:endCxn id="668913" idx="2"/>
          </p:cNvCxnSpPr>
          <p:nvPr/>
        </p:nvCxnSpPr>
        <p:spPr bwMode="auto">
          <a:xfrm rot="16200000" flipH="1">
            <a:off x="5472906" y="5014119"/>
            <a:ext cx="1588" cy="1727200"/>
          </a:xfrm>
          <a:prstGeom prst="bentConnector3">
            <a:avLst>
              <a:gd name="adj1" fmla="val 14400000"/>
            </a:avLst>
          </a:prstGeom>
          <a:noFill/>
          <a:ln w="12700">
            <a:solidFill>
              <a:schemeClr val="tx1"/>
            </a:solidFill>
            <a:miter lim="800000"/>
            <a:headEnd type="none" w="sm" len="sm"/>
            <a:tailEnd type="none" w="sm" len="sm"/>
          </a:ln>
          <a:effectLst/>
        </p:spPr>
      </p:cxnSp>
      <p:sp>
        <p:nvSpPr>
          <p:cNvPr id="668944" name="Text Box 272"/>
          <p:cNvSpPr txBox="1">
            <a:spLocks noChangeArrowheads="1"/>
          </p:cNvSpPr>
          <p:nvPr/>
        </p:nvSpPr>
        <p:spPr bwMode="auto">
          <a:xfrm>
            <a:off x="2406650" y="6175375"/>
            <a:ext cx="3244850" cy="349250"/>
          </a:xfrm>
          <a:prstGeom prst="rect">
            <a:avLst/>
          </a:prstGeom>
          <a:noFill/>
          <a:ln w="12700">
            <a:solidFill>
              <a:schemeClr val="tx1"/>
            </a:solidFill>
            <a:miter lim="800000"/>
            <a:headEnd/>
            <a:tailEnd/>
          </a:ln>
          <a:effectLst/>
        </p:spPr>
        <p:txBody>
          <a:bodyPr wrap="none">
            <a:spAutoFit/>
          </a:bodyPr>
          <a:lstStyle/>
          <a:p>
            <a:r>
              <a:rPr lang="fr-CH" sz="1600">
                <a:latin typeface="Arial" charset="0"/>
              </a:rPr>
              <a:t>World FIP - deterministic Fieldbus</a:t>
            </a:r>
            <a:endParaRPr lang="en-US" altLang="zh-CN" sz="1600">
              <a:latin typeface="Arial" charset="0"/>
              <a:ea typeface="宋体" charset="-122"/>
              <a:sym typeface="Symbol" pitchFamily="18" charset="2"/>
            </a:endParaRPr>
          </a:p>
        </p:txBody>
      </p:sp>
      <p:sp>
        <p:nvSpPr>
          <p:cNvPr id="668807" name="Oval 135"/>
          <p:cNvSpPr>
            <a:spLocks noChangeAspect="1" noChangeArrowheads="1"/>
          </p:cNvSpPr>
          <p:nvPr/>
        </p:nvSpPr>
        <p:spPr bwMode="auto">
          <a:xfrm>
            <a:off x="161925" y="4221163"/>
            <a:ext cx="46038" cy="44450"/>
          </a:xfrm>
          <a:prstGeom prst="ellipse">
            <a:avLst/>
          </a:prstGeom>
          <a:solidFill>
            <a:srgbClr val="FFCC00"/>
          </a:solidFill>
          <a:ln w="12700">
            <a:solidFill>
              <a:srgbClr val="FF0000"/>
            </a:solidFill>
            <a:round/>
            <a:headEnd/>
            <a:tailEnd/>
          </a:ln>
          <a:effectLst/>
        </p:spPr>
        <p:txBody>
          <a:bodyPr wrap="none" anchor="ctr"/>
          <a:lstStyle/>
          <a:p>
            <a:pPr algn="ctr"/>
            <a:endParaRPr lang="en-GB" sz="2000">
              <a:solidFill>
                <a:srgbClr val="0000FF"/>
              </a:solidFill>
              <a:latin typeface="Times New Roman" pitchFamily="18" charset="0"/>
            </a:endParaRPr>
          </a:p>
        </p:txBody>
      </p:sp>
      <p:grpSp>
        <p:nvGrpSpPr>
          <p:cNvPr id="29" name="Group 273"/>
          <p:cNvGrpSpPr>
            <a:grpSpLocks/>
          </p:cNvGrpSpPr>
          <p:nvPr/>
        </p:nvGrpSpPr>
        <p:grpSpPr bwMode="auto">
          <a:xfrm flipH="1">
            <a:off x="1439863" y="3233738"/>
            <a:ext cx="914400" cy="322262"/>
            <a:chOff x="907" y="2037"/>
            <a:chExt cx="576" cy="203"/>
          </a:xfrm>
        </p:grpSpPr>
        <p:grpSp>
          <p:nvGrpSpPr>
            <p:cNvPr id="30" name="Group 274"/>
            <p:cNvGrpSpPr>
              <a:grpSpLocks/>
            </p:cNvGrpSpPr>
            <p:nvPr/>
          </p:nvGrpSpPr>
          <p:grpSpPr bwMode="auto">
            <a:xfrm flipH="1">
              <a:off x="907" y="2037"/>
              <a:ext cx="444" cy="203"/>
              <a:chOff x="2378" y="2231"/>
              <a:chExt cx="444" cy="203"/>
            </a:xfrm>
          </p:grpSpPr>
          <p:sp>
            <p:nvSpPr>
              <p:cNvPr id="668947" name="Line 275"/>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668948" name="Line 276"/>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31" name="Group 277"/>
              <p:cNvGrpSpPr>
                <a:grpSpLocks/>
              </p:cNvGrpSpPr>
              <p:nvPr/>
            </p:nvGrpSpPr>
            <p:grpSpPr bwMode="auto">
              <a:xfrm>
                <a:off x="2492" y="2231"/>
                <a:ext cx="191" cy="203"/>
                <a:chOff x="3312" y="2485"/>
                <a:chExt cx="192" cy="432"/>
              </a:xfrm>
            </p:grpSpPr>
            <p:sp>
              <p:nvSpPr>
                <p:cNvPr id="668950" name="Line 278"/>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668951" name="Line 279"/>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668952" name="Line 280"/>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668953" name="Line 281"/>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668954" name="Line 282"/>
            <p:cNvSpPr>
              <a:spLocks noChangeShapeType="1"/>
            </p:cNvSpPr>
            <p:nvPr/>
          </p:nvSpPr>
          <p:spPr bwMode="auto">
            <a:xfrm>
              <a:off x="1349" y="2134"/>
              <a:ext cx="134" cy="0"/>
            </a:xfrm>
            <a:prstGeom prst="line">
              <a:avLst/>
            </a:prstGeom>
            <a:noFill/>
            <a:ln w="28575">
              <a:solidFill>
                <a:srgbClr val="0000FF"/>
              </a:solidFill>
              <a:round/>
              <a:headEnd/>
              <a:tailEnd/>
            </a:ln>
            <a:effectLst/>
          </p:spPr>
          <p:txBody>
            <a:bodyPr/>
            <a:lstStyle/>
            <a:p>
              <a:endParaRPr lang="zh-CN" altLang="en-US"/>
            </a:p>
          </p:txBody>
        </p:sp>
      </p:grpSp>
      <p:grpSp>
        <p:nvGrpSpPr>
          <p:cNvPr id="288" name="Group 283"/>
          <p:cNvGrpSpPr>
            <a:grpSpLocks/>
          </p:cNvGrpSpPr>
          <p:nvPr/>
        </p:nvGrpSpPr>
        <p:grpSpPr bwMode="auto">
          <a:xfrm>
            <a:off x="3454400" y="3232150"/>
            <a:ext cx="704850" cy="322263"/>
            <a:chOff x="2378" y="2231"/>
            <a:chExt cx="444" cy="203"/>
          </a:xfrm>
        </p:grpSpPr>
        <p:sp>
          <p:nvSpPr>
            <p:cNvPr id="668956" name="Line 284"/>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668957" name="Line 285"/>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290" name="Group 286"/>
            <p:cNvGrpSpPr>
              <a:grpSpLocks/>
            </p:cNvGrpSpPr>
            <p:nvPr/>
          </p:nvGrpSpPr>
          <p:grpSpPr bwMode="auto">
            <a:xfrm>
              <a:off x="2492" y="2231"/>
              <a:ext cx="191" cy="203"/>
              <a:chOff x="3312" y="2485"/>
              <a:chExt cx="192" cy="432"/>
            </a:xfrm>
          </p:grpSpPr>
          <p:sp>
            <p:nvSpPr>
              <p:cNvPr id="668959" name="Line 287"/>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668960" name="Line 288"/>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668961" name="Line 289"/>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668962" name="Line 290"/>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grpSp>
        <p:nvGrpSpPr>
          <p:cNvPr id="291" name="Group 291"/>
          <p:cNvGrpSpPr>
            <a:grpSpLocks/>
          </p:cNvGrpSpPr>
          <p:nvPr/>
        </p:nvGrpSpPr>
        <p:grpSpPr bwMode="auto">
          <a:xfrm flipH="1">
            <a:off x="5187950" y="3225800"/>
            <a:ext cx="914400" cy="322263"/>
            <a:chOff x="3268" y="2032"/>
            <a:chExt cx="576" cy="203"/>
          </a:xfrm>
        </p:grpSpPr>
        <p:grpSp>
          <p:nvGrpSpPr>
            <p:cNvPr id="292" name="Group 292"/>
            <p:cNvGrpSpPr>
              <a:grpSpLocks/>
            </p:cNvGrpSpPr>
            <p:nvPr/>
          </p:nvGrpSpPr>
          <p:grpSpPr bwMode="auto">
            <a:xfrm flipH="1">
              <a:off x="3268" y="2032"/>
              <a:ext cx="444" cy="203"/>
              <a:chOff x="2378" y="2231"/>
              <a:chExt cx="444" cy="203"/>
            </a:xfrm>
          </p:grpSpPr>
          <p:sp>
            <p:nvSpPr>
              <p:cNvPr id="668965" name="Line 293"/>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668966" name="Line 294"/>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293" name="Group 295"/>
              <p:cNvGrpSpPr>
                <a:grpSpLocks/>
              </p:cNvGrpSpPr>
              <p:nvPr/>
            </p:nvGrpSpPr>
            <p:grpSpPr bwMode="auto">
              <a:xfrm>
                <a:off x="2492" y="2231"/>
                <a:ext cx="191" cy="203"/>
                <a:chOff x="3312" y="2485"/>
                <a:chExt cx="192" cy="432"/>
              </a:xfrm>
            </p:grpSpPr>
            <p:sp>
              <p:nvSpPr>
                <p:cNvPr id="668968" name="Line 296"/>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668969" name="Line 297"/>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668970" name="Line 298"/>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668971" name="Line 299"/>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668972" name="Line 300"/>
            <p:cNvSpPr>
              <a:spLocks noChangeShapeType="1"/>
            </p:cNvSpPr>
            <p:nvPr/>
          </p:nvSpPr>
          <p:spPr bwMode="auto">
            <a:xfrm>
              <a:off x="3710" y="2129"/>
              <a:ext cx="134" cy="0"/>
            </a:xfrm>
            <a:prstGeom prst="line">
              <a:avLst/>
            </a:prstGeom>
            <a:noFill/>
            <a:ln w="28575">
              <a:solidFill>
                <a:srgbClr val="0000FF"/>
              </a:solidFill>
              <a:round/>
              <a:headEnd/>
              <a:tailEnd/>
            </a:ln>
            <a:effectLst/>
          </p:spPr>
          <p:txBody>
            <a:bodyPr/>
            <a:lstStyle/>
            <a:p>
              <a:endParaRPr lang="zh-CN" altLang="en-US"/>
            </a:p>
          </p:txBody>
        </p:sp>
      </p:grpSp>
      <p:grpSp>
        <p:nvGrpSpPr>
          <p:cNvPr id="294" name="Group 301"/>
          <p:cNvGrpSpPr>
            <a:grpSpLocks/>
          </p:cNvGrpSpPr>
          <p:nvPr/>
        </p:nvGrpSpPr>
        <p:grpSpPr bwMode="auto">
          <a:xfrm flipH="1">
            <a:off x="6975475" y="3227388"/>
            <a:ext cx="920750" cy="322262"/>
            <a:chOff x="4394" y="2033"/>
            <a:chExt cx="580" cy="203"/>
          </a:xfrm>
        </p:grpSpPr>
        <p:grpSp>
          <p:nvGrpSpPr>
            <p:cNvPr id="295" name="Group 302"/>
            <p:cNvGrpSpPr>
              <a:grpSpLocks/>
            </p:cNvGrpSpPr>
            <p:nvPr/>
          </p:nvGrpSpPr>
          <p:grpSpPr bwMode="auto">
            <a:xfrm flipH="1">
              <a:off x="4394" y="2033"/>
              <a:ext cx="444" cy="203"/>
              <a:chOff x="2378" y="2231"/>
              <a:chExt cx="444" cy="203"/>
            </a:xfrm>
          </p:grpSpPr>
          <p:sp>
            <p:nvSpPr>
              <p:cNvPr id="668975" name="Line 303"/>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668976" name="Line 304"/>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296" name="Group 305"/>
              <p:cNvGrpSpPr>
                <a:grpSpLocks/>
              </p:cNvGrpSpPr>
              <p:nvPr/>
            </p:nvGrpSpPr>
            <p:grpSpPr bwMode="auto">
              <a:xfrm>
                <a:off x="2492" y="2231"/>
                <a:ext cx="191" cy="203"/>
                <a:chOff x="3312" y="2485"/>
                <a:chExt cx="192" cy="432"/>
              </a:xfrm>
            </p:grpSpPr>
            <p:sp>
              <p:nvSpPr>
                <p:cNvPr id="668978" name="Line 306"/>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668979" name="Line 307"/>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668980" name="Line 308"/>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668981" name="Line 309"/>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668982" name="Line 310"/>
            <p:cNvSpPr>
              <a:spLocks noChangeShapeType="1"/>
            </p:cNvSpPr>
            <p:nvPr/>
          </p:nvSpPr>
          <p:spPr bwMode="auto">
            <a:xfrm>
              <a:off x="4840" y="2128"/>
              <a:ext cx="134" cy="0"/>
            </a:xfrm>
            <a:prstGeom prst="line">
              <a:avLst/>
            </a:prstGeom>
            <a:noFill/>
            <a:ln w="28575">
              <a:solidFill>
                <a:srgbClr val="0000FF"/>
              </a:solidFill>
              <a:round/>
              <a:headEnd/>
              <a:tailEnd/>
            </a:ln>
            <a:effectLst/>
          </p:spPr>
          <p:txBody>
            <a:bodyPr/>
            <a:lstStyle/>
            <a:p>
              <a:endParaRPr lang="zh-CN" altLang="en-US"/>
            </a:p>
          </p:txBody>
        </p:sp>
      </p:grpSp>
      <p:grpSp>
        <p:nvGrpSpPr>
          <p:cNvPr id="297" name="Group 311"/>
          <p:cNvGrpSpPr>
            <a:grpSpLocks/>
          </p:cNvGrpSpPr>
          <p:nvPr/>
        </p:nvGrpSpPr>
        <p:grpSpPr bwMode="auto">
          <a:xfrm>
            <a:off x="4292600" y="4187825"/>
            <a:ext cx="906463" cy="322263"/>
            <a:chOff x="2704" y="2634"/>
            <a:chExt cx="571" cy="203"/>
          </a:xfrm>
        </p:grpSpPr>
        <p:grpSp>
          <p:nvGrpSpPr>
            <p:cNvPr id="298" name="Group 312"/>
            <p:cNvGrpSpPr>
              <a:grpSpLocks/>
            </p:cNvGrpSpPr>
            <p:nvPr/>
          </p:nvGrpSpPr>
          <p:grpSpPr bwMode="auto">
            <a:xfrm flipH="1">
              <a:off x="2704" y="2634"/>
              <a:ext cx="444" cy="203"/>
              <a:chOff x="2378" y="2231"/>
              <a:chExt cx="444" cy="203"/>
            </a:xfrm>
          </p:grpSpPr>
          <p:sp>
            <p:nvSpPr>
              <p:cNvPr id="668985" name="Line 313"/>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668986" name="Line 314"/>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299" name="Group 315"/>
              <p:cNvGrpSpPr>
                <a:grpSpLocks/>
              </p:cNvGrpSpPr>
              <p:nvPr/>
            </p:nvGrpSpPr>
            <p:grpSpPr bwMode="auto">
              <a:xfrm>
                <a:off x="2492" y="2231"/>
                <a:ext cx="191" cy="203"/>
                <a:chOff x="3312" y="2485"/>
                <a:chExt cx="192" cy="432"/>
              </a:xfrm>
            </p:grpSpPr>
            <p:sp>
              <p:nvSpPr>
                <p:cNvPr id="668988" name="Line 316"/>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668989" name="Line 317"/>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668990" name="Line 318"/>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668991" name="Line 319"/>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668992" name="Line 320"/>
            <p:cNvSpPr>
              <a:spLocks noChangeShapeType="1"/>
            </p:cNvSpPr>
            <p:nvPr/>
          </p:nvSpPr>
          <p:spPr bwMode="auto">
            <a:xfrm>
              <a:off x="3141" y="2729"/>
              <a:ext cx="134" cy="0"/>
            </a:xfrm>
            <a:prstGeom prst="line">
              <a:avLst/>
            </a:prstGeom>
            <a:noFill/>
            <a:ln w="28575">
              <a:solidFill>
                <a:srgbClr val="0000FF"/>
              </a:solidFill>
              <a:round/>
              <a:headEnd/>
              <a:tailEnd/>
            </a:ln>
            <a:effectLst/>
          </p:spPr>
          <p:txBody>
            <a:bodyPr/>
            <a:lstStyle/>
            <a:p>
              <a:endParaRPr lang="zh-CN" altLang="en-US"/>
            </a:p>
          </p:txBody>
        </p:sp>
      </p:grpSp>
      <p:grpSp>
        <p:nvGrpSpPr>
          <p:cNvPr id="300" name="Group 321"/>
          <p:cNvGrpSpPr>
            <a:grpSpLocks/>
          </p:cNvGrpSpPr>
          <p:nvPr/>
        </p:nvGrpSpPr>
        <p:grpSpPr bwMode="auto">
          <a:xfrm>
            <a:off x="698500" y="4187825"/>
            <a:ext cx="909638" cy="322263"/>
            <a:chOff x="440" y="2638"/>
            <a:chExt cx="573" cy="203"/>
          </a:xfrm>
        </p:grpSpPr>
        <p:grpSp>
          <p:nvGrpSpPr>
            <p:cNvPr id="301" name="Group 322"/>
            <p:cNvGrpSpPr>
              <a:grpSpLocks/>
            </p:cNvGrpSpPr>
            <p:nvPr/>
          </p:nvGrpSpPr>
          <p:grpSpPr bwMode="auto">
            <a:xfrm flipH="1">
              <a:off x="440" y="2638"/>
              <a:ext cx="444" cy="203"/>
              <a:chOff x="2378" y="2231"/>
              <a:chExt cx="444" cy="203"/>
            </a:xfrm>
          </p:grpSpPr>
          <p:sp>
            <p:nvSpPr>
              <p:cNvPr id="668995" name="Line 323"/>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668996" name="Line 324"/>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302" name="Group 325"/>
              <p:cNvGrpSpPr>
                <a:grpSpLocks/>
              </p:cNvGrpSpPr>
              <p:nvPr/>
            </p:nvGrpSpPr>
            <p:grpSpPr bwMode="auto">
              <a:xfrm>
                <a:off x="2492" y="2231"/>
                <a:ext cx="191" cy="203"/>
                <a:chOff x="3312" y="2485"/>
                <a:chExt cx="192" cy="432"/>
              </a:xfrm>
            </p:grpSpPr>
            <p:sp>
              <p:nvSpPr>
                <p:cNvPr id="668998" name="Line 326"/>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668999" name="Line 327"/>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669000" name="Line 328"/>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669001" name="Line 329"/>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669002" name="Line 330"/>
            <p:cNvSpPr>
              <a:spLocks noChangeShapeType="1"/>
            </p:cNvSpPr>
            <p:nvPr/>
          </p:nvSpPr>
          <p:spPr bwMode="auto">
            <a:xfrm>
              <a:off x="879" y="2735"/>
              <a:ext cx="134" cy="0"/>
            </a:xfrm>
            <a:prstGeom prst="line">
              <a:avLst/>
            </a:prstGeom>
            <a:noFill/>
            <a:ln w="28575">
              <a:solidFill>
                <a:srgbClr val="0000FF"/>
              </a:solidFill>
              <a:round/>
              <a:headEnd/>
              <a:tailEnd/>
            </a:ln>
            <a:effectLst/>
          </p:spPr>
          <p:txBody>
            <a:bodyPr/>
            <a:lstStyle/>
            <a:p>
              <a:endParaRPr lang="zh-CN" altLang="en-US"/>
            </a:p>
          </p:txBody>
        </p:sp>
      </p:grpSp>
      <p:grpSp>
        <p:nvGrpSpPr>
          <p:cNvPr id="303" name="Group 331"/>
          <p:cNvGrpSpPr>
            <a:grpSpLocks/>
          </p:cNvGrpSpPr>
          <p:nvPr/>
        </p:nvGrpSpPr>
        <p:grpSpPr bwMode="auto">
          <a:xfrm>
            <a:off x="6121400" y="4157663"/>
            <a:ext cx="914400" cy="322262"/>
            <a:chOff x="3856" y="2619"/>
            <a:chExt cx="576" cy="203"/>
          </a:xfrm>
        </p:grpSpPr>
        <p:grpSp>
          <p:nvGrpSpPr>
            <p:cNvPr id="304" name="Group 332"/>
            <p:cNvGrpSpPr>
              <a:grpSpLocks/>
            </p:cNvGrpSpPr>
            <p:nvPr/>
          </p:nvGrpSpPr>
          <p:grpSpPr bwMode="auto">
            <a:xfrm flipH="1">
              <a:off x="3856" y="2619"/>
              <a:ext cx="444" cy="203"/>
              <a:chOff x="2378" y="2231"/>
              <a:chExt cx="444" cy="203"/>
            </a:xfrm>
          </p:grpSpPr>
          <p:sp>
            <p:nvSpPr>
              <p:cNvPr id="669005" name="Line 333"/>
              <p:cNvSpPr>
                <a:spLocks noChangeShapeType="1"/>
              </p:cNvSpPr>
              <p:nvPr/>
            </p:nvSpPr>
            <p:spPr bwMode="auto">
              <a:xfrm>
                <a:off x="2378" y="2327"/>
                <a:ext cx="113" cy="0"/>
              </a:xfrm>
              <a:prstGeom prst="line">
                <a:avLst/>
              </a:prstGeom>
              <a:noFill/>
              <a:ln w="25400">
                <a:solidFill>
                  <a:srgbClr val="0000FF"/>
                </a:solidFill>
                <a:round/>
                <a:headEnd/>
                <a:tailEnd/>
              </a:ln>
              <a:effectLst/>
            </p:spPr>
            <p:txBody>
              <a:bodyPr/>
              <a:lstStyle/>
              <a:p>
                <a:endParaRPr lang="zh-CN" altLang="en-US"/>
              </a:p>
            </p:txBody>
          </p:sp>
          <p:sp>
            <p:nvSpPr>
              <p:cNvPr id="669006" name="Line 334"/>
              <p:cNvSpPr>
                <a:spLocks noChangeShapeType="1"/>
              </p:cNvSpPr>
              <p:nvPr/>
            </p:nvSpPr>
            <p:spPr bwMode="auto">
              <a:xfrm>
                <a:off x="2685" y="2326"/>
                <a:ext cx="137" cy="0"/>
              </a:xfrm>
              <a:prstGeom prst="line">
                <a:avLst/>
              </a:prstGeom>
              <a:noFill/>
              <a:ln w="25400">
                <a:solidFill>
                  <a:srgbClr val="0000FF"/>
                </a:solidFill>
                <a:round/>
                <a:headEnd/>
                <a:tailEnd/>
              </a:ln>
              <a:effectLst/>
            </p:spPr>
            <p:txBody>
              <a:bodyPr/>
              <a:lstStyle/>
              <a:p>
                <a:endParaRPr lang="zh-CN" altLang="en-US"/>
              </a:p>
            </p:txBody>
          </p:sp>
          <p:grpSp>
            <p:nvGrpSpPr>
              <p:cNvPr id="305" name="Group 335"/>
              <p:cNvGrpSpPr>
                <a:grpSpLocks/>
              </p:cNvGrpSpPr>
              <p:nvPr/>
            </p:nvGrpSpPr>
            <p:grpSpPr bwMode="auto">
              <a:xfrm>
                <a:off x="2492" y="2231"/>
                <a:ext cx="191" cy="203"/>
                <a:chOff x="3312" y="2485"/>
                <a:chExt cx="192" cy="432"/>
              </a:xfrm>
            </p:grpSpPr>
            <p:sp>
              <p:nvSpPr>
                <p:cNvPr id="669008" name="Line 336"/>
                <p:cNvSpPr>
                  <a:spLocks noChangeShapeType="1"/>
                </p:cNvSpPr>
                <p:nvPr/>
              </p:nvSpPr>
              <p:spPr bwMode="auto">
                <a:xfrm>
                  <a:off x="3312" y="2485"/>
                  <a:ext cx="192" cy="192"/>
                </a:xfrm>
                <a:prstGeom prst="line">
                  <a:avLst/>
                </a:prstGeom>
                <a:noFill/>
                <a:ln w="25400">
                  <a:solidFill>
                    <a:srgbClr val="0000FF"/>
                  </a:solidFill>
                  <a:round/>
                  <a:headEnd/>
                  <a:tailEnd/>
                </a:ln>
                <a:effectLst/>
              </p:spPr>
              <p:txBody>
                <a:bodyPr/>
                <a:lstStyle/>
                <a:p>
                  <a:endParaRPr lang="zh-CN" altLang="en-US"/>
                </a:p>
              </p:txBody>
            </p:sp>
            <p:sp>
              <p:nvSpPr>
                <p:cNvPr id="669009" name="Line 337"/>
                <p:cNvSpPr>
                  <a:spLocks noChangeShapeType="1"/>
                </p:cNvSpPr>
                <p:nvPr/>
              </p:nvSpPr>
              <p:spPr bwMode="auto">
                <a:xfrm flipV="1">
                  <a:off x="3312" y="2677"/>
                  <a:ext cx="192" cy="240"/>
                </a:xfrm>
                <a:prstGeom prst="line">
                  <a:avLst/>
                </a:prstGeom>
                <a:noFill/>
                <a:ln w="25400">
                  <a:solidFill>
                    <a:srgbClr val="0000FF"/>
                  </a:solidFill>
                  <a:round/>
                  <a:headEnd/>
                  <a:tailEnd/>
                </a:ln>
                <a:effectLst/>
              </p:spPr>
              <p:txBody>
                <a:bodyPr/>
                <a:lstStyle/>
                <a:p>
                  <a:endParaRPr lang="zh-CN" altLang="en-US"/>
                </a:p>
              </p:txBody>
            </p:sp>
            <p:sp>
              <p:nvSpPr>
                <p:cNvPr id="669010" name="Line 338"/>
                <p:cNvSpPr>
                  <a:spLocks noChangeShapeType="1"/>
                </p:cNvSpPr>
                <p:nvPr/>
              </p:nvSpPr>
              <p:spPr bwMode="auto">
                <a:xfrm flipH="1">
                  <a:off x="3312" y="2485"/>
                  <a:ext cx="0" cy="432"/>
                </a:xfrm>
                <a:prstGeom prst="line">
                  <a:avLst/>
                </a:prstGeom>
                <a:noFill/>
                <a:ln w="25400">
                  <a:solidFill>
                    <a:srgbClr val="0000FF"/>
                  </a:solidFill>
                  <a:round/>
                  <a:headEnd/>
                  <a:tailEnd/>
                </a:ln>
                <a:effectLst/>
              </p:spPr>
              <p:txBody>
                <a:bodyPr/>
                <a:lstStyle/>
                <a:p>
                  <a:endParaRPr lang="zh-CN" altLang="en-US"/>
                </a:p>
              </p:txBody>
            </p:sp>
            <p:sp>
              <p:nvSpPr>
                <p:cNvPr id="669011" name="Line 339"/>
                <p:cNvSpPr>
                  <a:spLocks noChangeShapeType="1"/>
                </p:cNvSpPr>
                <p:nvPr/>
              </p:nvSpPr>
              <p:spPr bwMode="auto">
                <a:xfrm flipH="1">
                  <a:off x="3504" y="2485"/>
                  <a:ext cx="0" cy="384"/>
                </a:xfrm>
                <a:prstGeom prst="line">
                  <a:avLst/>
                </a:prstGeom>
                <a:noFill/>
                <a:ln w="25400">
                  <a:solidFill>
                    <a:srgbClr val="0000FF"/>
                  </a:solidFill>
                  <a:round/>
                  <a:headEnd/>
                  <a:tailEnd/>
                </a:ln>
                <a:effectLst/>
              </p:spPr>
              <p:txBody>
                <a:bodyPr/>
                <a:lstStyle/>
                <a:p>
                  <a:endParaRPr lang="zh-CN" altLang="en-US"/>
                </a:p>
              </p:txBody>
            </p:sp>
          </p:grpSp>
        </p:grpSp>
        <p:sp>
          <p:nvSpPr>
            <p:cNvPr id="669012" name="Line 340"/>
            <p:cNvSpPr>
              <a:spLocks noChangeShapeType="1"/>
            </p:cNvSpPr>
            <p:nvPr/>
          </p:nvSpPr>
          <p:spPr bwMode="auto">
            <a:xfrm>
              <a:off x="4298" y="2716"/>
              <a:ext cx="134" cy="0"/>
            </a:xfrm>
            <a:prstGeom prst="line">
              <a:avLst/>
            </a:prstGeom>
            <a:noFill/>
            <a:ln w="28575">
              <a:solidFill>
                <a:srgbClr val="0000FF"/>
              </a:solidFill>
              <a:round/>
              <a:headEnd/>
              <a:tailEnd/>
            </a:ln>
            <a:effectLst/>
          </p:spPr>
          <p:txBody>
            <a:bodyPr/>
            <a:lstStyle/>
            <a:p>
              <a:endParaRPr lang="zh-CN" altLang="en-US"/>
            </a:p>
          </p:txBody>
        </p:sp>
      </p:grpSp>
      <p:sp>
        <p:nvSpPr>
          <p:cNvPr id="669013" name="Line 341"/>
          <p:cNvSpPr>
            <a:spLocks noChangeShapeType="1"/>
          </p:cNvSpPr>
          <p:nvPr/>
        </p:nvSpPr>
        <p:spPr bwMode="auto">
          <a:xfrm>
            <a:off x="4156075" y="3386138"/>
            <a:ext cx="212725" cy="0"/>
          </a:xfrm>
          <a:prstGeom prst="line">
            <a:avLst/>
          </a:prstGeom>
          <a:noFill/>
          <a:ln w="28575">
            <a:solidFill>
              <a:srgbClr val="0000FF"/>
            </a:solidFill>
            <a:round/>
            <a:headEnd/>
            <a:tailEnd/>
          </a:ln>
          <a:effectLst/>
        </p:spPr>
        <p:txBody>
          <a:bodyPr/>
          <a:lstStyle/>
          <a:p>
            <a:endParaRPr lang="zh-CN" alt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latin typeface="华文新魏" pitchFamily="2" charset="-122"/>
                <a:ea typeface="华文新魏" pitchFamily="2" charset="-122"/>
              </a:rPr>
              <a:t>（</a:t>
            </a:r>
            <a:r>
              <a:rPr lang="en-US" altLang="zh-CN" dirty="0" smtClean="0">
                <a:latin typeface="华文新魏" pitchFamily="2" charset="-122"/>
                <a:ea typeface="华文新魏" pitchFamily="2" charset="-122"/>
              </a:rPr>
              <a:t>1</a:t>
            </a:r>
            <a:r>
              <a:rPr lang="zh-CN" altLang="en-US" dirty="0" smtClean="0">
                <a:latin typeface="华文新魏" pitchFamily="2" charset="-122"/>
                <a:ea typeface="华文新魏" pitchFamily="2" charset="-122"/>
              </a:rPr>
              <a:t>）</a:t>
            </a:r>
            <a:r>
              <a:rPr lang="en-US" altLang="zh-CN" dirty="0" smtClean="0">
                <a:latin typeface="华文新魏" pitchFamily="2" charset="-122"/>
                <a:ea typeface="华文新魏" pitchFamily="2" charset="-122"/>
              </a:rPr>
              <a:t>Machine Protection </a:t>
            </a:r>
            <a:r>
              <a:rPr lang="en-US" altLang="zh-CN" dirty="0" smtClean="0">
                <a:latin typeface="华文新魏" pitchFamily="2" charset="-122"/>
                <a:ea typeface="华文新魏" pitchFamily="2" charset="-122"/>
              </a:rPr>
              <a:t>and </a:t>
            </a:r>
            <a:r>
              <a:rPr lang="en-US" altLang="zh-CN" dirty="0" smtClean="0">
                <a:latin typeface="华文新魏" pitchFamily="2" charset="-122"/>
                <a:ea typeface="华文新魏" pitchFamily="2" charset="-122"/>
              </a:rPr>
              <a:t>Interlock System</a:t>
            </a:r>
            <a:endParaRPr lang="zh-CN" altLang="en-US" dirty="0">
              <a:latin typeface="华文新魏" pitchFamily="2" charset="-122"/>
              <a:ea typeface="华文新魏" pitchFamily="2" charset="-122"/>
            </a:endParaRPr>
          </a:p>
        </p:txBody>
      </p:sp>
      <p:sp>
        <p:nvSpPr>
          <p:cNvPr id="3" name="内容占位符 2"/>
          <p:cNvSpPr>
            <a:spLocks noGrp="1"/>
          </p:cNvSpPr>
          <p:nvPr>
            <p:ph idx="1"/>
          </p:nvPr>
        </p:nvSpPr>
        <p:spPr/>
        <p:txBody>
          <a:bodyPr>
            <a:normAutofit fontScale="55000" lnSpcReduction="20000"/>
          </a:bodyPr>
          <a:lstStyle/>
          <a:p>
            <a:pPr algn="just">
              <a:lnSpc>
                <a:spcPct val="120000"/>
              </a:lnSpc>
              <a:buNone/>
            </a:pPr>
            <a:r>
              <a:rPr lang="en-US" altLang="zh-CN" dirty="0" smtClean="0"/>
              <a:t>     </a:t>
            </a:r>
            <a:r>
              <a:rPr lang="en-US" altLang="zh-CN" b="1" dirty="0" smtClean="0">
                <a:latin typeface="Calibri" pitchFamily="34" charset="0"/>
              </a:rPr>
              <a:t>The machine interlocks are part of the machine protection and include two systems, the powering interlock system and the beam interlock system.</a:t>
            </a:r>
          </a:p>
          <a:p>
            <a:pPr algn="just">
              <a:lnSpc>
                <a:spcPct val="120000"/>
              </a:lnSpc>
              <a:buNone/>
            </a:pPr>
            <a:r>
              <a:rPr lang="zh-CN" altLang="en-US" b="1" dirty="0" smtClean="0">
                <a:latin typeface="Calibri" pitchFamily="34" charset="0"/>
                <a:ea typeface="华文楷体" pitchFamily="2" charset="-122"/>
              </a:rPr>
              <a:t>     </a:t>
            </a:r>
            <a:r>
              <a:rPr lang="en-US" altLang="zh-CN" b="1" dirty="0" smtClean="0">
                <a:latin typeface="Calibri" pitchFamily="34" charset="0"/>
                <a:ea typeface="华文楷体" pitchFamily="2" charset="-122"/>
              </a:rPr>
              <a:t>The energy stored in the SPPC superconducting magnets and in the circulating beams is unprecedented. An uncontrolled release of energy could lead to serious damage of equipment. Major damage of equipment inside the cryostats will result in long repair times, as the equipment is delicate and difficult to </a:t>
            </a:r>
            <a:r>
              <a:rPr lang="en-US" altLang="zh-CN" b="1" dirty="0" err="1" smtClean="0">
                <a:latin typeface="Calibri" pitchFamily="34" charset="0"/>
                <a:ea typeface="华文楷体" pitchFamily="2" charset="-122"/>
              </a:rPr>
              <a:t>acces</a:t>
            </a:r>
            <a:r>
              <a:rPr lang="en-US" altLang="zh-CN" b="1" dirty="0" smtClean="0">
                <a:latin typeface="Calibri" pitchFamily="34" charset="0"/>
                <a:ea typeface="华文楷体" pitchFamily="2" charset="-122"/>
              </a:rPr>
              <a:t>. So the functions of the machine protection is :</a:t>
            </a:r>
            <a:endParaRPr lang="en-US" altLang="zh-CN" b="1" dirty="0" smtClean="0">
              <a:latin typeface="Calibri" pitchFamily="34" charset="0"/>
            </a:endParaRPr>
          </a:p>
          <a:p>
            <a:pPr algn="just">
              <a:buNone/>
            </a:pPr>
            <a:r>
              <a:rPr lang="en-US" altLang="zh-CN" b="1" dirty="0" smtClean="0">
                <a:latin typeface="Calibri" pitchFamily="34" charset="0"/>
              </a:rPr>
              <a:t>    (1)Protect the beam: The system should not generate beam dumps if this is not strictly necessary. Faulty trigger signals that lead to a beam dump should be avoided.</a:t>
            </a:r>
          </a:p>
          <a:p>
            <a:pPr algn="just">
              <a:buNone/>
            </a:pPr>
            <a:r>
              <a:rPr lang="en-US" altLang="zh-CN" b="1" dirty="0" smtClean="0">
                <a:latin typeface="Calibri" pitchFamily="34" charset="0"/>
              </a:rPr>
              <a:t>    (2)Provide the evidence: In  case of beam dump or failure in the powering systems, correct diagnostic  messages should get to the operator. In case of multiple alarms when one initial failure.</a:t>
            </a:r>
          </a:p>
          <a:p>
            <a:pPr algn="just">
              <a:buNone/>
            </a:pPr>
            <a:r>
              <a:rPr lang="en-US" altLang="zh-CN" b="1" dirty="0" smtClean="0">
                <a:latin typeface="Calibri" pitchFamily="34" charset="0"/>
              </a:rPr>
              <a:t>    (3) Assist the operation of the machine: The diagnostics for failures should be easy to understand. The status of the system must be presented clearly to the operator in the control room and should be transparent.</a:t>
            </a:r>
            <a:endParaRPr lang="zh-CN" altLang="en-US" b="1"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latin typeface="华文新魏" pitchFamily="2" charset="-122"/>
                <a:ea typeface="华文新魏" pitchFamily="2" charset="-122"/>
              </a:rPr>
              <a:t>（</a:t>
            </a:r>
            <a:r>
              <a:rPr lang="en-US" altLang="zh-CN" dirty="0" smtClean="0">
                <a:latin typeface="华文新魏" pitchFamily="2" charset="-122"/>
                <a:ea typeface="华文新魏" pitchFamily="2" charset="-122"/>
              </a:rPr>
              <a:t>2</a:t>
            </a:r>
            <a:r>
              <a:rPr lang="zh-CN" altLang="en-US" dirty="0" smtClean="0">
                <a:latin typeface="华文新魏" pitchFamily="2" charset="-122"/>
                <a:ea typeface="华文新魏" pitchFamily="2" charset="-122"/>
              </a:rPr>
              <a:t>）</a:t>
            </a:r>
            <a:r>
              <a:rPr lang="en-US" altLang="zh-CN" dirty="0" smtClean="0">
                <a:latin typeface="华文新魏" pitchFamily="2" charset="-122"/>
                <a:ea typeface="华文新魏" pitchFamily="2" charset="-122"/>
              </a:rPr>
              <a:t>Powering Interlock System</a:t>
            </a:r>
            <a:endParaRPr lang="zh-CN" altLang="en-US" dirty="0">
              <a:latin typeface="华文新魏" pitchFamily="2" charset="-122"/>
              <a:ea typeface="华文新魏" pitchFamily="2" charset="-122"/>
            </a:endParaRPr>
          </a:p>
        </p:txBody>
      </p:sp>
      <p:sp>
        <p:nvSpPr>
          <p:cNvPr id="3" name="内容占位符 2"/>
          <p:cNvSpPr>
            <a:spLocks noGrp="1"/>
          </p:cNvSpPr>
          <p:nvPr>
            <p:ph idx="1"/>
          </p:nvPr>
        </p:nvSpPr>
        <p:spPr/>
        <p:txBody>
          <a:bodyPr>
            <a:normAutofit fontScale="55000" lnSpcReduction="20000"/>
          </a:bodyPr>
          <a:lstStyle/>
          <a:p>
            <a:pPr algn="just">
              <a:buNone/>
            </a:pPr>
            <a:r>
              <a:rPr lang="zh-CN" altLang="en-US" sz="3800" dirty="0" smtClean="0">
                <a:latin typeface="Calibri" pitchFamily="34" charset="0"/>
              </a:rPr>
              <a:t>    </a:t>
            </a:r>
            <a:r>
              <a:rPr lang="en-US" altLang="zh-CN" sz="3800" b="1" dirty="0" smtClean="0">
                <a:latin typeface="Calibri" pitchFamily="34" charset="0"/>
              </a:rPr>
              <a:t>Powering Interlock System ensure:</a:t>
            </a:r>
            <a:endParaRPr lang="en-US" altLang="zh-CN" sz="3800" b="1" dirty="0" smtClean="0">
              <a:latin typeface="Calibri" pitchFamily="34" charset="0"/>
              <a:ea typeface="华文楷体" pitchFamily="2" charset="-122"/>
            </a:endParaRPr>
          </a:p>
          <a:p>
            <a:pPr algn="just">
              <a:buNone/>
            </a:pPr>
            <a:r>
              <a:rPr lang="en-US" altLang="zh-CN" sz="3800" b="1" dirty="0" smtClean="0">
                <a:latin typeface="Calibri" pitchFamily="34" charset="0"/>
                <a:ea typeface="华文楷体" pitchFamily="2" charset="-122"/>
              </a:rPr>
              <a:t>1</a:t>
            </a:r>
            <a:r>
              <a:rPr lang="zh-CN" altLang="en-US" sz="3800" b="1" dirty="0" smtClean="0">
                <a:latin typeface="Calibri" pitchFamily="34" charset="0"/>
                <a:ea typeface="华文楷体" pitchFamily="2" charset="-122"/>
              </a:rPr>
              <a:t>）</a:t>
            </a:r>
            <a:r>
              <a:rPr lang="en-US" altLang="zh-CN" sz="3800" b="1" dirty="0" smtClean="0">
                <a:latin typeface="Calibri" pitchFamily="34" charset="0"/>
              </a:rPr>
              <a:t>The Powering interlock systems permits powering of magnets if several conditions are met. In the case of a failure, the powering interlock system must ensure a safe stop of powering (“ power abort”) and a discharge of the magnet energy and request a beam dump if necessary.</a:t>
            </a:r>
          </a:p>
          <a:p>
            <a:pPr algn="just">
              <a:buNone/>
            </a:pPr>
            <a:r>
              <a:rPr lang="en-US" altLang="zh-CN" sz="3800" b="1" dirty="0" smtClean="0">
                <a:latin typeface="Calibri" pitchFamily="34" charset="0"/>
                <a:ea typeface="华文楷体" pitchFamily="2" charset="-122"/>
              </a:rPr>
              <a:t>2)</a:t>
            </a:r>
            <a:r>
              <a:rPr lang="zh-CN" altLang="en-US" sz="3800" b="1" dirty="0" smtClean="0">
                <a:latin typeface="Calibri" pitchFamily="34" charset="0"/>
                <a:ea typeface="华文楷体" pitchFamily="2" charset="-122"/>
              </a:rPr>
              <a:t> </a:t>
            </a:r>
            <a:r>
              <a:rPr lang="en-US" altLang="zh-CN" sz="3800" b="1" dirty="0" smtClean="0">
                <a:latin typeface="Calibri" pitchFamily="34" charset="0"/>
              </a:rPr>
              <a:t>Protection during magnet powering prevents damage to the elements in the electrical circuits, such as magnets, normal conducting and superconducting cables, current leads and power converters. Magnets can be powered independently of beam operation, for example during commissioning and for tests. The full functionality of the protection systems is required for the start of commissioning the magnet powering system.</a:t>
            </a:r>
            <a:endParaRPr lang="zh-CN" altLang="en-US" sz="3800" b="1" dirty="0" smtClean="0">
              <a:latin typeface="Calibri" pitchFamily="34" charset="0"/>
            </a:endParaRPr>
          </a:p>
          <a:p>
            <a:pPr algn="just">
              <a:buNone/>
            </a:pPr>
            <a:r>
              <a:rPr lang="en-US" altLang="zh-CN" sz="3800" b="1" dirty="0" smtClean="0">
                <a:latin typeface="Calibri" pitchFamily="34" charset="0"/>
                <a:ea typeface="华文楷体" pitchFamily="2" charset="-122"/>
              </a:rPr>
              <a:t>3</a:t>
            </a:r>
            <a:r>
              <a:rPr lang="zh-CN" altLang="en-US" sz="3800" b="1" dirty="0" smtClean="0">
                <a:latin typeface="Calibri" pitchFamily="34" charset="0"/>
                <a:ea typeface="华文楷体" pitchFamily="2" charset="-122"/>
              </a:rPr>
              <a:t>）</a:t>
            </a:r>
            <a:r>
              <a:rPr lang="en-US" altLang="zh-CN" sz="3800" b="1" dirty="0" smtClean="0">
                <a:latin typeface="Calibri" pitchFamily="34" charset="0"/>
              </a:rPr>
              <a:t>Protection requires dedicated equipment such as the quench protection system, energy extraction system </a:t>
            </a:r>
            <a:r>
              <a:rPr lang="en-US" altLang="zh-CN" sz="3800" b="1" dirty="0" smtClean="0">
                <a:latin typeface="Calibri" pitchFamily="34" charset="0"/>
              </a:rPr>
              <a:t>and so on.</a:t>
            </a:r>
            <a:endParaRPr lang="zh-CN" altLang="en-US" sz="3800" b="1" dirty="0" smtClean="0">
              <a:latin typeface="Calibri" pitchFamily="34" charset="0"/>
            </a:endParaRPr>
          </a:p>
          <a:p>
            <a:pPr>
              <a:buNone/>
            </a:pPr>
            <a:endParaRPr lang="zh-CN" altLang="en-US" b="1"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a:xfrm>
            <a:off x="457200" y="-214338"/>
            <a:ext cx="8229600" cy="1143000"/>
          </a:xfrm>
        </p:spPr>
        <p:txBody>
          <a:bodyPr/>
          <a:lstStyle/>
          <a:p>
            <a:r>
              <a:rPr lang="en-GB" dirty="0"/>
              <a:t>Conditions for powering </a:t>
            </a:r>
          </a:p>
        </p:txBody>
      </p:sp>
      <p:sp>
        <p:nvSpPr>
          <p:cNvPr id="54" name="灯片编号占位符 3"/>
          <p:cNvSpPr>
            <a:spLocks noGrp="1"/>
          </p:cNvSpPr>
          <p:nvPr>
            <p:ph type="sldNum" sz="quarter" idx="12"/>
          </p:nvPr>
        </p:nvSpPr>
        <p:spPr/>
        <p:txBody>
          <a:bodyPr/>
          <a:lstStyle/>
          <a:p>
            <a:fld id="{24D356BB-6B1A-43C4-BEDA-44139128D5DE}" type="slidenum">
              <a:rPr lang="en-US" altLang="zh-CN"/>
              <a:pPr/>
              <a:t>6</a:t>
            </a:fld>
            <a:endParaRPr lang="en-US" altLang="zh-CN"/>
          </a:p>
        </p:txBody>
      </p:sp>
      <p:sp>
        <p:nvSpPr>
          <p:cNvPr id="670723" name="Text Box 3"/>
          <p:cNvSpPr txBox="1">
            <a:spLocks noChangeArrowheads="1"/>
          </p:cNvSpPr>
          <p:nvPr/>
        </p:nvSpPr>
        <p:spPr bwMode="auto">
          <a:xfrm>
            <a:off x="120650" y="846138"/>
            <a:ext cx="2249488" cy="1082675"/>
          </a:xfrm>
          <a:prstGeom prst="rect">
            <a:avLst/>
          </a:prstGeom>
          <a:solidFill>
            <a:srgbClr val="DDDDDD"/>
          </a:solidFill>
          <a:ln w="12700">
            <a:solidFill>
              <a:srgbClr val="006600"/>
            </a:solidFill>
            <a:miter lim="800000"/>
            <a:headEnd/>
            <a:tailEnd/>
          </a:ln>
          <a:effectLst/>
        </p:spPr>
        <p:txBody>
          <a:bodyPr>
            <a:spAutoFit/>
          </a:bodyPr>
          <a:lstStyle/>
          <a:p>
            <a:r>
              <a:rPr lang="en-GB" sz="1600" b="1">
                <a:latin typeface="Arial" charset="0"/>
              </a:rPr>
              <a:t>Cryogenics:</a:t>
            </a:r>
            <a:r>
              <a:rPr lang="en-GB" sz="1600" b="1">
                <a:solidFill>
                  <a:srgbClr val="006600"/>
                </a:solidFill>
                <a:latin typeface="Arial" charset="0"/>
              </a:rPr>
              <a:t> correct conditions </a:t>
            </a:r>
          </a:p>
          <a:p>
            <a:r>
              <a:rPr lang="en-GB" sz="1600" b="1">
                <a:solidFill>
                  <a:srgbClr val="006600"/>
                </a:solidFill>
                <a:latin typeface="Arial" charset="0"/>
              </a:rPr>
              <a:t>1.9K, 4.5K, other conditions </a:t>
            </a:r>
          </a:p>
        </p:txBody>
      </p:sp>
      <p:sp>
        <p:nvSpPr>
          <p:cNvPr id="670724" name="Text Box 4"/>
          <p:cNvSpPr txBox="1">
            <a:spLocks noChangeArrowheads="1"/>
          </p:cNvSpPr>
          <p:nvPr/>
        </p:nvSpPr>
        <p:spPr bwMode="auto">
          <a:xfrm>
            <a:off x="4978400" y="846138"/>
            <a:ext cx="1766888" cy="619125"/>
          </a:xfrm>
          <a:prstGeom prst="rect">
            <a:avLst/>
          </a:prstGeom>
          <a:solidFill>
            <a:srgbClr val="DDDDDD"/>
          </a:solidFill>
          <a:ln w="12700">
            <a:solidFill>
              <a:srgbClr val="006600"/>
            </a:solidFill>
            <a:miter lim="800000"/>
            <a:headEnd/>
            <a:tailEnd/>
          </a:ln>
          <a:effectLst/>
        </p:spPr>
        <p:txBody>
          <a:bodyPr>
            <a:spAutoFit/>
          </a:bodyPr>
          <a:lstStyle/>
          <a:p>
            <a:pPr eaLnBrk="1" hangingPunct="1">
              <a:lnSpc>
                <a:spcPct val="105000"/>
              </a:lnSpc>
              <a:spcBef>
                <a:spcPct val="40000"/>
              </a:spcBef>
            </a:pPr>
            <a:r>
              <a:rPr lang="en-GB" sz="1600" b="1">
                <a:latin typeface="Arial" charset="0"/>
              </a:rPr>
              <a:t>Power converter </a:t>
            </a:r>
            <a:r>
              <a:rPr lang="en-GB" sz="1600" b="1">
                <a:solidFill>
                  <a:srgbClr val="006600"/>
                </a:solidFill>
                <a:latin typeface="Arial" charset="0"/>
              </a:rPr>
              <a:t>ready</a:t>
            </a:r>
          </a:p>
        </p:txBody>
      </p:sp>
      <p:sp>
        <p:nvSpPr>
          <p:cNvPr id="670725" name="Text Box 5"/>
          <p:cNvSpPr txBox="1">
            <a:spLocks noChangeArrowheads="1"/>
          </p:cNvSpPr>
          <p:nvPr/>
        </p:nvSpPr>
        <p:spPr bwMode="auto">
          <a:xfrm>
            <a:off x="6872288" y="846138"/>
            <a:ext cx="2073275" cy="619125"/>
          </a:xfrm>
          <a:prstGeom prst="rect">
            <a:avLst/>
          </a:prstGeom>
          <a:solidFill>
            <a:srgbClr val="DDDDDD"/>
          </a:solidFill>
          <a:ln w="12700">
            <a:solidFill>
              <a:srgbClr val="006600"/>
            </a:solidFill>
            <a:miter lim="800000"/>
            <a:headEnd/>
            <a:tailEnd/>
          </a:ln>
          <a:effectLst/>
        </p:spPr>
        <p:txBody>
          <a:bodyPr>
            <a:spAutoFit/>
          </a:bodyPr>
          <a:lstStyle/>
          <a:p>
            <a:pPr eaLnBrk="1" hangingPunct="1">
              <a:lnSpc>
                <a:spcPct val="105000"/>
              </a:lnSpc>
              <a:spcBef>
                <a:spcPct val="40000"/>
              </a:spcBef>
            </a:pPr>
            <a:r>
              <a:rPr lang="en-GB" sz="1600" b="1">
                <a:latin typeface="Arial" charset="0"/>
              </a:rPr>
              <a:t>Magnet protection system</a:t>
            </a:r>
            <a:r>
              <a:rPr lang="en-GB" sz="1600">
                <a:latin typeface="Arial" charset="0"/>
              </a:rPr>
              <a:t> </a:t>
            </a:r>
            <a:r>
              <a:rPr lang="en-GB" sz="1600" b="1">
                <a:solidFill>
                  <a:srgbClr val="006600"/>
                </a:solidFill>
                <a:latin typeface="Arial" charset="0"/>
              </a:rPr>
              <a:t>ready</a:t>
            </a:r>
          </a:p>
        </p:txBody>
      </p:sp>
      <p:sp>
        <p:nvSpPr>
          <p:cNvPr id="670726" name="Text Box 6"/>
          <p:cNvSpPr txBox="1">
            <a:spLocks noChangeArrowheads="1"/>
          </p:cNvSpPr>
          <p:nvPr/>
        </p:nvSpPr>
        <p:spPr bwMode="auto">
          <a:xfrm>
            <a:off x="144463" y="5335588"/>
            <a:ext cx="1627187" cy="1133475"/>
          </a:xfrm>
          <a:prstGeom prst="rect">
            <a:avLst/>
          </a:prstGeom>
          <a:solidFill>
            <a:srgbClr val="DDDDDD"/>
          </a:solidFill>
          <a:ln w="12700">
            <a:solidFill>
              <a:srgbClr val="FF0000"/>
            </a:solidFill>
            <a:miter lim="800000"/>
            <a:headEnd/>
            <a:tailEnd/>
          </a:ln>
          <a:effectLst/>
        </p:spPr>
        <p:txBody>
          <a:bodyPr>
            <a:spAutoFit/>
          </a:bodyPr>
          <a:lstStyle/>
          <a:p>
            <a:pPr eaLnBrk="1" hangingPunct="1">
              <a:lnSpc>
                <a:spcPct val="105000"/>
              </a:lnSpc>
              <a:spcBef>
                <a:spcPct val="40000"/>
              </a:spcBef>
            </a:pPr>
            <a:r>
              <a:rPr lang="en-GB" sz="1600" b="1">
                <a:solidFill>
                  <a:srgbClr val="FF0000"/>
                </a:solidFill>
                <a:latin typeface="Arial" charset="0"/>
              </a:rPr>
              <a:t>Quench</a:t>
            </a:r>
            <a:r>
              <a:rPr lang="en-GB" sz="1600" b="1">
                <a:latin typeface="Arial" charset="0"/>
              </a:rPr>
              <a:t> </a:t>
            </a:r>
            <a:r>
              <a:rPr lang="en-GB" sz="1600">
                <a:latin typeface="Arial" charset="0"/>
              </a:rPr>
              <a:t>in a magnet inside the electrical circuit</a:t>
            </a:r>
          </a:p>
        </p:txBody>
      </p:sp>
      <p:sp>
        <p:nvSpPr>
          <p:cNvPr id="670727" name="Text Box 7"/>
          <p:cNvSpPr txBox="1">
            <a:spLocks noChangeArrowheads="1"/>
          </p:cNvSpPr>
          <p:nvPr/>
        </p:nvSpPr>
        <p:spPr bwMode="auto">
          <a:xfrm>
            <a:off x="4019550" y="5335588"/>
            <a:ext cx="2071688" cy="1133475"/>
          </a:xfrm>
          <a:prstGeom prst="rect">
            <a:avLst/>
          </a:prstGeom>
          <a:solidFill>
            <a:srgbClr val="DDDDDD"/>
          </a:solidFill>
          <a:ln w="12700">
            <a:solidFill>
              <a:srgbClr val="FF0000"/>
            </a:solidFill>
            <a:miter lim="800000"/>
            <a:headEnd/>
            <a:tailEnd/>
          </a:ln>
          <a:effectLst/>
        </p:spPr>
        <p:txBody>
          <a:bodyPr lIns="18000" rIns="18000">
            <a:spAutoFit/>
          </a:bodyPr>
          <a:lstStyle/>
          <a:p>
            <a:pPr eaLnBrk="1" hangingPunct="1">
              <a:lnSpc>
                <a:spcPct val="105000"/>
              </a:lnSpc>
              <a:spcBef>
                <a:spcPct val="40000"/>
              </a:spcBef>
            </a:pPr>
            <a:r>
              <a:rPr lang="en-GB" sz="1600" b="1">
                <a:solidFill>
                  <a:srgbClr val="FF0000"/>
                </a:solidFill>
                <a:latin typeface="Arial" charset="0"/>
              </a:rPr>
              <a:t>Warming up</a:t>
            </a:r>
            <a:r>
              <a:rPr lang="en-GB" sz="1600">
                <a:latin typeface="Arial" charset="0"/>
              </a:rPr>
              <a:t> of the magnet due to failure in the cryogenic system</a:t>
            </a:r>
          </a:p>
        </p:txBody>
      </p:sp>
      <p:sp>
        <p:nvSpPr>
          <p:cNvPr id="670728" name="Text Box 8"/>
          <p:cNvSpPr txBox="1">
            <a:spLocks noChangeArrowheads="1"/>
          </p:cNvSpPr>
          <p:nvPr/>
        </p:nvSpPr>
        <p:spPr bwMode="auto">
          <a:xfrm>
            <a:off x="1925638" y="5335588"/>
            <a:ext cx="1960562" cy="1133475"/>
          </a:xfrm>
          <a:prstGeom prst="rect">
            <a:avLst/>
          </a:prstGeom>
          <a:solidFill>
            <a:srgbClr val="DDDDDD"/>
          </a:solidFill>
          <a:ln w="12700">
            <a:solidFill>
              <a:srgbClr val="FF0000"/>
            </a:solidFill>
            <a:miter lim="800000"/>
            <a:headEnd/>
            <a:tailEnd/>
          </a:ln>
          <a:effectLst/>
        </p:spPr>
        <p:txBody>
          <a:bodyPr>
            <a:spAutoFit/>
          </a:bodyPr>
          <a:lstStyle/>
          <a:p>
            <a:pPr eaLnBrk="1" hangingPunct="1">
              <a:lnSpc>
                <a:spcPct val="105000"/>
              </a:lnSpc>
              <a:spcBef>
                <a:spcPct val="40000"/>
              </a:spcBef>
            </a:pPr>
            <a:r>
              <a:rPr lang="en-GB" sz="1600" b="1">
                <a:solidFill>
                  <a:srgbClr val="FF0000"/>
                </a:solidFill>
                <a:latin typeface="Arial" charset="0"/>
              </a:rPr>
              <a:t>Warming up</a:t>
            </a:r>
            <a:r>
              <a:rPr lang="en-GB" sz="1600">
                <a:latin typeface="Arial" charset="0"/>
              </a:rPr>
              <a:t> of the magnet due to </a:t>
            </a:r>
            <a:r>
              <a:rPr lang="en-GB" sz="1600" b="1">
                <a:solidFill>
                  <a:srgbClr val="FF0000"/>
                </a:solidFill>
                <a:latin typeface="Arial" charset="0"/>
              </a:rPr>
              <a:t>quench in an adjacent magnet</a:t>
            </a:r>
            <a:endParaRPr lang="en-GB" sz="1600">
              <a:solidFill>
                <a:srgbClr val="FF0000"/>
              </a:solidFill>
              <a:latin typeface="Arial" charset="0"/>
            </a:endParaRPr>
          </a:p>
        </p:txBody>
      </p:sp>
      <p:sp>
        <p:nvSpPr>
          <p:cNvPr id="670729" name="Text Box 9"/>
          <p:cNvSpPr txBox="1">
            <a:spLocks noChangeArrowheads="1"/>
          </p:cNvSpPr>
          <p:nvPr/>
        </p:nvSpPr>
        <p:spPr bwMode="auto">
          <a:xfrm>
            <a:off x="6211888" y="5334000"/>
            <a:ext cx="1133475" cy="619125"/>
          </a:xfrm>
          <a:prstGeom prst="rect">
            <a:avLst/>
          </a:prstGeom>
          <a:solidFill>
            <a:srgbClr val="DDDDDD"/>
          </a:solidFill>
          <a:ln w="12700">
            <a:solidFill>
              <a:srgbClr val="FF0000"/>
            </a:solidFill>
            <a:miter lim="800000"/>
            <a:headEnd/>
            <a:tailEnd/>
          </a:ln>
          <a:effectLst/>
        </p:spPr>
        <p:txBody>
          <a:bodyPr>
            <a:spAutoFit/>
          </a:bodyPr>
          <a:lstStyle/>
          <a:p>
            <a:pPr eaLnBrk="1" hangingPunct="1">
              <a:lnSpc>
                <a:spcPct val="105000"/>
              </a:lnSpc>
              <a:spcBef>
                <a:spcPct val="40000"/>
              </a:spcBef>
            </a:pPr>
            <a:r>
              <a:rPr lang="en-GB" sz="1600" b="1">
                <a:solidFill>
                  <a:srgbClr val="FF0000"/>
                </a:solidFill>
                <a:latin typeface="Arial" charset="0"/>
              </a:rPr>
              <a:t>AUG</a:t>
            </a:r>
            <a:r>
              <a:rPr lang="en-GB" sz="1600">
                <a:latin typeface="Arial" charset="0"/>
              </a:rPr>
              <a:t> or </a:t>
            </a:r>
            <a:r>
              <a:rPr lang="en-GB" sz="1600" b="1">
                <a:solidFill>
                  <a:srgbClr val="FF0000"/>
                </a:solidFill>
                <a:latin typeface="Arial" charset="0"/>
              </a:rPr>
              <a:t>UPS fault</a:t>
            </a:r>
          </a:p>
        </p:txBody>
      </p:sp>
      <p:sp>
        <p:nvSpPr>
          <p:cNvPr id="670730" name="Text Box 10"/>
          <p:cNvSpPr txBox="1">
            <a:spLocks noChangeArrowheads="1"/>
          </p:cNvSpPr>
          <p:nvPr/>
        </p:nvSpPr>
        <p:spPr bwMode="auto">
          <a:xfrm>
            <a:off x="7591425" y="5335588"/>
            <a:ext cx="1157288" cy="876300"/>
          </a:xfrm>
          <a:prstGeom prst="rect">
            <a:avLst/>
          </a:prstGeom>
          <a:solidFill>
            <a:srgbClr val="DDDDDD"/>
          </a:solidFill>
          <a:ln w="12700">
            <a:solidFill>
              <a:srgbClr val="FF0000"/>
            </a:solidFill>
            <a:miter lim="800000"/>
            <a:headEnd/>
            <a:tailEnd/>
          </a:ln>
          <a:effectLst/>
        </p:spPr>
        <p:txBody>
          <a:bodyPr>
            <a:spAutoFit/>
          </a:bodyPr>
          <a:lstStyle/>
          <a:p>
            <a:pPr eaLnBrk="1" hangingPunct="1">
              <a:lnSpc>
                <a:spcPct val="105000"/>
              </a:lnSpc>
              <a:spcBef>
                <a:spcPct val="40000"/>
              </a:spcBef>
            </a:pPr>
            <a:r>
              <a:rPr lang="en-GB" sz="1600" b="1">
                <a:latin typeface="Arial" charset="0"/>
              </a:rPr>
              <a:t>Power converter</a:t>
            </a:r>
            <a:r>
              <a:rPr lang="en-GB" sz="1600">
                <a:latin typeface="Arial" charset="0"/>
              </a:rPr>
              <a:t> </a:t>
            </a:r>
            <a:r>
              <a:rPr lang="en-GB" sz="1600" b="1">
                <a:solidFill>
                  <a:srgbClr val="FF0000"/>
                </a:solidFill>
                <a:latin typeface="Arial" charset="0"/>
              </a:rPr>
              <a:t>failure</a:t>
            </a:r>
          </a:p>
        </p:txBody>
      </p:sp>
      <p:sp>
        <p:nvSpPr>
          <p:cNvPr id="670731" name="Text Box 11"/>
          <p:cNvSpPr txBox="1">
            <a:spLocks noChangeArrowheads="1"/>
          </p:cNvSpPr>
          <p:nvPr/>
        </p:nvSpPr>
        <p:spPr bwMode="auto">
          <a:xfrm>
            <a:off x="3349625" y="3325813"/>
            <a:ext cx="2071688" cy="974725"/>
          </a:xfrm>
          <a:prstGeom prst="rect">
            <a:avLst/>
          </a:prstGeom>
          <a:solidFill>
            <a:srgbClr val="FFFFCC"/>
          </a:solidFill>
          <a:ln w="12700">
            <a:solidFill>
              <a:srgbClr val="006600"/>
            </a:solidFill>
            <a:miter lim="800000"/>
            <a:headEnd/>
            <a:tailEnd/>
          </a:ln>
          <a:effectLst/>
        </p:spPr>
        <p:txBody>
          <a:bodyPr>
            <a:spAutoFit/>
          </a:bodyPr>
          <a:lstStyle/>
          <a:p>
            <a:pPr eaLnBrk="1" hangingPunct="1">
              <a:lnSpc>
                <a:spcPct val="105000"/>
              </a:lnSpc>
              <a:spcBef>
                <a:spcPct val="40000"/>
              </a:spcBef>
            </a:pPr>
            <a:r>
              <a:rPr lang="en-GB" sz="1600" b="1" dirty="0">
                <a:solidFill>
                  <a:srgbClr val="006600"/>
                </a:solidFill>
                <a:latin typeface="Arial" charset="0"/>
              </a:rPr>
              <a:t>Powering Interlock Controller (PIC)</a:t>
            </a:r>
          </a:p>
          <a:p>
            <a:pPr eaLnBrk="1" hangingPunct="1">
              <a:lnSpc>
                <a:spcPct val="105000"/>
              </a:lnSpc>
              <a:spcBef>
                <a:spcPct val="40000"/>
              </a:spcBef>
            </a:pPr>
            <a:endParaRPr lang="en-GB" sz="1600" b="1" dirty="0">
              <a:solidFill>
                <a:srgbClr val="006600"/>
              </a:solidFill>
              <a:latin typeface="Arial" charset="0"/>
            </a:endParaRPr>
          </a:p>
        </p:txBody>
      </p:sp>
      <p:sp>
        <p:nvSpPr>
          <p:cNvPr id="670736" name="Text Box 16"/>
          <p:cNvSpPr txBox="1">
            <a:spLocks noChangeArrowheads="1"/>
          </p:cNvSpPr>
          <p:nvPr/>
        </p:nvSpPr>
        <p:spPr bwMode="auto">
          <a:xfrm>
            <a:off x="2506663" y="846138"/>
            <a:ext cx="2249487" cy="1390650"/>
          </a:xfrm>
          <a:prstGeom prst="rect">
            <a:avLst/>
          </a:prstGeom>
          <a:solidFill>
            <a:srgbClr val="DDDDDD"/>
          </a:solidFill>
          <a:ln w="12700">
            <a:solidFill>
              <a:srgbClr val="006600"/>
            </a:solidFill>
            <a:miter lim="800000"/>
            <a:headEnd/>
            <a:tailEnd/>
          </a:ln>
          <a:effectLst/>
        </p:spPr>
        <p:txBody>
          <a:bodyPr>
            <a:spAutoFit/>
          </a:bodyPr>
          <a:lstStyle/>
          <a:p>
            <a:pPr eaLnBrk="1" hangingPunct="1">
              <a:lnSpc>
                <a:spcPct val="105000"/>
              </a:lnSpc>
              <a:spcBef>
                <a:spcPct val="40000"/>
              </a:spcBef>
            </a:pPr>
            <a:r>
              <a:rPr lang="en-GB" sz="1600" b="1">
                <a:latin typeface="Arial" charset="0"/>
              </a:rPr>
              <a:t>Safety systems</a:t>
            </a:r>
            <a:r>
              <a:rPr lang="en-GB" sz="1600">
                <a:latin typeface="Arial" charset="0"/>
              </a:rPr>
              <a:t> </a:t>
            </a:r>
            <a:r>
              <a:rPr lang="en-GB" sz="1600" b="1">
                <a:solidFill>
                  <a:srgbClr val="006600"/>
                </a:solidFill>
                <a:latin typeface="Arial" charset="0"/>
              </a:rPr>
              <a:t>ready</a:t>
            </a:r>
            <a:r>
              <a:rPr lang="en-GB" sz="1600">
                <a:latin typeface="Arial" charset="0"/>
              </a:rPr>
              <a:t> (</a:t>
            </a:r>
            <a:r>
              <a:rPr lang="en-GB" sz="1600" b="1">
                <a:solidFill>
                  <a:srgbClr val="006600"/>
                </a:solidFill>
                <a:latin typeface="Arial" charset="0"/>
              </a:rPr>
              <a:t>AUG</a:t>
            </a:r>
            <a:r>
              <a:rPr lang="en-GB" sz="1600">
                <a:latin typeface="Arial" charset="0"/>
              </a:rPr>
              <a:t> – arret urgence general, </a:t>
            </a:r>
            <a:r>
              <a:rPr lang="en-GB" sz="1600" b="1">
                <a:solidFill>
                  <a:srgbClr val="006600"/>
                </a:solidFill>
                <a:latin typeface="Arial" charset="0"/>
              </a:rPr>
              <a:t>UPS</a:t>
            </a:r>
            <a:r>
              <a:rPr lang="en-GB" sz="1600">
                <a:latin typeface="Arial" charset="0"/>
              </a:rPr>
              <a:t> – uninterruptible power supplies, …)</a:t>
            </a:r>
          </a:p>
        </p:txBody>
      </p:sp>
      <p:cxnSp>
        <p:nvCxnSpPr>
          <p:cNvPr id="670737" name="AutoShape 17"/>
          <p:cNvCxnSpPr>
            <a:cxnSpLocks noChangeShapeType="1"/>
            <a:stCxn id="670726" idx="0"/>
            <a:endCxn id="670771" idx="4"/>
          </p:cNvCxnSpPr>
          <p:nvPr/>
        </p:nvCxnSpPr>
        <p:spPr bwMode="auto">
          <a:xfrm flipV="1">
            <a:off x="958850" y="4286250"/>
            <a:ext cx="3001963" cy="1049338"/>
          </a:xfrm>
          <a:prstGeom prst="straightConnector1">
            <a:avLst/>
          </a:prstGeom>
          <a:noFill/>
          <a:ln w="12700">
            <a:solidFill>
              <a:srgbClr val="FF0000"/>
            </a:solidFill>
            <a:round/>
            <a:headEnd/>
            <a:tailEnd type="stealth" w="lg" len="lg"/>
          </a:ln>
          <a:effectLst/>
        </p:spPr>
      </p:cxnSp>
      <p:cxnSp>
        <p:nvCxnSpPr>
          <p:cNvPr id="670738" name="AutoShape 18"/>
          <p:cNvCxnSpPr>
            <a:cxnSpLocks noChangeShapeType="1"/>
            <a:stCxn id="670730" idx="0"/>
            <a:endCxn id="670775" idx="5"/>
          </p:cNvCxnSpPr>
          <p:nvPr/>
        </p:nvCxnSpPr>
        <p:spPr bwMode="auto">
          <a:xfrm flipH="1" flipV="1">
            <a:off x="5137150" y="4281488"/>
            <a:ext cx="3033713" cy="1054100"/>
          </a:xfrm>
          <a:prstGeom prst="straightConnector1">
            <a:avLst/>
          </a:prstGeom>
          <a:noFill/>
          <a:ln w="12700">
            <a:solidFill>
              <a:srgbClr val="FF0000"/>
            </a:solidFill>
            <a:round/>
            <a:headEnd/>
            <a:tailEnd type="stealth" w="lg" len="lg"/>
          </a:ln>
          <a:effectLst/>
        </p:spPr>
      </p:cxnSp>
      <p:cxnSp>
        <p:nvCxnSpPr>
          <p:cNvPr id="670739" name="AutoShape 19"/>
          <p:cNvCxnSpPr>
            <a:cxnSpLocks noChangeShapeType="1"/>
            <a:stCxn id="670729" idx="0"/>
            <a:endCxn id="670774" idx="5"/>
          </p:cNvCxnSpPr>
          <p:nvPr/>
        </p:nvCxnSpPr>
        <p:spPr bwMode="auto">
          <a:xfrm flipH="1" flipV="1">
            <a:off x="4854575" y="4279900"/>
            <a:ext cx="1924050" cy="1054100"/>
          </a:xfrm>
          <a:prstGeom prst="straightConnector1">
            <a:avLst/>
          </a:prstGeom>
          <a:noFill/>
          <a:ln w="12700">
            <a:solidFill>
              <a:srgbClr val="FF0000"/>
            </a:solidFill>
            <a:round/>
            <a:headEnd/>
            <a:tailEnd type="stealth" w="lg" len="lg"/>
          </a:ln>
          <a:effectLst/>
        </p:spPr>
      </p:cxnSp>
      <p:cxnSp>
        <p:nvCxnSpPr>
          <p:cNvPr id="670740" name="AutoShape 20"/>
          <p:cNvCxnSpPr>
            <a:cxnSpLocks noChangeShapeType="1"/>
            <a:stCxn id="670728" idx="0"/>
            <a:endCxn id="670772" idx="3"/>
          </p:cNvCxnSpPr>
          <p:nvPr/>
        </p:nvCxnSpPr>
        <p:spPr bwMode="auto">
          <a:xfrm flipV="1">
            <a:off x="2906713" y="4279900"/>
            <a:ext cx="1316037" cy="1055688"/>
          </a:xfrm>
          <a:prstGeom prst="straightConnector1">
            <a:avLst/>
          </a:prstGeom>
          <a:noFill/>
          <a:ln w="12700">
            <a:solidFill>
              <a:srgbClr val="FF0000"/>
            </a:solidFill>
            <a:round/>
            <a:headEnd/>
            <a:tailEnd type="stealth" w="lg" len="lg"/>
          </a:ln>
          <a:effectLst/>
        </p:spPr>
      </p:cxnSp>
      <p:cxnSp>
        <p:nvCxnSpPr>
          <p:cNvPr id="670741" name="AutoShape 21"/>
          <p:cNvCxnSpPr>
            <a:cxnSpLocks noChangeShapeType="1"/>
            <a:stCxn id="670727" idx="0"/>
            <a:endCxn id="670773" idx="5"/>
          </p:cNvCxnSpPr>
          <p:nvPr/>
        </p:nvCxnSpPr>
        <p:spPr bwMode="auto">
          <a:xfrm flipH="1" flipV="1">
            <a:off x="4560888" y="4281488"/>
            <a:ext cx="495300" cy="1054100"/>
          </a:xfrm>
          <a:prstGeom prst="straightConnector1">
            <a:avLst/>
          </a:prstGeom>
          <a:noFill/>
          <a:ln w="12700">
            <a:solidFill>
              <a:srgbClr val="FF0000"/>
            </a:solidFill>
            <a:round/>
            <a:headEnd/>
            <a:tailEnd type="stealth" w="lg" len="lg"/>
          </a:ln>
          <a:effectLst/>
        </p:spPr>
      </p:cxnSp>
      <p:cxnSp>
        <p:nvCxnSpPr>
          <p:cNvPr id="670742" name="AutoShape 22"/>
          <p:cNvCxnSpPr>
            <a:cxnSpLocks noChangeShapeType="1"/>
            <a:stCxn id="670731" idx="3"/>
            <a:endCxn id="670743" idx="1"/>
          </p:cNvCxnSpPr>
          <p:nvPr/>
        </p:nvCxnSpPr>
        <p:spPr bwMode="auto">
          <a:xfrm flipV="1">
            <a:off x="5421313" y="2801938"/>
            <a:ext cx="1285875" cy="1011237"/>
          </a:xfrm>
          <a:prstGeom prst="straightConnector1">
            <a:avLst/>
          </a:prstGeom>
          <a:noFill/>
          <a:ln w="12700">
            <a:solidFill>
              <a:srgbClr val="006600"/>
            </a:solidFill>
            <a:round/>
            <a:headEnd/>
            <a:tailEnd type="triangle" w="med" len="med"/>
          </a:ln>
          <a:effectLst/>
        </p:spPr>
      </p:cxnSp>
      <p:sp>
        <p:nvSpPr>
          <p:cNvPr id="670743" name="Text Box 23"/>
          <p:cNvSpPr txBox="1">
            <a:spLocks noChangeArrowheads="1"/>
          </p:cNvSpPr>
          <p:nvPr/>
        </p:nvSpPr>
        <p:spPr bwMode="auto">
          <a:xfrm>
            <a:off x="6707188" y="2492375"/>
            <a:ext cx="1381125" cy="619125"/>
          </a:xfrm>
          <a:prstGeom prst="rect">
            <a:avLst/>
          </a:prstGeom>
          <a:solidFill>
            <a:srgbClr val="DDDDDD"/>
          </a:solidFill>
          <a:ln w="12700">
            <a:solidFill>
              <a:schemeClr val="tx1"/>
            </a:solidFill>
            <a:miter lim="800000"/>
            <a:headEnd/>
            <a:tailEnd/>
          </a:ln>
          <a:effectLst/>
        </p:spPr>
        <p:txBody>
          <a:bodyPr>
            <a:spAutoFit/>
          </a:bodyPr>
          <a:lstStyle/>
          <a:p>
            <a:pPr eaLnBrk="1" hangingPunct="1">
              <a:lnSpc>
                <a:spcPct val="105000"/>
              </a:lnSpc>
              <a:spcBef>
                <a:spcPct val="40000"/>
              </a:spcBef>
            </a:pPr>
            <a:r>
              <a:rPr lang="en-GB" sz="1600" b="1">
                <a:solidFill>
                  <a:srgbClr val="0033CC"/>
                </a:solidFill>
                <a:latin typeface="Arial" charset="0"/>
              </a:rPr>
              <a:t>Power converters</a:t>
            </a:r>
            <a:endParaRPr lang="en-GB" sz="1600">
              <a:solidFill>
                <a:srgbClr val="0033CC"/>
              </a:solidFill>
              <a:latin typeface="Arial" charset="0"/>
            </a:endParaRPr>
          </a:p>
        </p:txBody>
      </p:sp>
      <p:sp>
        <p:nvSpPr>
          <p:cNvPr id="670744" name="Text Box 24"/>
          <p:cNvSpPr txBox="1">
            <a:spLocks noChangeArrowheads="1"/>
          </p:cNvSpPr>
          <p:nvPr/>
        </p:nvSpPr>
        <p:spPr bwMode="auto">
          <a:xfrm>
            <a:off x="6718300" y="3213100"/>
            <a:ext cx="1381125" cy="619125"/>
          </a:xfrm>
          <a:prstGeom prst="rect">
            <a:avLst/>
          </a:prstGeom>
          <a:solidFill>
            <a:srgbClr val="DDDDDD"/>
          </a:solidFill>
          <a:ln w="12700">
            <a:solidFill>
              <a:schemeClr val="tx1"/>
            </a:solidFill>
            <a:miter lim="800000"/>
            <a:headEnd/>
            <a:tailEnd/>
          </a:ln>
          <a:effectLst/>
        </p:spPr>
        <p:txBody>
          <a:bodyPr>
            <a:spAutoFit/>
          </a:bodyPr>
          <a:lstStyle/>
          <a:p>
            <a:pPr eaLnBrk="1" hangingPunct="1">
              <a:lnSpc>
                <a:spcPct val="105000"/>
              </a:lnSpc>
              <a:spcBef>
                <a:spcPct val="40000"/>
              </a:spcBef>
            </a:pPr>
            <a:r>
              <a:rPr lang="en-GB" sz="1600" b="1">
                <a:solidFill>
                  <a:srgbClr val="0033CC"/>
                </a:solidFill>
                <a:latin typeface="Arial" charset="0"/>
              </a:rPr>
              <a:t>Energy extraction</a:t>
            </a:r>
            <a:endParaRPr lang="en-GB" sz="1600">
              <a:solidFill>
                <a:srgbClr val="0033CC"/>
              </a:solidFill>
              <a:latin typeface="Arial" charset="0"/>
            </a:endParaRPr>
          </a:p>
        </p:txBody>
      </p:sp>
      <p:cxnSp>
        <p:nvCxnSpPr>
          <p:cNvPr id="670745" name="AutoShape 25"/>
          <p:cNvCxnSpPr>
            <a:cxnSpLocks noChangeShapeType="1"/>
            <a:stCxn id="670731" idx="3"/>
            <a:endCxn id="670744" idx="1"/>
          </p:cNvCxnSpPr>
          <p:nvPr/>
        </p:nvCxnSpPr>
        <p:spPr bwMode="auto">
          <a:xfrm flipV="1">
            <a:off x="5421313" y="3522663"/>
            <a:ext cx="1296987" cy="290512"/>
          </a:xfrm>
          <a:prstGeom prst="straightConnector1">
            <a:avLst/>
          </a:prstGeom>
          <a:noFill/>
          <a:ln w="12700">
            <a:solidFill>
              <a:srgbClr val="FF0000"/>
            </a:solidFill>
            <a:round/>
            <a:headEnd/>
            <a:tailEnd type="triangle" w="med" len="med"/>
          </a:ln>
          <a:effectLst/>
        </p:spPr>
      </p:cxnSp>
      <p:sp>
        <p:nvSpPr>
          <p:cNvPr id="670746" name="Text Box 26"/>
          <p:cNvSpPr txBox="1">
            <a:spLocks noChangeArrowheads="1"/>
          </p:cNvSpPr>
          <p:nvPr/>
        </p:nvSpPr>
        <p:spPr bwMode="auto">
          <a:xfrm>
            <a:off x="149225" y="3382963"/>
            <a:ext cx="2184400" cy="838200"/>
          </a:xfrm>
          <a:prstGeom prst="rect">
            <a:avLst/>
          </a:prstGeom>
          <a:solidFill>
            <a:srgbClr val="DDDDDD"/>
          </a:solidFill>
          <a:ln w="12700">
            <a:solidFill>
              <a:srgbClr val="006600"/>
            </a:solidFill>
            <a:miter lim="800000"/>
            <a:headEnd/>
            <a:tailEnd/>
          </a:ln>
          <a:effectLst/>
        </p:spPr>
        <p:txBody>
          <a:bodyPr lIns="18000" rIns="18000">
            <a:spAutoFit/>
          </a:bodyPr>
          <a:lstStyle/>
          <a:p>
            <a:r>
              <a:rPr lang="en-GB" sz="1600" b="1">
                <a:latin typeface="Arial" charset="0"/>
              </a:rPr>
              <a:t>Operator / Controls: </a:t>
            </a:r>
            <a:r>
              <a:rPr lang="en-GB" sz="1600">
                <a:latin typeface="Arial" charset="0"/>
              </a:rPr>
              <a:t>must give permission to start powering</a:t>
            </a:r>
          </a:p>
        </p:txBody>
      </p:sp>
      <p:cxnSp>
        <p:nvCxnSpPr>
          <p:cNvPr id="670747" name="AutoShape 27"/>
          <p:cNvCxnSpPr>
            <a:cxnSpLocks noChangeShapeType="1"/>
            <a:stCxn id="670746" idx="3"/>
            <a:endCxn id="670731" idx="1"/>
          </p:cNvCxnSpPr>
          <p:nvPr/>
        </p:nvCxnSpPr>
        <p:spPr bwMode="auto">
          <a:xfrm>
            <a:off x="2333625" y="3802063"/>
            <a:ext cx="1016000" cy="11112"/>
          </a:xfrm>
          <a:prstGeom prst="straightConnector1">
            <a:avLst/>
          </a:prstGeom>
          <a:noFill/>
          <a:ln w="12700">
            <a:solidFill>
              <a:srgbClr val="006600"/>
            </a:solidFill>
            <a:round/>
            <a:headEnd/>
            <a:tailEnd type="triangle" w="med" len="med"/>
          </a:ln>
          <a:effectLst/>
        </p:spPr>
      </p:cxnSp>
      <p:sp>
        <p:nvSpPr>
          <p:cNvPr id="670748" name="Oval 28"/>
          <p:cNvSpPr>
            <a:spLocks noChangeArrowheads="1"/>
          </p:cNvSpPr>
          <p:nvPr/>
        </p:nvSpPr>
        <p:spPr bwMode="auto">
          <a:xfrm>
            <a:off x="4405313" y="4241800"/>
            <a:ext cx="73025" cy="73025"/>
          </a:xfrm>
          <a:prstGeom prst="ellipse">
            <a:avLst/>
          </a:prstGeom>
          <a:noFill/>
          <a:ln w="12700">
            <a:noFill/>
            <a:round/>
            <a:headEnd/>
            <a:tailEnd/>
          </a:ln>
          <a:effectLst/>
        </p:spPr>
        <p:txBody>
          <a:bodyPr wrap="none" anchor="ctr"/>
          <a:lstStyle/>
          <a:p>
            <a:endParaRPr lang="zh-CN" altLang="en-US"/>
          </a:p>
        </p:txBody>
      </p:sp>
      <p:sp>
        <p:nvSpPr>
          <p:cNvPr id="670749" name="Oval 29"/>
          <p:cNvSpPr>
            <a:spLocks noChangeArrowheads="1"/>
          </p:cNvSpPr>
          <p:nvPr/>
        </p:nvSpPr>
        <p:spPr bwMode="auto">
          <a:xfrm>
            <a:off x="4329113" y="4241800"/>
            <a:ext cx="73025" cy="73025"/>
          </a:xfrm>
          <a:prstGeom prst="ellipse">
            <a:avLst/>
          </a:prstGeom>
          <a:noFill/>
          <a:ln w="12700">
            <a:noFill/>
            <a:round/>
            <a:headEnd/>
            <a:tailEnd/>
          </a:ln>
          <a:effectLst/>
        </p:spPr>
        <p:txBody>
          <a:bodyPr wrap="none" anchor="ctr"/>
          <a:lstStyle/>
          <a:p>
            <a:endParaRPr lang="zh-CN" altLang="en-US"/>
          </a:p>
        </p:txBody>
      </p:sp>
      <p:sp>
        <p:nvSpPr>
          <p:cNvPr id="670750" name="Oval 30"/>
          <p:cNvSpPr>
            <a:spLocks noChangeArrowheads="1"/>
          </p:cNvSpPr>
          <p:nvPr/>
        </p:nvSpPr>
        <p:spPr bwMode="auto">
          <a:xfrm>
            <a:off x="4505325" y="4241800"/>
            <a:ext cx="73025" cy="73025"/>
          </a:xfrm>
          <a:prstGeom prst="ellipse">
            <a:avLst/>
          </a:prstGeom>
          <a:noFill/>
          <a:ln w="12700">
            <a:noFill/>
            <a:round/>
            <a:headEnd/>
            <a:tailEnd/>
          </a:ln>
          <a:effectLst/>
        </p:spPr>
        <p:txBody>
          <a:bodyPr wrap="none" anchor="ctr"/>
          <a:lstStyle/>
          <a:p>
            <a:endParaRPr lang="zh-CN" altLang="en-US"/>
          </a:p>
        </p:txBody>
      </p:sp>
      <p:sp>
        <p:nvSpPr>
          <p:cNvPr id="670751" name="Oval 31"/>
          <p:cNvSpPr>
            <a:spLocks noChangeArrowheads="1"/>
          </p:cNvSpPr>
          <p:nvPr/>
        </p:nvSpPr>
        <p:spPr bwMode="auto">
          <a:xfrm>
            <a:off x="4178300" y="4241800"/>
            <a:ext cx="73025" cy="73025"/>
          </a:xfrm>
          <a:prstGeom prst="ellipse">
            <a:avLst/>
          </a:prstGeom>
          <a:noFill/>
          <a:ln w="12700">
            <a:noFill/>
            <a:round/>
            <a:headEnd/>
            <a:tailEnd/>
          </a:ln>
          <a:effectLst/>
        </p:spPr>
        <p:txBody>
          <a:bodyPr wrap="none" anchor="ctr"/>
          <a:lstStyle/>
          <a:p>
            <a:endParaRPr lang="zh-CN" altLang="en-US"/>
          </a:p>
        </p:txBody>
      </p:sp>
      <p:sp>
        <p:nvSpPr>
          <p:cNvPr id="670752" name="Oval 32"/>
          <p:cNvSpPr>
            <a:spLocks noChangeArrowheads="1"/>
          </p:cNvSpPr>
          <p:nvPr/>
        </p:nvSpPr>
        <p:spPr bwMode="auto">
          <a:xfrm>
            <a:off x="4660900" y="4241800"/>
            <a:ext cx="73025" cy="73025"/>
          </a:xfrm>
          <a:prstGeom prst="ellipse">
            <a:avLst/>
          </a:prstGeom>
          <a:noFill/>
          <a:ln w="12700">
            <a:noFill/>
            <a:round/>
            <a:headEnd/>
            <a:tailEnd/>
          </a:ln>
          <a:effectLst/>
        </p:spPr>
        <p:txBody>
          <a:bodyPr wrap="none" anchor="ctr"/>
          <a:lstStyle/>
          <a:p>
            <a:endParaRPr lang="zh-CN" altLang="en-US"/>
          </a:p>
        </p:txBody>
      </p:sp>
      <p:sp>
        <p:nvSpPr>
          <p:cNvPr id="670753" name="Oval 33"/>
          <p:cNvSpPr>
            <a:spLocks noChangeArrowheads="1"/>
          </p:cNvSpPr>
          <p:nvPr/>
        </p:nvSpPr>
        <p:spPr bwMode="auto">
          <a:xfrm>
            <a:off x="4410075" y="3322638"/>
            <a:ext cx="73025" cy="73025"/>
          </a:xfrm>
          <a:prstGeom prst="ellipse">
            <a:avLst/>
          </a:prstGeom>
          <a:solidFill>
            <a:srgbClr val="FFFFCC"/>
          </a:solidFill>
          <a:ln w="12700">
            <a:noFill/>
            <a:round/>
            <a:headEnd/>
            <a:tailEnd/>
          </a:ln>
          <a:effectLst/>
        </p:spPr>
        <p:txBody>
          <a:bodyPr wrap="none" anchor="ctr"/>
          <a:lstStyle/>
          <a:p>
            <a:endParaRPr lang="zh-CN" altLang="en-US"/>
          </a:p>
        </p:txBody>
      </p:sp>
      <p:sp>
        <p:nvSpPr>
          <p:cNvPr id="670754" name="Oval 34"/>
          <p:cNvSpPr>
            <a:spLocks noChangeArrowheads="1"/>
          </p:cNvSpPr>
          <p:nvPr/>
        </p:nvSpPr>
        <p:spPr bwMode="auto">
          <a:xfrm>
            <a:off x="4481513" y="3322638"/>
            <a:ext cx="73025" cy="73025"/>
          </a:xfrm>
          <a:prstGeom prst="ellipse">
            <a:avLst/>
          </a:prstGeom>
          <a:solidFill>
            <a:srgbClr val="FFFFCC"/>
          </a:solidFill>
          <a:ln w="12700">
            <a:noFill/>
            <a:round/>
            <a:headEnd/>
            <a:tailEnd/>
          </a:ln>
          <a:effectLst/>
        </p:spPr>
        <p:txBody>
          <a:bodyPr wrap="none" anchor="ctr"/>
          <a:lstStyle/>
          <a:p>
            <a:endParaRPr lang="zh-CN" altLang="en-US"/>
          </a:p>
        </p:txBody>
      </p:sp>
      <p:sp>
        <p:nvSpPr>
          <p:cNvPr id="670755" name="Oval 35"/>
          <p:cNvSpPr>
            <a:spLocks noChangeArrowheads="1"/>
          </p:cNvSpPr>
          <p:nvPr/>
        </p:nvSpPr>
        <p:spPr bwMode="auto">
          <a:xfrm>
            <a:off x="4552950" y="3303588"/>
            <a:ext cx="73025" cy="73025"/>
          </a:xfrm>
          <a:prstGeom prst="ellipse">
            <a:avLst/>
          </a:prstGeom>
          <a:solidFill>
            <a:srgbClr val="FFFFCC"/>
          </a:solidFill>
          <a:ln w="12700">
            <a:noFill/>
            <a:round/>
            <a:headEnd/>
            <a:tailEnd/>
          </a:ln>
          <a:effectLst/>
        </p:spPr>
        <p:txBody>
          <a:bodyPr wrap="none" anchor="ctr"/>
          <a:lstStyle/>
          <a:p>
            <a:endParaRPr lang="zh-CN" altLang="en-US"/>
          </a:p>
        </p:txBody>
      </p:sp>
      <p:sp>
        <p:nvSpPr>
          <p:cNvPr id="670756" name="Oval 36"/>
          <p:cNvSpPr>
            <a:spLocks noChangeArrowheads="1"/>
          </p:cNvSpPr>
          <p:nvPr/>
        </p:nvSpPr>
        <p:spPr bwMode="auto">
          <a:xfrm>
            <a:off x="4768850" y="3322638"/>
            <a:ext cx="73025" cy="73025"/>
          </a:xfrm>
          <a:prstGeom prst="ellipse">
            <a:avLst/>
          </a:prstGeom>
          <a:solidFill>
            <a:srgbClr val="FFFFCC"/>
          </a:solidFill>
          <a:ln w="12700">
            <a:noFill/>
            <a:round/>
            <a:headEnd/>
            <a:tailEnd/>
          </a:ln>
          <a:effectLst/>
        </p:spPr>
        <p:txBody>
          <a:bodyPr wrap="none" anchor="ctr"/>
          <a:lstStyle/>
          <a:p>
            <a:endParaRPr lang="zh-CN" altLang="en-US"/>
          </a:p>
        </p:txBody>
      </p:sp>
      <p:sp>
        <p:nvSpPr>
          <p:cNvPr id="670757" name="Oval 37"/>
          <p:cNvSpPr>
            <a:spLocks noChangeArrowheads="1"/>
          </p:cNvSpPr>
          <p:nvPr/>
        </p:nvSpPr>
        <p:spPr bwMode="auto">
          <a:xfrm>
            <a:off x="4699000" y="3322638"/>
            <a:ext cx="73025" cy="73025"/>
          </a:xfrm>
          <a:prstGeom prst="ellipse">
            <a:avLst/>
          </a:prstGeom>
          <a:solidFill>
            <a:srgbClr val="FFFFCC"/>
          </a:solidFill>
          <a:ln w="12700">
            <a:noFill/>
            <a:round/>
            <a:headEnd/>
            <a:tailEnd/>
          </a:ln>
          <a:effectLst/>
        </p:spPr>
        <p:txBody>
          <a:bodyPr wrap="none" anchor="ctr"/>
          <a:lstStyle/>
          <a:p>
            <a:endParaRPr lang="zh-CN" altLang="en-US"/>
          </a:p>
        </p:txBody>
      </p:sp>
      <p:cxnSp>
        <p:nvCxnSpPr>
          <p:cNvPr id="670758" name="AutoShape 38"/>
          <p:cNvCxnSpPr>
            <a:cxnSpLocks noChangeShapeType="1"/>
            <a:stCxn id="670723" idx="2"/>
            <a:endCxn id="670762" idx="0"/>
          </p:cNvCxnSpPr>
          <p:nvPr/>
        </p:nvCxnSpPr>
        <p:spPr bwMode="auto">
          <a:xfrm>
            <a:off x="1246188" y="1928813"/>
            <a:ext cx="2708275" cy="1400175"/>
          </a:xfrm>
          <a:prstGeom prst="straightConnector1">
            <a:avLst/>
          </a:prstGeom>
          <a:noFill/>
          <a:ln w="12700">
            <a:solidFill>
              <a:schemeClr val="tx1"/>
            </a:solidFill>
            <a:round/>
            <a:headEnd type="none" w="sm" len="sm"/>
            <a:tailEnd type="stealth" w="lg" len="lg"/>
          </a:ln>
          <a:effectLst/>
        </p:spPr>
      </p:cxnSp>
      <p:cxnSp>
        <p:nvCxnSpPr>
          <p:cNvPr id="670759" name="AutoShape 39"/>
          <p:cNvCxnSpPr>
            <a:cxnSpLocks noChangeShapeType="1"/>
            <a:stCxn id="670736" idx="2"/>
            <a:endCxn id="670763" idx="0"/>
          </p:cNvCxnSpPr>
          <p:nvPr/>
        </p:nvCxnSpPr>
        <p:spPr bwMode="auto">
          <a:xfrm>
            <a:off x="3632200" y="2236788"/>
            <a:ext cx="609600" cy="1096962"/>
          </a:xfrm>
          <a:prstGeom prst="straightConnector1">
            <a:avLst/>
          </a:prstGeom>
          <a:noFill/>
          <a:ln w="12700">
            <a:solidFill>
              <a:schemeClr val="tx1"/>
            </a:solidFill>
            <a:round/>
            <a:headEnd type="none" w="sm" len="sm"/>
            <a:tailEnd type="stealth" w="lg" len="lg"/>
          </a:ln>
          <a:effectLst/>
        </p:spPr>
      </p:cxnSp>
      <p:cxnSp>
        <p:nvCxnSpPr>
          <p:cNvPr id="670760" name="AutoShape 40"/>
          <p:cNvCxnSpPr>
            <a:cxnSpLocks noChangeShapeType="1"/>
            <a:stCxn id="670724" idx="2"/>
            <a:endCxn id="670764" idx="0"/>
          </p:cNvCxnSpPr>
          <p:nvPr/>
        </p:nvCxnSpPr>
        <p:spPr bwMode="auto">
          <a:xfrm flipH="1">
            <a:off x="4530725" y="1465263"/>
            <a:ext cx="1331913" cy="1870075"/>
          </a:xfrm>
          <a:prstGeom prst="straightConnector1">
            <a:avLst/>
          </a:prstGeom>
          <a:noFill/>
          <a:ln w="12700">
            <a:solidFill>
              <a:schemeClr val="tx1"/>
            </a:solidFill>
            <a:round/>
            <a:headEnd type="none" w="sm" len="sm"/>
            <a:tailEnd type="stealth" w="lg" len="lg"/>
          </a:ln>
          <a:effectLst/>
        </p:spPr>
      </p:cxnSp>
      <p:cxnSp>
        <p:nvCxnSpPr>
          <p:cNvPr id="670761" name="AutoShape 41"/>
          <p:cNvCxnSpPr>
            <a:cxnSpLocks noChangeShapeType="1"/>
            <a:stCxn id="670725" idx="2"/>
            <a:endCxn id="670765" idx="0"/>
          </p:cNvCxnSpPr>
          <p:nvPr/>
        </p:nvCxnSpPr>
        <p:spPr bwMode="auto">
          <a:xfrm flipH="1">
            <a:off x="4824413" y="1465263"/>
            <a:ext cx="3084512" cy="1868487"/>
          </a:xfrm>
          <a:prstGeom prst="straightConnector1">
            <a:avLst/>
          </a:prstGeom>
          <a:noFill/>
          <a:ln w="12700">
            <a:solidFill>
              <a:schemeClr val="tx1"/>
            </a:solidFill>
            <a:round/>
            <a:headEnd type="none" w="sm" len="sm"/>
            <a:tailEnd type="stealth" w="lg" len="lg"/>
          </a:ln>
          <a:effectLst/>
        </p:spPr>
      </p:cxnSp>
      <p:sp>
        <p:nvSpPr>
          <p:cNvPr id="670762" name="Oval 42"/>
          <p:cNvSpPr>
            <a:spLocks noChangeArrowheads="1"/>
          </p:cNvSpPr>
          <p:nvPr/>
        </p:nvSpPr>
        <p:spPr bwMode="auto">
          <a:xfrm>
            <a:off x="3917950" y="3328988"/>
            <a:ext cx="71438" cy="73025"/>
          </a:xfrm>
          <a:prstGeom prst="ellipse">
            <a:avLst/>
          </a:prstGeom>
          <a:solidFill>
            <a:srgbClr val="FFFFCC"/>
          </a:solidFill>
          <a:ln w="12700">
            <a:noFill/>
            <a:round/>
            <a:headEnd type="none" w="sm" len="sm"/>
            <a:tailEnd type="none" w="sm" len="sm"/>
          </a:ln>
          <a:effectLst/>
        </p:spPr>
        <p:txBody>
          <a:bodyPr wrap="none" anchor="ctr"/>
          <a:lstStyle/>
          <a:p>
            <a:endParaRPr lang="zh-CN" altLang="en-US"/>
          </a:p>
        </p:txBody>
      </p:sp>
      <p:sp>
        <p:nvSpPr>
          <p:cNvPr id="670763" name="Oval 43"/>
          <p:cNvSpPr>
            <a:spLocks noChangeArrowheads="1"/>
          </p:cNvSpPr>
          <p:nvPr/>
        </p:nvSpPr>
        <p:spPr bwMode="auto">
          <a:xfrm>
            <a:off x="4205288" y="3333750"/>
            <a:ext cx="71437" cy="73025"/>
          </a:xfrm>
          <a:prstGeom prst="ellipse">
            <a:avLst/>
          </a:prstGeom>
          <a:solidFill>
            <a:srgbClr val="FFFFCC"/>
          </a:solidFill>
          <a:ln w="12700">
            <a:noFill/>
            <a:round/>
            <a:headEnd type="none" w="sm" len="sm"/>
            <a:tailEnd type="none" w="sm" len="sm"/>
          </a:ln>
          <a:effectLst/>
        </p:spPr>
        <p:txBody>
          <a:bodyPr wrap="none" anchor="ctr"/>
          <a:lstStyle/>
          <a:p>
            <a:endParaRPr lang="zh-CN" altLang="en-US"/>
          </a:p>
        </p:txBody>
      </p:sp>
      <p:sp>
        <p:nvSpPr>
          <p:cNvPr id="670764" name="Oval 44"/>
          <p:cNvSpPr>
            <a:spLocks noChangeArrowheads="1"/>
          </p:cNvSpPr>
          <p:nvPr/>
        </p:nvSpPr>
        <p:spPr bwMode="auto">
          <a:xfrm>
            <a:off x="4494213" y="3335338"/>
            <a:ext cx="71437" cy="73025"/>
          </a:xfrm>
          <a:prstGeom prst="ellipse">
            <a:avLst/>
          </a:prstGeom>
          <a:solidFill>
            <a:srgbClr val="FFFFCC"/>
          </a:solidFill>
          <a:ln w="12700">
            <a:noFill/>
            <a:round/>
            <a:headEnd type="none" w="sm" len="sm"/>
            <a:tailEnd type="none" w="sm" len="sm"/>
          </a:ln>
          <a:effectLst/>
        </p:spPr>
        <p:txBody>
          <a:bodyPr wrap="none" anchor="ctr"/>
          <a:lstStyle/>
          <a:p>
            <a:endParaRPr lang="zh-CN" altLang="en-US"/>
          </a:p>
        </p:txBody>
      </p:sp>
      <p:sp>
        <p:nvSpPr>
          <p:cNvPr id="670765" name="Oval 45"/>
          <p:cNvSpPr>
            <a:spLocks noChangeArrowheads="1"/>
          </p:cNvSpPr>
          <p:nvPr/>
        </p:nvSpPr>
        <p:spPr bwMode="auto">
          <a:xfrm>
            <a:off x="4787900" y="3333750"/>
            <a:ext cx="71438" cy="73025"/>
          </a:xfrm>
          <a:prstGeom prst="ellipse">
            <a:avLst/>
          </a:prstGeom>
          <a:solidFill>
            <a:srgbClr val="FFFFCC"/>
          </a:solidFill>
          <a:ln w="12700">
            <a:noFill/>
            <a:round/>
            <a:headEnd type="none" w="sm" len="sm"/>
            <a:tailEnd type="none" w="sm" len="sm"/>
          </a:ln>
          <a:effectLst/>
        </p:spPr>
        <p:txBody>
          <a:bodyPr wrap="none" anchor="ctr"/>
          <a:lstStyle/>
          <a:p>
            <a:endParaRPr lang="zh-CN" altLang="en-US"/>
          </a:p>
        </p:txBody>
      </p:sp>
      <p:sp>
        <p:nvSpPr>
          <p:cNvPr id="670766" name="Oval 46"/>
          <p:cNvSpPr>
            <a:spLocks noChangeArrowheads="1"/>
          </p:cNvSpPr>
          <p:nvPr/>
        </p:nvSpPr>
        <p:spPr bwMode="auto">
          <a:xfrm>
            <a:off x="4416425" y="4206875"/>
            <a:ext cx="73025" cy="73025"/>
          </a:xfrm>
          <a:prstGeom prst="ellipse">
            <a:avLst/>
          </a:prstGeom>
          <a:solidFill>
            <a:srgbClr val="FFFFCC"/>
          </a:solidFill>
          <a:ln w="12700">
            <a:noFill/>
            <a:round/>
            <a:headEnd/>
            <a:tailEnd/>
          </a:ln>
          <a:effectLst/>
        </p:spPr>
        <p:txBody>
          <a:bodyPr wrap="none" anchor="ctr"/>
          <a:lstStyle/>
          <a:p>
            <a:endParaRPr lang="zh-CN" altLang="en-US"/>
          </a:p>
        </p:txBody>
      </p:sp>
      <p:sp>
        <p:nvSpPr>
          <p:cNvPr id="670767" name="Oval 47"/>
          <p:cNvSpPr>
            <a:spLocks noChangeArrowheads="1"/>
          </p:cNvSpPr>
          <p:nvPr/>
        </p:nvSpPr>
        <p:spPr bwMode="auto">
          <a:xfrm>
            <a:off x="4487863" y="4206875"/>
            <a:ext cx="73025" cy="73025"/>
          </a:xfrm>
          <a:prstGeom prst="ellipse">
            <a:avLst/>
          </a:prstGeom>
          <a:solidFill>
            <a:srgbClr val="FFFFCC"/>
          </a:solidFill>
          <a:ln w="12700">
            <a:noFill/>
            <a:round/>
            <a:headEnd/>
            <a:tailEnd/>
          </a:ln>
          <a:effectLst/>
        </p:spPr>
        <p:txBody>
          <a:bodyPr wrap="none" anchor="ctr"/>
          <a:lstStyle/>
          <a:p>
            <a:endParaRPr lang="zh-CN" altLang="en-US"/>
          </a:p>
        </p:txBody>
      </p:sp>
      <p:sp>
        <p:nvSpPr>
          <p:cNvPr id="670768" name="Oval 48"/>
          <p:cNvSpPr>
            <a:spLocks noChangeArrowheads="1"/>
          </p:cNvSpPr>
          <p:nvPr/>
        </p:nvSpPr>
        <p:spPr bwMode="auto">
          <a:xfrm>
            <a:off x="4559300" y="4187825"/>
            <a:ext cx="73025" cy="73025"/>
          </a:xfrm>
          <a:prstGeom prst="ellipse">
            <a:avLst/>
          </a:prstGeom>
          <a:solidFill>
            <a:srgbClr val="FFFFCC"/>
          </a:solidFill>
          <a:ln w="12700">
            <a:noFill/>
            <a:round/>
            <a:headEnd/>
            <a:tailEnd/>
          </a:ln>
          <a:effectLst/>
        </p:spPr>
        <p:txBody>
          <a:bodyPr wrap="none" anchor="ctr"/>
          <a:lstStyle/>
          <a:p>
            <a:endParaRPr lang="zh-CN" altLang="en-US"/>
          </a:p>
        </p:txBody>
      </p:sp>
      <p:sp>
        <p:nvSpPr>
          <p:cNvPr id="670769" name="Oval 49"/>
          <p:cNvSpPr>
            <a:spLocks noChangeArrowheads="1"/>
          </p:cNvSpPr>
          <p:nvPr/>
        </p:nvSpPr>
        <p:spPr bwMode="auto">
          <a:xfrm>
            <a:off x="4775200" y="4206875"/>
            <a:ext cx="73025" cy="73025"/>
          </a:xfrm>
          <a:prstGeom prst="ellipse">
            <a:avLst/>
          </a:prstGeom>
          <a:solidFill>
            <a:srgbClr val="FFFFCC"/>
          </a:solidFill>
          <a:ln w="12700">
            <a:noFill/>
            <a:round/>
            <a:headEnd/>
            <a:tailEnd/>
          </a:ln>
          <a:effectLst/>
        </p:spPr>
        <p:txBody>
          <a:bodyPr wrap="none" anchor="ctr"/>
          <a:lstStyle/>
          <a:p>
            <a:endParaRPr lang="zh-CN" altLang="en-US"/>
          </a:p>
        </p:txBody>
      </p:sp>
      <p:sp>
        <p:nvSpPr>
          <p:cNvPr id="670770" name="Oval 50"/>
          <p:cNvSpPr>
            <a:spLocks noChangeArrowheads="1"/>
          </p:cNvSpPr>
          <p:nvPr/>
        </p:nvSpPr>
        <p:spPr bwMode="auto">
          <a:xfrm>
            <a:off x="4705350" y="4206875"/>
            <a:ext cx="73025" cy="73025"/>
          </a:xfrm>
          <a:prstGeom prst="ellipse">
            <a:avLst/>
          </a:prstGeom>
          <a:solidFill>
            <a:srgbClr val="FFFFCC"/>
          </a:solidFill>
          <a:ln w="12700">
            <a:noFill/>
            <a:round/>
            <a:headEnd/>
            <a:tailEnd/>
          </a:ln>
          <a:effectLst/>
        </p:spPr>
        <p:txBody>
          <a:bodyPr wrap="none" anchor="ctr"/>
          <a:lstStyle/>
          <a:p>
            <a:endParaRPr lang="zh-CN" altLang="en-US"/>
          </a:p>
        </p:txBody>
      </p:sp>
      <p:sp>
        <p:nvSpPr>
          <p:cNvPr id="670771" name="Oval 51"/>
          <p:cNvSpPr>
            <a:spLocks noChangeArrowheads="1"/>
          </p:cNvSpPr>
          <p:nvPr/>
        </p:nvSpPr>
        <p:spPr bwMode="auto">
          <a:xfrm>
            <a:off x="3924300" y="4213225"/>
            <a:ext cx="71438" cy="73025"/>
          </a:xfrm>
          <a:prstGeom prst="ellipse">
            <a:avLst/>
          </a:prstGeom>
          <a:solidFill>
            <a:srgbClr val="FFFFCC"/>
          </a:solidFill>
          <a:ln w="12700">
            <a:noFill/>
            <a:round/>
            <a:headEnd type="none" w="sm" len="sm"/>
            <a:tailEnd type="none" w="sm" len="sm"/>
          </a:ln>
          <a:effectLst/>
        </p:spPr>
        <p:txBody>
          <a:bodyPr wrap="none" anchor="ctr"/>
          <a:lstStyle/>
          <a:p>
            <a:endParaRPr lang="zh-CN" altLang="en-US"/>
          </a:p>
        </p:txBody>
      </p:sp>
      <p:sp>
        <p:nvSpPr>
          <p:cNvPr id="670772" name="Oval 52"/>
          <p:cNvSpPr>
            <a:spLocks noChangeArrowheads="1"/>
          </p:cNvSpPr>
          <p:nvPr/>
        </p:nvSpPr>
        <p:spPr bwMode="auto">
          <a:xfrm>
            <a:off x="4211638" y="4217988"/>
            <a:ext cx="71437" cy="73025"/>
          </a:xfrm>
          <a:prstGeom prst="ellipse">
            <a:avLst/>
          </a:prstGeom>
          <a:noFill/>
          <a:ln w="12700">
            <a:noFill/>
            <a:round/>
            <a:headEnd type="none" w="sm" len="sm"/>
            <a:tailEnd type="none" w="sm" len="sm"/>
          </a:ln>
          <a:effectLst/>
        </p:spPr>
        <p:txBody>
          <a:bodyPr wrap="none" anchor="ctr"/>
          <a:lstStyle/>
          <a:p>
            <a:endParaRPr lang="zh-CN" altLang="en-US"/>
          </a:p>
        </p:txBody>
      </p:sp>
      <p:sp>
        <p:nvSpPr>
          <p:cNvPr id="670773" name="Oval 53"/>
          <p:cNvSpPr>
            <a:spLocks noChangeArrowheads="1"/>
          </p:cNvSpPr>
          <p:nvPr/>
        </p:nvSpPr>
        <p:spPr bwMode="auto">
          <a:xfrm>
            <a:off x="4500563" y="4219575"/>
            <a:ext cx="71437" cy="73025"/>
          </a:xfrm>
          <a:prstGeom prst="ellipse">
            <a:avLst/>
          </a:prstGeom>
          <a:noFill/>
          <a:ln w="12700">
            <a:noFill/>
            <a:round/>
            <a:headEnd type="none" w="sm" len="sm"/>
            <a:tailEnd type="none" w="sm" len="sm"/>
          </a:ln>
          <a:effectLst/>
        </p:spPr>
        <p:txBody>
          <a:bodyPr wrap="none" anchor="ctr"/>
          <a:lstStyle/>
          <a:p>
            <a:endParaRPr lang="zh-CN" altLang="en-US"/>
          </a:p>
        </p:txBody>
      </p:sp>
      <p:sp>
        <p:nvSpPr>
          <p:cNvPr id="670774" name="Oval 54"/>
          <p:cNvSpPr>
            <a:spLocks noChangeArrowheads="1"/>
          </p:cNvSpPr>
          <p:nvPr/>
        </p:nvSpPr>
        <p:spPr bwMode="auto">
          <a:xfrm>
            <a:off x="4794250" y="4217988"/>
            <a:ext cx="71438" cy="73025"/>
          </a:xfrm>
          <a:prstGeom prst="ellipse">
            <a:avLst/>
          </a:prstGeom>
          <a:noFill/>
          <a:ln w="12700">
            <a:noFill/>
            <a:round/>
            <a:headEnd type="none" w="sm" len="sm"/>
            <a:tailEnd type="none" w="sm" len="sm"/>
          </a:ln>
          <a:effectLst/>
        </p:spPr>
        <p:txBody>
          <a:bodyPr wrap="none" anchor="ctr"/>
          <a:lstStyle/>
          <a:p>
            <a:endParaRPr lang="zh-CN" altLang="en-US"/>
          </a:p>
        </p:txBody>
      </p:sp>
      <p:sp>
        <p:nvSpPr>
          <p:cNvPr id="670775" name="Oval 55"/>
          <p:cNvSpPr>
            <a:spLocks noChangeArrowheads="1"/>
          </p:cNvSpPr>
          <p:nvPr/>
        </p:nvSpPr>
        <p:spPr bwMode="auto">
          <a:xfrm>
            <a:off x="5076825" y="4219575"/>
            <a:ext cx="71438" cy="73025"/>
          </a:xfrm>
          <a:prstGeom prst="ellipse">
            <a:avLst/>
          </a:prstGeom>
          <a:noFill/>
          <a:ln w="12700">
            <a:noFill/>
            <a:round/>
            <a:headEnd type="none" w="sm" len="sm"/>
            <a:tailEnd type="none" w="sm" len="sm"/>
          </a:ln>
          <a:effectLst/>
        </p:spPr>
        <p:txBody>
          <a:bodyPr wrap="none" anchor="ctr"/>
          <a:lstStyle/>
          <a:p>
            <a:endParaRPr lang="zh-CN" altLang="en-US"/>
          </a:p>
        </p:txBody>
      </p:sp>
      <p:sp>
        <p:nvSpPr>
          <p:cNvPr id="670776" name="Text Box 56"/>
          <p:cNvSpPr txBox="1">
            <a:spLocks noChangeArrowheads="1"/>
          </p:cNvSpPr>
          <p:nvPr/>
        </p:nvSpPr>
        <p:spPr bwMode="auto">
          <a:xfrm>
            <a:off x="6732588" y="4005263"/>
            <a:ext cx="1381125" cy="619125"/>
          </a:xfrm>
          <a:prstGeom prst="rect">
            <a:avLst/>
          </a:prstGeom>
          <a:solidFill>
            <a:srgbClr val="DDDDDD"/>
          </a:solidFill>
          <a:ln w="12700">
            <a:solidFill>
              <a:schemeClr val="tx1"/>
            </a:solidFill>
            <a:miter lim="800000"/>
            <a:headEnd/>
            <a:tailEnd/>
          </a:ln>
          <a:effectLst/>
        </p:spPr>
        <p:txBody>
          <a:bodyPr>
            <a:spAutoFit/>
          </a:bodyPr>
          <a:lstStyle/>
          <a:p>
            <a:pPr eaLnBrk="1" hangingPunct="1">
              <a:lnSpc>
                <a:spcPct val="105000"/>
              </a:lnSpc>
              <a:spcBef>
                <a:spcPct val="40000"/>
              </a:spcBef>
            </a:pPr>
            <a:r>
              <a:rPr lang="en-GB" sz="1600" b="1">
                <a:solidFill>
                  <a:srgbClr val="0033CC"/>
                </a:solidFill>
                <a:latin typeface="Arial" charset="0"/>
              </a:rPr>
              <a:t>Beam Interlocks</a:t>
            </a:r>
            <a:endParaRPr lang="en-GB" sz="1600">
              <a:solidFill>
                <a:srgbClr val="0033CC"/>
              </a:solidFill>
              <a:latin typeface="Arial" charset="0"/>
            </a:endParaRPr>
          </a:p>
        </p:txBody>
      </p:sp>
      <p:cxnSp>
        <p:nvCxnSpPr>
          <p:cNvPr id="670777" name="AutoShape 57"/>
          <p:cNvCxnSpPr>
            <a:cxnSpLocks noChangeShapeType="1"/>
            <a:stCxn id="670731" idx="3"/>
            <a:endCxn id="670776" idx="1"/>
          </p:cNvCxnSpPr>
          <p:nvPr/>
        </p:nvCxnSpPr>
        <p:spPr bwMode="auto">
          <a:xfrm>
            <a:off x="5421313" y="3813175"/>
            <a:ext cx="1311275" cy="501650"/>
          </a:xfrm>
          <a:prstGeom prst="straightConnector1">
            <a:avLst/>
          </a:prstGeom>
          <a:noFill/>
          <a:ln w="12700">
            <a:solidFill>
              <a:srgbClr val="FF0000"/>
            </a:solidFill>
            <a:round/>
            <a:headEnd/>
            <a:tailEnd type="triangle" w="med" len="med"/>
          </a:ln>
          <a:effectLst/>
        </p:spPr>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latin typeface="华文新魏" pitchFamily="2" charset="-122"/>
                <a:ea typeface="华文新魏" pitchFamily="2" charset="-122"/>
              </a:rPr>
              <a:t>(</a:t>
            </a:r>
            <a:r>
              <a:rPr lang="zh-CN" altLang="en-US" dirty="0" smtClean="0">
                <a:latin typeface="华文新魏" pitchFamily="2" charset="-122"/>
                <a:ea typeface="华文新魏" pitchFamily="2" charset="-122"/>
              </a:rPr>
              <a:t>三</a:t>
            </a:r>
            <a:r>
              <a:rPr lang="en-US" altLang="zh-CN" b="1" dirty="0" smtClean="0">
                <a:latin typeface="华文新魏" pitchFamily="2" charset="-122"/>
                <a:ea typeface="华文新魏" pitchFamily="2" charset="-122"/>
              </a:rPr>
              <a:t>)Beam interlock system</a:t>
            </a:r>
            <a:endParaRPr lang="zh-CN" altLang="en-US" dirty="0"/>
          </a:p>
        </p:txBody>
      </p:sp>
      <p:sp>
        <p:nvSpPr>
          <p:cNvPr id="3" name="内容占位符 2"/>
          <p:cNvSpPr>
            <a:spLocks noGrp="1"/>
          </p:cNvSpPr>
          <p:nvPr>
            <p:ph idx="1"/>
          </p:nvPr>
        </p:nvSpPr>
        <p:spPr/>
        <p:txBody>
          <a:bodyPr>
            <a:normAutofit fontScale="77500" lnSpcReduction="20000"/>
          </a:bodyPr>
          <a:lstStyle/>
          <a:p>
            <a:pPr>
              <a:buNone/>
            </a:pPr>
            <a:r>
              <a:rPr lang="en-US" altLang="zh-CN" b="1" dirty="0" smtClean="0">
                <a:latin typeface="Calibri" pitchFamily="34" charset="0"/>
              </a:rPr>
              <a:t>       The beam interlock system permits beam operation.</a:t>
            </a:r>
          </a:p>
          <a:p>
            <a:pPr>
              <a:buNone/>
            </a:pPr>
            <a:endParaRPr lang="en-US" altLang="zh-CN" b="1" dirty="0" smtClean="0">
              <a:latin typeface="Calibri" pitchFamily="34" charset="0"/>
            </a:endParaRPr>
          </a:p>
          <a:p>
            <a:pPr marL="514350" indent="-514350" algn="just">
              <a:buNone/>
            </a:pPr>
            <a:r>
              <a:rPr lang="en-US" altLang="zh-CN" b="1" dirty="0" smtClean="0">
                <a:latin typeface="Calibri" pitchFamily="34" charset="0"/>
              </a:rPr>
              <a:t>       (1)It permits injection into the SPPC when all system are ready for beam.</a:t>
            </a:r>
          </a:p>
          <a:p>
            <a:pPr marL="514350" indent="-514350" algn="just">
              <a:buNone/>
            </a:pPr>
            <a:r>
              <a:rPr lang="en-US" altLang="zh-CN" b="1" dirty="0" smtClean="0">
                <a:latin typeface="Calibri" pitchFamily="34" charset="0"/>
              </a:rPr>
              <a:t>       (2)With the circulating beam, the beam interlock system transmits any beam dump request from other systems to the beam dumping  system. The system that are essential for protection during beam </a:t>
            </a:r>
            <a:r>
              <a:rPr lang="en-US" altLang="zh-CN" b="1" dirty="0" smtClean="0">
                <a:latin typeface="Calibri" pitchFamily="34" charset="0"/>
              </a:rPr>
              <a:t>dumping, </a:t>
            </a:r>
            <a:r>
              <a:rPr lang="en-US" altLang="zh-CN" b="1" dirty="0" smtClean="0">
                <a:latin typeface="Calibri" pitchFamily="34" charset="0"/>
              </a:rPr>
              <a:t>collimators and beam dilutors and beam monitors and all of these have an interface to the beam interlock system. Other systems with interface to the beam interlocks are the powering interlocks, RF, injection kickers, vacuum system, access safety system, controls system and the LHC  experiments.</a:t>
            </a:r>
            <a:endParaRPr lang="zh-CN" altLang="en-US" b="1"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20420" y="214290"/>
            <a:ext cx="8695796"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428596" y="0"/>
            <a:ext cx="8229600" cy="1143000"/>
          </a:xfrm>
        </p:spPr>
        <p:txBody>
          <a:bodyPr/>
          <a:lstStyle/>
          <a:p>
            <a:r>
              <a:rPr lang="en-GB" dirty="0"/>
              <a:t>LHC Machine Interlocks</a:t>
            </a:r>
          </a:p>
        </p:txBody>
      </p:sp>
      <p:sp>
        <p:nvSpPr>
          <p:cNvPr id="118" name="灯片编号占位符 3"/>
          <p:cNvSpPr>
            <a:spLocks noGrp="1"/>
          </p:cNvSpPr>
          <p:nvPr>
            <p:ph type="sldNum" sz="quarter" idx="12"/>
          </p:nvPr>
        </p:nvSpPr>
        <p:spPr/>
        <p:txBody>
          <a:bodyPr/>
          <a:lstStyle/>
          <a:p>
            <a:fld id="{D5C00163-7AAD-4C9F-9704-7B4750C2A7E5}" type="slidenum">
              <a:rPr lang="en-US" altLang="zh-CN"/>
              <a:pPr/>
              <a:t>9</a:t>
            </a:fld>
            <a:endParaRPr lang="en-US" altLang="zh-CN"/>
          </a:p>
        </p:txBody>
      </p:sp>
      <p:sp>
        <p:nvSpPr>
          <p:cNvPr id="683011" name="Oval 3"/>
          <p:cNvSpPr>
            <a:spLocks noChangeArrowheads="1"/>
          </p:cNvSpPr>
          <p:nvPr/>
        </p:nvSpPr>
        <p:spPr bwMode="auto">
          <a:xfrm>
            <a:off x="7518400" y="3387725"/>
            <a:ext cx="76200" cy="76200"/>
          </a:xfrm>
          <a:prstGeom prst="ellipse">
            <a:avLst/>
          </a:prstGeom>
          <a:solidFill>
            <a:srgbClr val="FFFFCC"/>
          </a:solidFill>
          <a:ln w="9525">
            <a:noFill/>
            <a:round/>
            <a:headEnd/>
            <a:tailEnd/>
          </a:ln>
          <a:effectLst/>
        </p:spPr>
        <p:txBody>
          <a:bodyPr wrap="none" anchor="ctr"/>
          <a:lstStyle/>
          <a:p>
            <a:endParaRPr lang="zh-CN" altLang="en-US"/>
          </a:p>
        </p:txBody>
      </p:sp>
      <p:sp>
        <p:nvSpPr>
          <p:cNvPr id="683012" name="Oval 4"/>
          <p:cNvSpPr>
            <a:spLocks noChangeArrowheads="1"/>
          </p:cNvSpPr>
          <p:nvPr/>
        </p:nvSpPr>
        <p:spPr bwMode="auto">
          <a:xfrm>
            <a:off x="7518400" y="3316288"/>
            <a:ext cx="76200" cy="76200"/>
          </a:xfrm>
          <a:prstGeom prst="ellipse">
            <a:avLst/>
          </a:prstGeom>
          <a:solidFill>
            <a:srgbClr val="FFFFCC"/>
          </a:solidFill>
          <a:ln w="9525">
            <a:noFill/>
            <a:round/>
            <a:headEnd/>
            <a:tailEnd/>
          </a:ln>
          <a:effectLst/>
        </p:spPr>
        <p:txBody>
          <a:bodyPr wrap="none" anchor="ctr"/>
          <a:lstStyle/>
          <a:p>
            <a:endParaRPr lang="zh-CN" altLang="en-US"/>
          </a:p>
        </p:txBody>
      </p:sp>
      <p:sp>
        <p:nvSpPr>
          <p:cNvPr id="683013" name="Text Box 5"/>
          <p:cNvSpPr txBox="1">
            <a:spLocks noChangeArrowheads="1"/>
          </p:cNvSpPr>
          <p:nvPr/>
        </p:nvSpPr>
        <p:spPr bwMode="auto">
          <a:xfrm>
            <a:off x="342900" y="3032125"/>
            <a:ext cx="7246938" cy="573088"/>
          </a:xfrm>
          <a:prstGeom prst="rect">
            <a:avLst/>
          </a:prstGeom>
          <a:solidFill>
            <a:srgbClr val="FFFFCC"/>
          </a:solidFill>
          <a:ln w="28575" algn="ctr">
            <a:solidFill>
              <a:schemeClr val="tx1"/>
            </a:solidFill>
            <a:miter lim="800000"/>
            <a:headEnd/>
            <a:tailEnd/>
          </a:ln>
          <a:effectLst/>
        </p:spPr>
        <p:txBody>
          <a:bodyPr lIns="65291" tIns="0" rIns="65291" bIns="0">
            <a:spAutoFit/>
          </a:bodyPr>
          <a:lstStyle/>
          <a:p>
            <a:pPr algn="ctr" defTabSz="652463">
              <a:lnSpc>
                <a:spcPct val="70000"/>
              </a:lnSpc>
            </a:pPr>
            <a:endParaRPr lang="en-GB" sz="1200">
              <a:solidFill>
                <a:srgbClr val="CC0000"/>
              </a:solidFill>
              <a:latin typeface="Arial" charset="0"/>
            </a:endParaRPr>
          </a:p>
          <a:p>
            <a:pPr algn="ctr" defTabSz="652463"/>
            <a:r>
              <a:rPr lang="en-GB" sz="1600">
                <a:solidFill>
                  <a:srgbClr val="CC0000"/>
                </a:solidFill>
                <a:latin typeface="Arial" charset="0"/>
              </a:rPr>
              <a:t>Beam Interlock System</a:t>
            </a:r>
          </a:p>
          <a:p>
            <a:pPr algn="ctr" defTabSz="652463">
              <a:lnSpc>
                <a:spcPct val="70000"/>
              </a:lnSpc>
            </a:pPr>
            <a:endParaRPr lang="en-GB" sz="1600">
              <a:solidFill>
                <a:srgbClr val="CC0000"/>
              </a:solidFill>
              <a:latin typeface="Arial" charset="0"/>
            </a:endParaRPr>
          </a:p>
        </p:txBody>
      </p:sp>
      <p:sp>
        <p:nvSpPr>
          <p:cNvPr id="683014" name="Text Box 6"/>
          <p:cNvSpPr txBox="1">
            <a:spLocks noChangeArrowheads="1"/>
          </p:cNvSpPr>
          <p:nvPr/>
        </p:nvSpPr>
        <p:spPr bwMode="auto">
          <a:xfrm>
            <a:off x="8077200" y="2905125"/>
            <a:ext cx="987425" cy="828675"/>
          </a:xfrm>
          <a:prstGeom prst="rect">
            <a:avLst/>
          </a:prstGeom>
          <a:solidFill>
            <a:srgbClr val="DDDDDD"/>
          </a:solidFill>
          <a:ln w="28575" algn="ctr">
            <a:solidFill>
              <a:schemeClr val="tx1"/>
            </a:solidFill>
            <a:miter lim="800000"/>
            <a:headEnd/>
            <a:tailEnd/>
          </a:ln>
          <a:effectLst/>
        </p:spPr>
        <p:txBody>
          <a:bodyPr lIns="12853" tIns="32646" rIns="12853" bIns="32646">
            <a:spAutoFit/>
          </a:bodyPr>
          <a:lstStyle/>
          <a:p>
            <a:pPr algn="ctr" defTabSz="652463"/>
            <a:r>
              <a:rPr lang="en-GB" sz="1600">
                <a:solidFill>
                  <a:srgbClr val="CC0000"/>
                </a:solidFill>
                <a:latin typeface="Arial" charset="0"/>
              </a:rPr>
              <a:t>Beam </a:t>
            </a:r>
          </a:p>
          <a:p>
            <a:pPr algn="ctr" defTabSz="652463"/>
            <a:r>
              <a:rPr lang="en-GB" sz="1600">
                <a:solidFill>
                  <a:srgbClr val="CC0000"/>
                </a:solidFill>
                <a:latin typeface="Arial" charset="0"/>
              </a:rPr>
              <a:t>Dumping System</a:t>
            </a:r>
            <a:r>
              <a:rPr lang="en-GB" sz="1400">
                <a:latin typeface="Arial" charset="0"/>
              </a:rPr>
              <a:t>  </a:t>
            </a:r>
          </a:p>
        </p:txBody>
      </p:sp>
      <p:sp>
        <p:nvSpPr>
          <p:cNvPr id="683016" name="Text Box 8"/>
          <p:cNvSpPr txBox="1">
            <a:spLocks noChangeArrowheads="1"/>
          </p:cNvSpPr>
          <p:nvPr/>
        </p:nvSpPr>
        <p:spPr bwMode="auto">
          <a:xfrm>
            <a:off x="76200" y="3962400"/>
            <a:ext cx="893763"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Powering</a:t>
            </a:r>
          </a:p>
          <a:p>
            <a:pPr algn="ctr" defTabSz="652463"/>
            <a:r>
              <a:rPr lang="en-GB" sz="1200" b="1">
                <a:latin typeface="Arial" charset="0"/>
              </a:rPr>
              <a:t>Interlocks</a:t>
            </a:r>
          </a:p>
          <a:p>
            <a:pPr algn="ctr" defTabSz="652463"/>
            <a:r>
              <a:rPr lang="en-GB" sz="1200" b="1">
                <a:latin typeface="Arial" charset="0"/>
              </a:rPr>
              <a:t>sc magnets</a:t>
            </a:r>
          </a:p>
        </p:txBody>
      </p:sp>
      <p:sp>
        <p:nvSpPr>
          <p:cNvPr id="683017" name="Text Box 9"/>
          <p:cNvSpPr txBox="1">
            <a:spLocks noChangeArrowheads="1"/>
          </p:cNvSpPr>
          <p:nvPr/>
        </p:nvSpPr>
        <p:spPr bwMode="auto">
          <a:xfrm>
            <a:off x="1066800" y="3962400"/>
            <a:ext cx="914400"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Powering</a:t>
            </a:r>
          </a:p>
          <a:p>
            <a:pPr algn="ctr" defTabSz="652463"/>
            <a:r>
              <a:rPr lang="en-GB" sz="1200" b="1">
                <a:latin typeface="Arial" charset="0"/>
              </a:rPr>
              <a:t>Interlocks</a:t>
            </a:r>
          </a:p>
          <a:p>
            <a:pPr algn="ctr" defTabSz="652463"/>
            <a:r>
              <a:rPr lang="en-GB" sz="1200" b="1">
                <a:latin typeface="Arial" charset="0"/>
              </a:rPr>
              <a:t>nc magnets</a:t>
            </a:r>
          </a:p>
        </p:txBody>
      </p:sp>
      <p:sp>
        <p:nvSpPr>
          <p:cNvPr id="683018" name="Text Box 10"/>
          <p:cNvSpPr txBox="1">
            <a:spLocks noChangeArrowheads="1"/>
          </p:cNvSpPr>
          <p:nvPr/>
        </p:nvSpPr>
        <p:spPr bwMode="auto">
          <a:xfrm>
            <a:off x="152400" y="5929313"/>
            <a:ext cx="771525" cy="623887"/>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MPS</a:t>
            </a:r>
          </a:p>
          <a:p>
            <a:pPr algn="ctr" defTabSz="652463"/>
            <a:r>
              <a:rPr lang="en-GB" sz="1200">
                <a:latin typeface="Arial" charset="0"/>
              </a:rPr>
              <a:t>(several 1000)</a:t>
            </a:r>
          </a:p>
        </p:txBody>
      </p:sp>
      <p:sp>
        <p:nvSpPr>
          <p:cNvPr id="683019" name="Text Box 11"/>
          <p:cNvSpPr txBox="1">
            <a:spLocks noChangeArrowheads="1"/>
          </p:cNvSpPr>
          <p:nvPr/>
        </p:nvSpPr>
        <p:spPr bwMode="auto">
          <a:xfrm>
            <a:off x="914400" y="5929313"/>
            <a:ext cx="827088" cy="623887"/>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Power </a:t>
            </a:r>
          </a:p>
          <a:p>
            <a:pPr algn="ctr" defTabSz="652463"/>
            <a:r>
              <a:rPr lang="en-GB" sz="1200">
                <a:latin typeface="Arial" charset="0"/>
              </a:rPr>
              <a:t>Converters</a:t>
            </a:r>
          </a:p>
          <a:p>
            <a:pPr algn="ctr" defTabSz="652463"/>
            <a:r>
              <a:rPr lang="en-GB" sz="1200">
                <a:latin typeface="Arial" charset="0"/>
              </a:rPr>
              <a:t>~800</a:t>
            </a:r>
          </a:p>
        </p:txBody>
      </p:sp>
      <p:sp>
        <p:nvSpPr>
          <p:cNvPr id="683020" name="Text Box 12"/>
          <p:cNvSpPr txBox="1">
            <a:spLocks noChangeArrowheads="1"/>
          </p:cNvSpPr>
          <p:nvPr/>
        </p:nvSpPr>
        <p:spPr bwMode="auto">
          <a:xfrm>
            <a:off x="1790700" y="5929313"/>
            <a:ext cx="419100" cy="623887"/>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AUG</a:t>
            </a:r>
          </a:p>
          <a:p>
            <a:pPr algn="ctr" defTabSz="652463"/>
            <a:r>
              <a:rPr lang="en-GB" sz="1200">
                <a:latin typeface="Arial" charset="0"/>
              </a:rPr>
              <a:t>  </a:t>
            </a:r>
          </a:p>
          <a:p>
            <a:pPr algn="ctr" defTabSz="652463"/>
            <a:endParaRPr lang="en-GB" sz="1200">
              <a:latin typeface="Arial" charset="0"/>
            </a:endParaRPr>
          </a:p>
        </p:txBody>
      </p:sp>
      <p:sp>
        <p:nvSpPr>
          <p:cNvPr id="683021" name="Text Box 13"/>
          <p:cNvSpPr txBox="1">
            <a:spLocks noChangeArrowheads="1"/>
          </p:cNvSpPr>
          <p:nvPr/>
        </p:nvSpPr>
        <p:spPr bwMode="auto">
          <a:xfrm>
            <a:off x="2266950" y="5929313"/>
            <a:ext cx="365125" cy="623887"/>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UPS</a:t>
            </a:r>
          </a:p>
          <a:p>
            <a:pPr algn="ctr" defTabSz="652463"/>
            <a:r>
              <a:rPr lang="en-GB" sz="1200">
                <a:latin typeface="Arial" charset="0"/>
              </a:rPr>
              <a:t>  </a:t>
            </a:r>
          </a:p>
          <a:p>
            <a:pPr algn="ctr" defTabSz="652463"/>
            <a:endParaRPr lang="en-GB" sz="1200">
              <a:latin typeface="Arial" charset="0"/>
            </a:endParaRPr>
          </a:p>
        </p:txBody>
      </p:sp>
      <p:sp>
        <p:nvSpPr>
          <p:cNvPr id="683022" name="Text Box 14"/>
          <p:cNvSpPr txBox="1">
            <a:spLocks noChangeArrowheads="1"/>
          </p:cNvSpPr>
          <p:nvPr/>
        </p:nvSpPr>
        <p:spPr bwMode="auto">
          <a:xfrm>
            <a:off x="1546225" y="5029200"/>
            <a:ext cx="815975" cy="441325"/>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Power Converters</a:t>
            </a:r>
          </a:p>
        </p:txBody>
      </p:sp>
      <p:cxnSp>
        <p:nvCxnSpPr>
          <p:cNvPr id="683023" name="AutoShape 15"/>
          <p:cNvCxnSpPr>
            <a:cxnSpLocks noChangeShapeType="1"/>
            <a:stCxn id="683018" idx="0"/>
            <a:endCxn id="683033" idx="4"/>
          </p:cNvCxnSpPr>
          <p:nvPr/>
        </p:nvCxnSpPr>
        <p:spPr bwMode="auto">
          <a:xfrm rot="5400000" flipH="1">
            <a:off x="461962" y="5853113"/>
            <a:ext cx="138113" cy="14288"/>
          </a:xfrm>
          <a:prstGeom prst="bentConnector3">
            <a:avLst>
              <a:gd name="adj1" fmla="val 49426"/>
            </a:avLst>
          </a:prstGeom>
          <a:noFill/>
          <a:ln w="9525">
            <a:solidFill>
              <a:schemeClr val="accent2"/>
            </a:solidFill>
            <a:miter lim="800000"/>
            <a:headEnd/>
            <a:tailEnd/>
          </a:ln>
          <a:effectLst/>
        </p:spPr>
      </p:cxnSp>
      <p:cxnSp>
        <p:nvCxnSpPr>
          <p:cNvPr id="683024" name="AutoShape 16"/>
          <p:cNvCxnSpPr>
            <a:cxnSpLocks noChangeShapeType="1"/>
            <a:stCxn id="683020" idx="0"/>
            <a:endCxn id="683033" idx="6"/>
          </p:cNvCxnSpPr>
          <p:nvPr/>
        </p:nvCxnSpPr>
        <p:spPr bwMode="auto">
          <a:xfrm rot="5400000" flipH="1">
            <a:off x="1193006" y="5122069"/>
            <a:ext cx="176213" cy="1438275"/>
          </a:xfrm>
          <a:prstGeom prst="bentConnector2">
            <a:avLst/>
          </a:prstGeom>
          <a:noFill/>
          <a:ln w="9525">
            <a:solidFill>
              <a:schemeClr val="accent2"/>
            </a:solidFill>
            <a:miter lim="800000"/>
            <a:headEnd/>
            <a:tailEnd/>
          </a:ln>
          <a:effectLst/>
        </p:spPr>
      </p:cxnSp>
      <p:cxnSp>
        <p:nvCxnSpPr>
          <p:cNvPr id="683025" name="AutoShape 17"/>
          <p:cNvCxnSpPr>
            <a:cxnSpLocks noChangeShapeType="1"/>
            <a:stCxn id="683021" idx="0"/>
            <a:endCxn id="683033" idx="6"/>
          </p:cNvCxnSpPr>
          <p:nvPr/>
        </p:nvCxnSpPr>
        <p:spPr bwMode="auto">
          <a:xfrm rot="5400000" flipH="1">
            <a:off x="1417637" y="4897438"/>
            <a:ext cx="176213" cy="1887538"/>
          </a:xfrm>
          <a:prstGeom prst="bentConnector2">
            <a:avLst/>
          </a:prstGeom>
          <a:noFill/>
          <a:ln w="9525">
            <a:solidFill>
              <a:schemeClr val="accent2"/>
            </a:solidFill>
            <a:miter lim="800000"/>
            <a:headEnd/>
            <a:tailEnd/>
          </a:ln>
          <a:effectLst/>
        </p:spPr>
      </p:cxnSp>
      <p:cxnSp>
        <p:nvCxnSpPr>
          <p:cNvPr id="683026" name="AutoShape 18"/>
          <p:cNvCxnSpPr>
            <a:cxnSpLocks noChangeShapeType="1"/>
            <a:stCxn id="683019" idx="0"/>
            <a:endCxn id="683033" idx="6"/>
          </p:cNvCxnSpPr>
          <p:nvPr/>
        </p:nvCxnSpPr>
        <p:spPr bwMode="auto">
          <a:xfrm rot="5400000" flipH="1">
            <a:off x="857250" y="5457825"/>
            <a:ext cx="176213" cy="766763"/>
          </a:xfrm>
          <a:prstGeom prst="bentConnector2">
            <a:avLst/>
          </a:prstGeom>
          <a:noFill/>
          <a:ln w="9525">
            <a:solidFill>
              <a:schemeClr val="accent2"/>
            </a:solidFill>
            <a:miter lim="800000"/>
            <a:headEnd/>
            <a:tailEnd/>
          </a:ln>
          <a:effectLst/>
        </p:spPr>
      </p:cxnSp>
      <p:sp>
        <p:nvSpPr>
          <p:cNvPr id="683027" name="Text Box 19"/>
          <p:cNvSpPr txBox="1">
            <a:spLocks noChangeArrowheads="1"/>
          </p:cNvSpPr>
          <p:nvPr/>
        </p:nvSpPr>
        <p:spPr bwMode="auto">
          <a:xfrm>
            <a:off x="838200" y="5029200"/>
            <a:ext cx="652463" cy="441325"/>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Magnets</a:t>
            </a:r>
          </a:p>
          <a:p>
            <a:pPr algn="ctr" defTabSz="652463"/>
            <a:endParaRPr lang="en-GB" sz="1200">
              <a:latin typeface="Arial" charset="0"/>
            </a:endParaRPr>
          </a:p>
        </p:txBody>
      </p:sp>
      <p:cxnSp>
        <p:nvCxnSpPr>
          <p:cNvPr id="683028" name="AutoShape 20"/>
          <p:cNvCxnSpPr>
            <a:cxnSpLocks noChangeShapeType="1"/>
            <a:stCxn id="683027" idx="0"/>
            <a:endCxn id="683017" idx="2"/>
          </p:cNvCxnSpPr>
          <p:nvPr/>
        </p:nvCxnSpPr>
        <p:spPr bwMode="auto">
          <a:xfrm rot="16200000">
            <a:off x="1123157" y="4628356"/>
            <a:ext cx="442912" cy="358775"/>
          </a:xfrm>
          <a:prstGeom prst="bentConnector3">
            <a:avLst>
              <a:gd name="adj1" fmla="val 50181"/>
            </a:avLst>
          </a:prstGeom>
          <a:noFill/>
          <a:ln w="9525">
            <a:solidFill>
              <a:schemeClr val="accent2"/>
            </a:solidFill>
            <a:miter lim="800000"/>
            <a:headEnd/>
            <a:tailEnd/>
          </a:ln>
          <a:effectLst/>
        </p:spPr>
      </p:cxnSp>
      <p:cxnSp>
        <p:nvCxnSpPr>
          <p:cNvPr id="683029" name="AutoShape 21"/>
          <p:cNvCxnSpPr>
            <a:cxnSpLocks noChangeShapeType="1"/>
            <a:stCxn id="683022" idx="0"/>
            <a:endCxn id="683017" idx="2"/>
          </p:cNvCxnSpPr>
          <p:nvPr/>
        </p:nvCxnSpPr>
        <p:spPr bwMode="auto">
          <a:xfrm rot="5400000" flipH="1">
            <a:off x="1517651" y="4592637"/>
            <a:ext cx="442912" cy="430213"/>
          </a:xfrm>
          <a:prstGeom prst="bentConnector3">
            <a:avLst>
              <a:gd name="adj1" fmla="val 50181"/>
            </a:avLst>
          </a:prstGeom>
          <a:noFill/>
          <a:ln w="9525">
            <a:solidFill>
              <a:schemeClr val="accent2"/>
            </a:solidFill>
            <a:miter lim="800000"/>
            <a:headEnd/>
            <a:tailEnd type="triangle" w="med" len="med"/>
          </a:ln>
          <a:effectLst/>
        </p:spPr>
      </p:cxnSp>
      <p:sp>
        <p:nvSpPr>
          <p:cNvPr id="683030" name="Text Box 22"/>
          <p:cNvSpPr txBox="1">
            <a:spLocks noChangeArrowheads="1"/>
          </p:cNvSpPr>
          <p:nvPr/>
        </p:nvSpPr>
        <p:spPr bwMode="auto">
          <a:xfrm>
            <a:off x="2046288" y="3962400"/>
            <a:ext cx="733425"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Magnet Current Monitor</a:t>
            </a:r>
          </a:p>
        </p:txBody>
      </p:sp>
      <p:sp>
        <p:nvSpPr>
          <p:cNvPr id="683031" name="Text Box 23"/>
          <p:cNvSpPr txBox="1">
            <a:spLocks noChangeArrowheads="1"/>
          </p:cNvSpPr>
          <p:nvPr/>
        </p:nvSpPr>
        <p:spPr bwMode="auto">
          <a:xfrm>
            <a:off x="2667000" y="5929313"/>
            <a:ext cx="365125" cy="623887"/>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Cryo</a:t>
            </a:r>
          </a:p>
          <a:p>
            <a:pPr algn="ctr" defTabSz="652463"/>
            <a:r>
              <a:rPr lang="en-GB" sz="1200">
                <a:latin typeface="Arial" charset="0"/>
              </a:rPr>
              <a:t>OK</a:t>
            </a:r>
          </a:p>
          <a:p>
            <a:pPr algn="ctr" defTabSz="652463"/>
            <a:endParaRPr lang="en-GB" sz="1200">
              <a:latin typeface="Arial" charset="0"/>
            </a:endParaRPr>
          </a:p>
        </p:txBody>
      </p:sp>
      <p:cxnSp>
        <p:nvCxnSpPr>
          <p:cNvPr id="683032" name="AutoShape 24"/>
          <p:cNvCxnSpPr>
            <a:cxnSpLocks noChangeShapeType="1"/>
            <a:stCxn id="683031" idx="0"/>
            <a:endCxn id="683033" idx="6"/>
          </p:cNvCxnSpPr>
          <p:nvPr/>
        </p:nvCxnSpPr>
        <p:spPr bwMode="auto">
          <a:xfrm rot="5400000" flipH="1">
            <a:off x="1617662" y="4697413"/>
            <a:ext cx="176213" cy="2287588"/>
          </a:xfrm>
          <a:prstGeom prst="bentConnector2">
            <a:avLst/>
          </a:prstGeom>
          <a:noFill/>
          <a:ln w="9525">
            <a:solidFill>
              <a:schemeClr val="accent2"/>
            </a:solidFill>
            <a:miter lim="800000"/>
            <a:headEnd/>
            <a:tailEnd type="triangle" w="med" len="med"/>
          </a:ln>
          <a:effectLst/>
        </p:spPr>
      </p:cxnSp>
      <p:sp>
        <p:nvSpPr>
          <p:cNvPr id="683033" name="Oval 25"/>
          <p:cNvSpPr>
            <a:spLocks noChangeArrowheads="1"/>
          </p:cNvSpPr>
          <p:nvPr/>
        </p:nvSpPr>
        <p:spPr bwMode="auto">
          <a:xfrm>
            <a:off x="485775" y="5715000"/>
            <a:ext cx="76200" cy="76200"/>
          </a:xfrm>
          <a:prstGeom prst="ellipse">
            <a:avLst/>
          </a:prstGeom>
          <a:solidFill>
            <a:srgbClr val="EAEAEA"/>
          </a:solidFill>
          <a:ln w="9525">
            <a:solidFill>
              <a:schemeClr val="accent2"/>
            </a:solidFill>
            <a:round/>
            <a:headEnd/>
            <a:tailEnd/>
          </a:ln>
          <a:effectLst/>
        </p:spPr>
        <p:txBody>
          <a:bodyPr wrap="none" anchor="ctr"/>
          <a:lstStyle/>
          <a:p>
            <a:endParaRPr lang="zh-CN" altLang="en-US"/>
          </a:p>
        </p:txBody>
      </p:sp>
      <p:cxnSp>
        <p:nvCxnSpPr>
          <p:cNvPr id="683034" name="AutoShape 26"/>
          <p:cNvCxnSpPr>
            <a:cxnSpLocks noChangeShapeType="1"/>
            <a:stCxn id="683033" idx="0"/>
            <a:endCxn id="683016" idx="2"/>
          </p:cNvCxnSpPr>
          <p:nvPr/>
        </p:nvCxnSpPr>
        <p:spPr bwMode="auto">
          <a:xfrm rot="16200000">
            <a:off x="-40481" y="5150644"/>
            <a:ext cx="1128712" cy="0"/>
          </a:xfrm>
          <a:prstGeom prst="straightConnector1">
            <a:avLst/>
          </a:prstGeom>
          <a:noFill/>
          <a:ln w="9525">
            <a:solidFill>
              <a:schemeClr val="accent2"/>
            </a:solidFill>
            <a:round/>
            <a:headEnd/>
            <a:tailEnd type="triangle" w="med" len="med"/>
          </a:ln>
          <a:effectLst/>
        </p:spPr>
      </p:cxnSp>
      <p:sp>
        <p:nvSpPr>
          <p:cNvPr id="683035" name="Text Box 27"/>
          <p:cNvSpPr txBox="1">
            <a:spLocks noChangeArrowheads="1"/>
          </p:cNvSpPr>
          <p:nvPr/>
        </p:nvSpPr>
        <p:spPr bwMode="auto">
          <a:xfrm>
            <a:off x="2828925" y="3968750"/>
            <a:ext cx="685800"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RF</a:t>
            </a:r>
          </a:p>
          <a:p>
            <a:pPr algn="ctr" defTabSz="652463"/>
            <a:r>
              <a:rPr lang="en-GB" sz="1200" b="1">
                <a:latin typeface="Arial" charset="0"/>
              </a:rPr>
              <a:t>System</a:t>
            </a:r>
          </a:p>
          <a:p>
            <a:pPr algn="ctr" defTabSz="652463"/>
            <a:endParaRPr lang="en-GB" sz="1200" b="1">
              <a:latin typeface="Arial" charset="0"/>
            </a:endParaRPr>
          </a:p>
        </p:txBody>
      </p:sp>
      <p:sp>
        <p:nvSpPr>
          <p:cNvPr id="683036" name="Text Box 28"/>
          <p:cNvSpPr txBox="1">
            <a:spLocks noChangeArrowheads="1"/>
          </p:cNvSpPr>
          <p:nvPr/>
        </p:nvSpPr>
        <p:spPr bwMode="auto">
          <a:xfrm>
            <a:off x="2711450" y="990600"/>
            <a:ext cx="925513"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Movable Detectors</a:t>
            </a:r>
          </a:p>
          <a:p>
            <a:pPr algn="ctr" defTabSz="652463"/>
            <a:endParaRPr lang="en-GB" sz="1200">
              <a:latin typeface="Arial" charset="0"/>
            </a:endParaRPr>
          </a:p>
        </p:txBody>
      </p:sp>
      <p:cxnSp>
        <p:nvCxnSpPr>
          <p:cNvPr id="683037" name="AutoShape 29"/>
          <p:cNvCxnSpPr>
            <a:cxnSpLocks noChangeShapeType="1"/>
            <a:stCxn id="683041" idx="2"/>
            <a:endCxn id="683039" idx="0"/>
          </p:cNvCxnSpPr>
          <p:nvPr/>
        </p:nvCxnSpPr>
        <p:spPr bwMode="auto">
          <a:xfrm rot="5400000">
            <a:off x="4384676" y="1350962"/>
            <a:ext cx="442912" cy="969963"/>
          </a:xfrm>
          <a:prstGeom prst="bentConnector3">
            <a:avLst>
              <a:gd name="adj1" fmla="val 49819"/>
            </a:avLst>
          </a:prstGeom>
          <a:noFill/>
          <a:ln w="9525">
            <a:solidFill>
              <a:schemeClr val="accent2"/>
            </a:solidFill>
            <a:miter lim="800000"/>
            <a:headEnd/>
            <a:tailEnd type="triangle" w="med" len="med"/>
          </a:ln>
          <a:effectLst/>
        </p:spPr>
      </p:cxnSp>
      <p:cxnSp>
        <p:nvCxnSpPr>
          <p:cNvPr id="683038" name="AutoShape 30"/>
          <p:cNvCxnSpPr>
            <a:cxnSpLocks noChangeShapeType="1"/>
            <a:stCxn id="683036" idx="2"/>
            <a:endCxn id="683039" idx="0"/>
          </p:cNvCxnSpPr>
          <p:nvPr/>
        </p:nvCxnSpPr>
        <p:spPr bwMode="auto">
          <a:xfrm rot="16200000" flipH="1">
            <a:off x="3426619" y="1362869"/>
            <a:ext cx="442912" cy="946150"/>
          </a:xfrm>
          <a:prstGeom prst="bentConnector3">
            <a:avLst>
              <a:gd name="adj1" fmla="val 49819"/>
            </a:avLst>
          </a:prstGeom>
          <a:noFill/>
          <a:ln w="9525">
            <a:solidFill>
              <a:schemeClr val="accent2"/>
            </a:solidFill>
            <a:miter lim="800000"/>
            <a:headEnd/>
            <a:tailEnd type="triangle" w="med" len="med"/>
          </a:ln>
          <a:effectLst/>
        </p:spPr>
      </p:cxnSp>
      <p:sp>
        <p:nvSpPr>
          <p:cNvPr id="683039" name="Text Box 31"/>
          <p:cNvSpPr txBox="1">
            <a:spLocks noChangeArrowheads="1"/>
          </p:cNvSpPr>
          <p:nvPr/>
        </p:nvSpPr>
        <p:spPr bwMode="auto">
          <a:xfrm>
            <a:off x="3625850" y="2057400"/>
            <a:ext cx="990600"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LHC</a:t>
            </a:r>
          </a:p>
          <a:p>
            <a:pPr algn="ctr" defTabSz="652463"/>
            <a:r>
              <a:rPr lang="en-GB" sz="1200" b="1">
                <a:latin typeface="Arial" charset="0"/>
              </a:rPr>
              <a:t>Experiments</a:t>
            </a:r>
          </a:p>
          <a:p>
            <a:pPr algn="ctr" defTabSz="652463"/>
            <a:endParaRPr lang="en-GB" sz="1200" b="1">
              <a:latin typeface="Arial" charset="0"/>
            </a:endParaRPr>
          </a:p>
        </p:txBody>
      </p:sp>
      <p:sp>
        <p:nvSpPr>
          <p:cNvPr id="683040" name="Text Box 32"/>
          <p:cNvSpPr txBox="1">
            <a:spLocks noChangeArrowheads="1"/>
          </p:cNvSpPr>
          <p:nvPr/>
        </p:nvSpPr>
        <p:spPr bwMode="auto">
          <a:xfrm>
            <a:off x="3667125" y="990600"/>
            <a:ext cx="923925"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Beam Loss</a:t>
            </a:r>
          </a:p>
          <a:p>
            <a:pPr algn="ctr" defTabSz="652463"/>
            <a:r>
              <a:rPr lang="en-GB" sz="1200">
                <a:latin typeface="Arial" charset="0"/>
              </a:rPr>
              <a:t>Monitors</a:t>
            </a:r>
          </a:p>
          <a:p>
            <a:pPr algn="ctr" defTabSz="652463"/>
            <a:r>
              <a:rPr lang="en-GB" sz="1200">
                <a:latin typeface="Arial" charset="0"/>
              </a:rPr>
              <a:t>BCM</a:t>
            </a:r>
          </a:p>
        </p:txBody>
      </p:sp>
      <p:sp>
        <p:nvSpPr>
          <p:cNvPr id="683041" name="Text Box 33"/>
          <p:cNvSpPr txBox="1">
            <a:spLocks noChangeArrowheads="1"/>
          </p:cNvSpPr>
          <p:nvPr/>
        </p:nvSpPr>
        <p:spPr bwMode="auto">
          <a:xfrm>
            <a:off x="4629150" y="990600"/>
            <a:ext cx="923925"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Experimental Magnets</a:t>
            </a:r>
          </a:p>
          <a:p>
            <a:pPr algn="ctr" defTabSz="652463"/>
            <a:endParaRPr lang="en-GB" sz="1200">
              <a:latin typeface="Arial" charset="0"/>
            </a:endParaRPr>
          </a:p>
        </p:txBody>
      </p:sp>
      <p:cxnSp>
        <p:nvCxnSpPr>
          <p:cNvPr id="683042" name="AutoShape 34"/>
          <p:cNvCxnSpPr>
            <a:cxnSpLocks noChangeShapeType="1"/>
            <a:stCxn id="683040" idx="2"/>
            <a:endCxn id="683039" idx="0"/>
          </p:cNvCxnSpPr>
          <p:nvPr/>
        </p:nvCxnSpPr>
        <p:spPr bwMode="auto">
          <a:xfrm rot="5400000">
            <a:off x="3903663" y="1831975"/>
            <a:ext cx="442912" cy="7938"/>
          </a:xfrm>
          <a:prstGeom prst="bentConnector3">
            <a:avLst>
              <a:gd name="adj1" fmla="val 49819"/>
            </a:avLst>
          </a:prstGeom>
          <a:noFill/>
          <a:ln w="9525">
            <a:solidFill>
              <a:schemeClr val="accent2"/>
            </a:solidFill>
            <a:miter lim="800000"/>
            <a:headEnd/>
            <a:tailEnd type="triangle" w="med" len="med"/>
          </a:ln>
          <a:effectLst/>
        </p:spPr>
      </p:cxnSp>
      <p:sp>
        <p:nvSpPr>
          <p:cNvPr id="683043" name="Text Box 35"/>
          <p:cNvSpPr txBox="1">
            <a:spLocks noChangeArrowheads="1"/>
          </p:cNvSpPr>
          <p:nvPr/>
        </p:nvSpPr>
        <p:spPr bwMode="auto">
          <a:xfrm>
            <a:off x="6715125" y="2057400"/>
            <a:ext cx="881063"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Collimation</a:t>
            </a:r>
          </a:p>
          <a:p>
            <a:pPr algn="ctr" defTabSz="652463"/>
            <a:r>
              <a:rPr lang="en-GB" sz="1200" b="1">
                <a:latin typeface="Arial" charset="0"/>
              </a:rPr>
              <a:t>System</a:t>
            </a:r>
          </a:p>
          <a:p>
            <a:pPr algn="ctr" defTabSz="652463"/>
            <a:endParaRPr lang="en-GB" sz="1200" b="1">
              <a:latin typeface="Arial" charset="0"/>
            </a:endParaRPr>
          </a:p>
        </p:txBody>
      </p:sp>
      <p:sp>
        <p:nvSpPr>
          <p:cNvPr id="683044" name="Text Box 36"/>
          <p:cNvSpPr txBox="1">
            <a:spLocks noChangeArrowheads="1"/>
          </p:cNvSpPr>
          <p:nvPr/>
        </p:nvSpPr>
        <p:spPr bwMode="auto">
          <a:xfrm>
            <a:off x="6053138" y="992188"/>
            <a:ext cx="869950" cy="623887"/>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Collimator</a:t>
            </a:r>
          </a:p>
          <a:p>
            <a:pPr algn="ctr" defTabSz="652463"/>
            <a:r>
              <a:rPr lang="en-GB" sz="1200">
                <a:latin typeface="Arial" charset="0"/>
              </a:rPr>
              <a:t>Positions</a:t>
            </a:r>
          </a:p>
          <a:p>
            <a:pPr algn="ctr" defTabSz="652463"/>
            <a:endParaRPr lang="en-GB" sz="1200">
              <a:latin typeface="Arial" charset="0"/>
            </a:endParaRPr>
          </a:p>
        </p:txBody>
      </p:sp>
      <p:sp>
        <p:nvSpPr>
          <p:cNvPr id="683045" name="Text Box 37"/>
          <p:cNvSpPr txBox="1">
            <a:spLocks noChangeArrowheads="1"/>
          </p:cNvSpPr>
          <p:nvPr/>
        </p:nvSpPr>
        <p:spPr bwMode="auto">
          <a:xfrm>
            <a:off x="7034213" y="990600"/>
            <a:ext cx="1066800"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Environmental</a:t>
            </a:r>
          </a:p>
          <a:p>
            <a:pPr algn="ctr" defTabSz="652463"/>
            <a:r>
              <a:rPr lang="en-GB" sz="1200">
                <a:latin typeface="Arial" charset="0"/>
              </a:rPr>
              <a:t>parameters</a:t>
            </a:r>
          </a:p>
          <a:p>
            <a:pPr algn="ctr" defTabSz="652463"/>
            <a:endParaRPr lang="en-GB" sz="1200">
              <a:latin typeface="Arial" charset="0"/>
            </a:endParaRPr>
          </a:p>
        </p:txBody>
      </p:sp>
      <p:cxnSp>
        <p:nvCxnSpPr>
          <p:cNvPr id="683046" name="AutoShape 38"/>
          <p:cNvCxnSpPr>
            <a:cxnSpLocks noChangeShapeType="1"/>
            <a:stCxn id="683044" idx="2"/>
            <a:endCxn id="683043" idx="0"/>
          </p:cNvCxnSpPr>
          <p:nvPr/>
        </p:nvCxnSpPr>
        <p:spPr bwMode="auto">
          <a:xfrm rot="16200000" flipH="1">
            <a:off x="6601619" y="1502569"/>
            <a:ext cx="441325" cy="668337"/>
          </a:xfrm>
          <a:prstGeom prst="bentConnector3">
            <a:avLst>
              <a:gd name="adj1" fmla="val 49639"/>
            </a:avLst>
          </a:prstGeom>
          <a:noFill/>
          <a:ln w="9525">
            <a:solidFill>
              <a:schemeClr val="accent2"/>
            </a:solidFill>
            <a:miter lim="800000"/>
            <a:headEnd/>
            <a:tailEnd type="triangle" w="med" len="med"/>
          </a:ln>
          <a:effectLst/>
        </p:spPr>
      </p:cxnSp>
      <p:cxnSp>
        <p:nvCxnSpPr>
          <p:cNvPr id="683047" name="AutoShape 39"/>
          <p:cNvCxnSpPr>
            <a:cxnSpLocks noChangeShapeType="1"/>
            <a:stCxn id="683045" idx="2"/>
            <a:endCxn id="683043" idx="0"/>
          </p:cNvCxnSpPr>
          <p:nvPr/>
        </p:nvCxnSpPr>
        <p:spPr bwMode="auto">
          <a:xfrm rot="5400000">
            <a:off x="7140576" y="1630362"/>
            <a:ext cx="442912" cy="411163"/>
          </a:xfrm>
          <a:prstGeom prst="bentConnector3">
            <a:avLst>
              <a:gd name="adj1" fmla="val 49819"/>
            </a:avLst>
          </a:prstGeom>
          <a:noFill/>
          <a:ln w="9525">
            <a:solidFill>
              <a:schemeClr val="accent2"/>
            </a:solidFill>
            <a:miter lim="800000"/>
            <a:headEnd/>
            <a:tailEnd type="triangle" w="med" len="med"/>
          </a:ln>
          <a:effectLst/>
        </p:spPr>
      </p:cxnSp>
      <p:sp>
        <p:nvSpPr>
          <p:cNvPr id="683048" name="Text Box 40"/>
          <p:cNvSpPr txBox="1">
            <a:spLocks noChangeArrowheads="1"/>
          </p:cNvSpPr>
          <p:nvPr/>
        </p:nvSpPr>
        <p:spPr bwMode="auto">
          <a:xfrm>
            <a:off x="4710113" y="2057400"/>
            <a:ext cx="868362"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Transverse Feedback</a:t>
            </a:r>
          </a:p>
          <a:p>
            <a:pPr algn="ctr" defTabSz="652463"/>
            <a:endParaRPr lang="en-GB" sz="1200" b="1">
              <a:latin typeface="Arial" charset="0"/>
            </a:endParaRPr>
          </a:p>
        </p:txBody>
      </p:sp>
      <p:sp>
        <p:nvSpPr>
          <p:cNvPr id="683049" name="Text Box 41"/>
          <p:cNvSpPr txBox="1">
            <a:spLocks noChangeArrowheads="1"/>
          </p:cNvSpPr>
          <p:nvPr/>
        </p:nvSpPr>
        <p:spPr bwMode="auto">
          <a:xfrm>
            <a:off x="5651500" y="2057400"/>
            <a:ext cx="1008063"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Beam </a:t>
            </a:r>
          </a:p>
          <a:p>
            <a:pPr algn="ctr" defTabSz="652463"/>
            <a:r>
              <a:rPr lang="en-GB" sz="1200" b="1">
                <a:latin typeface="Arial" charset="0"/>
              </a:rPr>
              <a:t>Aperture</a:t>
            </a:r>
          </a:p>
          <a:p>
            <a:pPr algn="ctr" defTabSz="652463"/>
            <a:r>
              <a:rPr lang="en-GB" sz="1200" b="1">
                <a:latin typeface="Arial" charset="0"/>
              </a:rPr>
              <a:t>Kickers</a:t>
            </a:r>
          </a:p>
        </p:txBody>
      </p:sp>
      <p:sp>
        <p:nvSpPr>
          <p:cNvPr id="683050" name="Text Box 42"/>
          <p:cNvSpPr txBox="1">
            <a:spLocks noChangeArrowheads="1"/>
          </p:cNvSpPr>
          <p:nvPr/>
        </p:nvSpPr>
        <p:spPr bwMode="auto">
          <a:xfrm>
            <a:off x="4483100" y="3962400"/>
            <a:ext cx="668338"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Beam</a:t>
            </a:r>
          </a:p>
          <a:p>
            <a:pPr algn="ctr" defTabSz="652463"/>
            <a:r>
              <a:rPr lang="en-GB" sz="1200" b="1">
                <a:latin typeface="Arial" charset="0"/>
              </a:rPr>
              <a:t>LifetimeFBCM</a:t>
            </a:r>
          </a:p>
        </p:txBody>
      </p:sp>
      <p:sp>
        <p:nvSpPr>
          <p:cNvPr id="683051" name="Text Box 43"/>
          <p:cNvSpPr txBox="1">
            <a:spLocks noChangeArrowheads="1"/>
          </p:cNvSpPr>
          <p:nvPr/>
        </p:nvSpPr>
        <p:spPr bwMode="auto">
          <a:xfrm>
            <a:off x="6561138" y="3962400"/>
            <a:ext cx="754062"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Screens / Mirrors</a:t>
            </a:r>
          </a:p>
          <a:p>
            <a:pPr algn="ctr" defTabSz="652463"/>
            <a:r>
              <a:rPr lang="en-GB" sz="1200" b="1">
                <a:latin typeface="Arial" charset="0"/>
              </a:rPr>
              <a:t>BTV</a:t>
            </a:r>
          </a:p>
        </p:txBody>
      </p:sp>
      <p:sp>
        <p:nvSpPr>
          <p:cNvPr id="683052" name="Text Box 44"/>
          <p:cNvSpPr txBox="1">
            <a:spLocks noChangeArrowheads="1"/>
          </p:cNvSpPr>
          <p:nvPr/>
        </p:nvSpPr>
        <p:spPr bwMode="auto">
          <a:xfrm>
            <a:off x="5181600" y="3962400"/>
            <a:ext cx="650875"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Access </a:t>
            </a:r>
          </a:p>
          <a:p>
            <a:pPr algn="ctr" defTabSz="652463"/>
            <a:r>
              <a:rPr lang="en-GB" sz="1200" b="1">
                <a:latin typeface="Arial" charset="0"/>
              </a:rPr>
              <a:t>System</a:t>
            </a:r>
          </a:p>
          <a:p>
            <a:pPr algn="ctr" defTabSz="652463"/>
            <a:endParaRPr lang="en-GB" sz="1200" b="1">
              <a:latin typeface="Arial" charset="0"/>
            </a:endParaRPr>
          </a:p>
        </p:txBody>
      </p:sp>
      <p:sp>
        <p:nvSpPr>
          <p:cNvPr id="683053" name="Text Box 45"/>
          <p:cNvSpPr txBox="1">
            <a:spLocks noChangeArrowheads="1"/>
          </p:cNvSpPr>
          <p:nvPr/>
        </p:nvSpPr>
        <p:spPr bwMode="auto">
          <a:xfrm>
            <a:off x="4648200" y="5929313"/>
            <a:ext cx="668338" cy="623887"/>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Doors</a:t>
            </a:r>
          </a:p>
          <a:p>
            <a:pPr algn="ctr" defTabSz="652463"/>
            <a:endParaRPr lang="en-GB" sz="1200">
              <a:latin typeface="Arial" charset="0"/>
            </a:endParaRPr>
          </a:p>
          <a:p>
            <a:pPr algn="ctr" defTabSz="652463"/>
            <a:endParaRPr lang="en-GB" sz="1200">
              <a:latin typeface="Arial" charset="0"/>
            </a:endParaRPr>
          </a:p>
        </p:txBody>
      </p:sp>
      <p:sp>
        <p:nvSpPr>
          <p:cNvPr id="683054" name="Text Box 46"/>
          <p:cNvSpPr txBox="1">
            <a:spLocks noChangeArrowheads="1"/>
          </p:cNvSpPr>
          <p:nvPr/>
        </p:nvSpPr>
        <p:spPr bwMode="auto">
          <a:xfrm>
            <a:off x="5351463" y="5929313"/>
            <a:ext cx="668337" cy="623887"/>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EIS</a:t>
            </a:r>
          </a:p>
          <a:p>
            <a:pPr algn="ctr" defTabSz="652463"/>
            <a:endParaRPr lang="en-GB" sz="1200">
              <a:latin typeface="Arial" charset="0"/>
            </a:endParaRPr>
          </a:p>
          <a:p>
            <a:pPr algn="ctr" defTabSz="652463"/>
            <a:endParaRPr lang="en-GB" sz="1200">
              <a:latin typeface="Arial" charset="0"/>
            </a:endParaRPr>
          </a:p>
        </p:txBody>
      </p:sp>
      <p:cxnSp>
        <p:nvCxnSpPr>
          <p:cNvPr id="683055" name="AutoShape 47"/>
          <p:cNvCxnSpPr>
            <a:cxnSpLocks noChangeShapeType="1"/>
            <a:stCxn id="683053" idx="0"/>
            <a:endCxn id="683052" idx="2"/>
          </p:cNvCxnSpPr>
          <p:nvPr/>
        </p:nvCxnSpPr>
        <p:spPr bwMode="auto">
          <a:xfrm rot="16200000">
            <a:off x="4573588" y="4995863"/>
            <a:ext cx="1343025" cy="523875"/>
          </a:xfrm>
          <a:prstGeom prst="bentConnector3">
            <a:avLst>
              <a:gd name="adj1" fmla="val 50000"/>
            </a:avLst>
          </a:prstGeom>
          <a:noFill/>
          <a:ln w="9525">
            <a:solidFill>
              <a:schemeClr val="accent2"/>
            </a:solidFill>
            <a:miter lim="800000"/>
            <a:headEnd/>
            <a:tailEnd/>
          </a:ln>
          <a:effectLst/>
        </p:spPr>
      </p:cxnSp>
      <p:cxnSp>
        <p:nvCxnSpPr>
          <p:cNvPr id="683056" name="AutoShape 48"/>
          <p:cNvCxnSpPr>
            <a:cxnSpLocks noChangeShapeType="1"/>
            <a:stCxn id="683054" idx="0"/>
            <a:endCxn id="683052" idx="2"/>
          </p:cNvCxnSpPr>
          <p:nvPr/>
        </p:nvCxnSpPr>
        <p:spPr bwMode="auto">
          <a:xfrm rot="5400000" flipH="1">
            <a:off x="4925219" y="5168107"/>
            <a:ext cx="1343025" cy="179387"/>
          </a:xfrm>
          <a:prstGeom prst="bentConnector3">
            <a:avLst>
              <a:gd name="adj1" fmla="val 50000"/>
            </a:avLst>
          </a:prstGeom>
          <a:noFill/>
          <a:ln w="9525">
            <a:solidFill>
              <a:schemeClr val="accent2"/>
            </a:solidFill>
            <a:miter lim="800000"/>
            <a:headEnd/>
            <a:tailEnd type="triangle" w="med" len="med"/>
          </a:ln>
          <a:effectLst/>
        </p:spPr>
      </p:cxnSp>
      <p:sp>
        <p:nvSpPr>
          <p:cNvPr id="683057" name="Text Box 49"/>
          <p:cNvSpPr txBox="1">
            <a:spLocks noChangeArrowheads="1"/>
          </p:cNvSpPr>
          <p:nvPr/>
        </p:nvSpPr>
        <p:spPr bwMode="auto">
          <a:xfrm>
            <a:off x="5867400" y="3962400"/>
            <a:ext cx="666750"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Vacuum</a:t>
            </a:r>
          </a:p>
          <a:p>
            <a:pPr algn="ctr" defTabSz="652463"/>
            <a:r>
              <a:rPr lang="en-GB" sz="1200" b="1">
                <a:latin typeface="Arial" charset="0"/>
              </a:rPr>
              <a:t>System</a:t>
            </a:r>
          </a:p>
          <a:p>
            <a:pPr algn="ctr" defTabSz="652463"/>
            <a:endParaRPr lang="en-GB" sz="1200" b="1">
              <a:latin typeface="Arial" charset="0"/>
            </a:endParaRPr>
          </a:p>
        </p:txBody>
      </p:sp>
      <p:sp>
        <p:nvSpPr>
          <p:cNvPr id="683058" name="Text Box 50"/>
          <p:cNvSpPr txBox="1">
            <a:spLocks noChangeArrowheads="1"/>
          </p:cNvSpPr>
          <p:nvPr/>
        </p:nvSpPr>
        <p:spPr bwMode="auto">
          <a:xfrm>
            <a:off x="6096000" y="5929313"/>
            <a:ext cx="701675" cy="623887"/>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Vacuum</a:t>
            </a:r>
          </a:p>
          <a:p>
            <a:pPr algn="ctr" defTabSz="652463"/>
            <a:r>
              <a:rPr lang="en-GB" sz="1200">
                <a:latin typeface="Arial" charset="0"/>
              </a:rPr>
              <a:t>valves</a:t>
            </a:r>
          </a:p>
          <a:p>
            <a:pPr algn="ctr" defTabSz="652463"/>
            <a:endParaRPr lang="en-GB" sz="1200">
              <a:latin typeface="Arial" charset="0"/>
            </a:endParaRPr>
          </a:p>
        </p:txBody>
      </p:sp>
      <p:sp>
        <p:nvSpPr>
          <p:cNvPr id="683059" name="Text Box 51"/>
          <p:cNvSpPr txBox="1">
            <a:spLocks noChangeArrowheads="1"/>
          </p:cNvSpPr>
          <p:nvPr/>
        </p:nvSpPr>
        <p:spPr bwMode="auto">
          <a:xfrm>
            <a:off x="6823075" y="5929313"/>
            <a:ext cx="666750" cy="623887"/>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Access</a:t>
            </a:r>
          </a:p>
          <a:p>
            <a:pPr algn="ctr" defTabSz="652463"/>
            <a:r>
              <a:rPr lang="en-GB" sz="1200">
                <a:latin typeface="Arial" charset="0"/>
              </a:rPr>
              <a:t>Safety</a:t>
            </a:r>
          </a:p>
          <a:p>
            <a:pPr algn="ctr" defTabSz="652463"/>
            <a:r>
              <a:rPr lang="en-GB" sz="1200">
                <a:latin typeface="Arial" charset="0"/>
              </a:rPr>
              <a:t>Blocks</a:t>
            </a:r>
          </a:p>
        </p:txBody>
      </p:sp>
      <p:sp>
        <p:nvSpPr>
          <p:cNvPr id="683060" name="Text Box 52"/>
          <p:cNvSpPr txBox="1">
            <a:spLocks noChangeArrowheads="1"/>
          </p:cNvSpPr>
          <p:nvPr/>
        </p:nvSpPr>
        <p:spPr bwMode="auto">
          <a:xfrm>
            <a:off x="7513638" y="5929313"/>
            <a:ext cx="741362" cy="623887"/>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RF Stoppers</a:t>
            </a:r>
          </a:p>
          <a:p>
            <a:pPr algn="ctr" defTabSz="652463"/>
            <a:r>
              <a:rPr lang="en-GB" sz="1200">
                <a:latin typeface="Arial" charset="0"/>
              </a:rPr>
              <a:t> </a:t>
            </a:r>
          </a:p>
        </p:txBody>
      </p:sp>
      <p:cxnSp>
        <p:nvCxnSpPr>
          <p:cNvPr id="683061" name="AutoShape 53"/>
          <p:cNvCxnSpPr>
            <a:cxnSpLocks noChangeShapeType="1"/>
            <a:stCxn id="683058" idx="0"/>
            <a:endCxn id="683057" idx="2"/>
          </p:cNvCxnSpPr>
          <p:nvPr/>
        </p:nvCxnSpPr>
        <p:spPr bwMode="auto">
          <a:xfrm rot="5400000" flipH="1">
            <a:off x="5652294" y="5134769"/>
            <a:ext cx="1343025" cy="246063"/>
          </a:xfrm>
          <a:prstGeom prst="bentConnector3">
            <a:avLst>
              <a:gd name="adj1" fmla="val 50000"/>
            </a:avLst>
          </a:prstGeom>
          <a:noFill/>
          <a:ln w="9525">
            <a:solidFill>
              <a:schemeClr val="accent2"/>
            </a:solidFill>
            <a:miter lim="800000"/>
            <a:headEnd/>
            <a:tailEnd/>
          </a:ln>
          <a:effectLst/>
        </p:spPr>
      </p:cxnSp>
      <p:cxnSp>
        <p:nvCxnSpPr>
          <p:cNvPr id="683062" name="AutoShape 54"/>
          <p:cNvCxnSpPr>
            <a:cxnSpLocks noChangeShapeType="1"/>
            <a:stCxn id="683059" idx="0"/>
            <a:endCxn id="683057" idx="2"/>
          </p:cNvCxnSpPr>
          <p:nvPr/>
        </p:nvCxnSpPr>
        <p:spPr bwMode="auto">
          <a:xfrm rot="5400000" flipH="1">
            <a:off x="6007100" y="4779963"/>
            <a:ext cx="1343025" cy="955675"/>
          </a:xfrm>
          <a:prstGeom prst="bentConnector3">
            <a:avLst>
              <a:gd name="adj1" fmla="val 50000"/>
            </a:avLst>
          </a:prstGeom>
          <a:noFill/>
          <a:ln w="9525">
            <a:solidFill>
              <a:schemeClr val="accent2"/>
            </a:solidFill>
            <a:miter lim="800000"/>
            <a:headEnd/>
            <a:tailEnd/>
          </a:ln>
          <a:effectLst/>
        </p:spPr>
      </p:cxnSp>
      <p:cxnSp>
        <p:nvCxnSpPr>
          <p:cNvPr id="683063" name="AutoShape 55"/>
          <p:cNvCxnSpPr>
            <a:cxnSpLocks noChangeShapeType="1"/>
            <a:stCxn id="683060" idx="0"/>
            <a:endCxn id="683057" idx="2"/>
          </p:cNvCxnSpPr>
          <p:nvPr/>
        </p:nvCxnSpPr>
        <p:spPr bwMode="auto">
          <a:xfrm rot="5400000" flipH="1">
            <a:off x="6371431" y="4415632"/>
            <a:ext cx="1343025" cy="1684338"/>
          </a:xfrm>
          <a:prstGeom prst="bentConnector3">
            <a:avLst>
              <a:gd name="adj1" fmla="val 50000"/>
            </a:avLst>
          </a:prstGeom>
          <a:noFill/>
          <a:ln w="9525">
            <a:solidFill>
              <a:schemeClr val="accent2"/>
            </a:solidFill>
            <a:miter lim="800000"/>
            <a:headEnd/>
            <a:tailEnd type="triangle" w="med" len="med"/>
          </a:ln>
          <a:effectLst/>
        </p:spPr>
      </p:cxnSp>
      <p:sp>
        <p:nvSpPr>
          <p:cNvPr id="683064" name="Text Box 56"/>
          <p:cNvSpPr txBox="1">
            <a:spLocks noChangeArrowheads="1"/>
          </p:cNvSpPr>
          <p:nvPr/>
        </p:nvSpPr>
        <p:spPr bwMode="auto">
          <a:xfrm>
            <a:off x="3581400" y="3962400"/>
            <a:ext cx="838200"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Beam loss monitors</a:t>
            </a:r>
          </a:p>
          <a:p>
            <a:pPr algn="ctr" defTabSz="652463"/>
            <a:r>
              <a:rPr lang="en-GB" sz="1200" b="1">
                <a:latin typeface="Arial" charset="0"/>
              </a:rPr>
              <a:t>BLM</a:t>
            </a:r>
          </a:p>
        </p:txBody>
      </p:sp>
      <p:sp>
        <p:nvSpPr>
          <p:cNvPr id="683065" name="Text Box 57"/>
          <p:cNvSpPr txBox="1">
            <a:spLocks noChangeArrowheads="1"/>
          </p:cNvSpPr>
          <p:nvPr/>
        </p:nvSpPr>
        <p:spPr bwMode="auto">
          <a:xfrm>
            <a:off x="8243888" y="2060575"/>
            <a:ext cx="646112"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SpecialBLMs</a:t>
            </a:r>
          </a:p>
          <a:p>
            <a:pPr algn="ctr" defTabSz="652463"/>
            <a:endParaRPr lang="en-GB" sz="1200" b="1">
              <a:latin typeface="Arial" charset="0"/>
            </a:endParaRPr>
          </a:p>
        </p:txBody>
      </p:sp>
      <p:sp>
        <p:nvSpPr>
          <p:cNvPr id="683066" name="Text Box 58"/>
          <p:cNvSpPr txBox="1">
            <a:spLocks noChangeArrowheads="1"/>
          </p:cNvSpPr>
          <p:nvPr/>
        </p:nvSpPr>
        <p:spPr bwMode="auto">
          <a:xfrm>
            <a:off x="3141663" y="4984750"/>
            <a:ext cx="876300" cy="806450"/>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Monitors</a:t>
            </a:r>
          </a:p>
          <a:p>
            <a:pPr algn="ctr" defTabSz="652463"/>
            <a:r>
              <a:rPr lang="en-GB" sz="1200">
                <a:latin typeface="Arial" charset="0"/>
              </a:rPr>
              <a:t>aperture limits</a:t>
            </a:r>
          </a:p>
          <a:p>
            <a:pPr algn="ctr" defTabSz="652463"/>
            <a:r>
              <a:rPr lang="en-GB" sz="1200">
                <a:latin typeface="Arial" charset="0"/>
              </a:rPr>
              <a:t>(some 100)</a:t>
            </a:r>
          </a:p>
        </p:txBody>
      </p:sp>
      <p:sp>
        <p:nvSpPr>
          <p:cNvPr id="683067" name="Text Box 59"/>
          <p:cNvSpPr txBox="1">
            <a:spLocks noChangeArrowheads="1"/>
          </p:cNvSpPr>
          <p:nvPr/>
        </p:nvSpPr>
        <p:spPr bwMode="auto">
          <a:xfrm>
            <a:off x="4056063" y="4984750"/>
            <a:ext cx="668337" cy="806450"/>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Monitors  in arcs</a:t>
            </a:r>
          </a:p>
          <a:p>
            <a:pPr algn="ctr" defTabSz="652463"/>
            <a:r>
              <a:rPr lang="en-GB" sz="1200">
                <a:latin typeface="Arial" charset="0"/>
              </a:rPr>
              <a:t>(several 1000)</a:t>
            </a:r>
          </a:p>
        </p:txBody>
      </p:sp>
      <p:cxnSp>
        <p:nvCxnSpPr>
          <p:cNvPr id="683068" name="AutoShape 60"/>
          <p:cNvCxnSpPr>
            <a:cxnSpLocks noChangeShapeType="1"/>
            <a:stCxn id="683067" idx="0"/>
            <a:endCxn id="683064" idx="2"/>
          </p:cNvCxnSpPr>
          <p:nvPr/>
        </p:nvCxnSpPr>
        <p:spPr bwMode="auto">
          <a:xfrm rot="5400000" flipH="1">
            <a:off x="3996532" y="4590256"/>
            <a:ext cx="398462" cy="390525"/>
          </a:xfrm>
          <a:prstGeom prst="bentConnector3">
            <a:avLst>
              <a:gd name="adj1" fmla="val 49801"/>
            </a:avLst>
          </a:prstGeom>
          <a:noFill/>
          <a:ln w="9525">
            <a:solidFill>
              <a:schemeClr val="accent2"/>
            </a:solidFill>
            <a:miter lim="800000"/>
            <a:headEnd/>
            <a:tailEnd type="triangle" w="med" len="med"/>
          </a:ln>
          <a:effectLst/>
        </p:spPr>
      </p:cxnSp>
      <p:cxnSp>
        <p:nvCxnSpPr>
          <p:cNvPr id="683069" name="AutoShape 61"/>
          <p:cNvCxnSpPr>
            <a:cxnSpLocks noChangeShapeType="1"/>
            <a:stCxn id="683066" idx="0"/>
            <a:endCxn id="683064" idx="2"/>
          </p:cNvCxnSpPr>
          <p:nvPr/>
        </p:nvCxnSpPr>
        <p:spPr bwMode="auto">
          <a:xfrm rot="16200000">
            <a:off x="3590926" y="4575175"/>
            <a:ext cx="398462" cy="420687"/>
          </a:xfrm>
          <a:prstGeom prst="bentConnector3">
            <a:avLst>
              <a:gd name="adj1" fmla="val 49801"/>
            </a:avLst>
          </a:prstGeom>
          <a:noFill/>
          <a:ln w="9525">
            <a:solidFill>
              <a:schemeClr val="accent2"/>
            </a:solidFill>
            <a:miter lim="800000"/>
            <a:headEnd/>
            <a:tailEnd type="triangle" w="med" len="med"/>
          </a:ln>
          <a:effectLst/>
        </p:spPr>
      </p:cxnSp>
      <p:sp>
        <p:nvSpPr>
          <p:cNvPr id="683070" name="Text Box 62"/>
          <p:cNvSpPr txBox="1">
            <a:spLocks noChangeArrowheads="1"/>
          </p:cNvSpPr>
          <p:nvPr/>
        </p:nvSpPr>
        <p:spPr bwMode="auto">
          <a:xfrm>
            <a:off x="7848600" y="4511675"/>
            <a:ext cx="1066800"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Timing System </a:t>
            </a:r>
          </a:p>
          <a:p>
            <a:pPr algn="ctr" defTabSz="652463"/>
            <a:r>
              <a:rPr lang="en-GB" sz="1200">
                <a:latin typeface="Arial" charset="0"/>
              </a:rPr>
              <a:t>(Post Mortem Trigger)</a:t>
            </a:r>
          </a:p>
        </p:txBody>
      </p:sp>
      <p:sp>
        <p:nvSpPr>
          <p:cNvPr id="683071" name="Text Box 63"/>
          <p:cNvSpPr txBox="1">
            <a:spLocks noChangeArrowheads="1"/>
          </p:cNvSpPr>
          <p:nvPr/>
        </p:nvSpPr>
        <p:spPr bwMode="auto">
          <a:xfrm>
            <a:off x="2863850" y="2057400"/>
            <a:ext cx="685800"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Operator Buttons</a:t>
            </a:r>
          </a:p>
          <a:p>
            <a:pPr algn="ctr" defTabSz="652463"/>
            <a:r>
              <a:rPr lang="en-GB" sz="1200" b="1">
                <a:latin typeface="Arial" charset="0"/>
              </a:rPr>
              <a:t>CCC</a:t>
            </a:r>
          </a:p>
        </p:txBody>
      </p:sp>
      <p:sp>
        <p:nvSpPr>
          <p:cNvPr id="683072" name="Text Box 64"/>
          <p:cNvSpPr txBox="1">
            <a:spLocks noChangeArrowheads="1"/>
          </p:cNvSpPr>
          <p:nvPr/>
        </p:nvSpPr>
        <p:spPr bwMode="auto">
          <a:xfrm>
            <a:off x="179388" y="2057400"/>
            <a:ext cx="838200"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Safe</a:t>
            </a:r>
          </a:p>
          <a:p>
            <a:pPr algn="ctr" defTabSz="652463"/>
            <a:r>
              <a:rPr lang="en-GB" sz="1200" b="1">
                <a:latin typeface="Arial" charset="0"/>
              </a:rPr>
              <a:t>LHC</a:t>
            </a:r>
          </a:p>
          <a:p>
            <a:pPr algn="ctr" defTabSz="652463"/>
            <a:r>
              <a:rPr lang="en-GB" sz="1200" b="1">
                <a:latin typeface="Arial" charset="0"/>
              </a:rPr>
              <a:t>Parameter</a:t>
            </a:r>
          </a:p>
        </p:txBody>
      </p:sp>
      <p:sp>
        <p:nvSpPr>
          <p:cNvPr id="683073" name="Text Box 65"/>
          <p:cNvSpPr txBox="1">
            <a:spLocks noChangeArrowheads="1"/>
          </p:cNvSpPr>
          <p:nvPr/>
        </p:nvSpPr>
        <p:spPr bwMode="auto">
          <a:xfrm>
            <a:off x="1098550" y="2057400"/>
            <a:ext cx="774700"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Software</a:t>
            </a:r>
          </a:p>
          <a:p>
            <a:pPr algn="ctr" defTabSz="652463"/>
            <a:r>
              <a:rPr lang="en-GB" sz="1200" b="1">
                <a:latin typeface="Arial" charset="0"/>
              </a:rPr>
              <a:t>Interlocks</a:t>
            </a:r>
          </a:p>
          <a:p>
            <a:pPr algn="ctr" defTabSz="652463"/>
            <a:endParaRPr lang="en-GB" sz="1200" b="1">
              <a:latin typeface="Arial" charset="0"/>
            </a:endParaRPr>
          </a:p>
        </p:txBody>
      </p:sp>
      <p:sp>
        <p:nvSpPr>
          <p:cNvPr id="683074" name="Text Box 66"/>
          <p:cNvSpPr txBox="1">
            <a:spLocks noChangeArrowheads="1"/>
          </p:cNvSpPr>
          <p:nvPr/>
        </p:nvSpPr>
        <p:spPr bwMode="auto">
          <a:xfrm>
            <a:off x="1427163" y="1130300"/>
            <a:ext cx="757237"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LHC</a:t>
            </a:r>
          </a:p>
          <a:p>
            <a:pPr algn="ctr" defTabSz="652463"/>
            <a:r>
              <a:rPr lang="en-GB" sz="1200">
                <a:latin typeface="Arial" charset="0"/>
              </a:rPr>
              <a:t>Devices</a:t>
            </a:r>
          </a:p>
          <a:p>
            <a:pPr algn="ctr" defTabSz="652463"/>
            <a:endParaRPr lang="en-GB" sz="1200">
              <a:latin typeface="Arial" charset="0"/>
            </a:endParaRPr>
          </a:p>
        </p:txBody>
      </p:sp>
      <p:cxnSp>
        <p:nvCxnSpPr>
          <p:cNvPr id="683075" name="AutoShape 67"/>
          <p:cNvCxnSpPr>
            <a:cxnSpLocks noChangeShapeType="1"/>
            <a:stCxn id="683074" idx="2"/>
            <a:endCxn id="683073" idx="0"/>
          </p:cNvCxnSpPr>
          <p:nvPr/>
        </p:nvCxnSpPr>
        <p:spPr bwMode="auto">
          <a:xfrm rot="5400000">
            <a:off x="1494632" y="1745456"/>
            <a:ext cx="303212" cy="320675"/>
          </a:xfrm>
          <a:prstGeom prst="bentConnector3">
            <a:avLst>
              <a:gd name="adj1" fmla="val 49736"/>
            </a:avLst>
          </a:prstGeom>
          <a:noFill/>
          <a:ln w="9525">
            <a:solidFill>
              <a:schemeClr val="accent2"/>
            </a:solidFill>
            <a:miter lim="800000"/>
            <a:headEnd/>
            <a:tailEnd type="triangle" w="med" len="med"/>
          </a:ln>
          <a:effectLst/>
        </p:spPr>
      </p:cxnSp>
      <p:sp>
        <p:nvSpPr>
          <p:cNvPr id="683076" name="Text Box 68"/>
          <p:cNvSpPr txBox="1">
            <a:spLocks noChangeArrowheads="1"/>
          </p:cNvSpPr>
          <p:nvPr/>
        </p:nvSpPr>
        <p:spPr bwMode="auto">
          <a:xfrm>
            <a:off x="1949450" y="2057400"/>
            <a:ext cx="838200"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b="1">
                <a:latin typeface="Arial" charset="0"/>
              </a:rPr>
              <a:t>Sequencer</a:t>
            </a:r>
          </a:p>
          <a:p>
            <a:pPr algn="ctr" defTabSz="652463"/>
            <a:endParaRPr lang="en-GB" sz="1200" b="1">
              <a:latin typeface="Arial" charset="0"/>
            </a:endParaRPr>
          </a:p>
          <a:p>
            <a:pPr algn="ctr" defTabSz="652463"/>
            <a:endParaRPr lang="en-GB" sz="1200" b="1">
              <a:latin typeface="Arial" charset="0"/>
            </a:endParaRPr>
          </a:p>
        </p:txBody>
      </p:sp>
      <p:sp>
        <p:nvSpPr>
          <p:cNvPr id="683077" name="Text Box 69"/>
          <p:cNvSpPr txBox="1">
            <a:spLocks noChangeArrowheads="1"/>
          </p:cNvSpPr>
          <p:nvPr/>
        </p:nvSpPr>
        <p:spPr bwMode="auto">
          <a:xfrm>
            <a:off x="1504950" y="1060450"/>
            <a:ext cx="757238"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LHC</a:t>
            </a:r>
          </a:p>
          <a:p>
            <a:pPr algn="ctr" defTabSz="652463"/>
            <a:r>
              <a:rPr lang="en-GB" sz="1200">
                <a:latin typeface="Arial" charset="0"/>
              </a:rPr>
              <a:t>Devices</a:t>
            </a:r>
          </a:p>
          <a:p>
            <a:pPr algn="ctr" defTabSz="652463"/>
            <a:endParaRPr lang="en-GB" sz="1200">
              <a:latin typeface="Arial" charset="0"/>
            </a:endParaRPr>
          </a:p>
        </p:txBody>
      </p:sp>
      <p:sp>
        <p:nvSpPr>
          <p:cNvPr id="683078" name="Text Box 70"/>
          <p:cNvSpPr txBox="1">
            <a:spLocks noChangeArrowheads="1"/>
          </p:cNvSpPr>
          <p:nvPr/>
        </p:nvSpPr>
        <p:spPr bwMode="auto">
          <a:xfrm>
            <a:off x="1573213" y="990600"/>
            <a:ext cx="757237" cy="62388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LHC</a:t>
            </a:r>
          </a:p>
          <a:p>
            <a:pPr algn="ctr" defTabSz="652463"/>
            <a:r>
              <a:rPr lang="en-GB" sz="1200">
                <a:latin typeface="Arial" charset="0"/>
              </a:rPr>
              <a:t>Devices</a:t>
            </a:r>
          </a:p>
          <a:p>
            <a:pPr algn="ctr" defTabSz="652463"/>
            <a:endParaRPr lang="en-GB" sz="1200">
              <a:latin typeface="Arial" charset="0"/>
            </a:endParaRPr>
          </a:p>
        </p:txBody>
      </p:sp>
      <p:sp>
        <p:nvSpPr>
          <p:cNvPr id="683079" name="Text Box 71"/>
          <p:cNvSpPr txBox="1">
            <a:spLocks noChangeArrowheads="1"/>
          </p:cNvSpPr>
          <p:nvPr/>
        </p:nvSpPr>
        <p:spPr bwMode="auto">
          <a:xfrm rot="21600000">
            <a:off x="304800" y="1066800"/>
            <a:ext cx="852488" cy="533400"/>
          </a:xfrm>
          <a:prstGeom prst="rect">
            <a:avLst/>
          </a:prstGeom>
          <a:solidFill>
            <a:srgbClr val="EAEAEA"/>
          </a:solidFill>
          <a:ln w="9525" algn="ctr">
            <a:solidFill>
              <a:schemeClr val="accent2"/>
            </a:solidFill>
            <a:miter lim="800000"/>
            <a:headEnd/>
            <a:tailEnd/>
          </a:ln>
          <a:effectLst/>
        </p:spPr>
        <p:txBody>
          <a:bodyPr lIns="12853" tIns="32646" rIns="12853" bIns="32646">
            <a:spAutoFit/>
          </a:bodyPr>
          <a:lstStyle/>
          <a:p>
            <a:pPr algn="ctr" defTabSz="652463"/>
            <a:r>
              <a:rPr lang="en-GB" sz="1000" b="1">
                <a:latin typeface="Arial" charset="0"/>
              </a:rPr>
              <a:t>Safe Beam Parameter Distribution</a:t>
            </a:r>
          </a:p>
        </p:txBody>
      </p:sp>
      <p:sp>
        <p:nvSpPr>
          <p:cNvPr id="683080" name="Text Box 72"/>
          <p:cNvSpPr txBox="1">
            <a:spLocks noChangeArrowheads="1"/>
          </p:cNvSpPr>
          <p:nvPr/>
        </p:nvSpPr>
        <p:spPr bwMode="auto">
          <a:xfrm>
            <a:off x="357188" y="3074988"/>
            <a:ext cx="404812" cy="457200"/>
          </a:xfrm>
          <a:prstGeom prst="rect">
            <a:avLst/>
          </a:prstGeom>
          <a:solidFill>
            <a:srgbClr val="FFFFCC"/>
          </a:solidFill>
          <a:ln w="9525" algn="ctr">
            <a:noFill/>
            <a:miter lim="800000"/>
            <a:headEnd/>
            <a:tailEnd/>
          </a:ln>
          <a:effectLst/>
        </p:spPr>
        <p:txBody>
          <a:bodyPr lIns="36000" tIns="0" rIns="0" bIns="0">
            <a:spAutoFit/>
          </a:bodyPr>
          <a:lstStyle/>
          <a:p>
            <a:pPr defTabSz="652463"/>
            <a:r>
              <a:rPr lang="en-GB" sz="1000" b="1">
                <a:solidFill>
                  <a:schemeClr val="accent2"/>
                </a:solidFill>
                <a:latin typeface="Arial" charset="0"/>
              </a:rPr>
              <a:t>Safe</a:t>
            </a:r>
          </a:p>
          <a:p>
            <a:pPr defTabSz="652463"/>
            <a:r>
              <a:rPr lang="en-GB" sz="1000" b="1">
                <a:solidFill>
                  <a:schemeClr val="accent2"/>
                </a:solidFill>
                <a:latin typeface="Arial" charset="0"/>
              </a:rPr>
              <a:t>Beam</a:t>
            </a:r>
          </a:p>
          <a:p>
            <a:pPr defTabSz="652463"/>
            <a:r>
              <a:rPr lang="en-GB" sz="1000" b="1">
                <a:solidFill>
                  <a:schemeClr val="accent2"/>
                </a:solidFill>
                <a:latin typeface="Arial" charset="0"/>
              </a:rPr>
              <a:t>Flag</a:t>
            </a:r>
          </a:p>
        </p:txBody>
      </p:sp>
      <p:sp>
        <p:nvSpPr>
          <p:cNvPr id="683081" name="Oval 73"/>
          <p:cNvSpPr>
            <a:spLocks noChangeArrowheads="1"/>
          </p:cNvSpPr>
          <p:nvPr/>
        </p:nvSpPr>
        <p:spPr bwMode="auto">
          <a:xfrm>
            <a:off x="1485900" y="3514725"/>
            <a:ext cx="76200" cy="76200"/>
          </a:xfrm>
          <a:prstGeom prst="ellipse">
            <a:avLst/>
          </a:prstGeom>
          <a:solidFill>
            <a:srgbClr val="FFFFCC"/>
          </a:solidFill>
          <a:ln w="9525">
            <a:noFill/>
            <a:round/>
            <a:headEnd/>
            <a:tailEnd/>
          </a:ln>
          <a:effectLst/>
        </p:spPr>
        <p:txBody>
          <a:bodyPr wrap="none" anchor="ctr"/>
          <a:lstStyle/>
          <a:p>
            <a:endParaRPr lang="zh-CN" altLang="en-US"/>
          </a:p>
        </p:txBody>
      </p:sp>
      <p:cxnSp>
        <p:nvCxnSpPr>
          <p:cNvPr id="683082" name="AutoShape 74"/>
          <p:cNvCxnSpPr>
            <a:cxnSpLocks noChangeShapeType="1"/>
            <a:stCxn id="683017" idx="0"/>
            <a:endCxn id="683081" idx="4"/>
          </p:cNvCxnSpPr>
          <p:nvPr/>
        </p:nvCxnSpPr>
        <p:spPr bwMode="auto">
          <a:xfrm rot="16200000">
            <a:off x="1338262" y="3776663"/>
            <a:ext cx="371475" cy="0"/>
          </a:xfrm>
          <a:prstGeom prst="straightConnector1">
            <a:avLst/>
          </a:prstGeom>
          <a:noFill/>
          <a:ln w="12700">
            <a:solidFill>
              <a:srgbClr val="FF0000"/>
            </a:solidFill>
            <a:round/>
            <a:headEnd/>
            <a:tailEnd type="triangle" w="med" len="med"/>
          </a:ln>
          <a:effectLst/>
        </p:spPr>
      </p:cxnSp>
      <p:sp>
        <p:nvSpPr>
          <p:cNvPr id="683083" name="Oval 75"/>
          <p:cNvSpPr>
            <a:spLocks noChangeArrowheads="1"/>
          </p:cNvSpPr>
          <p:nvPr/>
        </p:nvSpPr>
        <p:spPr bwMode="auto">
          <a:xfrm>
            <a:off x="2370138" y="3519488"/>
            <a:ext cx="76200" cy="76200"/>
          </a:xfrm>
          <a:prstGeom prst="ellipse">
            <a:avLst/>
          </a:prstGeom>
          <a:solidFill>
            <a:srgbClr val="FFFFCC"/>
          </a:solidFill>
          <a:ln w="9525">
            <a:noFill/>
            <a:round/>
            <a:headEnd/>
            <a:tailEnd/>
          </a:ln>
          <a:effectLst/>
        </p:spPr>
        <p:txBody>
          <a:bodyPr wrap="none" anchor="ctr"/>
          <a:lstStyle/>
          <a:p>
            <a:endParaRPr lang="zh-CN" altLang="en-US"/>
          </a:p>
        </p:txBody>
      </p:sp>
      <p:sp>
        <p:nvSpPr>
          <p:cNvPr id="683084" name="Oval 76"/>
          <p:cNvSpPr>
            <a:spLocks noChangeArrowheads="1"/>
          </p:cNvSpPr>
          <p:nvPr/>
        </p:nvSpPr>
        <p:spPr bwMode="auto">
          <a:xfrm>
            <a:off x="3128963" y="3519488"/>
            <a:ext cx="76200" cy="76200"/>
          </a:xfrm>
          <a:prstGeom prst="ellipse">
            <a:avLst/>
          </a:prstGeom>
          <a:solidFill>
            <a:srgbClr val="FFFFCC"/>
          </a:solidFill>
          <a:ln w="9525">
            <a:noFill/>
            <a:round/>
            <a:headEnd/>
            <a:tailEnd/>
          </a:ln>
          <a:effectLst/>
        </p:spPr>
        <p:txBody>
          <a:bodyPr wrap="none" anchor="ctr"/>
          <a:lstStyle/>
          <a:p>
            <a:endParaRPr lang="zh-CN" altLang="en-US"/>
          </a:p>
        </p:txBody>
      </p:sp>
      <p:cxnSp>
        <p:nvCxnSpPr>
          <p:cNvPr id="683085" name="AutoShape 77"/>
          <p:cNvCxnSpPr>
            <a:cxnSpLocks noChangeShapeType="1"/>
            <a:stCxn id="683030" idx="0"/>
            <a:endCxn id="683083" idx="4"/>
          </p:cNvCxnSpPr>
          <p:nvPr/>
        </p:nvCxnSpPr>
        <p:spPr bwMode="auto">
          <a:xfrm rot="5400000" flipH="1">
            <a:off x="2227263" y="3776663"/>
            <a:ext cx="366712" cy="4762"/>
          </a:xfrm>
          <a:prstGeom prst="bentConnector3">
            <a:avLst>
              <a:gd name="adj1" fmla="val 49782"/>
            </a:avLst>
          </a:prstGeom>
          <a:noFill/>
          <a:ln w="12700">
            <a:solidFill>
              <a:srgbClr val="FF0000"/>
            </a:solidFill>
            <a:miter lim="800000"/>
            <a:headEnd/>
            <a:tailEnd type="triangle" w="med" len="med"/>
          </a:ln>
          <a:effectLst/>
        </p:spPr>
      </p:cxnSp>
      <p:cxnSp>
        <p:nvCxnSpPr>
          <p:cNvPr id="683086" name="AutoShape 78"/>
          <p:cNvCxnSpPr>
            <a:cxnSpLocks noChangeShapeType="1"/>
            <a:stCxn id="683035" idx="0"/>
            <a:endCxn id="683084" idx="4"/>
          </p:cNvCxnSpPr>
          <p:nvPr/>
        </p:nvCxnSpPr>
        <p:spPr bwMode="auto">
          <a:xfrm rot="5400000" flipH="1">
            <a:off x="2982913" y="3779838"/>
            <a:ext cx="373062" cy="4762"/>
          </a:xfrm>
          <a:prstGeom prst="bentConnector3">
            <a:avLst>
              <a:gd name="adj1" fmla="val 49787"/>
            </a:avLst>
          </a:prstGeom>
          <a:noFill/>
          <a:ln w="12700">
            <a:solidFill>
              <a:srgbClr val="FF0000"/>
            </a:solidFill>
            <a:miter lim="800000"/>
            <a:headEnd/>
            <a:tailEnd type="triangle" w="med" len="med"/>
          </a:ln>
          <a:effectLst/>
        </p:spPr>
      </p:cxnSp>
      <p:sp>
        <p:nvSpPr>
          <p:cNvPr id="683087" name="Oval 79"/>
          <p:cNvSpPr>
            <a:spLocks noChangeArrowheads="1"/>
          </p:cNvSpPr>
          <p:nvPr/>
        </p:nvSpPr>
        <p:spPr bwMode="auto">
          <a:xfrm>
            <a:off x="628650" y="3519488"/>
            <a:ext cx="76200" cy="76200"/>
          </a:xfrm>
          <a:prstGeom prst="ellipse">
            <a:avLst/>
          </a:prstGeom>
          <a:solidFill>
            <a:srgbClr val="FFFFCC"/>
          </a:solidFill>
          <a:ln w="9525">
            <a:noFill/>
            <a:round/>
            <a:headEnd/>
            <a:tailEnd/>
          </a:ln>
          <a:effectLst/>
        </p:spPr>
        <p:txBody>
          <a:bodyPr wrap="none" anchor="ctr"/>
          <a:lstStyle/>
          <a:p>
            <a:endParaRPr lang="zh-CN" altLang="en-US"/>
          </a:p>
        </p:txBody>
      </p:sp>
      <p:cxnSp>
        <p:nvCxnSpPr>
          <p:cNvPr id="683088" name="AutoShape 80"/>
          <p:cNvCxnSpPr>
            <a:cxnSpLocks noChangeShapeType="1"/>
            <a:stCxn id="683016" idx="0"/>
            <a:endCxn id="683087" idx="4"/>
          </p:cNvCxnSpPr>
          <p:nvPr/>
        </p:nvCxnSpPr>
        <p:spPr bwMode="auto">
          <a:xfrm rot="16200000">
            <a:off x="411957" y="3707606"/>
            <a:ext cx="366712" cy="142875"/>
          </a:xfrm>
          <a:prstGeom prst="bentConnector3">
            <a:avLst>
              <a:gd name="adj1" fmla="val 49782"/>
            </a:avLst>
          </a:prstGeom>
          <a:noFill/>
          <a:ln w="12700">
            <a:solidFill>
              <a:srgbClr val="FF0000"/>
            </a:solidFill>
            <a:miter lim="800000"/>
            <a:headEnd/>
            <a:tailEnd type="triangle" w="med" len="med"/>
          </a:ln>
          <a:effectLst/>
        </p:spPr>
      </p:cxnSp>
      <p:sp>
        <p:nvSpPr>
          <p:cNvPr id="683089" name="Oval 81"/>
          <p:cNvSpPr>
            <a:spLocks noChangeArrowheads="1"/>
          </p:cNvSpPr>
          <p:nvPr/>
        </p:nvSpPr>
        <p:spPr bwMode="auto">
          <a:xfrm>
            <a:off x="7515225" y="3486150"/>
            <a:ext cx="76200" cy="76200"/>
          </a:xfrm>
          <a:prstGeom prst="ellipse">
            <a:avLst/>
          </a:prstGeom>
          <a:solidFill>
            <a:srgbClr val="FFFFCC"/>
          </a:solidFill>
          <a:ln w="9525">
            <a:noFill/>
            <a:round/>
            <a:headEnd/>
            <a:tailEnd/>
          </a:ln>
          <a:effectLst/>
        </p:spPr>
        <p:txBody>
          <a:bodyPr wrap="none" anchor="ctr"/>
          <a:lstStyle/>
          <a:p>
            <a:endParaRPr lang="zh-CN" altLang="en-US"/>
          </a:p>
        </p:txBody>
      </p:sp>
      <p:sp>
        <p:nvSpPr>
          <p:cNvPr id="683090" name="Oval 82"/>
          <p:cNvSpPr>
            <a:spLocks noChangeArrowheads="1"/>
          </p:cNvSpPr>
          <p:nvPr/>
        </p:nvSpPr>
        <p:spPr bwMode="auto">
          <a:xfrm>
            <a:off x="5467350" y="3514725"/>
            <a:ext cx="76200" cy="76200"/>
          </a:xfrm>
          <a:prstGeom prst="ellipse">
            <a:avLst/>
          </a:prstGeom>
          <a:solidFill>
            <a:srgbClr val="FFFFCC"/>
          </a:solidFill>
          <a:ln w="9525">
            <a:noFill/>
            <a:round/>
            <a:headEnd/>
            <a:tailEnd/>
          </a:ln>
          <a:effectLst/>
        </p:spPr>
        <p:txBody>
          <a:bodyPr wrap="none" anchor="ctr"/>
          <a:lstStyle/>
          <a:p>
            <a:endParaRPr lang="zh-CN" altLang="en-US"/>
          </a:p>
        </p:txBody>
      </p:sp>
      <p:sp>
        <p:nvSpPr>
          <p:cNvPr id="683091" name="Oval 83"/>
          <p:cNvSpPr>
            <a:spLocks noChangeArrowheads="1"/>
          </p:cNvSpPr>
          <p:nvPr/>
        </p:nvSpPr>
        <p:spPr bwMode="auto">
          <a:xfrm>
            <a:off x="6159500" y="3514725"/>
            <a:ext cx="76200" cy="76200"/>
          </a:xfrm>
          <a:prstGeom prst="ellipse">
            <a:avLst/>
          </a:prstGeom>
          <a:solidFill>
            <a:srgbClr val="FFFFCC"/>
          </a:solidFill>
          <a:ln w="9525">
            <a:noFill/>
            <a:round/>
            <a:headEnd/>
            <a:tailEnd/>
          </a:ln>
          <a:effectLst/>
        </p:spPr>
        <p:txBody>
          <a:bodyPr wrap="none" anchor="ctr"/>
          <a:lstStyle/>
          <a:p>
            <a:endParaRPr lang="zh-CN" altLang="en-US"/>
          </a:p>
        </p:txBody>
      </p:sp>
      <p:sp>
        <p:nvSpPr>
          <p:cNvPr id="683092" name="Oval 84"/>
          <p:cNvSpPr>
            <a:spLocks noChangeArrowheads="1"/>
          </p:cNvSpPr>
          <p:nvPr/>
        </p:nvSpPr>
        <p:spPr bwMode="auto">
          <a:xfrm>
            <a:off x="3962400" y="3514725"/>
            <a:ext cx="76200" cy="76200"/>
          </a:xfrm>
          <a:prstGeom prst="ellipse">
            <a:avLst/>
          </a:prstGeom>
          <a:solidFill>
            <a:srgbClr val="FFFFCC"/>
          </a:solidFill>
          <a:ln w="9525">
            <a:noFill/>
            <a:round/>
            <a:headEnd/>
            <a:tailEnd/>
          </a:ln>
          <a:effectLst/>
        </p:spPr>
        <p:txBody>
          <a:bodyPr wrap="none" anchor="ctr"/>
          <a:lstStyle/>
          <a:p>
            <a:endParaRPr lang="zh-CN" altLang="en-US"/>
          </a:p>
        </p:txBody>
      </p:sp>
      <p:cxnSp>
        <p:nvCxnSpPr>
          <p:cNvPr id="683093" name="AutoShape 85"/>
          <p:cNvCxnSpPr>
            <a:cxnSpLocks noChangeShapeType="1"/>
            <a:stCxn id="683064" idx="0"/>
            <a:endCxn id="683092" idx="4"/>
          </p:cNvCxnSpPr>
          <p:nvPr/>
        </p:nvCxnSpPr>
        <p:spPr bwMode="auto">
          <a:xfrm rot="16200000">
            <a:off x="3814762" y="3776663"/>
            <a:ext cx="371475" cy="0"/>
          </a:xfrm>
          <a:prstGeom prst="straightConnector1">
            <a:avLst/>
          </a:prstGeom>
          <a:noFill/>
          <a:ln w="12700">
            <a:solidFill>
              <a:srgbClr val="FF0000"/>
            </a:solidFill>
            <a:round/>
            <a:headEnd/>
            <a:tailEnd type="triangle" w="med" len="med"/>
          </a:ln>
          <a:effectLst/>
        </p:spPr>
      </p:cxnSp>
      <p:cxnSp>
        <p:nvCxnSpPr>
          <p:cNvPr id="683094" name="AutoShape 86"/>
          <p:cNvCxnSpPr>
            <a:cxnSpLocks noChangeShapeType="1"/>
            <a:stCxn id="683065" idx="2"/>
            <a:endCxn id="683014" idx="0"/>
          </p:cNvCxnSpPr>
          <p:nvPr/>
        </p:nvCxnSpPr>
        <p:spPr bwMode="auto">
          <a:xfrm rot="16200000" flipH="1">
            <a:off x="8466138" y="2786063"/>
            <a:ext cx="206375" cy="3175"/>
          </a:xfrm>
          <a:prstGeom prst="bentConnector3">
            <a:avLst>
              <a:gd name="adj1" fmla="val 53079"/>
            </a:avLst>
          </a:prstGeom>
          <a:noFill/>
          <a:ln w="12700">
            <a:solidFill>
              <a:srgbClr val="FF0000"/>
            </a:solidFill>
            <a:miter lim="800000"/>
            <a:headEnd/>
            <a:tailEnd type="triangle" w="med" len="med"/>
          </a:ln>
          <a:effectLst/>
        </p:spPr>
      </p:cxnSp>
      <p:cxnSp>
        <p:nvCxnSpPr>
          <p:cNvPr id="683095" name="AutoShape 87"/>
          <p:cNvCxnSpPr>
            <a:cxnSpLocks noChangeShapeType="1"/>
            <a:stCxn id="683052" idx="0"/>
            <a:endCxn id="683090" idx="4"/>
          </p:cNvCxnSpPr>
          <p:nvPr/>
        </p:nvCxnSpPr>
        <p:spPr bwMode="auto">
          <a:xfrm rot="5400000" flipH="1">
            <a:off x="5320506" y="3775869"/>
            <a:ext cx="371475" cy="1588"/>
          </a:xfrm>
          <a:prstGeom prst="bentConnector3">
            <a:avLst>
              <a:gd name="adj1" fmla="val 50000"/>
            </a:avLst>
          </a:prstGeom>
          <a:noFill/>
          <a:ln w="12700">
            <a:solidFill>
              <a:srgbClr val="FF0000"/>
            </a:solidFill>
            <a:miter lim="800000"/>
            <a:headEnd/>
            <a:tailEnd type="triangle" w="med" len="med"/>
          </a:ln>
          <a:effectLst/>
        </p:spPr>
      </p:cxnSp>
      <p:cxnSp>
        <p:nvCxnSpPr>
          <p:cNvPr id="683096" name="AutoShape 88"/>
          <p:cNvCxnSpPr>
            <a:cxnSpLocks noChangeShapeType="1"/>
            <a:stCxn id="683057" idx="0"/>
            <a:endCxn id="683091" idx="4"/>
          </p:cNvCxnSpPr>
          <p:nvPr/>
        </p:nvCxnSpPr>
        <p:spPr bwMode="auto">
          <a:xfrm rot="5400000" flipH="1">
            <a:off x="6013450" y="3775075"/>
            <a:ext cx="371475" cy="3175"/>
          </a:xfrm>
          <a:prstGeom prst="bentConnector3">
            <a:avLst>
              <a:gd name="adj1" fmla="val 50000"/>
            </a:avLst>
          </a:prstGeom>
          <a:noFill/>
          <a:ln w="12700">
            <a:solidFill>
              <a:srgbClr val="FF0000"/>
            </a:solidFill>
            <a:miter lim="800000"/>
            <a:headEnd/>
            <a:tailEnd type="triangle" w="med" len="med"/>
          </a:ln>
          <a:effectLst/>
        </p:spPr>
      </p:cxnSp>
      <p:sp>
        <p:nvSpPr>
          <p:cNvPr id="683097" name="Oval 89"/>
          <p:cNvSpPr>
            <a:spLocks noChangeArrowheads="1"/>
          </p:cNvSpPr>
          <p:nvPr/>
        </p:nvSpPr>
        <p:spPr bwMode="auto">
          <a:xfrm>
            <a:off x="3168650" y="3043238"/>
            <a:ext cx="76200" cy="76200"/>
          </a:xfrm>
          <a:prstGeom prst="ellipse">
            <a:avLst/>
          </a:prstGeom>
          <a:solidFill>
            <a:srgbClr val="FFFFCC"/>
          </a:solidFill>
          <a:ln w="9525">
            <a:noFill/>
            <a:round/>
            <a:headEnd/>
            <a:tailEnd/>
          </a:ln>
          <a:effectLst/>
        </p:spPr>
        <p:txBody>
          <a:bodyPr wrap="none" anchor="ctr"/>
          <a:lstStyle/>
          <a:p>
            <a:endParaRPr lang="zh-CN" altLang="en-US"/>
          </a:p>
        </p:txBody>
      </p:sp>
      <p:sp>
        <p:nvSpPr>
          <p:cNvPr id="683098" name="Oval 90"/>
          <p:cNvSpPr>
            <a:spLocks noChangeArrowheads="1"/>
          </p:cNvSpPr>
          <p:nvPr/>
        </p:nvSpPr>
        <p:spPr bwMode="auto">
          <a:xfrm>
            <a:off x="4083050" y="3038475"/>
            <a:ext cx="76200" cy="76200"/>
          </a:xfrm>
          <a:prstGeom prst="ellipse">
            <a:avLst/>
          </a:prstGeom>
          <a:solidFill>
            <a:srgbClr val="FFFFCC"/>
          </a:solidFill>
          <a:ln w="9525">
            <a:noFill/>
            <a:round/>
            <a:headEnd/>
            <a:tailEnd/>
          </a:ln>
          <a:effectLst/>
        </p:spPr>
        <p:txBody>
          <a:bodyPr wrap="none" anchor="ctr"/>
          <a:lstStyle/>
          <a:p>
            <a:endParaRPr lang="zh-CN" altLang="en-US"/>
          </a:p>
        </p:txBody>
      </p:sp>
      <p:sp>
        <p:nvSpPr>
          <p:cNvPr id="683099" name="Oval 91"/>
          <p:cNvSpPr>
            <a:spLocks noChangeArrowheads="1"/>
          </p:cNvSpPr>
          <p:nvPr/>
        </p:nvSpPr>
        <p:spPr bwMode="auto">
          <a:xfrm>
            <a:off x="5103813" y="3038475"/>
            <a:ext cx="76200" cy="76200"/>
          </a:xfrm>
          <a:prstGeom prst="ellipse">
            <a:avLst/>
          </a:prstGeom>
          <a:solidFill>
            <a:srgbClr val="FFFFCC"/>
          </a:solidFill>
          <a:ln w="9525">
            <a:noFill/>
            <a:round/>
            <a:headEnd/>
            <a:tailEnd/>
          </a:ln>
          <a:effectLst/>
        </p:spPr>
        <p:txBody>
          <a:bodyPr wrap="none" anchor="ctr"/>
          <a:lstStyle/>
          <a:p>
            <a:endParaRPr lang="zh-CN" altLang="en-US"/>
          </a:p>
        </p:txBody>
      </p:sp>
      <p:sp>
        <p:nvSpPr>
          <p:cNvPr id="683100" name="Oval 92"/>
          <p:cNvSpPr>
            <a:spLocks noChangeArrowheads="1"/>
          </p:cNvSpPr>
          <p:nvPr/>
        </p:nvSpPr>
        <p:spPr bwMode="auto">
          <a:xfrm>
            <a:off x="1444625" y="3038475"/>
            <a:ext cx="76200" cy="76200"/>
          </a:xfrm>
          <a:prstGeom prst="ellipse">
            <a:avLst/>
          </a:prstGeom>
          <a:solidFill>
            <a:srgbClr val="FFFFCC"/>
          </a:solidFill>
          <a:ln w="9525">
            <a:noFill/>
            <a:round/>
            <a:headEnd/>
            <a:tailEnd/>
          </a:ln>
          <a:effectLst/>
        </p:spPr>
        <p:txBody>
          <a:bodyPr wrap="none" anchor="ctr"/>
          <a:lstStyle/>
          <a:p>
            <a:endParaRPr lang="zh-CN" altLang="en-US"/>
          </a:p>
        </p:txBody>
      </p:sp>
      <p:sp>
        <p:nvSpPr>
          <p:cNvPr id="683101" name="Oval 93"/>
          <p:cNvSpPr>
            <a:spLocks noChangeArrowheads="1"/>
          </p:cNvSpPr>
          <p:nvPr/>
        </p:nvSpPr>
        <p:spPr bwMode="auto">
          <a:xfrm>
            <a:off x="7110413" y="3043238"/>
            <a:ext cx="76200" cy="76200"/>
          </a:xfrm>
          <a:prstGeom prst="ellipse">
            <a:avLst/>
          </a:prstGeom>
          <a:solidFill>
            <a:srgbClr val="FFFFCC"/>
          </a:solidFill>
          <a:ln w="9525">
            <a:noFill/>
            <a:round/>
            <a:headEnd/>
            <a:tailEnd/>
          </a:ln>
          <a:effectLst/>
        </p:spPr>
        <p:txBody>
          <a:bodyPr wrap="none" anchor="ctr"/>
          <a:lstStyle/>
          <a:p>
            <a:endParaRPr lang="zh-CN" altLang="en-US"/>
          </a:p>
        </p:txBody>
      </p:sp>
      <p:sp>
        <p:nvSpPr>
          <p:cNvPr id="683102" name="Oval 94"/>
          <p:cNvSpPr>
            <a:spLocks noChangeArrowheads="1"/>
          </p:cNvSpPr>
          <p:nvPr/>
        </p:nvSpPr>
        <p:spPr bwMode="auto">
          <a:xfrm>
            <a:off x="4779963" y="3519488"/>
            <a:ext cx="76200" cy="76200"/>
          </a:xfrm>
          <a:prstGeom prst="ellipse">
            <a:avLst/>
          </a:prstGeom>
          <a:solidFill>
            <a:srgbClr val="FFFFCC"/>
          </a:solidFill>
          <a:ln w="9525">
            <a:noFill/>
            <a:round/>
            <a:headEnd/>
            <a:tailEnd/>
          </a:ln>
          <a:effectLst/>
        </p:spPr>
        <p:txBody>
          <a:bodyPr wrap="none" anchor="ctr"/>
          <a:lstStyle/>
          <a:p>
            <a:endParaRPr lang="zh-CN" altLang="en-US"/>
          </a:p>
        </p:txBody>
      </p:sp>
      <p:sp>
        <p:nvSpPr>
          <p:cNvPr id="683103" name="Oval 95"/>
          <p:cNvSpPr>
            <a:spLocks noChangeArrowheads="1"/>
          </p:cNvSpPr>
          <p:nvPr/>
        </p:nvSpPr>
        <p:spPr bwMode="auto">
          <a:xfrm>
            <a:off x="6113463" y="3043238"/>
            <a:ext cx="76200" cy="76200"/>
          </a:xfrm>
          <a:prstGeom prst="ellipse">
            <a:avLst/>
          </a:prstGeom>
          <a:solidFill>
            <a:srgbClr val="FFFFCC"/>
          </a:solidFill>
          <a:ln w="9525">
            <a:noFill/>
            <a:round/>
            <a:headEnd/>
            <a:tailEnd/>
          </a:ln>
          <a:effectLst/>
        </p:spPr>
        <p:txBody>
          <a:bodyPr wrap="none" anchor="ctr"/>
          <a:lstStyle/>
          <a:p>
            <a:endParaRPr lang="zh-CN" altLang="en-US"/>
          </a:p>
        </p:txBody>
      </p:sp>
      <p:cxnSp>
        <p:nvCxnSpPr>
          <p:cNvPr id="683104" name="AutoShape 96"/>
          <p:cNvCxnSpPr>
            <a:cxnSpLocks noChangeShapeType="1"/>
            <a:stCxn id="683073" idx="2"/>
            <a:endCxn id="683100" idx="0"/>
          </p:cNvCxnSpPr>
          <p:nvPr/>
        </p:nvCxnSpPr>
        <p:spPr bwMode="auto">
          <a:xfrm rot="5400000">
            <a:off x="1305719" y="2858294"/>
            <a:ext cx="357187" cy="3175"/>
          </a:xfrm>
          <a:prstGeom prst="bentConnector3">
            <a:avLst>
              <a:gd name="adj1" fmla="val 49778"/>
            </a:avLst>
          </a:prstGeom>
          <a:noFill/>
          <a:ln w="12700">
            <a:solidFill>
              <a:srgbClr val="FF0000"/>
            </a:solidFill>
            <a:miter lim="800000"/>
            <a:headEnd/>
            <a:tailEnd type="triangle" w="med" len="med"/>
          </a:ln>
          <a:effectLst/>
        </p:spPr>
      </p:cxnSp>
      <p:cxnSp>
        <p:nvCxnSpPr>
          <p:cNvPr id="683105" name="AutoShape 97"/>
          <p:cNvCxnSpPr>
            <a:cxnSpLocks noChangeShapeType="1"/>
            <a:stCxn id="683050" idx="0"/>
            <a:endCxn id="683102" idx="4"/>
          </p:cNvCxnSpPr>
          <p:nvPr/>
        </p:nvCxnSpPr>
        <p:spPr bwMode="auto">
          <a:xfrm rot="16200000">
            <a:off x="4634707" y="3779044"/>
            <a:ext cx="366712" cy="0"/>
          </a:xfrm>
          <a:prstGeom prst="straightConnector1">
            <a:avLst/>
          </a:prstGeom>
          <a:noFill/>
          <a:ln w="12700">
            <a:solidFill>
              <a:srgbClr val="FF0000"/>
            </a:solidFill>
            <a:round/>
            <a:headEnd/>
            <a:tailEnd type="triangle" w="med" len="med"/>
          </a:ln>
          <a:effectLst/>
        </p:spPr>
      </p:cxnSp>
      <p:cxnSp>
        <p:nvCxnSpPr>
          <p:cNvPr id="683106" name="AutoShape 98"/>
          <p:cNvCxnSpPr>
            <a:cxnSpLocks noChangeShapeType="1"/>
            <a:stCxn id="683051" idx="0"/>
            <a:endCxn id="683109" idx="4"/>
          </p:cNvCxnSpPr>
          <p:nvPr/>
        </p:nvCxnSpPr>
        <p:spPr bwMode="auto">
          <a:xfrm rot="5400000" flipH="1">
            <a:off x="6756401" y="3779837"/>
            <a:ext cx="361950" cy="3175"/>
          </a:xfrm>
          <a:prstGeom prst="bentConnector3">
            <a:avLst>
              <a:gd name="adj1" fmla="val 50000"/>
            </a:avLst>
          </a:prstGeom>
          <a:noFill/>
          <a:ln w="12700">
            <a:solidFill>
              <a:srgbClr val="FF0000"/>
            </a:solidFill>
            <a:miter lim="800000"/>
            <a:headEnd/>
            <a:tailEnd type="triangle" w="med" len="med"/>
          </a:ln>
          <a:effectLst/>
        </p:spPr>
      </p:cxnSp>
      <p:cxnSp>
        <p:nvCxnSpPr>
          <p:cNvPr id="683107" name="AutoShape 99"/>
          <p:cNvCxnSpPr>
            <a:cxnSpLocks noChangeShapeType="1"/>
            <a:stCxn id="683043" idx="2"/>
            <a:endCxn id="683101" idx="0"/>
          </p:cNvCxnSpPr>
          <p:nvPr/>
        </p:nvCxnSpPr>
        <p:spPr bwMode="auto">
          <a:xfrm rot="5400000">
            <a:off x="6971507" y="2858294"/>
            <a:ext cx="361950" cy="7937"/>
          </a:xfrm>
          <a:prstGeom prst="bentConnector3">
            <a:avLst>
              <a:gd name="adj1" fmla="val 49560"/>
            </a:avLst>
          </a:prstGeom>
          <a:noFill/>
          <a:ln w="12700">
            <a:solidFill>
              <a:srgbClr val="FF0000"/>
            </a:solidFill>
            <a:miter lim="800000"/>
            <a:headEnd/>
            <a:tailEnd type="triangle" w="med" len="med"/>
          </a:ln>
          <a:effectLst/>
        </p:spPr>
      </p:cxnSp>
      <p:cxnSp>
        <p:nvCxnSpPr>
          <p:cNvPr id="683108" name="AutoShape 100"/>
          <p:cNvCxnSpPr>
            <a:cxnSpLocks noChangeShapeType="1"/>
            <a:stCxn id="683049" idx="2"/>
            <a:endCxn id="683103" idx="0"/>
          </p:cNvCxnSpPr>
          <p:nvPr/>
        </p:nvCxnSpPr>
        <p:spPr bwMode="auto">
          <a:xfrm rot="5400000">
            <a:off x="5972969" y="2859882"/>
            <a:ext cx="361950" cy="4762"/>
          </a:xfrm>
          <a:prstGeom prst="bentConnector3">
            <a:avLst>
              <a:gd name="adj1" fmla="val 49560"/>
            </a:avLst>
          </a:prstGeom>
          <a:noFill/>
          <a:ln w="12700">
            <a:solidFill>
              <a:srgbClr val="FF0000"/>
            </a:solidFill>
            <a:miter lim="800000"/>
            <a:headEnd/>
            <a:tailEnd type="triangle" w="med" len="med"/>
          </a:ln>
          <a:effectLst/>
        </p:spPr>
      </p:cxnSp>
      <p:sp>
        <p:nvSpPr>
          <p:cNvPr id="683109" name="Oval 101"/>
          <p:cNvSpPr>
            <a:spLocks noChangeArrowheads="1"/>
          </p:cNvSpPr>
          <p:nvPr/>
        </p:nvSpPr>
        <p:spPr bwMode="auto">
          <a:xfrm>
            <a:off x="6897688" y="3524250"/>
            <a:ext cx="76200" cy="76200"/>
          </a:xfrm>
          <a:prstGeom prst="ellipse">
            <a:avLst/>
          </a:prstGeom>
          <a:solidFill>
            <a:srgbClr val="FFFFCC"/>
          </a:solidFill>
          <a:ln w="9525">
            <a:noFill/>
            <a:round/>
            <a:headEnd/>
            <a:tailEnd/>
          </a:ln>
          <a:effectLst/>
        </p:spPr>
        <p:txBody>
          <a:bodyPr wrap="none" anchor="ctr"/>
          <a:lstStyle/>
          <a:p>
            <a:endParaRPr lang="zh-CN" altLang="en-US"/>
          </a:p>
        </p:txBody>
      </p:sp>
      <p:cxnSp>
        <p:nvCxnSpPr>
          <p:cNvPr id="683110" name="AutoShape 102"/>
          <p:cNvCxnSpPr>
            <a:cxnSpLocks noChangeShapeType="1"/>
            <a:stCxn id="683048" idx="2"/>
            <a:endCxn id="683099" idx="0"/>
          </p:cNvCxnSpPr>
          <p:nvPr/>
        </p:nvCxnSpPr>
        <p:spPr bwMode="auto">
          <a:xfrm rot="5400000">
            <a:off x="4964907" y="2858294"/>
            <a:ext cx="357187" cy="3175"/>
          </a:xfrm>
          <a:prstGeom prst="bentConnector3">
            <a:avLst>
              <a:gd name="adj1" fmla="val 49778"/>
            </a:avLst>
          </a:prstGeom>
          <a:noFill/>
          <a:ln w="12700">
            <a:solidFill>
              <a:srgbClr val="FF0000"/>
            </a:solidFill>
            <a:miter lim="800000"/>
            <a:headEnd/>
            <a:tailEnd type="triangle" w="med" len="med"/>
          </a:ln>
          <a:effectLst/>
        </p:spPr>
      </p:cxnSp>
      <p:cxnSp>
        <p:nvCxnSpPr>
          <p:cNvPr id="683111" name="AutoShape 103"/>
          <p:cNvCxnSpPr>
            <a:cxnSpLocks noChangeShapeType="1"/>
            <a:stCxn id="683039" idx="2"/>
            <a:endCxn id="683098" idx="0"/>
          </p:cNvCxnSpPr>
          <p:nvPr/>
        </p:nvCxnSpPr>
        <p:spPr bwMode="auto">
          <a:xfrm rot="5400000">
            <a:off x="3942556" y="2859882"/>
            <a:ext cx="357187" cy="0"/>
          </a:xfrm>
          <a:prstGeom prst="straightConnector1">
            <a:avLst/>
          </a:prstGeom>
          <a:noFill/>
          <a:ln w="12700">
            <a:solidFill>
              <a:srgbClr val="FF0000"/>
            </a:solidFill>
            <a:round/>
            <a:headEnd/>
            <a:tailEnd type="triangle" w="med" len="med"/>
          </a:ln>
          <a:effectLst/>
        </p:spPr>
      </p:cxnSp>
      <p:cxnSp>
        <p:nvCxnSpPr>
          <p:cNvPr id="683112" name="AutoShape 104"/>
          <p:cNvCxnSpPr>
            <a:cxnSpLocks noChangeShapeType="1"/>
            <a:stCxn id="683071" idx="2"/>
            <a:endCxn id="683097" idx="0"/>
          </p:cNvCxnSpPr>
          <p:nvPr/>
        </p:nvCxnSpPr>
        <p:spPr bwMode="auto">
          <a:xfrm rot="5400000">
            <a:off x="3025775" y="2862263"/>
            <a:ext cx="361950" cy="0"/>
          </a:xfrm>
          <a:prstGeom prst="straightConnector1">
            <a:avLst/>
          </a:prstGeom>
          <a:noFill/>
          <a:ln w="12700">
            <a:solidFill>
              <a:srgbClr val="FF0000"/>
            </a:solidFill>
            <a:round/>
            <a:headEnd/>
            <a:tailEnd type="triangle" w="med" len="med"/>
          </a:ln>
          <a:effectLst/>
        </p:spPr>
      </p:cxnSp>
      <p:sp>
        <p:nvSpPr>
          <p:cNvPr id="683113" name="Oval 105"/>
          <p:cNvSpPr>
            <a:spLocks noChangeArrowheads="1"/>
          </p:cNvSpPr>
          <p:nvPr/>
        </p:nvSpPr>
        <p:spPr bwMode="auto">
          <a:xfrm>
            <a:off x="2330450" y="3038475"/>
            <a:ext cx="76200" cy="76200"/>
          </a:xfrm>
          <a:prstGeom prst="ellipse">
            <a:avLst/>
          </a:prstGeom>
          <a:solidFill>
            <a:srgbClr val="FFFFCC"/>
          </a:solidFill>
          <a:ln w="9525">
            <a:noFill/>
            <a:round/>
            <a:headEnd/>
            <a:tailEnd/>
          </a:ln>
          <a:effectLst/>
        </p:spPr>
        <p:txBody>
          <a:bodyPr wrap="none" anchor="ctr"/>
          <a:lstStyle/>
          <a:p>
            <a:endParaRPr lang="zh-CN" altLang="en-US"/>
          </a:p>
        </p:txBody>
      </p:sp>
      <p:cxnSp>
        <p:nvCxnSpPr>
          <p:cNvPr id="683114" name="AutoShape 106"/>
          <p:cNvCxnSpPr>
            <a:cxnSpLocks noChangeShapeType="1"/>
            <a:stCxn id="683076" idx="2"/>
            <a:endCxn id="683113" idx="0"/>
          </p:cNvCxnSpPr>
          <p:nvPr/>
        </p:nvCxnSpPr>
        <p:spPr bwMode="auto">
          <a:xfrm rot="5400000">
            <a:off x="2189956" y="2859882"/>
            <a:ext cx="357187" cy="0"/>
          </a:xfrm>
          <a:prstGeom prst="straightConnector1">
            <a:avLst/>
          </a:prstGeom>
          <a:noFill/>
          <a:ln w="12700">
            <a:solidFill>
              <a:srgbClr val="FF0000"/>
            </a:solidFill>
            <a:round/>
            <a:headEnd/>
            <a:tailEnd type="triangle" w="med" len="med"/>
          </a:ln>
          <a:effectLst/>
        </p:spPr>
      </p:cxnSp>
      <p:grpSp>
        <p:nvGrpSpPr>
          <p:cNvPr id="2" name="Group 117"/>
          <p:cNvGrpSpPr>
            <a:grpSpLocks/>
          </p:cNvGrpSpPr>
          <p:nvPr/>
        </p:nvGrpSpPr>
        <p:grpSpPr bwMode="auto">
          <a:xfrm>
            <a:off x="7591425" y="3406775"/>
            <a:ext cx="1400175" cy="860425"/>
            <a:chOff x="4782" y="2146"/>
            <a:chExt cx="882" cy="542"/>
          </a:xfrm>
        </p:grpSpPr>
        <p:sp>
          <p:nvSpPr>
            <p:cNvPr id="683015" name="Text Box 7"/>
            <p:cNvSpPr txBox="1">
              <a:spLocks noChangeArrowheads="1"/>
            </p:cNvSpPr>
            <p:nvPr/>
          </p:nvSpPr>
          <p:spPr bwMode="auto">
            <a:xfrm>
              <a:off x="5119" y="2410"/>
              <a:ext cx="545" cy="278"/>
            </a:xfrm>
            <a:prstGeom prst="rect">
              <a:avLst/>
            </a:prstGeom>
            <a:solidFill>
              <a:srgbClr val="EAEAEA"/>
            </a:solidFill>
            <a:ln w="9525" algn="ctr">
              <a:solidFill>
                <a:schemeClr val="tx1"/>
              </a:solidFill>
              <a:miter lim="800000"/>
              <a:headEnd/>
              <a:tailEnd/>
            </a:ln>
            <a:effectLst/>
          </p:spPr>
          <p:txBody>
            <a:bodyPr lIns="12853" tIns="32646" rIns="12853" bIns="32646">
              <a:spAutoFit/>
            </a:bodyPr>
            <a:lstStyle/>
            <a:p>
              <a:pPr algn="ctr" defTabSz="652463"/>
              <a:r>
                <a:rPr lang="en-GB" sz="1200">
                  <a:latin typeface="Arial" charset="0"/>
                </a:rPr>
                <a:t>Injection Interlock</a:t>
              </a:r>
            </a:p>
          </p:txBody>
        </p:sp>
        <p:cxnSp>
          <p:nvCxnSpPr>
            <p:cNvPr id="683115" name="AutoShape 107"/>
            <p:cNvCxnSpPr>
              <a:cxnSpLocks noChangeShapeType="1"/>
              <a:stCxn id="683121" idx="6"/>
              <a:endCxn id="683015" idx="1"/>
            </p:cNvCxnSpPr>
            <p:nvPr/>
          </p:nvCxnSpPr>
          <p:spPr bwMode="auto">
            <a:xfrm>
              <a:off x="4782" y="2146"/>
              <a:ext cx="337" cy="403"/>
            </a:xfrm>
            <a:prstGeom prst="bentConnector3">
              <a:avLst>
                <a:gd name="adj1" fmla="val 49852"/>
              </a:avLst>
            </a:prstGeom>
            <a:noFill/>
            <a:ln w="9525">
              <a:solidFill>
                <a:schemeClr val="accent2"/>
              </a:solidFill>
              <a:miter lim="800000"/>
              <a:headEnd/>
              <a:tailEnd type="triangle" w="med" len="med"/>
            </a:ln>
            <a:effectLst/>
          </p:spPr>
        </p:cxnSp>
      </p:grpSp>
      <p:cxnSp>
        <p:nvCxnSpPr>
          <p:cNvPr id="683116" name="AutoShape 108"/>
          <p:cNvCxnSpPr>
            <a:cxnSpLocks noChangeShapeType="1"/>
            <a:stCxn id="683089" idx="6"/>
            <a:endCxn id="683070" idx="1"/>
          </p:cNvCxnSpPr>
          <p:nvPr/>
        </p:nvCxnSpPr>
        <p:spPr bwMode="auto">
          <a:xfrm>
            <a:off x="7591425" y="3524250"/>
            <a:ext cx="257175" cy="1300163"/>
          </a:xfrm>
          <a:prstGeom prst="bentConnector3">
            <a:avLst>
              <a:gd name="adj1" fmla="val 50000"/>
            </a:avLst>
          </a:prstGeom>
          <a:noFill/>
          <a:ln w="9525">
            <a:solidFill>
              <a:schemeClr val="accent2"/>
            </a:solidFill>
            <a:miter lim="800000"/>
            <a:headEnd/>
            <a:tailEnd type="triangle" w="med" len="med"/>
          </a:ln>
          <a:effectLst/>
        </p:spPr>
      </p:cxnSp>
      <p:sp>
        <p:nvSpPr>
          <p:cNvPr id="683117" name="Oval 109"/>
          <p:cNvSpPr>
            <a:spLocks noChangeArrowheads="1"/>
          </p:cNvSpPr>
          <p:nvPr/>
        </p:nvSpPr>
        <p:spPr bwMode="auto">
          <a:xfrm>
            <a:off x="788988" y="3048000"/>
            <a:ext cx="76200" cy="76200"/>
          </a:xfrm>
          <a:prstGeom prst="ellipse">
            <a:avLst/>
          </a:prstGeom>
          <a:solidFill>
            <a:srgbClr val="FFFFCC"/>
          </a:solidFill>
          <a:ln w="9525">
            <a:noFill/>
            <a:round/>
            <a:headEnd/>
            <a:tailEnd/>
          </a:ln>
          <a:effectLst/>
        </p:spPr>
        <p:txBody>
          <a:bodyPr wrap="none" anchor="ctr"/>
          <a:lstStyle/>
          <a:p>
            <a:endParaRPr lang="zh-CN" altLang="en-US"/>
          </a:p>
        </p:txBody>
      </p:sp>
      <p:cxnSp>
        <p:nvCxnSpPr>
          <p:cNvPr id="683118" name="AutoShape 110"/>
          <p:cNvCxnSpPr>
            <a:cxnSpLocks noChangeShapeType="1"/>
            <a:stCxn id="683072" idx="2"/>
            <a:endCxn id="683117" idx="0"/>
          </p:cNvCxnSpPr>
          <p:nvPr/>
        </p:nvCxnSpPr>
        <p:spPr bwMode="auto">
          <a:xfrm rot="16200000" flipH="1">
            <a:off x="529432" y="2750344"/>
            <a:ext cx="366712" cy="228600"/>
          </a:xfrm>
          <a:prstGeom prst="bentConnector3">
            <a:avLst>
              <a:gd name="adj1" fmla="val 49782"/>
            </a:avLst>
          </a:prstGeom>
          <a:noFill/>
          <a:ln w="12700">
            <a:solidFill>
              <a:srgbClr val="FF0000"/>
            </a:solidFill>
            <a:miter lim="800000"/>
            <a:headEnd/>
            <a:tailEnd type="triangle" w="med" len="med"/>
          </a:ln>
          <a:effectLst/>
        </p:spPr>
      </p:cxnSp>
      <p:sp>
        <p:nvSpPr>
          <p:cNvPr id="683119" name="Oval 111"/>
          <p:cNvSpPr>
            <a:spLocks noChangeArrowheads="1"/>
          </p:cNvSpPr>
          <p:nvPr/>
        </p:nvSpPr>
        <p:spPr bwMode="auto">
          <a:xfrm>
            <a:off x="7448550" y="3043238"/>
            <a:ext cx="76200" cy="76200"/>
          </a:xfrm>
          <a:prstGeom prst="ellipse">
            <a:avLst/>
          </a:prstGeom>
          <a:solidFill>
            <a:srgbClr val="FFFFCC"/>
          </a:solidFill>
          <a:ln w="9525">
            <a:noFill/>
            <a:round/>
            <a:headEnd/>
            <a:tailEnd/>
          </a:ln>
          <a:effectLst/>
        </p:spPr>
        <p:txBody>
          <a:bodyPr wrap="none" anchor="ctr"/>
          <a:lstStyle/>
          <a:p>
            <a:endParaRPr lang="zh-CN" altLang="en-US"/>
          </a:p>
        </p:txBody>
      </p:sp>
      <p:cxnSp>
        <p:nvCxnSpPr>
          <p:cNvPr id="683120" name="AutoShape 112"/>
          <p:cNvCxnSpPr>
            <a:cxnSpLocks noChangeShapeType="1"/>
            <a:stCxn id="683013" idx="3"/>
            <a:endCxn id="683014" idx="1"/>
          </p:cNvCxnSpPr>
          <p:nvPr/>
        </p:nvCxnSpPr>
        <p:spPr bwMode="auto">
          <a:xfrm>
            <a:off x="7604125" y="3319463"/>
            <a:ext cx="458788" cy="0"/>
          </a:xfrm>
          <a:prstGeom prst="straightConnector1">
            <a:avLst/>
          </a:prstGeom>
          <a:noFill/>
          <a:ln w="28575">
            <a:solidFill>
              <a:srgbClr val="FF0000"/>
            </a:solidFill>
            <a:round/>
            <a:headEnd/>
            <a:tailEnd type="triangle" w="med" len="med"/>
          </a:ln>
          <a:effectLst/>
        </p:spPr>
      </p:cxnSp>
      <p:sp>
        <p:nvSpPr>
          <p:cNvPr id="683121" name="Oval 113"/>
          <p:cNvSpPr>
            <a:spLocks noChangeArrowheads="1"/>
          </p:cNvSpPr>
          <p:nvPr/>
        </p:nvSpPr>
        <p:spPr bwMode="auto">
          <a:xfrm>
            <a:off x="7515225" y="3368675"/>
            <a:ext cx="76200" cy="76200"/>
          </a:xfrm>
          <a:prstGeom prst="ellipse">
            <a:avLst/>
          </a:prstGeom>
          <a:solidFill>
            <a:srgbClr val="FFFFCC"/>
          </a:solidFill>
          <a:ln w="9525">
            <a:noFill/>
            <a:round/>
            <a:headEnd/>
            <a:tailEnd/>
          </a:ln>
          <a:effectLst/>
        </p:spPr>
        <p:txBody>
          <a:bodyPr wrap="none" anchor="ctr"/>
          <a:lstStyle/>
          <a:p>
            <a:endParaRPr lang="zh-CN" altLang="en-US"/>
          </a:p>
        </p:txBody>
      </p:sp>
      <p:cxnSp>
        <p:nvCxnSpPr>
          <p:cNvPr id="683122" name="AutoShape 114"/>
          <p:cNvCxnSpPr>
            <a:cxnSpLocks noChangeShapeType="1"/>
            <a:stCxn id="683123" idx="2"/>
            <a:endCxn id="683119" idx="0"/>
          </p:cNvCxnSpPr>
          <p:nvPr/>
        </p:nvCxnSpPr>
        <p:spPr bwMode="auto">
          <a:xfrm rot="10800000">
            <a:off x="7486650" y="3043238"/>
            <a:ext cx="590550" cy="42862"/>
          </a:xfrm>
          <a:prstGeom prst="bentConnector4">
            <a:avLst>
              <a:gd name="adj1" fmla="val 46773"/>
              <a:gd name="adj2" fmla="val 633333"/>
            </a:avLst>
          </a:prstGeom>
          <a:noFill/>
          <a:ln w="12700">
            <a:solidFill>
              <a:srgbClr val="FF0000"/>
            </a:solidFill>
            <a:miter lim="800000"/>
            <a:headEnd/>
            <a:tailEnd type="triangle" w="med" len="med"/>
          </a:ln>
          <a:effectLst/>
        </p:spPr>
      </p:cxnSp>
      <p:sp>
        <p:nvSpPr>
          <p:cNvPr id="683123" name="Oval 115"/>
          <p:cNvSpPr>
            <a:spLocks noChangeArrowheads="1"/>
          </p:cNvSpPr>
          <p:nvPr/>
        </p:nvSpPr>
        <p:spPr bwMode="auto">
          <a:xfrm>
            <a:off x="8077200" y="3048000"/>
            <a:ext cx="76200" cy="76200"/>
          </a:xfrm>
          <a:prstGeom prst="ellipse">
            <a:avLst/>
          </a:prstGeom>
          <a:solidFill>
            <a:schemeClr val="bg1"/>
          </a:solidFill>
          <a:ln w="9525">
            <a:solidFill>
              <a:schemeClr val="tx1"/>
            </a:solidFill>
            <a:round/>
            <a:headEnd/>
            <a:tailEnd/>
          </a:ln>
          <a:effectLst/>
        </p:spPr>
        <p:txBody>
          <a:bodyPr wrap="none" anchor="ctr"/>
          <a:lstStyle/>
          <a:p>
            <a:endParaRPr lang="zh-CN" altLang="en-US"/>
          </a:p>
        </p:txBody>
      </p:sp>
      <p:cxnSp>
        <p:nvCxnSpPr>
          <p:cNvPr id="683124" name="AutoShape 116"/>
          <p:cNvCxnSpPr>
            <a:cxnSpLocks noChangeShapeType="1"/>
            <a:stCxn id="683079" idx="1"/>
            <a:endCxn id="683013" idx="1"/>
          </p:cNvCxnSpPr>
          <p:nvPr/>
        </p:nvCxnSpPr>
        <p:spPr bwMode="auto">
          <a:xfrm rot="10800000" flipH="1" flipV="1">
            <a:off x="303213" y="1333500"/>
            <a:ext cx="25400" cy="1985963"/>
          </a:xfrm>
          <a:prstGeom prst="bentConnector3">
            <a:avLst>
              <a:gd name="adj1" fmla="val -893750"/>
            </a:avLst>
          </a:prstGeom>
          <a:noFill/>
          <a:ln w="9525">
            <a:solidFill>
              <a:schemeClr val="accent2"/>
            </a:solidFill>
            <a:miter lim="800000"/>
            <a:headEnd/>
            <a:tailEnd type="triangle" w="med" len="med"/>
          </a:ln>
          <a:effectLst/>
        </p:spPr>
      </p:cxn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2493</TotalTime>
  <Words>1643</Words>
  <Application>Microsoft Office PowerPoint</Application>
  <PresentationFormat>全屏显示(4:3)</PresentationFormat>
  <Paragraphs>225</Paragraphs>
  <Slides>33</Slides>
  <Notes>5</Notes>
  <HiddenSlides>0</HiddenSlides>
  <MMClips>0</MMClips>
  <ScaleCrop>false</ScaleCrop>
  <HeadingPairs>
    <vt:vector size="4" baseType="variant">
      <vt:variant>
        <vt:lpstr>主题</vt:lpstr>
      </vt:variant>
      <vt:variant>
        <vt:i4>1</vt:i4>
      </vt:variant>
      <vt:variant>
        <vt:lpstr>幻灯片标题</vt:lpstr>
      </vt:variant>
      <vt:variant>
        <vt:i4>33</vt:i4>
      </vt:variant>
    </vt:vector>
  </HeadingPairs>
  <TitlesOfParts>
    <vt:vector size="34" baseType="lpstr">
      <vt:lpstr>暗香扑面</vt:lpstr>
      <vt:lpstr>Machine Protection</vt:lpstr>
      <vt:lpstr>Content</vt:lpstr>
      <vt:lpstr>1 Machine Interlock System</vt:lpstr>
      <vt:lpstr>（1）Machine Protection and Interlock System</vt:lpstr>
      <vt:lpstr>（2）Powering Interlock System</vt:lpstr>
      <vt:lpstr>Conditions for powering </vt:lpstr>
      <vt:lpstr>(三)Beam interlock system</vt:lpstr>
      <vt:lpstr>幻灯片 8</vt:lpstr>
      <vt:lpstr>LHC Machine Interlocks</vt:lpstr>
      <vt:lpstr>(3)Beam Loss  and Strategy for Dumping Beam</vt:lpstr>
      <vt:lpstr>幻灯片 11</vt:lpstr>
      <vt:lpstr>幻灯片 12</vt:lpstr>
      <vt:lpstr>幻灯片 13</vt:lpstr>
      <vt:lpstr>（4）Reliability Issues</vt:lpstr>
      <vt:lpstr>2  Beam Dumping System</vt:lpstr>
      <vt:lpstr>LHC IR6 Beam dumping system layout</vt:lpstr>
      <vt:lpstr>幻灯片 17</vt:lpstr>
      <vt:lpstr>幻灯片 18</vt:lpstr>
      <vt:lpstr>3 Beam Cleaning and Collimation System</vt:lpstr>
      <vt:lpstr>幻灯片 20</vt:lpstr>
      <vt:lpstr>幻灯片 21</vt:lpstr>
      <vt:lpstr>幻灯片 22</vt:lpstr>
      <vt:lpstr>幻灯片 23</vt:lpstr>
      <vt:lpstr>幻灯片 24</vt:lpstr>
      <vt:lpstr>4  Detector Protection</vt:lpstr>
      <vt:lpstr>幻灯片 26</vt:lpstr>
      <vt:lpstr>幻灯片 27</vt:lpstr>
      <vt:lpstr>幻灯片 28</vt:lpstr>
      <vt:lpstr>The collaboration work in the future</vt:lpstr>
      <vt:lpstr>Thank you！</vt:lpstr>
      <vt:lpstr>Main dipoles: quench of a magnet </vt:lpstr>
      <vt:lpstr>Main dipoles: magnet protection</vt:lpstr>
      <vt:lpstr>Magnet and busbar quench detection</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机器保护</dc:title>
  <dc:creator>微软用户</dc:creator>
  <cp:lastModifiedBy>Windows User</cp:lastModifiedBy>
  <cp:revision>118</cp:revision>
  <dcterms:created xsi:type="dcterms:W3CDTF">2015-08-25T08:48:24Z</dcterms:created>
  <dcterms:modified xsi:type="dcterms:W3CDTF">2016-04-06T10:37:39Z</dcterms:modified>
</cp:coreProperties>
</file>