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4" r:id="rId3"/>
    <p:sldId id="357" r:id="rId4"/>
    <p:sldId id="384" r:id="rId5"/>
    <p:sldId id="381" r:id="rId6"/>
    <p:sldId id="385" r:id="rId7"/>
    <p:sldId id="360" r:id="rId8"/>
    <p:sldId id="367" r:id="rId9"/>
    <p:sldId id="369" r:id="rId10"/>
    <p:sldId id="372" r:id="rId11"/>
    <p:sldId id="386" r:id="rId12"/>
    <p:sldId id="382" r:id="rId13"/>
    <p:sldId id="387" r:id="rId14"/>
    <p:sldId id="388" r:id="rId15"/>
    <p:sldId id="390" r:id="rId16"/>
    <p:sldId id="391" r:id="rId17"/>
    <p:sldId id="392" r:id="rId18"/>
    <p:sldId id="389" r:id="rId19"/>
    <p:sldId id="377" r:id="rId20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00AC4"/>
    <a:srgbClr val="2E1FF3"/>
    <a:srgbClr val="1D0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6508-2458-4940-A066-53EAA917252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8A85-7224-425D-981A-C06FE5B7B5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62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688470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18711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82363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21609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55290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22169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94644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1914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73621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74593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18711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82363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74593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124745"/>
            <a:ext cx="8568952" cy="136815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Update on CEPC pretzel scheme design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344816" cy="108012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rgbClr val="2E1FF3"/>
                </a:solidFill>
              </a:rPr>
              <a:t>H. </a:t>
            </a:r>
            <a:r>
              <a:rPr lang="en-US" altLang="zh-CN" sz="2400" b="1" dirty="0" err="1" smtClean="0">
                <a:solidFill>
                  <a:srgbClr val="2E1FF3"/>
                </a:solidFill>
              </a:rPr>
              <a:t>Geng</a:t>
            </a:r>
            <a:r>
              <a:rPr lang="en-US" altLang="zh-CN" sz="2400" b="1" dirty="0" smtClean="0">
                <a:solidFill>
                  <a:srgbClr val="2E1FF3"/>
                </a:solidFill>
              </a:rPr>
              <a:t>, G. </a:t>
            </a:r>
            <a:r>
              <a:rPr lang="en-US" altLang="zh-CN" sz="2400" b="1" dirty="0" err="1" smtClean="0">
                <a:solidFill>
                  <a:srgbClr val="2E1FF3"/>
                </a:solidFill>
              </a:rPr>
              <a:t>Xu</a:t>
            </a:r>
            <a:r>
              <a:rPr lang="en-US" altLang="zh-CN" sz="2400" b="1" dirty="0">
                <a:solidFill>
                  <a:srgbClr val="2E1FF3"/>
                </a:solidFill>
              </a:rPr>
              <a:t>, Y. Zhang, Q. Qin, </a:t>
            </a:r>
            <a:r>
              <a:rPr lang="en-US" altLang="zh-CN" sz="2400" b="1" dirty="0" smtClean="0">
                <a:solidFill>
                  <a:srgbClr val="2E1FF3"/>
                </a:solidFill>
              </a:rPr>
              <a:t>J. Gao, W. Chou, Y</a:t>
            </a:r>
            <a:r>
              <a:rPr lang="en-US" altLang="zh-CN" sz="2400" b="1" dirty="0">
                <a:solidFill>
                  <a:srgbClr val="2E1FF3"/>
                </a:solidFill>
              </a:rPr>
              <a:t>. </a:t>
            </a:r>
            <a:r>
              <a:rPr lang="en-US" altLang="zh-CN" sz="2400" b="1" dirty="0" err="1">
                <a:solidFill>
                  <a:srgbClr val="2E1FF3"/>
                </a:solidFill>
              </a:rPr>
              <a:t>Guo</a:t>
            </a:r>
            <a:r>
              <a:rPr lang="en-US" altLang="zh-CN" sz="2400" b="1" dirty="0">
                <a:solidFill>
                  <a:srgbClr val="2E1FF3"/>
                </a:solidFill>
              </a:rPr>
              <a:t>, N</a:t>
            </a:r>
            <a:r>
              <a:rPr lang="en-US" altLang="zh-CN" sz="2400" b="1" dirty="0" smtClean="0">
                <a:solidFill>
                  <a:srgbClr val="2E1FF3"/>
                </a:solidFill>
              </a:rPr>
              <a:t>. Wang, Y. Peng, X. Cui, T. </a:t>
            </a:r>
            <a:r>
              <a:rPr lang="en-US" altLang="zh-CN" sz="2400" b="1" dirty="0" err="1" smtClean="0">
                <a:solidFill>
                  <a:srgbClr val="2E1FF3"/>
                </a:solidFill>
              </a:rPr>
              <a:t>Yue</a:t>
            </a:r>
            <a:r>
              <a:rPr lang="en-US" altLang="zh-CN" sz="2400" b="1" dirty="0" smtClean="0">
                <a:solidFill>
                  <a:srgbClr val="2E1FF3"/>
                </a:solidFill>
              </a:rPr>
              <a:t>, Z. </a:t>
            </a:r>
            <a:r>
              <a:rPr lang="en-US" altLang="zh-CN" sz="2400" b="1" dirty="0" err="1" smtClean="0">
                <a:solidFill>
                  <a:srgbClr val="2E1FF3"/>
                </a:solidFill>
              </a:rPr>
              <a:t>Duan</a:t>
            </a:r>
            <a:r>
              <a:rPr lang="en-US" altLang="zh-CN" sz="2400" b="1" dirty="0" smtClean="0">
                <a:solidFill>
                  <a:srgbClr val="2E1FF3"/>
                </a:solidFill>
              </a:rPr>
              <a:t>, Y. Wang, D. Wang, S. Bai, F. Su</a:t>
            </a:r>
          </a:p>
        </p:txBody>
      </p:sp>
      <p:sp>
        <p:nvSpPr>
          <p:cNvPr id="4" name="矩形 3"/>
          <p:cNvSpPr/>
          <p:nvPr/>
        </p:nvSpPr>
        <p:spPr>
          <a:xfrm>
            <a:off x="1331640" y="401958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IHEP, CAS, </a:t>
            </a:r>
            <a:r>
              <a:rPr lang="en-US" altLang="zh-CN" sz="2400" b="1" dirty="0" smtClean="0"/>
              <a:t>China</a:t>
            </a:r>
            <a:endParaRPr lang="en-US" altLang="zh-CN" sz="2400" dirty="0" smtClean="0"/>
          </a:p>
          <a:p>
            <a:pPr algn="ctr"/>
            <a:r>
              <a:rPr lang="en-US" altLang="zh-CN" sz="2400" dirty="0"/>
              <a:t>CEPC-</a:t>
            </a:r>
            <a:r>
              <a:rPr lang="en-US" altLang="zh-CN" sz="2400" dirty="0" err="1"/>
              <a:t>SppC</a:t>
            </a:r>
            <a:r>
              <a:rPr lang="en-US" altLang="zh-CN" sz="2400" dirty="0"/>
              <a:t> </a:t>
            </a:r>
            <a:r>
              <a:rPr lang="zh-CN" altLang="en-US" sz="2400" dirty="0"/>
              <a:t>研讨会</a:t>
            </a:r>
          </a:p>
          <a:p>
            <a:pPr algn="ctr"/>
            <a:r>
              <a:rPr lang="en-US" altLang="zh-CN" sz="2400" dirty="0" smtClean="0"/>
              <a:t>April 8-9, </a:t>
            </a:r>
            <a:r>
              <a:rPr lang="en-US" altLang="zh-CN" sz="2400" dirty="0" smtClean="0"/>
              <a:t>2016</a:t>
            </a:r>
            <a:endParaRPr lang="en-US" altLang="zh-CN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06" y="0"/>
            <a:ext cx="425030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20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8507"/>
            <a:ext cx="9144000" cy="5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1D0DF1"/>
                </a:solidFill>
              </a:rPr>
              <a:t>Issues </a:t>
            </a:r>
            <a:r>
              <a:rPr lang="en-US" altLang="zh-CN" b="1" dirty="0" smtClean="0">
                <a:solidFill>
                  <a:srgbClr val="1D0DF1"/>
                </a:solidFill>
              </a:rPr>
              <a:t>with pretzel orbit 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34481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Estimation of dipole field strength in </a:t>
            </a:r>
            <a:r>
              <a:rPr lang="en-US" altLang="zh-CN" sz="2400" dirty="0" err="1" smtClean="0"/>
              <a:t>quadrupole</a:t>
            </a:r>
            <a:endParaRPr lang="en-US" altLang="zh-CN" sz="2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847090" y="3284984"/>
            <a:ext cx="734481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Estimation of </a:t>
            </a:r>
            <a:r>
              <a:rPr lang="en-US" altLang="zh-CN" sz="2400" dirty="0" err="1" smtClean="0"/>
              <a:t>quadrupole</a:t>
            </a:r>
            <a:r>
              <a:rPr lang="en-US" altLang="zh-CN" sz="2400" dirty="0" smtClean="0"/>
              <a:t> field strength in </a:t>
            </a:r>
            <a:r>
              <a:rPr lang="en-US" altLang="zh-CN" sz="2400" dirty="0" err="1" smtClean="0"/>
              <a:t>sextupole</a:t>
            </a:r>
            <a:endParaRPr lang="en-US" altLang="zh-C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64388"/>
            <a:ext cx="3720281" cy="110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19" y="3789040"/>
            <a:ext cx="3533427" cy="22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263445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Dipole field of the ring 0.066T.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159458" y="2762093"/>
            <a:ext cx="360040" cy="206381"/>
          </a:xfrm>
          <a:prstGeom prst="rightArrow">
            <a:avLst/>
          </a:prstGeom>
          <a:solidFill>
            <a:srgbClr val="2E1FF3"/>
          </a:solidFill>
          <a:ln>
            <a:solidFill>
              <a:srgbClr val="1D0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9913" y="444930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FF0000"/>
                </a:solidFill>
              </a:rPr>
              <a:t>Quadrupole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field of the ring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K</a:t>
            </a:r>
            <a:r>
              <a:rPr lang="en-US" altLang="zh-CN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=0.022.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283968" y="4806795"/>
            <a:ext cx="360040" cy="206381"/>
          </a:xfrm>
          <a:prstGeom prst="rightArrow">
            <a:avLst/>
          </a:prstGeom>
          <a:solidFill>
            <a:srgbClr val="2E1FF3"/>
          </a:solidFill>
          <a:ln>
            <a:solidFill>
              <a:srgbClr val="1D0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523949" y="5517232"/>
            <a:ext cx="360040" cy="206381"/>
          </a:xfrm>
          <a:prstGeom prst="rightArrow">
            <a:avLst/>
          </a:prstGeom>
          <a:solidFill>
            <a:srgbClr val="2E1FF3"/>
          </a:solidFill>
          <a:ln>
            <a:solidFill>
              <a:srgbClr val="1D0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5673" y="5229200"/>
            <a:ext cx="276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Dipole field of the ring 0.066T.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6028171"/>
            <a:ext cx="746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1D0DF1"/>
                </a:solidFill>
              </a:rPr>
              <a:t>This causes the beta function, especially the dispersion function to oscillate as can be seen in the following slide.</a:t>
            </a:r>
            <a:endParaRPr lang="zh-CN" altLang="en-US" sz="2000" dirty="0">
              <a:solidFill>
                <a:srgbClr val="1D0D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1D0DF1"/>
                </a:solidFill>
              </a:rPr>
              <a:t>Issues with pretzel orbit 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62672"/>
            <a:ext cx="4680473" cy="391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683568" y="1340768"/>
            <a:ext cx="8046066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Beta function and dispersion function will oscillate due to pretzel orbit, in which the off-center particles see extra fields in magnets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9407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Correction of pretzel orbit effects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572332" y="1196752"/>
            <a:ext cx="8248140" cy="20162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/>
              <a:t>The distortion of pretzel orbit effects on beta </a:t>
            </a:r>
            <a:r>
              <a:rPr lang="en-US" altLang="zh-CN" sz="2400" dirty="0" smtClean="0"/>
              <a:t>functions and </a:t>
            </a:r>
            <a:r>
              <a:rPr lang="en-US" altLang="zh-CN" sz="2400" dirty="0"/>
              <a:t>dispersions can be corrected by making quadrupoles individually </a:t>
            </a:r>
            <a:r>
              <a:rPr lang="en-US" altLang="zh-CN" sz="2400" dirty="0" smtClean="0"/>
              <a:t>adjustable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Every 12FODO cells where regrouped as a new period with a phase advance of 2Pi, both quadrupoles and </a:t>
            </a:r>
            <a:r>
              <a:rPr lang="en-US" altLang="zh-CN" sz="2400" dirty="0" err="1" smtClean="0"/>
              <a:t>sextupoles</a:t>
            </a:r>
            <a:r>
              <a:rPr lang="en-US" altLang="zh-CN" sz="2400" dirty="0" smtClean="0"/>
              <a:t> are adjustable</a:t>
            </a:r>
          </a:p>
          <a:p>
            <a:pPr marL="0" indent="0">
              <a:buNone/>
              <a:defRPr/>
            </a:pPr>
            <a:endParaRPr lang="en-US" altLang="zh-CN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50" y="3068960"/>
            <a:ext cx="5832648" cy="360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Chromatic properties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572332" y="1196751"/>
            <a:ext cx="7816092" cy="12553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Tune is quite stable </a:t>
            </a:r>
            <a:r>
              <a:rPr lang="en-US" altLang="zh-CN" sz="2400" dirty="0"/>
              <a:t>within ± </a:t>
            </a:r>
            <a:r>
              <a:rPr lang="en-US" altLang="zh-CN" sz="2400" dirty="0" smtClean="0"/>
              <a:t>1.0% momentum spread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The working point is (.79/.15) in horizontal and vertical planes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01" y="2636912"/>
            <a:ext cx="5771554" cy="359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.79/.15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51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DA with pretzel (no FFS)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572332" y="1196751"/>
            <a:ext cx="7816092" cy="13681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DA tracking is done with SAD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240 turns (or 3 times transverse damping time ) is tracked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The DA is (10 </a:t>
            </a:r>
            <a:r>
              <a:rPr lang="en-US" altLang="zh-CN" sz="2400" dirty="0" err="1" smtClean="0">
                <a:latin typeface="Symbol" panose="05050102010706020507" pitchFamily="18" charset="2"/>
              </a:rPr>
              <a:t>s</a:t>
            </a:r>
            <a:r>
              <a:rPr lang="en-US" altLang="zh-CN" sz="2400" dirty="0" err="1" smtClean="0"/>
              <a:t>x</a:t>
            </a:r>
            <a:r>
              <a:rPr lang="en-US" altLang="zh-CN" sz="2400" dirty="0" smtClean="0"/>
              <a:t>*110</a:t>
            </a:r>
            <a:r>
              <a:rPr lang="en-US" altLang="zh-CN" sz="2400" dirty="0" smtClean="0">
                <a:latin typeface="Symbol" panose="05050102010706020507" pitchFamily="18" charset="2"/>
              </a:rPr>
              <a:t>s</a:t>
            </a:r>
            <a:r>
              <a:rPr lang="en-US" altLang="zh-CN" sz="2400" dirty="0" smtClean="0"/>
              <a:t>y) at </a:t>
            </a:r>
            <a:r>
              <a:rPr lang="en-US" altLang="zh-CN" sz="2400" dirty="0"/>
              <a:t>± </a:t>
            </a:r>
            <a:r>
              <a:rPr lang="en-US" altLang="zh-CN" sz="2400" dirty="0" smtClean="0"/>
              <a:t>1.0% </a:t>
            </a:r>
            <a:r>
              <a:rPr lang="en-US" altLang="zh-CN" sz="2400" dirty="0"/>
              <a:t>momentum spread </a:t>
            </a:r>
            <a:endParaRPr lang="en-US" altLang="zh-CN" sz="24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14" y="2924944"/>
            <a:ext cx="5239524" cy="363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1760" y="3532366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.79/.15</a:t>
            </a:r>
          </a:p>
        </p:txBody>
      </p:sp>
    </p:spTree>
    <p:extLst>
      <p:ext uri="{BB962C8B-B14F-4D97-AF65-F5344CB8AC3E}">
        <p14:creationId xmlns:p14="http://schemas.microsoft.com/office/powerpoint/2010/main" val="26077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Combination with FFS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572332" y="1196752"/>
            <a:ext cx="774408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One version of FFS (which has been optimized for the ring without pretzel orbit) is inserted to the lattice with pretzel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The </a:t>
            </a:r>
            <a:r>
              <a:rPr lang="en-US" altLang="zh-CN" sz="2400" dirty="0" err="1" smtClean="0"/>
              <a:t>betatron</a:t>
            </a:r>
            <a:r>
              <a:rPr lang="en-US" altLang="zh-CN" sz="2400" dirty="0" smtClean="0"/>
              <a:t> and dispersion functions of the FFS  are shown in the left plot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The whole lattice of the ring is shown in the right plot</a:t>
            </a:r>
            <a:endParaRPr lang="en-US" altLang="zh-CN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90957"/>
            <a:ext cx="4320479" cy="270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4138" y="6237849"/>
            <a:ext cx="359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Courtesy of 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Wang, </a:t>
            </a:r>
            <a:r>
              <a:rPr lang="en-US" altLang="zh-CN" dirty="0" smtClean="0">
                <a:latin typeface="Symbol" panose="05050102010706020507" pitchFamily="18" charset="2"/>
              </a:rPr>
              <a:t>b</a:t>
            </a:r>
            <a:r>
              <a:rPr lang="en-US" altLang="zh-CN" dirty="0" smtClean="0"/>
              <a:t>y*=3mm</a:t>
            </a:r>
            <a:endParaRPr lang="zh-CN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32" y="3380185"/>
            <a:ext cx="4536268" cy="272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Chromatic properties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572332" y="1196751"/>
            <a:ext cx="7816092" cy="12553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Tune is quite stable </a:t>
            </a:r>
            <a:r>
              <a:rPr lang="en-US" altLang="zh-CN" sz="2400" dirty="0"/>
              <a:t>within ± </a:t>
            </a:r>
            <a:r>
              <a:rPr lang="en-US" altLang="zh-CN" sz="2400" dirty="0" smtClean="0"/>
              <a:t>0.5% momentum spread, but nonlinear chromaticity is quite clear up </a:t>
            </a:r>
            <a:r>
              <a:rPr lang="en-US" altLang="zh-CN" sz="2400" dirty="0"/>
              <a:t>to </a:t>
            </a:r>
            <a:r>
              <a:rPr lang="en-US" altLang="zh-CN" sz="2400" dirty="0" smtClean="0"/>
              <a:t>±1.0% </a:t>
            </a:r>
            <a:r>
              <a:rPr lang="en-US" altLang="zh-CN" sz="2400" dirty="0"/>
              <a:t>momentum spread</a:t>
            </a:r>
            <a:endParaRPr lang="en-US" altLang="zh-CN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32" y="2480689"/>
            <a:ext cx="5953670" cy="387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DA with pretzel and FFS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572332" y="1196751"/>
            <a:ext cx="7816092" cy="13681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DA tracking is done with SAD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240 turns (or 3 times transverse damping time ) is tracked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The DA is (1 </a:t>
            </a:r>
            <a:r>
              <a:rPr lang="en-US" altLang="zh-CN" sz="2400" dirty="0" err="1" smtClean="0">
                <a:latin typeface="Symbol" panose="05050102010706020507" pitchFamily="18" charset="2"/>
              </a:rPr>
              <a:t>s</a:t>
            </a:r>
            <a:r>
              <a:rPr lang="en-US" altLang="zh-CN" sz="2400" dirty="0" err="1" smtClean="0"/>
              <a:t>x</a:t>
            </a:r>
            <a:r>
              <a:rPr lang="en-US" altLang="zh-CN" sz="2400" dirty="0" smtClean="0"/>
              <a:t>*7</a:t>
            </a:r>
            <a:r>
              <a:rPr lang="en-US" altLang="zh-CN" sz="2400" dirty="0" smtClean="0">
                <a:latin typeface="Symbol" panose="05050102010706020507" pitchFamily="18" charset="2"/>
              </a:rPr>
              <a:t>s</a:t>
            </a:r>
            <a:r>
              <a:rPr lang="en-US" altLang="zh-CN" sz="2400" dirty="0" smtClean="0"/>
              <a:t>y)  for on momentum particles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192688" cy="334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4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8968510" cy="12687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Summary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992888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A ring lattice is developed for accommodating 50 bunches with pretzel orbit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A primary design of pretzel orbit is done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The DA tracking result shows a </a:t>
            </a:r>
            <a:r>
              <a:rPr lang="en-US" altLang="zh-CN" sz="2400" dirty="0"/>
              <a:t>is </a:t>
            </a:r>
            <a:r>
              <a:rPr lang="en-US" altLang="zh-CN" sz="2400" dirty="0" smtClean="0"/>
              <a:t>(10 </a:t>
            </a:r>
            <a:r>
              <a:rPr lang="en-US" altLang="zh-CN" sz="2400" dirty="0" err="1" smtClean="0">
                <a:latin typeface="Symbol" panose="05050102010706020507" pitchFamily="18" charset="2"/>
              </a:rPr>
              <a:t>s</a:t>
            </a:r>
            <a:r>
              <a:rPr lang="en-US" altLang="zh-CN" sz="2400" dirty="0" err="1" smtClean="0"/>
              <a:t>x</a:t>
            </a:r>
            <a:r>
              <a:rPr lang="en-US" altLang="zh-CN" sz="2400" dirty="0" smtClean="0"/>
              <a:t>*110 </a:t>
            </a:r>
            <a:r>
              <a:rPr lang="en-US" altLang="zh-CN" sz="2400" dirty="0" err="1" smtClean="0">
                <a:latin typeface="Symbol" panose="05050102010706020507" pitchFamily="18" charset="2"/>
              </a:rPr>
              <a:t>s</a:t>
            </a:r>
            <a:r>
              <a:rPr lang="en-US" altLang="zh-CN" sz="2400" dirty="0" err="1" smtClean="0"/>
              <a:t>y</a:t>
            </a:r>
            <a:r>
              <a:rPr lang="en-US" altLang="zh-CN" sz="2400" dirty="0"/>
              <a:t>) at ± </a:t>
            </a:r>
            <a:r>
              <a:rPr lang="en-US" altLang="zh-CN" sz="2400" dirty="0" smtClean="0"/>
              <a:t>1.0% </a:t>
            </a:r>
            <a:r>
              <a:rPr lang="en-US" altLang="zh-CN" sz="2400" dirty="0"/>
              <a:t>momentum spread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The FFS has be implemented to the lattice with pretzel orbit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The primary result shows a small on momentum DA only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Further optimization will be carried out……</a:t>
            </a:r>
          </a:p>
        </p:txBody>
      </p:sp>
    </p:spTree>
    <p:extLst>
      <p:ext uri="{BB962C8B-B14F-4D97-AF65-F5344CB8AC3E}">
        <p14:creationId xmlns:p14="http://schemas.microsoft.com/office/powerpoint/2010/main" val="3326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57356" y="2428868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/>
              <a:t>Thank you !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5558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Outline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3409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Principles of pretzel scheme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/>
              <a:t> </a:t>
            </a:r>
            <a:r>
              <a:rPr lang="en-US" altLang="zh-CN" b="1" dirty="0" smtClean="0"/>
              <a:t>Modification of the ring lattice since Pre-CDR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Latest pretzel scheme design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Combination with FFS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Summary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27584" y="404664"/>
            <a:ext cx="74168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latin typeface="Arial" charset="0"/>
              </a:rPr>
              <a:t>Principles of pretzel scheme</a:t>
            </a:r>
            <a:endParaRPr lang="zh-CN" alt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3594" y="1362717"/>
            <a:ext cx="7614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 smtClean="0"/>
              <a:t>In single ring collider, pretzel orbit is used to avoid the beam collision at positions except for the IPs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67544" y="2204864"/>
            <a:ext cx="8280920" cy="504056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kern="0" dirty="0" smtClean="0"/>
              <a:t> For </a:t>
            </a:r>
            <a:r>
              <a:rPr lang="en-US" altLang="zh-CN" sz="2400" kern="0" dirty="0"/>
              <a:t>ideal pretzel orbit, the following  relationship should be </a:t>
            </a:r>
            <a:r>
              <a:rPr lang="en-US" altLang="zh-CN" sz="2400" kern="0" dirty="0" err="1"/>
              <a:t>fullfilled</a:t>
            </a:r>
            <a:r>
              <a:rPr lang="en-US" altLang="zh-CN" sz="2400" kern="0" dirty="0"/>
              <a:t>: </a:t>
            </a:r>
            <a:endParaRPr lang="zh-CN" altLang="en-US" sz="2400" kern="0" dirty="0"/>
          </a:p>
        </p:txBody>
      </p:sp>
      <p:graphicFrame>
        <p:nvGraphicFramePr>
          <p:cNvPr id="10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301055"/>
              </p:ext>
            </p:extLst>
          </p:nvPr>
        </p:nvGraphicFramePr>
        <p:xfrm>
          <a:off x="2987824" y="2660102"/>
          <a:ext cx="1714053" cy="552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3" imgW="787320" imgH="253800" progId="Equation.DSMT4">
                  <p:embed/>
                </p:oleObj>
              </mc:Choice>
              <mc:Fallback>
                <p:oleObj name="Equation" r:id="rId3" imgW="78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824" y="2660102"/>
                        <a:ext cx="1714053" cy="552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583" y="3227492"/>
            <a:ext cx="4464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i.e. the phase advance between parasitic crossing point should be a integer number of 2*Pi, this relation guarantees that if the beam is properly separated at the first parasitic collision point, then it can be automatically properly separated at other parasitic collision points. </a:t>
            </a:r>
            <a:endParaRPr lang="zh-CN" altLang="en-US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91" y="3068960"/>
            <a:ext cx="4036709" cy="33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507545"/>
      </p:ext>
    </p:extLst>
  </p:cSld>
  <p:clrMapOvr>
    <a:masterClrMapping/>
  </p:clrMapOvr>
  <p:transition advTm="329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67544" y="404664"/>
            <a:ext cx="83164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latin typeface="Arial" charset="0"/>
              </a:rPr>
              <a:t>Principles of pretzel scheme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charset="0"/>
              </a:rPr>
              <a:t>(cont.)</a:t>
            </a:r>
            <a:endParaRPr lang="zh-CN" altLang="en-US" sz="2400" b="1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内容占位符 2"/>
          <p:cNvSpPr txBox="1">
            <a:spLocks/>
          </p:cNvSpPr>
          <p:nvPr/>
        </p:nvSpPr>
        <p:spPr>
          <a:xfrm>
            <a:off x="444207" y="1268759"/>
            <a:ext cx="7944217" cy="11852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For our lattice, it is comprised of 60/60 degree FODO cells, every 6 cells have a phase advance of 2Pi, so the relationship can be written as:</a:t>
            </a:r>
          </a:p>
          <a:p>
            <a:pPr marL="0" indent="0">
              <a:buNone/>
            </a:pPr>
            <a:endParaRPr lang="en-US" altLang="zh-CN" sz="2400" dirty="0" smtClean="0"/>
          </a:p>
        </p:txBody>
      </p:sp>
      <p:graphicFrame>
        <p:nvGraphicFramePr>
          <p:cNvPr id="1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970712"/>
              </p:ext>
            </p:extLst>
          </p:nvPr>
        </p:nvGraphicFramePr>
        <p:xfrm>
          <a:off x="1547664" y="2420938"/>
          <a:ext cx="3672408" cy="48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3" imgW="1930320" imgH="253800" progId="Equation.DSMT4">
                  <p:embed/>
                </p:oleObj>
              </mc:Choice>
              <mc:Fallback>
                <p:oleObj name="Equation" r:id="rId3" imgW="1930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420938"/>
                        <a:ext cx="3672408" cy="48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>
            <a:spLocks/>
          </p:cNvSpPr>
          <p:nvPr/>
        </p:nvSpPr>
        <p:spPr>
          <a:xfrm>
            <a:off x="448646" y="2996951"/>
            <a:ext cx="8335313" cy="897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For 50 bunches, there are 100 collision points in total, thus the ring circumference must be</a:t>
            </a:r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</p:txBody>
      </p:sp>
      <p:graphicFrame>
        <p:nvGraphicFramePr>
          <p:cNvPr id="16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049729"/>
              </p:ext>
            </p:extLst>
          </p:nvPr>
        </p:nvGraphicFramePr>
        <p:xfrm>
          <a:off x="1619672" y="3908426"/>
          <a:ext cx="2817887" cy="429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5" imgW="1587240" imgH="241200" progId="Equation.DSMT4">
                  <p:embed/>
                </p:oleObj>
              </mc:Choice>
              <mc:Fallback>
                <p:oleObj name="Equation" r:id="rId5" imgW="1587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908426"/>
                        <a:ext cx="2817887" cy="429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内容占位符 2"/>
          <p:cNvSpPr txBox="1">
            <a:spLocks/>
          </p:cNvSpPr>
          <p:nvPr/>
        </p:nvSpPr>
        <p:spPr>
          <a:xfrm>
            <a:off x="413151" y="4509120"/>
            <a:ext cx="4158849" cy="2160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For a ring with circumference of ~50km, N=2, which means there is one collision point every 4Pi phase advance. The exact length of the ring is 56640m.</a:t>
            </a:r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644008" y="3471903"/>
            <a:ext cx="4176463" cy="3275456"/>
            <a:chOff x="3491881" y="2045857"/>
            <a:chExt cx="5652120" cy="470150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1" y="2045857"/>
              <a:ext cx="5652120" cy="470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22"/>
            <p:cNvSpPr/>
            <p:nvPr/>
          </p:nvSpPr>
          <p:spPr>
            <a:xfrm>
              <a:off x="4427984" y="3186259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788024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76056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64088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24128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012160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300192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0232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948264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236296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96336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84368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4915437"/>
      </p:ext>
    </p:extLst>
  </p:cSld>
  <p:clrMapOvr>
    <a:masterClrMapping/>
  </p:clrMapOvr>
  <p:transition advTm="329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428596" y="149815"/>
            <a:ext cx="8101563" cy="1008113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0000FF"/>
                </a:solidFill>
                <a:latin typeface="Arial" charset="0"/>
                <a:ea typeface="宋体" charset="-122"/>
                <a:cs typeface="+mn-cs"/>
              </a:rPr>
              <a:t>Modifications to ring lattice</a:t>
            </a:r>
            <a:endParaRPr lang="zh-CN" altLang="en-US" sz="4000" b="1" dirty="0">
              <a:solidFill>
                <a:srgbClr val="0000FF"/>
              </a:solidFill>
              <a:latin typeface="Arial" charset="0"/>
              <a:ea typeface="宋体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23" y="3614171"/>
            <a:ext cx="3225236" cy="295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444207" y="1268760"/>
            <a:ext cx="8085952" cy="976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To make pretzel scheme works for 50 bunches, a few modifications need to be made to the ring lattice</a:t>
            </a:r>
          </a:p>
          <a:p>
            <a:pPr marL="0" indent="0">
              <a:buNone/>
            </a:pPr>
            <a:endParaRPr lang="en-US" altLang="zh-CN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95536" y="221008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Two options(assuming phase advance per cell keeps constant):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Change the cell length, which will result in the change of emittance, circumference etc.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Change the circumference</a:t>
            </a:r>
            <a:endParaRPr lang="zh-CN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4701" y="4149080"/>
            <a:ext cx="4981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In the following, we take the easy way, i.e. we change the circumference to make the ring lattice works for pretzel orbit of 50 bunches.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55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428596" y="149815"/>
            <a:ext cx="8101563" cy="1008113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0000FF"/>
                </a:solidFill>
                <a:latin typeface="Arial" charset="0"/>
                <a:ea typeface="宋体" charset="-122"/>
                <a:cs typeface="+mn-cs"/>
              </a:rPr>
              <a:t>Changes made</a:t>
            </a:r>
            <a:endParaRPr lang="zh-CN" altLang="en-US" sz="4000" b="1" dirty="0">
              <a:solidFill>
                <a:srgbClr val="0000FF"/>
              </a:solidFill>
              <a:latin typeface="Arial" charset="0"/>
              <a:ea typeface="宋体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05393"/>
            <a:ext cx="3225236" cy="295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3"/>
          <p:cNvSpPr/>
          <p:nvPr/>
        </p:nvSpPr>
        <p:spPr>
          <a:xfrm>
            <a:off x="704280" y="1340768"/>
            <a:ext cx="689205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/>
              <a:t>ARC length:5852.8m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prstClr val="black"/>
                </a:solidFill>
              </a:rPr>
              <a:t>Short </a:t>
            </a:r>
            <a:r>
              <a:rPr lang="en-US" altLang="zh-CN" sz="2400" dirty="0">
                <a:solidFill>
                  <a:prstClr val="black"/>
                </a:solidFill>
              </a:rPr>
              <a:t>straight: 18 FODO cells, 849.6m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Long straight: </a:t>
            </a:r>
            <a:r>
              <a:rPr lang="en-US" altLang="zh-CN" sz="2400" dirty="0" smtClean="0">
                <a:solidFill>
                  <a:srgbClr val="FF0000"/>
                </a:solidFill>
              </a:rPr>
              <a:t>34</a:t>
            </a:r>
            <a:r>
              <a:rPr lang="en-US" altLang="zh-CN" sz="2400" dirty="0"/>
              <a:t> (was 20)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FODO cells, </a:t>
            </a:r>
            <a:r>
              <a:rPr lang="en-US" altLang="zh-CN" sz="2400" dirty="0" smtClean="0">
                <a:solidFill>
                  <a:srgbClr val="FF0000"/>
                </a:solidFill>
              </a:rPr>
              <a:t>1604.8m</a:t>
            </a:r>
            <a:r>
              <a:rPr lang="en-US" altLang="zh-CN" sz="2400" dirty="0"/>
              <a:t> (was </a:t>
            </a:r>
            <a:r>
              <a:rPr lang="en-US" altLang="zh-CN" sz="2400" dirty="0" smtClean="0"/>
              <a:t>1132.8m) 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Circumference: 56.640km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1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69160"/>
              </p:ext>
            </p:extLst>
          </p:nvPr>
        </p:nvGraphicFramePr>
        <p:xfrm>
          <a:off x="719572" y="4022775"/>
          <a:ext cx="4464496" cy="50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4" imgW="2247840" imgH="253800" progId="Equation.DSMT4">
                  <p:embed/>
                </p:oleObj>
              </mc:Choice>
              <mc:Fallback>
                <p:oleObj name="Equation" r:id="rId4" imgW="2247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2" y="4022775"/>
                        <a:ext cx="4464496" cy="504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5203" y="4597363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After making this change, every nearest parasitic collision points will have a phase advance of 4Pi.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015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39336" cy="922114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Arial" charset="0"/>
                <a:ea typeface="宋体" charset="-122"/>
                <a:cs typeface="+mn-cs"/>
              </a:rPr>
              <a:t>Comparison of 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charset="0"/>
                <a:ea typeface="宋体" charset="-122"/>
                <a:cs typeface="+mn-cs"/>
              </a:rPr>
              <a:t>DA results </a:t>
            </a:r>
            <a:r>
              <a:rPr lang="en-US" altLang="zh-CN" sz="1800" b="1" dirty="0">
                <a:solidFill>
                  <a:srgbClr val="0000FF"/>
                </a:solidFill>
                <a:latin typeface="Arial" charset="0"/>
                <a:ea typeface="宋体" charset="-122"/>
                <a:cs typeface="+mn-cs"/>
              </a:rPr>
              <a:t>before adding pretzel</a:t>
            </a:r>
            <a:endParaRPr lang="zh-CN" altLang="en-US" sz="1600" b="1" dirty="0">
              <a:solidFill>
                <a:srgbClr val="0000FF"/>
              </a:solidFill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39" y="4098964"/>
            <a:ext cx="3744416" cy="228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3320"/>
            <a:ext cx="4283968" cy="28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3" y="1312379"/>
            <a:ext cx="3911322" cy="26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98964"/>
            <a:ext cx="3888432" cy="24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08945" y="213837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New version</a:t>
            </a:r>
          </a:p>
          <a:p>
            <a:r>
              <a:rPr lang="en-US" altLang="zh-CN" dirty="0" smtClean="0"/>
              <a:t>v20150923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3645024"/>
            <a:ext cx="316835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With same working point and chromatic correction scheme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Dramatic drop of DA at ±2% momentum spread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55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Pretzel orbit design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/>
          <p:cNvSpPr txBox="1">
            <a:spLocks/>
          </p:cNvSpPr>
          <p:nvPr/>
        </p:nvSpPr>
        <p:spPr>
          <a:xfrm>
            <a:off x="827584" y="1268760"/>
            <a:ext cx="7632848" cy="20162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Designed for 50 bunches/beam, every 4pi phase advance has one collision point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Horizontal separation is adopted to avoid big coupling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No off-center orbit in RF section to avoid beam instability and HOM in the </a:t>
            </a:r>
            <a:r>
              <a:rPr lang="en-US" altLang="zh-CN" sz="2400" dirty="0"/>
              <a:t>c</a:t>
            </a:r>
            <a:r>
              <a:rPr lang="en-US" altLang="zh-CN" sz="2400" dirty="0" smtClean="0"/>
              <a:t>avity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One pair of electrostatic separators for each arc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2" y="3098975"/>
            <a:ext cx="3482473" cy="360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7" y="3364848"/>
            <a:ext cx="4523868" cy="307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Pretzel orbit design </a:t>
            </a:r>
            <a:r>
              <a:rPr lang="en-US" altLang="zh-CN" sz="3200" b="1" dirty="0" smtClean="0">
                <a:solidFill>
                  <a:srgbClr val="1D0DF1"/>
                </a:solidFill>
              </a:rPr>
              <a:t>(cont.)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/>
          <p:cNvSpPr txBox="1">
            <a:spLocks/>
          </p:cNvSpPr>
          <p:nvPr/>
        </p:nvSpPr>
        <p:spPr>
          <a:xfrm>
            <a:off x="827584" y="1268760"/>
            <a:ext cx="7344816" cy="115212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Separation distance:  ~5 </a:t>
            </a:r>
            <a:r>
              <a:rPr lang="en-US" altLang="zh-CN" sz="2400" dirty="0" err="1" smtClean="0">
                <a:latin typeface="Symbol" panose="05050102010706020507" pitchFamily="18" charset="2"/>
              </a:rPr>
              <a:t>s</a:t>
            </a:r>
            <a:r>
              <a:rPr lang="en-US" altLang="zh-CN" sz="2400" dirty="0" err="1" smtClean="0"/>
              <a:t>x</a:t>
            </a:r>
            <a:r>
              <a:rPr lang="en-US" altLang="zh-CN" sz="2400" dirty="0" smtClean="0"/>
              <a:t>  for each beam (10</a:t>
            </a:r>
            <a:r>
              <a:rPr lang="en-US" altLang="zh-CN" sz="2400" dirty="0">
                <a:latin typeface="Symbol" panose="05050102010706020507" pitchFamily="18" charset="2"/>
              </a:rPr>
              <a:t> </a:t>
            </a:r>
            <a:r>
              <a:rPr lang="en-US" altLang="zh-CN" sz="2400" dirty="0" err="1" smtClean="0">
                <a:latin typeface="Symbol" panose="05050102010706020507" pitchFamily="18" charset="2"/>
              </a:rPr>
              <a:t>s</a:t>
            </a:r>
            <a:r>
              <a:rPr lang="en-US" altLang="zh-CN" sz="2400" dirty="0" err="1" smtClean="0"/>
              <a:t>x</a:t>
            </a:r>
            <a:r>
              <a:rPr lang="en-US" altLang="zh-CN" sz="2400" dirty="0" smtClean="0"/>
              <a:t> distance between two beam)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Maximum separation distance between two beams is : ~10 mm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30624"/>
            <a:ext cx="4968552" cy="40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6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8249</TotalTime>
  <Words>912</Words>
  <Application>Microsoft Office PowerPoint</Application>
  <PresentationFormat>全屏显示(4:3)</PresentationFormat>
  <Paragraphs>84</Paragraphs>
  <Slides>19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</vt:lpstr>
      <vt:lpstr>Equation</vt:lpstr>
      <vt:lpstr>Update on CEPC pretzel scheme design</vt:lpstr>
      <vt:lpstr>Outline</vt:lpstr>
      <vt:lpstr>PowerPoint 演示文稿</vt:lpstr>
      <vt:lpstr>PowerPoint 演示文稿</vt:lpstr>
      <vt:lpstr>Modifications to ring lattice</vt:lpstr>
      <vt:lpstr>Changes made</vt:lpstr>
      <vt:lpstr>Comparison of DA results before adding pretzel</vt:lpstr>
      <vt:lpstr>Pretzel orbit design</vt:lpstr>
      <vt:lpstr>Pretzel orbit design (cont.)</vt:lpstr>
      <vt:lpstr>Issues with pretzel orbit </vt:lpstr>
      <vt:lpstr>PowerPoint 演示文稿</vt:lpstr>
      <vt:lpstr>Correction of pretzel orbit effects</vt:lpstr>
      <vt:lpstr>Chromatic properties</vt:lpstr>
      <vt:lpstr>DA with pretzel (no FFS)</vt:lpstr>
      <vt:lpstr>Combination with FFS</vt:lpstr>
      <vt:lpstr>Chromatic properties</vt:lpstr>
      <vt:lpstr>DA with pretzel and FFS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pretzel scheme</dc:title>
  <dc:creator>aloha</dc:creator>
  <cp:lastModifiedBy>lenovo</cp:lastModifiedBy>
  <cp:revision>663</cp:revision>
  <cp:lastPrinted>2014-10-08T05:27:41Z</cp:lastPrinted>
  <dcterms:modified xsi:type="dcterms:W3CDTF">2016-04-07T02:57:42Z</dcterms:modified>
</cp:coreProperties>
</file>