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75" r:id="rId5"/>
    <p:sldId id="267" r:id="rId6"/>
    <p:sldId id="276" r:id="rId7"/>
    <p:sldId id="277" r:id="rId8"/>
    <p:sldId id="262" r:id="rId9"/>
    <p:sldId id="263" r:id="rId10"/>
    <p:sldId id="266" r:id="rId11"/>
    <p:sldId id="260" r:id="rId12"/>
    <p:sldId id="269" r:id="rId13"/>
    <p:sldId id="271" r:id="rId14"/>
    <p:sldId id="273" r:id="rId15"/>
    <p:sldId id="27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2016-4-8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DA Study for the CEPC Partial Double Ring Scheme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2800" dirty="0" smtClean="0"/>
              <a:t>Yiwei Wang, Feng Su, Dou Wang, Yuan Zhang, Huiping Geng, Jie </a:t>
            </a:r>
            <a:r>
              <a:rPr lang="en-US" altLang="zh-CN" sz="2800" dirty="0" smtClean="0"/>
              <a:t>G</a:t>
            </a:r>
            <a:r>
              <a:rPr lang="en-US" altLang="zh-CN" sz="2800" dirty="0" smtClean="0"/>
              <a:t>ao</a:t>
            </a:r>
          </a:p>
          <a:p>
            <a:endParaRPr lang="en-US" altLang="zh-CN" sz="2800" dirty="0"/>
          </a:p>
          <a:p>
            <a:r>
              <a:rPr lang="en-US" altLang="zh-CN" sz="2800" dirty="0" smtClean="0"/>
              <a:t>8 April 2016, CEPC workshop</a:t>
            </a:r>
            <a:endParaRPr lang="zh-CN" altLang="en-US" sz="28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584423" cy="148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728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Check chromaticity with ARC+IR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25" y="2335128"/>
            <a:ext cx="4024830" cy="311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3839009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8024" y="5517232"/>
            <a:ext cx="489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 families in IR</a:t>
            </a:r>
          </a:p>
          <a:p>
            <a:r>
              <a:rPr lang="en-US" altLang="zh-CN" dirty="0" smtClean="0"/>
              <a:t>2 families in ARC</a:t>
            </a:r>
          </a:p>
          <a:p>
            <a:r>
              <a:rPr lang="en-US" altLang="zh-CN" dirty="0"/>
              <a:t>Preliminary result</a:t>
            </a:r>
          </a:p>
          <a:p>
            <a:r>
              <a:rPr lang="en-US" altLang="zh-CN" dirty="0"/>
              <a:t>to be further optimized with whole ring </a:t>
            </a:r>
            <a:endParaRPr lang="zh-CN" altLang="en-US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126876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ARC 6.28nm</a:t>
            </a:r>
          </a:p>
          <a:p>
            <a:r>
              <a:rPr lang="en-US" altLang="zh-CN" sz="2000" b="1" dirty="0" smtClean="0"/>
              <a:t>3</a:t>
            </a:r>
            <a:r>
              <a:rPr lang="en-US" altLang="zh-CN" sz="2000" b="1" baseline="30000" dirty="0" smtClean="0"/>
              <a:t>rd</a:t>
            </a:r>
            <a:r>
              <a:rPr lang="en-US" altLang="zh-CN" sz="2000" b="1" dirty="0" smtClean="0"/>
              <a:t> order vertical chromaticity</a:t>
            </a:r>
            <a:endParaRPr lang="zh-CN" alt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32040" y="1268760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ARC </a:t>
            </a:r>
            <a:r>
              <a:rPr lang="en-US" altLang="zh-CN" sz="2000" b="1" dirty="0" smtClean="0"/>
              <a:t>2.9nm</a:t>
            </a:r>
          </a:p>
          <a:p>
            <a:r>
              <a:rPr lang="en-US" altLang="zh-CN" sz="2000" b="1" dirty="0" smtClean="0"/>
              <a:t>3</a:t>
            </a:r>
            <a:r>
              <a:rPr lang="en-US" altLang="zh-CN" sz="2000" b="1" baseline="30000" dirty="0" smtClean="0"/>
              <a:t>rd</a:t>
            </a:r>
            <a:r>
              <a:rPr lang="en-US" altLang="zh-CN" sz="2000" b="1" dirty="0" smtClean="0"/>
              <a:t> order vertical and horizontal chromaticity</a:t>
            </a:r>
            <a:endParaRPr lang="zh-CN" altLang="en-US" sz="2000" b="1" dirty="0"/>
          </a:p>
        </p:txBody>
      </p:sp>
      <p:pic>
        <p:nvPicPr>
          <p:cNvPr id="8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1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Partial double ring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US" altLang="zh-CN" sz="2400" dirty="0" smtClean="0"/>
              <a:t>Separator: 12*62.5 urad=0.75 mrad</a:t>
            </a:r>
          </a:p>
          <a:p>
            <a:r>
              <a:rPr lang="en-US" altLang="zh-CN" sz="2400" dirty="0" smtClean="0"/>
              <a:t>Septum: 4.25 mrad</a:t>
            </a:r>
          </a:p>
          <a:p>
            <a:r>
              <a:rPr lang="en-US" altLang="zh-CN" sz="2400" dirty="0" smtClean="0"/>
              <a:t>Exit of septum X=0.028875m</a:t>
            </a:r>
            <a:endParaRPr lang="zh-CN" altLang="en-US" sz="2400" dirty="0"/>
          </a:p>
          <a:p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8789019" cy="383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70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Whole ring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Circumference=61km, Emittance 3.19nm</a:t>
            </a:r>
          </a:p>
          <a:p>
            <a:r>
              <a:rPr lang="en-US" altLang="zh-CN" sz="2800" dirty="0" smtClean="0"/>
              <a:t>High order chromaticity correction with whole ring is under going.</a:t>
            </a:r>
            <a:endParaRPr lang="zh-CN" alt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072" y="2492896"/>
            <a:ext cx="6980312" cy="3525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123728" y="6119621"/>
            <a:ext cx="6688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To get a ring around 54km, the </a:t>
            </a:r>
            <a:r>
              <a:rPr lang="en-US" altLang="zh-CN" dirty="0"/>
              <a:t>PDR should be included into the </a:t>
            </a:r>
            <a:r>
              <a:rPr lang="en-US" altLang="zh-CN" dirty="0" smtClean="0"/>
              <a:t>ARC</a:t>
            </a:r>
            <a:endParaRPr lang="zh-CN" altLang="en-US" dirty="0"/>
          </a:p>
        </p:txBody>
      </p:sp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Dynamic aperture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US" altLang="zh-CN" sz="2000" dirty="0"/>
              <a:t>W/O error of the magnets</a:t>
            </a:r>
          </a:p>
          <a:p>
            <a:r>
              <a:rPr lang="en-US" altLang="zh-CN" sz="2000" dirty="0"/>
              <a:t>Synchrotron motion and radiation damping included</a:t>
            </a:r>
          </a:p>
          <a:p>
            <a:r>
              <a:rPr lang="en-US" altLang="zh-CN" sz="2000" dirty="0"/>
              <a:t>Tracking with </a:t>
            </a:r>
            <a:r>
              <a:rPr lang="en-US" altLang="zh-CN" sz="2000" dirty="0" smtClean="0"/>
              <a:t>240 turns</a:t>
            </a:r>
          </a:p>
          <a:p>
            <a:r>
              <a:rPr lang="en-US" altLang="zh-CN" sz="2000" dirty="0" smtClean="0"/>
              <a:t>Coupling </a:t>
            </a:r>
            <a:r>
              <a:rPr lang="en-US" altLang="zh-CN" sz="2000" dirty="0"/>
              <a:t>factor </a:t>
            </a:r>
            <a:r>
              <a:rPr lang="en-US" altLang="zh-CN" sz="2000" dirty="0">
                <a:sym typeface="Symbol"/>
              </a:rPr>
              <a:t></a:t>
            </a:r>
            <a:r>
              <a:rPr lang="en-US" altLang="zh-CN" sz="2000" dirty="0"/>
              <a:t>=0.003 for </a:t>
            </a:r>
            <a:r>
              <a:rPr lang="en-US" altLang="zh-CN" sz="2000" dirty="0">
                <a:sym typeface="Symbol"/>
              </a:rPr>
              <a:t></a:t>
            </a:r>
            <a:r>
              <a:rPr lang="en-US" altLang="zh-CN" sz="2000" dirty="0" smtClean="0"/>
              <a:t>y</a:t>
            </a:r>
          </a:p>
          <a:p>
            <a:r>
              <a:rPr lang="en-US" altLang="zh-CN" sz="2000" dirty="0">
                <a:sym typeface="Symbol"/>
              </a:rPr>
              <a:t>Preliminary result of dynamic aperture </a:t>
            </a:r>
            <a:r>
              <a:rPr lang="en-US" altLang="zh-CN" sz="2000" dirty="0" smtClean="0">
                <a:sym typeface="Symbol"/>
              </a:rPr>
              <a:t>for </a:t>
            </a:r>
            <a:r>
              <a:rPr lang="en-US" altLang="zh-CN" sz="2000" b="1" dirty="0" smtClean="0">
                <a:sym typeface="Symbol"/>
              </a:rPr>
              <a:t>on momentum: (13x, 90 y) </a:t>
            </a:r>
            <a:endParaRPr lang="en-US" altLang="zh-CN" sz="2000" b="1" dirty="0">
              <a:sym typeface="Symbol"/>
            </a:endParaRPr>
          </a:p>
          <a:p>
            <a:pPr lvl="1"/>
            <a:r>
              <a:rPr lang="en-US" altLang="zh-CN" sz="2000" dirty="0"/>
              <a:t>High order chromaticity correction and other aberration analysis is under going</a:t>
            </a:r>
            <a:endParaRPr lang="en-US" altLang="zh-CN" sz="2000" dirty="0">
              <a:sym typeface="Symbol"/>
            </a:endParaRPr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45024"/>
            <a:ext cx="4968552" cy="310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52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Summary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US" altLang="zh-CN" sz="2800" dirty="0" smtClean="0"/>
              <a:t>A preliminary lattice designed for CEPC partial double ring scheme</a:t>
            </a:r>
          </a:p>
          <a:p>
            <a:pPr lvl="1"/>
            <a:r>
              <a:rPr lang="en-US" altLang="zh-CN" dirty="0" smtClean="0"/>
              <a:t>ARC: </a:t>
            </a:r>
            <a:r>
              <a:rPr lang="en-US" altLang="zh-CN" dirty="0"/>
              <a:t>60/60 </a:t>
            </a:r>
            <a:r>
              <a:rPr lang="en-US" altLang="zh-CN" dirty="0" smtClean="0"/>
              <a:t>degree FODO cell</a:t>
            </a:r>
          </a:p>
          <a:p>
            <a:pPr lvl="1"/>
            <a:r>
              <a:rPr lang="en-US" altLang="zh-CN" dirty="0" smtClean="0"/>
              <a:t>IR: L*=1.5m, </a:t>
            </a:r>
            <a:r>
              <a:rPr lang="en-US" altLang="zh-CN" b="1" dirty="0" smtClean="0">
                <a:sym typeface="Symbol"/>
              </a:rPr>
              <a:t></a:t>
            </a:r>
            <a:r>
              <a:rPr lang="en-US" altLang="zh-CN" b="1" dirty="0">
                <a:sym typeface="Symbol"/>
              </a:rPr>
              <a:t>y*= </a:t>
            </a:r>
            <a:r>
              <a:rPr lang="en-US" altLang="zh-CN" b="1" dirty="0" smtClean="0">
                <a:sym typeface="Symbol"/>
              </a:rPr>
              <a:t>1mm</a:t>
            </a:r>
            <a:r>
              <a:rPr lang="en-US" altLang="zh-CN" dirty="0" smtClean="0">
                <a:sym typeface="Symbol"/>
              </a:rPr>
              <a:t>, </a:t>
            </a:r>
            <a:r>
              <a:rPr lang="en-US" altLang="zh-CN" b="1" dirty="0" smtClean="0">
                <a:sym typeface="Symbol"/>
              </a:rPr>
              <a:t>c=15mrad</a:t>
            </a:r>
          </a:p>
          <a:p>
            <a:pPr lvl="1"/>
            <a:r>
              <a:rPr lang="en-US" altLang="zh-CN" dirty="0" smtClean="0">
                <a:sym typeface="Symbol"/>
              </a:rPr>
              <a:t>PDR: 3km</a:t>
            </a:r>
          </a:p>
          <a:p>
            <a:r>
              <a:rPr lang="en-US" altLang="zh-CN" sz="2800" dirty="0" smtClean="0">
                <a:sym typeface="Symbol"/>
              </a:rPr>
              <a:t>Local chromaticity correction for IR</a:t>
            </a:r>
          </a:p>
          <a:p>
            <a:r>
              <a:rPr lang="en-US" altLang="zh-CN" sz="2800" dirty="0" smtClean="0">
                <a:sym typeface="Symbol"/>
              </a:rPr>
              <a:t>Preliminary result of dynamic aperture </a:t>
            </a:r>
            <a:endParaRPr lang="en-US" altLang="zh-CN" sz="2800" dirty="0">
              <a:sym typeface="Symbol"/>
            </a:endParaRPr>
          </a:p>
          <a:p>
            <a:pPr lvl="1"/>
            <a:r>
              <a:rPr lang="en-US" altLang="zh-CN" dirty="0" smtClean="0">
                <a:sym typeface="Symbol"/>
              </a:rPr>
              <a:t>on momentum </a:t>
            </a:r>
          </a:p>
          <a:p>
            <a:pPr lvl="1"/>
            <a:r>
              <a:rPr lang="en-US" altLang="zh-CN" dirty="0"/>
              <a:t>High order chromaticity correction </a:t>
            </a:r>
            <a:r>
              <a:rPr lang="en-US" altLang="zh-CN" dirty="0" smtClean="0"/>
              <a:t>and other aberration analysis </a:t>
            </a:r>
            <a:r>
              <a:rPr lang="en-US" altLang="zh-CN" dirty="0"/>
              <a:t>with whole ring </a:t>
            </a:r>
            <a:r>
              <a:rPr lang="en-US" altLang="zh-CN" dirty="0" smtClean="0"/>
              <a:t>is </a:t>
            </a:r>
            <a:r>
              <a:rPr lang="en-US" altLang="zh-CN" dirty="0"/>
              <a:t>under </a:t>
            </a:r>
            <a:r>
              <a:rPr lang="en-US" altLang="zh-CN" dirty="0" smtClean="0"/>
              <a:t>going</a:t>
            </a:r>
            <a:endParaRPr lang="en-US" altLang="zh-CN" dirty="0">
              <a:sym typeface="Symbol"/>
            </a:endParaRPr>
          </a:p>
          <a:p>
            <a:endParaRPr lang="en-US" altLang="zh-CN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7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PDR lattice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The bending angle in PDR is small compare with its length</a:t>
            </a:r>
          </a:p>
          <a:p>
            <a:pPr lvl="1"/>
            <a:r>
              <a:rPr lang="en-US" altLang="zh-CN" sz="2400" dirty="0" smtClean="0"/>
              <a:t>If scale bending angle with (6km/54km</a:t>
            </a:r>
            <a:r>
              <a:rPr lang="en-US" altLang="zh-CN" sz="2400" dirty="0"/>
              <a:t>)*2</a:t>
            </a:r>
            <a:r>
              <a:rPr lang="en-US" altLang="zh-CN" sz="2400" dirty="0">
                <a:sym typeface="Symbol"/>
              </a:rPr>
              <a:t>/4=175 </a:t>
            </a:r>
            <a:r>
              <a:rPr lang="en-US" altLang="zh-CN" sz="2400" dirty="0" smtClean="0">
                <a:sym typeface="Symbol"/>
              </a:rPr>
              <a:t>mrad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Actually: Left </a:t>
            </a:r>
            <a:r>
              <a:rPr lang="en-US" altLang="zh-CN" sz="2400" dirty="0"/>
              <a:t>PDR 0.75mrad+14.25mrad-15mrad-15mrad</a:t>
            </a:r>
          </a:p>
          <a:p>
            <a:pPr lvl="1"/>
            <a:r>
              <a:rPr lang="en-US" altLang="zh-CN" sz="2400" dirty="0" smtClean="0"/>
              <a:t>Actually: Right </a:t>
            </a:r>
            <a:r>
              <a:rPr lang="en-US" altLang="zh-CN" sz="2400" dirty="0"/>
              <a:t>PDR +15mrad +</a:t>
            </a:r>
            <a:r>
              <a:rPr lang="en-US" altLang="zh-CN" sz="2400" dirty="0" smtClean="0"/>
              <a:t>15mrad-14.25mrad-0.75mrad</a:t>
            </a:r>
          </a:p>
          <a:p>
            <a:r>
              <a:rPr lang="en-US" altLang="zh-CN" sz="2400" dirty="0" smtClean="0"/>
              <a:t>Present PDR almost doesn’t contribute to the emittance</a:t>
            </a:r>
          </a:p>
          <a:p>
            <a:r>
              <a:rPr lang="en-US" altLang="zh-CN" sz="2400" b="1" dirty="0"/>
              <a:t>The PDR should be included into the ARC</a:t>
            </a:r>
            <a:r>
              <a:rPr lang="en-US" altLang="zh-CN" sz="2400" dirty="0"/>
              <a:t>, otherwise</a:t>
            </a:r>
          </a:p>
          <a:p>
            <a:pPr marL="0" indent="0">
              <a:buNone/>
            </a:pPr>
            <a:r>
              <a:rPr lang="en-US" altLang="zh-CN" sz="2400" dirty="0"/>
              <a:t>the total length will be </a:t>
            </a:r>
            <a:r>
              <a:rPr lang="en-US" altLang="zh-CN" sz="2400" dirty="0" smtClean="0"/>
              <a:t>55km+6km</a:t>
            </a:r>
            <a:endParaRPr lang="en-US" altLang="zh-CN" sz="2400" b="1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0" y="4005063"/>
            <a:ext cx="8663632" cy="261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89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Outline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CEPC parameters</a:t>
            </a:r>
          </a:p>
          <a:p>
            <a:r>
              <a:rPr lang="en-US" altLang="zh-CN" dirty="0" smtClean="0"/>
              <a:t>Lattice design</a:t>
            </a:r>
          </a:p>
          <a:p>
            <a:pPr lvl="1"/>
            <a:r>
              <a:rPr lang="en-US" altLang="zh-CN" sz="3200" dirty="0" smtClean="0"/>
              <a:t>arc, </a:t>
            </a:r>
            <a:r>
              <a:rPr lang="en-US" altLang="zh-CN" sz="3200" dirty="0"/>
              <a:t>i</a:t>
            </a:r>
            <a:r>
              <a:rPr lang="en-US" altLang="zh-CN" sz="3200" dirty="0" smtClean="0"/>
              <a:t>nteraction region, partial double ring</a:t>
            </a:r>
          </a:p>
          <a:p>
            <a:r>
              <a:rPr lang="en-US" altLang="zh-CN" dirty="0" smtClean="0"/>
              <a:t>Dynamic aperture study</a:t>
            </a:r>
          </a:p>
          <a:p>
            <a:r>
              <a:rPr lang="en-US" altLang="zh-CN" dirty="0" smtClean="0"/>
              <a:t>Summary</a:t>
            </a:r>
            <a:endParaRPr lang="en-US" altLang="zh-CN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4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</a:t>
            </a:r>
            <a:r>
              <a:rPr lang="en-US" altLang="zh-CN" b="1" dirty="0" smtClean="0">
                <a:solidFill>
                  <a:srgbClr val="0070C0"/>
                </a:solidFill>
              </a:rPr>
              <a:t>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55803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70C0"/>
                </a:solidFill>
              </a:rPr>
              <a:t>ARC lattice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400" dirty="0"/>
              <a:t>60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/60</a:t>
            </a:r>
            <a:r>
              <a:rPr lang="en-US" altLang="zh-CN" sz="2400" dirty="0" smtClean="0">
                <a:sym typeface="Symbol"/>
              </a:rPr>
              <a:t> FODO cell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000" dirty="0" smtClean="0">
                <a:sym typeface="Symbol"/>
              </a:rPr>
              <a:t>n=6</a:t>
            </a:r>
          </a:p>
          <a:p>
            <a:pPr lvl="1"/>
            <a:r>
              <a:rPr lang="en-US" altLang="zh-CN" sz="2000" dirty="0" smtClean="0">
                <a:sym typeface="Symbol"/>
              </a:rPr>
              <a:t>All 3</a:t>
            </a:r>
            <a:r>
              <a:rPr lang="en-US" altLang="zh-CN" sz="2000" baseline="30000" dirty="0" smtClean="0">
                <a:sym typeface="Symbol"/>
              </a:rPr>
              <a:t>rd</a:t>
            </a:r>
            <a:r>
              <a:rPr lang="en-US" altLang="zh-CN" sz="2000" dirty="0" smtClean="0">
                <a:sym typeface="Symbol"/>
              </a:rPr>
              <a:t> RDT due to </a:t>
            </a:r>
            <a:r>
              <a:rPr lang="en-US" altLang="zh-CN" sz="2000" dirty="0" err="1" smtClean="0">
                <a:sym typeface="Symbol"/>
              </a:rPr>
              <a:t>sextupoles</a:t>
            </a:r>
            <a:r>
              <a:rPr lang="en-US" altLang="zh-CN" sz="2000" dirty="0" smtClean="0">
                <a:sym typeface="Symbol"/>
              </a:rPr>
              <a:t> cancelled</a:t>
            </a:r>
          </a:p>
          <a:p>
            <a:pPr lvl="1"/>
            <a:r>
              <a:rPr lang="en-US" altLang="zh-CN" sz="2000" dirty="0" smtClean="0">
                <a:sym typeface="Symbol"/>
              </a:rPr>
              <a:t>All 4</a:t>
            </a:r>
            <a:r>
              <a:rPr lang="en-US" altLang="zh-CN" sz="2000" baseline="30000" dirty="0" smtClean="0">
                <a:sym typeface="Symbol"/>
              </a:rPr>
              <a:t>th</a:t>
            </a:r>
            <a:r>
              <a:rPr lang="en-US" altLang="zh-CN" sz="2000" dirty="0" smtClean="0">
                <a:sym typeface="Symbol"/>
              </a:rPr>
              <a:t> RDT</a:t>
            </a:r>
            <a:r>
              <a:rPr lang="en-US" altLang="zh-CN" sz="2000" dirty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except </a:t>
            </a:r>
            <a:r>
              <a:rPr lang="en-US" altLang="zh-CN" sz="2000" b="1" dirty="0" smtClean="0">
                <a:sym typeface="Symbol"/>
              </a:rPr>
              <a:t>2Qx-2Qy </a:t>
            </a:r>
            <a:r>
              <a:rPr lang="en-US" altLang="zh-CN" sz="2000" dirty="0" smtClean="0">
                <a:sym typeface="Symbol"/>
              </a:rPr>
              <a:t>due </a:t>
            </a:r>
            <a:r>
              <a:rPr lang="en-US" altLang="zh-CN" sz="2000" dirty="0">
                <a:sym typeface="Symbol"/>
              </a:rPr>
              <a:t>to </a:t>
            </a:r>
            <a:r>
              <a:rPr lang="en-US" altLang="zh-CN" sz="2000" dirty="0" err="1" smtClean="0">
                <a:sym typeface="Symbol"/>
              </a:rPr>
              <a:t>sextupoles</a:t>
            </a:r>
            <a:r>
              <a:rPr lang="en-US" altLang="zh-CN" sz="2000" dirty="0" smtClean="0">
                <a:sym typeface="Symbol"/>
              </a:rPr>
              <a:t> cancelled</a:t>
            </a:r>
            <a:endParaRPr lang="en-US" altLang="zh-CN" sz="2000" dirty="0"/>
          </a:p>
          <a:p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/60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>
                <a:sym typeface="Symbol"/>
              </a:rPr>
              <a:t> </a:t>
            </a:r>
            <a:r>
              <a:rPr lang="en-US" altLang="zh-CN" sz="2400" dirty="0" smtClean="0">
                <a:sym typeface="Symbol"/>
              </a:rPr>
              <a:t>FODO cell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000" dirty="0" smtClean="0">
                <a:sym typeface="Symbol"/>
              </a:rPr>
              <a:t>n=12</a:t>
            </a:r>
            <a:endParaRPr lang="en-US" altLang="zh-CN" sz="2000" dirty="0">
              <a:sym typeface="Symbol"/>
            </a:endParaRPr>
          </a:p>
          <a:p>
            <a:pPr lvl="1"/>
            <a:r>
              <a:rPr lang="en-US" altLang="zh-CN" sz="2000" dirty="0">
                <a:sym typeface="Symbol"/>
              </a:rPr>
              <a:t>All 3</a:t>
            </a:r>
            <a:r>
              <a:rPr lang="en-US" altLang="zh-CN" sz="2000" baseline="30000" dirty="0">
                <a:sym typeface="Symbol"/>
              </a:rPr>
              <a:t>rd</a:t>
            </a:r>
            <a:r>
              <a:rPr lang="en-US" altLang="zh-CN" sz="2000" dirty="0">
                <a:sym typeface="Symbol"/>
              </a:rPr>
              <a:t> RDT due to </a:t>
            </a:r>
            <a:r>
              <a:rPr lang="en-US" altLang="zh-CN" sz="2000" dirty="0" err="1">
                <a:sym typeface="Symbol"/>
              </a:rPr>
              <a:t>sextupoles</a:t>
            </a:r>
            <a:r>
              <a:rPr lang="en-US" altLang="zh-CN" sz="2000" dirty="0">
                <a:sym typeface="Symbol"/>
              </a:rPr>
              <a:t> cancelled</a:t>
            </a:r>
          </a:p>
          <a:p>
            <a:pPr lvl="1"/>
            <a:r>
              <a:rPr lang="en-US" altLang="zh-CN" sz="2000" dirty="0">
                <a:sym typeface="Symbol"/>
              </a:rPr>
              <a:t>All 4</a:t>
            </a:r>
            <a:r>
              <a:rPr lang="en-US" altLang="zh-CN" sz="2000" baseline="30000" dirty="0">
                <a:sym typeface="Symbol"/>
              </a:rPr>
              <a:t>th</a:t>
            </a:r>
            <a:r>
              <a:rPr lang="en-US" altLang="zh-CN" sz="2000" dirty="0">
                <a:sym typeface="Symbol"/>
              </a:rPr>
              <a:t> RDT except </a:t>
            </a:r>
            <a:r>
              <a:rPr lang="en-US" altLang="zh-CN" sz="2000" b="1" dirty="0">
                <a:sym typeface="Symbol"/>
              </a:rPr>
              <a:t>4</a:t>
            </a:r>
            <a:r>
              <a:rPr lang="en-US" altLang="zh-CN" sz="2000" b="1" dirty="0" smtClean="0">
                <a:sym typeface="Symbol"/>
              </a:rPr>
              <a:t>Qx</a:t>
            </a:r>
            <a:r>
              <a:rPr lang="en-US" altLang="zh-CN" sz="2000" dirty="0" smtClean="0">
                <a:sym typeface="Symbol"/>
              </a:rPr>
              <a:t> </a:t>
            </a:r>
            <a:r>
              <a:rPr lang="en-US" altLang="zh-CN" sz="2000" dirty="0">
                <a:sym typeface="Symbol"/>
              </a:rPr>
              <a:t>due to </a:t>
            </a:r>
            <a:r>
              <a:rPr lang="en-US" altLang="zh-CN" sz="2000" dirty="0" err="1">
                <a:sym typeface="Symbol"/>
              </a:rPr>
              <a:t>sextupoles</a:t>
            </a:r>
            <a:r>
              <a:rPr lang="en-US" altLang="zh-CN" sz="2000" dirty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cancelled</a:t>
            </a:r>
            <a:endParaRPr lang="en-US" altLang="zh-CN" sz="2400" dirty="0"/>
          </a:p>
          <a:p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>
                <a:sym typeface="Symbol"/>
              </a:rPr>
              <a:t> </a:t>
            </a:r>
            <a:r>
              <a:rPr lang="en-US" altLang="zh-CN" sz="2400" dirty="0" smtClean="0">
                <a:sym typeface="Symbol"/>
              </a:rPr>
              <a:t>FODO cell</a:t>
            </a:r>
            <a:endParaRPr lang="zh-CN" altLang="en-US" sz="2400" dirty="0"/>
          </a:p>
          <a:p>
            <a:pPr lvl="1"/>
            <a:r>
              <a:rPr lang="en-US" altLang="zh-CN" sz="2000" dirty="0" smtClean="0">
                <a:sym typeface="Symbol"/>
              </a:rPr>
              <a:t>n=4</a:t>
            </a:r>
            <a:endParaRPr lang="en-US" altLang="zh-CN" sz="2000" dirty="0">
              <a:sym typeface="Symbol"/>
            </a:endParaRPr>
          </a:p>
          <a:p>
            <a:pPr lvl="1"/>
            <a:r>
              <a:rPr lang="en-US" altLang="zh-CN" sz="2000" dirty="0">
                <a:sym typeface="Symbol"/>
              </a:rPr>
              <a:t>All 3</a:t>
            </a:r>
            <a:r>
              <a:rPr lang="en-US" altLang="zh-CN" sz="2000" baseline="30000" dirty="0">
                <a:sym typeface="Symbol"/>
              </a:rPr>
              <a:t>rd</a:t>
            </a:r>
            <a:r>
              <a:rPr lang="en-US" altLang="zh-CN" sz="2000" dirty="0">
                <a:sym typeface="Symbol"/>
              </a:rPr>
              <a:t> RDT due to </a:t>
            </a:r>
            <a:r>
              <a:rPr lang="en-US" altLang="zh-CN" sz="2000" dirty="0" err="1">
                <a:sym typeface="Symbol"/>
              </a:rPr>
              <a:t>sextupoles</a:t>
            </a:r>
            <a:r>
              <a:rPr lang="en-US" altLang="zh-CN" sz="2000" dirty="0">
                <a:sym typeface="Symbol"/>
              </a:rPr>
              <a:t> cancelled</a:t>
            </a:r>
          </a:p>
          <a:p>
            <a:pPr lvl="1"/>
            <a:r>
              <a:rPr lang="en-US" altLang="zh-CN" sz="2000" dirty="0" smtClean="0">
                <a:sym typeface="Symbol"/>
              </a:rPr>
              <a:t>4</a:t>
            </a:r>
            <a:r>
              <a:rPr lang="en-US" altLang="zh-CN" sz="2000" baseline="30000" dirty="0" smtClean="0">
                <a:sym typeface="Symbol"/>
              </a:rPr>
              <a:t>th</a:t>
            </a:r>
            <a:r>
              <a:rPr lang="en-US" altLang="zh-CN" sz="2000" dirty="0" smtClean="0">
                <a:sym typeface="Symbol"/>
              </a:rPr>
              <a:t> </a:t>
            </a:r>
            <a:r>
              <a:rPr lang="en-US" altLang="zh-CN" sz="2000" dirty="0">
                <a:sym typeface="Symbol"/>
              </a:rPr>
              <a:t>RDT except </a:t>
            </a:r>
            <a:r>
              <a:rPr lang="en-US" altLang="zh-CN" sz="2000" dirty="0" smtClean="0">
                <a:sym typeface="Symbol"/>
              </a:rPr>
              <a:t>4Qx, 2Qx+2Qy, 4Qy, 2Qx-2Qy </a:t>
            </a:r>
            <a:r>
              <a:rPr lang="en-US" altLang="zh-CN" sz="2000" dirty="0">
                <a:sym typeface="Symbol"/>
              </a:rPr>
              <a:t>due to </a:t>
            </a:r>
            <a:r>
              <a:rPr lang="en-US" altLang="zh-CN" sz="2000" dirty="0" err="1">
                <a:sym typeface="Symbol"/>
              </a:rPr>
              <a:t>sextupoles</a:t>
            </a:r>
            <a:r>
              <a:rPr lang="en-US" altLang="zh-CN" sz="2000" dirty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000" dirty="0" smtClean="0">
                <a:sym typeface="Symbol"/>
              </a:rPr>
              <a:t>Should be non-interleaved </a:t>
            </a:r>
            <a:r>
              <a:rPr lang="en-US" altLang="zh-CN" sz="2000" dirty="0" err="1" smtClean="0">
                <a:sym typeface="Symbol"/>
              </a:rPr>
              <a:t>sextupole</a:t>
            </a:r>
            <a:r>
              <a:rPr lang="en-US" altLang="zh-CN" sz="2000" dirty="0" smtClean="0">
                <a:sym typeface="Symbol"/>
              </a:rPr>
              <a:t> scheme </a:t>
            </a:r>
            <a:endParaRPr lang="en-US" altLang="zh-CN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ARC lattice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60/60 </a:t>
            </a:r>
            <a:r>
              <a:rPr lang="en-US" altLang="zh-CN" sz="2400" dirty="0" smtClean="0"/>
              <a:t>degree FODO cell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156=26*6 </a:t>
            </a:r>
            <a:r>
              <a:rPr lang="en-US" altLang="zh-CN" sz="2400" dirty="0" smtClean="0"/>
              <a:t>cells in each </a:t>
            </a:r>
            <a:r>
              <a:rPr lang="en-US" altLang="zh-CN" sz="2400" dirty="0" smtClean="0"/>
              <a:t>section to make </a:t>
            </a:r>
            <a:r>
              <a:rPr lang="en-US" altLang="zh-CN" sz="2400" b="1" dirty="0" smtClean="0"/>
              <a:t>resonance driving terms cancellation</a:t>
            </a:r>
            <a:endParaRPr lang="en-US" altLang="zh-CN" sz="2400" b="1" dirty="0" smtClean="0"/>
          </a:p>
          <a:p>
            <a:r>
              <a:rPr lang="en-US" altLang="zh-CN" sz="2400" dirty="0" smtClean="0"/>
              <a:t>Length of ARC:</a:t>
            </a:r>
            <a:r>
              <a:rPr lang="en-US" altLang="zh-CN" sz="2400" b="1" dirty="0" smtClean="0"/>
              <a:t> 55km</a:t>
            </a:r>
            <a:endParaRPr lang="zh-CN" alt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5530"/>
            <a:ext cx="4104456" cy="2949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143026"/>
            <a:ext cx="4181005" cy="338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3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-18256"/>
            <a:ext cx="9587408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RDT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in ARC</a:t>
            </a:r>
            <a:endParaRPr lang="en-US" altLang="zh-CN" sz="3600" dirty="0"/>
          </a:p>
        </p:txBody>
      </p:sp>
      <p:pic>
        <p:nvPicPr>
          <p:cNvPr id="56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452596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Resonance driving terms (RDT) of ARC lattice</a:t>
            </a:r>
          </a:p>
          <a:p>
            <a:r>
              <a:rPr lang="en-US" altLang="zh-CN" sz="2000" dirty="0" smtClean="0"/>
              <a:t>With 2 families of sextupoles in 6 cells</a:t>
            </a:r>
          </a:p>
          <a:p>
            <a:pPr lvl="1"/>
            <a:r>
              <a:rPr lang="en-US" altLang="zh-CN" sz="2000" dirty="0" smtClean="0">
                <a:sym typeface="Symbol"/>
              </a:rPr>
              <a:t>All 3</a:t>
            </a:r>
            <a:r>
              <a:rPr lang="en-US" altLang="zh-CN" sz="2000" baseline="30000" dirty="0" smtClean="0">
                <a:sym typeface="Symbol"/>
              </a:rPr>
              <a:t>rd</a:t>
            </a:r>
            <a:r>
              <a:rPr lang="en-US" altLang="zh-CN" sz="2000" dirty="0" smtClean="0">
                <a:sym typeface="Symbol"/>
              </a:rPr>
              <a:t> RDT due to sextupoles cancelled</a:t>
            </a:r>
          </a:p>
          <a:p>
            <a:pPr lvl="1"/>
            <a:r>
              <a:rPr lang="en-US" altLang="zh-CN" sz="2000" dirty="0" smtClean="0">
                <a:sym typeface="Symbol"/>
              </a:rPr>
              <a:t>All 4</a:t>
            </a:r>
            <a:r>
              <a:rPr lang="en-US" altLang="zh-CN" sz="2000" baseline="30000" dirty="0" smtClean="0">
                <a:sym typeface="Symbol"/>
              </a:rPr>
              <a:t>th</a:t>
            </a:r>
            <a:r>
              <a:rPr lang="en-US" altLang="zh-CN" sz="2000" dirty="0" smtClean="0">
                <a:sym typeface="Symbol"/>
              </a:rPr>
              <a:t> RDT</a:t>
            </a:r>
            <a:r>
              <a:rPr lang="en-US" altLang="zh-CN" sz="2000" dirty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except 2Qx-2Qy due </a:t>
            </a:r>
            <a:r>
              <a:rPr lang="en-US" altLang="zh-CN" sz="2000" dirty="0">
                <a:sym typeface="Symbol"/>
              </a:rPr>
              <a:t>to </a:t>
            </a:r>
            <a:r>
              <a:rPr lang="en-US" altLang="zh-CN" sz="2000" dirty="0" smtClean="0">
                <a:sym typeface="Symbol"/>
              </a:rPr>
              <a:t>sextupoles cancelled</a:t>
            </a:r>
          </a:p>
          <a:p>
            <a:pPr lvl="1"/>
            <a:r>
              <a:rPr lang="en-US" altLang="zh-CN" sz="2000" dirty="0" smtClean="0">
                <a:sym typeface="Symbol"/>
              </a:rPr>
              <a:t>Amplitude-dependent tune shift dQx/dJx, dQy/dJy, dQx/dJy accumulated in FODO cells which can be further optimized  </a:t>
            </a:r>
            <a:endParaRPr lang="en-US" altLang="zh-CN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40968"/>
            <a:ext cx="2952328" cy="184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941168"/>
            <a:ext cx="2880320" cy="1770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249" y="3140968"/>
            <a:ext cx="29281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539552" y="3140968"/>
            <a:ext cx="10801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ym typeface="Symbol"/>
              </a:rPr>
              <a:t>3</a:t>
            </a:r>
            <a:r>
              <a:rPr lang="en-US" altLang="zh-CN" sz="1400" b="1" baseline="30000" dirty="0">
                <a:sym typeface="Symbol"/>
              </a:rPr>
              <a:t>rd</a:t>
            </a:r>
            <a:r>
              <a:rPr lang="en-US" altLang="zh-CN" sz="1400" b="1" dirty="0">
                <a:sym typeface="Symbol"/>
              </a:rPr>
              <a:t> RDT </a:t>
            </a:r>
            <a:endParaRPr lang="zh-CN" altLang="en-US" sz="1400" b="1" dirty="0"/>
          </a:p>
        </p:txBody>
      </p:sp>
      <p:sp>
        <p:nvSpPr>
          <p:cNvPr id="61" name="矩形 60"/>
          <p:cNvSpPr/>
          <p:nvPr/>
        </p:nvSpPr>
        <p:spPr>
          <a:xfrm>
            <a:off x="4355976" y="3140968"/>
            <a:ext cx="10801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ym typeface="Symbol"/>
              </a:rPr>
              <a:t>4</a:t>
            </a:r>
            <a:r>
              <a:rPr lang="en-US" altLang="zh-CN" sz="1400" b="1" baseline="30000" dirty="0" smtClean="0">
                <a:sym typeface="Symbol"/>
              </a:rPr>
              <a:t>th</a:t>
            </a:r>
            <a:r>
              <a:rPr lang="en-US" altLang="zh-CN" sz="1400" b="1" dirty="0" smtClean="0">
                <a:sym typeface="Symbol"/>
              </a:rPr>
              <a:t> </a:t>
            </a:r>
            <a:r>
              <a:rPr lang="en-US" altLang="zh-CN" sz="1400" b="1" dirty="0">
                <a:sym typeface="Symbol"/>
              </a:rPr>
              <a:t>RDT </a:t>
            </a:r>
            <a:endParaRPr lang="zh-CN" altLang="en-US" sz="1400" b="1" dirty="0"/>
          </a:p>
        </p:txBody>
      </p:sp>
      <p:sp>
        <p:nvSpPr>
          <p:cNvPr id="62" name="矩形 61"/>
          <p:cNvSpPr/>
          <p:nvPr/>
        </p:nvSpPr>
        <p:spPr>
          <a:xfrm>
            <a:off x="2123728" y="5023777"/>
            <a:ext cx="10801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ym typeface="Symbol"/>
              </a:rPr>
              <a:t>dQx/dJx, dQy/dJy, </a:t>
            </a:r>
            <a:r>
              <a:rPr lang="en-US" altLang="zh-CN" sz="1400" b="1" dirty="0" err="1" smtClean="0">
                <a:sym typeface="Symbol"/>
              </a:rPr>
              <a:t>dQx</a:t>
            </a:r>
            <a:r>
              <a:rPr lang="en-US" altLang="zh-CN" sz="1400" b="1" dirty="0" smtClean="0">
                <a:sym typeface="Symbol"/>
              </a:rPr>
              <a:t>/</a:t>
            </a:r>
            <a:r>
              <a:rPr lang="en-US" altLang="zh-CN" sz="1400" b="1" dirty="0" err="1" smtClean="0">
                <a:sym typeface="Symbol"/>
              </a:rPr>
              <a:t>dJy</a:t>
            </a:r>
            <a:endParaRPr lang="en-US" altLang="zh-CN" sz="1400" b="1" dirty="0" smtClean="0">
              <a:sym typeface="Symbol"/>
            </a:endParaRPr>
          </a:p>
          <a:p>
            <a:r>
              <a:rPr lang="en-US" altLang="zh-CN" sz="1400" b="1" dirty="0" smtClean="0">
                <a:sym typeface="Symbol"/>
              </a:rPr>
              <a:t>2Qx-2Qy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209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778098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Tune shift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64904"/>
            <a:ext cx="4320480" cy="351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tune vs. </a:t>
            </a:r>
            <a:r>
              <a:rPr lang="en-US" altLang="zh-CN" sz="2800" dirty="0" smtClean="0"/>
              <a:t>dP/P</a:t>
            </a:r>
          </a:p>
          <a:p>
            <a:pPr lvl="1"/>
            <a:r>
              <a:rPr lang="en-US" altLang="zh-CN" b="1" dirty="0" smtClean="0"/>
              <a:t>Second order chromaticity</a:t>
            </a:r>
            <a:r>
              <a:rPr lang="en-US" altLang="zh-CN" dirty="0" smtClean="0"/>
              <a:t> arise due to stronger focusing</a:t>
            </a:r>
          </a:p>
        </p:txBody>
      </p:sp>
      <p:sp>
        <p:nvSpPr>
          <p:cNvPr id="3" name="矩形 2"/>
          <p:cNvSpPr/>
          <p:nvPr/>
        </p:nvSpPr>
        <p:spPr>
          <a:xfrm>
            <a:off x="4781963" y="6173203"/>
            <a:ext cx="1739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2 families in ARC</a:t>
            </a:r>
          </a:p>
        </p:txBody>
      </p:sp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48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IR lattice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/>
              <a:t>IR lattice design with local chromaticity </a:t>
            </a:r>
            <a:r>
              <a:rPr lang="en-US" altLang="zh-CN" dirty="0" smtClean="0"/>
              <a:t>correction</a:t>
            </a:r>
            <a:endParaRPr lang="en-US" altLang="zh-CN" dirty="0">
              <a:sym typeface="Symbol"/>
            </a:endParaRPr>
          </a:p>
          <a:p>
            <a:r>
              <a:rPr lang="en-US" altLang="zh-CN" sz="2800" dirty="0" smtClean="0"/>
              <a:t>Additional </a:t>
            </a:r>
            <a:r>
              <a:rPr lang="en-US" altLang="zh-CN" sz="2800" dirty="0" smtClean="0"/>
              <a:t>sextupole for 3</a:t>
            </a:r>
            <a:r>
              <a:rPr lang="en-US" altLang="zh-CN" sz="2800" baseline="30000" dirty="0" smtClean="0"/>
              <a:t>rd</a:t>
            </a:r>
            <a:r>
              <a:rPr lang="en-US" altLang="zh-CN" sz="2800" dirty="0" smtClean="0"/>
              <a:t> order chromaticity</a:t>
            </a:r>
            <a:endParaRPr lang="zh-CN" alt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72" y="3645024"/>
            <a:ext cx="739852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箭头连接符 4"/>
          <p:cNvCxnSpPr/>
          <p:nvPr/>
        </p:nvCxnSpPr>
        <p:spPr>
          <a:xfrm>
            <a:off x="6300192" y="2593713"/>
            <a:ext cx="0" cy="504056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3979560" y="255977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1763688" y="255977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452320" y="3097769"/>
            <a:ext cx="4320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IP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763688" y="3172091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619672" y="3170804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995936" y="3161285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300192" y="3161285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164288" y="3170804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835696" y="3346064"/>
            <a:ext cx="2016224" cy="109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4211960" y="3356992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16216" y="299695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FT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5776" y="295478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CCY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88024" y="295478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CCX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5656" y="292494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0000"/>
                </a:solidFill>
              </a:rPr>
              <a:t>M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3" name="直接箭头连接符 22"/>
          <p:cNvCxnSpPr>
            <a:stCxn id="10" idx="2"/>
          </p:cNvCxnSpPr>
          <p:nvPr/>
        </p:nvCxnSpPr>
        <p:spPr>
          <a:xfrm flipH="1">
            <a:off x="7164288" y="3436323"/>
            <a:ext cx="504056" cy="351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6372200" y="3354669"/>
            <a:ext cx="720080" cy="23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35696" y="4205406"/>
            <a:ext cx="1584176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ym typeface="Symbol"/>
              </a:rPr>
              <a:t>L*= </a:t>
            </a:r>
            <a:r>
              <a:rPr lang="en-US" altLang="zh-CN" sz="1400" b="1" dirty="0" smtClean="0">
                <a:sym typeface="Symbol"/>
              </a:rPr>
              <a:t>1.5m</a:t>
            </a:r>
          </a:p>
          <a:p>
            <a:r>
              <a:rPr lang="en-US" altLang="zh-CN" sz="1400" b="1" dirty="0" smtClean="0">
                <a:sym typeface="Symbol"/>
              </a:rPr>
              <a:t>x*= 0.22mm</a:t>
            </a:r>
            <a:endParaRPr lang="en-US" altLang="zh-CN" sz="1400" b="1" dirty="0" smtClean="0">
              <a:sym typeface="Symbol"/>
            </a:endParaRPr>
          </a:p>
          <a:p>
            <a:r>
              <a:rPr lang="en-US" altLang="zh-CN" sz="1400" b="1" dirty="0" smtClean="0">
                <a:sym typeface="Symbol"/>
              </a:rPr>
              <a:t></a:t>
            </a:r>
            <a:r>
              <a:rPr lang="en-US" altLang="zh-CN" sz="1400" b="1" dirty="0">
                <a:sym typeface="Symbol"/>
              </a:rPr>
              <a:t>y</a:t>
            </a:r>
            <a:r>
              <a:rPr lang="en-US" altLang="zh-CN" sz="1400" b="1" dirty="0" smtClean="0">
                <a:sym typeface="Symbol"/>
              </a:rPr>
              <a:t>*= </a:t>
            </a:r>
            <a:r>
              <a:rPr lang="en-US" altLang="zh-CN" sz="1400" b="1" dirty="0" smtClean="0">
                <a:sym typeface="Symbol"/>
              </a:rPr>
              <a:t>1mm</a:t>
            </a:r>
            <a:endParaRPr lang="en-US" altLang="zh-CN" sz="1400" b="1" dirty="0" smtClean="0">
              <a:sym typeface="Symbol"/>
            </a:endParaRPr>
          </a:p>
          <a:p>
            <a:r>
              <a:rPr lang="en-US" altLang="zh-CN" sz="1400" b="1" dirty="0" smtClean="0">
                <a:sym typeface="Symbol"/>
              </a:rPr>
              <a:t>GQD0= </a:t>
            </a:r>
            <a:r>
              <a:rPr lang="en-US" altLang="zh-CN" sz="1400" b="1" dirty="0" smtClean="0">
                <a:sym typeface="Symbol"/>
              </a:rPr>
              <a:t>-200T/m</a:t>
            </a:r>
            <a:endParaRPr lang="en-US" altLang="zh-CN" sz="1400" b="1" dirty="0" smtClean="0">
              <a:sym typeface="Symbol"/>
            </a:endParaRPr>
          </a:p>
          <a:p>
            <a:r>
              <a:rPr lang="en-US" altLang="zh-CN" sz="1400" b="1" dirty="0" smtClean="0">
                <a:sym typeface="Symbol"/>
              </a:rPr>
              <a:t>GQF1= </a:t>
            </a:r>
            <a:r>
              <a:rPr lang="en-US" altLang="zh-CN" sz="1400" b="1" dirty="0" smtClean="0">
                <a:sym typeface="Symbol"/>
              </a:rPr>
              <a:t>200T/m</a:t>
            </a:r>
          </a:p>
          <a:p>
            <a:r>
              <a:rPr lang="en-US" altLang="zh-CN" sz="1400" b="1" dirty="0" smtClean="0"/>
              <a:t>LQD0=1.69m</a:t>
            </a:r>
          </a:p>
          <a:p>
            <a:r>
              <a:rPr lang="en-US" altLang="zh-CN" sz="1400" b="1" dirty="0" smtClean="0"/>
              <a:t>LQF1=0.90m</a:t>
            </a:r>
            <a:endParaRPr lang="en-US" altLang="zh-CN" sz="1400" b="1" dirty="0" smtClean="0">
              <a:sym typeface="Symbol"/>
            </a:endParaRPr>
          </a:p>
          <a:p>
            <a:endParaRPr lang="en-US" altLang="zh-CN" sz="1400" b="1" dirty="0" smtClean="0">
              <a:sym typeface="Symbol"/>
            </a:endParaRPr>
          </a:p>
        </p:txBody>
      </p:sp>
      <p:pic>
        <p:nvPicPr>
          <p:cNvPr id="37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2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Chromaticity correction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993" y="2481808"/>
            <a:ext cx="4281487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36043"/>
            <a:ext cx="4352925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51672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3</a:t>
            </a:r>
            <a:r>
              <a:rPr lang="en-US" altLang="zh-CN" sz="2000" b="1" baseline="30000" dirty="0" smtClean="0"/>
              <a:t>rd</a:t>
            </a:r>
            <a:r>
              <a:rPr lang="en-US" altLang="zh-CN" sz="2000" b="1" dirty="0" smtClean="0"/>
              <a:t> order vertical chromaticity</a:t>
            </a:r>
            <a:endParaRPr lang="zh-CN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156898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3</a:t>
            </a:r>
            <a:r>
              <a:rPr lang="en-US" altLang="zh-CN" sz="2000" b="1" baseline="30000" dirty="0" smtClean="0"/>
              <a:t>rd</a:t>
            </a:r>
            <a:r>
              <a:rPr lang="en-US" altLang="zh-CN" sz="2000" b="1" dirty="0" smtClean="0"/>
              <a:t> order vertical and horizontal chromaticity</a:t>
            </a:r>
            <a:endParaRPr lang="zh-CN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5410090"/>
            <a:ext cx="4123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Preliminary result</a:t>
            </a:r>
          </a:p>
          <a:p>
            <a:r>
              <a:rPr lang="en-US" altLang="zh-CN" dirty="0" smtClean="0"/>
              <a:t>to be further optimized with whole ring </a:t>
            </a:r>
            <a:endParaRPr lang="zh-CN" altLang="en-US" dirty="0"/>
          </a:p>
        </p:txBody>
      </p:sp>
      <p:pic>
        <p:nvPicPr>
          <p:cNvPr id="8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844</Words>
  <Application>Microsoft Office PowerPoint</Application>
  <PresentationFormat>全屏显示(4:3)</PresentationFormat>
  <Paragraphs>281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DA Study for the CEPC Partial Double Ring Scheme</vt:lpstr>
      <vt:lpstr>Outline</vt:lpstr>
      <vt:lpstr>CEPC primary parameter （wangdou20160325）</vt:lpstr>
      <vt:lpstr>ARC lattice</vt:lpstr>
      <vt:lpstr>ARC lattice</vt:lpstr>
      <vt:lpstr>RDT in ARC</vt:lpstr>
      <vt:lpstr>Tune shift</vt:lpstr>
      <vt:lpstr>IR lattice</vt:lpstr>
      <vt:lpstr>Chromaticity correction</vt:lpstr>
      <vt:lpstr>Check chromaticity with ARC+IR</vt:lpstr>
      <vt:lpstr>Partial double ring</vt:lpstr>
      <vt:lpstr>Whole ring</vt:lpstr>
      <vt:lpstr>Dynamic aperture</vt:lpstr>
      <vt:lpstr>Summary</vt:lpstr>
      <vt:lpstr>PDR lattice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195</cp:revision>
  <dcterms:created xsi:type="dcterms:W3CDTF">2016-03-31T11:13:45Z</dcterms:created>
  <dcterms:modified xsi:type="dcterms:W3CDTF">2016-04-08T02:46:16Z</dcterms:modified>
</cp:coreProperties>
</file>