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0834-72F5-42D4-B986-BF19F5E6E168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A3AD1-2266-485E-982D-E8B273F6D3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2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8E6E-2117-415A-8AA4-8A0B8F4B0C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3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8E6E-2117-415A-8AA4-8A0B8F4B0C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65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8E6E-2117-415A-8AA4-8A0B8F4B0C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可以扫描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8E6E-2117-415A-8AA4-8A0B8F4B0C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2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8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90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54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2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0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8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3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703E-E099-4D9F-B0BE-6F2BFDBBBFA7}" type="datetimeFigureOut">
              <a:rPr lang="zh-CN" altLang="en-US" smtClean="0"/>
              <a:t>2016-4-1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9F6E-8EE8-4586-9A1A-F73391845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4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Beam-Beam Simulation</a:t>
            </a:r>
            <a:br>
              <a:rPr lang="en-US" altLang="zh-CN" dirty="0" smtClean="0"/>
            </a:br>
            <a:r>
              <a:rPr lang="en-US" altLang="zh-CN" dirty="0" smtClean="0"/>
              <a:t>&amp;</a:t>
            </a:r>
            <a:br>
              <a:rPr lang="en-US" altLang="zh-CN" dirty="0" smtClean="0"/>
            </a:br>
            <a:r>
              <a:rPr lang="en-US" altLang="zh-CN" dirty="0" smtClean="0"/>
              <a:t>Dynamic Aperture </a:t>
            </a:r>
            <a:r>
              <a:rPr lang="en-US" altLang="zh-CN" dirty="0" err="1" smtClean="0"/>
              <a:t>Optimzation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ZHANG, Yuan</a:t>
            </a:r>
          </a:p>
          <a:p>
            <a:r>
              <a:rPr lang="en-US" altLang="zh-CN" dirty="0" smtClean="0"/>
              <a:t>CEPC-SPPC Symposium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IHEP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2016 Apr. 08-09</a:t>
            </a:r>
          </a:p>
          <a:p>
            <a:r>
              <a:rPr lang="en-US" altLang="zh-CN" dirty="0" smtClean="0"/>
              <a:t>Thanks: </a:t>
            </a:r>
            <a:r>
              <a:rPr lang="en-US" altLang="zh-CN" dirty="0" err="1" smtClean="0"/>
              <a:t>Dimitry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Shatilov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Kahuzitio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Demin</a:t>
            </a:r>
            <a:r>
              <a:rPr lang="en-US" altLang="zh-CN" dirty="0" smtClean="0"/>
              <a:t> Zhou, </a:t>
            </a:r>
          </a:p>
          <a:p>
            <a:r>
              <a:rPr lang="en-US" altLang="zh-CN" dirty="0" err="1" smtClean="0"/>
              <a:t>Yiwei</a:t>
            </a:r>
            <a:r>
              <a:rPr lang="en-US" altLang="zh-CN" dirty="0" smtClean="0"/>
              <a:t> Wang,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r>
              <a:rPr lang="en-US" altLang="zh-CN" dirty="0" smtClean="0"/>
              <a:t>, Dou Wang</a:t>
            </a:r>
          </a:p>
        </p:txBody>
      </p:sp>
    </p:spTree>
    <p:extLst>
      <p:ext uri="{BB962C8B-B14F-4D97-AF65-F5344CB8AC3E}">
        <p14:creationId xmlns:p14="http://schemas.microsoft.com/office/powerpoint/2010/main" val="9019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Dispersion </a:t>
            </a:r>
            <a:r>
              <a:rPr lang="en-US" altLang="zh-CN" dirty="0"/>
              <a:t>at 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The PCs are positioned at finite dispersion region. We try to set the dispersion 0.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027906"/>
            <a:ext cx="4526921" cy="3290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759" t="6192"/>
          <a:stretch/>
        </p:blipFill>
        <p:spPr>
          <a:xfrm>
            <a:off x="6076853" y="3671276"/>
            <a:ext cx="4276969" cy="31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More on Parasitic Crossings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Different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phase advance </a:t>
                </a:r>
                <a:r>
                  <a:rPr lang="en-US" altLang="zh-CN" dirty="0" smtClean="0"/>
                  <a:t>between PC and IP. The previous result is obtained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 for all 50 PCs in half ring. We also 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25 PCs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another 25 PCs. It does not help.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CEPC: Dynamic Aperture Optimization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 (v1-IR)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6253"/>
            <a:ext cx="5457172" cy="435133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125242" y="1690688"/>
            <a:ext cx="3200400" cy="5053034"/>
            <a:chOff x="6657156" y="1690688"/>
            <a:chExt cx="3200400" cy="5053034"/>
          </a:xfrm>
        </p:grpSpPr>
        <p:grpSp>
          <p:nvGrpSpPr>
            <p:cNvPr id="11" name="组合 10"/>
            <p:cNvGrpSpPr/>
            <p:nvPr/>
          </p:nvGrpSpPr>
          <p:grpSpPr>
            <a:xfrm>
              <a:off x="6657156" y="1690688"/>
              <a:ext cx="3200400" cy="2474595"/>
              <a:chOff x="6657156" y="1690688"/>
              <a:chExt cx="3200400" cy="247459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7156" y="1690688"/>
                <a:ext cx="3200400" cy="2474595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7761514" y="2068286"/>
                <a:ext cx="947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SF</a:t>
                </a:r>
                <a:endParaRPr lang="zh-CN" altLang="en-US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657156" y="4269127"/>
              <a:ext cx="3200400" cy="2474595"/>
              <a:chOff x="6657156" y="4269127"/>
              <a:chExt cx="3200400" cy="247459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7156" y="4269127"/>
                <a:ext cx="3200400" cy="2474595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7761514" y="4529852"/>
                <a:ext cx="566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SD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08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Weak-Strong Simulation with Lattice (240sext)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CEPC: Dynamic Aperture Optimization with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</a:t>
            </a:r>
            <a:r>
              <a:rPr lang="en-US" altLang="zh-CN" dirty="0"/>
              <a:t>in </a:t>
            </a:r>
            <a:r>
              <a:rPr lang="en-US" altLang="zh-CN" dirty="0" smtClean="0"/>
              <a:t>IR (v3.0)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167311" y="1690688"/>
            <a:ext cx="7857377" cy="5073533"/>
            <a:chOff x="361924" y="836712"/>
            <a:chExt cx="8605795" cy="5949280"/>
          </a:xfrm>
        </p:grpSpPr>
        <p:grpSp>
          <p:nvGrpSpPr>
            <p:cNvPr id="5" name="组合 4"/>
            <p:cNvGrpSpPr/>
            <p:nvPr/>
          </p:nvGrpSpPr>
          <p:grpSpPr>
            <a:xfrm>
              <a:off x="653116" y="980728"/>
              <a:ext cx="7735308" cy="2210762"/>
              <a:chOff x="653116" y="980728"/>
              <a:chExt cx="7735308" cy="221076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116" y="980728"/>
                <a:ext cx="7735308" cy="2210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直接箭头连接符 11"/>
              <p:cNvCxnSpPr/>
              <p:nvPr/>
            </p:nvCxnSpPr>
            <p:spPr>
              <a:xfrm>
                <a:off x="2555776" y="2574196"/>
                <a:ext cx="936104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4572000" y="2574196"/>
                <a:ext cx="864096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4"/>
              <p:cNvSpPr txBox="1"/>
              <p:nvPr/>
            </p:nvSpPr>
            <p:spPr>
              <a:xfrm>
                <a:off x="2915816" y="206084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-I</a:t>
                </a:r>
                <a:endParaRPr lang="zh-CN" altLang="en-US" b="1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860032" y="207014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-I</a:t>
                </a:r>
                <a:endParaRPr lang="zh-CN" altLang="en-US" b="1" dirty="0"/>
              </a:p>
            </p:txBody>
          </p:sp>
          <p:cxnSp>
            <p:nvCxnSpPr>
              <p:cNvPr id="16" name="直接箭头连接符 15"/>
              <p:cNvCxnSpPr/>
              <p:nvPr/>
            </p:nvCxnSpPr>
            <p:spPr>
              <a:xfrm flipV="1">
                <a:off x="2051720" y="1314858"/>
                <a:ext cx="0" cy="25464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V="1">
                <a:off x="2267744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 flipV="1">
                <a:off x="2771800" y="1320082"/>
                <a:ext cx="0" cy="2546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3059832" y="1320082"/>
                <a:ext cx="0" cy="2546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V="1">
                <a:off x="3275856" y="1320082"/>
                <a:ext cx="0" cy="2546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V="1">
                <a:off x="3779912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4067944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V="1">
                <a:off x="4788024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5076056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flipV="1">
                <a:off x="5292080" y="1320082"/>
                <a:ext cx="0" cy="25464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6"/>
              <p:cNvSpPr txBox="1"/>
              <p:nvPr/>
            </p:nvSpPr>
            <p:spPr>
              <a:xfrm>
                <a:off x="1907704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</a:t>
                </a:r>
                <a:endParaRPr lang="zh-CN" altLang="en-US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123728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627784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3</a:t>
                </a:r>
                <a:endParaRPr lang="zh-CN" alt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915816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131840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635896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6</a:t>
                </a:r>
                <a:endParaRPr lang="zh-CN" alt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3923928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7</a:t>
                </a:r>
                <a:endParaRPr lang="zh-CN" altLang="en-US" dirty="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4644008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8</a:t>
                </a:r>
                <a:endParaRPr lang="zh-CN" altLang="en-US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932040" y="16081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9</a:t>
                </a:r>
                <a:endParaRPr lang="zh-CN" alt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148064" y="160811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</a:t>
                </a:r>
                <a:endParaRPr lang="zh-CN" altLang="en-US" dirty="0"/>
              </a:p>
            </p:txBody>
          </p:sp>
          <p:sp>
            <p:nvSpPr>
              <p:cNvPr id="36" name="TextBox 37"/>
              <p:cNvSpPr txBox="1"/>
              <p:nvPr/>
            </p:nvSpPr>
            <p:spPr>
              <a:xfrm>
                <a:off x="6012160" y="1342509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ym typeface="Symbol"/>
                  </a:rPr>
                  <a:t>L*=1.5m</a:t>
                </a:r>
              </a:p>
              <a:p>
                <a:r>
                  <a:rPr lang="en-US" altLang="zh-CN" dirty="0" smtClean="0">
                    <a:sym typeface="Symbol"/>
                  </a:rPr>
                  <a:t></a:t>
                </a:r>
                <a:r>
                  <a:rPr lang="en-US" altLang="zh-CN" dirty="0">
                    <a:sym typeface="Symbol"/>
                  </a:rPr>
                  <a:t>y</a:t>
                </a:r>
                <a:r>
                  <a:rPr lang="en-US" altLang="zh-CN" dirty="0" smtClean="0">
                    <a:sym typeface="Symbol"/>
                  </a:rPr>
                  <a:t>*=3mm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61924" y="3429000"/>
              <a:ext cx="7939297" cy="3356992"/>
              <a:chOff x="361924" y="3429000"/>
              <a:chExt cx="7939297" cy="335699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3429000"/>
                <a:ext cx="5889461" cy="335699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4" y="3507089"/>
                <a:ext cx="3634012" cy="2370183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4932040" y="3562904"/>
                <a:ext cx="3164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+(</a:t>
                </a:r>
                <a:r>
                  <a:rPr lang="en-US" altLang="zh-CN" b="1" dirty="0" smtClean="0"/>
                  <a:t>2,3,4,5,6,7,8,9,10) </a:t>
                </a:r>
                <a:r>
                  <a:rPr lang="en-US" altLang="zh-CN" b="1" dirty="0"/>
                  <a:t>sextupoles</a:t>
                </a:r>
                <a:endParaRPr lang="zh-CN" altLang="en-US" b="1" dirty="0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6372200" y="836712"/>
              <a:ext cx="2595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altLang="zh-CN" sz="1600" b="1" dirty="0" smtClean="0"/>
                <a:t>FFS_3.0mm_v3.0_Nov_2015</a:t>
              </a:r>
              <a:endParaRPr lang="en-US" altLang="zh-CN" sz="1600" b="1" dirty="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575332" y="1271261"/>
            <a:ext cx="23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Courtesy of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Weak-Strong Simulation with Lattice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IRsext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parameter for CEPC double ring</a:t>
            </a:r>
            <a:br>
              <a:rPr lang="en-US" altLang="zh-CN" dirty="0" smtClean="0"/>
            </a:br>
            <a:r>
              <a:rPr lang="zh-CN" altLang="en-US" sz="2200" dirty="0"/>
              <a:t>（</a:t>
            </a:r>
            <a:r>
              <a:rPr lang="en-US" altLang="zh-CN" sz="2200" dirty="0"/>
              <a:t>wangdou20160325</a:t>
            </a:r>
            <a:r>
              <a:rPr lang="zh-CN" altLang="en-US" sz="2200" dirty="0"/>
              <a:t>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31504" y="836712"/>
          <a:ext cx="8640960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008112"/>
                <a:gridCol w="1152128"/>
                <a:gridCol w="1296144"/>
                <a:gridCol w="1008112"/>
                <a:gridCol w="936104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0.08/0.001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7/0.046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=3)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=2.6)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4819820" y="1218392"/>
            <a:ext cx="968991" cy="559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32985" y="1218682"/>
            <a:ext cx="968991" cy="559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52724" y="1218682"/>
            <a:ext cx="968991" cy="559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9801" y="1218972"/>
            <a:ext cx="968991" cy="559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Case: 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35490"/>
            <a:ext cx="5181600" cy="4131607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35490"/>
            <a:ext cx="5181600" cy="41316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7742" y="1153551"/>
            <a:ext cx="339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Lifetime: 118 min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923128" y="324181"/>
            <a:ext cx="380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IBB: Strong-Strong Beam-Beam Code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with Beamstrahlung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Developed by Y. </a:t>
            </a:r>
            <a:r>
              <a:rPr lang="en-US" altLang="zh-CN" dirty="0" err="1" smtClean="0"/>
              <a:t>Zhang@IHEP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Case: H-low power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27742" y="1153551"/>
            <a:ext cx="339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Lifetime: 97 min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35490"/>
            <a:ext cx="5181600" cy="4131607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35490"/>
            <a:ext cx="5181600" cy="4131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23128" y="324181"/>
            <a:ext cx="380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IBB: Strong-Strong Beam-Beam Code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with Beamstrahlung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Developed by Y. </a:t>
            </a:r>
            <a:r>
              <a:rPr lang="en-US" altLang="zh-CN" dirty="0" err="1" smtClean="0"/>
              <a:t>Zhang@IHEP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6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Z-1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87" y="1307448"/>
            <a:ext cx="6783626" cy="5409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23128" y="324181"/>
            <a:ext cx="380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IBB: Strong-Strong Beam-Beam Code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with Beamstrahlung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Developed by Y. </a:t>
            </a:r>
            <a:r>
              <a:rPr lang="en-US" altLang="zh-CN" dirty="0" err="1" smtClean="0"/>
              <a:t>Zhang@IHEP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 I.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Code Development(</a:t>
            </a:r>
            <a:r>
              <a:rPr lang="en-US" altLang="zh-CN" dirty="0" err="1" smtClean="0"/>
              <a:t>ibb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Pretzel Scheme</a:t>
            </a:r>
          </a:p>
          <a:p>
            <a:r>
              <a:rPr lang="en-US" altLang="zh-CN" dirty="0" smtClean="0"/>
              <a:t>Crosstalk between beam-beam and lattice nonlinearity</a:t>
            </a:r>
          </a:p>
          <a:p>
            <a:r>
              <a:rPr lang="en-US" altLang="zh-CN" dirty="0" smtClean="0"/>
              <a:t>Check of new partial double ring parameters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Z-2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39" y="1574602"/>
            <a:ext cx="6114722" cy="48825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23128" y="324181"/>
            <a:ext cx="380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IBB: Strong-Strong Beam-Beam Code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with Beamstrahlung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Developed by Y. </a:t>
            </a:r>
            <a:r>
              <a:rPr lang="en-US" altLang="zh-CN" dirty="0" err="1" smtClean="0"/>
              <a:t>Zhang@IHEP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Beam-Beam Simulation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Beamstrahlung is taken into account in </a:t>
                </a:r>
                <a:r>
                  <a:rPr lang="en-US" altLang="zh-CN" dirty="0" err="1" smtClean="0"/>
                  <a:t>ibb</a:t>
                </a:r>
                <a:endParaRPr lang="en-US" altLang="zh-CN" dirty="0" smtClean="0"/>
              </a:p>
              <a:p>
                <a:r>
                  <a:rPr lang="en-US" altLang="zh-CN" dirty="0" smtClean="0"/>
                  <a:t>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separation is not enough without any compensation</a:t>
                </a:r>
              </a:p>
              <a:p>
                <a:r>
                  <a:rPr lang="en-US" altLang="zh-CN" dirty="0" smtClean="0"/>
                  <a:t>There is nearly no luminosity loss coming from the </a:t>
                </a:r>
                <a:r>
                  <a:rPr lang="en-US" altLang="zh-CN" dirty="0" smtClean="0"/>
                  <a:t>lattice(by*=3mm)</a:t>
                </a:r>
                <a:endParaRPr lang="en-US" altLang="zh-CN" dirty="0" smtClean="0"/>
              </a:p>
              <a:p>
                <a:r>
                  <a:rPr lang="en-US" altLang="zh-CN" dirty="0" smtClean="0"/>
                  <a:t>It is </a:t>
                </a:r>
                <a:r>
                  <a:rPr lang="en-US" altLang="zh-CN" dirty="0" smtClean="0"/>
                  <a:t>reasonable </a:t>
                </a:r>
                <a:r>
                  <a:rPr lang="en-US" altLang="zh-CN" dirty="0" smtClean="0"/>
                  <a:t>for the new partial double ring parameters from the point view of beam-beam interaction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4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Part II.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This work was firstly excited by </a:t>
            </a:r>
            <a:r>
              <a:rPr lang="en-US" altLang="zh-CN" dirty="0" err="1" smtClean="0"/>
              <a:t>Oide’s</a:t>
            </a:r>
            <a:r>
              <a:rPr lang="en-US" altLang="zh-CN" dirty="0" smtClean="0"/>
              <a:t> talk.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“A </a:t>
            </a:r>
            <a:r>
              <a:rPr lang="en-US" altLang="zh-CN" dirty="0"/>
              <a:t>design of beam optics for </a:t>
            </a:r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”, 2015-09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“255 </a:t>
            </a:r>
            <a:r>
              <a:rPr lang="en-US" altLang="zh-CN" dirty="0" err="1" smtClean="0">
                <a:solidFill>
                  <a:srgbClr val="FF0000"/>
                </a:solidFill>
              </a:rPr>
              <a:t>sextupole</a:t>
            </a:r>
            <a:r>
              <a:rPr lang="en-US" altLang="zh-CN" dirty="0" smtClean="0">
                <a:solidFill>
                  <a:srgbClr val="FF0000"/>
                </a:solidFill>
              </a:rPr>
              <a:t> pairs per half ring”</a:t>
            </a:r>
          </a:p>
          <a:p>
            <a:r>
              <a:rPr lang="en-US" altLang="zh-CN" dirty="0" smtClean="0"/>
              <a:t>Downhill Simplex is a local optimization algorithm</a:t>
            </a:r>
          </a:p>
          <a:p>
            <a:r>
              <a:rPr lang="en-US" altLang="zh-CN" dirty="0" smtClean="0"/>
              <a:t>We use a global optimization algorithm: </a:t>
            </a:r>
            <a:r>
              <a:rPr lang="en-US" altLang="zh-CN" dirty="0" err="1" smtClean="0"/>
              <a:t>Diffential</a:t>
            </a:r>
            <a:r>
              <a:rPr lang="en-US" altLang="zh-CN" dirty="0" smtClean="0"/>
              <a:t> Evolution (Suggested by Ji </a:t>
            </a:r>
            <a:r>
              <a:rPr lang="en-US" altLang="zh-CN" dirty="0" err="1" smtClean="0"/>
              <a:t>Qiang@LBNL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Other popular algorithm: Genetic Algorithm, Particle Swarm 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Evolution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The “DE community” </a:t>
                </a:r>
                <a:r>
                  <a:rPr lang="en-US" altLang="zh-CN" dirty="0"/>
                  <a:t>has been growing since the early DE years of 1994 </a:t>
                </a:r>
                <a:r>
                  <a:rPr lang="en-US" altLang="zh-CN" dirty="0" smtClean="0"/>
                  <a:t>– 1996 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new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r>
                  <a:rPr lang="en-US" altLang="zh-CN" dirty="0"/>
                  <a:t>DE is a very simple population based, stochastic function minimizer which is very powerful at the same time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There 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 few strategies, we choose ‘rand-to-best’. Attempts a balance between robustness and fast convergence.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300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CN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  <m:r>
                        <a:rPr lang="en-US" altLang="zh-CN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3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𝐼𝑓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𝑟𝑎𝑛𝑑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𝑂𝑡h𝑒𝑟𝑤𝑖𝑠𝑒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 smtClean="0"/>
                  <a:t>Different </a:t>
                </a:r>
                <a:r>
                  <a:rPr lang="en-US" altLang="zh-CN" dirty="0"/>
                  <a:t>problems often require different settings for NP, F and </a:t>
                </a:r>
                <a:r>
                  <a:rPr lang="en-US" altLang="zh-CN" dirty="0" smtClean="0"/>
                  <a:t>CR</a:t>
                </a:r>
              </a:p>
              <a:p>
                <a:r>
                  <a:rPr lang="en-US" altLang="zh-CN" dirty="0" smtClean="0"/>
                  <a:t>F is usually (0.5,1) but according to our experience, maybe (0.1~0.5) better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with Algorithm </a:t>
            </a:r>
            <a:br>
              <a:rPr lang="en-US" altLang="zh-CN" dirty="0" smtClean="0"/>
            </a:br>
            <a:r>
              <a:rPr lang="en-US" altLang="zh-CN" dirty="0" smtClean="0"/>
              <a:t>- Objective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energy deviation in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transverse amplitude 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For z =Range[-15,15,3],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objective function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aperture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boundary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outside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ellipse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between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boundary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ellipse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5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first test,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100turns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r="48094" b="37521"/>
          <a:stretch/>
        </p:blipFill>
        <p:spPr>
          <a:xfrm>
            <a:off x="222315" y="2368682"/>
            <a:ext cx="6075245" cy="344488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3333" r="34307" b="35054"/>
          <a:stretch/>
        </p:blipFill>
        <p:spPr>
          <a:xfrm>
            <a:off x="6312308" y="2383430"/>
            <a:ext cx="5560143" cy="35396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7071" y="1932039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V1, 100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6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CEPC: Dynamic Aperture Optimization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 (v1-IR)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35490"/>
            <a:ext cx="5181600" cy="4131607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35490"/>
            <a:ext cx="5181600" cy="4131607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5554637" y="3411939"/>
            <a:ext cx="1405720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CEPC: Dynamic Aperture Optimization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 (v1-IR</a:t>
            </a:r>
            <a:r>
              <a:rPr lang="en-US" altLang="zh-CN" dirty="0" smtClean="0"/>
              <a:t>),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8050"/>
            <a:ext cx="5181600" cy="4006487"/>
          </a:xfrm>
          <a:prstGeom prst="rect">
            <a:avLst/>
          </a:prstGeom>
        </p:spPr>
      </p:pic>
      <p:pic>
        <p:nvPicPr>
          <p:cNvPr id="16" name="内容占位符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8050"/>
            <a:ext cx="5181600" cy="40064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26701" y="2281447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SF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7208301" y="2281447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SD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1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Simulation Codes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LIFETRAC by D. </a:t>
                </a:r>
                <a:r>
                  <a:rPr lang="en-US" altLang="zh-CN" dirty="0" err="1" smtClean="0"/>
                  <a:t>Shatilov</a:t>
                </a:r>
                <a:r>
                  <a:rPr lang="en-US" altLang="zh-CN" dirty="0" smtClean="0"/>
                  <a:t> (BINP),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Quasi-strong-strong method is used: Self-consistent beam size and dynamic beta/</a:t>
                </a:r>
                <a:r>
                  <a:rPr lang="en-US" altLang="zh-CN" dirty="0" err="1" smtClean="0"/>
                  <a:t>emittance</a:t>
                </a:r>
                <a:r>
                  <a:rPr lang="en-US" altLang="zh-CN" dirty="0" smtClean="0"/>
                  <a:t> (Gaussian Fit)</a:t>
                </a:r>
              </a:p>
              <a:p>
                <a:r>
                  <a:rPr lang="en-US" altLang="zh-CN" dirty="0" smtClean="0"/>
                  <a:t>BBWS/BBSS by K. </a:t>
                </a:r>
                <a:r>
                  <a:rPr lang="en-US" altLang="zh-CN" dirty="0" err="1" smtClean="0"/>
                  <a:t>Ohmi</a:t>
                </a:r>
                <a:r>
                  <a:rPr lang="en-US" altLang="zh-CN" dirty="0" smtClean="0"/>
                  <a:t> (KEK), 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Weak-strong </a:t>
                </a:r>
                <a:r>
                  <a:rPr lang="en-US" altLang="zh-CN" dirty="0" err="1"/>
                  <a:t>sim</a:t>
                </a:r>
                <a:r>
                  <a:rPr lang="en-US" altLang="zh-CN" dirty="0"/>
                  <a:t>. with self-consistent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or </a:t>
                </a:r>
                <a:r>
                  <a:rPr lang="en-US" altLang="zh-CN" dirty="0" smtClean="0"/>
                  <a:t>Strong-strong </a:t>
                </a:r>
                <a:r>
                  <a:rPr lang="en-US" altLang="zh-CN" dirty="0" err="1"/>
                  <a:t>sim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IBB by Y. Zhang (IHEP)</a:t>
                </a:r>
              </a:p>
              <a:p>
                <a:r>
                  <a:rPr lang="en-US" altLang="zh-CN" dirty="0" smtClean="0"/>
                  <a:t>SAD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259" y="1825625"/>
            <a:ext cx="72594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230" y="1843003"/>
            <a:ext cx="5820942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1662" y="6194341"/>
            <a:ext cx="481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Yongjun</a:t>
            </a:r>
            <a:r>
              <a:rPr lang="en-US" altLang="zh-CN" dirty="0" smtClean="0"/>
              <a:t> Li, IAS Program on HEP Conference, 2016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83940" y="2388358"/>
            <a:ext cx="3111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multiple objective algorithm based on differential evolution is implemented referencing J. </a:t>
            </a:r>
            <a:r>
              <a:rPr lang="en-US" altLang="zh-CN" sz="2400" dirty="0" err="1" smtClean="0"/>
              <a:t>Qiang</a:t>
            </a:r>
            <a:r>
              <a:rPr lang="en-US" altLang="zh-CN" sz="2400" dirty="0" smtClean="0"/>
              <a:t>, IPAC’13.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9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Objective in CEPC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 with </a:t>
            </a:r>
            <a:r>
              <a:rPr lang="en-US" altLang="zh-CN" dirty="0" err="1" smtClean="0"/>
              <a:t>PhaseX</a:t>
            </a:r>
            <a:r>
              <a:rPr lang="en-US" altLang="zh-CN" dirty="0" smtClean="0"/>
              <a:t>-&gt;0,PhaseY-&gt;0</a:t>
            </a:r>
          </a:p>
          <a:p>
            <a:r>
              <a:rPr lang="en-US" altLang="zh-CN" dirty="0" smtClean="0"/>
              <a:t>DA with </a:t>
            </a:r>
            <a:r>
              <a:rPr lang="en-US" altLang="zh-CN" dirty="0" err="1" smtClean="0"/>
              <a:t>PhaseY</a:t>
            </a:r>
            <a:r>
              <a:rPr lang="en-US" altLang="zh-CN" dirty="0" smtClean="0"/>
              <a:t>-&gt;Pi/2, </a:t>
            </a:r>
            <a:r>
              <a:rPr lang="en-US" altLang="zh-CN" dirty="0" err="1" smtClean="0"/>
              <a:t>PhaseY</a:t>
            </a:r>
            <a:r>
              <a:rPr lang="en-US" altLang="zh-CN" dirty="0" smtClean="0"/>
              <a:t>-&gt;Pi/2</a:t>
            </a:r>
          </a:p>
          <a:p>
            <a:r>
              <a:rPr lang="en-US" altLang="zh-CN" dirty="0" err="1" smtClean="0"/>
              <a:t>Qx</a:t>
            </a:r>
            <a:r>
              <a:rPr lang="en-US" altLang="zh-CN" dirty="0" smtClean="0"/>
              <a:t> in [0, 0.5]</a:t>
            </a:r>
          </a:p>
          <a:p>
            <a:r>
              <a:rPr lang="en-US" altLang="zh-CN" dirty="0" err="1" smtClean="0"/>
              <a:t>Qy</a:t>
            </a:r>
            <a:r>
              <a:rPr lang="en-US" altLang="zh-CN" dirty="0" smtClean="0"/>
              <a:t> in [0, 0.5</a:t>
            </a:r>
            <a:r>
              <a:rPr lang="en-US" altLang="zh-CN" dirty="0" smtClean="0"/>
              <a:t>]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</a:t>
            </a:r>
            <a:r>
              <a:rPr lang="en-US" altLang="zh-CN" dirty="0" smtClean="0"/>
              <a:t>solution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51283"/>
            <a:ext cx="5181600" cy="3100022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1283"/>
            <a:ext cx="5181600" cy="3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with Radiation Damping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Damping Off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04481"/>
            <a:ext cx="5157787" cy="308577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Damping On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96883"/>
            <a:ext cx="5183188" cy="31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7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with Radiation Damping and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orbit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Damping 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err="1" smtClean="0"/>
              <a:t>Damiping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Orbit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796883"/>
            <a:ext cx="5183188" cy="3100972"/>
          </a:xfrm>
          <a:prstGeom prst="rect">
            <a:avLst/>
          </a:prstGeom>
        </p:spPr>
      </p:pic>
      <p:pic>
        <p:nvPicPr>
          <p:cNvPr id="9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04481"/>
            <a:ext cx="5157787" cy="30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3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multi-objective optimization code based on differential evolution has been developed</a:t>
            </a:r>
          </a:p>
          <a:p>
            <a:r>
              <a:rPr lang="en-US" altLang="zh-CN" dirty="0" smtClean="0"/>
              <a:t>The MODE is just a tool, no physics. Physics exist in the definition of objective function.</a:t>
            </a:r>
          </a:p>
          <a:p>
            <a:r>
              <a:rPr lang="en-US" altLang="zh-CN" dirty="0" smtClean="0"/>
              <a:t>The tool could only help us find the ‘ceiling’ of a design. But the ‘ceiling’ is determined by the design itself.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Strong-Strong Simulation by IBB3 (preliminary)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713126" cy="4351338"/>
              </a:xfrm>
            </p:spPr>
            <p:txBody>
              <a:bodyPr/>
              <a:lstStyle/>
              <a:p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6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macorparticles</a:t>
                </a:r>
                <a:r>
                  <a:rPr lang="en-US" altLang="zh-CN" dirty="0" smtClean="0"/>
                  <a:t> for one bunch</a:t>
                </a:r>
              </a:p>
              <a:p>
                <a:r>
                  <a:rPr lang="en-US" altLang="zh-CN" dirty="0" smtClean="0"/>
                  <a:t>6430 collisions are tracked</a:t>
                </a:r>
              </a:p>
              <a:p>
                <a:r>
                  <a:rPr lang="en-US" altLang="zh-CN" b="0" dirty="0" smtClean="0"/>
                  <a:t>Beamstrahlung lifetime, only </a:t>
                </a:r>
                <a:r>
                  <a:rPr lang="en-US" altLang="zh-CN" dirty="0" smtClean="0"/>
                  <a:t>57</a:t>
                </a:r>
                <a:r>
                  <a:rPr lang="en-US" altLang="zh-CN" b="0" dirty="0" smtClean="0"/>
                  <a:t> particles(two bunches) are lost due to finite momentum acceptance 0.021(16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b="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336</m:t>
                    </m:r>
                  </m:oMath>
                </a14:m>
                <a:r>
                  <a:rPr lang="en-US" altLang="zh-CN" dirty="0" smtClean="0"/>
                  <a:t>min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713126" cy="4351338"/>
              </a:xfrm>
              <a:blipFill rotWithShape="0">
                <a:blip r:embed="rId3"/>
                <a:stretch>
                  <a:fillRect l="-192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578" y="1463424"/>
            <a:ext cx="5451146" cy="4346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079280" y="5486791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en-US" altLang="zh-CN" dirty="0" smtClean="0"/>
                  <a:t>, Beamstrahlung lifetime estimated by LIFETRAC/BBWS is about 85/250min. </a:t>
                </a: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80" y="5486791"/>
                <a:ext cx="60960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8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Arial" charset="0"/>
              </a:rPr>
              <a:t>Pretzel </a:t>
            </a:r>
            <a:r>
              <a:rPr lang="en-US" altLang="zh-CN" b="1" dirty="0" smtClean="0">
                <a:solidFill>
                  <a:srgbClr val="0000FF"/>
                </a:solidFill>
                <a:latin typeface="Arial" charset="0"/>
              </a:rPr>
              <a:t>scheme (PRE-CDR)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the phase advance between parasitic crossing point should be a integer number of 2*Pi, </a:t>
                </a:r>
              </a:p>
              <a:p>
                <a:pPr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dirty="0"/>
                  <a:t>Designed for 50 bunches/beam, every 4pi phase advance has one collision point</a:t>
                </a:r>
              </a:p>
              <a:p>
                <a:pPr fontAlgn="auto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dirty="0"/>
                  <a:t>Horizontal separation is adopted to avoid big coupling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separation is assumed in horizontal direction</a:t>
                </a:r>
              </a:p>
              <a:p>
                <a:r>
                  <a:rPr lang="en-US" altLang="zh-CN" dirty="0"/>
                  <a:t>50 bunches per beam, 100 parasitic crossings totally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𝜋𝛾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 smtClean="0"/>
                  <a:t>，</a:t>
                </a:r>
                <a:r>
                  <a:rPr lang="en-US" altLang="zh-CN" dirty="0"/>
                  <a:t>It could be estimated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07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07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PC (with </a:t>
            </a:r>
            <a:r>
              <a:rPr lang="en-US" altLang="zh-CN" dirty="0" err="1" smtClean="0"/>
              <a:t>lifetrac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932583"/>
            <a:ext cx="5181600" cy="41374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822" y="1662074"/>
            <a:ext cx="512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Lifetime reduction due to transverse aperture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019800" y="2152353"/>
            <a:ext cx="5412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Could this effect mitigated by different working point, or different phase advance between PCs?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/>
              <a:t>The result  need to be checked by other codes.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5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 with PCs on/off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096000" y="1427596"/>
            <a:ext cx="3884870" cy="5468498"/>
            <a:chOff x="6096000" y="1427596"/>
            <a:chExt cx="3884870" cy="54684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337" t="5031" r="3677" b="10628"/>
            <a:stretch/>
          </p:blipFill>
          <p:spPr>
            <a:xfrm>
              <a:off x="6120696" y="1427596"/>
              <a:ext cx="3860174" cy="244217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4038594"/>
              <a:ext cx="3581400" cy="28575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535332" y="1364565"/>
            <a:ext cx="3857323" cy="5460616"/>
            <a:chOff x="1535332" y="1364565"/>
            <a:chExt cx="3857323" cy="54606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l="4659" t="5379" r="5986" b="2077"/>
            <a:stretch/>
          </p:blipFill>
          <p:spPr>
            <a:xfrm>
              <a:off x="1535332" y="4067907"/>
              <a:ext cx="3533794" cy="27572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/>
            <a:srcRect l="3337" t="4024" r="4356" b="11080"/>
            <a:stretch/>
          </p:blipFill>
          <p:spPr>
            <a:xfrm>
              <a:off x="1566242" y="1364565"/>
              <a:ext cx="3826413" cy="256823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963029" y="258091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Luminosity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083338" y="4865790"/>
            <a:ext cx="114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Lifetme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Different Separation: 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vs 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1535332" y="1364565"/>
            <a:ext cx="3857323" cy="5460616"/>
            <a:chOff x="1535332" y="1364565"/>
            <a:chExt cx="3857323" cy="54606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4659" t="5379" r="5986" b="2077"/>
            <a:stretch/>
          </p:blipFill>
          <p:spPr>
            <a:xfrm>
              <a:off x="1535332" y="4067907"/>
              <a:ext cx="3533794" cy="2757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l="3337" t="4024" r="4356" b="11080"/>
            <a:stretch/>
          </p:blipFill>
          <p:spPr>
            <a:xfrm>
              <a:off x="1566242" y="1364565"/>
              <a:ext cx="3826413" cy="256823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083338" y="4865790"/>
            <a:ext cx="12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Lifetime</a:t>
            </a:r>
            <a:endParaRPr lang="zh-CN" altLang="en-US" sz="24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283831" y="1364565"/>
            <a:ext cx="3816381" cy="5493435"/>
            <a:chOff x="6537831" y="1364565"/>
            <a:chExt cx="3816381" cy="549343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7831" y="1364565"/>
              <a:ext cx="3816381" cy="288387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0322" y="3901767"/>
              <a:ext cx="3451807" cy="295623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963029" y="258091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Luminosity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03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sign of COD at 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sign of the closed orbit distortion at PC. The previous result is </a:t>
                </a:r>
                <a:r>
                  <a:rPr lang="en-US" altLang="zh-CN" dirty="0" err="1"/>
                  <a:t>obainted</a:t>
                </a:r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altLang="zh-CN" dirty="0"/>
                  <a:t>m. We 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=+0.01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25 PCs,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=−0.01</m:t>
                    </m:r>
                  </m:oMath>
                </a14:m>
                <a:r>
                  <a:rPr lang="en-US" altLang="zh-CN" dirty="0"/>
                  <a:t>m for another 25PCs.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2241" r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9539" y="365125"/>
            <a:ext cx="4526921" cy="32877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39" y="3620093"/>
            <a:ext cx="4121525" cy="31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1115</Words>
  <Application>Microsoft Office PowerPoint</Application>
  <PresentationFormat>宽屏</PresentationFormat>
  <Paragraphs>350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Beam-Beam Simulation &amp; Dynamic Aperture Optimzation</vt:lpstr>
      <vt:lpstr>Part I.</vt:lpstr>
      <vt:lpstr> Simulation Codes</vt:lpstr>
      <vt:lpstr>Strong-Strong Simulation by IBB3 (preliminary)</vt:lpstr>
      <vt:lpstr>Pretzel scheme (PRE-CDR)</vt:lpstr>
      <vt:lpstr>Number of PC (with lifetrac)</vt:lpstr>
      <vt:lpstr>Tune Scan with PCs on/off</vt:lpstr>
      <vt:lpstr>Different Separation: 10σ_x vs 15σ_x</vt:lpstr>
      <vt:lpstr>The sign of COD at PC</vt:lpstr>
      <vt:lpstr>Dispersion at PC</vt:lpstr>
      <vt:lpstr>More on Parasitic Crossings</vt:lpstr>
      <vt:lpstr>CEPC: Dynamic Aperture Optimization with 240 sextupoles in ARC (v1-IR)</vt:lpstr>
      <vt:lpstr>Weak-Strong Simulation with Lattice (240sext)</vt:lpstr>
      <vt:lpstr>CEPC: Dynamic Aperture Optimization with sextupoles in IR (v3.0)</vt:lpstr>
      <vt:lpstr>Weak-Strong Simulation with Lattice (IRsext)</vt:lpstr>
      <vt:lpstr>Primary parameter for CEPC double ring （wangdou20160325）</vt:lpstr>
      <vt:lpstr>Case: H-high lum</vt:lpstr>
      <vt:lpstr>Case: H-low power</vt:lpstr>
      <vt:lpstr>Case Z-1</vt:lpstr>
      <vt:lpstr>Case Z-2</vt:lpstr>
      <vt:lpstr>Summary of Beam-Beam Simulation</vt:lpstr>
      <vt:lpstr>PowerPoint 演示文稿</vt:lpstr>
      <vt:lpstr>Part II.</vt:lpstr>
      <vt:lpstr>Introduction</vt:lpstr>
      <vt:lpstr>Differential Evolution</vt:lpstr>
      <vt:lpstr>Optimization with Algorithm  - Objective function</vt:lpstr>
      <vt:lpstr>The first test, with 240 sextupoles, 100turns</vt:lpstr>
      <vt:lpstr>CEPC: Dynamic Aperture Optimization with 240 sextupoles in ARC (v1-IR)</vt:lpstr>
      <vt:lpstr>CEPC: Dynamic Aperture Optimization with 240 sextupoles in ARC (v1-IR), Sextupole Strength</vt:lpstr>
      <vt:lpstr>Tune</vt:lpstr>
      <vt:lpstr>PowerPoint 演示文稿</vt:lpstr>
      <vt:lpstr>More Objective in CEPC test</vt:lpstr>
      <vt:lpstr>A solution</vt:lpstr>
      <vt:lpstr>DA with Radiation Damping</vt:lpstr>
      <vt:lpstr>DA with Radiation Damping and Sawtooth orbit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unknown</cp:lastModifiedBy>
  <cp:revision>43</cp:revision>
  <dcterms:created xsi:type="dcterms:W3CDTF">2016-04-01T01:17:12Z</dcterms:created>
  <dcterms:modified xsi:type="dcterms:W3CDTF">2016-04-08T01:20:17Z</dcterms:modified>
</cp:coreProperties>
</file>