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300" r:id="rId3"/>
    <p:sldId id="302" r:id="rId4"/>
    <p:sldId id="291" r:id="rId5"/>
    <p:sldId id="276" r:id="rId6"/>
    <p:sldId id="303" r:id="rId7"/>
    <p:sldId id="304" r:id="rId8"/>
    <p:sldId id="306" r:id="rId9"/>
    <p:sldId id="305" r:id="rId10"/>
    <p:sldId id="307" r:id="rId11"/>
    <p:sldId id="301" r:id="rId12"/>
    <p:sldId id="290" r:id="rId13"/>
    <p:sldId id="296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6B990-17DE-49A5-9A7A-80C011626519}" type="datetimeFigureOut">
              <a:rPr lang="zh-CN" altLang="en-US" smtClean="0"/>
              <a:t>2016/4/7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BFCC8-EAFA-4882-B2A8-77E1435323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889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2F75-EBAA-41B1-B344-CDC5B7C23C49}" type="datetime1">
              <a:rPr lang="zh-CN" altLang="en-US" smtClean="0"/>
              <a:t>2016/4/7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427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685C-EE28-417A-AFD4-BED4CA0F6C08}" type="datetime1">
              <a:rPr lang="zh-CN" altLang="en-US" smtClean="0"/>
              <a:t>2016/4/7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950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735D-7636-4665-8D6D-59C30067CEE0}" type="datetime1">
              <a:rPr lang="zh-CN" altLang="en-US" smtClean="0"/>
              <a:t>2016/4/7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722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B5E6-FE86-48CF-8223-31882315C4B3}" type="datetime1">
              <a:rPr lang="zh-CN" altLang="en-US" smtClean="0"/>
              <a:t>2016/4/7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904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7A90-5052-4876-A1CC-C243AA61B6E2}" type="datetime1">
              <a:rPr lang="zh-CN" altLang="en-US" smtClean="0"/>
              <a:t>2016/4/7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792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E4CD1-9424-4AF7-93B1-30D88506CA19}" type="datetime1">
              <a:rPr lang="zh-CN" altLang="en-US" smtClean="0"/>
              <a:t>2016/4/7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277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D562-B809-4D0C-AE6E-64CFC72A2AF2}" type="datetime1">
              <a:rPr lang="zh-CN" altLang="en-US" smtClean="0"/>
              <a:t>2016/4/7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466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D915-912F-455E-93B1-F560735EE65E}" type="datetime1">
              <a:rPr lang="zh-CN" altLang="en-US" smtClean="0"/>
              <a:t>2016/4/7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216F-E6B9-4455-B792-02D345ABC173}" type="datetime1">
              <a:rPr lang="zh-CN" altLang="en-US" smtClean="0"/>
              <a:t>2016/4/7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2926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ABCA-697A-412B-9927-BD24A82D86AC}" type="datetime1">
              <a:rPr lang="zh-CN" altLang="en-US" smtClean="0"/>
              <a:t>2016/4/7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018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858B0-D4B4-4F2F-A220-E8674B578EBA}" type="datetime1">
              <a:rPr lang="zh-CN" altLang="en-US" smtClean="0"/>
              <a:t>2016/4/7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45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7BC75-BD7B-40BF-AD34-E7B8FD5477E4}" type="datetime1">
              <a:rPr lang="zh-CN" altLang="en-US" smtClean="0"/>
              <a:t>2016/4/7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EBD07-150D-4699-82E9-2F14A6A9C9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242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17848" y="2130425"/>
            <a:ext cx="6838528" cy="129857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Injector Chain </a:t>
            </a:r>
            <a:r>
              <a:rPr lang="en-US" altLang="zh-CN" dirty="0" smtClean="0"/>
              <a:t>General and </a:t>
            </a:r>
            <a:r>
              <a:rPr lang="en-US" altLang="zh-CN" dirty="0" smtClean="0"/>
              <a:t>more about p-RCS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43608" y="3933056"/>
            <a:ext cx="7088832" cy="1800200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Tang Jingyu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3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CEPC-SPPC Study Group Meeting</a:t>
            </a:r>
            <a:endParaRPr lang="en-US" altLang="zh-CN" dirty="0"/>
          </a:p>
          <a:p>
            <a:r>
              <a:rPr lang="en-US" altLang="zh-CN" dirty="0" smtClean="0"/>
              <a:t>April 8-9, 2016, IHEP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497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>
                <a:sym typeface="Symbol"/>
              </a:rPr>
              <a:t>Emittance and p</a:t>
            </a:r>
            <a:r>
              <a:rPr lang="en-US" altLang="zh-CN" dirty="0" smtClean="0"/>
              <a:t>hysical acceptance</a:t>
            </a:r>
          </a:p>
          <a:p>
            <a:pPr lvl="1"/>
            <a:r>
              <a:rPr lang="en-US" altLang="zh-CN" dirty="0" smtClean="0"/>
              <a:t>E: 40 </a:t>
            </a:r>
            <a:r>
              <a:rPr lang="en-US" altLang="zh-CN" dirty="0">
                <a:sym typeface="Symbol"/>
              </a:rPr>
              <a:t>mm-</a:t>
            </a:r>
            <a:r>
              <a:rPr lang="en-US" altLang="zh-CN" dirty="0" err="1">
                <a:sym typeface="Symbol"/>
              </a:rPr>
              <a:t>mrad</a:t>
            </a:r>
            <a:r>
              <a:rPr lang="en-US" altLang="zh-CN" dirty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(4*</a:t>
            </a:r>
            <a:r>
              <a:rPr lang="en-US" altLang="zh-CN" dirty="0" err="1" smtClean="0">
                <a:sym typeface="Symbol"/>
              </a:rPr>
              <a:t>rms</a:t>
            </a:r>
            <a:r>
              <a:rPr lang="en-US" altLang="zh-CN" dirty="0" smtClean="0">
                <a:sym typeface="Symbol"/>
              </a:rPr>
              <a:t>, Geo.) </a:t>
            </a:r>
            <a:r>
              <a:rPr lang="en-US" altLang="zh-CN" dirty="0">
                <a:sym typeface="Symbol"/>
              </a:rPr>
              <a:t>or 3.6 (normalized)</a:t>
            </a:r>
          </a:p>
          <a:p>
            <a:pPr lvl="1"/>
            <a:r>
              <a:rPr lang="en-US" altLang="zh-CN" dirty="0" smtClean="0"/>
              <a:t>A: 100 </a:t>
            </a:r>
            <a:r>
              <a:rPr lang="en-US" altLang="zh-CN" dirty="0" smtClean="0">
                <a:sym typeface="Symbol"/>
              </a:rPr>
              <a:t>mm-</a:t>
            </a:r>
            <a:r>
              <a:rPr lang="en-US" altLang="zh-CN" dirty="0" err="1" smtClean="0">
                <a:sym typeface="Symbol"/>
              </a:rPr>
              <a:t>mrad</a:t>
            </a:r>
            <a:r>
              <a:rPr lang="en-US" altLang="zh-CN" dirty="0" smtClean="0">
                <a:sym typeface="Symbol"/>
              </a:rPr>
              <a:t> (compared to 540 for CSNS/RCS)</a:t>
            </a:r>
          </a:p>
          <a:p>
            <a:pPr lvl="1"/>
            <a:r>
              <a:rPr lang="en-US" altLang="zh-CN" dirty="0" smtClean="0">
                <a:sym typeface="Symbol"/>
              </a:rPr>
              <a:t>Largely reduce magnet sizes and cost </a:t>
            </a:r>
          </a:p>
          <a:p>
            <a:r>
              <a:rPr lang="en-US" altLang="zh-CN" dirty="0" err="1" smtClean="0">
                <a:sym typeface="Symbol"/>
              </a:rPr>
              <a:t>Laslett</a:t>
            </a:r>
            <a:r>
              <a:rPr lang="en-US" altLang="zh-CN" dirty="0" smtClean="0">
                <a:sym typeface="Symbol"/>
              </a:rPr>
              <a:t> tune shift: -0.09 (at injection)</a:t>
            </a:r>
          </a:p>
          <a:p>
            <a:pPr lvl="1"/>
            <a:r>
              <a:rPr lang="en-US" altLang="zh-CN" dirty="0" smtClean="0">
                <a:sym typeface="Symbol"/>
              </a:rPr>
              <a:t>Still consider high, to be decreased</a:t>
            </a:r>
          </a:p>
          <a:p>
            <a:r>
              <a:rPr lang="en-US" altLang="zh-CN" dirty="0" smtClean="0">
                <a:sym typeface="Symbol"/>
              </a:rPr>
              <a:t>RF voltage: 4-5 MV</a:t>
            </a:r>
          </a:p>
          <a:p>
            <a:pPr lvl="1"/>
            <a:r>
              <a:rPr lang="en-US" altLang="zh-CN" dirty="0" smtClean="0">
                <a:sym typeface="Symbol"/>
              </a:rPr>
              <a:t>About 100 MA cavities (if low frequency), 80 Ferrite cavities (if high frequency) [compared to 20 at FNAL/BS]</a:t>
            </a:r>
          </a:p>
          <a:p>
            <a:pPr lvl="1"/>
            <a:r>
              <a:rPr lang="en-US" altLang="zh-CN" dirty="0" smtClean="0">
                <a:sym typeface="Symbol"/>
              </a:rPr>
              <a:t>Will see if dual-harmonic RF is needed</a:t>
            </a:r>
          </a:p>
          <a:p>
            <a:r>
              <a:rPr lang="en-US" altLang="zh-CN" dirty="0" smtClean="0">
                <a:sym typeface="Symbol"/>
              </a:rPr>
              <a:t>Additional chopping system at </a:t>
            </a:r>
            <a:r>
              <a:rPr lang="en-US" altLang="zh-CN" dirty="0" err="1" smtClean="0">
                <a:sym typeface="Symbol"/>
              </a:rPr>
              <a:t>linac</a:t>
            </a:r>
            <a:r>
              <a:rPr lang="en-US" altLang="zh-CN" dirty="0" smtClean="0">
                <a:sym typeface="Symbol"/>
              </a:rPr>
              <a:t> to create a bunch gap for extraction (if high RF frequency)</a:t>
            </a:r>
          </a:p>
          <a:p>
            <a:r>
              <a:rPr lang="en-US" altLang="zh-CN" dirty="0" smtClean="0">
                <a:sym typeface="Symbol"/>
              </a:rPr>
              <a:t>Individual techniques exist, but design and assembling look challenging due to very high beam power. Machine protection very important similar to the collider.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9705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Some thoughts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25658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lower priority than the collider, it is still very interesting to investigate the design concepts. Especially, they do not have close reference accelerators (scaled up by large factors) 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Totally new, different from LHC or </a:t>
            </a:r>
            <a:r>
              <a:rPr lang="en-US" altLang="zh-CN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Tevatron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(building-up by steps)</a:t>
            </a: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parameters: forming general parameter group consisting of conveners for each stage of the accelerator complex: p-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Linac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i-Linac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p-RCS/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-RCS, MSS, SS and SPPC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(still under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course) 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convener leads the preliminary concept design of the accelerator, with the goal to produce a list of main parameters, write the subsection in the CDR report, and identify key technical challenges by late 2016.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Starting by the first version lattice or layout design, and maintain a parameter list.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Conveners should report the progress in monthly SPPC meetings.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2190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97152"/>
          </a:xfrm>
        </p:spPr>
        <p:txBody>
          <a:bodyPr>
            <a:normAutofit fontScale="92500"/>
          </a:bodyPr>
          <a:lstStyle/>
          <a:p>
            <a:r>
              <a:rPr lang="en-US" altLang="zh-CN" sz="2800" dirty="0" smtClean="0"/>
              <a:t>Injector chain </a:t>
            </a:r>
            <a:r>
              <a:rPr lang="en-US" altLang="zh-CN" sz="2800" dirty="0" smtClean="0"/>
              <a:t>by itself </a:t>
            </a:r>
            <a:r>
              <a:rPr lang="en-US" altLang="zh-CN" sz="2800" dirty="0" smtClean="0"/>
              <a:t>is a very complicated and powerful accelerator system, large enough by a single stage </a:t>
            </a:r>
          </a:p>
          <a:p>
            <a:r>
              <a:rPr lang="en-US" altLang="zh-CN" sz="2800" dirty="0" smtClean="0"/>
              <a:t>Work on the injection chain continues, and more volunteers (both experts and students) are needed. </a:t>
            </a:r>
          </a:p>
          <a:p>
            <a:r>
              <a:rPr lang="en-US" altLang="zh-CN" sz="2800" dirty="0" smtClean="0"/>
              <a:t>We hope to obtain a preliminary concept design for the whole chain by late 2016.</a:t>
            </a:r>
          </a:p>
          <a:p>
            <a:r>
              <a:rPr lang="en-US" altLang="zh-CN" sz="2800" dirty="0" smtClean="0"/>
              <a:t>Key technical challenges should be identified, so R&amp;D program can be pursued.</a:t>
            </a:r>
          </a:p>
          <a:p>
            <a:r>
              <a:rPr lang="en-US" altLang="zh-CN" sz="2800" dirty="0" smtClean="0"/>
              <a:t>Collaboration </a:t>
            </a:r>
            <a:r>
              <a:rPr lang="en-US" altLang="zh-CN" sz="2800" dirty="0"/>
              <a:t>and coordination </a:t>
            </a:r>
            <a:r>
              <a:rPr lang="en-US" altLang="zh-CN" sz="2800" dirty="0" smtClean="0"/>
              <a:t>are </a:t>
            </a:r>
            <a:r>
              <a:rPr lang="en-US" altLang="zh-CN" sz="2800" dirty="0"/>
              <a:t>needed.</a:t>
            </a:r>
          </a:p>
          <a:p>
            <a:r>
              <a:rPr lang="en-US" altLang="zh-CN" sz="2800" dirty="0"/>
              <a:t>Beam applications or physics programs of each stage will be discussed</a:t>
            </a:r>
            <a:r>
              <a:rPr lang="en-US" altLang="zh-CN" sz="2800" dirty="0" smtClean="0"/>
              <a:t>.</a:t>
            </a:r>
            <a:endParaRPr lang="en-US" altLang="zh-CN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586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2708920"/>
            <a:ext cx="7772400" cy="1362075"/>
          </a:xfrm>
        </p:spPr>
        <p:txBody>
          <a:bodyPr>
            <a:noAutofit/>
          </a:bodyPr>
          <a:lstStyle/>
          <a:p>
            <a:pPr algn="ctr"/>
            <a:r>
              <a:rPr lang="en-US" altLang="zh-CN" sz="4800" dirty="0" smtClean="0"/>
              <a:t>Thanks!</a:t>
            </a:r>
            <a:endParaRPr lang="zh-CN" altLang="en-US" sz="4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52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Main topics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1600200"/>
            <a:ext cx="7848872" cy="452596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Updating the schemes and main parameters</a:t>
            </a:r>
          </a:p>
          <a:p>
            <a:r>
              <a:rPr lang="en-US" altLang="zh-CN" dirty="0" smtClean="0"/>
              <a:t>Works under going</a:t>
            </a:r>
            <a:endParaRPr lang="en-US" altLang="zh-CN" dirty="0"/>
          </a:p>
          <a:p>
            <a:r>
              <a:rPr lang="en-US" altLang="zh-CN" dirty="0" smtClean="0"/>
              <a:t>More about p-RCS</a:t>
            </a:r>
            <a:endParaRPr lang="en-US" altLang="zh-CN" dirty="0"/>
          </a:p>
          <a:p>
            <a:r>
              <a:rPr lang="en-US" altLang="zh-CN" dirty="0" smtClean="0"/>
              <a:t>Summary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319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Updating schemes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altLang="zh-CN" sz="2600" dirty="0" smtClean="0"/>
              <a:t>p-</a:t>
            </a:r>
            <a:r>
              <a:rPr lang="en-US" altLang="zh-CN" sz="2600" dirty="0" err="1" smtClean="0"/>
              <a:t>Linac</a:t>
            </a:r>
            <a:r>
              <a:rPr lang="en-US" altLang="zh-CN" sz="2600" dirty="0" smtClean="0"/>
              <a:t>: </a:t>
            </a:r>
            <a:r>
              <a:rPr lang="en-US" altLang="zh-CN" sz="2600" dirty="0" smtClean="0"/>
              <a:t>max</a:t>
            </a:r>
            <a:r>
              <a:rPr lang="en-US" altLang="zh-CN" sz="2600" dirty="0" smtClean="0"/>
              <a:t>. beam power </a:t>
            </a:r>
            <a:r>
              <a:rPr lang="en-US" altLang="zh-CN" sz="2600" dirty="0" smtClean="0"/>
              <a:t>1.63 MW, with </a:t>
            </a:r>
            <a:r>
              <a:rPr lang="en-US" altLang="zh-CN" sz="2600" dirty="0" smtClean="0"/>
              <a:t>no chopping when not serving </a:t>
            </a:r>
            <a:r>
              <a:rPr lang="en-US" altLang="zh-CN" sz="2600" dirty="0" smtClean="0"/>
              <a:t>p-RCS (other physics programs); two chopping systems for injection into p-RCS</a:t>
            </a:r>
            <a:endParaRPr lang="en-US" altLang="zh-CN" sz="2600" dirty="0" smtClean="0"/>
          </a:p>
          <a:p>
            <a:pPr>
              <a:spcBef>
                <a:spcPts val="600"/>
              </a:spcBef>
            </a:pPr>
            <a:r>
              <a:rPr lang="en-US" altLang="zh-CN" sz="2600" dirty="0" smtClean="0"/>
              <a:t>p-RCS: max. beam power </a:t>
            </a:r>
            <a:r>
              <a:rPr lang="en-US" altLang="zh-CN" sz="2600" dirty="0" smtClean="0"/>
              <a:t>3.4 MW, </a:t>
            </a:r>
            <a:r>
              <a:rPr lang="en-US" altLang="zh-CN" sz="2600" dirty="0" smtClean="0"/>
              <a:t>more particles accumulated when not serving for SPPC injection (clearly within SCE limit)(also useful for future SPPC upgrade</a:t>
            </a:r>
            <a:r>
              <a:rPr lang="en-US" altLang="zh-CN" sz="2600" dirty="0" smtClean="0"/>
              <a:t>), favoring high RF frequency (36-40 MHz)</a:t>
            </a:r>
            <a:endParaRPr lang="en-US" altLang="zh-CN" sz="2600" dirty="0" smtClean="0"/>
          </a:p>
          <a:p>
            <a:pPr>
              <a:spcBef>
                <a:spcPts val="600"/>
              </a:spcBef>
            </a:pPr>
            <a:r>
              <a:rPr lang="en-US" altLang="zh-CN" sz="2600" dirty="0" smtClean="0"/>
              <a:t>MSS: </a:t>
            </a:r>
            <a:r>
              <a:rPr lang="en-US" altLang="zh-CN" sz="2600" dirty="0" smtClean="0"/>
              <a:t>perhaps no need for bunch splitting initially (high RF in p-RCS, 25 ns bunch spacing; still needed for 5 ns)</a:t>
            </a:r>
            <a:endParaRPr lang="en-US" altLang="zh-CN" sz="2600" dirty="0" smtClean="0"/>
          </a:p>
          <a:p>
            <a:pPr>
              <a:spcBef>
                <a:spcPts val="600"/>
              </a:spcBef>
            </a:pPr>
            <a:r>
              <a:rPr lang="en-US" altLang="zh-CN" sz="2600" dirty="0" smtClean="0"/>
              <a:t>SS: </a:t>
            </a:r>
            <a:r>
              <a:rPr lang="en-US" altLang="zh-CN" sz="2600" dirty="0" smtClean="0"/>
              <a:t>larger ring circumference 7200 m (7000 m), race-track lattice to save space and long straight section for extraction, lattice design under way</a:t>
            </a:r>
            <a:endParaRPr lang="en-US" altLang="zh-CN" sz="26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1652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Major parameters for the injector chain</a:t>
            </a:r>
            <a:endParaRPr lang="zh-CN" altLang="en-US" sz="3600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702703"/>
              </p:ext>
            </p:extLst>
          </p:nvPr>
        </p:nvGraphicFramePr>
        <p:xfrm>
          <a:off x="539552" y="980728"/>
          <a:ext cx="8229600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015008"/>
                <a:gridCol w="1371600"/>
                <a:gridCol w="1933872"/>
                <a:gridCol w="1152128"/>
                <a:gridCol w="1028800"/>
              </a:tblGrid>
              <a:tr h="342038">
                <a:tc>
                  <a:txBody>
                    <a:bodyPr/>
                    <a:lstStyle/>
                    <a:p>
                      <a:endParaRPr lang="zh-CN" sz="1800" kern="100" dirty="0">
                        <a:effectLst/>
                        <a:latin typeface="Calibri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Value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Unit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Value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Unit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20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p-Linac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endParaRPr lang="zh-CN" sz="1800" kern="100">
                        <a:effectLst/>
                        <a:latin typeface="Calibri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endParaRPr lang="zh-CN" sz="1800" kern="100">
                        <a:effectLst/>
                        <a:latin typeface="Calibri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indent="76200"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MSS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20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Energy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1.2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GeV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indent="76200"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Energy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180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GeV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20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Average current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1.4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indent="76200"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Average current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uA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20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Length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~300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indent="76200"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Circumference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3500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20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RF frequency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325/650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MHz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indent="76200" algn="just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RF frequency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MHz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20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Repetition rate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Hz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indent="76200"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Repetition rate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0.5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Hz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20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Beam power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1.63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MW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indent="76200"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Beam power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3.67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MW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20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p-RCS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endParaRPr lang="zh-CN" sz="1800" kern="100">
                        <a:effectLst/>
                        <a:latin typeface="Calibri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endParaRPr lang="zh-CN" sz="1800" kern="100">
                        <a:effectLst/>
                        <a:latin typeface="Calibri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indent="76200"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SS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20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Energy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GeV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indent="76200"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Energy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2.1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TeV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20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Average current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0.34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indent="76200" algn="just">
                        <a:spcAft>
                          <a:spcPts val="0"/>
                        </a:spcAft>
                      </a:pPr>
                      <a:r>
                        <a:rPr lang="en-US" sz="1800" kern="1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Accum</a:t>
                      </a:r>
                      <a:r>
                        <a:rPr lang="en-US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protons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2.55E14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20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Circumference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900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indent="76200"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Circumference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7000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203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RF frequency</a:t>
                      </a:r>
                      <a:endParaRPr lang="zh-CN" altLang="zh-CN" sz="1800" kern="1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36-40</a:t>
                      </a:r>
                      <a:endParaRPr lang="zh-CN" sz="18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MHz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indent="76200" algn="just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RF frequency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MHz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20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Repetition rate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Hz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indent="76200"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Repetition period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20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Beam power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MW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indent="76200"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Protons per bunch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2.0E11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20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T="17780" marB="17780" anchor="ctr"/>
                </a:tc>
                <a:tc>
                  <a:txBody>
                    <a:bodyPr/>
                    <a:lstStyle/>
                    <a:p>
                      <a:pPr indent="76200"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Dipole field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zh-CN" sz="18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endParaRPr lang="zh-CN" sz="18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513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4397" b="18063"/>
          <a:stretch/>
        </p:blipFill>
        <p:spPr>
          <a:xfrm>
            <a:off x="755575" y="908720"/>
            <a:ext cx="7542267" cy="4188114"/>
          </a:xfrm>
        </p:spPr>
      </p:pic>
      <p:sp>
        <p:nvSpPr>
          <p:cNvPr id="5" name="TextBox 4"/>
          <p:cNvSpPr txBox="1"/>
          <p:nvPr/>
        </p:nvSpPr>
        <p:spPr>
          <a:xfrm>
            <a:off x="323528" y="4725144"/>
            <a:ext cx="4896544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p-Linac: proton superconducting linac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p-RCS: proton rapid cycling synchrotron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MSS: Medium-Stage Synchrotron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SS: Super Synchrotron</a:t>
            </a:r>
            <a:endParaRPr lang="zh-CN" altLang="en-US" sz="2000" dirty="0">
              <a:solidFill>
                <a:srgbClr val="FF0000"/>
              </a:solidFill>
              <a:latin typeface="Tahoma" panose="020B0604030504040204" pitchFamily="34" charset="0"/>
              <a:ea typeface="Arial Unicode MS" panose="020B0604020202020204" pitchFamily="34" charset="-122"/>
              <a:cs typeface="Tahoma" panose="020B060403050404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</a:rPr>
              <a:t>Injector chain</a:t>
            </a:r>
            <a:br>
              <a:rPr lang="en-US" altLang="zh-CN" sz="4000" b="1" dirty="0" smtClean="0">
                <a:solidFill>
                  <a:srgbClr val="FF0000"/>
                </a:solidFill>
              </a:rPr>
            </a:br>
            <a:r>
              <a:rPr lang="en-US" altLang="zh-CN" sz="3600" dirty="0" smtClean="0"/>
              <a:t>(for proton beam)</a:t>
            </a:r>
            <a:endParaRPr lang="zh-CN" alt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5652120" y="5373216"/>
            <a:ext cx="324036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C00000"/>
                </a:solidFill>
              </a:rPr>
              <a:t>Ion beams have dedicated linac (</a:t>
            </a:r>
            <a:r>
              <a:rPr lang="en-US" altLang="zh-CN" sz="2400" dirty="0" err="1" smtClean="0">
                <a:solidFill>
                  <a:srgbClr val="C00000"/>
                </a:solidFill>
              </a:rPr>
              <a:t>i</a:t>
            </a:r>
            <a:r>
              <a:rPr lang="en-US" altLang="zh-CN" sz="2400" dirty="0" smtClean="0">
                <a:solidFill>
                  <a:srgbClr val="C00000"/>
                </a:solidFill>
              </a:rPr>
              <a:t>-Linac) and RCS (</a:t>
            </a:r>
            <a:r>
              <a:rPr lang="en-US" altLang="zh-CN" sz="2400" dirty="0" err="1" smtClean="0">
                <a:solidFill>
                  <a:srgbClr val="C00000"/>
                </a:solidFill>
              </a:rPr>
              <a:t>i</a:t>
            </a:r>
            <a:r>
              <a:rPr lang="en-US" altLang="zh-CN" sz="2400" dirty="0" smtClean="0">
                <a:solidFill>
                  <a:srgbClr val="C00000"/>
                </a:solidFill>
              </a:rPr>
              <a:t>-RCS)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460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Works under going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p-</a:t>
            </a:r>
            <a:r>
              <a:rPr lang="en-US" altLang="zh-CN" dirty="0" err="1" smtClean="0"/>
              <a:t>Linac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i-Linac</a:t>
            </a:r>
            <a:r>
              <a:rPr lang="en-US" altLang="zh-CN" dirty="0" smtClean="0"/>
              <a:t> first design: (Lu </a:t>
            </a:r>
            <a:r>
              <a:rPr lang="en-US" altLang="zh-CN" dirty="0" err="1" smtClean="0"/>
              <a:t>Yuanrong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p-RCS: just started (Tang Jingyu)</a:t>
            </a:r>
          </a:p>
          <a:p>
            <a:r>
              <a:rPr lang="en-US" altLang="zh-CN" dirty="0" smtClean="0"/>
              <a:t>MSS: a student studying lattice  (with Tang Jingyu)</a:t>
            </a:r>
          </a:p>
          <a:p>
            <a:r>
              <a:rPr lang="en-US" altLang="zh-CN" dirty="0" smtClean="0"/>
              <a:t>SS: (Wang </a:t>
            </a:r>
            <a:r>
              <a:rPr lang="en-US" altLang="zh-CN" dirty="0" err="1" smtClean="0"/>
              <a:t>Xiangqi</a:t>
            </a:r>
            <a:r>
              <a:rPr lang="en-US" altLang="zh-CN" dirty="0" smtClean="0"/>
              <a:t> and </a:t>
            </a:r>
            <a:r>
              <a:rPr lang="en-US" altLang="zh-CN" dirty="0"/>
              <a:t>USTC students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Ion acceleration: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-RCS, MSS and SS (to be started)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1468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More about p-RCS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184" y="1196752"/>
            <a:ext cx="8579296" cy="532859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altLang="zh-CN" sz="3400" dirty="0"/>
              <a:t>p-RCS will serve not only medium-stage acceleration for colliding beams at SPPC, but also other physics programs.</a:t>
            </a:r>
          </a:p>
          <a:p>
            <a:pPr lvl="1">
              <a:lnSpc>
                <a:spcPct val="110000"/>
              </a:lnSpc>
            </a:pPr>
            <a:r>
              <a:rPr lang="en-US" altLang="zh-CN" dirty="0" smtClean="0"/>
              <a:t>It is designed to work with high-duty factor</a:t>
            </a:r>
          </a:p>
          <a:p>
            <a:pPr lvl="1">
              <a:lnSpc>
                <a:spcPct val="110000"/>
              </a:lnSpc>
            </a:pPr>
            <a:r>
              <a:rPr lang="en-US" altLang="zh-CN" dirty="0" smtClean="0"/>
              <a:t>The </a:t>
            </a:r>
            <a:r>
              <a:rPr lang="en-US" altLang="zh-CN" dirty="0"/>
              <a:t>continuous beam power from p-RCS is 3.5 MW. </a:t>
            </a:r>
            <a:r>
              <a:rPr lang="en-US" altLang="zh-CN" dirty="0" smtClean="0"/>
              <a:t>No </a:t>
            </a:r>
            <a:r>
              <a:rPr lang="en-US" altLang="zh-CN" dirty="0"/>
              <a:t>other </a:t>
            </a:r>
            <a:r>
              <a:rPr lang="en-US" altLang="zh-CN" dirty="0" smtClean="0"/>
              <a:t>similar accelerators have been built or studied in details.</a:t>
            </a:r>
          </a:p>
          <a:p>
            <a:pPr>
              <a:lnSpc>
                <a:spcPct val="110000"/>
              </a:lnSpc>
            </a:pPr>
            <a:r>
              <a:rPr lang="en-US" altLang="zh-CN" sz="3400" dirty="0"/>
              <a:t>High repetition rate of 25 Hz will shorten the beam filling time in the MSS. </a:t>
            </a:r>
          </a:p>
          <a:p>
            <a:pPr lvl="1">
              <a:lnSpc>
                <a:spcPct val="110000"/>
              </a:lnSpc>
            </a:pPr>
            <a:r>
              <a:rPr lang="en-US" altLang="zh-CN" dirty="0" smtClean="0"/>
              <a:t>Only </a:t>
            </a:r>
            <a:r>
              <a:rPr lang="en-US" altLang="zh-CN" dirty="0"/>
              <a:t>a fraction of this power is needed to fill the MSS. Thus most of the beam pulses from the p-RCS could be used for other physics programs. </a:t>
            </a:r>
            <a:endParaRPr lang="en-US" altLang="zh-CN" dirty="0" smtClean="0"/>
          </a:p>
          <a:p>
            <a:pPr>
              <a:lnSpc>
                <a:spcPct val="110000"/>
              </a:lnSpc>
            </a:pPr>
            <a:r>
              <a:rPr lang="en-US" altLang="zh-CN" sz="3400" dirty="0" smtClean="0"/>
              <a:t>p-RCS </a:t>
            </a:r>
            <a:r>
              <a:rPr lang="en-US" altLang="zh-CN" sz="3400" dirty="0"/>
              <a:t>will use mature accelerator technology but be on a larger scale than existing rapid-cycling proton synchrotrons.</a:t>
            </a:r>
            <a:endParaRPr lang="zh-CN" altLang="zh-CN" sz="3400" dirty="0"/>
          </a:p>
          <a:p>
            <a:pPr lvl="1">
              <a:lnSpc>
                <a:spcPct val="110000"/>
              </a:lnSpc>
            </a:pPr>
            <a:r>
              <a:rPr lang="en-US" altLang="zh-CN" dirty="0" smtClean="0"/>
              <a:t>Examples: CSNS/RCS, J-PARC/RCS, ISIS/RCS, FNAL/Booster, NF/RCS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8092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8</a:t>
            </a:fld>
            <a:endParaRPr lang="zh-CN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019016"/>
              </p:ext>
            </p:extLst>
          </p:nvPr>
        </p:nvGraphicFramePr>
        <p:xfrm>
          <a:off x="251520" y="1524753"/>
          <a:ext cx="8784977" cy="4424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0955"/>
                <a:gridCol w="841293"/>
                <a:gridCol w="792088"/>
                <a:gridCol w="864096"/>
                <a:gridCol w="792088"/>
                <a:gridCol w="1080120"/>
                <a:gridCol w="936104"/>
                <a:gridCol w="936104"/>
                <a:gridCol w="1152129"/>
              </a:tblGrid>
              <a:tr h="746269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 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Type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Energy (GeV)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Inj. Energy (GeV)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f_rep (Hz)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Accu Part. (10^13)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I_ave (mA)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P_ave (MW)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Status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</a:tr>
              <a:tr h="281068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+mn-lt"/>
                        </a:rPr>
                        <a:t>IPNS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RCS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0.45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0.05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30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0.3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0.167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0.0075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Closed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</a:tr>
              <a:tr h="281068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+mn-lt"/>
                        </a:rPr>
                        <a:t>ISIS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RCS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0.8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0.07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50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3.75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0.3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0.24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Upgraded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</a:tr>
              <a:tr h="281068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J-PARC/RCS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RCS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3.0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0.4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25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8.3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0.333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+mn-lt"/>
                        </a:rPr>
                        <a:t>1.0 (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0.5</a:t>
                      </a:r>
                      <a:r>
                        <a:rPr lang="en-US" sz="2000" kern="100" dirty="0" smtClean="0">
                          <a:effectLst/>
                          <a:latin typeface="+mn-lt"/>
                        </a:rPr>
                        <a:t>)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Operation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</a:tr>
              <a:tr h="281068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J-PARC/MR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Synch.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50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3.0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0.3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33.2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0.015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0.75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Operation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</a:tr>
              <a:tr h="281068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+mn-lt"/>
                        </a:rPr>
                        <a:t>FNAL/B</a:t>
                      </a:r>
                      <a:r>
                        <a:rPr lang="en-US" sz="2000" kern="100" dirty="0" smtClean="0">
                          <a:effectLst/>
                          <a:latin typeface="+mn-lt"/>
                          <a:ea typeface="宋体"/>
                        </a:rPr>
                        <a:t>S</a:t>
                      </a:r>
                      <a:endParaRPr lang="en-US" sz="2000" kern="100" dirty="0" smtClean="0">
                        <a:effectLst/>
                        <a:latin typeface="+mn-lt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RCS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8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0.4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15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7.5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0.014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0.12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Operation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</a:tr>
              <a:tr h="281068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FNAL/MI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Synch.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120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8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 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 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0.004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0.52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Operation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</a:tr>
              <a:tr h="281068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PIP-II/MI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Synch.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120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8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0.83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7.5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0.01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1.2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2025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</a:tr>
              <a:tr h="281068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+mn-lt"/>
                        </a:rPr>
                        <a:t>BNL/BS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RCS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1.5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0.2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7.5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1.5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0.018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0.027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Operation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</a:tr>
              <a:tr h="281068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+mn-lt"/>
                        </a:rPr>
                        <a:t>CSNS-I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RCS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1.6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0.8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25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1.56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0.065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0.1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2018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</a:tr>
              <a:tr h="281068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+mn-lt"/>
                        </a:rPr>
                        <a:t>CSNS-II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RCS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1.6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0.25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25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7.8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0.325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0.5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?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</a:tr>
              <a:tr h="281068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+mn-lt"/>
                        </a:rPr>
                        <a:t>ISNS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lt"/>
                        </a:rPr>
                        <a:t>RCS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1.0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0.1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25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2.4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0.1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+mn-lt"/>
                        </a:rPr>
                        <a:t>0.1</a:t>
                      </a:r>
                      <a:endParaRPr lang="zh-CN" sz="2000" kern="10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+mn-lt"/>
                        </a:rPr>
                        <a:t>?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</a:tr>
              <a:tr h="281068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NF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RCS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3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0.2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50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5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0.4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1.2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?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</a:tr>
              <a:tr h="281068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SPPC/p-RCS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RCS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10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1.2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25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8.5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0.19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3.4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00" dirty="0" smtClean="0">
                          <a:effectLst/>
                          <a:latin typeface="+mn-lt"/>
                          <a:ea typeface="宋体"/>
                        </a:rPr>
                        <a:t>?</a:t>
                      </a:r>
                      <a:endParaRPr lang="zh-CN" sz="2000" kern="1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8643" marR="8643" marT="8643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75656" y="745540"/>
            <a:ext cx="63573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Summary of International  high power RCS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340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en-US" altLang="zh-CN" dirty="0" smtClean="0"/>
              <a:t>Key features</a:t>
            </a:r>
          </a:p>
          <a:p>
            <a:pPr lvl="1"/>
            <a:r>
              <a:rPr lang="en-US" altLang="zh-CN" dirty="0" smtClean="0"/>
              <a:t>Very high beam power (3.5 times scaled up from J-PARC/RCS)</a:t>
            </a:r>
          </a:p>
          <a:p>
            <a:pPr lvl="1"/>
            <a:r>
              <a:rPr lang="en-US" altLang="zh-CN" dirty="0" smtClean="0"/>
              <a:t>Space charge effect very important</a:t>
            </a:r>
          </a:p>
          <a:p>
            <a:pPr lvl="1"/>
            <a:r>
              <a:rPr lang="en-US" altLang="zh-CN" dirty="0" smtClean="0"/>
              <a:t>Beam loss and collimation very important</a:t>
            </a:r>
          </a:p>
          <a:p>
            <a:pPr lvl="1"/>
            <a:r>
              <a:rPr lang="en-US" altLang="zh-CN" dirty="0"/>
              <a:t>Probably adopt FNAL/Booster RF system to increase Q value and bunch </a:t>
            </a:r>
            <a:r>
              <a:rPr lang="en-US" altLang="zh-CN" dirty="0" smtClean="0"/>
              <a:t>frequency, dual harmonics</a:t>
            </a:r>
            <a:endParaRPr lang="en-US" altLang="zh-CN" dirty="0"/>
          </a:p>
          <a:p>
            <a:pPr lvl="1"/>
            <a:r>
              <a:rPr lang="en-US" altLang="zh-CN" dirty="0" smtClean="0"/>
              <a:t>Magnet/PS technology similar to CSNS/RCS</a:t>
            </a:r>
          </a:p>
          <a:p>
            <a:pPr lvl="1"/>
            <a:r>
              <a:rPr lang="en-US" altLang="zh-CN" dirty="0" smtClean="0"/>
              <a:t>Vacuum technology similar to CSNS/RCS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BD07-150D-4699-82E9-2F14A6A9C917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2864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16393</TotalTime>
  <Words>1069</Words>
  <Application>Microsoft Office PowerPoint</Application>
  <PresentationFormat>全屏显示(4:3)</PresentationFormat>
  <Paragraphs>299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主题​​</vt:lpstr>
      <vt:lpstr>Injector Chain General and more about p-RCS</vt:lpstr>
      <vt:lpstr>Main topics</vt:lpstr>
      <vt:lpstr>Updating schemes</vt:lpstr>
      <vt:lpstr>Major parameters for the injector chain</vt:lpstr>
      <vt:lpstr>Injector chain (for proton beam)</vt:lpstr>
      <vt:lpstr>Works under going</vt:lpstr>
      <vt:lpstr>More about p-RCS</vt:lpstr>
      <vt:lpstr>PowerPoint 演示文稿</vt:lpstr>
      <vt:lpstr>PowerPoint 演示文稿</vt:lpstr>
      <vt:lpstr>PowerPoint 演示文稿</vt:lpstr>
      <vt:lpstr>Some thoughts</vt:lpstr>
      <vt:lpstr>Summary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SppC组会报告</dc:title>
  <dc:creator>J.Y.Tang</dc:creator>
  <cp:lastModifiedBy>J. Y. Tang</cp:lastModifiedBy>
  <cp:revision>161</cp:revision>
  <dcterms:created xsi:type="dcterms:W3CDTF">2014-06-04T01:38:39Z</dcterms:created>
  <dcterms:modified xsi:type="dcterms:W3CDTF">2016-04-07T12:51:29Z</dcterms:modified>
</cp:coreProperties>
</file>