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2"/>
  </p:notesMasterIdLst>
  <p:sldIdLst>
    <p:sldId id="438" r:id="rId2"/>
    <p:sldId id="461" r:id="rId3"/>
    <p:sldId id="477" r:id="rId4"/>
    <p:sldId id="484" r:id="rId5"/>
    <p:sldId id="482" r:id="rId6"/>
    <p:sldId id="485" r:id="rId7"/>
    <p:sldId id="483" r:id="rId8"/>
    <p:sldId id="487" r:id="rId9"/>
    <p:sldId id="486" r:id="rId10"/>
    <p:sldId id="473" r:id="rId11"/>
    <p:sldId id="488" r:id="rId12"/>
    <p:sldId id="489" r:id="rId13"/>
    <p:sldId id="475" r:id="rId14"/>
    <p:sldId id="465" r:id="rId15"/>
    <p:sldId id="490" r:id="rId16"/>
    <p:sldId id="455" r:id="rId17"/>
    <p:sldId id="456" r:id="rId18"/>
    <p:sldId id="476" r:id="rId19"/>
    <p:sldId id="470" r:id="rId20"/>
    <p:sldId id="439" r:id="rId21"/>
    <p:sldId id="457" r:id="rId22"/>
    <p:sldId id="440" r:id="rId23"/>
    <p:sldId id="433" r:id="rId24"/>
    <p:sldId id="446" r:id="rId25"/>
    <p:sldId id="467" r:id="rId26"/>
    <p:sldId id="454" r:id="rId27"/>
    <p:sldId id="453" r:id="rId28"/>
    <p:sldId id="452" r:id="rId29"/>
    <p:sldId id="448" r:id="rId30"/>
    <p:sldId id="444" r:id="rId31"/>
    <p:sldId id="430" r:id="rId32"/>
    <p:sldId id="451" r:id="rId33"/>
    <p:sldId id="428" r:id="rId34"/>
    <p:sldId id="449" r:id="rId35"/>
    <p:sldId id="442" r:id="rId36"/>
    <p:sldId id="450" r:id="rId37"/>
    <p:sldId id="413" r:id="rId38"/>
    <p:sldId id="472" r:id="rId39"/>
    <p:sldId id="492" r:id="rId40"/>
    <p:sldId id="491" r:id="rId41"/>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521415D9-36F7-43E2-AB2F-B90AF26B5E84}">
      <p14:sectionLst xmlns:p14="http://schemas.microsoft.com/office/powerpoint/2010/main">
        <p14:section name="默认节" id="{D6682B3A-DACD-4BCF-A1F2-DDBEC907EEA0}">
          <p14:sldIdLst>
            <p14:sldId id="438"/>
            <p14:sldId id="461"/>
          </p14:sldIdLst>
        </p14:section>
        <p14:section name="resummation" id="{669EEE96-FA16-4E41-B954-DA726012EEF4}">
          <p14:sldIdLst>
            <p14:sldId id="477"/>
            <p14:sldId id="484"/>
            <p14:sldId id="482"/>
            <p14:sldId id="485"/>
            <p14:sldId id="483"/>
            <p14:sldId id="487"/>
            <p14:sldId id="486"/>
            <p14:sldId id="473"/>
            <p14:sldId id="488"/>
            <p14:sldId id="489"/>
            <p14:sldId id="475"/>
            <p14:sldId id="465"/>
            <p14:sldId id="490"/>
          </p14:sldIdLst>
        </p14:section>
        <p14:section name="gauge boson pair" id="{DEEA5F56-19AD-403E-89DD-4FCB184ACA47}">
          <p14:sldIdLst>
            <p14:sldId id="455"/>
            <p14:sldId id="456"/>
            <p14:sldId id="476"/>
            <p14:sldId id="470"/>
            <p14:sldId id="439"/>
            <p14:sldId id="457"/>
            <p14:sldId id="440"/>
            <p14:sldId id="433"/>
          </p14:sldIdLst>
        </p14:section>
        <p14:section name="resummation results" id="{124891F0-4C77-4DC8-AF9B-8B11E01452BC}">
          <p14:sldIdLst>
            <p14:sldId id="446"/>
            <p14:sldId id="467"/>
            <p14:sldId id="454"/>
            <p14:sldId id="453"/>
            <p14:sldId id="452"/>
            <p14:sldId id="448"/>
            <p14:sldId id="444"/>
            <p14:sldId id="430"/>
            <p14:sldId id="451"/>
            <p14:sldId id="428"/>
            <p14:sldId id="449"/>
            <p14:sldId id="442"/>
            <p14:sldId id="450"/>
            <p14:sldId id="413"/>
            <p14:sldId id="472"/>
          </p14:sldIdLst>
        </p14:section>
        <p14:section name="backup" id="{3CFE3272-EFE0-4DB7-99A8-3BEA0D3DF263}">
          <p14:sldIdLst>
            <p14:sldId id="492"/>
            <p14:sldId id="49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6937" autoAdjust="0"/>
  </p:normalViewPr>
  <p:slideViewPr>
    <p:cSldViewPr>
      <p:cViewPr varScale="1">
        <p:scale>
          <a:sx n="57" d="100"/>
          <a:sy n="57" d="100"/>
        </p:scale>
        <p:origin x="180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208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CN"/>
          </a:p>
        </p:txBody>
      </p:sp>
      <p:sp>
        <p:nvSpPr>
          <p:cNvPr id="512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CN"/>
          </a:p>
        </p:txBody>
      </p:sp>
      <p:sp>
        <p:nvSpPr>
          <p:cNvPr id="512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12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zh-CN"/>
          </a:p>
        </p:txBody>
      </p:sp>
      <p:sp>
        <p:nvSpPr>
          <p:cNvPr id="512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2C69BD7-BE1C-4D09-9A89-F0317724091F}" type="slidenum">
              <a:rPr lang="en-US" altLang="zh-CN"/>
              <a:pPr/>
              <a:t>‹#›</a:t>
            </a:fld>
            <a:endParaRPr lang="en-US" altLang="zh-CN"/>
          </a:p>
        </p:txBody>
      </p:sp>
    </p:spTree>
    <p:extLst>
      <p:ext uri="{BB962C8B-B14F-4D97-AF65-F5344CB8AC3E}">
        <p14:creationId xmlns:p14="http://schemas.microsoft.com/office/powerpoint/2010/main" val="405259172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Hello everyone, very glad to have a report here. </a:t>
            </a:r>
            <a:endParaRPr lang="en-US" altLang="zh-CN" dirty="0" smtClean="0"/>
          </a:p>
          <a:p>
            <a:r>
              <a:rPr lang="en-US" altLang="zh-CN" dirty="0" smtClean="0"/>
              <a:t>Thanks </a:t>
            </a:r>
            <a:r>
              <a:rPr lang="en-US" altLang="zh-CN" b="1" dirty="0" smtClean="0"/>
              <a:t>Professor Lou </a:t>
            </a:r>
            <a:r>
              <a:rPr lang="en-US" altLang="zh-CN" dirty="0" smtClean="0"/>
              <a:t>to give me the chance and </a:t>
            </a:r>
            <a:endParaRPr lang="en-US" altLang="zh-CN" dirty="0" smtClean="0"/>
          </a:p>
          <a:p>
            <a:r>
              <a:rPr lang="en-US" altLang="zh-CN" dirty="0" smtClean="0"/>
              <a:t>thanks </a:t>
            </a:r>
            <a:r>
              <a:rPr lang="en-US" altLang="zh-CN" b="1" dirty="0" err="1" smtClean="0"/>
              <a:t>Hongbo</a:t>
            </a:r>
            <a:r>
              <a:rPr lang="en-US" altLang="zh-CN" b="1" dirty="0" smtClean="0"/>
              <a:t> and </a:t>
            </a:r>
            <a:r>
              <a:rPr lang="en-US" altLang="zh-CN" b="1" dirty="0" err="1" smtClean="0"/>
              <a:t>moxin</a:t>
            </a:r>
            <a:r>
              <a:rPr lang="en-US" altLang="zh-CN" b="1" dirty="0" smtClean="0"/>
              <a:t> </a:t>
            </a:r>
            <a:r>
              <a:rPr lang="en-US" altLang="zh-CN" dirty="0" smtClean="0"/>
              <a:t>to arrange the report.</a:t>
            </a:r>
          </a:p>
          <a:p>
            <a:r>
              <a:rPr lang="en-US" altLang="zh-CN" dirty="0" smtClean="0"/>
              <a:t>Today,</a:t>
            </a:r>
            <a:r>
              <a:rPr lang="en-US" altLang="zh-CN" baseline="0" dirty="0" smtClean="0"/>
              <a:t> I will talk about jet-veto </a:t>
            </a:r>
            <a:r>
              <a:rPr lang="en-US" altLang="zh-CN" baseline="0" dirty="0" err="1" smtClean="0"/>
              <a:t>resummation</a:t>
            </a:r>
            <a:r>
              <a:rPr lang="en-US" altLang="zh-CN" baseline="0" dirty="0" smtClean="0"/>
              <a:t> for gauge boson pair production at the LHC. </a:t>
            </a:r>
            <a:endParaRPr lang="en-US" altLang="zh-CN" baseline="0" dirty="0" smtClean="0"/>
          </a:p>
          <a:p>
            <a:r>
              <a:rPr lang="en-US" altLang="zh-CN" baseline="0" dirty="0" smtClean="0"/>
              <a:t>This </a:t>
            </a:r>
            <a:r>
              <a:rPr lang="en-US" altLang="zh-CN" baseline="0" dirty="0" smtClean="0"/>
              <a:t>report is based on two works, one is published before, and one is submitted to PRD. </a:t>
            </a:r>
            <a:endParaRPr lang="zh-CN" altLang="en-US" dirty="0"/>
          </a:p>
        </p:txBody>
      </p:sp>
      <p:sp>
        <p:nvSpPr>
          <p:cNvPr id="4" name="灯片编号占位符 3"/>
          <p:cNvSpPr>
            <a:spLocks noGrp="1"/>
          </p:cNvSpPr>
          <p:nvPr>
            <p:ph type="sldNum" sz="quarter" idx="10"/>
          </p:nvPr>
        </p:nvSpPr>
        <p:spPr/>
        <p:txBody>
          <a:bodyPr/>
          <a:lstStyle/>
          <a:p>
            <a:fld id="{52C69BD7-BE1C-4D09-9A89-F0317724091F}" type="slidenum">
              <a:rPr lang="en-US" altLang="zh-CN" smtClean="0"/>
              <a:pPr/>
              <a:t>1</a:t>
            </a:fld>
            <a:endParaRPr lang="en-US" altLang="zh-CN"/>
          </a:p>
        </p:txBody>
      </p:sp>
    </p:spTree>
    <p:extLst>
      <p:ext uri="{BB962C8B-B14F-4D97-AF65-F5344CB8AC3E}">
        <p14:creationId xmlns:p14="http://schemas.microsoft.com/office/powerpoint/2010/main" val="2241132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dirty="0" smtClean="0"/>
                  <a:t>So in brief, what is </a:t>
                </a:r>
                <a:r>
                  <a:rPr lang="en-US" altLang="zh-CN" dirty="0" err="1" smtClean="0"/>
                  <a:t>resummation</a:t>
                </a:r>
                <a:r>
                  <a:rPr lang="en-US" altLang="zh-CN" dirty="0" smtClean="0"/>
                  <a:t>? </a:t>
                </a:r>
              </a:p>
              <a:p>
                <a:r>
                  <a:rPr lang="en-US" altLang="zh-CN" dirty="0" err="1" smtClean="0"/>
                  <a:t>Resummation</a:t>
                </a:r>
                <a:r>
                  <a:rPr lang="en-US" altLang="zh-CN" dirty="0" smtClean="0"/>
                  <a:t> is if there are two different scales, in the fix-order calculation, there will be logarithms,</a:t>
                </a:r>
                <a:r>
                  <a:rPr lang="en-US" altLang="zh-CN" baseline="0" dirty="0" smtClean="0"/>
                  <a:t> that is the ratio of the two scales. </a:t>
                </a:r>
              </a:p>
              <a:p>
                <a:r>
                  <a:rPr lang="en-US" altLang="zh-CN" baseline="0" dirty="0" smtClean="0"/>
                  <a:t>For example, in the </a:t>
                </a:r>
                <a:r>
                  <a:rPr lang="en-US" altLang="zh-CN" baseline="0" dirty="0" err="1" smtClean="0"/>
                  <a:t>pt</a:t>
                </a:r>
                <a:r>
                  <a:rPr lang="en-US" altLang="zh-CN" baseline="0" dirty="0" smtClean="0"/>
                  <a:t> distribution, we showed just now, the logarithm is </a:t>
                </a:r>
                <a:r>
                  <a:rPr lang="en-US" altLang="zh-CN" baseline="0" dirty="0" err="1" smtClean="0"/>
                  <a:t>pt</a:t>
                </a:r>
                <a:r>
                  <a:rPr lang="en-US" altLang="zh-CN" baseline="0" dirty="0" smtClean="0"/>
                  <a:t> over m.</a:t>
                </a:r>
              </a:p>
              <a:p>
                <a:r>
                  <a:rPr lang="en-US" altLang="zh-CN" baseline="0" dirty="0" smtClean="0"/>
                  <a:t>And in the hard function, the log can be the  renormalization scale over the invariant mass.</a:t>
                </a:r>
              </a:p>
              <a:p>
                <a:r>
                  <a:rPr lang="en-US" altLang="zh-CN" baseline="0" dirty="0" smtClean="0"/>
                  <a:t>When one scale approach to zero, there will be divergence. So we have to </a:t>
                </a:r>
                <a:r>
                  <a:rPr lang="en-US" altLang="zh-CN" baseline="0" dirty="0" err="1" smtClean="0"/>
                  <a:t>resum</a:t>
                </a:r>
                <a:r>
                  <a:rPr lang="en-US" altLang="zh-CN" baseline="0" dirty="0" smtClean="0"/>
                  <a:t> them to all order and put them on to an exponent.</a:t>
                </a:r>
                <a:endParaRPr lang="zh-CN" altLang="en-US" dirty="0"/>
              </a:p>
            </p:txBody>
          </p:sp>
        </mc:Choice>
        <mc:Fallback xmlns="">
          <p:sp>
            <p:nvSpPr>
              <p:cNvPr id="3" name="备注占位符 2"/>
              <p:cNvSpPr>
                <a:spLocks noGrp="1"/>
              </p:cNvSpPr>
              <p:nvPr>
                <p:ph type="body" idx="1"/>
              </p:nvPr>
            </p:nvSpPr>
            <p:spPr/>
            <p:txBody>
              <a:bodyPr/>
              <a:lstStyle/>
              <a:p>
                <a:pPr marL="171450" lvl="0" indent="-171450">
                  <a:buFont typeface="Wingdings" panose="05000000000000000000" pitchFamily="2" charset="2"/>
                  <a:buChar char="Ø"/>
                </a:pP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What can </a:t>
                </a:r>
                <a:r>
                  <a:rPr lang="en-US" altLang="zh-CN" sz="1200" kern="1200" dirty="0" err="1" smtClean="0">
                    <a:solidFill>
                      <a:schemeClr val="tx1"/>
                    </a:solidFill>
                    <a:effectLst/>
                    <a:latin typeface="Arial" panose="020B0604020202020204" pitchFamily="34" charset="0"/>
                    <a:ea typeface="宋体" panose="02010600030101010101" pitchFamily="2" charset="-122"/>
                    <a:cs typeface="+mn-cs"/>
                  </a:rPr>
                  <a:t>resummation</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 tells us. </a:t>
                </a:r>
                <a:endParaRPr lang="zh-CN" altLang="zh-CN" sz="1200" kern="1200" dirty="0">
                  <a:solidFill>
                    <a:schemeClr val="tx1"/>
                  </a:solidFill>
                  <a:effectLst/>
                  <a:latin typeface="Arial" panose="020B0604020202020204" pitchFamily="34" charset="0"/>
                  <a:ea typeface="宋体" panose="02010600030101010101" pitchFamily="2" charset="-122"/>
                  <a:cs typeface="+mn-cs"/>
                </a:endParaRPr>
              </a:p>
              <a:p>
                <a:pPr marL="628650" lvl="1" indent="-171450">
                  <a:buFont typeface="Wingdings" panose="05000000000000000000" pitchFamily="2" charset="2"/>
                  <a:buChar char="Ø"/>
                </a:pPr>
                <a:r>
                  <a:rPr lang="en-US" altLang="zh-CN" sz="1200" kern="1200" dirty="0">
                    <a:solidFill>
                      <a:schemeClr val="tx1"/>
                    </a:solidFill>
                    <a:effectLst/>
                    <a:latin typeface="Arial" panose="020B0604020202020204" pitchFamily="34" charset="0"/>
                    <a:ea typeface="宋体" panose="02010600030101010101" pitchFamily="2" charset="-122"/>
                    <a:cs typeface="+mn-cs"/>
                  </a:rPr>
                  <a:t>We know that if there are multiple scales, for example a hard scale Q, and a soft scale m. In the case of transverse momentum </a:t>
                </a:r>
                <a:r>
                  <a:rPr lang="en-US" altLang="zh-CN" sz="1200" kern="1200" dirty="0" err="1">
                    <a:solidFill>
                      <a:schemeClr val="tx1"/>
                    </a:solidFill>
                    <a:effectLst/>
                    <a:latin typeface="Arial" panose="020B0604020202020204" pitchFamily="34" charset="0"/>
                    <a:ea typeface="宋体" panose="02010600030101010101" pitchFamily="2" charset="-122"/>
                    <a:cs typeface="+mn-cs"/>
                  </a:rPr>
                  <a:t>resummation</a:t>
                </a:r>
                <a:r>
                  <a:rPr lang="en-US" altLang="zh-CN" sz="1200" kern="1200" dirty="0">
                    <a:solidFill>
                      <a:schemeClr val="tx1"/>
                    </a:solidFill>
                    <a:effectLst/>
                    <a:latin typeface="Arial" panose="020B0604020202020204" pitchFamily="34" charset="0"/>
                    <a:ea typeface="宋体" panose="02010600030101010101" pitchFamily="2" charset="-122"/>
                    <a:cs typeface="+mn-cs"/>
                  </a:rPr>
                  <a:t>, “m” means </a:t>
                </a:r>
                <a:r>
                  <a:rPr lang="en-US" altLang="zh-CN" sz="1200" i="0" kern="1200">
                    <a:solidFill>
                      <a:schemeClr val="tx1"/>
                    </a:solidFill>
                    <a:effectLst/>
                    <a:latin typeface="Cambria Math" panose="02040503050406030204" pitchFamily="18" charset="0"/>
                    <a:ea typeface="宋体" panose="02010600030101010101" pitchFamily="2" charset="-122"/>
                    <a:cs typeface="+mn-cs"/>
                  </a:rPr>
                  <a:t>q</a:t>
                </a:r>
                <a:r>
                  <a:rPr lang="zh-CN" altLang="zh-CN" sz="1200" i="0" kern="1200">
                    <a:solidFill>
                      <a:schemeClr val="tx1"/>
                    </a:solidFill>
                    <a:effectLst/>
                    <a:latin typeface="Cambria Math" panose="02040503050406030204" pitchFamily="18" charset="0"/>
                    <a:ea typeface="宋体" panose="02010600030101010101" pitchFamily="2" charset="-122"/>
                    <a:cs typeface="+mn-cs"/>
                  </a:rPr>
                  <a:t>_</a:t>
                </a:r>
                <a:r>
                  <a:rPr lang="en-US" altLang="zh-CN" sz="1200" i="0" kern="1200">
                    <a:solidFill>
                      <a:schemeClr val="tx1"/>
                    </a:solidFill>
                    <a:effectLst/>
                    <a:latin typeface="Cambria Math" panose="02040503050406030204" pitchFamily="18" charset="0"/>
                    <a:ea typeface="宋体" panose="02010600030101010101" pitchFamily="2" charset="-122"/>
                    <a:cs typeface="+mn-cs"/>
                  </a:rPr>
                  <a:t>T</a:t>
                </a:r>
                <a:r>
                  <a:rPr lang="en-US" altLang="zh-CN" sz="1200" kern="1200" dirty="0">
                    <a:solidFill>
                      <a:schemeClr val="tx1"/>
                    </a:solidFill>
                    <a:effectLst/>
                    <a:latin typeface="Arial" panose="020B0604020202020204" pitchFamily="34" charset="0"/>
                    <a:ea typeface="宋体" panose="02010600030101010101" pitchFamily="2" charset="-122"/>
                    <a:cs typeface="+mn-cs"/>
                  </a:rPr>
                  <a:t>. There will be large logarithms L when Q is much larger than m.</a:t>
                </a:r>
                <a:endParaRPr lang="zh-CN" altLang="zh-CN" sz="1200" kern="1200" dirty="0">
                  <a:solidFill>
                    <a:schemeClr val="tx1"/>
                  </a:solidFill>
                  <a:effectLst/>
                  <a:latin typeface="Arial" panose="020B0604020202020204" pitchFamily="34" charset="0"/>
                  <a:ea typeface="宋体" panose="02010600030101010101" pitchFamily="2" charset="-122"/>
                  <a:cs typeface="+mn-cs"/>
                </a:endParaRPr>
              </a:p>
              <a:p>
                <a:pPr marL="628650" lvl="1" indent="-171450">
                  <a:buFont typeface="Wingdings" panose="05000000000000000000" pitchFamily="2" charset="2"/>
                  <a:buChar char="Ø"/>
                </a:pPr>
                <a:r>
                  <a:rPr lang="en-US" altLang="zh-CN" sz="1200" kern="1200" dirty="0">
                    <a:solidFill>
                      <a:schemeClr val="tx1"/>
                    </a:solidFill>
                    <a:effectLst/>
                    <a:latin typeface="Arial" panose="020B0604020202020204" pitchFamily="34" charset="0"/>
                    <a:ea typeface="宋体" panose="02010600030101010101" pitchFamily="2" charset="-122"/>
                    <a:cs typeface="+mn-cs"/>
                  </a:rPr>
                  <a:t>And in fix order calculation, there will be divergences. But we can cancel the divergences by reorganizing the expression, which is </a:t>
                </a:r>
                <a:r>
                  <a:rPr lang="en-US" altLang="zh-CN" sz="1200" kern="1200" dirty="0" err="1">
                    <a:solidFill>
                      <a:schemeClr val="tx1"/>
                    </a:solidFill>
                    <a:effectLst/>
                    <a:latin typeface="Arial" panose="020B0604020202020204" pitchFamily="34" charset="0"/>
                    <a:ea typeface="宋体" panose="02010600030101010101" pitchFamily="2" charset="-122"/>
                    <a:cs typeface="+mn-cs"/>
                  </a:rPr>
                  <a:t>resummation</a:t>
                </a:r>
                <a:r>
                  <a:rPr lang="en-US" altLang="zh-CN" sz="1200" kern="1200" dirty="0">
                    <a:solidFill>
                      <a:schemeClr val="tx1"/>
                    </a:solidFill>
                    <a:effectLst/>
                    <a:latin typeface="Arial" panose="020B0604020202020204" pitchFamily="34" charset="0"/>
                    <a:ea typeface="宋体" panose="02010600030101010101" pitchFamily="2" charset="-122"/>
                    <a:cs typeface="+mn-cs"/>
                  </a:rPr>
                  <a:t>.</a:t>
                </a:r>
                <a:endParaRPr lang="zh-CN" altLang="zh-CN" sz="1200" kern="1200" dirty="0">
                  <a:solidFill>
                    <a:schemeClr val="tx1"/>
                  </a:solidFill>
                  <a:effectLst/>
                  <a:latin typeface="Arial" panose="020B0604020202020204" pitchFamily="34" charset="0"/>
                  <a:ea typeface="宋体" panose="02010600030101010101" pitchFamily="2" charset="-122"/>
                  <a:cs typeface="+mn-cs"/>
                </a:endParaRPr>
              </a:p>
              <a:p>
                <a:endParaRPr lang="zh-CN" altLang="en-US" dirty="0"/>
              </a:p>
            </p:txBody>
          </p:sp>
        </mc:Fallback>
      </mc:AlternateContent>
      <p:sp>
        <p:nvSpPr>
          <p:cNvPr id="4" name="灯片编号占位符 3"/>
          <p:cNvSpPr>
            <a:spLocks noGrp="1"/>
          </p:cNvSpPr>
          <p:nvPr>
            <p:ph type="sldNum" sz="quarter" idx="10"/>
          </p:nvPr>
        </p:nvSpPr>
        <p:spPr/>
        <p:txBody>
          <a:bodyPr/>
          <a:lstStyle/>
          <a:p>
            <a:fld id="{D2EB8954-7407-4C14-92C6-696423B21333}" type="slidenum">
              <a:rPr lang="en-US" altLang="zh-CN" smtClean="0"/>
              <a:pPr/>
              <a:t>10</a:t>
            </a:fld>
            <a:endParaRPr lang="en-US" altLang="zh-CN"/>
          </a:p>
        </p:txBody>
      </p:sp>
    </p:spTree>
    <p:extLst>
      <p:ext uri="{BB962C8B-B14F-4D97-AF65-F5344CB8AC3E}">
        <p14:creationId xmlns:p14="http://schemas.microsoft.com/office/powerpoint/2010/main" val="1508026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dirty="0" smtClean="0"/>
                  <a:t>This</a:t>
                </a:r>
                <a:r>
                  <a:rPr lang="en-US" altLang="zh-CN" baseline="0" dirty="0" smtClean="0"/>
                  <a:t> is how to </a:t>
                </a:r>
                <a:r>
                  <a:rPr lang="en-US" altLang="zh-CN" baseline="0" dirty="0" err="1" smtClean="0"/>
                  <a:t>resum</a:t>
                </a:r>
                <a:r>
                  <a:rPr lang="en-US" altLang="zh-CN" baseline="0" dirty="0" smtClean="0"/>
                  <a:t>.</a:t>
                </a:r>
              </a:p>
              <a:p>
                <a:r>
                  <a:rPr lang="en-US" altLang="zh-CN" dirty="0" smtClean="0"/>
                  <a:t>In the column,</a:t>
                </a:r>
                <a:r>
                  <a:rPr lang="en-US" altLang="zh-CN" baseline="0" dirty="0" smtClean="0"/>
                  <a:t> it is the fix order result.  The L is said just now, it depends on the what you want to considered. For example, the </a:t>
                </a:r>
                <a:r>
                  <a:rPr lang="en-US" altLang="zh-CN" baseline="0" dirty="0" err="1" smtClean="0"/>
                  <a:t>drell</a:t>
                </a:r>
                <a:r>
                  <a:rPr lang="en-US" altLang="zh-CN" baseline="0" dirty="0" smtClean="0"/>
                  <a:t>-yan hard function is this, and </a:t>
                </a:r>
                <a:r>
                  <a:rPr lang="en-US" altLang="zh-CN" b="1" baseline="0" dirty="0" smtClean="0"/>
                  <a:t>L</a:t>
                </a:r>
                <a:r>
                  <a:rPr lang="en-US" altLang="zh-CN" baseline="0" dirty="0" smtClean="0"/>
                  <a:t> is this. </a:t>
                </a:r>
              </a:p>
              <a:p>
                <a:r>
                  <a:rPr lang="en-US" altLang="zh-CN" baseline="0" dirty="0" smtClean="0"/>
                  <a:t>So in the NLO, fix-order result contains L square, L and finite term.</a:t>
                </a:r>
              </a:p>
              <a:p>
                <a:r>
                  <a:rPr lang="en-US" altLang="zh-CN" baseline="0" dirty="0" smtClean="0"/>
                  <a:t>In the NNLO, the power of L  will be  4 3 2 1 </a:t>
                </a:r>
              </a:p>
              <a:p>
                <a:r>
                  <a:rPr lang="en-US" altLang="zh-CN" baseline="0" dirty="0" smtClean="0"/>
                  <a:t>and  in NNNLO, the power of L will be 6 5 4…</a:t>
                </a:r>
              </a:p>
              <a:p>
                <a:endParaRPr lang="en-US" altLang="zh-CN" baseline="0" dirty="0" smtClean="0"/>
              </a:p>
              <a:p>
                <a:r>
                  <a:rPr lang="en-US" altLang="zh-CN" baseline="0" dirty="0" smtClean="0"/>
                  <a:t>If we </a:t>
                </a:r>
                <a:r>
                  <a:rPr lang="en-US" altLang="zh-CN" b="1" baseline="0" dirty="0" smtClean="0"/>
                  <a:t>rearrange them like this, and sum them to all orders</a:t>
                </a:r>
                <a:r>
                  <a:rPr lang="en-US" altLang="zh-CN" baseline="0" dirty="0" smtClean="0"/>
                  <a:t>, it is the </a:t>
                </a:r>
                <a:r>
                  <a:rPr lang="en-US" altLang="zh-CN" baseline="0" dirty="0" err="1" smtClean="0"/>
                  <a:t>resummation</a:t>
                </a:r>
                <a:r>
                  <a:rPr lang="en-US" altLang="zh-CN" baseline="0" dirty="0" smtClean="0"/>
                  <a:t>.</a:t>
                </a:r>
              </a:p>
              <a:p>
                <a:r>
                  <a:rPr lang="en-US" altLang="zh-CN" baseline="0" dirty="0" smtClean="0"/>
                  <a:t>If we only sum the first row, it is the leading logarithm </a:t>
                </a:r>
                <a:r>
                  <a:rPr lang="en-US" altLang="zh-CN" baseline="0" dirty="0" err="1" smtClean="0"/>
                  <a:t>resummation</a:t>
                </a:r>
                <a:r>
                  <a:rPr lang="en-US" altLang="zh-CN" baseline="0" dirty="0" smtClean="0"/>
                  <a:t>, </a:t>
                </a:r>
              </a:p>
              <a:p>
                <a:r>
                  <a:rPr lang="en-US" altLang="zh-CN" baseline="0" dirty="0" smtClean="0"/>
                  <a:t>If we sum the first and second row, it is the next-to LL </a:t>
                </a:r>
                <a:r>
                  <a:rPr lang="en-US" altLang="zh-CN" baseline="0" dirty="0" err="1" smtClean="0"/>
                  <a:t>resummation</a:t>
                </a:r>
                <a:r>
                  <a:rPr lang="en-US" altLang="zh-CN" baseline="0" dirty="0" smtClean="0"/>
                  <a:t>.</a:t>
                </a:r>
              </a:p>
              <a:p>
                <a:endParaRPr lang="en-US" altLang="zh-CN" baseline="0" dirty="0" smtClean="0"/>
              </a:p>
              <a:p>
                <a:r>
                  <a:rPr lang="en-US" altLang="zh-CN" baseline="0" dirty="0" smtClean="0"/>
                  <a:t>But, how to </a:t>
                </a:r>
                <a:r>
                  <a:rPr lang="en-US" altLang="zh-CN" baseline="0" dirty="0" err="1" smtClean="0"/>
                  <a:t>resum</a:t>
                </a:r>
                <a:r>
                  <a:rPr lang="en-US" altLang="zh-CN" baseline="0" dirty="0" smtClean="0"/>
                  <a:t> them </a:t>
                </a:r>
                <a:r>
                  <a:rPr lang="en-US" altLang="zh-CN" b="1" baseline="0" dirty="0" smtClean="0"/>
                  <a:t>to all </a:t>
                </a:r>
                <a:r>
                  <a:rPr lang="en-US" altLang="zh-CN" b="1" baseline="0" dirty="0" smtClean="0"/>
                  <a:t>orders</a:t>
                </a:r>
                <a:r>
                  <a:rPr lang="zh-CN" altLang="en-US" b="0" baseline="0" dirty="0" smtClean="0"/>
                  <a:t>？</a:t>
                </a:r>
                <a:r>
                  <a:rPr lang="en-US" altLang="zh-CN" baseline="0" dirty="0" smtClean="0"/>
                  <a:t> </a:t>
                </a:r>
                <a:r>
                  <a:rPr lang="en-US" altLang="zh-CN" baseline="0" dirty="0" smtClean="0"/>
                  <a:t>We should use renormalization group evolution equation.</a:t>
                </a:r>
              </a:p>
              <a:p>
                <a:endParaRPr lang="en-US" altLang="zh-CN" baseline="0" dirty="0" smtClean="0"/>
              </a:p>
              <a:p>
                <a:endParaRPr lang="zh-CN" altLang="en-US" dirty="0"/>
              </a:p>
            </p:txBody>
          </p:sp>
        </mc:Choice>
        <mc:Fallback xmlns="">
          <p:sp>
            <p:nvSpPr>
              <p:cNvPr id="3" name="备注占位符 2"/>
              <p:cNvSpPr>
                <a:spLocks noGrp="1"/>
              </p:cNvSpPr>
              <p:nvPr>
                <p:ph type="body" idx="1"/>
              </p:nvPr>
            </p:nvSpPr>
            <p:spPr/>
            <p:txBody>
              <a:bodyPr/>
              <a:lstStyle/>
              <a:p>
                <a:pPr marL="171450" lvl="0" indent="-171450">
                  <a:buFont typeface="Wingdings" panose="05000000000000000000" pitchFamily="2" charset="2"/>
                  <a:buChar char="Ø"/>
                </a:pP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What can </a:t>
                </a:r>
                <a:r>
                  <a:rPr lang="en-US" altLang="zh-CN" sz="1200" kern="1200" dirty="0" err="1" smtClean="0">
                    <a:solidFill>
                      <a:schemeClr val="tx1"/>
                    </a:solidFill>
                    <a:effectLst/>
                    <a:latin typeface="Arial" panose="020B0604020202020204" pitchFamily="34" charset="0"/>
                    <a:ea typeface="宋体" panose="02010600030101010101" pitchFamily="2" charset="-122"/>
                    <a:cs typeface="+mn-cs"/>
                  </a:rPr>
                  <a:t>resummation</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 tells us. </a:t>
                </a:r>
                <a:endParaRPr lang="zh-CN" altLang="zh-CN" sz="1200" kern="1200" dirty="0">
                  <a:solidFill>
                    <a:schemeClr val="tx1"/>
                  </a:solidFill>
                  <a:effectLst/>
                  <a:latin typeface="Arial" panose="020B0604020202020204" pitchFamily="34" charset="0"/>
                  <a:ea typeface="宋体" panose="02010600030101010101" pitchFamily="2" charset="-122"/>
                  <a:cs typeface="+mn-cs"/>
                </a:endParaRPr>
              </a:p>
              <a:p>
                <a:pPr marL="628650" lvl="1" indent="-171450">
                  <a:buFont typeface="Wingdings" panose="05000000000000000000" pitchFamily="2" charset="2"/>
                  <a:buChar char="Ø"/>
                </a:pPr>
                <a:r>
                  <a:rPr lang="en-US" altLang="zh-CN" sz="1200" kern="1200" dirty="0">
                    <a:solidFill>
                      <a:schemeClr val="tx1"/>
                    </a:solidFill>
                    <a:effectLst/>
                    <a:latin typeface="Arial" panose="020B0604020202020204" pitchFamily="34" charset="0"/>
                    <a:ea typeface="宋体" panose="02010600030101010101" pitchFamily="2" charset="-122"/>
                    <a:cs typeface="+mn-cs"/>
                  </a:rPr>
                  <a:t>We know that if there are multiple scales, for example a hard scale Q, and a soft scale m. In the case of transverse momentum </a:t>
                </a:r>
                <a:r>
                  <a:rPr lang="en-US" altLang="zh-CN" sz="1200" kern="1200" dirty="0" err="1">
                    <a:solidFill>
                      <a:schemeClr val="tx1"/>
                    </a:solidFill>
                    <a:effectLst/>
                    <a:latin typeface="Arial" panose="020B0604020202020204" pitchFamily="34" charset="0"/>
                    <a:ea typeface="宋体" panose="02010600030101010101" pitchFamily="2" charset="-122"/>
                    <a:cs typeface="+mn-cs"/>
                  </a:rPr>
                  <a:t>resummation</a:t>
                </a:r>
                <a:r>
                  <a:rPr lang="en-US" altLang="zh-CN" sz="1200" kern="1200" dirty="0">
                    <a:solidFill>
                      <a:schemeClr val="tx1"/>
                    </a:solidFill>
                    <a:effectLst/>
                    <a:latin typeface="Arial" panose="020B0604020202020204" pitchFamily="34" charset="0"/>
                    <a:ea typeface="宋体" panose="02010600030101010101" pitchFamily="2" charset="-122"/>
                    <a:cs typeface="+mn-cs"/>
                  </a:rPr>
                  <a:t>, “m” means </a:t>
                </a:r>
                <a:r>
                  <a:rPr lang="en-US" altLang="zh-CN" sz="1200" i="0" kern="1200">
                    <a:solidFill>
                      <a:schemeClr val="tx1"/>
                    </a:solidFill>
                    <a:effectLst/>
                    <a:latin typeface="Cambria Math" panose="02040503050406030204" pitchFamily="18" charset="0"/>
                    <a:ea typeface="宋体" panose="02010600030101010101" pitchFamily="2" charset="-122"/>
                    <a:cs typeface="+mn-cs"/>
                  </a:rPr>
                  <a:t>q</a:t>
                </a:r>
                <a:r>
                  <a:rPr lang="zh-CN" altLang="zh-CN" sz="1200" i="0" kern="1200">
                    <a:solidFill>
                      <a:schemeClr val="tx1"/>
                    </a:solidFill>
                    <a:effectLst/>
                    <a:latin typeface="Cambria Math" panose="02040503050406030204" pitchFamily="18" charset="0"/>
                    <a:ea typeface="宋体" panose="02010600030101010101" pitchFamily="2" charset="-122"/>
                    <a:cs typeface="+mn-cs"/>
                  </a:rPr>
                  <a:t>_</a:t>
                </a:r>
                <a:r>
                  <a:rPr lang="en-US" altLang="zh-CN" sz="1200" i="0" kern="1200">
                    <a:solidFill>
                      <a:schemeClr val="tx1"/>
                    </a:solidFill>
                    <a:effectLst/>
                    <a:latin typeface="Cambria Math" panose="02040503050406030204" pitchFamily="18" charset="0"/>
                    <a:ea typeface="宋体" panose="02010600030101010101" pitchFamily="2" charset="-122"/>
                    <a:cs typeface="+mn-cs"/>
                  </a:rPr>
                  <a:t>T</a:t>
                </a:r>
                <a:r>
                  <a:rPr lang="en-US" altLang="zh-CN" sz="1200" kern="1200" dirty="0">
                    <a:solidFill>
                      <a:schemeClr val="tx1"/>
                    </a:solidFill>
                    <a:effectLst/>
                    <a:latin typeface="Arial" panose="020B0604020202020204" pitchFamily="34" charset="0"/>
                    <a:ea typeface="宋体" panose="02010600030101010101" pitchFamily="2" charset="-122"/>
                    <a:cs typeface="+mn-cs"/>
                  </a:rPr>
                  <a:t>. There will be large logarithms L when Q is much larger than m.</a:t>
                </a:r>
                <a:endParaRPr lang="zh-CN" altLang="zh-CN" sz="1200" kern="1200" dirty="0">
                  <a:solidFill>
                    <a:schemeClr val="tx1"/>
                  </a:solidFill>
                  <a:effectLst/>
                  <a:latin typeface="Arial" panose="020B0604020202020204" pitchFamily="34" charset="0"/>
                  <a:ea typeface="宋体" panose="02010600030101010101" pitchFamily="2" charset="-122"/>
                  <a:cs typeface="+mn-cs"/>
                </a:endParaRPr>
              </a:p>
              <a:p>
                <a:pPr marL="628650" lvl="1" indent="-171450">
                  <a:buFont typeface="Wingdings" panose="05000000000000000000" pitchFamily="2" charset="2"/>
                  <a:buChar char="Ø"/>
                </a:pPr>
                <a:r>
                  <a:rPr lang="en-US" altLang="zh-CN" sz="1200" kern="1200" dirty="0">
                    <a:solidFill>
                      <a:schemeClr val="tx1"/>
                    </a:solidFill>
                    <a:effectLst/>
                    <a:latin typeface="Arial" panose="020B0604020202020204" pitchFamily="34" charset="0"/>
                    <a:ea typeface="宋体" panose="02010600030101010101" pitchFamily="2" charset="-122"/>
                    <a:cs typeface="+mn-cs"/>
                  </a:rPr>
                  <a:t>And in fix order calculation, there will be divergences. But we can cancel the divergences by reorganizing the expression, which is </a:t>
                </a:r>
                <a:r>
                  <a:rPr lang="en-US" altLang="zh-CN" sz="1200" kern="1200" dirty="0" err="1">
                    <a:solidFill>
                      <a:schemeClr val="tx1"/>
                    </a:solidFill>
                    <a:effectLst/>
                    <a:latin typeface="Arial" panose="020B0604020202020204" pitchFamily="34" charset="0"/>
                    <a:ea typeface="宋体" panose="02010600030101010101" pitchFamily="2" charset="-122"/>
                    <a:cs typeface="+mn-cs"/>
                  </a:rPr>
                  <a:t>resummation</a:t>
                </a:r>
                <a:r>
                  <a:rPr lang="en-US" altLang="zh-CN" sz="1200" kern="1200" dirty="0">
                    <a:solidFill>
                      <a:schemeClr val="tx1"/>
                    </a:solidFill>
                    <a:effectLst/>
                    <a:latin typeface="Arial" panose="020B0604020202020204" pitchFamily="34" charset="0"/>
                    <a:ea typeface="宋体" panose="02010600030101010101" pitchFamily="2" charset="-122"/>
                    <a:cs typeface="+mn-cs"/>
                  </a:rPr>
                  <a:t>.</a:t>
                </a:r>
                <a:endParaRPr lang="zh-CN" altLang="zh-CN" sz="1200" kern="1200" dirty="0">
                  <a:solidFill>
                    <a:schemeClr val="tx1"/>
                  </a:solidFill>
                  <a:effectLst/>
                  <a:latin typeface="Arial" panose="020B0604020202020204" pitchFamily="34" charset="0"/>
                  <a:ea typeface="宋体" panose="02010600030101010101" pitchFamily="2" charset="-122"/>
                  <a:cs typeface="+mn-cs"/>
                </a:endParaRPr>
              </a:p>
              <a:p>
                <a:endParaRPr lang="zh-CN" altLang="en-US" dirty="0"/>
              </a:p>
            </p:txBody>
          </p:sp>
        </mc:Fallback>
      </mc:AlternateContent>
      <p:sp>
        <p:nvSpPr>
          <p:cNvPr id="4" name="灯片编号占位符 3"/>
          <p:cNvSpPr>
            <a:spLocks noGrp="1"/>
          </p:cNvSpPr>
          <p:nvPr>
            <p:ph type="sldNum" sz="quarter" idx="10"/>
          </p:nvPr>
        </p:nvSpPr>
        <p:spPr/>
        <p:txBody>
          <a:bodyPr/>
          <a:lstStyle/>
          <a:p>
            <a:fld id="{D2EB8954-7407-4C14-92C6-696423B21333}" type="slidenum">
              <a:rPr lang="en-US" altLang="zh-CN" smtClean="0"/>
              <a:pPr/>
              <a:t>11</a:t>
            </a:fld>
            <a:endParaRPr lang="en-US" altLang="zh-CN"/>
          </a:p>
        </p:txBody>
      </p:sp>
    </p:spTree>
    <p:extLst>
      <p:ext uri="{BB962C8B-B14F-4D97-AF65-F5344CB8AC3E}">
        <p14:creationId xmlns:p14="http://schemas.microsoft.com/office/powerpoint/2010/main" val="1927080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dirty="0" smtClean="0"/>
                  <a:t>With</a:t>
                </a:r>
                <a:r>
                  <a:rPr lang="en-US" altLang="zh-CN" baseline="0" dirty="0" smtClean="0"/>
                  <a:t> this RG equation, we can predict the </a:t>
                </a:r>
                <a:r>
                  <a:rPr lang="en-US" altLang="zh-CN" b="1" baseline="0" dirty="0" smtClean="0"/>
                  <a:t>coefficient from the lower order</a:t>
                </a:r>
                <a:r>
                  <a:rPr lang="en-US" altLang="zh-CN" baseline="0"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baseline="0" dirty="0" smtClean="0"/>
                  <a:t>We should not that :  These </a:t>
                </a:r>
                <a:r>
                  <a:rPr lang="en-US" altLang="zh-CN" b="1" baseline="0" dirty="0" smtClean="0"/>
                  <a:t>coefficient in the RG equation </a:t>
                </a:r>
                <a:r>
                  <a:rPr lang="en-US" altLang="zh-CN" baseline="0" dirty="0" smtClean="0"/>
                  <a:t>should also be calculated </a:t>
                </a:r>
                <a:r>
                  <a:rPr lang="en-US" altLang="zh-CN" b="1" baseline="0" dirty="0" smtClean="0"/>
                  <a:t>order by order</a:t>
                </a:r>
                <a:r>
                  <a:rPr lang="en-US" altLang="zh-CN" baseline="0" dirty="0" smtClean="0"/>
                  <a:t>. </a:t>
                </a:r>
              </a:p>
              <a:p>
                <a:endParaRPr lang="en-US" altLang="zh-CN" baseline="0" dirty="0" smtClean="0"/>
              </a:p>
              <a:p>
                <a:r>
                  <a:rPr lang="en-US" altLang="zh-CN" baseline="0" dirty="0" smtClean="0"/>
                  <a:t>For example, if we have NLO result, we can get </a:t>
                </a:r>
                <a:r>
                  <a:rPr lang="en-US" altLang="zh-CN" b="1" baseline="0" dirty="0" smtClean="0"/>
                  <a:t>A1 B1 C1, so we can know A2 A3 ..to An and B2 B3 …C2 C3</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zh-CN" b="1"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zh-CN"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baseline="0" dirty="0" smtClean="0"/>
                  <a:t>So if we have the </a:t>
                </a:r>
                <a:r>
                  <a:rPr lang="en-US" altLang="zh-CN" b="1" baseline="0" dirty="0" smtClean="0"/>
                  <a:t>NLO fix-order result</a:t>
                </a:r>
                <a:r>
                  <a:rPr lang="en-US" altLang="zh-CN" baseline="0" dirty="0" smtClean="0"/>
                  <a:t>, and we have </a:t>
                </a:r>
                <a:r>
                  <a:rPr lang="en-US" altLang="zh-CN" b="1" baseline="0" dirty="0" smtClean="0"/>
                  <a:t>NLO RG equation</a:t>
                </a:r>
                <a:r>
                  <a:rPr lang="en-US" altLang="zh-CN" baseline="0" dirty="0" smtClean="0"/>
                  <a:t>. </a:t>
                </a:r>
                <a:endParaRPr lang="en-US" altLang="zh-CN"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baseline="0" dirty="0" smtClean="0"/>
                  <a:t>We </a:t>
                </a:r>
                <a:r>
                  <a:rPr lang="en-US" altLang="zh-CN" baseline="0" dirty="0" smtClean="0"/>
                  <a:t>can </a:t>
                </a:r>
                <a:r>
                  <a:rPr lang="en-US" altLang="zh-CN" baseline="0" dirty="0" err="1" smtClean="0"/>
                  <a:t>resum</a:t>
                </a:r>
                <a:r>
                  <a:rPr lang="en-US" altLang="zh-CN" baseline="0" dirty="0" smtClean="0"/>
                  <a:t> </a:t>
                </a:r>
                <a:r>
                  <a:rPr lang="en-US" altLang="zh-CN" b="1" baseline="0" dirty="0" smtClean="0"/>
                  <a:t>the first three row</a:t>
                </a:r>
                <a:r>
                  <a:rPr lang="en-US" altLang="zh-CN" baseline="0" dirty="0" smtClean="0"/>
                  <a:t>. It is the NLO+NNLL. </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baseline="0" dirty="0" smtClean="0"/>
                  <a:t>The </a:t>
                </a:r>
                <a:r>
                  <a:rPr lang="en-US" altLang="zh-CN" b="1" baseline="0" dirty="0" smtClean="0"/>
                  <a:t>POWHEG</a:t>
                </a:r>
                <a:r>
                  <a:rPr lang="en-US" altLang="zh-CN" baseline="0" dirty="0" smtClean="0"/>
                  <a:t> equivalent to NLO+LL</a:t>
                </a:r>
              </a:p>
            </p:txBody>
          </p:sp>
        </mc:Choice>
        <mc:Fallback xmlns="">
          <p:sp>
            <p:nvSpPr>
              <p:cNvPr id="3" name="备注占位符 2"/>
              <p:cNvSpPr>
                <a:spLocks noGrp="1"/>
              </p:cNvSpPr>
              <p:nvPr>
                <p:ph type="body" idx="1"/>
              </p:nvPr>
            </p:nvSpPr>
            <p:spPr/>
            <p:txBody>
              <a:bodyPr/>
              <a:lstStyle/>
              <a:p>
                <a:pPr marL="171450" lvl="0" indent="-171450">
                  <a:buFont typeface="Wingdings" panose="05000000000000000000" pitchFamily="2" charset="2"/>
                  <a:buChar char="Ø"/>
                </a:pP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What can </a:t>
                </a:r>
                <a:r>
                  <a:rPr lang="en-US" altLang="zh-CN" sz="1200" kern="1200" dirty="0" err="1" smtClean="0">
                    <a:solidFill>
                      <a:schemeClr val="tx1"/>
                    </a:solidFill>
                    <a:effectLst/>
                    <a:latin typeface="Arial" panose="020B0604020202020204" pitchFamily="34" charset="0"/>
                    <a:ea typeface="宋体" panose="02010600030101010101" pitchFamily="2" charset="-122"/>
                    <a:cs typeface="+mn-cs"/>
                  </a:rPr>
                  <a:t>resummation</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 tells us. </a:t>
                </a:r>
                <a:endParaRPr lang="zh-CN" altLang="zh-CN" sz="1200" kern="1200" dirty="0">
                  <a:solidFill>
                    <a:schemeClr val="tx1"/>
                  </a:solidFill>
                  <a:effectLst/>
                  <a:latin typeface="Arial" panose="020B0604020202020204" pitchFamily="34" charset="0"/>
                  <a:ea typeface="宋体" panose="02010600030101010101" pitchFamily="2" charset="-122"/>
                  <a:cs typeface="+mn-cs"/>
                </a:endParaRPr>
              </a:p>
              <a:p>
                <a:pPr marL="628650" lvl="1" indent="-171450">
                  <a:buFont typeface="Wingdings" panose="05000000000000000000" pitchFamily="2" charset="2"/>
                  <a:buChar char="Ø"/>
                </a:pPr>
                <a:r>
                  <a:rPr lang="en-US" altLang="zh-CN" sz="1200" kern="1200" dirty="0">
                    <a:solidFill>
                      <a:schemeClr val="tx1"/>
                    </a:solidFill>
                    <a:effectLst/>
                    <a:latin typeface="Arial" panose="020B0604020202020204" pitchFamily="34" charset="0"/>
                    <a:ea typeface="宋体" panose="02010600030101010101" pitchFamily="2" charset="-122"/>
                    <a:cs typeface="+mn-cs"/>
                  </a:rPr>
                  <a:t>We know that if there are multiple scales, for example a hard scale Q, and a soft scale m. In the case of transverse momentum </a:t>
                </a:r>
                <a:r>
                  <a:rPr lang="en-US" altLang="zh-CN" sz="1200" kern="1200" dirty="0" err="1">
                    <a:solidFill>
                      <a:schemeClr val="tx1"/>
                    </a:solidFill>
                    <a:effectLst/>
                    <a:latin typeface="Arial" panose="020B0604020202020204" pitchFamily="34" charset="0"/>
                    <a:ea typeface="宋体" panose="02010600030101010101" pitchFamily="2" charset="-122"/>
                    <a:cs typeface="+mn-cs"/>
                  </a:rPr>
                  <a:t>resummation</a:t>
                </a:r>
                <a:r>
                  <a:rPr lang="en-US" altLang="zh-CN" sz="1200" kern="1200" dirty="0">
                    <a:solidFill>
                      <a:schemeClr val="tx1"/>
                    </a:solidFill>
                    <a:effectLst/>
                    <a:latin typeface="Arial" panose="020B0604020202020204" pitchFamily="34" charset="0"/>
                    <a:ea typeface="宋体" panose="02010600030101010101" pitchFamily="2" charset="-122"/>
                    <a:cs typeface="+mn-cs"/>
                  </a:rPr>
                  <a:t>, “m” means </a:t>
                </a:r>
                <a:r>
                  <a:rPr lang="en-US" altLang="zh-CN" sz="1200" i="0" kern="1200">
                    <a:solidFill>
                      <a:schemeClr val="tx1"/>
                    </a:solidFill>
                    <a:effectLst/>
                    <a:latin typeface="Cambria Math" panose="02040503050406030204" pitchFamily="18" charset="0"/>
                    <a:ea typeface="宋体" panose="02010600030101010101" pitchFamily="2" charset="-122"/>
                    <a:cs typeface="+mn-cs"/>
                  </a:rPr>
                  <a:t>q</a:t>
                </a:r>
                <a:r>
                  <a:rPr lang="zh-CN" altLang="zh-CN" sz="1200" i="0" kern="1200">
                    <a:solidFill>
                      <a:schemeClr val="tx1"/>
                    </a:solidFill>
                    <a:effectLst/>
                    <a:latin typeface="Cambria Math" panose="02040503050406030204" pitchFamily="18" charset="0"/>
                    <a:ea typeface="宋体" panose="02010600030101010101" pitchFamily="2" charset="-122"/>
                    <a:cs typeface="+mn-cs"/>
                  </a:rPr>
                  <a:t>_</a:t>
                </a:r>
                <a:r>
                  <a:rPr lang="en-US" altLang="zh-CN" sz="1200" i="0" kern="1200">
                    <a:solidFill>
                      <a:schemeClr val="tx1"/>
                    </a:solidFill>
                    <a:effectLst/>
                    <a:latin typeface="Cambria Math" panose="02040503050406030204" pitchFamily="18" charset="0"/>
                    <a:ea typeface="宋体" panose="02010600030101010101" pitchFamily="2" charset="-122"/>
                    <a:cs typeface="+mn-cs"/>
                  </a:rPr>
                  <a:t>T</a:t>
                </a:r>
                <a:r>
                  <a:rPr lang="en-US" altLang="zh-CN" sz="1200" kern="1200" dirty="0">
                    <a:solidFill>
                      <a:schemeClr val="tx1"/>
                    </a:solidFill>
                    <a:effectLst/>
                    <a:latin typeface="Arial" panose="020B0604020202020204" pitchFamily="34" charset="0"/>
                    <a:ea typeface="宋体" panose="02010600030101010101" pitchFamily="2" charset="-122"/>
                    <a:cs typeface="+mn-cs"/>
                  </a:rPr>
                  <a:t>. There will be large logarithms L when Q is much larger than m.</a:t>
                </a:r>
                <a:endParaRPr lang="zh-CN" altLang="zh-CN" sz="1200" kern="1200" dirty="0">
                  <a:solidFill>
                    <a:schemeClr val="tx1"/>
                  </a:solidFill>
                  <a:effectLst/>
                  <a:latin typeface="Arial" panose="020B0604020202020204" pitchFamily="34" charset="0"/>
                  <a:ea typeface="宋体" panose="02010600030101010101" pitchFamily="2" charset="-122"/>
                  <a:cs typeface="+mn-cs"/>
                </a:endParaRPr>
              </a:p>
              <a:p>
                <a:pPr marL="628650" lvl="1" indent="-171450">
                  <a:buFont typeface="Wingdings" panose="05000000000000000000" pitchFamily="2" charset="2"/>
                  <a:buChar char="Ø"/>
                </a:pPr>
                <a:r>
                  <a:rPr lang="en-US" altLang="zh-CN" sz="1200" kern="1200" dirty="0">
                    <a:solidFill>
                      <a:schemeClr val="tx1"/>
                    </a:solidFill>
                    <a:effectLst/>
                    <a:latin typeface="Arial" panose="020B0604020202020204" pitchFamily="34" charset="0"/>
                    <a:ea typeface="宋体" panose="02010600030101010101" pitchFamily="2" charset="-122"/>
                    <a:cs typeface="+mn-cs"/>
                  </a:rPr>
                  <a:t>And in fix order calculation, there will be divergences. But we can cancel the divergences by reorganizing the expression, which is </a:t>
                </a:r>
                <a:r>
                  <a:rPr lang="en-US" altLang="zh-CN" sz="1200" kern="1200" dirty="0" err="1">
                    <a:solidFill>
                      <a:schemeClr val="tx1"/>
                    </a:solidFill>
                    <a:effectLst/>
                    <a:latin typeface="Arial" panose="020B0604020202020204" pitchFamily="34" charset="0"/>
                    <a:ea typeface="宋体" panose="02010600030101010101" pitchFamily="2" charset="-122"/>
                    <a:cs typeface="+mn-cs"/>
                  </a:rPr>
                  <a:t>resummation</a:t>
                </a:r>
                <a:r>
                  <a:rPr lang="en-US" altLang="zh-CN" sz="1200" kern="1200" dirty="0">
                    <a:solidFill>
                      <a:schemeClr val="tx1"/>
                    </a:solidFill>
                    <a:effectLst/>
                    <a:latin typeface="Arial" panose="020B0604020202020204" pitchFamily="34" charset="0"/>
                    <a:ea typeface="宋体" panose="02010600030101010101" pitchFamily="2" charset="-122"/>
                    <a:cs typeface="+mn-cs"/>
                  </a:rPr>
                  <a:t>.</a:t>
                </a:r>
                <a:endParaRPr lang="zh-CN" altLang="zh-CN" sz="1200" kern="1200" dirty="0">
                  <a:solidFill>
                    <a:schemeClr val="tx1"/>
                  </a:solidFill>
                  <a:effectLst/>
                  <a:latin typeface="Arial" panose="020B0604020202020204" pitchFamily="34" charset="0"/>
                  <a:ea typeface="宋体" panose="02010600030101010101" pitchFamily="2" charset="-122"/>
                  <a:cs typeface="+mn-cs"/>
                </a:endParaRPr>
              </a:p>
              <a:p>
                <a:endParaRPr lang="zh-CN" altLang="en-US" dirty="0"/>
              </a:p>
            </p:txBody>
          </p:sp>
        </mc:Fallback>
      </mc:AlternateContent>
      <p:sp>
        <p:nvSpPr>
          <p:cNvPr id="4" name="灯片编号占位符 3"/>
          <p:cNvSpPr>
            <a:spLocks noGrp="1"/>
          </p:cNvSpPr>
          <p:nvPr>
            <p:ph type="sldNum" sz="quarter" idx="10"/>
          </p:nvPr>
        </p:nvSpPr>
        <p:spPr/>
        <p:txBody>
          <a:bodyPr/>
          <a:lstStyle/>
          <a:p>
            <a:fld id="{D2EB8954-7407-4C14-92C6-696423B21333}" type="slidenum">
              <a:rPr lang="en-US" altLang="zh-CN" smtClean="0"/>
              <a:pPr/>
              <a:t>12</a:t>
            </a:fld>
            <a:endParaRPr lang="en-US" altLang="zh-CN"/>
          </a:p>
        </p:txBody>
      </p:sp>
    </p:spTree>
    <p:extLst>
      <p:ext uri="{BB962C8B-B14F-4D97-AF65-F5344CB8AC3E}">
        <p14:creationId xmlns:p14="http://schemas.microsoft.com/office/powerpoint/2010/main" val="3403871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order to </a:t>
            </a:r>
            <a:r>
              <a:rPr lang="en-US" altLang="zh-CN" b="1" dirty="0" smtClean="0"/>
              <a:t>make it clearly</a:t>
            </a:r>
            <a:r>
              <a:rPr lang="en-US" altLang="zh-CN" dirty="0" smtClean="0"/>
              <a:t>.  We put </a:t>
            </a:r>
            <a:r>
              <a:rPr lang="en-US" altLang="zh-CN" b="1" dirty="0" smtClean="0"/>
              <a:t>the analytical expression </a:t>
            </a:r>
            <a:r>
              <a:rPr lang="en-US" altLang="zh-CN" baseline="0" dirty="0" smtClean="0"/>
              <a:t>together and compare them.</a:t>
            </a:r>
          </a:p>
          <a:p>
            <a:r>
              <a:rPr lang="en-US" altLang="zh-CN" baseline="0" dirty="0" smtClean="0"/>
              <a:t>If we integrate this </a:t>
            </a:r>
            <a:r>
              <a:rPr lang="en-US" altLang="zh-CN" b="1" baseline="0" dirty="0" smtClean="0"/>
              <a:t>hard function</a:t>
            </a:r>
            <a:r>
              <a:rPr lang="en-US" altLang="zh-CN" baseline="0" dirty="0" smtClean="0"/>
              <a:t>, it is the cross section like this.</a:t>
            </a:r>
          </a:p>
          <a:p>
            <a:r>
              <a:rPr lang="en-US" altLang="zh-CN" baseline="0" dirty="0" smtClean="0"/>
              <a:t>The exponent term like this</a:t>
            </a:r>
          </a:p>
          <a:p>
            <a:r>
              <a:rPr lang="en-US" altLang="zh-CN" baseline="0" dirty="0" smtClean="0"/>
              <a:t>The </a:t>
            </a:r>
            <a:r>
              <a:rPr lang="en-US" altLang="zh-CN" baseline="0" dirty="0" err="1" smtClean="0"/>
              <a:t>sudakov</a:t>
            </a:r>
            <a:r>
              <a:rPr lang="en-US" altLang="zh-CN" baseline="0" dirty="0" smtClean="0"/>
              <a:t> double log term and single log correspond to these</a:t>
            </a:r>
          </a:p>
          <a:p>
            <a:r>
              <a:rPr lang="en-US" altLang="zh-CN" baseline="0" dirty="0" smtClean="0"/>
              <a:t>And this term correspond to other initial radiation, that I </a:t>
            </a:r>
            <a:r>
              <a:rPr lang="en-US" altLang="zh-CN" baseline="0" dirty="0" err="1" smtClean="0"/>
              <a:t>donot</a:t>
            </a:r>
            <a:r>
              <a:rPr lang="en-US" altLang="zh-CN" baseline="0" dirty="0" smtClean="0"/>
              <a:t> present here.</a:t>
            </a:r>
          </a:p>
          <a:p>
            <a:r>
              <a:rPr lang="en-US" altLang="zh-CN" baseline="0" dirty="0" smtClean="0"/>
              <a:t>The </a:t>
            </a:r>
            <a:r>
              <a:rPr lang="en-US" altLang="zh-CN" b="1" baseline="0" dirty="0" smtClean="0"/>
              <a:t>difference is the coefficient is not the same</a:t>
            </a:r>
            <a:r>
              <a:rPr lang="en-US" altLang="zh-CN" baseline="0" dirty="0" smtClean="0"/>
              <a:t>.  And there is an extra term, it only appears in the high order and in SCET theory.</a:t>
            </a:r>
          </a:p>
        </p:txBody>
      </p:sp>
      <p:sp>
        <p:nvSpPr>
          <p:cNvPr id="4" name="灯片编号占位符 3"/>
          <p:cNvSpPr>
            <a:spLocks noGrp="1"/>
          </p:cNvSpPr>
          <p:nvPr>
            <p:ph type="sldNum" sz="quarter" idx="10"/>
          </p:nvPr>
        </p:nvSpPr>
        <p:spPr/>
        <p:txBody>
          <a:bodyPr/>
          <a:lstStyle/>
          <a:p>
            <a:fld id="{52C69BD7-BE1C-4D09-9A89-F0317724091F}" type="slidenum">
              <a:rPr lang="en-US" altLang="zh-CN" smtClean="0"/>
              <a:pPr/>
              <a:t>13</a:t>
            </a:fld>
            <a:endParaRPr lang="en-US" altLang="zh-CN"/>
          </a:p>
        </p:txBody>
      </p:sp>
    </p:spTree>
    <p:extLst>
      <p:ext uri="{BB962C8B-B14F-4D97-AF65-F5344CB8AC3E}">
        <p14:creationId xmlns:p14="http://schemas.microsoft.com/office/powerpoint/2010/main" val="3063073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Next</a:t>
            </a:r>
            <a:r>
              <a:rPr lang="en-US" altLang="zh-CN" baseline="0" dirty="0" smtClean="0"/>
              <a:t> </a:t>
            </a:r>
            <a:r>
              <a:rPr lang="en-US" altLang="zh-CN" b="1" baseline="0" dirty="0" smtClean="0"/>
              <a:t>is when should we do </a:t>
            </a:r>
            <a:r>
              <a:rPr lang="en-US" altLang="zh-CN" b="1" baseline="0" dirty="0" err="1" smtClean="0"/>
              <a:t>resummation</a:t>
            </a:r>
            <a:r>
              <a:rPr lang="en-US" altLang="zh-CN" baseline="0" dirty="0" smtClean="0"/>
              <a:t>. </a:t>
            </a:r>
          </a:p>
          <a:p>
            <a:r>
              <a:rPr lang="en-US" altLang="zh-CN" baseline="0" dirty="0" smtClean="0"/>
              <a:t>In general, there are two way to consider this question. </a:t>
            </a:r>
          </a:p>
          <a:p>
            <a:r>
              <a:rPr lang="en-US" altLang="zh-CN" baseline="0" dirty="0" smtClean="0"/>
              <a:t>The first one is if there is </a:t>
            </a:r>
            <a:r>
              <a:rPr lang="en-US" altLang="zh-CN" sz="1200" b="1" dirty="0" smtClean="0"/>
              <a:t>soft and collinear  gluon radiation</a:t>
            </a:r>
            <a:r>
              <a:rPr lang="en-US" altLang="zh-CN" sz="1200" dirty="0" smtClean="0"/>
              <a:t>, and you want to </a:t>
            </a:r>
            <a:r>
              <a:rPr lang="en-US" altLang="zh-CN" sz="1200" b="1" dirty="0" smtClean="0"/>
              <a:t>check exclusive observables</a:t>
            </a:r>
            <a:r>
              <a:rPr lang="en-US" altLang="zh-CN" sz="1200" baseline="0" dirty="0" smtClean="0"/>
              <a:t>,</a:t>
            </a:r>
          </a:p>
          <a:p>
            <a:r>
              <a:rPr lang="en-US" altLang="zh-CN" sz="1200" baseline="0" dirty="0" smtClean="0"/>
              <a:t> </a:t>
            </a:r>
            <a:r>
              <a:rPr lang="en-US" altLang="zh-CN" sz="1200" dirty="0" smtClean="0"/>
              <a:t>it will approach some </a:t>
            </a:r>
            <a:r>
              <a:rPr lang="en-US" altLang="zh-CN" sz="1200" b="1" dirty="0" smtClean="0"/>
              <a:t>threshold</a:t>
            </a:r>
            <a:r>
              <a:rPr lang="en-US" altLang="zh-CN" sz="1200" dirty="0" smtClean="0"/>
              <a:t> in the phase</a:t>
            </a:r>
            <a:r>
              <a:rPr lang="en-US" altLang="zh-CN" sz="1200" baseline="0" dirty="0" smtClean="0"/>
              <a:t> space, like </a:t>
            </a:r>
            <a:r>
              <a:rPr lang="en-US" altLang="zh-CN" sz="1200" baseline="0" dirty="0" err="1" smtClean="0"/>
              <a:t>pt</a:t>
            </a:r>
            <a:r>
              <a:rPr lang="en-US" altLang="zh-CN" sz="1200" baseline="0" dirty="0" smtClean="0"/>
              <a:t> goes to zero or invariant mass approach to center-of-mass energy. And there will be divergence.</a:t>
            </a:r>
          </a:p>
          <a:p>
            <a:endParaRPr lang="en-US" altLang="zh-CN" sz="1200" baseline="0" dirty="0" smtClean="0"/>
          </a:p>
          <a:p>
            <a:r>
              <a:rPr lang="en-US" altLang="zh-CN" sz="1200" baseline="0" dirty="0" smtClean="0"/>
              <a:t>But </a:t>
            </a:r>
            <a:r>
              <a:rPr lang="en-US" altLang="zh-CN" sz="1200" baseline="0" dirty="0" smtClean="0"/>
              <a:t>sometimes, we can also consider in another way, </a:t>
            </a:r>
            <a:endParaRPr lang="en-US" altLang="zh-CN" sz="1200" baseline="0" dirty="0" smtClean="0"/>
          </a:p>
          <a:p>
            <a:r>
              <a:rPr lang="en-US" altLang="zh-CN" sz="1200" baseline="0" dirty="0" smtClean="0"/>
              <a:t>if </a:t>
            </a:r>
            <a:r>
              <a:rPr lang="en-US" altLang="zh-CN" sz="1200" baseline="0" dirty="0" smtClean="0"/>
              <a:t>we introduce an extra scale, there will generate a logarithms. Like we consider the </a:t>
            </a:r>
            <a:r>
              <a:rPr lang="en-US" altLang="zh-CN" sz="1200" baseline="0" dirty="0" err="1" smtClean="0"/>
              <a:t>pt</a:t>
            </a:r>
            <a:r>
              <a:rPr lang="en-US" altLang="zh-CN" sz="1200" baseline="0" dirty="0" smtClean="0"/>
              <a:t> distribution, actually is we introduce a </a:t>
            </a:r>
            <a:r>
              <a:rPr lang="en-US" altLang="zh-CN" sz="1200" baseline="0" dirty="0" err="1" smtClean="0"/>
              <a:t>pt</a:t>
            </a:r>
            <a:r>
              <a:rPr lang="en-US" altLang="zh-CN" sz="1200" baseline="0" dirty="0" smtClean="0"/>
              <a:t> scale, there is logarithms of the ratio of the two scales. When one scale goes to zero, there is also divergence.</a:t>
            </a:r>
            <a:endParaRPr lang="zh-CN" altLang="en-US" sz="1200" dirty="0" smtClean="0"/>
          </a:p>
          <a:p>
            <a:endParaRPr lang="zh-CN" altLang="en-US" dirty="0"/>
          </a:p>
        </p:txBody>
      </p:sp>
      <p:sp>
        <p:nvSpPr>
          <p:cNvPr id="4" name="灯片编号占位符 3"/>
          <p:cNvSpPr>
            <a:spLocks noGrp="1"/>
          </p:cNvSpPr>
          <p:nvPr>
            <p:ph type="sldNum" sz="quarter" idx="10"/>
          </p:nvPr>
        </p:nvSpPr>
        <p:spPr/>
        <p:txBody>
          <a:bodyPr/>
          <a:lstStyle/>
          <a:p>
            <a:fld id="{52C69BD7-BE1C-4D09-9A89-F0317724091F}" type="slidenum">
              <a:rPr lang="en-US" altLang="zh-CN" smtClean="0"/>
              <a:pPr/>
              <a:t>14</a:t>
            </a:fld>
            <a:endParaRPr lang="en-US" altLang="zh-CN"/>
          </a:p>
        </p:txBody>
      </p:sp>
    </p:spTree>
    <p:extLst>
      <p:ext uri="{BB962C8B-B14F-4D97-AF65-F5344CB8AC3E}">
        <p14:creationId xmlns:p14="http://schemas.microsoft.com/office/powerpoint/2010/main" val="661219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Then,</a:t>
            </a:r>
            <a:r>
              <a:rPr lang="en-US" altLang="zh-CN" baseline="0" dirty="0" smtClean="0"/>
              <a:t> what is the effect of </a:t>
            </a:r>
            <a:r>
              <a:rPr lang="en-US" altLang="zh-CN" baseline="0" dirty="0" err="1" smtClean="0"/>
              <a:t>resummation</a:t>
            </a:r>
            <a:r>
              <a:rPr lang="en-US" altLang="zh-CN" baseline="0" dirty="0" smtClean="0"/>
              <a:t>?</a:t>
            </a:r>
            <a:endParaRPr lang="en-US" altLang="zh-CN" dirty="0" smtClean="0"/>
          </a:p>
          <a:p>
            <a:r>
              <a:rPr lang="en-US" altLang="zh-CN" dirty="0" smtClean="0"/>
              <a:t>First, it</a:t>
            </a:r>
            <a:r>
              <a:rPr lang="en-US" altLang="zh-CN" baseline="0" dirty="0" smtClean="0"/>
              <a:t> can </a:t>
            </a:r>
            <a:r>
              <a:rPr lang="en-US" altLang="zh-CN" b="1" baseline="0" dirty="0" smtClean="0"/>
              <a:t>cancel</a:t>
            </a:r>
            <a:r>
              <a:rPr lang="en-US" altLang="zh-CN" baseline="0" dirty="0" smtClean="0"/>
              <a:t> divergence like we said just now.</a:t>
            </a:r>
          </a:p>
          <a:p>
            <a:r>
              <a:rPr lang="en-US" altLang="zh-CN" baseline="0" dirty="0" smtClean="0"/>
              <a:t>Second, it </a:t>
            </a:r>
            <a:r>
              <a:rPr lang="en-US" altLang="zh-CN" b="1" baseline="0" dirty="0" smtClean="0"/>
              <a:t>decrease the scale </a:t>
            </a:r>
            <a:r>
              <a:rPr lang="en-US" altLang="zh-CN" b="1" baseline="0" dirty="0" err="1" smtClean="0"/>
              <a:t>uncertanties</a:t>
            </a:r>
            <a:r>
              <a:rPr lang="en-US" altLang="zh-CN" baseline="0" dirty="0" smtClean="0"/>
              <a:t>.  </a:t>
            </a:r>
            <a:r>
              <a:rPr lang="en-US" altLang="zh-CN" b="1" baseline="0" dirty="0" smtClean="0"/>
              <a:t>In the right figure</a:t>
            </a:r>
            <a:r>
              <a:rPr lang="en-US" altLang="zh-CN" baseline="0" dirty="0" smtClean="0"/>
              <a:t>, we can see the </a:t>
            </a:r>
            <a:r>
              <a:rPr lang="en-US" altLang="zh-CN" baseline="0" dirty="0" err="1" smtClean="0"/>
              <a:t>uncertanties</a:t>
            </a:r>
            <a:r>
              <a:rPr lang="en-US" altLang="zh-CN" baseline="0" dirty="0" smtClean="0"/>
              <a:t> of the </a:t>
            </a:r>
            <a:r>
              <a:rPr lang="en-US" altLang="zh-CN" baseline="0" dirty="0" err="1" smtClean="0"/>
              <a:t>resummation</a:t>
            </a:r>
            <a:r>
              <a:rPr lang="en-US" altLang="zh-CN" baseline="0" dirty="0" smtClean="0"/>
              <a:t> is much smaller than NLO results.</a:t>
            </a:r>
          </a:p>
          <a:p>
            <a:r>
              <a:rPr lang="en-US" altLang="zh-CN" baseline="0" dirty="0" smtClean="0"/>
              <a:t>Third, the </a:t>
            </a:r>
            <a:r>
              <a:rPr lang="en-US" altLang="zh-CN" baseline="0" dirty="0" err="1" smtClean="0"/>
              <a:t>resummation</a:t>
            </a:r>
            <a:r>
              <a:rPr lang="en-US" altLang="zh-CN" baseline="0" dirty="0" smtClean="0"/>
              <a:t> result </a:t>
            </a:r>
            <a:r>
              <a:rPr lang="en-US" altLang="zh-CN" baseline="0" dirty="0" smtClean="0"/>
              <a:t>provide more accurate results.  </a:t>
            </a:r>
            <a:r>
              <a:rPr lang="en-US" altLang="zh-CN" baseline="0" dirty="0" smtClean="0"/>
              <a:t>And we have NLO+NNLL </a:t>
            </a:r>
            <a:r>
              <a:rPr lang="en-US" altLang="zh-CN" baseline="0" dirty="0" err="1" smtClean="0"/>
              <a:t>resummation</a:t>
            </a:r>
            <a:r>
              <a:rPr lang="en-US" altLang="zh-CN" baseline="0" dirty="0" smtClean="0"/>
              <a:t>, we have already predicted the A2 B2 C2 coefficients, so when we </a:t>
            </a:r>
            <a:r>
              <a:rPr lang="en-US" altLang="zh-CN" b="1" baseline="0" dirty="0" smtClean="0"/>
              <a:t>discard</a:t>
            </a:r>
            <a:r>
              <a:rPr lang="en-US" altLang="zh-CN" baseline="0" dirty="0" smtClean="0"/>
              <a:t> the </a:t>
            </a:r>
            <a:r>
              <a:rPr lang="en-US" altLang="zh-CN" b="1" baseline="0" dirty="0" smtClean="0"/>
              <a:t>remnant terms</a:t>
            </a:r>
            <a:r>
              <a:rPr lang="en-US" altLang="zh-CN" baseline="0" dirty="0" smtClean="0"/>
              <a:t>. We can get </a:t>
            </a:r>
            <a:r>
              <a:rPr lang="en-US" altLang="zh-CN" dirty="0" smtClean="0">
                <a:solidFill>
                  <a:srgbClr val="00B0F0"/>
                </a:solidFill>
              </a:rPr>
              <a:t>approximate NNLO prediction.</a:t>
            </a:r>
            <a:endParaRPr lang="zh-CN" altLang="en-US" dirty="0"/>
          </a:p>
        </p:txBody>
      </p:sp>
      <p:sp>
        <p:nvSpPr>
          <p:cNvPr id="4" name="灯片编号占位符 3"/>
          <p:cNvSpPr>
            <a:spLocks noGrp="1"/>
          </p:cNvSpPr>
          <p:nvPr>
            <p:ph type="sldNum" sz="quarter" idx="10"/>
          </p:nvPr>
        </p:nvSpPr>
        <p:spPr/>
        <p:txBody>
          <a:bodyPr/>
          <a:lstStyle/>
          <a:p>
            <a:fld id="{52C69BD7-BE1C-4D09-9A89-F0317724091F}" type="slidenum">
              <a:rPr lang="en-US" altLang="zh-CN" smtClean="0"/>
              <a:pPr/>
              <a:t>15</a:t>
            </a:fld>
            <a:endParaRPr lang="en-US" altLang="zh-CN"/>
          </a:p>
        </p:txBody>
      </p:sp>
    </p:spTree>
    <p:extLst>
      <p:ext uri="{BB962C8B-B14F-4D97-AF65-F5344CB8AC3E}">
        <p14:creationId xmlns:p14="http://schemas.microsoft.com/office/powerpoint/2010/main" val="2026604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Then we turn</a:t>
            </a:r>
            <a:r>
              <a:rPr lang="en-US" altLang="zh-CN" baseline="0" dirty="0" smtClean="0"/>
              <a:t> to the gauge boson pair production. We all know that SM are </a:t>
            </a:r>
            <a:r>
              <a:rPr lang="en-US" altLang="zh-CN" b="1" baseline="0" dirty="0" smtClean="0"/>
              <a:t>confirmed</a:t>
            </a:r>
            <a:r>
              <a:rPr lang="en-US" altLang="zh-CN" baseline="0" dirty="0" smtClean="0"/>
              <a:t> when </a:t>
            </a:r>
            <a:r>
              <a:rPr lang="en-US" altLang="zh-CN" baseline="0" dirty="0" smtClean="0"/>
              <a:t>2013  </a:t>
            </a:r>
            <a:r>
              <a:rPr lang="en-US" altLang="zh-CN" baseline="0" dirty="0" err="1" smtClean="0"/>
              <a:t>Englert</a:t>
            </a:r>
            <a:r>
              <a:rPr lang="en-US" altLang="zh-CN" baseline="0" dirty="0" smtClean="0"/>
              <a:t> and Higgs won Noble Price.</a:t>
            </a:r>
          </a:p>
        </p:txBody>
      </p:sp>
      <p:sp>
        <p:nvSpPr>
          <p:cNvPr id="4" name="灯片编号占位符 3"/>
          <p:cNvSpPr>
            <a:spLocks noGrp="1"/>
          </p:cNvSpPr>
          <p:nvPr>
            <p:ph type="sldNum" sz="quarter" idx="10"/>
          </p:nvPr>
        </p:nvSpPr>
        <p:spPr/>
        <p:txBody>
          <a:bodyPr/>
          <a:lstStyle/>
          <a:p>
            <a:fld id="{52C69BD7-BE1C-4D09-9A89-F0317724091F}" type="slidenum">
              <a:rPr lang="en-US" altLang="zh-CN" smtClean="0"/>
              <a:pPr/>
              <a:t>16</a:t>
            </a:fld>
            <a:endParaRPr lang="en-US" altLang="zh-CN" dirty="0"/>
          </a:p>
        </p:txBody>
      </p:sp>
    </p:spTree>
    <p:extLst>
      <p:ext uri="{BB962C8B-B14F-4D97-AF65-F5344CB8AC3E}">
        <p14:creationId xmlns:p14="http://schemas.microsoft.com/office/powerpoint/2010/main" val="3604071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It</a:t>
            </a:r>
            <a:r>
              <a:rPr lang="en-US" altLang="zh-CN" baseline="0" dirty="0" smtClean="0"/>
              <a:t> is very </a:t>
            </a:r>
            <a:r>
              <a:rPr lang="en-US" altLang="zh-CN" b="1" baseline="0" dirty="0" smtClean="0"/>
              <a:t>hard</a:t>
            </a:r>
            <a:r>
              <a:rPr lang="en-US" altLang="zh-CN" baseline="0" dirty="0" smtClean="0"/>
              <a:t> to find Higgs boson, the </a:t>
            </a:r>
            <a:r>
              <a:rPr lang="en-US" altLang="zh-CN" b="1" baseline="0" dirty="0" smtClean="0"/>
              <a:t>signal</a:t>
            </a:r>
            <a:r>
              <a:rPr lang="en-US" altLang="zh-CN" baseline="0" dirty="0" smtClean="0"/>
              <a:t> cross section is very </a:t>
            </a:r>
            <a:r>
              <a:rPr lang="en-US" altLang="zh-CN" b="1" baseline="0" dirty="0" smtClean="0"/>
              <a:t>small</a:t>
            </a:r>
            <a:r>
              <a:rPr lang="en-US" altLang="zh-CN" baseline="0" dirty="0" smtClean="0"/>
              <a:t>, and the </a:t>
            </a:r>
            <a:r>
              <a:rPr lang="en-US" altLang="zh-CN" b="1" baseline="0" dirty="0" smtClean="0"/>
              <a:t>background</a:t>
            </a:r>
            <a:r>
              <a:rPr lang="en-US" altLang="zh-CN" baseline="0" dirty="0" smtClean="0"/>
              <a:t> is very </a:t>
            </a:r>
            <a:r>
              <a:rPr lang="en-US" altLang="zh-CN" b="1" baseline="0" dirty="0" smtClean="0"/>
              <a:t>complex</a:t>
            </a:r>
            <a:r>
              <a:rPr lang="en-US" altLang="zh-CN" baseline="0" dirty="0" smtClean="0"/>
              <a:t>.</a:t>
            </a:r>
          </a:p>
          <a:p>
            <a:r>
              <a:rPr lang="en-US" altLang="zh-CN" baseline="0" dirty="0" smtClean="0"/>
              <a:t>You are the </a:t>
            </a:r>
            <a:r>
              <a:rPr lang="en-US" altLang="zh-CN" b="1" baseline="0" dirty="0" smtClean="0"/>
              <a:t>expert</a:t>
            </a:r>
            <a:r>
              <a:rPr lang="en-US" altLang="zh-CN" baseline="0" dirty="0" smtClean="0"/>
              <a:t>. So I </a:t>
            </a:r>
            <a:r>
              <a:rPr lang="en-US" altLang="zh-CN" baseline="0" dirty="0" err="1" smtClean="0"/>
              <a:t>donot</a:t>
            </a:r>
            <a:r>
              <a:rPr lang="en-US" altLang="zh-CN" baseline="0" dirty="0" smtClean="0"/>
              <a:t> talk too much about it.</a:t>
            </a:r>
          </a:p>
          <a:p>
            <a:r>
              <a:rPr lang="en-US" altLang="zh-CN" baseline="0" dirty="0" smtClean="0"/>
              <a:t>The newest mass of the Higgs boson is 1 hundred and twenty five.</a:t>
            </a:r>
            <a:endParaRPr lang="zh-CN" altLang="en-US" dirty="0"/>
          </a:p>
        </p:txBody>
      </p:sp>
      <p:sp>
        <p:nvSpPr>
          <p:cNvPr id="4" name="灯片编号占位符 3"/>
          <p:cNvSpPr>
            <a:spLocks noGrp="1"/>
          </p:cNvSpPr>
          <p:nvPr>
            <p:ph type="sldNum" sz="quarter" idx="10"/>
          </p:nvPr>
        </p:nvSpPr>
        <p:spPr/>
        <p:txBody>
          <a:bodyPr/>
          <a:lstStyle/>
          <a:p>
            <a:fld id="{52C69BD7-BE1C-4D09-9A89-F0317724091F}" type="slidenum">
              <a:rPr lang="en-US" altLang="zh-CN" smtClean="0"/>
              <a:pPr/>
              <a:t>17</a:t>
            </a:fld>
            <a:endParaRPr lang="en-US" altLang="zh-CN"/>
          </a:p>
        </p:txBody>
      </p:sp>
    </p:spTree>
    <p:extLst>
      <p:ext uri="{BB962C8B-B14F-4D97-AF65-F5344CB8AC3E}">
        <p14:creationId xmlns:p14="http://schemas.microsoft.com/office/powerpoint/2010/main" val="1513659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 </a:t>
            </a:r>
          </a:p>
          <a:p>
            <a:r>
              <a:rPr lang="en-US" altLang="zh-CN" dirty="0" smtClean="0"/>
              <a:t>When </a:t>
            </a:r>
            <a:r>
              <a:rPr lang="en-US" altLang="zh-CN" b="1" dirty="0" smtClean="0"/>
              <a:t>searching</a:t>
            </a:r>
            <a:r>
              <a:rPr lang="en-US" altLang="zh-CN" dirty="0" smtClean="0"/>
              <a:t> for the Higgs, the gauge boson pair</a:t>
            </a:r>
            <a:r>
              <a:rPr lang="en-US" altLang="zh-CN" baseline="0" dirty="0" smtClean="0"/>
              <a:t> is the irreducible background.  At the same time, if we want to search other heavy New physics particles, we also need to consider gauge boson pair  as background.</a:t>
            </a:r>
            <a:endParaRPr lang="zh-CN" altLang="en-US" dirty="0"/>
          </a:p>
        </p:txBody>
      </p:sp>
      <p:sp>
        <p:nvSpPr>
          <p:cNvPr id="4" name="灯片编号占位符 3"/>
          <p:cNvSpPr>
            <a:spLocks noGrp="1"/>
          </p:cNvSpPr>
          <p:nvPr>
            <p:ph type="sldNum" sz="quarter" idx="10"/>
          </p:nvPr>
        </p:nvSpPr>
        <p:spPr/>
        <p:txBody>
          <a:bodyPr/>
          <a:lstStyle/>
          <a:p>
            <a:fld id="{52C69BD7-BE1C-4D09-9A89-F0317724091F}" type="slidenum">
              <a:rPr lang="en-US" altLang="zh-CN" smtClean="0"/>
              <a:pPr/>
              <a:t>18</a:t>
            </a:fld>
            <a:endParaRPr lang="en-US" altLang="zh-CN"/>
          </a:p>
        </p:txBody>
      </p:sp>
    </p:spTree>
    <p:extLst>
      <p:ext uri="{BB962C8B-B14F-4D97-AF65-F5344CB8AC3E}">
        <p14:creationId xmlns:p14="http://schemas.microsoft.com/office/powerpoint/2010/main" val="2961376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SM, </a:t>
            </a:r>
            <a:r>
              <a:rPr lang="en-US" altLang="zh-CN" b="1" dirty="0" err="1" smtClean="0"/>
              <a:t>diboson</a:t>
            </a:r>
            <a:r>
              <a:rPr lang="en-US" altLang="zh-CN" dirty="0" smtClean="0"/>
              <a:t> production can produce by</a:t>
            </a:r>
            <a:r>
              <a:rPr lang="en-US" altLang="zh-CN" baseline="0" dirty="0" smtClean="0"/>
              <a:t> first three diagram. </a:t>
            </a:r>
            <a:r>
              <a:rPr lang="en-US" altLang="zh-CN" b="1" baseline="0" dirty="0" smtClean="0"/>
              <a:t>At the </a:t>
            </a:r>
            <a:r>
              <a:rPr lang="en-US" altLang="zh-CN" b="1" baseline="0" dirty="0" smtClean="0"/>
              <a:t>NLO</a:t>
            </a:r>
            <a:r>
              <a:rPr lang="en-US" altLang="zh-CN" baseline="0" dirty="0" smtClean="0"/>
              <a:t>, there is also </a:t>
            </a:r>
            <a:r>
              <a:rPr lang="en-US" altLang="zh-CN" b="1" baseline="0" dirty="0" smtClean="0"/>
              <a:t>contributions</a:t>
            </a:r>
            <a:r>
              <a:rPr lang="en-US" altLang="zh-CN" baseline="0" dirty="0" smtClean="0"/>
              <a:t> from gluon initial state.</a:t>
            </a:r>
            <a:endParaRPr lang="zh-CN" altLang="en-US" dirty="0"/>
          </a:p>
        </p:txBody>
      </p:sp>
      <p:sp>
        <p:nvSpPr>
          <p:cNvPr id="4" name="灯片编号占位符 3"/>
          <p:cNvSpPr>
            <a:spLocks noGrp="1"/>
          </p:cNvSpPr>
          <p:nvPr>
            <p:ph type="sldNum" sz="quarter" idx="10"/>
          </p:nvPr>
        </p:nvSpPr>
        <p:spPr/>
        <p:txBody>
          <a:bodyPr/>
          <a:lstStyle/>
          <a:p>
            <a:fld id="{52C69BD7-BE1C-4D09-9A89-F0317724091F}" type="slidenum">
              <a:rPr lang="en-US" altLang="zh-CN" smtClean="0"/>
              <a:pPr/>
              <a:t>19</a:t>
            </a:fld>
            <a:endParaRPr lang="en-US" altLang="zh-CN"/>
          </a:p>
        </p:txBody>
      </p:sp>
    </p:spTree>
    <p:extLst>
      <p:ext uri="{BB962C8B-B14F-4D97-AF65-F5344CB8AC3E}">
        <p14:creationId xmlns:p14="http://schemas.microsoft.com/office/powerpoint/2010/main" val="1785821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is the outlook</a:t>
            </a:r>
            <a:r>
              <a:rPr lang="en-US" altLang="zh-CN" dirty="0" smtClean="0"/>
              <a:t>,</a:t>
            </a:r>
          </a:p>
          <a:p>
            <a:r>
              <a:rPr lang="en-US" altLang="zh-CN" dirty="0" smtClean="0"/>
              <a:t> </a:t>
            </a:r>
            <a:r>
              <a:rPr lang="en-US" altLang="zh-CN" dirty="0" smtClean="0"/>
              <a:t>First I will tell you </a:t>
            </a:r>
            <a:r>
              <a:rPr lang="en-US" altLang="zh-CN" b="1" dirty="0" smtClean="0"/>
              <a:t>what is the </a:t>
            </a:r>
            <a:r>
              <a:rPr lang="en-US" altLang="zh-CN" b="1" dirty="0" err="1" smtClean="0"/>
              <a:t>resummation</a:t>
            </a:r>
            <a:r>
              <a:rPr lang="en-US" altLang="zh-CN" dirty="0" smtClean="0"/>
              <a:t>, </a:t>
            </a:r>
            <a:endParaRPr lang="en-US" altLang="zh-CN" dirty="0" smtClean="0"/>
          </a:p>
          <a:p>
            <a:r>
              <a:rPr lang="en-US" altLang="zh-CN" dirty="0" smtClean="0"/>
              <a:t>and </a:t>
            </a:r>
            <a:r>
              <a:rPr lang="en-US" altLang="zh-CN" dirty="0" smtClean="0"/>
              <a:t>then </a:t>
            </a:r>
            <a:r>
              <a:rPr lang="en-US" altLang="zh-CN" b="1" dirty="0" smtClean="0"/>
              <a:t>introduce</a:t>
            </a:r>
            <a:r>
              <a:rPr lang="en-US" altLang="zh-CN" b="1" baseline="0" dirty="0" smtClean="0"/>
              <a:t> what happened on the gauge boson pair in the experiment</a:t>
            </a:r>
            <a:r>
              <a:rPr lang="en-US" altLang="zh-CN" baseline="0" dirty="0" smtClean="0"/>
              <a:t>. </a:t>
            </a:r>
            <a:endParaRPr lang="en-US" altLang="zh-CN" baseline="0" dirty="0" smtClean="0"/>
          </a:p>
          <a:p>
            <a:r>
              <a:rPr lang="en-US" altLang="zh-CN" baseline="0" dirty="0" smtClean="0"/>
              <a:t>And </a:t>
            </a:r>
            <a:r>
              <a:rPr lang="en-US" altLang="zh-CN" baseline="0" dirty="0" smtClean="0"/>
              <a:t>how can we </a:t>
            </a:r>
            <a:r>
              <a:rPr lang="en-US" altLang="zh-CN" b="1" baseline="0" dirty="0" smtClean="0"/>
              <a:t>explain</a:t>
            </a:r>
            <a:r>
              <a:rPr lang="en-US" altLang="zh-CN" baseline="0" dirty="0" smtClean="0"/>
              <a:t> the experiment on the gauge boson pair by </a:t>
            </a:r>
            <a:r>
              <a:rPr lang="en-US" altLang="zh-CN" baseline="0" dirty="0" err="1" smtClean="0"/>
              <a:t>resummation</a:t>
            </a:r>
            <a:r>
              <a:rPr lang="en-US" altLang="zh-CN" baseline="0" dirty="0" smtClean="0"/>
              <a:t>.</a:t>
            </a:r>
            <a:endParaRPr lang="zh-CN" altLang="en-US" dirty="0"/>
          </a:p>
        </p:txBody>
      </p:sp>
      <p:sp>
        <p:nvSpPr>
          <p:cNvPr id="4" name="灯片编号占位符 3"/>
          <p:cNvSpPr>
            <a:spLocks noGrp="1"/>
          </p:cNvSpPr>
          <p:nvPr>
            <p:ph type="sldNum" sz="quarter" idx="10"/>
          </p:nvPr>
        </p:nvSpPr>
        <p:spPr/>
        <p:txBody>
          <a:bodyPr/>
          <a:lstStyle/>
          <a:p>
            <a:fld id="{52C69BD7-BE1C-4D09-9A89-F0317724091F}" type="slidenum">
              <a:rPr lang="en-US" altLang="zh-CN" smtClean="0"/>
              <a:pPr/>
              <a:t>2</a:t>
            </a:fld>
            <a:endParaRPr lang="en-US" altLang="zh-CN"/>
          </a:p>
        </p:txBody>
      </p:sp>
    </p:spTree>
    <p:extLst>
      <p:ext uri="{BB962C8B-B14F-4D97-AF65-F5344CB8AC3E}">
        <p14:creationId xmlns:p14="http://schemas.microsoft.com/office/powerpoint/2010/main" val="1391023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can also</a:t>
            </a:r>
            <a:r>
              <a:rPr lang="en-US" altLang="zh-CN" baseline="0" dirty="0" smtClean="0"/>
              <a:t> use gauge boson pair to </a:t>
            </a:r>
            <a:r>
              <a:rPr lang="en-US" altLang="zh-CN" b="1" baseline="0" dirty="0" smtClean="0"/>
              <a:t>test SM </a:t>
            </a:r>
            <a:r>
              <a:rPr lang="en-US" altLang="zh-CN" baseline="0" dirty="0" smtClean="0"/>
              <a:t>and </a:t>
            </a:r>
            <a:r>
              <a:rPr lang="en-US" altLang="zh-CN" b="1" baseline="0" dirty="0" smtClean="0"/>
              <a:t>tri-gauge boson couplings</a:t>
            </a:r>
            <a:r>
              <a:rPr lang="en-US" altLang="zh-CN" baseline="0" dirty="0" smtClean="0"/>
              <a:t>.</a:t>
            </a:r>
          </a:p>
          <a:p>
            <a:r>
              <a:rPr lang="en-US" altLang="zh-CN" baseline="0" dirty="0" smtClean="0"/>
              <a:t>We use </a:t>
            </a:r>
            <a:r>
              <a:rPr lang="en-US" altLang="zh-CN" b="1" baseline="0" dirty="0" smtClean="0"/>
              <a:t>high-dimension effective operator </a:t>
            </a:r>
            <a:r>
              <a:rPr lang="en-US" altLang="zh-CN" baseline="0" dirty="0" smtClean="0"/>
              <a:t>as I collected here. In SM, there is no neutral TGC vertex at LO, the charged TGC vertex is very </a:t>
            </a:r>
            <a:r>
              <a:rPr lang="en-US" altLang="zh-CN" b="1" baseline="0" dirty="0" smtClean="0"/>
              <a:t>simple</a:t>
            </a:r>
            <a:r>
              <a:rPr lang="en-US" altLang="zh-CN" baseline="0" dirty="0" smtClean="0"/>
              <a:t>.  </a:t>
            </a:r>
            <a:endParaRPr lang="en-US" altLang="zh-CN" baseline="0" dirty="0" smtClean="0"/>
          </a:p>
          <a:p>
            <a:r>
              <a:rPr lang="en-US" altLang="zh-CN" baseline="0" dirty="0" smtClean="0"/>
              <a:t>So </a:t>
            </a:r>
            <a:r>
              <a:rPr lang="en-US" altLang="zh-CN" baseline="0" dirty="0" smtClean="0"/>
              <a:t>if we find some excess between the experiment and the SM theory, we can </a:t>
            </a:r>
            <a:r>
              <a:rPr lang="en-US" altLang="zh-CN" b="1" baseline="0" dirty="0" smtClean="0"/>
              <a:t>fit</a:t>
            </a:r>
            <a:r>
              <a:rPr lang="en-US" altLang="zh-CN" baseline="0" dirty="0" smtClean="0"/>
              <a:t> the experimental data with the </a:t>
            </a:r>
            <a:r>
              <a:rPr lang="en-US" altLang="zh-CN" b="1" baseline="0" dirty="0" smtClean="0"/>
              <a:t>coupling of effective operator</a:t>
            </a:r>
            <a:r>
              <a:rPr lang="en-US" altLang="zh-CN" baseline="0" dirty="0" smtClean="0"/>
              <a:t>.</a:t>
            </a:r>
            <a:endParaRPr lang="zh-CN" altLang="en-US" dirty="0"/>
          </a:p>
        </p:txBody>
      </p:sp>
      <p:sp>
        <p:nvSpPr>
          <p:cNvPr id="4" name="灯片编号占位符 3"/>
          <p:cNvSpPr>
            <a:spLocks noGrp="1"/>
          </p:cNvSpPr>
          <p:nvPr>
            <p:ph type="sldNum" sz="quarter" idx="10"/>
          </p:nvPr>
        </p:nvSpPr>
        <p:spPr/>
        <p:txBody>
          <a:bodyPr/>
          <a:lstStyle/>
          <a:p>
            <a:fld id="{52C69BD7-BE1C-4D09-9A89-F0317724091F}" type="slidenum">
              <a:rPr lang="en-US" altLang="zh-CN" smtClean="0"/>
              <a:pPr/>
              <a:t>20</a:t>
            </a:fld>
            <a:endParaRPr lang="en-US" altLang="zh-CN"/>
          </a:p>
        </p:txBody>
      </p:sp>
    </p:spTree>
    <p:extLst>
      <p:ext uri="{BB962C8B-B14F-4D97-AF65-F5344CB8AC3E}">
        <p14:creationId xmlns:p14="http://schemas.microsoft.com/office/powerpoint/2010/main" val="3804822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At</a:t>
            </a:r>
            <a:r>
              <a:rPr lang="en-US" altLang="zh-CN" baseline="0" dirty="0" smtClean="0"/>
              <a:t> present at the LHC, the </a:t>
            </a:r>
            <a:r>
              <a:rPr lang="en-US" altLang="zh-CN" b="1" baseline="0" dirty="0" smtClean="0"/>
              <a:t>precision</a:t>
            </a:r>
            <a:r>
              <a:rPr lang="en-US" altLang="zh-CN" baseline="0" dirty="0" smtClean="0"/>
              <a:t> of the experiment has </a:t>
            </a:r>
            <a:r>
              <a:rPr lang="en-US" altLang="zh-CN" b="1" baseline="0" dirty="0" smtClean="0"/>
              <a:t>almost reach the same level </a:t>
            </a:r>
            <a:r>
              <a:rPr lang="en-US" altLang="zh-CN" baseline="0" dirty="0" smtClean="0"/>
              <a:t>as the LEP</a:t>
            </a:r>
            <a:r>
              <a:rPr lang="zh-CN" altLang="en-US" baseline="0" dirty="0" smtClean="0"/>
              <a:t>， </a:t>
            </a:r>
            <a:r>
              <a:rPr lang="en-US" altLang="zh-CN" baseline="0" dirty="0" smtClean="0"/>
              <a:t>which is about </a:t>
            </a:r>
            <a:r>
              <a:rPr lang="en-US" altLang="zh-CN" b="1" baseline="0" dirty="0" smtClean="0"/>
              <a:t>ten to the minus 2 or minus 3</a:t>
            </a:r>
            <a:r>
              <a:rPr lang="en-US" altLang="zh-CN" baseline="0" dirty="0" smtClean="0"/>
              <a:t>. </a:t>
            </a:r>
            <a:endParaRPr lang="en-US" altLang="zh-CN" baseline="0" dirty="0" smtClean="0"/>
          </a:p>
          <a:p>
            <a:r>
              <a:rPr lang="en-US" altLang="zh-CN" baseline="0" dirty="0" smtClean="0"/>
              <a:t>And </a:t>
            </a:r>
            <a:r>
              <a:rPr lang="en-US" altLang="zh-CN" baseline="0" dirty="0" smtClean="0"/>
              <a:t>the QCD NLO correction and the New physics effects also give </a:t>
            </a:r>
            <a:r>
              <a:rPr lang="en-US" altLang="zh-CN" b="1" baseline="0" dirty="0" smtClean="0"/>
              <a:t>an increment of order ten to minus 3 or minus four. </a:t>
            </a:r>
            <a:r>
              <a:rPr lang="en-US" altLang="zh-CN" baseline="0" dirty="0" smtClean="0"/>
              <a:t>So the experiment reach an interesting region.</a:t>
            </a:r>
            <a:endParaRPr lang="zh-CN" altLang="en-US" dirty="0"/>
          </a:p>
        </p:txBody>
      </p:sp>
      <p:sp>
        <p:nvSpPr>
          <p:cNvPr id="4" name="灯片编号占位符 3"/>
          <p:cNvSpPr>
            <a:spLocks noGrp="1"/>
          </p:cNvSpPr>
          <p:nvPr>
            <p:ph type="sldNum" sz="quarter" idx="10"/>
          </p:nvPr>
        </p:nvSpPr>
        <p:spPr/>
        <p:txBody>
          <a:bodyPr/>
          <a:lstStyle/>
          <a:p>
            <a:fld id="{52C69BD7-BE1C-4D09-9A89-F0317724091F}" type="slidenum">
              <a:rPr lang="en-US" altLang="zh-CN" smtClean="0"/>
              <a:pPr/>
              <a:t>21</a:t>
            </a:fld>
            <a:endParaRPr lang="en-US" altLang="zh-CN"/>
          </a:p>
        </p:txBody>
      </p:sp>
    </p:spTree>
    <p:extLst>
      <p:ext uri="{BB962C8B-B14F-4D97-AF65-F5344CB8AC3E}">
        <p14:creationId xmlns:p14="http://schemas.microsoft.com/office/powerpoint/2010/main" val="3846108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baseline="0" dirty="0" smtClean="0"/>
                  <a:t>And we can </a:t>
                </a:r>
                <a:r>
                  <a:rPr lang="en-US" altLang="zh-CN" b="1" baseline="0" dirty="0" smtClean="0"/>
                  <a:t>distinguish</a:t>
                </a:r>
                <a:r>
                  <a:rPr lang="en-US" altLang="zh-CN" baseline="0" dirty="0" smtClean="0"/>
                  <a:t> the effects from the SM QCD  high order correction from the New physics by the experiments now. </a:t>
                </a:r>
                <a:endParaRPr lang="en-US" altLang="zh-CN"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baseline="0" dirty="0" smtClean="0"/>
                  <a:t>Because </a:t>
                </a:r>
                <a:r>
                  <a:rPr lang="en-US" altLang="zh-CN" baseline="0" dirty="0" smtClean="0"/>
                  <a:t>the </a:t>
                </a:r>
                <a:r>
                  <a:rPr lang="en-US" altLang="zh-CN" b="1" baseline="0" dirty="0" smtClean="0"/>
                  <a:t>manifestation </a:t>
                </a:r>
                <a:r>
                  <a:rPr lang="en-US" altLang="zh-CN" baseline="0" dirty="0" smtClean="0"/>
                  <a:t>of them are different. The anomalous TGC vertex often </a:t>
                </a:r>
                <a:r>
                  <a:rPr lang="en-US" altLang="zh-CN" b="1" dirty="0" smtClean="0"/>
                  <a:t>increase cross sections at  high invariant mass </a:t>
                </a:r>
                <a:r>
                  <a:rPr lang="en-US" altLang="zh-CN" dirty="0"/>
                  <a:t>(</a:t>
                </a:r>
                <a14:m>
                  <m:oMath xmlns:m="http://schemas.openxmlformats.org/officeDocument/2006/math">
                    <m:sSub>
                      <m:sSubPr>
                        <m:ctrlPr>
                          <a:rPr lang="en-US" altLang="zh-CN" i="1">
                            <a:solidFill>
                              <a:srgbClr val="FF0000"/>
                            </a:solidFill>
                            <a:latin typeface="Cambria Math" panose="02040503050406030204" pitchFamily="18" charset="0"/>
                          </a:rPr>
                        </m:ctrlPr>
                      </m:sSubPr>
                      <m:e>
                        <m:r>
                          <a:rPr lang="en-US" altLang="zh-CN" i="1">
                            <a:solidFill>
                              <a:srgbClr val="FF0000"/>
                            </a:solidFill>
                            <a:latin typeface="Cambria Math" panose="02040503050406030204" pitchFamily="18" charset="0"/>
                          </a:rPr>
                          <m:t>𝑀</m:t>
                        </m:r>
                      </m:e>
                      <m:sub>
                        <m:r>
                          <a:rPr lang="en-US" altLang="zh-CN" i="1">
                            <a:solidFill>
                              <a:srgbClr val="FF0000"/>
                            </a:solidFill>
                            <a:latin typeface="Cambria Math" panose="02040503050406030204" pitchFamily="18" charset="0"/>
                          </a:rPr>
                          <m:t>𝑉𝑉</m:t>
                        </m:r>
                      </m:sub>
                    </m:sSub>
                  </m:oMath>
                </a14:m>
                <a:r>
                  <a:rPr lang="en-US" altLang="zh-CN" dirty="0"/>
                  <a:t>) </a:t>
                </a:r>
                <a:r>
                  <a:rPr lang="en-US" altLang="zh-CN" b="1" dirty="0"/>
                  <a:t>and </a:t>
                </a:r>
                <a:r>
                  <a:rPr lang="en-US" altLang="zh-CN" b="1" dirty="0" smtClean="0"/>
                  <a:t>high</a:t>
                </a:r>
                <a:r>
                  <a:rPr lang="en-US" altLang="zh-CN" b="1" baseline="0" dirty="0" smtClean="0"/>
                  <a:t> </a:t>
                </a:r>
                <a14:m>
                  <m:oMath xmlns:m="http://schemas.openxmlformats.org/officeDocument/2006/math">
                    <m:sSub>
                      <m:sSubPr>
                        <m:ctrlPr>
                          <a:rPr lang="en-US" altLang="zh-CN" i="1">
                            <a:solidFill>
                              <a:srgbClr val="FF0000"/>
                            </a:solidFill>
                            <a:latin typeface="Cambria Math" panose="02040503050406030204" pitchFamily="18" charset="0"/>
                          </a:rPr>
                        </m:ctrlPr>
                      </m:sSubPr>
                      <m:e>
                        <m:r>
                          <a:rPr lang="en-US" altLang="zh-CN" b="0" i="1" smtClean="0">
                            <a:solidFill>
                              <a:srgbClr val="FF0000"/>
                            </a:solidFill>
                            <a:latin typeface="Cambria Math" panose="02040503050406030204" pitchFamily="18" charset="0"/>
                          </a:rPr>
                          <m:t>𝑝</m:t>
                        </m:r>
                      </m:e>
                      <m:sub>
                        <m:r>
                          <a:rPr lang="en-US" altLang="zh-CN" i="1">
                            <a:solidFill>
                              <a:srgbClr val="FF0000"/>
                            </a:solidFill>
                            <a:latin typeface="Cambria Math" panose="02040503050406030204" pitchFamily="18" charset="0"/>
                          </a:rPr>
                          <m:t>𝑇</m:t>
                        </m:r>
                      </m:sub>
                    </m:sSub>
                    <m:r>
                      <a:rPr lang="en-US" altLang="zh-CN" b="0" i="0" smtClean="0">
                        <a:solidFill>
                          <a:srgbClr val="FF0000"/>
                        </a:solidFill>
                        <a:latin typeface="Cambria Math" panose="02040503050406030204" pitchFamily="18" charset="0"/>
                      </a:rPr>
                      <m:t> </m:t>
                    </m:r>
                  </m:oMath>
                </a14:m>
                <a:r>
                  <a:rPr lang="en-US" altLang="zh-CN" dirty="0" smtClean="0"/>
                  <a:t> region.  </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dirty="0" smtClean="0"/>
                  <a:t>QCD effect</a:t>
                </a:r>
                <a:r>
                  <a:rPr lang="en-US" altLang="zh-CN" baseline="0" dirty="0" smtClean="0"/>
                  <a:t> often </a:t>
                </a:r>
                <a:r>
                  <a:rPr lang="en-US" altLang="zh-CN" b="1" baseline="0" dirty="0" smtClean="0"/>
                  <a:t>affect</a:t>
                </a:r>
                <a:r>
                  <a:rPr lang="en-US" altLang="zh-CN" baseline="0" dirty="0" smtClean="0"/>
                  <a:t> small </a:t>
                </a:r>
                <a:r>
                  <a:rPr lang="en-US" altLang="zh-CN" baseline="0" dirty="0" err="1" smtClean="0"/>
                  <a:t>pt</a:t>
                </a:r>
                <a:r>
                  <a:rPr lang="en-US" altLang="zh-CN" baseline="0" dirty="0" smtClean="0"/>
                  <a:t> or peak of the invariant mass.</a:t>
                </a:r>
                <a:endParaRPr lang="en-US" altLang="zh-CN" dirty="0"/>
              </a:p>
              <a:p>
                <a:endParaRPr lang="zh-CN" altLang="en-US" dirty="0"/>
              </a:p>
            </p:txBody>
          </p:sp>
        </mc:Choice>
        <mc:Fallback xmlns="">
          <p:sp>
            <p:nvSpPr>
              <p:cNvPr id="3" name="备注占位符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baseline="0" dirty="0" smtClean="0"/>
                  <a:t>And </a:t>
                </a:r>
                <a:r>
                  <a:rPr lang="en-US" altLang="zh-CN" baseline="0" dirty="0" smtClean="0"/>
                  <a:t>we can distinguish the effects from the SM QCD  high order correction from the New physics by the experiments now. Because the </a:t>
                </a:r>
                <a:r>
                  <a:rPr lang="en-US" altLang="zh-CN" b="1" baseline="0" dirty="0" smtClean="0"/>
                  <a:t>manifestation </a:t>
                </a:r>
                <a:r>
                  <a:rPr lang="en-US" altLang="zh-CN" baseline="0" dirty="0" smtClean="0"/>
                  <a:t>of them are different</a:t>
                </a:r>
                <a:r>
                  <a:rPr lang="en-US" altLang="zh-CN" baseline="0" dirty="0" smtClean="0"/>
                  <a:t>. The anomalous TGC vertex often </a:t>
                </a:r>
                <a:r>
                  <a:rPr lang="en-US" altLang="zh-CN" b="1" dirty="0" smtClean="0"/>
                  <a:t>increase cross sections at  high invariant mass </a:t>
                </a:r>
                <a:r>
                  <a:rPr lang="en-US" altLang="zh-CN" dirty="0"/>
                  <a:t>(</a:t>
                </a:r>
                <a:r>
                  <a:rPr lang="en-US" altLang="zh-CN" i="0">
                    <a:solidFill>
                      <a:srgbClr val="FF0000"/>
                    </a:solidFill>
                    <a:latin typeface="Cambria Math" panose="02040503050406030204" pitchFamily="18" charset="0"/>
                  </a:rPr>
                  <a:t>𝑀_𝑉𝑉</a:t>
                </a:r>
                <a:r>
                  <a:rPr lang="en-US" altLang="zh-CN" dirty="0"/>
                  <a:t>) </a:t>
                </a:r>
                <a:r>
                  <a:rPr lang="en-US" altLang="zh-CN" b="1" dirty="0"/>
                  <a:t>and </a:t>
                </a:r>
                <a:r>
                  <a:rPr lang="en-US" altLang="zh-CN" b="1" dirty="0" smtClean="0"/>
                  <a:t>high</a:t>
                </a:r>
                <a:r>
                  <a:rPr lang="en-US" altLang="zh-CN" b="1" baseline="0" dirty="0" smtClean="0"/>
                  <a:t> </a:t>
                </a:r>
                <a:r>
                  <a:rPr lang="en-US" altLang="zh-CN" b="0" i="0" smtClean="0">
                    <a:solidFill>
                      <a:srgbClr val="FF0000"/>
                    </a:solidFill>
                    <a:latin typeface="Cambria Math" panose="02040503050406030204" pitchFamily="18" charset="0"/>
                  </a:rPr>
                  <a:t>𝑝</a:t>
                </a:r>
                <a:r>
                  <a:rPr lang="en-US" altLang="zh-CN" b="0" i="0">
                    <a:solidFill>
                      <a:srgbClr val="FF0000"/>
                    </a:solidFill>
                    <a:latin typeface="Cambria Math" panose="02040503050406030204" pitchFamily="18" charset="0"/>
                  </a:rPr>
                  <a:t>_</a:t>
                </a:r>
                <a:r>
                  <a:rPr lang="en-US" altLang="zh-CN" i="0">
                    <a:solidFill>
                      <a:srgbClr val="FF0000"/>
                    </a:solidFill>
                    <a:latin typeface="Cambria Math" panose="02040503050406030204" pitchFamily="18" charset="0"/>
                  </a:rPr>
                  <a:t>𝑇</a:t>
                </a:r>
                <a:r>
                  <a:rPr lang="en-US" altLang="zh-CN" b="0" i="0" smtClean="0">
                    <a:solidFill>
                      <a:srgbClr val="FF0000"/>
                    </a:solidFill>
                    <a:latin typeface="Cambria Math" panose="02040503050406030204" pitchFamily="18" charset="0"/>
                  </a:rPr>
                  <a:t>  </a:t>
                </a:r>
                <a:r>
                  <a:rPr lang="en-US" altLang="zh-CN" dirty="0" smtClean="0"/>
                  <a:t> region.  </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dirty="0" smtClean="0"/>
                  <a:t>QCD effect</a:t>
                </a:r>
                <a:r>
                  <a:rPr lang="en-US" altLang="zh-CN" baseline="0" dirty="0" smtClean="0"/>
                  <a:t> often affect small </a:t>
                </a:r>
                <a:r>
                  <a:rPr lang="en-US" altLang="zh-CN" baseline="0" dirty="0" err="1" smtClean="0"/>
                  <a:t>pt</a:t>
                </a:r>
                <a:r>
                  <a:rPr lang="en-US" altLang="zh-CN" baseline="0" dirty="0" smtClean="0"/>
                  <a:t> or peak of the invariant mass.</a:t>
                </a:r>
                <a:endParaRPr lang="en-US" altLang="zh-CN" dirty="0"/>
              </a:p>
              <a:p>
                <a:endParaRPr lang="zh-CN" altLang="en-US" dirty="0"/>
              </a:p>
            </p:txBody>
          </p:sp>
        </mc:Fallback>
      </mc:AlternateContent>
      <p:sp>
        <p:nvSpPr>
          <p:cNvPr id="4" name="灯片编号占位符 3"/>
          <p:cNvSpPr>
            <a:spLocks noGrp="1"/>
          </p:cNvSpPr>
          <p:nvPr>
            <p:ph type="sldNum" sz="quarter" idx="10"/>
          </p:nvPr>
        </p:nvSpPr>
        <p:spPr/>
        <p:txBody>
          <a:bodyPr/>
          <a:lstStyle/>
          <a:p>
            <a:fld id="{52C69BD7-BE1C-4D09-9A89-F0317724091F}" type="slidenum">
              <a:rPr lang="en-US" altLang="zh-CN" smtClean="0"/>
              <a:pPr/>
              <a:t>22</a:t>
            </a:fld>
            <a:endParaRPr lang="en-US" altLang="zh-CN"/>
          </a:p>
        </p:txBody>
      </p:sp>
    </p:spTree>
    <p:extLst>
      <p:ext uri="{BB962C8B-B14F-4D97-AF65-F5344CB8AC3E}">
        <p14:creationId xmlns:p14="http://schemas.microsoft.com/office/powerpoint/2010/main" val="36957921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b="1" dirty="0" smtClean="0"/>
              <a:t>high </a:t>
            </a:r>
            <a:r>
              <a:rPr lang="en-US" altLang="zh-CN" b="1" dirty="0" smtClean="0"/>
              <a:t>order QCD calculation </a:t>
            </a:r>
            <a:r>
              <a:rPr lang="en-US" altLang="zh-CN" dirty="0" smtClean="0"/>
              <a:t>of</a:t>
            </a:r>
            <a:r>
              <a:rPr lang="en-US" altLang="zh-CN" baseline="0" dirty="0" smtClean="0"/>
              <a:t> the gauge boson pair has been </a:t>
            </a:r>
            <a:r>
              <a:rPr lang="en-US" altLang="zh-CN" b="1" baseline="0" dirty="0" smtClean="0"/>
              <a:t>pursued</a:t>
            </a:r>
            <a:r>
              <a:rPr lang="en-US" altLang="zh-CN" baseline="0" dirty="0" smtClean="0"/>
              <a:t> for a long time. </a:t>
            </a:r>
            <a:endParaRPr lang="en-US" altLang="zh-CN" baseline="0" dirty="0" smtClean="0"/>
          </a:p>
          <a:p>
            <a:r>
              <a:rPr lang="en-US" altLang="zh-CN" baseline="0" dirty="0" smtClean="0"/>
              <a:t>The </a:t>
            </a:r>
            <a:r>
              <a:rPr lang="en-US" altLang="zh-CN" baseline="0" dirty="0" smtClean="0"/>
              <a:t>QCD NLO has been </a:t>
            </a:r>
            <a:r>
              <a:rPr lang="en-US" altLang="zh-CN" b="1" baseline="0" dirty="0" smtClean="0"/>
              <a:t>combined</a:t>
            </a:r>
            <a:r>
              <a:rPr lang="en-US" altLang="zh-CN" baseline="0" dirty="0" smtClean="0"/>
              <a:t> into </a:t>
            </a:r>
            <a:r>
              <a:rPr lang="en-US" altLang="zh-CN" b="1" baseline="0" dirty="0" smtClean="0"/>
              <a:t>MCFM</a:t>
            </a:r>
            <a:r>
              <a:rPr lang="en-US" altLang="zh-CN" baseline="0" dirty="0" smtClean="0"/>
              <a:t> package</a:t>
            </a:r>
            <a:r>
              <a:rPr lang="en-US" altLang="zh-CN" baseline="0" dirty="0" smtClean="0"/>
              <a:t>.</a:t>
            </a:r>
          </a:p>
          <a:p>
            <a:r>
              <a:rPr lang="en-US" altLang="zh-CN" baseline="0" dirty="0" smtClean="0"/>
              <a:t> </a:t>
            </a:r>
            <a:r>
              <a:rPr lang="en-US" altLang="zh-CN" baseline="0" dirty="0" smtClean="0"/>
              <a:t>And beyond QCD NLO, there are some paper </a:t>
            </a:r>
            <a:r>
              <a:rPr lang="en-US" altLang="zh-CN" b="1" baseline="0" dirty="0" smtClean="0"/>
              <a:t>discussing </a:t>
            </a:r>
            <a:r>
              <a:rPr lang="en-US" altLang="zh-CN" b="1" baseline="0" dirty="0" err="1" smtClean="0"/>
              <a:t>resummation</a:t>
            </a:r>
            <a:r>
              <a:rPr lang="en-US" altLang="zh-CN" b="1" baseline="0" dirty="0" smtClean="0"/>
              <a:t> effects and approximate NNLO in some limits</a:t>
            </a:r>
            <a:r>
              <a:rPr lang="en-US" altLang="zh-CN" baseline="0" dirty="0" smtClean="0"/>
              <a:t>, such as in high transverse momentum or infinite mass approximation. </a:t>
            </a:r>
            <a:endParaRPr lang="en-US" altLang="zh-CN" baseline="0" dirty="0" smtClean="0"/>
          </a:p>
          <a:p>
            <a:r>
              <a:rPr lang="en-US" altLang="zh-CN" baseline="0" dirty="0" smtClean="0"/>
              <a:t>And </a:t>
            </a:r>
            <a:r>
              <a:rPr lang="en-US" altLang="zh-CN" baseline="0" dirty="0" smtClean="0"/>
              <a:t>the QCD NNLO results are </a:t>
            </a:r>
            <a:r>
              <a:rPr lang="en-US" altLang="zh-CN" b="1" baseline="0" dirty="0" smtClean="0"/>
              <a:t>published in the last year</a:t>
            </a:r>
            <a:r>
              <a:rPr lang="en-US" altLang="zh-CN" baseline="0" dirty="0" smtClean="0"/>
              <a:t>. WZ results are not been reported yet.</a:t>
            </a:r>
            <a:endParaRPr lang="zh-CN" altLang="en-US" dirty="0"/>
          </a:p>
        </p:txBody>
      </p:sp>
      <p:sp>
        <p:nvSpPr>
          <p:cNvPr id="4" name="灯片编号占位符 3"/>
          <p:cNvSpPr>
            <a:spLocks noGrp="1"/>
          </p:cNvSpPr>
          <p:nvPr>
            <p:ph type="sldNum" sz="quarter" idx="10"/>
          </p:nvPr>
        </p:nvSpPr>
        <p:spPr/>
        <p:txBody>
          <a:bodyPr/>
          <a:lstStyle/>
          <a:p>
            <a:fld id="{592248B0-34F7-41BF-83FA-656CB8562A87}" type="slidenum">
              <a:rPr lang="zh-CN" altLang="en-US" smtClean="0"/>
              <a:t>23</a:t>
            </a:fld>
            <a:endParaRPr lang="zh-CN" altLang="en-US"/>
          </a:p>
        </p:txBody>
      </p:sp>
    </p:spTree>
    <p:extLst>
      <p:ext uri="{BB962C8B-B14F-4D97-AF65-F5344CB8AC3E}">
        <p14:creationId xmlns:p14="http://schemas.microsoft.com/office/powerpoint/2010/main" val="39359463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So we can see the Table, the NLO results are calculated by </a:t>
            </a:r>
            <a:r>
              <a:rPr lang="en-US" altLang="zh-CN" b="1" dirty="0" smtClean="0"/>
              <a:t>MCFM</a:t>
            </a:r>
            <a:r>
              <a:rPr lang="en-US" altLang="zh-CN" dirty="0" smtClean="0"/>
              <a:t>, </a:t>
            </a:r>
            <a:endParaRPr lang="en-US" altLang="zh-CN" dirty="0" smtClean="0"/>
          </a:p>
          <a:p>
            <a:r>
              <a:rPr lang="en-US" altLang="zh-CN" dirty="0" smtClean="0"/>
              <a:t>The </a:t>
            </a:r>
            <a:r>
              <a:rPr lang="en-US" altLang="zh-CN" dirty="0" smtClean="0"/>
              <a:t>NNLL refers to the </a:t>
            </a:r>
            <a:r>
              <a:rPr lang="en-US" altLang="zh-CN" b="1" dirty="0" smtClean="0"/>
              <a:t>Dawson’s</a:t>
            </a:r>
            <a:r>
              <a:rPr lang="en-US" altLang="zh-CN" dirty="0" smtClean="0"/>
              <a:t> NNLL+NLO threshold</a:t>
            </a:r>
            <a:r>
              <a:rPr lang="en-US" altLang="zh-CN" baseline="0" dirty="0" smtClean="0"/>
              <a:t> </a:t>
            </a:r>
            <a:r>
              <a:rPr lang="en-US" altLang="zh-CN" baseline="0" dirty="0" err="1" smtClean="0"/>
              <a:t>resummation</a:t>
            </a:r>
            <a:r>
              <a:rPr lang="en-US" altLang="zh-CN" baseline="0" dirty="0" smtClean="0"/>
              <a:t> results, and </a:t>
            </a:r>
            <a:endParaRPr lang="en-US" altLang="zh-CN" baseline="0" dirty="0" smtClean="0"/>
          </a:p>
          <a:p>
            <a:r>
              <a:rPr lang="en-US" altLang="zh-CN" dirty="0" smtClean="0"/>
              <a:t> </a:t>
            </a:r>
            <a:r>
              <a:rPr lang="en-US" altLang="zh-CN" dirty="0" smtClean="0"/>
              <a:t>NNLO is </a:t>
            </a:r>
            <a:r>
              <a:rPr lang="en-US" altLang="zh-CN" b="1" dirty="0" err="1" smtClean="0"/>
              <a:t>Gehrmann</a:t>
            </a:r>
            <a:r>
              <a:rPr lang="en-US" altLang="zh-CN" b="1" baseline="0" dirty="0" err="1" smtClean="0"/>
              <a:t>’s</a:t>
            </a:r>
            <a:r>
              <a:rPr lang="en-US" altLang="zh-CN" baseline="0" dirty="0" smtClean="0"/>
              <a:t> NNLO paper, </a:t>
            </a:r>
            <a:endParaRPr lang="en-US" altLang="zh-CN" baseline="0" dirty="0" smtClean="0"/>
          </a:p>
          <a:p>
            <a:r>
              <a:rPr lang="en-US" altLang="zh-CN" baseline="0" dirty="0" smtClean="0"/>
              <a:t>all </a:t>
            </a:r>
            <a:r>
              <a:rPr lang="en-US" altLang="zh-CN" baseline="0" dirty="0" smtClean="0"/>
              <a:t>these results are calculated</a:t>
            </a:r>
            <a:r>
              <a:rPr lang="en-US" altLang="zh-CN" dirty="0" smtClean="0"/>
              <a:t> with </a:t>
            </a:r>
            <a:r>
              <a:rPr lang="en-US" altLang="zh-CN" b="1" dirty="0" smtClean="0"/>
              <a:t>MSTW2008</a:t>
            </a:r>
            <a:r>
              <a:rPr lang="en-US" altLang="zh-CN" baseline="0" dirty="0" smtClean="0"/>
              <a:t> </a:t>
            </a:r>
            <a:r>
              <a:rPr lang="en-US" altLang="zh-CN" b="1" baseline="0" dirty="0" smtClean="0"/>
              <a:t>PDF</a:t>
            </a:r>
            <a:r>
              <a:rPr lang="en-US" altLang="zh-CN" baseline="0" dirty="0" smtClean="0"/>
              <a:t>. </a:t>
            </a:r>
            <a:endParaRPr lang="en-US" altLang="zh-CN" baseline="0" dirty="0" smtClean="0"/>
          </a:p>
          <a:p>
            <a:r>
              <a:rPr lang="en-US" altLang="zh-CN" baseline="0" dirty="0" smtClean="0"/>
              <a:t>We </a:t>
            </a:r>
            <a:r>
              <a:rPr lang="en-US" altLang="zh-CN" baseline="0" dirty="0" smtClean="0"/>
              <a:t>can see that the QCD high order effects only provide about </a:t>
            </a:r>
            <a:r>
              <a:rPr lang="en-US" altLang="zh-CN" b="1" baseline="0" dirty="0" smtClean="0"/>
              <a:t>10% increment</a:t>
            </a:r>
            <a:r>
              <a:rPr lang="en-US" altLang="zh-CN" baseline="0" dirty="0" smtClean="0"/>
              <a:t>. </a:t>
            </a:r>
          </a:p>
          <a:p>
            <a:r>
              <a:rPr lang="en-US" altLang="zh-CN" baseline="0" dirty="0" smtClean="0"/>
              <a:t>However, in 2013, the ATLAS and CMS collaboration </a:t>
            </a:r>
            <a:r>
              <a:rPr lang="en-US" altLang="zh-CN" b="1" baseline="0" dirty="0" smtClean="0"/>
              <a:t>both</a:t>
            </a:r>
            <a:r>
              <a:rPr lang="en-US" altLang="zh-CN" baseline="0" dirty="0" smtClean="0"/>
              <a:t> </a:t>
            </a:r>
            <a:r>
              <a:rPr lang="en-US" altLang="zh-CN" b="1" baseline="0" dirty="0" smtClean="0"/>
              <a:t>publish</a:t>
            </a:r>
            <a:r>
              <a:rPr lang="en-US" altLang="zh-CN" baseline="0" dirty="0" smtClean="0"/>
              <a:t> their measurement and found that the experimental data had exceeded the theoretical prediction a lot. </a:t>
            </a:r>
          </a:p>
          <a:p>
            <a:endParaRPr lang="en-US" altLang="zh-CN"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b="1" baseline="0" dirty="0" smtClean="0"/>
              <a:t>How does this happened? </a:t>
            </a:r>
            <a:r>
              <a:rPr lang="zh-CN" altLang="en-US" b="1" baseline="0" dirty="0" smtClean="0"/>
              <a:t> </a:t>
            </a:r>
            <a:r>
              <a:rPr lang="en-US" altLang="zh-CN" baseline="0" dirty="0" smtClean="0"/>
              <a:t>These authors found that if we only compare </a:t>
            </a:r>
            <a:r>
              <a:rPr lang="en-US" altLang="zh-CN" b="1" baseline="0" dirty="0" smtClean="0"/>
              <a:t>the fiducial cross section</a:t>
            </a:r>
            <a:r>
              <a:rPr lang="en-US" altLang="zh-CN" baseline="0" dirty="0" smtClean="0"/>
              <a:t>, </a:t>
            </a:r>
            <a:endParaRPr lang="en-US" altLang="zh-CN"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baseline="0" dirty="0" smtClean="0"/>
              <a:t>which </a:t>
            </a:r>
            <a:r>
              <a:rPr lang="en-US" altLang="zh-CN" baseline="0" dirty="0" smtClean="0"/>
              <a:t>means we only consider the WW </a:t>
            </a:r>
            <a:r>
              <a:rPr lang="en-US" altLang="zh-CN" b="1" baseline="0" dirty="0" smtClean="0"/>
              <a:t>decay to 4leptons with cuts for final leptons and without any jets</a:t>
            </a:r>
            <a:r>
              <a:rPr lang="en-US" altLang="zh-CN" baseline="0" dirty="0" smtClean="0"/>
              <a:t>, we </a:t>
            </a:r>
            <a:r>
              <a:rPr lang="en-US" altLang="zh-CN" b="1" baseline="0" dirty="0" smtClean="0"/>
              <a:t>don’t unfolded </a:t>
            </a:r>
            <a:r>
              <a:rPr lang="en-US" altLang="zh-CN" baseline="0" dirty="0" smtClean="0"/>
              <a:t>it into WW total cross sections, and there is no excess in the measurements compared to the NLO QCD predictions</a:t>
            </a:r>
          </a:p>
          <a:p>
            <a:endParaRPr lang="en-US" altLang="zh-CN" baseline="0" dirty="0" smtClean="0"/>
          </a:p>
        </p:txBody>
      </p:sp>
      <p:sp>
        <p:nvSpPr>
          <p:cNvPr id="4" name="灯片编号占位符 3"/>
          <p:cNvSpPr>
            <a:spLocks noGrp="1"/>
          </p:cNvSpPr>
          <p:nvPr>
            <p:ph type="sldNum" sz="quarter" idx="10"/>
          </p:nvPr>
        </p:nvSpPr>
        <p:spPr/>
        <p:txBody>
          <a:bodyPr/>
          <a:lstStyle/>
          <a:p>
            <a:fld id="{52C69BD7-BE1C-4D09-9A89-F0317724091F}" type="slidenum">
              <a:rPr lang="en-US" altLang="zh-CN" smtClean="0"/>
              <a:pPr/>
              <a:t>24</a:t>
            </a:fld>
            <a:endParaRPr lang="en-US" altLang="zh-CN"/>
          </a:p>
        </p:txBody>
      </p:sp>
    </p:spTree>
    <p:extLst>
      <p:ext uri="{BB962C8B-B14F-4D97-AF65-F5344CB8AC3E}">
        <p14:creationId xmlns:p14="http://schemas.microsoft.com/office/powerpoint/2010/main" val="27666510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What is the fiducial cross section?</a:t>
            </a:r>
            <a:r>
              <a:rPr lang="en-US" altLang="zh-CN" baseline="0" dirty="0" smtClean="0"/>
              <a:t> That is almost </a:t>
            </a:r>
            <a:r>
              <a:rPr lang="en-US" altLang="zh-CN" b="1" baseline="0" dirty="0" smtClean="0"/>
              <a:t>the cross section we measured directly in the experiment</a:t>
            </a:r>
            <a:r>
              <a:rPr lang="en-US" altLang="zh-CN" baseline="0" dirty="0" smtClean="0"/>
              <a:t>.</a:t>
            </a:r>
          </a:p>
          <a:p>
            <a:r>
              <a:rPr lang="en-US" altLang="zh-CN" dirty="0" smtClean="0"/>
              <a:t>We have to divide</a:t>
            </a:r>
            <a:r>
              <a:rPr lang="en-US" altLang="zh-CN" baseline="0" dirty="0" smtClean="0"/>
              <a:t> Branch ratio and acceptance to get the total cross section.</a:t>
            </a:r>
          </a:p>
          <a:p>
            <a:endParaRPr lang="en-US" altLang="zh-CN" baseline="0" dirty="0" smtClean="0"/>
          </a:p>
          <a:p>
            <a:r>
              <a:rPr lang="en-US" altLang="zh-CN" baseline="0" dirty="0" smtClean="0"/>
              <a:t>A_WW represents </a:t>
            </a:r>
            <a:r>
              <a:rPr lang="en-US" altLang="zh-CN" b="1" baseline="0" dirty="0" smtClean="0"/>
              <a:t>the extrapolation from the fiducial phase space to the total phase space,</a:t>
            </a:r>
          </a:p>
          <a:p>
            <a:r>
              <a:rPr lang="en-US" altLang="zh-CN" baseline="0" dirty="0" smtClean="0"/>
              <a:t>C_WW represents </a:t>
            </a:r>
            <a:r>
              <a:rPr lang="en-US" altLang="zh-CN" b="1" baseline="0" dirty="0" smtClean="0"/>
              <a:t>detector effects,</a:t>
            </a:r>
            <a:r>
              <a:rPr lang="en-US" altLang="zh-CN" baseline="0" dirty="0" smtClean="0"/>
              <a:t> such as lepton trigger and identification efficiencies</a:t>
            </a:r>
          </a:p>
          <a:p>
            <a:endParaRPr lang="en-US" altLang="zh-CN" baseline="0" dirty="0" smtClean="0"/>
          </a:p>
          <a:p>
            <a:r>
              <a:rPr lang="en-US" altLang="zh-CN" baseline="0" dirty="0" smtClean="0"/>
              <a:t>we know the Number is measured, the luminosity is established, </a:t>
            </a:r>
          </a:p>
          <a:p>
            <a:r>
              <a:rPr lang="en-US" altLang="zh-CN" baseline="0" dirty="0" smtClean="0"/>
              <a:t>And from the comparison here,  the C_WW is correct and BR is fixed. </a:t>
            </a:r>
          </a:p>
          <a:p>
            <a:r>
              <a:rPr lang="en-US" altLang="zh-CN" baseline="0" dirty="0" smtClean="0"/>
              <a:t>So the </a:t>
            </a:r>
            <a:r>
              <a:rPr lang="en-US" altLang="zh-CN" b="1" baseline="0" dirty="0" smtClean="0"/>
              <a:t>discrepancy most likely result from A_WW.</a:t>
            </a:r>
          </a:p>
          <a:p>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fld id="{52C69BD7-BE1C-4D09-9A89-F0317724091F}" type="slidenum">
              <a:rPr lang="en-US" altLang="zh-CN" smtClean="0"/>
              <a:pPr/>
              <a:t>25</a:t>
            </a:fld>
            <a:endParaRPr lang="en-US" altLang="zh-CN"/>
          </a:p>
        </p:txBody>
      </p:sp>
    </p:spTree>
    <p:extLst>
      <p:ext uri="{BB962C8B-B14F-4D97-AF65-F5344CB8AC3E}">
        <p14:creationId xmlns:p14="http://schemas.microsoft.com/office/powerpoint/2010/main" val="24101993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How can such thing happened. I mean How </a:t>
            </a:r>
            <a:r>
              <a:rPr lang="en-US" altLang="zh-CN" b="1" dirty="0" smtClean="0"/>
              <a:t>can A_WW be wrong</a:t>
            </a:r>
            <a:r>
              <a:rPr lang="en-US" altLang="zh-CN" dirty="0" smtClean="0"/>
              <a:t>?</a:t>
            </a:r>
            <a:endParaRPr lang="en-US" altLang="zh-CN" baseline="0" dirty="0" smtClean="0"/>
          </a:p>
          <a:p>
            <a:r>
              <a:rPr lang="en-US" altLang="zh-CN" baseline="0" dirty="0" smtClean="0"/>
              <a:t>The main difference between a </a:t>
            </a:r>
            <a:r>
              <a:rPr lang="en-US" altLang="zh-CN" b="1" baseline="0" dirty="0" smtClean="0"/>
              <a:t>fiducial cross section and the total cross section </a:t>
            </a:r>
            <a:r>
              <a:rPr lang="en-US" altLang="zh-CN" baseline="0" dirty="0" smtClean="0"/>
              <a:t>is that fiducial cross section only consider </a:t>
            </a:r>
            <a:r>
              <a:rPr lang="en-US" altLang="zh-CN" b="1" baseline="0" dirty="0" smtClean="0"/>
              <a:t>the 4-lepton final states without any jets. </a:t>
            </a:r>
            <a:r>
              <a:rPr lang="en-US" altLang="zh-CN" baseline="0" dirty="0" smtClean="0"/>
              <a:t>It, actually, </a:t>
            </a:r>
            <a:r>
              <a:rPr lang="en-US" altLang="zh-CN" b="1" baseline="0" dirty="0" smtClean="0"/>
              <a:t>equivalent to the cross section for jet veto</a:t>
            </a:r>
            <a:r>
              <a:rPr lang="en-US" altLang="zh-CN" baseline="0" dirty="0" smtClean="0"/>
              <a:t>.  And we don’t include the cross section for WW+1jet and WW+2jets and so on.</a:t>
            </a:r>
          </a:p>
          <a:p>
            <a:endParaRPr lang="en-US" altLang="zh-CN" baseline="0" dirty="0" smtClean="0"/>
          </a:p>
          <a:p>
            <a:r>
              <a:rPr lang="en-US" altLang="zh-CN" baseline="0" dirty="0" smtClean="0"/>
              <a:t>And we will </a:t>
            </a:r>
            <a:r>
              <a:rPr lang="en-US" altLang="zh-CN" b="1" baseline="0" dirty="0" smtClean="0"/>
              <a:t>introduce a scale</a:t>
            </a:r>
            <a:r>
              <a:rPr lang="en-US" altLang="zh-CN" baseline="0" dirty="0" smtClean="0"/>
              <a:t>, which is the </a:t>
            </a:r>
            <a:r>
              <a:rPr lang="en-US" altLang="zh-CN" b="1" baseline="0" dirty="0" smtClean="0"/>
              <a:t>veto scale of the transverse momentum of jets</a:t>
            </a:r>
            <a:r>
              <a:rPr lang="en-US" altLang="zh-CN" baseline="0" dirty="0" smtClean="0"/>
              <a:t>, which is often set at 25 GeV or 30 GeV. </a:t>
            </a:r>
          </a:p>
          <a:p>
            <a:r>
              <a:rPr lang="en-US" altLang="zh-CN" baseline="0" dirty="0" smtClean="0"/>
              <a:t>Such technique </a:t>
            </a:r>
            <a:r>
              <a:rPr lang="en-US" altLang="zh-CN" b="1" baseline="0" dirty="0" smtClean="0"/>
              <a:t>is often used in the experiments</a:t>
            </a:r>
            <a:r>
              <a:rPr lang="en-US" altLang="zh-CN" baseline="0" dirty="0" smtClean="0"/>
              <a:t>, and the benefit is that it can </a:t>
            </a:r>
            <a:r>
              <a:rPr lang="en-US" altLang="zh-CN" b="1" baseline="0" dirty="0" smtClean="0"/>
              <a:t>reduce the </a:t>
            </a:r>
            <a:r>
              <a:rPr lang="en-US" altLang="zh-CN" sz="1200" b="1" dirty="0" smtClean="0"/>
              <a:t>background </a:t>
            </a:r>
            <a:r>
              <a:rPr lang="en-US" altLang="zh-CN" sz="1200" dirty="0" smtClean="0"/>
              <a:t>. </a:t>
            </a:r>
            <a:endParaRPr lang="en-US" altLang="zh-CN" sz="1200" dirty="0" smtClean="0"/>
          </a:p>
          <a:p>
            <a:r>
              <a:rPr lang="en-US" altLang="zh-CN" sz="1200" dirty="0" smtClean="0"/>
              <a:t>For </a:t>
            </a:r>
            <a:r>
              <a:rPr lang="en-US" altLang="zh-CN" sz="1200" dirty="0" smtClean="0"/>
              <a:t>Example, </a:t>
            </a:r>
            <a:r>
              <a:rPr lang="en-US" altLang="zh-CN" sz="1200" dirty="0" err="1" smtClean="0"/>
              <a:t>ttbar</a:t>
            </a:r>
            <a:r>
              <a:rPr lang="en-US" altLang="zh-CN" sz="1200" dirty="0" smtClean="0"/>
              <a:t> is the irreducible background for WW production, </a:t>
            </a:r>
          </a:p>
          <a:p>
            <a:r>
              <a:rPr lang="en-US" altLang="zh-CN" sz="1200" dirty="0" smtClean="0"/>
              <a:t>but if we </a:t>
            </a:r>
            <a:r>
              <a:rPr lang="en-US" altLang="zh-CN" sz="1200" dirty="0" smtClean="0"/>
              <a:t>classify </a:t>
            </a:r>
            <a:r>
              <a:rPr lang="en-US" altLang="zh-CN" sz="1200" dirty="0" smtClean="0"/>
              <a:t>them by jet</a:t>
            </a:r>
            <a:r>
              <a:rPr lang="en-US" altLang="zh-CN" sz="1200" baseline="0" dirty="0" smtClean="0"/>
              <a:t> </a:t>
            </a:r>
            <a:r>
              <a:rPr lang="en-US" altLang="zh-CN" sz="1200" baseline="0" dirty="0" smtClean="0"/>
              <a:t>number</a:t>
            </a:r>
            <a:r>
              <a:rPr lang="en-US" altLang="zh-CN" sz="1200" baseline="0" dirty="0" smtClean="0"/>
              <a:t>, </a:t>
            </a:r>
            <a:r>
              <a:rPr lang="en-US" altLang="zh-CN" sz="1200" dirty="0" smtClean="0"/>
              <a:t>and we can see from the figure that the background </a:t>
            </a:r>
            <a:r>
              <a:rPr lang="en-US" altLang="zh-CN" sz="1200" b="1" dirty="0" smtClean="0"/>
              <a:t>of  WW+0jet </a:t>
            </a:r>
            <a:r>
              <a:rPr lang="en-US" altLang="zh-CN" sz="1200" dirty="0" smtClean="0"/>
              <a:t>bin is very small,</a:t>
            </a:r>
            <a:r>
              <a:rPr lang="en-US" altLang="zh-CN" sz="1200" baseline="0" dirty="0" smtClean="0"/>
              <a:t> while it suffer a very large background in other bins. </a:t>
            </a:r>
          </a:p>
          <a:p>
            <a:endParaRPr lang="en-US" altLang="zh-CN" sz="1200" baseline="0" dirty="0" smtClean="0"/>
          </a:p>
          <a:p>
            <a:r>
              <a:rPr lang="en-US" altLang="zh-CN" sz="1200" b="1" baseline="0" dirty="0" smtClean="0"/>
              <a:t>We classify them though the scale of </a:t>
            </a:r>
            <a:r>
              <a:rPr lang="en-US" altLang="zh-CN" sz="1200" b="1" baseline="0" dirty="0" err="1" smtClean="0"/>
              <a:t>pt_veto</a:t>
            </a:r>
            <a:r>
              <a:rPr lang="en-US" altLang="zh-CN" sz="1200" baseline="0" dirty="0" smtClean="0"/>
              <a:t>, which means if the jet’s </a:t>
            </a:r>
            <a:r>
              <a:rPr lang="en-US" altLang="zh-CN" sz="1200" baseline="0" dirty="0" err="1" smtClean="0"/>
              <a:t>pt</a:t>
            </a:r>
            <a:r>
              <a:rPr lang="en-US" altLang="zh-CN" sz="1200" baseline="0" dirty="0" smtClean="0"/>
              <a:t> larger than </a:t>
            </a:r>
            <a:r>
              <a:rPr lang="en-US" altLang="zh-CN" sz="1200" baseline="0" dirty="0" err="1" smtClean="0"/>
              <a:t>pt_veto</a:t>
            </a:r>
            <a:r>
              <a:rPr lang="en-US" altLang="zh-CN" sz="1200" baseline="0" dirty="0" smtClean="0"/>
              <a:t>, we discard the </a:t>
            </a:r>
            <a:r>
              <a:rPr lang="en-US" altLang="zh-CN" sz="1200" baseline="0" dirty="0" smtClean="0"/>
              <a:t>events.</a:t>
            </a:r>
            <a:endParaRPr lang="zh-CN" altLang="en-US" dirty="0"/>
          </a:p>
        </p:txBody>
      </p:sp>
      <p:sp>
        <p:nvSpPr>
          <p:cNvPr id="4" name="灯片编号占位符 3"/>
          <p:cNvSpPr>
            <a:spLocks noGrp="1"/>
          </p:cNvSpPr>
          <p:nvPr>
            <p:ph type="sldNum" sz="quarter" idx="10"/>
          </p:nvPr>
        </p:nvSpPr>
        <p:spPr/>
        <p:txBody>
          <a:bodyPr/>
          <a:lstStyle/>
          <a:p>
            <a:fld id="{52C69BD7-BE1C-4D09-9A89-F0317724091F}" type="slidenum">
              <a:rPr lang="en-US" altLang="zh-CN" smtClean="0"/>
              <a:pPr/>
              <a:t>26</a:t>
            </a:fld>
            <a:endParaRPr lang="en-US" altLang="zh-CN"/>
          </a:p>
        </p:txBody>
      </p:sp>
    </p:spTree>
    <p:extLst>
      <p:ext uri="{BB962C8B-B14F-4D97-AF65-F5344CB8AC3E}">
        <p14:creationId xmlns:p14="http://schemas.microsoft.com/office/powerpoint/2010/main" val="5467682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we </a:t>
            </a:r>
            <a:r>
              <a:rPr lang="en-US" altLang="zh-CN" baseline="0" dirty="0" smtClean="0"/>
              <a:t>can </a:t>
            </a:r>
            <a:r>
              <a:rPr lang="en-US" altLang="zh-CN" b="1" baseline="0" dirty="0" smtClean="0"/>
              <a:t>extrapolate</a:t>
            </a:r>
            <a:r>
              <a:rPr lang="en-US" altLang="zh-CN" baseline="0" dirty="0" smtClean="0"/>
              <a:t> the measured fiducial cross section through data driven Monte Carlo (MC) acceptances to gain the inclusive cross section. </a:t>
            </a:r>
          </a:p>
          <a:p>
            <a:r>
              <a:rPr lang="en-US" altLang="zh-CN" baseline="0" dirty="0" smtClean="0"/>
              <a:t>The method </a:t>
            </a:r>
            <a:r>
              <a:rPr lang="en-US" altLang="zh-CN" b="1" baseline="0" dirty="0" smtClean="0"/>
              <a:t>is  if the experiment and theory are both correct</a:t>
            </a:r>
            <a:r>
              <a:rPr lang="en-US" altLang="zh-CN" baseline="0" dirty="0" smtClean="0"/>
              <a:t>, we will get the equation here. </a:t>
            </a:r>
            <a:endParaRPr lang="en-US" altLang="zh-CN" baseline="0" dirty="0" smtClean="0"/>
          </a:p>
          <a:p>
            <a:r>
              <a:rPr lang="en-US" altLang="zh-CN" baseline="0" dirty="0" smtClean="0"/>
              <a:t>The </a:t>
            </a:r>
            <a:r>
              <a:rPr lang="en-US" altLang="zh-CN" baseline="0" dirty="0" err="1" smtClean="0"/>
              <a:t>sigma_veto</a:t>
            </a:r>
            <a:r>
              <a:rPr lang="en-US" altLang="zh-CN" baseline="0" dirty="0" smtClean="0"/>
              <a:t> is measured in the experiments and what’s on the right can be simulated by </a:t>
            </a:r>
            <a:r>
              <a:rPr lang="en-US" altLang="zh-CN" baseline="0" dirty="0" smtClean="0"/>
              <a:t>MC generator. </a:t>
            </a:r>
          </a:p>
          <a:p>
            <a:r>
              <a:rPr lang="en-US" altLang="zh-CN" baseline="0" dirty="0" smtClean="0"/>
              <a:t>So </a:t>
            </a:r>
            <a:r>
              <a:rPr lang="en-US" altLang="zh-CN" baseline="0" dirty="0" smtClean="0"/>
              <a:t>the </a:t>
            </a:r>
            <a:r>
              <a:rPr lang="en-US" altLang="zh-CN" baseline="0" dirty="0" err="1" smtClean="0"/>
              <a:t>sigma_total</a:t>
            </a:r>
            <a:r>
              <a:rPr lang="en-US" altLang="zh-CN" baseline="0" dirty="0" smtClean="0"/>
              <a:t> is what reported in the experiment paper And we believe the cuts for leptons and detector resolution will not affect the final conclusion. </a:t>
            </a:r>
          </a:p>
          <a:p>
            <a:r>
              <a:rPr lang="en-US" altLang="zh-CN" baseline="0" dirty="0" smtClean="0"/>
              <a:t>Now we know that </a:t>
            </a:r>
            <a:r>
              <a:rPr lang="en-US" altLang="zh-CN" b="1" baseline="0" dirty="0" err="1" smtClean="0"/>
              <a:t>sigma_veto</a:t>
            </a:r>
            <a:r>
              <a:rPr lang="en-US" altLang="zh-CN" b="1" baseline="0" dirty="0" smtClean="0"/>
              <a:t> is the same with QCD NLO predictions, </a:t>
            </a:r>
            <a:r>
              <a:rPr lang="en-US" altLang="zh-CN" baseline="0" dirty="0" smtClean="0"/>
              <a:t>but </a:t>
            </a:r>
            <a:r>
              <a:rPr lang="en-US" altLang="zh-CN" b="1" baseline="0" dirty="0" err="1" smtClean="0"/>
              <a:t>sigma_total</a:t>
            </a:r>
            <a:r>
              <a:rPr lang="en-US" altLang="zh-CN" b="1" baseline="0" dirty="0" smtClean="0"/>
              <a:t> is larger than the prediction</a:t>
            </a:r>
            <a:r>
              <a:rPr lang="en-US" altLang="zh-CN" baseline="0" dirty="0" smtClean="0"/>
              <a:t>. So the problem is most likely happened on the right side, which is simulated by the software, and CMS and ATALS use POWHEG+PYTHIA here.</a:t>
            </a:r>
          </a:p>
          <a:p>
            <a:endParaRPr lang="en-US" altLang="zh-CN" baseline="0" dirty="0" smtClean="0"/>
          </a:p>
          <a:p>
            <a:r>
              <a:rPr lang="en-US" altLang="zh-CN" baseline="0" dirty="0" smtClean="0"/>
              <a:t>So in order to check whether the POWHEG give the right simulation, we study the NLO+NNLL </a:t>
            </a:r>
            <a:r>
              <a:rPr lang="en-US" altLang="zh-CN" baseline="0" dirty="0" err="1" smtClean="0"/>
              <a:t>resummaiton</a:t>
            </a:r>
            <a:r>
              <a:rPr lang="en-US" altLang="zh-CN" baseline="0" dirty="0" smtClean="0"/>
              <a:t> for the transverse momentum distribution for gauge boson pair.  We calculated WW, WZ and ZZ case</a:t>
            </a:r>
          </a:p>
          <a:p>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fld id="{52C69BD7-BE1C-4D09-9A89-F0317724091F}" type="slidenum">
              <a:rPr lang="en-US" altLang="zh-CN" smtClean="0"/>
              <a:pPr/>
              <a:t>27</a:t>
            </a:fld>
            <a:endParaRPr lang="en-US" altLang="zh-CN"/>
          </a:p>
        </p:txBody>
      </p:sp>
    </p:spTree>
    <p:extLst>
      <p:ext uri="{BB962C8B-B14F-4D97-AF65-F5344CB8AC3E}">
        <p14:creationId xmlns:p14="http://schemas.microsoft.com/office/powerpoint/2010/main" val="12437833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b="1" baseline="0" dirty="0" smtClean="0"/>
              <a:t>Then we will check whether POWHEG give the wrong prediction</a:t>
            </a:r>
            <a:endParaRPr lang="en-US" altLang="zh-CN" b="1" dirty="0" smtClean="0"/>
          </a:p>
          <a:p>
            <a:r>
              <a:rPr lang="en-US" altLang="zh-CN" dirty="0" smtClean="0"/>
              <a:t>However</a:t>
            </a:r>
            <a:r>
              <a:rPr lang="en-US" altLang="zh-CN" dirty="0" smtClean="0"/>
              <a:t>,</a:t>
            </a:r>
            <a:r>
              <a:rPr lang="en-US" altLang="zh-CN" baseline="0" dirty="0" smtClean="0"/>
              <a:t> at that time, there is </a:t>
            </a:r>
            <a:r>
              <a:rPr lang="en-US" altLang="zh-CN" b="1" baseline="0" dirty="0" smtClean="0"/>
              <a:t>no excess experiment </a:t>
            </a:r>
            <a:r>
              <a:rPr lang="en-US" altLang="zh-CN" baseline="0" dirty="0" smtClean="0"/>
              <a:t>for WW cross section. So we only compare the ZZ case in the paper</a:t>
            </a:r>
            <a:r>
              <a:rPr lang="en-US" altLang="zh-CN" baseline="0" dirty="0" smtClean="0"/>
              <a:t>.</a:t>
            </a:r>
          </a:p>
          <a:p>
            <a:r>
              <a:rPr lang="en-US" altLang="zh-CN" baseline="0" dirty="0" smtClean="0"/>
              <a:t>But </a:t>
            </a:r>
            <a:r>
              <a:rPr lang="en-US" altLang="zh-CN" baseline="0" dirty="0" smtClean="0"/>
              <a:t>the situation for ZZ and WW is very similar. So we can have the same conclusion for them. </a:t>
            </a:r>
          </a:p>
          <a:p>
            <a:r>
              <a:rPr lang="en-US" altLang="zh-CN" b="1" baseline="0" dirty="0" smtClean="0"/>
              <a:t>In this two figures, </a:t>
            </a:r>
            <a:r>
              <a:rPr lang="en-US" altLang="zh-CN" baseline="0" dirty="0" smtClean="0"/>
              <a:t>the first one is </a:t>
            </a:r>
            <a:r>
              <a:rPr lang="en-US" altLang="zh-CN" b="1" baseline="0" dirty="0" smtClean="0"/>
              <a:t>given by the experiment a</a:t>
            </a:r>
            <a:r>
              <a:rPr lang="en-US" altLang="zh-CN" baseline="0" dirty="0" smtClean="0"/>
              <a:t>nd the blue area is POWHEG+PYTHIA results, which is still a little different from the experimental data. The second one is our </a:t>
            </a:r>
            <a:r>
              <a:rPr lang="en-US" altLang="zh-CN" baseline="0" dirty="0" err="1" smtClean="0"/>
              <a:t>resummation</a:t>
            </a:r>
            <a:r>
              <a:rPr lang="en-US" altLang="zh-CN" baseline="0" dirty="0" smtClean="0"/>
              <a:t> results, which </a:t>
            </a:r>
            <a:r>
              <a:rPr lang="en-US" altLang="zh-CN" b="1" baseline="0" dirty="0" smtClean="0"/>
              <a:t>improve the POWHEG results </a:t>
            </a:r>
            <a:r>
              <a:rPr lang="en-US" altLang="zh-CN" baseline="0" dirty="0" smtClean="0"/>
              <a:t>and  is completely agree with  the experiment. </a:t>
            </a:r>
          </a:p>
          <a:p>
            <a:r>
              <a:rPr lang="en-US" altLang="zh-CN" baseline="0" dirty="0" smtClean="0"/>
              <a:t>So we can find that </a:t>
            </a:r>
            <a:r>
              <a:rPr lang="en-US" altLang="zh-CN" b="1" baseline="0" dirty="0" smtClean="0"/>
              <a:t>the POWHEG results underestimate the </a:t>
            </a:r>
            <a:r>
              <a:rPr lang="en-US" altLang="zh-CN" b="1" baseline="0" dirty="0" err="1" smtClean="0"/>
              <a:t>sigma_veto</a:t>
            </a:r>
            <a:r>
              <a:rPr lang="en-US" altLang="zh-CN" baseline="0" dirty="0" smtClean="0"/>
              <a:t>, so give a larger total cross section.</a:t>
            </a:r>
            <a:endParaRPr lang="zh-CN" altLang="en-US" dirty="0"/>
          </a:p>
        </p:txBody>
      </p:sp>
      <p:sp>
        <p:nvSpPr>
          <p:cNvPr id="4" name="灯片编号占位符 3"/>
          <p:cNvSpPr>
            <a:spLocks noGrp="1"/>
          </p:cNvSpPr>
          <p:nvPr>
            <p:ph type="sldNum" sz="quarter" idx="10"/>
          </p:nvPr>
        </p:nvSpPr>
        <p:spPr/>
        <p:txBody>
          <a:bodyPr/>
          <a:lstStyle/>
          <a:p>
            <a:fld id="{52C69BD7-BE1C-4D09-9A89-F0317724091F}" type="slidenum">
              <a:rPr lang="en-US" altLang="zh-CN" smtClean="0"/>
              <a:pPr/>
              <a:t>28</a:t>
            </a:fld>
            <a:endParaRPr lang="en-US" altLang="zh-CN"/>
          </a:p>
        </p:txBody>
      </p:sp>
    </p:spTree>
    <p:extLst>
      <p:ext uri="{BB962C8B-B14F-4D97-AF65-F5344CB8AC3E}">
        <p14:creationId xmlns:p14="http://schemas.microsoft.com/office/powerpoint/2010/main" val="16176175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Then </a:t>
            </a:r>
            <a:r>
              <a:rPr lang="en-US" altLang="zh-CN" smtClean="0"/>
              <a:t>in this year, </a:t>
            </a:r>
            <a:r>
              <a:rPr lang="en-US" altLang="zh-CN" dirty="0" smtClean="0"/>
              <a:t>t</a:t>
            </a:r>
            <a:r>
              <a:rPr lang="en-US" altLang="zh-CN" smtClean="0"/>
              <a:t>he </a:t>
            </a:r>
            <a:r>
              <a:rPr lang="en-US" altLang="zh-CN" baseline="0" smtClean="0"/>
              <a:t> </a:t>
            </a:r>
            <a:r>
              <a:rPr lang="en-US" altLang="zh-CN" baseline="0" dirty="0" smtClean="0"/>
              <a:t>CMS collaboration then use the </a:t>
            </a:r>
            <a:r>
              <a:rPr lang="zh-CN" altLang="en-US" sz="1200" b="1" dirty="0" smtClean="0"/>
              <a:t>NNLL transverse momentum resummation predictions </a:t>
            </a:r>
            <a:r>
              <a:rPr lang="en-US" altLang="zh-CN" sz="1200" b="1" dirty="0" smtClean="0"/>
              <a:t>to </a:t>
            </a:r>
            <a:r>
              <a:rPr lang="en-US" altLang="zh-CN" sz="1200" b="0" dirty="0" smtClean="0"/>
              <a:t>reweight</a:t>
            </a:r>
            <a:r>
              <a:rPr lang="en-US" altLang="zh-CN" sz="1200" b="0" baseline="0" dirty="0" smtClean="0"/>
              <a:t> the POWHEG  results, and gain the new experimental total cross section, it decreases a lot compared to the former results, and is consistent with the NNLO predictions. </a:t>
            </a:r>
            <a:endParaRPr lang="zh-CN" altLang="en-US" b="0" dirty="0"/>
          </a:p>
        </p:txBody>
      </p:sp>
      <p:sp>
        <p:nvSpPr>
          <p:cNvPr id="4" name="灯片编号占位符 3"/>
          <p:cNvSpPr>
            <a:spLocks noGrp="1"/>
          </p:cNvSpPr>
          <p:nvPr>
            <p:ph type="sldNum" sz="quarter" idx="10"/>
          </p:nvPr>
        </p:nvSpPr>
        <p:spPr/>
        <p:txBody>
          <a:bodyPr/>
          <a:lstStyle/>
          <a:p>
            <a:fld id="{52C69BD7-BE1C-4D09-9A89-F0317724091F}" type="slidenum">
              <a:rPr lang="en-US" altLang="zh-CN" smtClean="0"/>
              <a:pPr/>
              <a:t>29</a:t>
            </a:fld>
            <a:endParaRPr lang="en-US" altLang="zh-CN"/>
          </a:p>
        </p:txBody>
      </p:sp>
    </p:spTree>
    <p:extLst>
      <p:ext uri="{BB962C8B-B14F-4D97-AF65-F5344CB8AC3E}">
        <p14:creationId xmlns:p14="http://schemas.microsoft.com/office/powerpoint/2010/main" val="1790189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Well,</a:t>
            </a:r>
            <a:r>
              <a:rPr lang="en-US" altLang="zh-CN" baseline="0" dirty="0" smtClean="0"/>
              <a:t> you may think that </a:t>
            </a:r>
            <a:r>
              <a:rPr lang="en-US" altLang="zh-CN" baseline="0" dirty="0" err="1" smtClean="0"/>
              <a:t>resummation</a:t>
            </a:r>
            <a:r>
              <a:rPr lang="en-US" altLang="zh-CN" baseline="0" dirty="0" smtClean="0"/>
              <a:t> is a strange noun, may be you never hear it before.</a:t>
            </a:r>
            <a:endParaRPr lang="en-US" altLang="zh-CN" dirty="0" smtClean="0"/>
          </a:p>
          <a:p>
            <a:r>
              <a:rPr lang="en-US" altLang="zh-CN" dirty="0" smtClean="0"/>
              <a:t>But, actually, you are all very familiar with </a:t>
            </a:r>
            <a:r>
              <a:rPr lang="en-US" altLang="zh-CN" dirty="0" err="1" smtClean="0"/>
              <a:t>resummation</a:t>
            </a:r>
            <a:r>
              <a:rPr lang="en-US" altLang="zh-CN" dirty="0" smtClean="0"/>
              <a:t>. Especially for those</a:t>
            </a:r>
            <a:r>
              <a:rPr lang="en-US" altLang="zh-CN" baseline="0" dirty="0" smtClean="0"/>
              <a:t> student who have done analysis at the LHC. </a:t>
            </a:r>
            <a:endParaRPr lang="en-US" altLang="zh-CN" baseline="0" dirty="0" smtClean="0"/>
          </a:p>
          <a:p>
            <a:r>
              <a:rPr lang="en-US" altLang="zh-CN" baseline="0" dirty="0" smtClean="0"/>
              <a:t>Because </a:t>
            </a:r>
            <a:r>
              <a:rPr lang="en-US" altLang="zh-CN" b="1" baseline="0" dirty="0" smtClean="0"/>
              <a:t>LHC is the proton </a:t>
            </a:r>
            <a:r>
              <a:rPr lang="en-US" altLang="zh-CN" b="1" baseline="0" dirty="0" err="1" smtClean="0"/>
              <a:t>proton</a:t>
            </a:r>
            <a:r>
              <a:rPr lang="en-US" altLang="zh-CN" b="1" baseline="0" dirty="0" smtClean="0"/>
              <a:t> collider</a:t>
            </a:r>
            <a:r>
              <a:rPr lang="en-US" altLang="zh-CN" baseline="0" dirty="0" smtClean="0"/>
              <a:t>, the QCD is very important here. There are many gluons radiation from the initial states and final states. And these gluons also radiate other gluons, which is called </a:t>
            </a:r>
            <a:r>
              <a:rPr lang="en-US" altLang="zh-CN" b="1" baseline="0" dirty="0" smtClean="0"/>
              <a:t>the Parton Show</a:t>
            </a:r>
            <a:r>
              <a:rPr lang="en-US" altLang="zh-CN" baseline="0" dirty="0" smtClean="0"/>
              <a:t>er. </a:t>
            </a:r>
          </a:p>
          <a:p>
            <a:endParaRPr lang="en-US" altLang="zh-CN" baseline="0" dirty="0" smtClean="0"/>
          </a:p>
          <a:p>
            <a:r>
              <a:rPr lang="en-US" altLang="zh-CN" baseline="0" dirty="0" smtClean="0"/>
              <a:t>And there is </a:t>
            </a:r>
            <a:r>
              <a:rPr lang="en-US" altLang="zh-CN" b="1" baseline="0" dirty="0" smtClean="0"/>
              <a:t>also soft and collinear divergence h</a:t>
            </a:r>
            <a:r>
              <a:rPr lang="en-US" altLang="zh-CN" baseline="0" dirty="0" smtClean="0"/>
              <a:t>ere. </a:t>
            </a:r>
            <a:endParaRPr lang="en-US" altLang="zh-CN" baseline="0" dirty="0" smtClean="0"/>
          </a:p>
          <a:p>
            <a:r>
              <a:rPr lang="en-US" altLang="zh-CN" baseline="0" dirty="0" smtClean="0"/>
              <a:t>In </a:t>
            </a:r>
            <a:r>
              <a:rPr lang="en-US" altLang="zh-CN" baseline="0" dirty="0" smtClean="0"/>
              <a:t>order to deal with such situation. We always use some software to do that in practice. </a:t>
            </a:r>
            <a:endParaRPr lang="en-US" altLang="zh-CN" baseline="0" dirty="0" smtClean="0"/>
          </a:p>
          <a:p>
            <a:r>
              <a:rPr lang="en-US" altLang="zh-CN" baseline="0" dirty="0" smtClean="0"/>
              <a:t>The </a:t>
            </a:r>
            <a:r>
              <a:rPr lang="en-US" altLang="zh-CN" baseline="0" dirty="0" smtClean="0"/>
              <a:t>most common one is the POWHEG+PYTHIA. </a:t>
            </a:r>
            <a:endParaRPr lang="en-US" altLang="zh-CN" baseline="0" dirty="0" smtClean="0"/>
          </a:p>
          <a:p>
            <a:r>
              <a:rPr lang="en-US" altLang="zh-CN" baseline="0" dirty="0" smtClean="0"/>
              <a:t>I </a:t>
            </a:r>
            <a:r>
              <a:rPr lang="en-US" altLang="zh-CN" baseline="0" dirty="0" smtClean="0"/>
              <a:t>believe that many of you have heard this software.</a:t>
            </a:r>
            <a:endParaRPr lang="zh-CN" altLang="en-US" dirty="0"/>
          </a:p>
        </p:txBody>
      </p:sp>
      <p:sp>
        <p:nvSpPr>
          <p:cNvPr id="4" name="灯片编号占位符 3"/>
          <p:cNvSpPr>
            <a:spLocks noGrp="1"/>
          </p:cNvSpPr>
          <p:nvPr>
            <p:ph type="sldNum" sz="quarter" idx="10"/>
          </p:nvPr>
        </p:nvSpPr>
        <p:spPr/>
        <p:txBody>
          <a:bodyPr/>
          <a:lstStyle/>
          <a:p>
            <a:fld id="{52C69BD7-BE1C-4D09-9A89-F0317724091F}" type="slidenum">
              <a:rPr lang="en-US" altLang="zh-CN" smtClean="0"/>
              <a:pPr/>
              <a:t>3</a:t>
            </a:fld>
            <a:endParaRPr lang="en-US" altLang="zh-CN"/>
          </a:p>
        </p:txBody>
      </p:sp>
    </p:spTree>
    <p:extLst>
      <p:ext uri="{BB962C8B-B14F-4D97-AF65-F5344CB8AC3E}">
        <p14:creationId xmlns:p14="http://schemas.microsoft.com/office/powerpoint/2010/main" val="12675472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dirty="0" smtClean="0"/>
              <a:t>And there is also an</a:t>
            </a:r>
            <a:r>
              <a:rPr lang="en-US" altLang="zh-CN" baseline="0" dirty="0" smtClean="0"/>
              <a:t> excess in CMS experiment for WZ process.  And the ATLAS results is consistent with NLO predictions. And for ZZ production, </a:t>
            </a:r>
            <a:r>
              <a:rPr lang="en-US" altLang="zh-CN" dirty="0" smtClean="0">
                <a:solidFill>
                  <a:srgbClr val="7030A0"/>
                </a:solidFill>
              </a:rPr>
              <a:t>though measurements agree with NLO predictions, But t</a:t>
            </a:r>
            <a:r>
              <a:rPr lang="zh-CN" altLang="en-US" dirty="0" smtClean="0">
                <a:solidFill>
                  <a:srgbClr val="7030A0"/>
                </a:solidFill>
              </a:rPr>
              <a:t>he NNLO corrections </a:t>
            </a:r>
            <a:r>
              <a:rPr lang="en-US" altLang="zh-CN" dirty="0" smtClean="0">
                <a:solidFill>
                  <a:srgbClr val="7030A0"/>
                </a:solidFill>
              </a:rPr>
              <a:t>for ZZ production</a:t>
            </a:r>
            <a:r>
              <a:rPr lang="zh-CN" altLang="en-US" dirty="0" smtClean="0">
                <a:solidFill>
                  <a:srgbClr val="7030A0"/>
                </a:solidFill>
              </a:rPr>
              <a:t> increase the NLO result by 1</a:t>
            </a:r>
            <a:r>
              <a:rPr lang="en-US" altLang="zh-CN" dirty="0" smtClean="0">
                <a:solidFill>
                  <a:srgbClr val="7030A0"/>
                </a:solidFill>
              </a:rPr>
              <a:t>2</a:t>
            </a:r>
            <a:r>
              <a:rPr lang="zh-CN" altLang="en-US" dirty="0" smtClean="0">
                <a:solidFill>
                  <a:srgbClr val="7030A0"/>
                </a:solidFill>
              </a:rPr>
              <a:t>% </a:t>
            </a:r>
            <a:r>
              <a:rPr lang="en-US" altLang="zh-CN" dirty="0" smtClean="0">
                <a:solidFill>
                  <a:srgbClr val="7030A0"/>
                </a:solidFill>
              </a:rPr>
              <a:t>when</a:t>
            </a:r>
            <a:r>
              <a:rPr lang="zh-CN" altLang="en-US" dirty="0" smtClean="0">
                <a:solidFill>
                  <a:srgbClr val="7030A0"/>
                </a:solidFill>
              </a:rPr>
              <a:t> √s</a:t>
            </a:r>
            <a:r>
              <a:rPr lang="en-US" altLang="zh-CN" dirty="0" smtClean="0">
                <a:solidFill>
                  <a:srgbClr val="7030A0"/>
                </a:solidFill>
              </a:rPr>
              <a:t>=8 </a:t>
            </a:r>
            <a:r>
              <a:rPr lang="en-US" altLang="zh-CN" dirty="0" err="1" smtClean="0">
                <a:solidFill>
                  <a:srgbClr val="7030A0"/>
                </a:solidFill>
              </a:rPr>
              <a:t>TeV</a:t>
            </a:r>
            <a:r>
              <a:rPr lang="en-US" altLang="zh-CN" dirty="0" smtClean="0">
                <a:solidFill>
                  <a:srgbClr val="7030A0"/>
                </a:solidFill>
              </a:rPr>
              <a:t>. So we also need to check these two</a:t>
            </a:r>
            <a:r>
              <a:rPr lang="en-US" altLang="zh-CN" baseline="0" dirty="0" smtClean="0">
                <a:solidFill>
                  <a:srgbClr val="7030A0"/>
                </a:solidFill>
              </a:rPr>
              <a:t> process.</a:t>
            </a:r>
            <a:endParaRPr lang="zh-CN" altLang="en-US" dirty="0" smtClean="0">
              <a:solidFill>
                <a:srgbClr val="7030A0"/>
              </a:solidFill>
            </a:endParaRPr>
          </a:p>
          <a:p>
            <a:endParaRPr lang="zh-CN" altLang="en-US" dirty="0"/>
          </a:p>
        </p:txBody>
      </p:sp>
      <p:sp>
        <p:nvSpPr>
          <p:cNvPr id="4" name="灯片编号占位符 3"/>
          <p:cNvSpPr>
            <a:spLocks noGrp="1"/>
          </p:cNvSpPr>
          <p:nvPr>
            <p:ph type="sldNum" sz="quarter" idx="10"/>
          </p:nvPr>
        </p:nvSpPr>
        <p:spPr/>
        <p:txBody>
          <a:bodyPr/>
          <a:lstStyle/>
          <a:p>
            <a:fld id="{52C69BD7-BE1C-4D09-9A89-F0317724091F}" type="slidenum">
              <a:rPr lang="en-US" altLang="zh-CN" smtClean="0"/>
              <a:pPr/>
              <a:t>30</a:t>
            </a:fld>
            <a:endParaRPr lang="en-US" altLang="zh-CN"/>
          </a:p>
        </p:txBody>
      </p:sp>
    </p:spTree>
    <p:extLst>
      <p:ext uri="{BB962C8B-B14F-4D97-AF65-F5344CB8AC3E}">
        <p14:creationId xmlns:p14="http://schemas.microsoft.com/office/powerpoint/2010/main" val="31377388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time</a:t>
            </a:r>
            <a:r>
              <a:rPr lang="en-US" altLang="zh-CN" baseline="0" dirty="0" smtClean="0"/>
              <a:t> we study the jet veto cross section in an analytical way, not integrate the </a:t>
            </a:r>
            <a:r>
              <a:rPr lang="en-US" altLang="zh-CN" baseline="0" dirty="0" err="1" smtClean="0"/>
              <a:t>pt</a:t>
            </a:r>
            <a:r>
              <a:rPr lang="en-US" altLang="zh-CN" baseline="0" dirty="0" smtClean="0"/>
              <a:t> distribution, but gain the jet-veto cross section directly.  This is the logarithm we want to resumed. </a:t>
            </a:r>
          </a:p>
          <a:p>
            <a:r>
              <a:rPr lang="en-US" altLang="zh-CN" baseline="0" dirty="0" smtClean="0"/>
              <a:t>At the beginning, I present some details.</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baseline="0" dirty="0" smtClean="0"/>
              <a:t>First is </a:t>
            </a:r>
            <a:r>
              <a:rPr lang="en-US" altLang="zh-CN" sz="1200" baseline="0" dirty="0" smtClean="0"/>
              <a:t>t</a:t>
            </a:r>
            <a:r>
              <a:rPr lang="en-US" altLang="zh-CN" sz="1200" dirty="0" smtClean="0"/>
              <a:t>he comparison of the NLO and NLO+NNLL  </a:t>
            </a:r>
            <a:r>
              <a:rPr lang="en-US" altLang="zh-CN" sz="1200" dirty="0" err="1" smtClean="0"/>
              <a:t>resummation</a:t>
            </a:r>
            <a:r>
              <a:rPr lang="en-US" altLang="zh-CN" sz="1200" dirty="0" smtClean="0"/>
              <a:t>, including the jet-veto cross section and invariant mass distribution.</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sz="1200" dirty="0" smtClean="0"/>
              <a:t>The</a:t>
            </a:r>
            <a:r>
              <a:rPr lang="en-US" altLang="zh-CN" sz="1200" baseline="0" dirty="0" smtClean="0"/>
              <a:t> variables will changed a lot if we consider the </a:t>
            </a:r>
            <a:r>
              <a:rPr lang="en-US" altLang="zh-CN" sz="1200" baseline="0" dirty="0" err="1" smtClean="0"/>
              <a:t>resummation</a:t>
            </a:r>
            <a:r>
              <a:rPr lang="en-US" altLang="zh-CN" sz="1200" baseline="0" dirty="0" smtClean="0"/>
              <a:t>.</a:t>
            </a:r>
            <a:endParaRPr lang="en-US" altLang="zh-CN" sz="1200" dirty="0" smtClean="0"/>
          </a:p>
          <a:p>
            <a:endParaRPr lang="zh-CN" altLang="en-US" dirty="0"/>
          </a:p>
        </p:txBody>
      </p:sp>
      <p:sp>
        <p:nvSpPr>
          <p:cNvPr id="4" name="灯片编号占位符 3"/>
          <p:cNvSpPr>
            <a:spLocks noGrp="1"/>
          </p:cNvSpPr>
          <p:nvPr>
            <p:ph type="sldNum" sz="quarter" idx="10"/>
          </p:nvPr>
        </p:nvSpPr>
        <p:spPr/>
        <p:txBody>
          <a:bodyPr/>
          <a:lstStyle/>
          <a:p>
            <a:fld id="{52C69BD7-BE1C-4D09-9A89-F0317724091F}" type="slidenum">
              <a:rPr lang="en-US" altLang="zh-CN" smtClean="0"/>
              <a:pPr/>
              <a:t>31</a:t>
            </a:fld>
            <a:endParaRPr lang="en-US" altLang="zh-CN"/>
          </a:p>
        </p:txBody>
      </p:sp>
    </p:spTree>
    <p:extLst>
      <p:ext uri="{BB962C8B-B14F-4D97-AF65-F5344CB8AC3E}">
        <p14:creationId xmlns:p14="http://schemas.microsoft.com/office/powerpoint/2010/main" val="30474185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t>Here</a:t>
            </a:r>
            <a:r>
              <a:rPr lang="en-US" altLang="zh-CN" sz="1200" baseline="0" dirty="0" smtClean="0"/>
              <a:t> is the </a:t>
            </a:r>
            <a:r>
              <a:rPr lang="en-US" altLang="zh-CN" sz="1200" dirty="0" smtClean="0"/>
              <a:t>Jet radius R, which has the form of</a:t>
            </a:r>
            <a:r>
              <a:rPr lang="en-US" altLang="zh-CN" sz="1200" baseline="0" dirty="0" smtClean="0"/>
              <a:t> this. So the cross section decrease when R become larger. And the uncertainties also goes down.</a:t>
            </a:r>
          </a:p>
          <a:p>
            <a:r>
              <a:rPr lang="en-US" altLang="zh-CN" sz="1200" baseline="0" dirty="0" smtClean="0"/>
              <a:t>(Another thing I don’t show here is when center-of-mass energy increase the theoretical uncertainties also goes down, the tendency is more obvious than the NLO</a:t>
            </a:r>
            <a:r>
              <a:rPr lang="zh-CN" altLang="en-US" sz="1200" baseline="0" dirty="0" smtClean="0"/>
              <a:t> </a:t>
            </a:r>
            <a:r>
              <a:rPr lang="en-US" altLang="zh-CN" sz="1200" baseline="0" dirty="0" smtClean="0"/>
              <a:t>prediction.)</a:t>
            </a:r>
          </a:p>
        </p:txBody>
      </p:sp>
      <p:sp>
        <p:nvSpPr>
          <p:cNvPr id="4" name="灯片编号占位符 3"/>
          <p:cNvSpPr>
            <a:spLocks noGrp="1"/>
          </p:cNvSpPr>
          <p:nvPr>
            <p:ph type="sldNum" sz="quarter" idx="10"/>
          </p:nvPr>
        </p:nvSpPr>
        <p:spPr/>
        <p:txBody>
          <a:bodyPr/>
          <a:lstStyle/>
          <a:p>
            <a:fld id="{52C69BD7-BE1C-4D09-9A89-F0317724091F}" type="slidenum">
              <a:rPr lang="en-US" altLang="zh-CN" smtClean="0"/>
              <a:pPr/>
              <a:t>32</a:t>
            </a:fld>
            <a:endParaRPr lang="en-US" altLang="zh-CN"/>
          </a:p>
        </p:txBody>
      </p:sp>
    </p:spTree>
    <p:extLst>
      <p:ext uri="{BB962C8B-B14F-4D97-AF65-F5344CB8AC3E}">
        <p14:creationId xmlns:p14="http://schemas.microsoft.com/office/powerpoint/2010/main" val="20244321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Here is main conclusion,</a:t>
            </a:r>
            <a:r>
              <a:rPr lang="en-US" altLang="zh-CN" baseline="0" dirty="0" smtClean="0"/>
              <a:t> in their paper and our works, we compare the jet-veto </a:t>
            </a:r>
            <a:r>
              <a:rPr lang="en-US" altLang="zh-CN" baseline="0" dirty="0" err="1" smtClean="0"/>
              <a:t>resummation</a:t>
            </a:r>
            <a:r>
              <a:rPr lang="en-US" altLang="zh-CN" baseline="0" dirty="0" smtClean="0"/>
              <a:t> results with POWHEG+PYTHIA and in the next page is comparison with </a:t>
            </a:r>
            <a:r>
              <a:rPr lang="en-US" altLang="zh-CN" baseline="0" dirty="0" err="1" smtClean="0"/>
              <a:t>aMC@NLO+PYTHIA</a:t>
            </a:r>
            <a:r>
              <a:rPr lang="en-US" altLang="zh-CN" baseline="0" dirty="0" smtClean="0"/>
              <a:t>. The y axis is the efficiencies which is defined as </a:t>
            </a:r>
            <a:r>
              <a:rPr lang="en-US" altLang="zh-CN" baseline="0" dirty="0" err="1" smtClean="0"/>
              <a:t>sigma_veto</a:t>
            </a:r>
            <a:r>
              <a:rPr lang="en-US" altLang="zh-CN" baseline="0" dirty="0" smtClean="0"/>
              <a:t> over </a:t>
            </a:r>
            <a:r>
              <a:rPr lang="en-US" altLang="zh-CN" baseline="0" dirty="0" err="1" smtClean="0"/>
              <a:t>sigma_total</a:t>
            </a:r>
            <a:r>
              <a:rPr lang="en-US" altLang="zh-CN" baseline="0" dirty="0" smtClean="0"/>
              <a:t>. For WW case, the POWHEG results is a little different because they use a different way to calculate the uncertainties , that is combine the uncertainties of 0jets and events larger than 1jets together. But the center value is almost at the same position with ours.</a:t>
            </a:r>
            <a:endParaRPr lang="zh-CN" altLang="en-US" dirty="0"/>
          </a:p>
        </p:txBody>
      </p:sp>
      <p:sp>
        <p:nvSpPr>
          <p:cNvPr id="4" name="灯片编号占位符 3"/>
          <p:cNvSpPr>
            <a:spLocks noGrp="1"/>
          </p:cNvSpPr>
          <p:nvPr>
            <p:ph type="sldNum" sz="quarter" idx="10"/>
          </p:nvPr>
        </p:nvSpPr>
        <p:spPr/>
        <p:txBody>
          <a:bodyPr/>
          <a:lstStyle/>
          <a:p>
            <a:fld id="{52C69BD7-BE1C-4D09-9A89-F0317724091F}" type="slidenum">
              <a:rPr lang="en-US" altLang="zh-CN" smtClean="0"/>
              <a:pPr/>
              <a:t>33</a:t>
            </a:fld>
            <a:endParaRPr lang="en-US" altLang="zh-CN"/>
          </a:p>
        </p:txBody>
      </p:sp>
    </p:spTree>
    <p:extLst>
      <p:ext uri="{BB962C8B-B14F-4D97-AF65-F5344CB8AC3E}">
        <p14:creationId xmlns:p14="http://schemas.microsoft.com/office/powerpoint/2010/main" val="24273895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the POWHEG give a more lower efficiency. Not only compare to the NLO+NNLL </a:t>
            </a:r>
            <a:r>
              <a:rPr lang="en-US" altLang="zh-CN" baseline="0" dirty="0" err="1" smtClean="0"/>
              <a:t>resummation</a:t>
            </a:r>
            <a:r>
              <a:rPr lang="en-US" altLang="zh-CN" baseline="0" dirty="0" smtClean="0"/>
              <a:t> but also to the </a:t>
            </a:r>
            <a:r>
              <a:rPr lang="en-US" altLang="zh-CN" baseline="0" dirty="0" err="1" smtClean="0"/>
              <a:t>aMC@NLO</a:t>
            </a:r>
            <a:r>
              <a:rPr lang="en-US" altLang="zh-CN" baseline="0" dirty="0" smtClean="0"/>
              <a:t>. So it give a much higher cross section in the experiments.</a:t>
            </a:r>
            <a:endParaRPr lang="zh-CN" altLang="en-US" dirty="0"/>
          </a:p>
        </p:txBody>
      </p:sp>
      <p:sp>
        <p:nvSpPr>
          <p:cNvPr id="4" name="灯片编号占位符 3"/>
          <p:cNvSpPr>
            <a:spLocks noGrp="1"/>
          </p:cNvSpPr>
          <p:nvPr>
            <p:ph type="sldNum" sz="quarter" idx="10"/>
          </p:nvPr>
        </p:nvSpPr>
        <p:spPr/>
        <p:txBody>
          <a:bodyPr/>
          <a:lstStyle/>
          <a:p>
            <a:fld id="{52C69BD7-BE1C-4D09-9A89-F0317724091F}" type="slidenum">
              <a:rPr lang="en-US" altLang="zh-CN" smtClean="0"/>
              <a:pPr/>
              <a:t>34</a:t>
            </a:fld>
            <a:endParaRPr lang="en-US" altLang="zh-CN"/>
          </a:p>
        </p:txBody>
      </p:sp>
    </p:spTree>
    <p:extLst>
      <p:ext uri="{BB962C8B-B14F-4D97-AF65-F5344CB8AC3E}">
        <p14:creationId xmlns:p14="http://schemas.microsoft.com/office/powerpoint/2010/main" val="5482086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If we only compare the experiment</a:t>
            </a:r>
            <a:r>
              <a:rPr lang="en-US" altLang="zh-CN" baseline="0" dirty="0" smtClean="0"/>
              <a:t> veto cross section with our prediction, We will find they are more consistent than before.</a:t>
            </a:r>
          </a:p>
          <a:p>
            <a:r>
              <a:rPr lang="en-US" altLang="zh-CN" baseline="0" dirty="0" smtClean="0"/>
              <a:t>There is some discrepancy, like for WW production, however in CMS newest report, they use their own analysis to make the measurement agree with NNLO, as stated before. For WZ ATLAS result, there maybe also the same things happened.</a:t>
            </a:r>
            <a:endParaRPr lang="zh-CN" altLang="en-US" dirty="0"/>
          </a:p>
        </p:txBody>
      </p:sp>
      <p:sp>
        <p:nvSpPr>
          <p:cNvPr id="4" name="灯片编号占位符 3"/>
          <p:cNvSpPr>
            <a:spLocks noGrp="1"/>
          </p:cNvSpPr>
          <p:nvPr>
            <p:ph type="sldNum" sz="quarter" idx="10"/>
          </p:nvPr>
        </p:nvSpPr>
        <p:spPr/>
        <p:txBody>
          <a:bodyPr/>
          <a:lstStyle/>
          <a:p>
            <a:fld id="{52C69BD7-BE1C-4D09-9A89-F0317724091F}" type="slidenum">
              <a:rPr lang="en-US" altLang="zh-CN" smtClean="0"/>
              <a:pPr/>
              <a:t>35</a:t>
            </a:fld>
            <a:endParaRPr lang="en-US" altLang="zh-CN"/>
          </a:p>
        </p:txBody>
      </p:sp>
    </p:spTree>
    <p:extLst>
      <p:ext uri="{BB962C8B-B14F-4D97-AF65-F5344CB8AC3E}">
        <p14:creationId xmlns:p14="http://schemas.microsoft.com/office/powerpoint/2010/main" val="40599795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Because</a:t>
            </a:r>
            <a:r>
              <a:rPr lang="en-US" altLang="zh-CN" baseline="0" dirty="0" smtClean="0"/>
              <a:t> we use the default setting in POWHEG+PYTHIA, in this paper they said there at least 3 to 5 percent difference when choosing </a:t>
            </a:r>
            <a:r>
              <a:rPr lang="en-US" altLang="zh-CN" baseline="0" smtClean="0"/>
              <a:t>different parameters.</a:t>
            </a:r>
            <a:endParaRPr lang="zh-CN" altLang="en-US"/>
          </a:p>
        </p:txBody>
      </p:sp>
      <p:sp>
        <p:nvSpPr>
          <p:cNvPr id="4" name="灯片编号占位符 3"/>
          <p:cNvSpPr>
            <a:spLocks noGrp="1"/>
          </p:cNvSpPr>
          <p:nvPr>
            <p:ph type="sldNum" sz="quarter" idx="10"/>
          </p:nvPr>
        </p:nvSpPr>
        <p:spPr/>
        <p:txBody>
          <a:bodyPr/>
          <a:lstStyle/>
          <a:p>
            <a:fld id="{52C69BD7-BE1C-4D09-9A89-F0317724091F}" type="slidenum">
              <a:rPr lang="en-US" altLang="zh-CN" smtClean="0"/>
              <a:pPr/>
              <a:t>36</a:t>
            </a:fld>
            <a:endParaRPr lang="en-US" altLang="zh-CN"/>
          </a:p>
        </p:txBody>
      </p:sp>
    </p:spTree>
    <p:extLst>
      <p:ext uri="{BB962C8B-B14F-4D97-AF65-F5344CB8AC3E}">
        <p14:creationId xmlns:p14="http://schemas.microsoft.com/office/powerpoint/2010/main" val="16731156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dirty="0" smtClean="0"/>
              <a:t>What can enlighten us is that high order correction is important not for the theoretical</a:t>
            </a:r>
            <a:r>
              <a:rPr lang="en-US" altLang="zh-CN" baseline="0" dirty="0" smtClean="0"/>
              <a:t> consideration, but for experimental measurement at least in this case, And the effects for high order correction should be considered process-by-process and observable-by-observables. At least, threshold </a:t>
            </a:r>
            <a:r>
              <a:rPr lang="en-US" altLang="zh-CN" baseline="0" dirty="0" err="1" smtClean="0"/>
              <a:t>resummation</a:t>
            </a:r>
            <a:r>
              <a:rPr lang="en-US" altLang="zh-CN" baseline="0" dirty="0" smtClean="0"/>
              <a:t> and </a:t>
            </a:r>
            <a:r>
              <a:rPr lang="en-US" altLang="zh-CN" baseline="0" dirty="0" err="1" smtClean="0"/>
              <a:t>resummation</a:t>
            </a:r>
            <a:r>
              <a:rPr lang="en-US" altLang="zh-CN" baseline="0" dirty="0" smtClean="0"/>
              <a:t> for jet final states are important at CEPC. I can’t make a assertion now.</a:t>
            </a:r>
            <a:endParaRPr lang="zh-CN" altLang="en-US" dirty="0"/>
          </a:p>
        </p:txBody>
      </p:sp>
      <p:sp>
        <p:nvSpPr>
          <p:cNvPr id="4" name="灯片编号占位符 3"/>
          <p:cNvSpPr>
            <a:spLocks noGrp="1"/>
          </p:cNvSpPr>
          <p:nvPr>
            <p:ph type="sldNum" sz="quarter" idx="10"/>
          </p:nvPr>
        </p:nvSpPr>
        <p:spPr/>
        <p:txBody>
          <a:bodyPr/>
          <a:lstStyle/>
          <a:p>
            <a:fld id="{52C69BD7-BE1C-4D09-9A89-F0317724091F}" type="slidenum">
              <a:rPr lang="en-US" altLang="zh-CN" smtClean="0"/>
              <a:pPr/>
              <a:t>37</a:t>
            </a:fld>
            <a:endParaRPr lang="en-US" altLang="zh-CN"/>
          </a:p>
        </p:txBody>
      </p:sp>
    </p:spTree>
    <p:extLst>
      <p:ext uri="{BB962C8B-B14F-4D97-AF65-F5344CB8AC3E}">
        <p14:creationId xmlns:p14="http://schemas.microsoft.com/office/powerpoint/2010/main" val="39827807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2C69BD7-BE1C-4D09-9A89-F0317724091F}" type="slidenum">
              <a:rPr lang="en-US" altLang="zh-CN" smtClean="0"/>
              <a:pPr/>
              <a:t>38</a:t>
            </a:fld>
            <a:endParaRPr lang="en-US" altLang="zh-CN"/>
          </a:p>
        </p:txBody>
      </p:sp>
    </p:spTree>
    <p:extLst>
      <p:ext uri="{BB962C8B-B14F-4D97-AF65-F5344CB8AC3E}">
        <p14:creationId xmlns:p14="http://schemas.microsoft.com/office/powerpoint/2010/main" val="14852872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They use</a:t>
            </a:r>
            <a:r>
              <a:rPr lang="en-US" altLang="zh-CN" baseline="0" dirty="0" smtClean="0"/>
              <a:t> a </a:t>
            </a:r>
            <a:r>
              <a:rPr lang="en-US" altLang="zh-CN" dirty="0" smtClean="0"/>
              <a:t>model  to fits the </a:t>
            </a:r>
            <a:r>
              <a:rPr lang="en-US" altLang="zh-CN" dirty="0" err="1" smtClean="0"/>
              <a:t>dijet</a:t>
            </a:r>
            <a:r>
              <a:rPr lang="en-US" altLang="zh-CN" dirty="0" smtClean="0"/>
              <a:t> mass</a:t>
            </a:r>
            <a:r>
              <a:rPr lang="en-US" altLang="zh-CN" baseline="0" dirty="0" smtClean="0"/>
              <a:t> </a:t>
            </a:r>
            <a:r>
              <a:rPr lang="en-US" altLang="zh-CN" dirty="0" smtClean="0"/>
              <a:t>distributions </a:t>
            </a:r>
            <a:r>
              <a:rPr lang="en-US" altLang="zh-CN" dirty="0" err="1" smtClean="0"/>
              <a:t>backgrou.d</a:t>
            </a:r>
            <a:r>
              <a:rPr lang="en-US" altLang="zh-CN" dirty="0" smtClean="0"/>
              <a:t> </a:t>
            </a:r>
            <a:endParaRPr lang="zh-CN" altLang="en-US" dirty="0"/>
          </a:p>
        </p:txBody>
      </p:sp>
      <p:sp>
        <p:nvSpPr>
          <p:cNvPr id="4" name="灯片编号占位符 3"/>
          <p:cNvSpPr>
            <a:spLocks noGrp="1"/>
          </p:cNvSpPr>
          <p:nvPr>
            <p:ph type="sldNum" sz="quarter" idx="10"/>
          </p:nvPr>
        </p:nvSpPr>
        <p:spPr/>
        <p:txBody>
          <a:bodyPr/>
          <a:lstStyle/>
          <a:p>
            <a:fld id="{52C69BD7-BE1C-4D09-9A89-F0317724091F}" type="slidenum">
              <a:rPr lang="en-US" altLang="zh-CN" smtClean="0"/>
              <a:pPr/>
              <a:t>40</a:t>
            </a:fld>
            <a:endParaRPr lang="en-US" altLang="zh-CN"/>
          </a:p>
        </p:txBody>
      </p:sp>
    </p:spTree>
    <p:extLst>
      <p:ext uri="{BB962C8B-B14F-4D97-AF65-F5344CB8AC3E}">
        <p14:creationId xmlns:p14="http://schemas.microsoft.com/office/powerpoint/2010/main" val="1065102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First I</a:t>
            </a:r>
            <a:r>
              <a:rPr lang="en-US" altLang="zh-CN" baseline="0" dirty="0" smtClean="0"/>
              <a:t> will introduce to you a software MCFM, this is the website where you can </a:t>
            </a:r>
            <a:r>
              <a:rPr lang="en-US" altLang="zh-CN" b="1" baseline="0" dirty="0" smtClean="0"/>
              <a:t>download</a:t>
            </a:r>
            <a:r>
              <a:rPr lang="en-US" altLang="zh-CN" baseline="0" dirty="0" smtClean="0"/>
              <a:t> it.</a:t>
            </a:r>
          </a:p>
          <a:p>
            <a:r>
              <a:rPr lang="en-US" altLang="zh-CN" baseline="0" dirty="0" smtClean="0"/>
              <a:t>The advantage for this software is that for </a:t>
            </a:r>
            <a:r>
              <a:rPr lang="en-US" altLang="zh-CN" b="1" baseline="0" dirty="0" smtClean="0"/>
              <a:t>most SM process</a:t>
            </a:r>
            <a:r>
              <a:rPr lang="en-US" altLang="zh-CN" baseline="0" dirty="0" smtClean="0"/>
              <a:t>, it can calculate </a:t>
            </a:r>
            <a:r>
              <a:rPr lang="en-US" altLang="zh-CN" b="1" baseline="0" dirty="0" smtClean="0"/>
              <a:t>the LO and NLO</a:t>
            </a:r>
            <a:r>
              <a:rPr lang="en-US" altLang="zh-CN" baseline="0" dirty="0" smtClean="0"/>
              <a:t>. And the </a:t>
            </a:r>
            <a:r>
              <a:rPr lang="en-US" altLang="zh-CN" b="1" baseline="0" dirty="0" smtClean="0"/>
              <a:t>speed is fast. </a:t>
            </a:r>
            <a:endParaRPr lang="en-US" altLang="zh-CN" b="1" baseline="0" dirty="0" smtClean="0"/>
          </a:p>
          <a:p>
            <a:r>
              <a:rPr lang="en-US" altLang="zh-CN" baseline="0" dirty="0" smtClean="0"/>
              <a:t>Its </a:t>
            </a:r>
            <a:r>
              <a:rPr lang="en-US" altLang="zh-CN" baseline="0" dirty="0" smtClean="0"/>
              <a:t>results are always recognized as </a:t>
            </a:r>
            <a:r>
              <a:rPr lang="en-US" altLang="zh-CN" b="1" baseline="0" dirty="0" smtClean="0"/>
              <a:t>the benchmark cross section</a:t>
            </a:r>
            <a:r>
              <a:rPr lang="en-US" altLang="zh-CN" baseline="0" dirty="0" smtClean="0"/>
              <a:t>. So if you want to check some cross section of the SM process, you should use this software.</a:t>
            </a:r>
          </a:p>
          <a:p>
            <a:endParaRPr lang="en-US" altLang="zh-CN" baseline="0" dirty="0" smtClean="0"/>
          </a:p>
          <a:p>
            <a:r>
              <a:rPr lang="en-US" altLang="zh-CN" baseline="0" dirty="0" smtClean="0"/>
              <a:t>However, since the presence of </a:t>
            </a:r>
            <a:r>
              <a:rPr lang="en-US" altLang="zh-CN" b="1" baseline="0" dirty="0" smtClean="0"/>
              <a:t>soft and collinear divergences </a:t>
            </a:r>
            <a:r>
              <a:rPr lang="en-US" altLang="zh-CN" baseline="0" dirty="0" smtClean="0"/>
              <a:t>in the final state means that</a:t>
            </a:r>
          </a:p>
          <a:p>
            <a:r>
              <a:rPr lang="en-US" altLang="zh-CN" baseline="0" dirty="0" smtClean="0"/>
              <a:t>any computation performed at NLO </a:t>
            </a:r>
            <a:r>
              <a:rPr lang="en-US" altLang="zh-CN" baseline="0" dirty="0" smtClean="0"/>
              <a:t>can </a:t>
            </a:r>
            <a:r>
              <a:rPr lang="en-US" altLang="zh-CN" b="1" baseline="0" dirty="0" smtClean="0"/>
              <a:t>only provide accurate predictions for inclusive quantities.</a:t>
            </a:r>
            <a:r>
              <a:rPr lang="en-US" altLang="zh-CN" baseline="0" dirty="0" smtClean="0"/>
              <a:t> </a:t>
            </a:r>
            <a:endParaRPr lang="en-US" altLang="zh-CN" baseline="0" dirty="0" smtClean="0"/>
          </a:p>
          <a:p>
            <a:r>
              <a:rPr lang="en-US" altLang="zh-CN" baseline="0" dirty="0" smtClean="0"/>
              <a:t>On the other hand, for </a:t>
            </a:r>
            <a:r>
              <a:rPr lang="en-US" altLang="zh-CN" b="1" baseline="0" dirty="0" smtClean="0"/>
              <a:t>exclusive quantities</a:t>
            </a:r>
            <a:r>
              <a:rPr lang="en-US" altLang="zh-CN" baseline="0" dirty="0" smtClean="0"/>
              <a:t>, we </a:t>
            </a:r>
            <a:r>
              <a:rPr lang="en-US" altLang="zh-CN" baseline="0" dirty="0" smtClean="0"/>
              <a:t>should </a:t>
            </a:r>
            <a:r>
              <a:rPr lang="en-US" altLang="zh-CN" baseline="0" dirty="0" smtClean="0"/>
              <a:t>use </a:t>
            </a:r>
            <a:r>
              <a:rPr lang="en-US" altLang="zh-CN" b="1" baseline="0" dirty="0" smtClean="0"/>
              <a:t>POWHEG</a:t>
            </a:r>
          </a:p>
        </p:txBody>
      </p:sp>
      <p:sp>
        <p:nvSpPr>
          <p:cNvPr id="4" name="灯片编号占位符 3"/>
          <p:cNvSpPr>
            <a:spLocks noGrp="1"/>
          </p:cNvSpPr>
          <p:nvPr>
            <p:ph type="sldNum" sz="quarter" idx="10"/>
          </p:nvPr>
        </p:nvSpPr>
        <p:spPr/>
        <p:txBody>
          <a:bodyPr/>
          <a:lstStyle/>
          <a:p>
            <a:fld id="{52C69BD7-BE1C-4D09-9A89-F0317724091F}" type="slidenum">
              <a:rPr lang="en-US" altLang="zh-CN" smtClean="0"/>
              <a:pPr/>
              <a:t>4</a:t>
            </a:fld>
            <a:endParaRPr lang="en-US" altLang="zh-CN"/>
          </a:p>
        </p:txBody>
      </p:sp>
    </p:spTree>
    <p:extLst>
      <p:ext uri="{BB962C8B-B14F-4D97-AF65-F5344CB8AC3E}">
        <p14:creationId xmlns:p14="http://schemas.microsoft.com/office/powerpoint/2010/main" val="2138878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Let’s come back to the </a:t>
            </a:r>
            <a:r>
              <a:rPr lang="en-US" altLang="zh-CN" dirty="0" err="1" smtClean="0"/>
              <a:t>powheg</a:t>
            </a:r>
            <a:r>
              <a:rPr lang="en-US" altLang="zh-CN" dirty="0" smtClean="0"/>
              <a:t>.</a:t>
            </a:r>
          </a:p>
          <a:p>
            <a:r>
              <a:rPr lang="en-US" altLang="zh-CN" dirty="0" smtClean="0"/>
              <a:t>This is the POWHEG website. You can download</a:t>
            </a:r>
            <a:r>
              <a:rPr lang="en-US" altLang="zh-CN" baseline="0" dirty="0" smtClean="0"/>
              <a:t> the main program here. </a:t>
            </a:r>
            <a:endParaRPr lang="en-US" altLang="zh-CN" baseline="0" dirty="0" smtClean="0"/>
          </a:p>
          <a:p>
            <a:r>
              <a:rPr lang="en-US" altLang="zh-CN" baseline="0" dirty="0" smtClean="0"/>
              <a:t>And </a:t>
            </a:r>
            <a:r>
              <a:rPr lang="en-US" altLang="zh-CN" baseline="0" dirty="0" smtClean="0"/>
              <a:t>i</a:t>
            </a:r>
            <a:r>
              <a:rPr lang="en-US" altLang="zh-CN" dirty="0" smtClean="0"/>
              <a:t>t contain many </a:t>
            </a:r>
            <a:r>
              <a:rPr lang="en-US" altLang="zh-CN" b="1" dirty="0" smtClean="0"/>
              <a:t>process</a:t>
            </a:r>
            <a:r>
              <a:rPr lang="en-US" altLang="zh-CN" dirty="0" smtClean="0"/>
              <a:t>,</a:t>
            </a:r>
            <a:r>
              <a:rPr lang="en-US" altLang="zh-CN" baseline="0" dirty="0" smtClean="0"/>
              <a:t> for example, WW ZZ Higgs and so on. You can download each process independently.  </a:t>
            </a:r>
          </a:p>
          <a:p>
            <a:r>
              <a:rPr lang="en-US" altLang="zh-CN" baseline="0" dirty="0" smtClean="0"/>
              <a:t>And then if you want to use it, you should </a:t>
            </a:r>
            <a:r>
              <a:rPr lang="en-US" altLang="zh-CN" b="1" baseline="0" dirty="0" smtClean="0"/>
              <a:t>compile</a:t>
            </a:r>
            <a:r>
              <a:rPr lang="en-US" altLang="zh-CN" baseline="0" dirty="0" smtClean="0"/>
              <a:t> the program firstly. </a:t>
            </a:r>
            <a:endParaRPr lang="en-US" altLang="zh-CN" baseline="0" dirty="0" smtClean="0"/>
          </a:p>
          <a:p>
            <a:r>
              <a:rPr lang="en-US" altLang="zh-CN" baseline="0" dirty="0" smtClean="0"/>
              <a:t>It </a:t>
            </a:r>
            <a:r>
              <a:rPr lang="en-US" altLang="zh-CN" baseline="0" dirty="0" smtClean="0"/>
              <a:t>well generate </a:t>
            </a:r>
            <a:r>
              <a:rPr lang="en-US" altLang="zh-CN" b="1" baseline="0" dirty="0" smtClean="0"/>
              <a:t>three executable files.</a:t>
            </a:r>
          </a:p>
          <a:p>
            <a:r>
              <a:rPr lang="en-US" altLang="zh-CN" baseline="0" dirty="0" smtClean="0"/>
              <a:t>Second, you should set the parameter, and run </a:t>
            </a:r>
            <a:r>
              <a:rPr lang="en-US" altLang="zh-CN" b="1" baseline="0" dirty="0" err="1" smtClean="0"/>
              <a:t>pwhg_main</a:t>
            </a:r>
            <a:r>
              <a:rPr lang="en-US" altLang="zh-CN" baseline="0" dirty="0" smtClean="0"/>
              <a:t> file, and it will generate NLO </a:t>
            </a:r>
            <a:r>
              <a:rPr lang="en-US" altLang="zh-CN" baseline="0" dirty="0" err="1" smtClean="0"/>
              <a:t>lhe</a:t>
            </a:r>
            <a:r>
              <a:rPr lang="en-US" altLang="zh-CN" baseline="0" dirty="0" smtClean="0"/>
              <a:t> file, without Pythia. </a:t>
            </a:r>
          </a:p>
          <a:p>
            <a:r>
              <a:rPr lang="en-US" altLang="zh-CN" baseline="0" dirty="0" smtClean="0"/>
              <a:t>If you want to shower, then run </a:t>
            </a:r>
            <a:endParaRPr lang="zh-CN" altLang="en-US" dirty="0"/>
          </a:p>
        </p:txBody>
      </p:sp>
      <p:sp>
        <p:nvSpPr>
          <p:cNvPr id="4" name="灯片编号占位符 3"/>
          <p:cNvSpPr>
            <a:spLocks noGrp="1"/>
          </p:cNvSpPr>
          <p:nvPr>
            <p:ph type="sldNum" sz="quarter" idx="10"/>
          </p:nvPr>
        </p:nvSpPr>
        <p:spPr/>
        <p:txBody>
          <a:bodyPr/>
          <a:lstStyle/>
          <a:p>
            <a:fld id="{52C69BD7-BE1C-4D09-9A89-F0317724091F}" type="slidenum">
              <a:rPr lang="en-US" altLang="zh-CN" smtClean="0"/>
              <a:pPr/>
              <a:t>5</a:t>
            </a:fld>
            <a:endParaRPr lang="en-US" altLang="zh-CN"/>
          </a:p>
        </p:txBody>
      </p:sp>
    </p:spTree>
    <p:extLst>
      <p:ext uri="{BB962C8B-B14F-4D97-AF65-F5344CB8AC3E}">
        <p14:creationId xmlns:p14="http://schemas.microsoft.com/office/powerpoint/2010/main" val="1287492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And then it will generate such two</a:t>
            </a:r>
            <a:r>
              <a:rPr lang="en-US" altLang="zh-CN" baseline="0" dirty="0" smtClean="0"/>
              <a:t> </a:t>
            </a:r>
            <a:r>
              <a:rPr lang="en-US" altLang="zh-CN" dirty="0" smtClean="0"/>
              <a:t>files. The first one contains the </a:t>
            </a:r>
            <a:r>
              <a:rPr lang="en-US" altLang="zh-CN" b="1" dirty="0" smtClean="0"/>
              <a:t>four momentum</a:t>
            </a:r>
            <a:r>
              <a:rPr lang="en-US" altLang="zh-CN" b="1" baseline="0" dirty="0" smtClean="0"/>
              <a:t> of the particles</a:t>
            </a:r>
            <a:r>
              <a:rPr lang="en-US" altLang="zh-CN" dirty="0" smtClean="0"/>
              <a:t>, </a:t>
            </a:r>
            <a:endParaRPr lang="en-US" altLang="zh-CN" dirty="0" smtClean="0"/>
          </a:p>
          <a:p>
            <a:r>
              <a:rPr lang="en-US" altLang="zh-CN" dirty="0" smtClean="0"/>
              <a:t>and </a:t>
            </a:r>
            <a:r>
              <a:rPr lang="en-US" altLang="zh-CN" dirty="0" smtClean="0"/>
              <a:t>the second</a:t>
            </a:r>
            <a:r>
              <a:rPr lang="en-US" altLang="zh-CN" baseline="0" dirty="0" smtClean="0"/>
              <a:t> one contains histogram like the </a:t>
            </a:r>
            <a:r>
              <a:rPr lang="en-US" altLang="zh-CN" baseline="0" dirty="0" err="1" smtClean="0"/>
              <a:t>pt</a:t>
            </a:r>
            <a:r>
              <a:rPr lang="en-US" altLang="zh-CN" baseline="0" dirty="0" smtClean="0"/>
              <a:t> distribution and invariant mass distribution and so on. </a:t>
            </a:r>
          </a:p>
          <a:p>
            <a:endParaRPr lang="en-US" altLang="zh-CN" dirty="0" smtClean="0"/>
          </a:p>
          <a:p>
            <a:r>
              <a:rPr lang="en-US" altLang="zh-CN" dirty="0" smtClean="0"/>
              <a:t>The total cross section of POWHEG and MCFM can be the same,</a:t>
            </a:r>
            <a:r>
              <a:rPr lang="en-US" altLang="zh-CN" baseline="0" dirty="0" smtClean="0"/>
              <a:t> if we set some parameters.</a:t>
            </a:r>
          </a:p>
          <a:p>
            <a:endParaRPr lang="en-US" altLang="zh-CN"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baseline="0" dirty="0" smtClean="0"/>
              <a:t>However, although it contains the character NLO, but </a:t>
            </a:r>
            <a:r>
              <a:rPr lang="en-US" altLang="zh-CN" baseline="0" dirty="0" err="1" smtClean="0"/>
              <a:t>But</a:t>
            </a:r>
            <a:r>
              <a:rPr lang="en-US" altLang="zh-CN" baseline="0" dirty="0" smtClean="0"/>
              <a:t> please note that,, but it is not exact the NLO results. </a:t>
            </a:r>
          </a:p>
          <a:p>
            <a:endParaRPr lang="zh-CN" altLang="en-US" dirty="0"/>
          </a:p>
        </p:txBody>
      </p:sp>
      <p:sp>
        <p:nvSpPr>
          <p:cNvPr id="4" name="灯片编号占位符 3"/>
          <p:cNvSpPr>
            <a:spLocks noGrp="1"/>
          </p:cNvSpPr>
          <p:nvPr>
            <p:ph type="sldNum" sz="quarter" idx="10"/>
          </p:nvPr>
        </p:nvSpPr>
        <p:spPr/>
        <p:txBody>
          <a:bodyPr/>
          <a:lstStyle/>
          <a:p>
            <a:fld id="{52C69BD7-BE1C-4D09-9A89-F0317724091F}" type="slidenum">
              <a:rPr lang="en-US" altLang="zh-CN" smtClean="0"/>
              <a:pPr/>
              <a:t>6</a:t>
            </a:fld>
            <a:endParaRPr lang="en-US" altLang="zh-CN"/>
          </a:p>
        </p:txBody>
      </p:sp>
    </p:spTree>
    <p:extLst>
      <p:ext uri="{BB962C8B-B14F-4D97-AF65-F5344CB8AC3E}">
        <p14:creationId xmlns:p14="http://schemas.microsoft.com/office/powerpoint/2010/main" val="1079018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For example, we compare the distribution.</a:t>
            </a:r>
          </a:p>
          <a:p>
            <a:r>
              <a:rPr lang="en-US" altLang="zh-CN" baseline="0" dirty="0" smtClean="0"/>
              <a:t>We take </a:t>
            </a:r>
            <a:r>
              <a:rPr lang="en-US" altLang="zh-CN" b="1" baseline="0" dirty="0" smtClean="0"/>
              <a:t>ZZ production for example</a:t>
            </a:r>
            <a:r>
              <a:rPr lang="en-US" altLang="zh-CN" baseline="0" dirty="0" smtClean="0"/>
              <a:t>. this is the transverse momentum distribution. </a:t>
            </a:r>
          </a:p>
          <a:p>
            <a:r>
              <a:rPr lang="en-US" altLang="zh-CN" baseline="0" dirty="0" smtClean="0"/>
              <a:t>The </a:t>
            </a:r>
            <a:r>
              <a:rPr lang="en-US" altLang="zh-CN" b="1" baseline="0" dirty="0" smtClean="0"/>
              <a:t>x axis is the </a:t>
            </a:r>
            <a:r>
              <a:rPr lang="en-US" altLang="zh-CN" b="1" baseline="0" dirty="0" err="1" smtClean="0"/>
              <a:t>pt</a:t>
            </a:r>
            <a:r>
              <a:rPr lang="en-US" altLang="zh-CN" baseline="0" dirty="0" smtClean="0"/>
              <a:t> of the bound of the four leptons. </a:t>
            </a:r>
          </a:p>
          <a:p>
            <a:r>
              <a:rPr lang="en-US" altLang="zh-CN" baseline="0" dirty="0" smtClean="0"/>
              <a:t>The red curve is generated by this</a:t>
            </a:r>
            <a:r>
              <a:rPr lang="en-US" altLang="zh-CN" b="1" baseline="0" dirty="0" smtClean="0"/>
              <a:t> </a:t>
            </a:r>
            <a:r>
              <a:rPr lang="en-US" altLang="zh-CN" b="1" baseline="0" dirty="0" err="1" smtClean="0"/>
              <a:t>lhe</a:t>
            </a:r>
            <a:r>
              <a:rPr lang="en-US" altLang="zh-CN" baseline="0" dirty="0" smtClean="0"/>
              <a:t> file.  </a:t>
            </a:r>
          </a:p>
          <a:p>
            <a:r>
              <a:rPr lang="en-US" altLang="zh-CN" baseline="0" dirty="0" smtClean="0"/>
              <a:t>The blue curve is coming from the</a:t>
            </a:r>
            <a:r>
              <a:rPr lang="en-US" altLang="zh-CN" b="1" baseline="0" dirty="0" smtClean="0"/>
              <a:t> MCFM</a:t>
            </a:r>
            <a:r>
              <a:rPr lang="en-US" altLang="zh-CN" baseline="0" dirty="0" smtClean="0"/>
              <a:t>. </a:t>
            </a:r>
          </a:p>
          <a:p>
            <a:r>
              <a:rPr lang="en-US" altLang="zh-CN" baseline="0" dirty="0" smtClean="0"/>
              <a:t>We can see that the two curves are obviously different. In the small </a:t>
            </a:r>
            <a:r>
              <a:rPr lang="en-US" altLang="zh-CN" baseline="0" dirty="0" err="1" smtClean="0"/>
              <a:t>pt</a:t>
            </a:r>
            <a:r>
              <a:rPr lang="en-US" altLang="zh-CN" baseline="0" dirty="0" smtClean="0"/>
              <a:t> region, the NLO curve is much larger than the LHE result. </a:t>
            </a:r>
          </a:p>
          <a:p>
            <a:r>
              <a:rPr lang="en-US" altLang="zh-CN" baseline="0" dirty="0" smtClean="0"/>
              <a:t>Note that it is the </a:t>
            </a:r>
            <a:r>
              <a:rPr lang="en-US" altLang="zh-CN" b="1" baseline="0" dirty="0" smtClean="0"/>
              <a:t>logarithmic coordinate</a:t>
            </a:r>
            <a:r>
              <a:rPr lang="en-US" altLang="zh-CN" baseline="0" dirty="0" smtClean="0"/>
              <a:t>.  And we </a:t>
            </a:r>
            <a:r>
              <a:rPr lang="en-US" altLang="zh-CN" b="1" baseline="0" dirty="0" smtClean="0"/>
              <a:t>have set cut for the final states</a:t>
            </a:r>
            <a:r>
              <a:rPr lang="en-US" altLang="zh-CN" baseline="0" dirty="0" smtClean="0"/>
              <a:t>.</a:t>
            </a:r>
          </a:p>
          <a:p>
            <a:r>
              <a:rPr lang="en-US" altLang="zh-CN" baseline="0" dirty="0" smtClean="0"/>
              <a:t>And in the large </a:t>
            </a:r>
            <a:r>
              <a:rPr lang="en-US" altLang="zh-CN" baseline="0" dirty="0" err="1" smtClean="0"/>
              <a:t>pt</a:t>
            </a:r>
            <a:r>
              <a:rPr lang="en-US" altLang="zh-CN" baseline="0" dirty="0" smtClean="0"/>
              <a:t> region, POWHEG result is much higher. </a:t>
            </a:r>
          </a:p>
          <a:p>
            <a:r>
              <a:rPr lang="en-US" altLang="zh-CN" baseline="0" dirty="0" smtClean="0"/>
              <a:t>This makes the total cross section is the same.</a:t>
            </a:r>
            <a:endParaRPr lang="zh-CN" altLang="en-US" dirty="0"/>
          </a:p>
        </p:txBody>
      </p:sp>
      <p:sp>
        <p:nvSpPr>
          <p:cNvPr id="4" name="灯片编号占位符 3"/>
          <p:cNvSpPr>
            <a:spLocks noGrp="1"/>
          </p:cNvSpPr>
          <p:nvPr>
            <p:ph type="sldNum" sz="quarter" idx="10"/>
          </p:nvPr>
        </p:nvSpPr>
        <p:spPr/>
        <p:txBody>
          <a:bodyPr/>
          <a:lstStyle/>
          <a:p>
            <a:fld id="{52C69BD7-BE1C-4D09-9A89-F0317724091F}" type="slidenum">
              <a:rPr lang="en-US" altLang="zh-CN" smtClean="0"/>
              <a:pPr/>
              <a:t>7</a:t>
            </a:fld>
            <a:endParaRPr lang="en-US" altLang="zh-CN"/>
          </a:p>
        </p:txBody>
      </p:sp>
    </p:spTree>
    <p:extLst>
      <p:ext uri="{BB962C8B-B14F-4D97-AF65-F5344CB8AC3E}">
        <p14:creationId xmlns:p14="http://schemas.microsoft.com/office/powerpoint/2010/main" val="2857951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So</a:t>
            </a:r>
            <a:r>
              <a:rPr lang="en-US" altLang="zh-CN" baseline="0" dirty="0" smtClean="0"/>
              <a:t> we </a:t>
            </a:r>
            <a:r>
              <a:rPr lang="en-US" altLang="zh-CN" b="1" baseline="0" dirty="0" smtClean="0"/>
              <a:t>Zoom in </a:t>
            </a:r>
            <a:r>
              <a:rPr lang="en-US" altLang="zh-CN" baseline="0" dirty="0" smtClean="0"/>
              <a:t>the small </a:t>
            </a:r>
            <a:r>
              <a:rPr lang="en-US" altLang="zh-CN" baseline="0" dirty="0" err="1" smtClean="0"/>
              <a:t>pt</a:t>
            </a:r>
            <a:r>
              <a:rPr lang="en-US" altLang="zh-CN" baseline="0" dirty="0" smtClean="0"/>
              <a:t> region, we can see </a:t>
            </a:r>
            <a:r>
              <a:rPr lang="en-US" altLang="zh-CN" b="1" baseline="0" dirty="0" smtClean="0"/>
              <a:t>the details here</a:t>
            </a:r>
            <a:r>
              <a:rPr lang="en-US" altLang="zh-CN" baseline="0" dirty="0" smtClean="0"/>
              <a:t>.  </a:t>
            </a:r>
          </a:p>
          <a:p>
            <a:r>
              <a:rPr lang="en-US" altLang="zh-CN" b="1" baseline="0" dirty="0" smtClean="0"/>
              <a:t>The black line is the MCFM NLO result</a:t>
            </a:r>
            <a:r>
              <a:rPr lang="en-US" altLang="zh-CN" baseline="0" dirty="0" smtClean="0"/>
              <a:t>,  when </a:t>
            </a:r>
            <a:r>
              <a:rPr lang="en-US" altLang="zh-CN" baseline="0" dirty="0" err="1" smtClean="0"/>
              <a:t>pt</a:t>
            </a:r>
            <a:r>
              <a:rPr lang="en-US" altLang="zh-CN" baseline="0" dirty="0" smtClean="0"/>
              <a:t> goes to 0, the NLO result goes to </a:t>
            </a:r>
            <a:r>
              <a:rPr lang="en-US" altLang="zh-CN" b="1" baseline="0" dirty="0" smtClean="0"/>
              <a:t>infinity</a:t>
            </a:r>
            <a:r>
              <a:rPr lang="en-US" altLang="zh-CN" baseline="0" dirty="0" smtClean="0"/>
              <a:t>, because the </a:t>
            </a:r>
            <a:r>
              <a:rPr lang="en-US" altLang="zh-CN" b="1" baseline="0" dirty="0" smtClean="0"/>
              <a:t>soft and collinear divergence. </a:t>
            </a:r>
          </a:p>
          <a:p>
            <a:r>
              <a:rPr lang="en-US" altLang="zh-CN" baseline="0" dirty="0" smtClean="0"/>
              <a:t>And the blue band and red band is similar as POWHEG result It’s the higher order </a:t>
            </a:r>
            <a:r>
              <a:rPr lang="en-US" altLang="zh-CN" baseline="0" dirty="0" err="1" smtClean="0"/>
              <a:t>resummation</a:t>
            </a:r>
            <a:r>
              <a:rPr lang="en-US" altLang="zh-CN" baseline="0" dirty="0" smtClean="0"/>
              <a:t> result.  We will talk about the details later. You may think that it is POWHEG result. , i</a:t>
            </a:r>
            <a:r>
              <a:rPr lang="en-US" altLang="zh-CN" b="1" baseline="0" dirty="0" smtClean="0"/>
              <a:t>t goes to zero</a:t>
            </a:r>
            <a:r>
              <a:rPr lang="en-US" altLang="zh-CN" baseline="0" dirty="0" smtClean="0"/>
              <a:t>. </a:t>
            </a:r>
          </a:p>
          <a:p>
            <a:r>
              <a:rPr lang="en-US" altLang="zh-CN" baseline="0" dirty="0" smtClean="0"/>
              <a:t>Obviously, NLO is wrong, because it goes to infinity, and in the real world,  everything must be convergent. </a:t>
            </a:r>
          </a:p>
          <a:p>
            <a:r>
              <a:rPr lang="en-US" altLang="zh-CN" b="1" baseline="0" dirty="0" smtClean="0"/>
              <a:t>But how this curve become like this?</a:t>
            </a:r>
          </a:p>
        </p:txBody>
      </p:sp>
      <p:sp>
        <p:nvSpPr>
          <p:cNvPr id="4" name="灯片编号占位符 3"/>
          <p:cNvSpPr>
            <a:spLocks noGrp="1"/>
          </p:cNvSpPr>
          <p:nvPr>
            <p:ph type="sldNum" sz="quarter" idx="10"/>
          </p:nvPr>
        </p:nvSpPr>
        <p:spPr/>
        <p:txBody>
          <a:bodyPr/>
          <a:lstStyle/>
          <a:p>
            <a:fld id="{52C69BD7-BE1C-4D09-9A89-F0317724091F}" type="slidenum">
              <a:rPr lang="en-US" altLang="zh-CN" smtClean="0"/>
              <a:pPr/>
              <a:t>8</a:t>
            </a:fld>
            <a:endParaRPr lang="en-US" altLang="zh-CN"/>
          </a:p>
        </p:txBody>
      </p:sp>
    </p:spTree>
    <p:extLst>
      <p:ext uri="{BB962C8B-B14F-4D97-AF65-F5344CB8AC3E}">
        <p14:creationId xmlns:p14="http://schemas.microsoft.com/office/powerpoint/2010/main" val="2087479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Because in POWHEG, </a:t>
            </a:r>
            <a:r>
              <a:rPr lang="en-US" altLang="zh-CN" b="1" dirty="0" smtClean="0"/>
              <a:t>besides the NLO cross section</a:t>
            </a:r>
            <a:r>
              <a:rPr lang="en-US" altLang="zh-CN" dirty="0" smtClean="0"/>
              <a:t>, it also contain a form factor, it is an </a:t>
            </a:r>
            <a:r>
              <a:rPr lang="en-US" altLang="zh-CN" b="1" dirty="0" smtClean="0"/>
              <a:t>exponent</a:t>
            </a:r>
            <a:r>
              <a:rPr lang="en-US" altLang="zh-CN" dirty="0" smtClean="0"/>
              <a:t> term and there is </a:t>
            </a:r>
            <a:r>
              <a:rPr lang="en-US" altLang="zh-CN" b="1" dirty="0" smtClean="0"/>
              <a:t>the</a:t>
            </a:r>
            <a:r>
              <a:rPr lang="en-US" altLang="zh-CN" b="1" baseline="0" dirty="0" smtClean="0"/>
              <a:t> </a:t>
            </a:r>
            <a:r>
              <a:rPr lang="en-US" altLang="zh-CN" b="1" baseline="0" dirty="0" err="1" smtClean="0"/>
              <a:t>Sudakov</a:t>
            </a:r>
            <a:r>
              <a:rPr lang="en-US" altLang="zh-CN" b="1" baseline="0" dirty="0" smtClean="0"/>
              <a:t> double log term </a:t>
            </a:r>
            <a:r>
              <a:rPr lang="en-US" altLang="zh-CN" baseline="0" dirty="0" smtClean="0"/>
              <a:t>in </a:t>
            </a:r>
            <a:r>
              <a:rPr lang="en-US" altLang="zh-CN" b="1" baseline="0" dirty="0" smtClean="0"/>
              <a:t>the exponent.  </a:t>
            </a:r>
          </a:p>
          <a:p>
            <a:r>
              <a:rPr lang="en-US" altLang="zh-CN" b="1" baseline="0" dirty="0" smtClean="0"/>
              <a:t>This form is the </a:t>
            </a:r>
            <a:r>
              <a:rPr lang="en-US" altLang="zh-CN" b="1" baseline="0" dirty="0" err="1" smtClean="0"/>
              <a:t>resummation</a:t>
            </a:r>
            <a:r>
              <a:rPr lang="en-US" altLang="zh-CN" b="1" baseline="0" dirty="0" smtClean="0"/>
              <a:t> at Leading logarithm. </a:t>
            </a:r>
          </a:p>
          <a:p>
            <a:r>
              <a:rPr lang="en-US" altLang="zh-CN" b="1" baseline="0" dirty="0" smtClean="0"/>
              <a:t>So when </a:t>
            </a:r>
            <a:r>
              <a:rPr lang="en-US" altLang="zh-CN" b="1" baseline="0" dirty="0" err="1" smtClean="0"/>
              <a:t>pt</a:t>
            </a:r>
            <a:r>
              <a:rPr lang="en-US" altLang="zh-CN" b="1" baseline="0" dirty="0" smtClean="0"/>
              <a:t> goes to zero, the </a:t>
            </a:r>
            <a:r>
              <a:rPr lang="en-US" altLang="zh-CN" b="1" baseline="0" dirty="0" err="1" smtClean="0"/>
              <a:t>Sudakov</a:t>
            </a:r>
            <a:r>
              <a:rPr lang="en-US" altLang="zh-CN" b="1" baseline="0" dirty="0" smtClean="0"/>
              <a:t> term goes the negative infinity, and the form factor goes to zero, which makes the cross section is zero.</a:t>
            </a:r>
          </a:p>
          <a:p>
            <a:r>
              <a:rPr lang="en-US" altLang="zh-CN" b="1" baseline="0" dirty="0" smtClean="0"/>
              <a:t>This form factor is the effects of LL </a:t>
            </a:r>
            <a:r>
              <a:rPr lang="en-US" altLang="zh-CN" b="1" baseline="0" dirty="0" err="1" smtClean="0"/>
              <a:t>resummation</a:t>
            </a:r>
            <a:r>
              <a:rPr lang="en-US" altLang="zh-CN" b="1" baseline="0" dirty="0" smtClean="0"/>
              <a:t>.</a:t>
            </a:r>
          </a:p>
        </p:txBody>
      </p:sp>
      <p:sp>
        <p:nvSpPr>
          <p:cNvPr id="4" name="灯片编号占位符 3"/>
          <p:cNvSpPr>
            <a:spLocks noGrp="1"/>
          </p:cNvSpPr>
          <p:nvPr>
            <p:ph type="sldNum" sz="quarter" idx="10"/>
          </p:nvPr>
        </p:nvSpPr>
        <p:spPr/>
        <p:txBody>
          <a:bodyPr/>
          <a:lstStyle/>
          <a:p>
            <a:fld id="{52C69BD7-BE1C-4D09-9A89-F0317724091F}" type="slidenum">
              <a:rPr lang="en-US" altLang="zh-CN" smtClean="0"/>
              <a:pPr/>
              <a:t>9</a:t>
            </a:fld>
            <a:endParaRPr lang="en-US" altLang="zh-CN"/>
          </a:p>
        </p:txBody>
      </p:sp>
    </p:spTree>
    <p:extLst>
      <p:ext uri="{BB962C8B-B14F-4D97-AF65-F5344CB8AC3E}">
        <p14:creationId xmlns:p14="http://schemas.microsoft.com/office/powerpoint/2010/main" val="6428034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2FD255D9-E28B-4053-B120-825B165EF107}" type="slidenum">
              <a:rPr lang="en-US" altLang="zh-CN" smtClean="0"/>
              <a:pPr/>
              <a:t>‹#›</a:t>
            </a:fld>
            <a:endParaRPr lang="en-US" altLang="zh-CN"/>
          </a:p>
        </p:txBody>
      </p:sp>
    </p:spTree>
    <p:extLst>
      <p:ext uri="{BB962C8B-B14F-4D97-AF65-F5344CB8AC3E}">
        <p14:creationId xmlns:p14="http://schemas.microsoft.com/office/powerpoint/2010/main" val="3037588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474920C4-53FB-4075-83FF-E7630A421125}" type="slidenum">
              <a:rPr lang="en-US" altLang="zh-CN" smtClean="0"/>
              <a:pPr/>
              <a:t>‹#›</a:t>
            </a:fld>
            <a:endParaRPr lang="en-US" altLang="zh-CN"/>
          </a:p>
        </p:txBody>
      </p:sp>
    </p:spTree>
    <p:extLst>
      <p:ext uri="{BB962C8B-B14F-4D97-AF65-F5344CB8AC3E}">
        <p14:creationId xmlns:p14="http://schemas.microsoft.com/office/powerpoint/2010/main" val="3178602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474920C4-53FB-4075-83FF-E7630A421125}" type="slidenum">
              <a:rPr lang="en-US" altLang="zh-CN" smtClean="0"/>
              <a:pPr/>
              <a:t>‹#›</a:t>
            </a:fld>
            <a:endParaRPr lang="en-US" altLang="zh-CN"/>
          </a:p>
        </p:txBody>
      </p:sp>
    </p:spTree>
    <p:extLst>
      <p:ext uri="{BB962C8B-B14F-4D97-AF65-F5344CB8AC3E}">
        <p14:creationId xmlns:p14="http://schemas.microsoft.com/office/powerpoint/2010/main" val="1037552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zh-CN" altLang="en-US" smtClean="0"/>
              <a:t>单击此处编辑母版标题样式</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474920C4-53FB-4075-83FF-E7630A421125}" type="slidenum">
              <a:rPr lang="en-US" altLang="zh-CN" smtClean="0"/>
              <a:pPr/>
              <a:t>‹#›</a:t>
            </a:fld>
            <a:endParaRPr lang="en-US" altLang="zh-CN"/>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33521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474920C4-53FB-4075-83FF-E7630A421125}" type="slidenum">
              <a:rPr lang="en-US" altLang="zh-CN" smtClean="0"/>
              <a:pPr/>
              <a:t>‹#›</a:t>
            </a:fld>
            <a:endParaRPr lang="en-US" altLang="zh-CN"/>
          </a:p>
        </p:txBody>
      </p:sp>
    </p:spTree>
    <p:extLst>
      <p:ext uri="{BB962C8B-B14F-4D97-AF65-F5344CB8AC3E}">
        <p14:creationId xmlns:p14="http://schemas.microsoft.com/office/powerpoint/2010/main" val="785879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zh-CN" altLang="en-US" smtClean="0"/>
              <a:t>单击此处编辑母版标题样式</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3" name="Date Placeholder 2"/>
          <p:cNvSpPr>
            <a:spLocks noGrp="1"/>
          </p:cNvSpPr>
          <p:nvPr>
            <p:ph type="dt" sz="half" idx="10"/>
          </p:nvPr>
        </p:nvSpPr>
        <p:spPr/>
        <p:txBody>
          <a:bodyPr/>
          <a:lstStyle/>
          <a:p>
            <a:endParaRPr lang="en-US" altLang="zh-CN"/>
          </a:p>
        </p:txBody>
      </p:sp>
      <p:sp>
        <p:nvSpPr>
          <p:cNvPr id="4" name="Footer Placeholder 3"/>
          <p:cNvSpPr>
            <a:spLocks noGrp="1"/>
          </p:cNvSpPr>
          <p:nvPr>
            <p:ph type="ftr" sz="quarter" idx="11"/>
          </p:nvPr>
        </p:nvSpPr>
        <p:spPr/>
        <p:txBody>
          <a:bodyPr/>
          <a:lstStyle/>
          <a:p>
            <a:endParaRPr lang="en-US" altLang="zh-CN"/>
          </a:p>
        </p:txBody>
      </p:sp>
      <p:sp>
        <p:nvSpPr>
          <p:cNvPr id="5" name="Slide Number Placeholder 4"/>
          <p:cNvSpPr>
            <a:spLocks noGrp="1"/>
          </p:cNvSpPr>
          <p:nvPr>
            <p:ph type="sldNum" sz="quarter" idx="12"/>
          </p:nvPr>
        </p:nvSpPr>
        <p:spPr/>
        <p:txBody>
          <a:bodyPr/>
          <a:lstStyle/>
          <a:p>
            <a:fld id="{474920C4-53FB-4075-83FF-E7630A421125}" type="slidenum">
              <a:rPr lang="en-US" altLang="zh-CN" smtClean="0"/>
              <a:pPr/>
              <a:t>‹#›</a:t>
            </a:fld>
            <a:endParaRPr lang="en-US" altLang="zh-CN"/>
          </a:p>
        </p:txBody>
      </p:sp>
    </p:spTree>
    <p:extLst>
      <p:ext uri="{BB962C8B-B14F-4D97-AF65-F5344CB8AC3E}">
        <p14:creationId xmlns:p14="http://schemas.microsoft.com/office/powerpoint/2010/main" val="2384173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zh-CN" altLang="en-US" smtClean="0"/>
              <a:t>单击此处编辑母版标题样式</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3" name="Date Placeholder 2"/>
          <p:cNvSpPr>
            <a:spLocks noGrp="1"/>
          </p:cNvSpPr>
          <p:nvPr>
            <p:ph type="dt" sz="half" idx="10"/>
          </p:nvPr>
        </p:nvSpPr>
        <p:spPr/>
        <p:txBody>
          <a:bodyPr/>
          <a:lstStyle/>
          <a:p>
            <a:endParaRPr lang="en-US" altLang="zh-CN"/>
          </a:p>
        </p:txBody>
      </p:sp>
      <p:sp>
        <p:nvSpPr>
          <p:cNvPr id="4" name="Footer Placeholder 3"/>
          <p:cNvSpPr>
            <a:spLocks noGrp="1"/>
          </p:cNvSpPr>
          <p:nvPr>
            <p:ph type="ftr" sz="quarter" idx="11"/>
          </p:nvPr>
        </p:nvSpPr>
        <p:spPr/>
        <p:txBody>
          <a:bodyPr/>
          <a:lstStyle/>
          <a:p>
            <a:endParaRPr lang="en-US" altLang="zh-CN"/>
          </a:p>
        </p:txBody>
      </p:sp>
      <p:sp>
        <p:nvSpPr>
          <p:cNvPr id="5" name="Slide Number Placeholder 4"/>
          <p:cNvSpPr>
            <a:spLocks noGrp="1"/>
          </p:cNvSpPr>
          <p:nvPr>
            <p:ph type="sldNum" sz="quarter" idx="12"/>
          </p:nvPr>
        </p:nvSpPr>
        <p:spPr/>
        <p:txBody>
          <a:bodyPr/>
          <a:lstStyle/>
          <a:p>
            <a:fld id="{474920C4-53FB-4075-83FF-E7630A421125}" type="slidenum">
              <a:rPr lang="en-US" altLang="zh-CN" smtClean="0"/>
              <a:pPr/>
              <a:t>‹#›</a:t>
            </a:fld>
            <a:endParaRPr lang="en-US" altLang="zh-CN"/>
          </a:p>
        </p:txBody>
      </p:sp>
    </p:spTree>
    <p:extLst>
      <p:ext uri="{BB962C8B-B14F-4D97-AF65-F5344CB8AC3E}">
        <p14:creationId xmlns:p14="http://schemas.microsoft.com/office/powerpoint/2010/main" val="1181033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D62468A1-34D2-4FA5-9D04-3B3496747DA9}" type="slidenum">
              <a:rPr lang="en-US" altLang="zh-CN" smtClean="0"/>
              <a:pPr/>
              <a:t>‹#›</a:t>
            </a:fld>
            <a:endParaRPr lang="en-US" altLang="zh-CN"/>
          </a:p>
        </p:txBody>
      </p:sp>
    </p:spTree>
    <p:extLst>
      <p:ext uri="{BB962C8B-B14F-4D97-AF65-F5344CB8AC3E}">
        <p14:creationId xmlns:p14="http://schemas.microsoft.com/office/powerpoint/2010/main" val="3747427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zh-CN" altLang="en-US" smtClean="0"/>
              <a:t>单击此处编辑母版标题样式</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B99135E7-9B18-4352-8006-CFF63298807C}" type="slidenum">
              <a:rPr lang="en-US" altLang="zh-CN" smtClean="0"/>
              <a:pPr/>
              <a:t>‹#›</a:t>
            </a:fld>
            <a:endParaRPr lang="en-US" altLang="zh-CN"/>
          </a:p>
        </p:txBody>
      </p:sp>
    </p:spTree>
    <p:extLst>
      <p:ext uri="{BB962C8B-B14F-4D97-AF65-F5344CB8AC3E}">
        <p14:creationId xmlns:p14="http://schemas.microsoft.com/office/powerpoint/2010/main" val="1513194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7813"/>
            <a:ext cx="8229600" cy="58531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a:xfrm>
            <a:off x="457200" y="6243638"/>
            <a:ext cx="2133600" cy="457200"/>
          </a:xfrm>
        </p:spPr>
        <p:txBody>
          <a:bodyPr/>
          <a:lstStyle>
            <a:lvl1pPr>
              <a:defRPr/>
            </a:lvl1pPr>
          </a:lstStyle>
          <a:p>
            <a:endParaRPr lang="en-US" altLang="zh-CN"/>
          </a:p>
        </p:txBody>
      </p:sp>
      <p:sp>
        <p:nvSpPr>
          <p:cNvPr id="4" name="页脚占位符 3"/>
          <p:cNvSpPr>
            <a:spLocks noGrp="1"/>
          </p:cNvSpPr>
          <p:nvPr>
            <p:ph type="ftr" sz="quarter" idx="11"/>
          </p:nvPr>
        </p:nvSpPr>
        <p:spPr>
          <a:xfrm>
            <a:off x="3124200" y="6248400"/>
            <a:ext cx="2895600" cy="457200"/>
          </a:xfrm>
        </p:spPr>
        <p:txBody>
          <a:bodyPr/>
          <a:lstStyle>
            <a:lvl1pPr>
              <a:defRPr/>
            </a:lvl1pPr>
          </a:lstStyle>
          <a:p>
            <a:endParaRPr lang="en-US" altLang="zh-CN"/>
          </a:p>
        </p:txBody>
      </p:sp>
      <p:sp>
        <p:nvSpPr>
          <p:cNvPr id="5" name="灯片编号占位符 4"/>
          <p:cNvSpPr>
            <a:spLocks noGrp="1"/>
          </p:cNvSpPr>
          <p:nvPr>
            <p:ph type="sldNum" sz="quarter" idx="12"/>
          </p:nvPr>
        </p:nvSpPr>
        <p:spPr>
          <a:xfrm>
            <a:off x="6553200" y="6243638"/>
            <a:ext cx="2133600" cy="457200"/>
          </a:xfrm>
        </p:spPr>
        <p:txBody>
          <a:bodyPr/>
          <a:lstStyle>
            <a:lvl1pPr>
              <a:defRPr/>
            </a:lvl1pPr>
          </a:lstStyle>
          <a:p>
            <a:fld id="{4E89036A-C702-496C-80F0-8460824176F1}" type="slidenum">
              <a:rPr lang="en-US" altLang="zh-CN" smtClean="0"/>
              <a:pPr/>
              <a:t>‹#›</a:t>
            </a:fld>
            <a:endParaRPr lang="en-US" altLang="zh-CN"/>
          </a:p>
        </p:txBody>
      </p:sp>
    </p:spTree>
    <p:extLst>
      <p:ext uri="{BB962C8B-B14F-4D97-AF65-F5344CB8AC3E}">
        <p14:creationId xmlns:p14="http://schemas.microsoft.com/office/powerpoint/2010/main" val="1315529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1139825"/>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307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91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41763"/>
            <a:ext cx="4038600" cy="21891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日期占位符 5"/>
          <p:cNvSpPr>
            <a:spLocks noGrp="1"/>
          </p:cNvSpPr>
          <p:nvPr>
            <p:ph type="dt" sz="half" idx="10"/>
          </p:nvPr>
        </p:nvSpPr>
        <p:spPr>
          <a:xfrm>
            <a:off x="457200" y="6243638"/>
            <a:ext cx="2133600" cy="457200"/>
          </a:xfrm>
        </p:spPr>
        <p:txBody>
          <a:bodyPr/>
          <a:lstStyle>
            <a:lvl1pPr>
              <a:defRPr/>
            </a:lvl1pPr>
          </a:lstStyle>
          <a:p>
            <a:endParaRPr lang="en-US" altLang="zh-CN"/>
          </a:p>
        </p:txBody>
      </p:sp>
      <p:sp>
        <p:nvSpPr>
          <p:cNvPr id="7" name="页脚占位符 6"/>
          <p:cNvSpPr>
            <a:spLocks noGrp="1"/>
          </p:cNvSpPr>
          <p:nvPr>
            <p:ph type="ftr" sz="quarter" idx="11"/>
          </p:nvPr>
        </p:nvSpPr>
        <p:spPr>
          <a:xfrm>
            <a:off x="3124200" y="6248400"/>
            <a:ext cx="2895600" cy="457200"/>
          </a:xfrm>
        </p:spPr>
        <p:txBody>
          <a:bodyPr/>
          <a:lstStyle>
            <a:lvl1pPr>
              <a:defRPr/>
            </a:lvl1pPr>
          </a:lstStyle>
          <a:p>
            <a:endParaRPr lang="en-US" altLang="zh-CN"/>
          </a:p>
        </p:txBody>
      </p:sp>
      <p:sp>
        <p:nvSpPr>
          <p:cNvPr id="8" name="灯片编号占位符 7"/>
          <p:cNvSpPr>
            <a:spLocks noGrp="1"/>
          </p:cNvSpPr>
          <p:nvPr>
            <p:ph type="sldNum" sz="quarter" idx="12"/>
          </p:nvPr>
        </p:nvSpPr>
        <p:spPr>
          <a:xfrm>
            <a:off x="6553200" y="6243638"/>
            <a:ext cx="2133600" cy="457200"/>
          </a:xfrm>
        </p:spPr>
        <p:txBody>
          <a:bodyPr/>
          <a:lstStyle>
            <a:lvl1pPr>
              <a:defRPr/>
            </a:lvl1pPr>
          </a:lstStyle>
          <a:p>
            <a:fld id="{474920C4-53FB-4075-83FF-E7630A421125}" type="slidenum">
              <a:rPr lang="en-US" altLang="zh-CN" smtClean="0"/>
              <a:pPr/>
              <a:t>‹#›</a:t>
            </a:fld>
            <a:endParaRPr lang="en-US" altLang="zh-CN"/>
          </a:p>
        </p:txBody>
      </p:sp>
    </p:spTree>
    <p:extLst>
      <p:ext uri="{BB962C8B-B14F-4D97-AF65-F5344CB8AC3E}">
        <p14:creationId xmlns:p14="http://schemas.microsoft.com/office/powerpoint/2010/main" val="283279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FF368D00-BA81-4AF3-81AB-0CA2BF18B2D4}" type="slidenum">
              <a:rPr lang="en-US" altLang="zh-CN" smtClean="0"/>
              <a:pPr/>
              <a:t>‹#›</a:t>
            </a:fld>
            <a:endParaRPr lang="en-US" altLang="zh-CN"/>
          </a:p>
        </p:txBody>
      </p:sp>
    </p:spTree>
    <p:extLst>
      <p:ext uri="{BB962C8B-B14F-4D97-AF65-F5344CB8AC3E}">
        <p14:creationId xmlns:p14="http://schemas.microsoft.com/office/powerpoint/2010/main" val="2914706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1139825"/>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307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91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41763"/>
            <a:ext cx="4038600" cy="21891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日期占位符 5"/>
          <p:cNvSpPr>
            <a:spLocks noGrp="1"/>
          </p:cNvSpPr>
          <p:nvPr>
            <p:ph type="dt" sz="half" idx="10"/>
          </p:nvPr>
        </p:nvSpPr>
        <p:spPr>
          <a:xfrm>
            <a:off x="457200" y="6243638"/>
            <a:ext cx="2133600" cy="457200"/>
          </a:xfrm>
        </p:spPr>
        <p:txBody>
          <a:bodyPr/>
          <a:lstStyle>
            <a:lvl1pPr>
              <a:defRPr/>
            </a:lvl1pPr>
          </a:lstStyle>
          <a:p>
            <a:endParaRPr lang="en-US" altLang="zh-CN"/>
          </a:p>
        </p:txBody>
      </p:sp>
      <p:sp>
        <p:nvSpPr>
          <p:cNvPr id="7" name="页脚占位符 6"/>
          <p:cNvSpPr>
            <a:spLocks noGrp="1"/>
          </p:cNvSpPr>
          <p:nvPr>
            <p:ph type="ftr" sz="quarter" idx="11"/>
          </p:nvPr>
        </p:nvSpPr>
        <p:spPr>
          <a:xfrm>
            <a:off x="3124200" y="6248400"/>
            <a:ext cx="2895600" cy="457200"/>
          </a:xfrm>
        </p:spPr>
        <p:txBody>
          <a:bodyPr/>
          <a:lstStyle>
            <a:lvl1pPr>
              <a:defRPr/>
            </a:lvl1pPr>
          </a:lstStyle>
          <a:p>
            <a:endParaRPr lang="en-US" altLang="zh-CN"/>
          </a:p>
        </p:txBody>
      </p:sp>
      <p:sp>
        <p:nvSpPr>
          <p:cNvPr id="8" name="灯片编号占位符 7"/>
          <p:cNvSpPr>
            <a:spLocks noGrp="1"/>
          </p:cNvSpPr>
          <p:nvPr>
            <p:ph type="sldNum" sz="quarter" idx="12"/>
          </p:nvPr>
        </p:nvSpPr>
        <p:spPr>
          <a:xfrm>
            <a:off x="6553200" y="6243638"/>
            <a:ext cx="2133600" cy="457200"/>
          </a:xfrm>
        </p:spPr>
        <p:txBody>
          <a:bodyPr/>
          <a:lstStyle>
            <a:lvl1pPr>
              <a:defRPr/>
            </a:lvl1pPr>
          </a:lstStyle>
          <a:p>
            <a:fld id="{474920C4-53FB-4075-83FF-E7630A421125}" type="slidenum">
              <a:rPr lang="en-US" altLang="zh-CN" smtClean="0"/>
              <a:pPr/>
              <a:t>‹#›</a:t>
            </a:fld>
            <a:endParaRPr lang="en-US" altLang="zh-CN"/>
          </a:p>
        </p:txBody>
      </p:sp>
    </p:spTree>
    <p:extLst>
      <p:ext uri="{BB962C8B-B14F-4D97-AF65-F5344CB8AC3E}">
        <p14:creationId xmlns:p14="http://schemas.microsoft.com/office/powerpoint/2010/main" val="3294953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fourObj">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457200" y="277813"/>
            <a:ext cx="8229600" cy="1139825"/>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457200" y="1600200"/>
            <a:ext cx="4038600" cy="21891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91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57200" y="3941763"/>
            <a:ext cx="4038600" cy="21891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内容占位符 5"/>
          <p:cNvSpPr>
            <a:spLocks noGrp="1"/>
          </p:cNvSpPr>
          <p:nvPr>
            <p:ph sz="quarter" idx="4"/>
          </p:nvPr>
        </p:nvSpPr>
        <p:spPr>
          <a:xfrm>
            <a:off x="4648200" y="3941763"/>
            <a:ext cx="4038600" cy="21891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6243638"/>
            <a:ext cx="2133600" cy="457200"/>
          </a:xfrm>
        </p:spPr>
        <p:txBody>
          <a:bodyPr/>
          <a:lstStyle>
            <a:lvl1pPr>
              <a:defRPr/>
            </a:lvl1pPr>
          </a:lstStyle>
          <a:p>
            <a:endParaRPr lang="en-US" altLang="zh-CN"/>
          </a:p>
        </p:txBody>
      </p:sp>
      <p:sp>
        <p:nvSpPr>
          <p:cNvPr id="8" name="页脚占位符 7"/>
          <p:cNvSpPr>
            <a:spLocks noGrp="1"/>
          </p:cNvSpPr>
          <p:nvPr>
            <p:ph type="ftr" sz="quarter" idx="11"/>
          </p:nvPr>
        </p:nvSpPr>
        <p:spPr>
          <a:xfrm>
            <a:off x="3124200" y="6248400"/>
            <a:ext cx="2895600" cy="457200"/>
          </a:xfrm>
        </p:spPr>
        <p:txBody>
          <a:bodyPr/>
          <a:lstStyle>
            <a:lvl1pPr>
              <a:defRPr/>
            </a:lvl1pPr>
          </a:lstStyle>
          <a:p>
            <a:endParaRPr lang="en-US" altLang="zh-CN"/>
          </a:p>
        </p:txBody>
      </p:sp>
      <p:sp>
        <p:nvSpPr>
          <p:cNvPr id="9" name="灯片编号占位符 8"/>
          <p:cNvSpPr>
            <a:spLocks noGrp="1"/>
          </p:cNvSpPr>
          <p:nvPr>
            <p:ph type="sldNum" sz="quarter" idx="12"/>
          </p:nvPr>
        </p:nvSpPr>
        <p:spPr>
          <a:xfrm>
            <a:off x="6553200" y="6243638"/>
            <a:ext cx="2133600" cy="457200"/>
          </a:xfrm>
        </p:spPr>
        <p:txBody>
          <a:bodyPr/>
          <a:lstStyle>
            <a:lvl1pPr>
              <a:defRPr/>
            </a:lvl1pPr>
          </a:lstStyle>
          <a:p>
            <a:fld id="{474920C4-53FB-4075-83FF-E7630A421125}" type="slidenum">
              <a:rPr lang="en-US" altLang="zh-CN" smtClean="0"/>
              <a:pPr/>
              <a:t>‹#›</a:t>
            </a:fld>
            <a:endParaRPr lang="en-US" altLang="zh-CN"/>
          </a:p>
        </p:txBody>
      </p:sp>
    </p:spTree>
    <p:extLst>
      <p:ext uri="{BB962C8B-B14F-4D97-AF65-F5344CB8AC3E}">
        <p14:creationId xmlns:p14="http://schemas.microsoft.com/office/powerpoint/2010/main" val="444543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96665CC2-8E6C-4EB4-8628-4C5FF48B2A3D}" type="slidenum">
              <a:rPr lang="en-US" altLang="zh-CN" smtClean="0"/>
              <a:pPr/>
              <a:t>‹#›</a:t>
            </a:fld>
            <a:endParaRPr lang="en-US" altLang="zh-CN"/>
          </a:p>
        </p:txBody>
      </p:sp>
    </p:spTree>
    <p:extLst>
      <p:ext uri="{BB962C8B-B14F-4D97-AF65-F5344CB8AC3E}">
        <p14:creationId xmlns:p14="http://schemas.microsoft.com/office/powerpoint/2010/main" val="2309169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zh-CN" altLang="en-US" smtClean="0"/>
              <a:t>单击此处编辑母版标题样式</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F2F6BF9F-ECE2-405B-B444-992B356D7B00}" type="slidenum">
              <a:rPr lang="en-US" altLang="zh-CN" smtClean="0"/>
              <a:pPr/>
              <a:t>‹#›</a:t>
            </a:fld>
            <a:endParaRPr lang="en-US" altLang="zh-CN"/>
          </a:p>
        </p:txBody>
      </p:sp>
    </p:spTree>
    <p:extLst>
      <p:ext uri="{BB962C8B-B14F-4D97-AF65-F5344CB8AC3E}">
        <p14:creationId xmlns:p14="http://schemas.microsoft.com/office/powerpoint/2010/main" val="4147056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2" name="Content Placeholder 3"/>
          <p:cNvSpPr>
            <a:spLocks noGrp="1"/>
          </p:cNvSpPr>
          <p:nvPr>
            <p:ph sz="quarter" idx="13"/>
          </p:nvPr>
        </p:nvSpPr>
        <p:spPr>
          <a:xfrm>
            <a:off x="685331" y="3051013"/>
            <a:ext cx="3829520" cy="27401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3" name="Content Placeholder 5"/>
          <p:cNvSpPr>
            <a:spLocks noGrp="1"/>
          </p:cNvSpPr>
          <p:nvPr>
            <p:ph sz="quarter" idx="14"/>
          </p:nvPr>
        </p:nvSpPr>
        <p:spPr>
          <a:xfrm>
            <a:off x="4629150" y="3051013"/>
            <a:ext cx="3829051" cy="27401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endParaRPr lang="en-US" altLang="zh-CN"/>
          </a:p>
        </p:txBody>
      </p:sp>
      <p:sp>
        <p:nvSpPr>
          <p:cNvPr id="8" name="Footer Placeholder 7"/>
          <p:cNvSpPr>
            <a:spLocks noGrp="1"/>
          </p:cNvSpPr>
          <p:nvPr>
            <p:ph type="ftr" sz="quarter" idx="11"/>
          </p:nvPr>
        </p:nvSpPr>
        <p:spPr/>
        <p:txBody>
          <a:bodyPr/>
          <a:lstStyle/>
          <a:p>
            <a:endParaRPr lang="en-US" altLang="zh-CN"/>
          </a:p>
        </p:txBody>
      </p:sp>
      <p:sp>
        <p:nvSpPr>
          <p:cNvPr id="9" name="Slide Number Placeholder 8"/>
          <p:cNvSpPr>
            <a:spLocks noGrp="1"/>
          </p:cNvSpPr>
          <p:nvPr>
            <p:ph type="sldNum" sz="quarter" idx="12"/>
          </p:nvPr>
        </p:nvSpPr>
        <p:spPr/>
        <p:txBody>
          <a:bodyPr/>
          <a:lstStyle/>
          <a:p>
            <a:fld id="{297425A5-D835-4650-87AB-81541799FCE6}" type="slidenum">
              <a:rPr lang="en-US" altLang="zh-CN" smtClean="0"/>
              <a:pPr/>
              <a:t>‹#›</a:t>
            </a:fld>
            <a:endParaRPr lang="en-US" altLang="zh-CN"/>
          </a:p>
        </p:txBody>
      </p:sp>
    </p:spTree>
    <p:extLst>
      <p:ext uri="{BB962C8B-B14F-4D97-AF65-F5344CB8AC3E}">
        <p14:creationId xmlns:p14="http://schemas.microsoft.com/office/powerpoint/2010/main" val="872154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endParaRPr lang="en-US" altLang="zh-CN"/>
          </a:p>
        </p:txBody>
      </p:sp>
      <p:sp>
        <p:nvSpPr>
          <p:cNvPr id="4" name="Footer Placeholder 3"/>
          <p:cNvSpPr>
            <a:spLocks noGrp="1"/>
          </p:cNvSpPr>
          <p:nvPr>
            <p:ph type="ftr" sz="quarter" idx="11"/>
          </p:nvPr>
        </p:nvSpPr>
        <p:spPr/>
        <p:txBody>
          <a:bodyPr/>
          <a:lstStyle/>
          <a:p>
            <a:endParaRPr lang="en-US" altLang="zh-CN"/>
          </a:p>
        </p:txBody>
      </p:sp>
      <p:sp>
        <p:nvSpPr>
          <p:cNvPr id="5" name="Slide Number Placeholder 4"/>
          <p:cNvSpPr>
            <a:spLocks noGrp="1"/>
          </p:cNvSpPr>
          <p:nvPr>
            <p:ph type="sldNum" sz="quarter" idx="12"/>
          </p:nvPr>
        </p:nvSpPr>
        <p:spPr/>
        <p:txBody>
          <a:bodyPr/>
          <a:lstStyle/>
          <a:p>
            <a:fld id="{68185811-74DB-462E-9F6D-C373428715CF}" type="slidenum">
              <a:rPr lang="en-US" altLang="zh-CN" smtClean="0"/>
              <a:pPr/>
              <a:t>‹#›</a:t>
            </a:fld>
            <a:endParaRPr lang="en-US" altLang="zh-CN"/>
          </a:p>
        </p:txBody>
      </p:sp>
    </p:spTree>
    <p:extLst>
      <p:ext uri="{BB962C8B-B14F-4D97-AF65-F5344CB8AC3E}">
        <p14:creationId xmlns:p14="http://schemas.microsoft.com/office/powerpoint/2010/main" val="1880500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endParaRPr lang="en-US" altLang="zh-CN"/>
          </a:p>
        </p:txBody>
      </p:sp>
      <p:sp>
        <p:nvSpPr>
          <p:cNvPr id="3" name="Footer Placeholder 2"/>
          <p:cNvSpPr>
            <a:spLocks noGrp="1"/>
          </p:cNvSpPr>
          <p:nvPr>
            <p:ph type="ftr" sz="quarter" idx="11"/>
          </p:nvPr>
        </p:nvSpPr>
        <p:spPr/>
        <p:txBody>
          <a:bodyPr/>
          <a:lstStyle/>
          <a:p>
            <a:endParaRPr lang="en-US" altLang="zh-CN"/>
          </a:p>
        </p:txBody>
      </p:sp>
      <p:sp>
        <p:nvSpPr>
          <p:cNvPr id="4" name="Slide Number Placeholder 3"/>
          <p:cNvSpPr>
            <a:spLocks noGrp="1"/>
          </p:cNvSpPr>
          <p:nvPr>
            <p:ph type="sldNum" sz="quarter" idx="12"/>
          </p:nvPr>
        </p:nvSpPr>
        <p:spPr/>
        <p:txBody>
          <a:bodyPr/>
          <a:lstStyle/>
          <a:p>
            <a:fld id="{CEEC2BFA-34C8-40E3-AB59-CE460AC5CD67}" type="slidenum">
              <a:rPr lang="en-US" altLang="zh-CN" smtClean="0"/>
              <a:pPr/>
              <a:t>‹#›</a:t>
            </a:fld>
            <a:endParaRPr lang="en-US" altLang="zh-CN"/>
          </a:p>
        </p:txBody>
      </p:sp>
    </p:spTree>
    <p:extLst>
      <p:ext uri="{BB962C8B-B14F-4D97-AF65-F5344CB8AC3E}">
        <p14:creationId xmlns:p14="http://schemas.microsoft.com/office/powerpoint/2010/main" val="488091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zh-CN" altLang="en-US" smtClean="0"/>
              <a:t>单击此处编辑母版标题样式</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BDC6137E-3389-4965-A746-A6C8A87923DB}" type="slidenum">
              <a:rPr lang="en-US" altLang="zh-CN" smtClean="0"/>
              <a:pPr/>
              <a:t>‹#›</a:t>
            </a:fld>
            <a:endParaRPr lang="en-US" altLang="zh-CN"/>
          </a:p>
        </p:txBody>
      </p:sp>
    </p:spTree>
    <p:extLst>
      <p:ext uri="{BB962C8B-B14F-4D97-AF65-F5344CB8AC3E}">
        <p14:creationId xmlns:p14="http://schemas.microsoft.com/office/powerpoint/2010/main" val="1259426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A1BB45AB-F988-4368-92ED-6A5D207D5259}" type="slidenum">
              <a:rPr lang="en-US" altLang="zh-CN" smtClean="0"/>
              <a:pPr/>
              <a:t>‹#›</a:t>
            </a:fld>
            <a:endParaRPr lang="en-US" altLang="zh-CN"/>
          </a:p>
        </p:txBody>
      </p:sp>
    </p:spTree>
    <p:extLst>
      <p:ext uri="{BB962C8B-B14F-4D97-AF65-F5344CB8AC3E}">
        <p14:creationId xmlns:p14="http://schemas.microsoft.com/office/powerpoint/2010/main" val="74659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3">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endParaRPr lang="en-US" altLang="zh-CN"/>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ltLang="zh-CN"/>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474920C4-53FB-4075-83FF-E7630A421125}" type="slidenum">
              <a:rPr lang="en-US" altLang="zh-CN" smtClean="0"/>
              <a:pPr/>
              <a:t>‹#›</a:t>
            </a:fld>
            <a:endParaRPr lang="en-US" altLang="zh-CN"/>
          </a:p>
        </p:txBody>
      </p:sp>
    </p:spTree>
    <p:extLst>
      <p:ext uri="{BB962C8B-B14F-4D97-AF65-F5344CB8AC3E}">
        <p14:creationId xmlns:p14="http://schemas.microsoft.com/office/powerpoint/2010/main" val="47898293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26.png"/><Relationship Id="rId4" Type="http://schemas.openxmlformats.org/officeDocument/2006/relationships/image" Target="../media/image80.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image" Target="../media/image44.pn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221.png"/><Relationship Id="rId5" Type="http://schemas.openxmlformats.org/officeDocument/2006/relationships/image" Target="../media/image47.png"/><Relationship Id="rId4" Type="http://schemas.openxmlformats.org/officeDocument/2006/relationships/image" Target="../media/image46.jpe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JP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55.png"/><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7"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201.png"/></Relationships>
</file>

<file path=ppt/slides/_rels/slide2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72.png"/><Relationship Id="rId5" Type="http://schemas.openxmlformats.org/officeDocument/2006/relationships/image" Target="../media/image61.png"/><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361.png"/><Relationship Id="rId7" Type="http://schemas.openxmlformats.org/officeDocument/2006/relationships/image" Target="../media/image62.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391.png"/><Relationship Id="rId5" Type="http://schemas.openxmlformats.org/officeDocument/2006/relationships/image" Target="../media/image74.png"/><Relationship Id="rId4" Type="http://schemas.openxmlformats.org/officeDocument/2006/relationships/image" Target="../media/image73.png"/></Relationships>
</file>

<file path=ppt/slides/_rels/slide26.xml.rels><?xml version="1.0" encoding="UTF-8" standalone="yes"?>
<Relationships xmlns="http://schemas.openxmlformats.org/package/2006/relationships"><Relationship Id="rId8" Type="http://schemas.openxmlformats.org/officeDocument/2006/relationships/image" Target="../media/image210.png"/><Relationship Id="rId3" Type="http://schemas.openxmlformats.org/officeDocument/2006/relationships/image" Target="../media/image65.png"/><Relationship Id="rId7" Type="http://schemas.openxmlformats.org/officeDocument/2006/relationships/image" Target="../media/image200.png"/><Relationship Id="rId12" Type="http://schemas.openxmlformats.org/officeDocument/2006/relationships/image" Target="../media/image250.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190.png"/><Relationship Id="rId11" Type="http://schemas.openxmlformats.org/officeDocument/2006/relationships/image" Target="../media/image270.png"/><Relationship Id="rId5" Type="http://schemas.openxmlformats.org/officeDocument/2006/relationships/image" Target="../media/image67.jpg"/><Relationship Id="rId10" Type="http://schemas.openxmlformats.org/officeDocument/2006/relationships/image" Target="../media/image230.png"/><Relationship Id="rId4" Type="http://schemas.openxmlformats.org/officeDocument/2006/relationships/image" Target="../media/image66.jpg"/><Relationship Id="rId9" Type="http://schemas.openxmlformats.org/officeDocument/2006/relationships/image" Target="../media/image220.png"/></Relationships>
</file>

<file path=ppt/slides/_rels/slide2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90.png"/></Relationships>
</file>

<file path=ppt/slides/_rels/slide2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310.png"/><Relationship Id="rId4" Type="http://schemas.openxmlformats.org/officeDocument/2006/relationships/image" Target="../media/image71.png"/></Relationships>
</file>

<file path=ppt/slides/_rels/slide2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9.xml"/><Relationship Id="rId1" Type="http://schemas.openxmlformats.org/officeDocument/2006/relationships/slideLayout" Target="../slideLayouts/slideLayout18.xml"/><Relationship Id="rId5" Type="http://schemas.openxmlformats.org/officeDocument/2006/relationships/image" Target="../media/image77.png"/><Relationship Id="rId4" Type="http://schemas.openxmlformats.org/officeDocument/2006/relationships/image" Target="../media/image7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0.xml"/><Relationship Id="rId1" Type="http://schemas.openxmlformats.org/officeDocument/2006/relationships/slideLayout" Target="../slideLayouts/slideLayout18.xml"/><Relationship Id="rId6" Type="http://schemas.openxmlformats.org/officeDocument/2006/relationships/image" Target="../media/image78.png"/><Relationship Id="rId5" Type="http://schemas.openxmlformats.org/officeDocument/2006/relationships/image" Target="../media/image360.png"/><Relationship Id="rId4" Type="http://schemas.openxmlformats.org/officeDocument/2006/relationships/image" Target="../media/image140.png"/></Relationships>
</file>

<file path=ppt/slides/_rels/slide3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70.png"/><Relationship Id="rId4" Type="http://schemas.openxmlformats.org/officeDocument/2006/relationships/image" Target="../media/image81.png"/></Relationships>
</file>

<file path=ppt/slides/_rels/slide32.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82.png"/></Relationships>
</file>

<file path=ppt/slides/_rels/slide3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40.png"/><Relationship Id="rId5" Type="http://schemas.openxmlformats.org/officeDocument/2006/relationships/image" Target="../media/image86.png"/><Relationship Id="rId4" Type="http://schemas.openxmlformats.org/officeDocument/2006/relationships/image" Target="../media/image85.png"/></Relationships>
</file>

<file path=ppt/slides/_rels/slide3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88.png"/></Relationships>
</file>

<file path=ppt/slides/_rels/slide35.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91.png"/><Relationship Id="rId4" Type="http://schemas.openxmlformats.org/officeDocument/2006/relationships/image" Target="../media/image90.png"/></Relationships>
</file>

<file path=ppt/slides/_rels/slide3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3466" y="1128200"/>
            <a:ext cx="9144000" cy="893068"/>
          </a:xfrm>
        </p:spPr>
        <p:txBody>
          <a:bodyPr>
            <a:noAutofit/>
          </a:bodyPr>
          <a:lstStyle/>
          <a:p>
            <a:pPr>
              <a:lnSpc>
                <a:spcPct val="150000"/>
              </a:lnSpc>
            </a:pPr>
            <a:r>
              <a:rPr lang="en-US" altLang="zh-CN" sz="3600" b="1" cap="none" dirty="0" smtClean="0">
                <a:latin typeface="Times New Roman" panose="02020603050405020304" pitchFamily="18" charset="0"/>
                <a:ea typeface="BatangChe" panose="02030609000101010101" pitchFamily="49" charset="-127"/>
                <a:cs typeface="Times New Roman" panose="02020603050405020304" pitchFamily="18" charset="0"/>
              </a:rPr>
              <a:t>Jet-veto </a:t>
            </a:r>
            <a:r>
              <a:rPr lang="en-US" altLang="zh-CN" sz="3600" b="1" cap="none" dirty="0" err="1">
                <a:latin typeface="Times New Roman" panose="02020603050405020304" pitchFamily="18" charset="0"/>
                <a:ea typeface="BatangChe" panose="02030609000101010101" pitchFamily="49" charset="-127"/>
                <a:cs typeface="Times New Roman" panose="02020603050405020304" pitchFamily="18" charset="0"/>
              </a:rPr>
              <a:t>R</a:t>
            </a:r>
            <a:r>
              <a:rPr lang="en-US" altLang="zh-CN" sz="3600" b="1" cap="none" dirty="0" err="1" smtClean="0">
                <a:latin typeface="Times New Roman" panose="02020603050405020304" pitchFamily="18" charset="0"/>
                <a:ea typeface="BatangChe" panose="02030609000101010101" pitchFamily="49" charset="-127"/>
                <a:cs typeface="Times New Roman" panose="02020603050405020304" pitchFamily="18" charset="0"/>
              </a:rPr>
              <a:t>esummation</a:t>
            </a:r>
            <a:r>
              <a:rPr lang="en-US" altLang="zh-CN" sz="3600" b="1" cap="none" dirty="0" smtClean="0">
                <a:latin typeface="Times New Roman" panose="02020603050405020304" pitchFamily="18" charset="0"/>
                <a:ea typeface="BatangChe" panose="02030609000101010101" pitchFamily="49" charset="-127"/>
                <a:cs typeface="Times New Roman" panose="02020603050405020304" pitchFamily="18" charset="0"/>
              </a:rPr>
              <a:t> for Gauge boson Pair</a:t>
            </a:r>
          </a:p>
        </p:txBody>
      </p:sp>
      <p:sp>
        <p:nvSpPr>
          <p:cNvPr id="4099" name="Rectangle 3"/>
          <p:cNvSpPr>
            <a:spLocks noGrp="1" noChangeArrowheads="1"/>
          </p:cNvSpPr>
          <p:nvPr>
            <p:ph type="subTitle" idx="1"/>
          </p:nvPr>
        </p:nvSpPr>
        <p:spPr>
          <a:xfrm>
            <a:off x="23466" y="2748368"/>
            <a:ext cx="9144000" cy="424359"/>
          </a:xfrm>
          <a:noFill/>
        </p:spPr>
        <p:txBody>
          <a:bodyPr>
            <a:noAutofit/>
          </a:bodyPr>
          <a:lstStyle/>
          <a:p>
            <a:r>
              <a:rPr lang="en-US" altLang="zh-CN" sz="2800" cap="none" dirty="0">
                <a:solidFill>
                  <a:schemeClr val="accent1">
                    <a:lumMod val="75000"/>
                  </a:schemeClr>
                </a:solidFill>
                <a:latin typeface="Times New Roman" panose="02020603050405020304" pitchFamily="18" charset="0"/>
                <a:ea typeface="Arial Unicode MS" panose="020B0604020202020204" pitchFamily="34" charset="-122"/>
                <a:cs typeface="Times New Roman" panose="02020603050405020304" pitchFamily="18" charset="0"/>
              </a:rPr>
              <a:t>Yan </a:t>
            </a:r>
            <a:r>
              <a:rPr lang="en-US" altLang="zh-CN" sz="2800" cap="none" dirty="0" smtClean="0">
                <a:solidFill>
                  <a:schemeClr val="accent1">
                    <a:lumMod val="75000"/>
                  </a:schemeClr>
                </a:solidFill>
                <a:latin typeface="Times New Roman" panose="02020603050405020304" pitchFamily="18" charset="0"/>
                <a:ea typeface="Arial Unicode MS" panose="020B0604020202020204" pitchFamily="34" charset="-122"/>
                <a:cs typeface="Times New Roman" panose="02020603050405020304" pitchFamily="18" charset="0"/>
              </a:rPr>
              <a:t> Wang</a:t>
            </a:r>
          </a:p>
        </p:txBody>
      </p:sp>
      <p:sp>
        <p:nvSpPr>
          <p:cNvPr id="2" name="文本框 1"/>
          <p:cNvSpPr txBox="1"/>
          <p:nvPr/>
        </p:nvSpPr>
        <p:spPr>
          <a:xfrm>
            <a:off x="25592" y="5457924"/>
            <a:ext cx="9144000" cy="400110"/>
          </a:xfrm>
          <a:prstGeom prst="rect">
            <a:avLst/>
          </a:prstGeom>
          <a:noFill/>
        </p:spPr>
        <p:txBody>
          <a:bodyPr wrap="square" rtlCol="0">
            <a:spAutoFit/>
          </a:bodyPr>
          <a:lstStyle/>
          <a:p>
            <a:pPr algn="ctr"/>
            <a:r>
              <a:rPr lang="en-US" altLang="zh-CN" sz="2000" dirty="0" smtClean="0">
                <a:solidFill>
                  <a:schemeClr val="accent5">
                    <a:lumMod val="75000"/>
                  </a:schemeClr>
                </a:solidFill>
                <a:latin typeface="Times New Roman" panose="02020603050405020304" pitchFamily="18" charset="0"/>
                <a:ea typeface="华文楷体" panose="02010600040101010101" pitchFamily="2" charset="-122"/>
                <a:cs typeface="Times New Roman" panose="02020603050405020304" pitchFamily="18" charset="0"/>
              </a:rPr>
              <a:t>2015-10-30</a:t>
            </a:r>
          </a:p>
        </p:txBody>
      </p:sp>
      <p:sp>
        <p:nvSpPr>
          <p:cNvPr id="5" name="矩形 4"/>
          <p:cNvSpPr/>
          <p:nvPr/>
        </p:nvSpPr>
        <p:spPr>
          <a:xfrm>
            <a:off x="14079" y="3899827"/>
            <a:ext cx="9144001" cy="646331"/>
          </a:xfrm>
          <a:prstGeom prst="rect">
            <a:avLst/>
          </a:prstGeom>
        </p:spPr>
        <p:txBody>
          <a:bodyPr wrap="square">
            <a:spAutoFit/>
          </a:bodyPr>
          <a:lstStyle/>
          <a:p>
            <a:pPr algn="ctr"/>
            <a:r>
              <a:rPr lang="en-US" altLang="zh-CN" dirty="0" smtClean="0">
                <a:solidFill>
                  <a:srgbClr val="7030A0"/>
                </a:solidFill>
              </a:rPr>
              <a:t>Based on Phys. </a:t>
            </a:r>
            <a:r>
              <a:rPr lang="en-US" altLang="zh-CN" dirty="0">
                <a:solidFill>
                  <a:srgbClr val="7030A0"/>
                </a:solidFill>
              </a:rPr>
              <a:t>Rev</a:t>
            </a:r>
            <a:r>
              <a:rPr lang="en-US" altLang="zh-CN" dirty="0" smtClean="0">
                <a:solidFill>
                  <a:srgbClr val="7030A0"/>
                </a:solidFill>
              </a:rPr>
              <a:t>. D 88, </a:t>
            </a:r>
            <a:r>
              <a:rPr lang="en-US" altLang="zh-CN" dirty="0">
                <a:solidFill>
                  <a:srgbClr val="7030A0"/>
                </a:solidFill>
              </a:rPr>
              <a:t>114017 </a:t>
            </a:r>
            <a:r>
              <a:rPr lang="en-US" altLang="zh-CN" dirty="0" smtClean="0">
                <a:solidFill>
                  <a:srgbClr val="7030A0"/>
                </a:solidFill>
              </a:rPr>
              <a:t> </a:t>
            </a:r>
            <a:r>
              <a:rPr lang="en-US" altLang="zh-CN" dirty="0">
                <a:solidFill>
                  <a:srgbClr val="7030A0"/>
                </a:solidFill>
              </a:rPr>
              <a:t>(2013), </a:t>
            </a:r>
            <a:endParaRPr lang="en-US" altLang="zh-CN" dirty="0" smtClean="0">
              <a:solidFill>
                <a:srgbClr val="7030A0"/>
              </a:solidFill>
            </a:endParaRPr>
          </a:p>
          <a:p>
            <a:pPr algn="ctr"/>
            <a:r>
              <a:rPr lang="en-US" altLang="zh-CN" dirty="0">
                <a:solidFill>
                  <a:srgbClr val="7030A0"/>
                </a:solidFill>
              </a:rPr>
              <a:t> </a:t>
            </a:r>
            <a:r>
              <a:rPr lang="en-US" altLang="zh-CN" dirty="0" smtClean="0">
                <a:solidFill>
                  <a:srgbClr val="7030A0"/>
                </a:solidFill>
              </a:rPr>
              <a:t>                 arXiv:1504.00509 (submit </a:t>
            </a:r>
            <a:r>
              <a:rPr lang="en-US" altLang="zh-CN" dirty="0">
                <a:solidFill>
                  <a:srgbClr val="7030A0"/>
                </a:solidFill>
              </a:rPr>
              <a:t>to </a:t>
            </a:r>
            <a:r>
              <a:rPr lang="en-US" altLang="zh-CN" dirty="0" smtClean="0">
                <a:solidFill>
                  <a:srgbClr val="7030A0"/>
                </a:solidFill>
              </a:rPr>
              <a:t>PRD)</a:t>
            </a:r>
            <a:endParaRPr lang="zh-CN" altLang="en-US" dirty="0">
              <a:solidFill>
                <a:srgbClr val="7030A0"/>
              </a:solidFill>
            </a:endParaRPr>
          </a:p>
        </p:txBody>
      </p:sp>
    </p:spTree>
    <p:extLst>
      <p:ext uri="{BB962C8B-B14F-4D97-AF65-F5344CB8AC3E}">
        <p14:creationId xmlns:p14="http://schemas.microsoft.com/office/powerpoint/2010/main" val="3529976250"/>
      </p:ext>
    </p:extLst>
  </p:cSld>
  <p:clrMapOvr>
    <a:masterClrMapping/>
  </p:clrMapOvr>
  <p:transition spd="slow" advTm="1403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6696328" y="1542403"/>
            <a:ext cx="1520332" cy="1476894"/>
          </a:xfrm>
          <a:prstGeom prst="rect">
            <a:avLst/>
          </a:prstGeom>
          <a:noFill/>
        </p:spPr>
      </p:pic>
      <p:sp>
        <p:nvSpPr>
          <p:cNvPr id="4" name="文本框 3"/>
          <p:cNvSpPr txBox="1"/>
          <p:nvPr/>
        </p:nvSpPr>
        <p:spPr>
          <a:xfrm>
            <a:off x="6375578" y="3102416"/>
            <a:ext cx="2125903" cy="338554"/>
          </a:xfrm>
          <a:prstGeom prst="rect">
            <a:avLst/>
          </a:prstGeom>
          <a:noFill/>
        </p:spPr>
        <p:txBody>
          <a:bodyPr wrap="none" rtlCol="0">
            <a:spAutoFit/>
          </a:bodyPr>
          <a:lstStyle/>
          <a:p>
            <a:r>
              <a:rPr lang="en-US" altLang="zh-CN" sz="1600" dirty="0"/>
              <a:t>a </a:t>
            </a:r>
            <a:r>
              <a:rPr lang="en-US" altLang="zh-CN" sz="1600" dirty="0" smtClean="0"/>
              <a:t>long-distance </a:t>
            </a:r>
            <a:r>
              <a:rPr lang="en-US" altLang="zh-CN" sz="1600" dirty="0"/>
              <a:t>scale </a:t>
            </a:r>
            <a:r>
              <a:rPr lang="en-US" altLang="zh-CN" sz="1600" b="1" dirty="0"/>
              <a:t>m</a:t>
            </a:r>
            <a:endParaRPr lang="zh-CN" altLang="en-US" sz="1600" b="1" dirty="0"/>
          </a:p>
        </p:txBody>
      </p:sp>
      <p:sp>
        <p:nvSpPr>
          <p:cNvPr id="7" name="文本框 6"/>
          <p:cNvSpPr txBox="1"/>
          <p:nvPr/>
        </p:nvSpPr>
        <p:spPr>
          <a:xfrm>
            <a:off x="6357497" y="1145672"/>
            <a:ext cx="2162067" cy="338554"/>
          </a:xfrm>
          <a:prstGeom prst="rect">
            <a:avLst/>
          </a:prstGeom>
          <a:noFill/>
        </p:spPr>
        <p:txBody>
          <a:bodyPr wrap="none" rtlCol="0">
            <a:spAutoFit/>
          </a:bodyPr>
          <a:lstStyle/>
          <a:p>
            <a:r>
              <a:rPr lang="en-US" altLang="zh-CN" sz="1600" dirty="0"/>
              <a:t>a short-distance scale Q</a:t>
            </a:r>
            <a:endParaRPr lang="zh-CN" altLang="en-US" sz="1600" dirty="0"/>
          </a:p>
        </p:txBody>
      </p:sp>
      <p:sp>
        <p:nvSpPr>
          <p:cNvPr id="14" name="标题 1"/>
          <p:cNvSpPr txBox="1">
            <a:spLocks/>
          </p:cNvSpPr>
          <p:nvPr/>
        </p:nvSpPr>
        <p:spPr>
          <a:xfrm>
            <a:off x="0" y="370395"/>
            <a:ext cx="9143999" cy="486678"/>
          </a:xfrm>
          <a:prstGeom prst="rect">
            <a:avLst/>
          </a:prstGeom>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68580" tIns="34290" rIns="68580" bIns="34290" rtlCol="0" anchor="ctr">
            <a:normAutofit/>
          </a:bodyPr>
          <a:lstStyle>
            <a:lvl1pPr algn="ctr" defTabSz="914400" eaLnBrk="1" latinLnBrk="0" hangingPunct="1">
              <a:lnSpc>
                <a:spcPct val="90000"/>
              </a:lnSpc>
              <a:buNone/>
              <a:defRPr sz="2400" b="1" cap="all" baseline="0">
                <a:solidFill>
                  <a:srgbClr val="006600"/>
                </a:solidFill>
                <a:effectLst/>
                <a:ea typeface="+mn-ea"/>
              </a:defRPr>
            </a:lvl1pPr>
          </a:lstStyle>
          <a:p>
            <a:r>
              <a:rPr lang="en-US" altLang="zh-CN" cap="none" dirty="0" smtClean="0"/>
              <a:t>What Is </a:t>
            </a:r>
            <a:r>
              <a:rPr lang="en-US" altLang="zh-CN" cap="none" dirty="0" err="1" smtClean="0"/>
              <a:t>Resummation</a:t>
            </a:r>
            <a:endParaRPr lang="zh-CN" altLang="en-US" cap="none" dirty="0"/>
          </a:p>
        </p:txBody>
      </p:sp>
      <p:sp>
        <p:nvSpPr>
          <p:cNvPr id="24" name="圆角矩形 23"/>
          <p:cNvSpPr/>
          <p:nvPr/>
        </p:nvSpPr>
        <p:spPr>
          <a:xfrm>
            <a:off x="236911" y="985952"/>
            <a:ext cx="6022905" cy="2589736"/>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5" name="文本框 24"/>
              <p:cNvSpPr txBox="1"/>
              <p:nvPr/>
            </p:nvSpPr>
            <p:spPr>
              <a:xfrm>
                <a:off x="478061" y="1058575"/>
                <a:ext cx="5781755" cy="2861040"/>
              </a:xfrm>
              <a:prstGeom prst="rect">
                <a:avLst/>
              </a:prstGeom>
              <a:noFill/>
            </p:spPr>
            <p:txBody>
              <a:bodyPr wrap="square" rtlCol="0">
                <a:spAutoFit/>
              </a:bodyPr>
              <a:lstStyle/>
              <a:p>
                <a:r>
                  <a:rPr lang="en-US" altLang="zh-CN" sz="2000" b="1" dirty="0" smtClean="0"/>
                  <a:t>large logarithms </a:t>
                </a:r>
                <a14:m>
                  <m:oMath xmlns:m="http://schemas.openxmlformats.org/officeDocument/2006/math">
                    <m:r>
                      <a:rPr lang="en-US" altLang="zh-CN" sz="2800" b="1" smtClean="0">
                        <a:solidFill>
                          <a:srgbClr val="FF0000"/>
                        </a:solidFill>
                        <a:latin typeface="Cambria Math" panose="02040503050406030204" pitchFamily="18" charset="0"/>
                      </a:rPr>
                      <m:t>𝐿</m:t>
                    </m:r>
                    <m:r>
                      <a:rPr lang="en-US" altLang="zh-CN" sz="2800" b="1" smtClean="0">
                        <a:solidFill>
                          <a:srgbClr val="FF0000"/>
                        </a:solidFill>
                        <a:latin typeface="Cambria Math" panose="02040503050406030204" pitchFamily="18" charset="0"/>
                      </a:rPr>
                      <m:t>=</m:t>
                    </m:r>
                    <m:r>
                      <a:rPr lang="en-US" altLang="zh-CN" sz="2800" b="1" smtClean="0">
                        <a:solidFill>
                          <a:srgbClr val="FF0000"/>
                        </a:solidFill>
                        <a:latin typeface="Cambria Math" panose="02040503050406030204" pitchFamily="18" charset="0"/>
                      </a:rPr>
                      <m:t>𝑙𝑛</m:t>
                    </m:r>
                    <m:f>
                      <m:fPr>
                        <m:ctrlPr>
                          <a:rPr lang="en-US" altLang="zh-CN" sz="2800" b="1" i="1">
                            <a:solidFill>
                              <a:srgbClr val="FF0000"/>
                            </a:solidFill>
                            <a:latin typeface="Cambria Math" panose="02040503050406030204" pitchFamily="18" charset="0"/>
                          </a:rPr>
                        </m:ctrlPr>
                      </m:fPr>
                      <m:num>
                        <m:r>
                          <a:rPr lang="en-US" altLang="zh-CN" sz="2800" b="1">
                            <a:solidFill>
                              <a:srgbClr val="FF0000"/>
                            </a:solidFill>
                            <a:latin typeface="Cambria Math" panose="02040503050406030204" pitchFamily="18" charset="0"/>
                          </a:rPr>
                          <m:t>𝑄</m:t>
                        </m:r>
                      </m:num>
                      <m:den>
                        <m:r>
                          <a:rPr lang="en-US" altLang="zh-CN" sz="2800" b="1">
                            <a:solidFill>
                              <a:srgbClr val="FF0000"/>
                            </a:solidFill>
                            <a:latin typeface="Cambria Math" panose="02040503050406030204" pitchFamily="18" charset="0"/>
                          </a:rPr>
                          <m:t>𝑚</m:t>
                        </m:r>
                      </m:den>
                    </m:f>
                  </m:oMath>
                </a14:m>
                <a:r>
                  <a:rPr lang="en-US" altLang="zh-CN" sz="2000" b="1" dirty="0"/>
                  <a:t>, arising from </a:t>
                </a:r>
                <a:r>
                  <a:rPr lang="en-US" altLang="zh-CN" sz="2000" b="1" dirty="0" smtClean="0"/>
                  <a:t>hierarchy between small variable m and large scale Q,  so </a:t>
                </a:r>
                <a:r>
                  <a:rPr lang="en-US" altLang="zh-CN" sz="2000" b="1" dirty="0"/>
                  <a:t>the convergence is </a:t>
                </a:r>
                <a:r>
                  <a:rPr lang="en-US" altLang="zh-CN" sz="2000" b="1" dirty="0" smtClean="0"/>
                  <a:t>poor </a:t>
                </a:r>
                <a:r>
                  <a:rPr lang="en-US" altLang="zh-CN" sz="2000" b="1" dirty="0"/>
                  <a:t>and the fixed order predictions are </a:t>
                </a:r>
                <a:r>
                  <a:rPr lang="en-US" altLang="zh-CN" sz="2000" b="1" dirty="0" smtClean="0"/>
                  <a:t>unreliable.</a:t>
                </a:r>
              </a:p>
              <a:p>
                <a:endParaRPr lang="en-US" altLang="zh-CN" sz="2000" b="1" dirty="0" smtClean="0"/>
              </a:p>
              <a:p>
                <a:r>
                  <a:rPr lang="en-US" altLang="zh-CN" sz="2000" b="1" dirty="0" smtClean="0"/>
                  <a:t>Thus, these logarithms should be resumed to all order.</a:t>
                </a:r>
                <a:endParaRPr lang="en-US" altLang="zh-CN" sz="2000" dirty="0"/>
              </a:p>
              <a:p>
                <a:endParaRPr lang="zh-CN" altLang="en-US" sz="2000" dirty="0"/>
              </a:p>
            </p:txBody>
          </p:sp>
        </mc:Choice>
        <mc:Fallback xmlns="">
          <p:sp>
            <p:nvSpPr>
              <p:cNvPr id="25" name="文本框 24"/>
              <p:cNvSpPr txBox="1">
                <a:spLocks noRot="1" noChangeAspect="1" noMove="1" noResize="1" noEditPoints="1" noAdjustHandles="1" noChangeArrowheads="1" noChangeShapeType="1" noTextEdit="1"/>
              </p:cNvSpPr>
              <p:nvPr/>
            </p:nvSpPr>
            <p:spPr>
              <a:xfrm>
                <a:off x="478061" y="1058575"/>
                <a:ext cx="5781755" cy="2861040"/>
              </a:xfrm>
              <a:prstGeom prst="rect">
                <a:avLst/>
              </a:prstGeom>
              <a:blipFill rotWithShape="0">
                <a:blip r:embed="rId4"/>
                <a:stretch>
                  <a:fillRect l="-1054" r="-31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p:cNvSpPr txBox="1"/>
              <p:nvPr/>
            </p:nvSpPr>
            <p:spPr>
              <a:xfrm>
                <a:off x="21632" y="5477489"/>
                <a:ext cx="8840945" cy="7949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000" b="0" i="1" smtClean="0">
                              <a:latin typeface="Cambria Math" panose="02040503050406030204" pitchFamily="18" charset="0"/>
                            </a:rPr>
                          </m:ctrlPr>
                        </m:sSupPr>
                        <m:e>
                          <m:d>
                            <m:dPr>
                              <m:begChr m:val="|"/>
                              <m:endChr m:val="|"/>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𝐶</m:t>
                                  </m:r>
                                </m:e>
                                <m:sub>
                                  <m:r>
                                    <a:rPr lang="en-US" altLang="zh-CN" sz="2000" b="0" i="1" smtClean="0">
                                      <a:latin typeface="Cambria Math" panose="02040503050406030204" pitchFamily="18" charset="0"/>
                                    </a:rPr>
                                    <m:t>𝑉</m:t>
                                  </m:r>
                                </m:sub>
                              </m:sSub>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m:t>
                                  </m:r>
                                  <m:sSubSup>
                                    <m:sSubSupPr>
                                      <m:ctrlPr>
                                        <a:rPr lang="en-US" altLang="zh-CN" sz="2000" b="0" i="1" smtClean="0">
                                          <a:latin typeface="Cambria Math" panose="02040503050406030204" pitchFamily="18" charset="0"/>
                                        </a:rPr>
                                      </m:ctrlPr>
                                    </m:sSubSupPr>
                                    <m:e>
                                      <m:r>
                                        <a:rPr lang="en-US" altLang="zh-CN" sz="2000" b="0" i="1" smtClean="0">
                                          <a:latin typeface="Cambria Math" panose="02040503050406030204" pitchFamily="18" charset="0"/>
                                        </a:rPr>
                                        <m:t>𝑀</m:t>
                                      </m:r>
                                    </m:e>
                                    <m:sub>
                                      <m:r>
                                        <a:rPr lang="en-US" altLang="zh-CN" sz="2000" b="0" i="1" smtClean="0">
                                          <a:latin typeface="Cambria Math" panose="02040503050406030204" pitchFamily="18" charset="0"/>
                                        </a:rPr>
                                        <m:t>𝑍</m:t>
                                      </m:r>
                                    </m:sub>
                                    <m:sup>
                                      <m:r>
                                        <a:rPr lang="en-US" altLang="zh-CN" sz="2000" b="0" i="1" smtClean="0">
                                          <a:latin typeface="Cambria Math" panose="02040503050406030204" pitchFamily="18" charset="0"/>
                                        </a:rPr>
                                        <m:t>2</m:t>
                                      </m:r>
                                    </m:sup>
                                  </m:sSubSup>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𝜇</m:t>
                                  </m:r>
                                </m:e>
                              </m:d>
                            </m:e>
                          </m:d>
                        </m:e>
                        <m:sup>
                          <m:r>
                            <a:rPr lang="en-US" altLang="zh-CN" sz="2000" b="0" i="1" smtClean="0">
                              <a:latin typeface="Cambria Math" panose="02040503050406030204" pitchFamily="18" charset="0"/>
                            </a:rPr>
                            <m:t>2</m:t>
                          </m:r>
                        </m:sup>
                      </m:sSup>
                      <m:r>
                        <a:rPr lang="en-US" altLang="zh-CN" sz="2000" b="0" i="1" smtClean="0">
                          <a:latin typeface="Cambria Math" panose="02040503050406030204" pitchFamily="18" charset="0"/>
                        </a:rPr>
                        <m:t>=</m:t>
                      </m:r>
                      <m:r>
                        <a:rPr lang="en-US" altLang="zh-CN" sz="2000" b="0" i="0" smtClean="0">
                          <a:latin typeface="Cambria Math" panose="02040503050406030204" pitchFamily="18" charset="0"/>
                        </a:rPr>
                        <m:t>1+</m:t>
                      </m:r>
                      <m:f>
                        <m:fPr>
                          <m:ctrlPr>
                            <a:rPr lang="en-US" altLang="zh-CN" sz="2000" b="0" i="1" smtClean="0">
                              <a:latin typeface="Cambria Math" panose="02040503050406030204" pitchFamily="18" charset="0"/>
                            </a:rPr>
                          </m:ctrlPr>
                        </m:fPr>
                        <m:num>
                          <m:sSub>
                            <m:sSubPr>
                              <m:ctrlPr>
                                <a:rPr lang="en-US" altLang="zh-CN" sz="2000" b="0" i="1" smtClean="0">
                                  <a:latin typeface="Cambria Math" panose="02040503050406030204" pitchFamily="18" charset="0"/>
                                </a:rPr>
                              </m:ctrlPr>
                            </m:sSubPr>
                            <m:e>
                              <m:r>
                                <m:rPr>
                                  <m:sty m:val="p"/>
                                </m:rPr>
                                <a:rPr lang="en-US" altLang="zh-CN" sz="2000" b="0" i="0" smtClean="0">
                                  <a:latin typeface="Cambria Math" panose="02040503050406030204" pitchFamily="18" charset="0"/>
                                </a:rPr>
                                <m:t>C</m:t>
                              </m:r>
                            </m:e>
                            <m:sub>
                              <m:r>
                                <m:rPr>
                                  <m:sty m:val="p"/>
                                </m:rPr>
                                <a:rPr lang="en-US" altLang="zh-CN" sz="2000" b="0" i="0" smtClean="0">
                                  <a:latin typeface="Cambria Math" panose="02040503050406030204" pitchFamily="18" charset="0"/>
                                </a:rPr>
                                <m:t>F</m:t>
                              </m:r>
                            </m:sub>
                          </m:sSub>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𝛼</m:t>
                              </m:r>
                            </m:e>
                            <m:sub>
                              <m:r>
                                <a:rPr lang="en-US" altLang="zh-CN" sz="2000" b="0" i="1" smtClean="0">
                                  <a:latin typeface="Cambria Math" panose="02040503050406030204" pitchFamily="18" charset="0"/>
                                </a:rPr>
                                <m:t>𝑠</m:t>
                              </m:r>
                            </m:sub>
                          </m:sSub>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𝜇</m:t>
                                  </m:r>
                                </m:e>
                                <m:sub>
                                  <m:r>
                                    <a:rPr lang="en-US" altLang="zh-CN" sz="2000" b="0" i="1" smtClean="0">
                                      <a:latin typeface="Cambria Math" panose="02040503050406030204" pitchFamily="18" charset="0"/>
                                    </a:rPr>
                                    <m:t>h</m:t>
                                  </m:r>
                                </m:sub>
                              </m:sSub>
                            </m:e>
                          </m:d>
                        </m:num>
                        <m:den>
                          <m:r>
                            <a:rPr lang="en-US" altLang="zh-CN" sz="2000" b="0" i="1" smtClean="0">
                              <a:latin typeface="Cambria Math" panose="02040503050406030204" pitchFamily="18" charset="0"/>
                            </a:rPr>
                            <m:t>2</m:t>
                          </m:r>
                          <m:r>
                            <a:rPr lang="en-US" altLang="zh-CN" sz="2000" b="0" i="1" smtClean="0">
                              <a:latin typeface="Cambria Math" panose="02040503050406030204" pitchFamily="18" charset="0"/>
                            </a:rPr>
                            <m:t>𝜋</m:t>
                          </m:r>
                        </m:den>
                      </m:f>
                      <m:r>
                        <a:rPr lang="en-US" altLang="zh-CN" sz="2000" b="0" i="1" smtClean="0">
                          <a:latin typeface="Cambria Math" panose="02040503050406030204" pitchFamily="18" charset="0"/>
                        </a:rPr>
                        <m:t>𝑅𝑒</m:t>
                      </m:r>
                      <m:r>
                        <a:rPr lang="en-US" altLang="zh-CN" sz="2000" b="0" i="1" smtClean="0">
                          <a:latin typeface="Cambria Math" panose="02040503050406030204" pitchFamily="18" charset="0"/>
                        </a:rPr>
                        <m:t>(−</m:t>
                      </m:r>
                      <m:r>
                        <a:rPr lang="en-US" altLang="zh-CN" sz="2000" b="0" i="1" smtClean="0">
                          <a:solidFill>
                            <a:srgbClr val="FF0000"/>
                          </a:solidFill>
                          <a:latin typeface="Cambria Math" panose="02040503050406030204" pitchFamily="18" charset="0"/>
                        </a:rPr>
                        <m:t>𝐿𝑜</m:t>
                      </m:r>
                      <m:sSup>
                        <m:sSupPr>
                          <m:ctrlPr>
                            <a:rPr lang="en-US" altLang="zh-CN" sz="2000" b="0" i="1" smtClean="0">
                              <a:solidFill>
                                <a:srgbClr val="FF0000"/>
                              </a:solidFill>
                              <a:latin typeface="Cambria Math" panose="02040503050406030204" pitchFamily="18" charset="0"/>
                            </a:rPr>
                          </m:ctrlPr>
                        </m:sSupPr>
                        <m:e>
                          <m:r>
                            <a:rPr lang="en-US" altLang="zh-CN" sz="2000" b="0" i="1" smtClean="0">
                              <a:solidFill>
                                <a:srgbClr val="FF0000"/>
                              </a:solidFill>
                              <a:latin typeface="Cambria Math" panose="02040503050406030204" pitchFamily="18" charset="0"/>
                            </a:rPr>
                            <m:t>𝑔</m:t>
                          </m:r>
                        </m:e>
                        <m:sup>
                          <m:r>
                            <a:rPr lang="en-US" altLang="zh-CN" sz="2000" b="0" i="1" smtClean="0">
                              <a:solidFill>
                                <a:srgbClr val="FF0000"/>
                              </a:solidFill>
                              <a:latin typeface="Cambria Math" panose="02040503050406030204" pitchFamily="18" charset="0"/>
                            </a:rPr>
                            <m:t>2</m:t>
                          </m:r>
                        </m:sup>
                      </m:sSup>
                      <m:d>
                        <m:dPr>
                          <m:ctrlPr>
                            <a:rPr lang="en-US" altLang="zh-CN" sz="2000" b="0" i="1" smtClean="0">
                              <a:solidFill>
                                <a:srgbClr val="FF0000"/>
                              </a:solidFill>
                              <a:latin typeface="Cambria Math" panose="02040503050406030204" pitchFamily="18" charset="0"/>
                            </a:rPr>
                          </m:ctrlPr>
                        </m:dPr>
                        <m:e>
                          <m:r>
                            <a:rPr lang="en-US" altLang="zh-CN" sz="2000" b="0" i="1" smtClean="0">
                              <a:solidFill>
                                <a:srgbClr val="FF0000"/>
                              </a:solidFill>
                              <a:latin typeface="Cambria Math" panose="02040503050406030204" pitchFamily="18" charset="0"/>
                            </a:rPr>
                            <m:t>−</m:t>
                          </m:r>
                          <m:f>
                            <m:fPr>
                              <m:ctrlPr>
                                <a:rPr lang="en-US" altLang="zh-CN" sz="2000" b="0" i="1" smtClean="0">
                                  <a:solidFill>
                                    <a:srgbClr val="FF0000"/>
                                  </a:solidFill>
                                  <a:latin typeface="Cambria Math" panose="02040503050406030204" pitchFamily="18" charset="0"/>
                                </a:rPr>
                              </m:ctrlPr>
                            </m:fPr>
                            <m:num>
                              <m:sSubSup>
                                <m:sSubSupPr>
                                  <m:ctrlPr>
                                    <a:rPr lang="en-US" altLang="zh-CN" sz="2000" b="0" i="1" smtClean="0">
                                      <a:solidFill>
                                        <a:srgbClr val="FF0000"/>
                                      </a:solidFill>
                                      <a:latin typeface="Cambria Math" panose="02040503050406030204" pitchFamily="18" charset="0"/>
                                    </a:rPr>
                                  </m:ctrlPr>
                                </m:sSubSupPr>
                                <m:e>
                                  <m:r>
                                    <a:rPr lang="en-US" altLang="zh-CN" sz="2000" b="0" i="1" smtClean="0">
                                      <a:solidFill>
                                        <a:srgbClr val="FF0000"/>
                                      </a:solidFill>
                                      <a:latin typeface="Cambria Math" panose="02040503050406030204" pitchFamily="18" charset="0"/>
                                    </a:rPr>
                                    <m:t>𝑀</m:t>
                                  </m:r>
                                </m:e>
                                <m:sub>
                                  <m:r>
                                    <a:rPr lang="en-US" altLang="zh-CN" sz="2000" b="0" i="1" smtClean="0">
                                      <a:solidFill>
                                        <a:srgbClr val="FF0000"/>
                                      </a:solidFill>
                                      <a:latin typeface="Cambria Math" panose="02040503050406030204" pitchFamily="18" charset="0"/>
                                    </a:rPr>
                                    <m:t>𝑍</m:t>
                                  </m:r>
                                </m:sub>
                                <m:sup>
                                  <m:r>
                                    <a:rPr lang="en-US" altLang="zh-CN" sz="2000" b="0" i="1" smtClean="0">
                                      <a:solidFill>
                                        <a:srgbClr val="FF0000"/>
                                      </a:solidFill>
                                      <a:latin typeface="Cambria Math" panose="02040503050406030204" pitchFamily="18" charset="0"/>
                                    </a:rPr>
                                    <m:t>2</m:t>
                                  </m:r>
                                </m:sup>
                              </m:sSubSup>
                            </m:num>
                            <m:den>
                              <m:sSubSup>
                                <m:sSubSupPr>
                                  <m:ctrlPr>
                                    <a:rPr lang="en-US" altLang="zh-CN" sz="2000" b="0" i="1" smtClean="0">
                                      <a:solidFill>
                                        <a:srgbClr val="FF0000"/>
                                      </a:solidFill>
                                      <a:latin typeface="Cambria Math" panose="02040503050406030204" pitchFamily="18" charset="0"/>
                                    </a:rPr>
                                  </m:ctrlPr>
                                </m:sSubSupPr>
                                <m:e>
                                  <m:r>
                                    <a:rPr lang="en-US" altLang="zh-CN" sz="2000" b="0" i="1" smtClean="0">
                                      <a:solidFill>
                                        <a:srgbClr val="FF0000"/>
                                      </a:solidFill>
                                      <a:latin typeface="Cambria Math" panose="02040503050406030204" pitchFamily="18" charset="0"/>
                                    </a:rPr>
                                    <m:t>𝜇</m:t>
                                  </m:r>
                                </m:e>
                                <m:sub>
                                  <m:r>
                                    <a:rPr lang="en-US" altLang="zh-CN" sz="2000" b="0" i="1" smtClean="0">
                                      <a:solidFill>
                                        <a:srgbClr val="FF0000"/>
                                      </a:solidFill>
                                      <a:latin typeface="Cambria Math" panose="02040503050406030204" pitchFamily="18" charset="0"/>
                                    </a:rPr>
                                    <m:t>h</m:t>
                                  </m:r>
                                </m:sub>
                                <m:sup>
                                  <m:r>
                                    <a:rPr lang="en-US" altLang="zh-CN" sz="2000" b="0" i="1" smtClean="0">
                                      <a:solidFill>
                                        <a:srgbClr val="FF0000"/>
                                      </a:solidFill>
                                      <a:latin typeface="Cambria Math" panose="02040503050406030204" pitchFamily="18" charset="0"/>
                                    </a:rPr>
                                    <m:t>2</m:t>
                                  </m:r>
                                </m:sup>
                              </m:sSubSup>
                            </m:den>
                          </m:f>
                        </m:e>
                      </m:d>
                      <m:r>
                        <a:rPr lang="en-US" altLang="zh-CN" sz="2000" b="0" i="1" smtClean="0">
                          <a:latin typeface="Cambria Math" panose="02040503050406030204" pitchFamily="18" charset="0"/>
                        </a:rPr>
                        <m:t>+3</m:t>
                      </m:r>
                      <m:r>
                        <a:rPr lang="en-US" altLang="zh-CN" sz="2000" i="1" smtClean="0">
                          <a:solidFill>
                            <a:srgbClr val="FF0000"/>
                          </a:solidFill>
                          <a:latin typeface="Cambria Math" panose="02040503050406030204" pitchFamily="18" charset="0"/>
                        </a:rPr>
                        <m:t>𝐿𝑜</m:t>
                      </m:r>
                      <m:sSup>
                        <m:sSupPr>
                          <m:ctrlPr>
                            <a:rPr lang="en-US" altLang="zh-CN" sz="2000" i="1">
                              <a:solidFill>
                                <a:srgbClr val="FF0000"/>
                              </a:solidFill>
                              <a:latin typeface="Cambria Math" panose="02040503050406030204" pitchFamily="18" charset="0"/>
                            </a:rPr>
                          </m:ctrlPr>
                        </m:sSupPr>
                        <m:e>
                          <m:r>
                            <a:rPr lang="en-US" altLang="zh-CN" sz="2000" i="1">
                              <a:solidFill>
                                <a:srgbClr val="FF0000"/>
                              </a:solidFill>
                              <a:latin typeface="Cambria Math" panose="02040503050406030204" pitchFamily="18" charset="0"/>
                            </a:rPr>
                            <m:t>𝑔</m:t>
                          </m:r>
                        </m:e>
                        <m:sup>
                          <m:r>
                            <a:rPr lang="en-US" altLang="zh-CN" sz="2000" b="0" i="1" smtClean="0">
                              <a:solidFill>
                                <a:srgbClr val="FF0000"/>
                              </a:solidFill>
                              <a:latin typeface="Cambria Math" panose="02040503050406030204" pitchFamily="18" charset="0"/>
                            </a:rPr>
                            <m:t> </m:t>
                          </m:r>
                        </m:sup>
                      </m:sSup>
                      <m:d>
                        <m:dPr>
                          <m:ctrlPr>
                            <a:rPr lang="en-US" altLang="zh-CN" sz="2000" i="1">
                              <a:solidFill>
                                <a:srgbClr val="FF0000"/>
                              </a:solidFill>
                              <a:latin typeface="Cambria Math" panose="02040503050406030204" pitchFamily="18" charset="0"/>
                            </a:rPr>
                          </m:ctrlPr>
                        </m:dPr>
                        <m:e>
                          <m:r>
                            <a:rPr lang="en-US" altLang="zh-CN" sz="2000" i="1">
                              <a:solidFill>
                                <a:srgbClr val="FF0000"/>
                              </a:solidFill>
                              <a:latin typeface="Cambria Math" panose="02040503050406030204" pitchFamily="18" charset="0"/>
                            </a:rPr>
                            <m:t>−</m:t>
                          </m:r>
                          <m:f>
                            <m:fPr>
                              <m:ctrlPr>
                                <a:rPr lang="en-US" altLang="zh-CN" sz="2000" i="1">
                                  <a:solidFill>
                                    <a:srgbClr val="FF0000"/>
                                  </a:solidFill>
                                  <a:latin typeface="Cambria Math" panose="02040503050406030204" pitchFamily="18" charset="0"/>
                                </a:rPr>
                              </m:ctrlPr>
                            </m:fPr>
                            <m:num>
                              <m:sSubSup>
                                <m:sSubSupPr>
                                  <m:ctrlPr>
                                    <a:rPr lang="en-US" altLang="zh-CN" sz="2000" i="1">
                                      <a:solidFill>
                                        <a:srgbClr val="FF0000"/>
                                      </a:solidFill>
                                      <a:latin typeface="Cambria Math" panose="02040503050406030204" pitchFamily="18" charset="0"/>
                                    </a:rPr>
                                  </m:ctrlPr>
                                </m:sSubSupPr>
                                <m:e>
                                  <m:r>
                                    <a:rPr lang="en-US" altLang="zh-CN" sz="2000" i="1">
                                      <a:solidFill>
                                        <a:srgbClr val="FF0000"/>
                                      </a:solidFill>
                                      <a:latin typeface="Cambria Math" panose="02040503050406030204" pitchFamily="18" charset="0"/>
                                    </a:rPr>
                                    <m:t>𝑀</m:t>
                                  </m:r>
                                </m:e>
                                <m:sub>
                                  <m:r>
                                    <a:rPr lang="en-US" altLang="zh-CN" sz="2000" i="1">
                                      <a:solidFill>
                                        <a:srgbClr val="FF0000"/>
                                      </a:solidFill>
                                      <a:latin typeface="Cambria Math" panose="02040503050406030204" pitchFamily="18" charset="0"/>
                                    </a:rPr>
                                    <m:t>𝑍</m:t>
                                  </m:r>
                                </m:sub>
                                <m:sup>
                                  <m:r>
                                    <a:rPr lang="en-US" altLang="zh-CN" sz="2000" i="1">
                                      <a:solidFill>
                                        <a:srgbClr val="FF0000"/>
                                      </a:solidFill>
                                      <a:latin typeface="Cambria Math" panose="02040503050406030204" pitchFamily="18" charset="0"/>
                                    </a:rPr>
                                    <m:t>2</m:t>
                                  </m:r>
                                </m:sup>
                              </m:sSubSup>
                            </m:num>
                            <m:den>
                              <m:sSubSup>
                                <m:sSubSupPr>
                                  <m:ctrlPr>
                                    <a:rPr lang="en-US" altLang="zh-CN" sz="2000" i="1">
                                      <a:solidFill>
                                        <a:srgbClr val="FF0000"/>
                                      </a:solidFill>
                                      <a:latin typeface="Cambria Math" panose="02040503050406030204" pitchFamily="18" charset="0"/>
                                    </a:rPr>
                                  </m:ctrlPr>
                                </m:sSubSupPr>
                                <m:e>
                                  <m:r>
                                    <a:rPr lang="en-US" altLang="zh-CN" sz="2000" i="1">
                                      <a:solidFill>
                                        <a:srgbClr val="FF0000"/>
                                      </a:solidFill>
                                      <a:latin typeface="Cambria Math" panose="02040503050406030204" pitchFamily="18" charset="0"/>
                                    </a:rPr>
                                    <m:t>𝜇</m:t>
                                  </m:r>
                                </m:e>
                                <m:sub>
                                  <m:r>
                                    <a:rPr lang="en-US" altLang="zh-CN" sz="2000" i="1">
                                      <a:solidFill>
                                        <a:srgbClr val="FF0000"/>
                                      </a:solidFill>
                                      <a:latin typeface="Cambria Math" panose="02040503050406030204" pitchFamily="18" charset="0"/>
                                    </a:rPr>
                                    <m:t>h</m:t>
                                  </m:r>
                                </m:sub>
                                <m:sup>
                                  <m:r>
                                    <a:rPr lang="en-US" altLang="zh-CN" sz="2000" i="1">
                                      <a:solidFill>
                                        <a:srgbClr val="FF0000"/>
                                      </a:solidFill>
                                      <a:latin typeface="Cambria Math" panose="02040503050406030204" pitchFamily="18" charset="0"/>
                                    </a:rPr>
                                    <m:t>2</m:t>
                                  </m:r>
                                </m:sup>
                              </m:sSubSup>
                            </m:den>
                          </m:f>
                        </m:e>
                      </m:d>
                      <m:r>
                        <a:rPr lang="en-US" altLang="zh-CN" sz="2000" b="0" i="1" smtClean="0">
                          <a:latin typeface="Cambria Math" panose="02040503050406030204" pitchFamily="18" charset="0"/>
                        </a:rPr>
                        <m:t>−8+</m:t>
                      </m:r>
                      <m:f>
                        <m:fPr>
                          <m:ctrlPr>
                            <a:rPr lang="en-US" altLang="zh-CN" sz="2000" b="0" i="1" smtClean="0">
                              <a:latin typeface="Cambria Math" panose="02040503050406030204" pitchFamily="18" charset="0"/>
                            </a:rPr>
                          </m:ctrlPr>
                        </m:fPr>
                        <m:num>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𝜋</m:t>
                              </m:r>
                            </m:e>
                            <m:sup>
                              <m:r>
                                <a:rPr lang="en-US" altLang="zh-CN" sz="2000" b="0" i="1" smtClean="0">
                                  <a:latin typeface="Cambria Math" panose="02040503050406030204" pitchFamily="18" charset="0"/>
                                </a:rPr>
                                <m:t>2</m:t>
                              </m:r>
                            </m:sup>
                          </m:sSup>
                        </m:num>
                        <m:den>
                          <m:r>
                            <a:rPr lang="en-US" altLang="zh-CN" sz="2000" b="0" i="1" smtClean="0">
                              <a:latin typeface="Cambria Math" panose="02040503050406030204" pitchFamily="18" charset="0"/>
                            </a:rPr>
                            <m:t>6</m:t>
                          </m:r>
                        </m:den>
                      </m:f>
                      <m:r>
                        <a:rPr lang="en-US" altLang="zh-CN" sz="2000" b="0" i="1" smtClean="0">
                          <a:latin typeface="Cambria Math" panose="02040503050406030204" pitchFamily="18" charset="0"/>
                        </a:rPr>
                        <m:t> )</m:t>
                      </m:r>
                    </m:oMath>
                  </m:oMathPara>
                </a14:m>
                <a:endParaRPr lang="zh-CN" altLang="en-US" sz="2000" dirty="0"/>
              </a:p>
            </p:txBody>
          </p:sp>
        </mc:Choice>
        <mc:Fallback xmlns="">
          <p:sp>
            <p:nvSpPr>
              <p:cNvPr id="6" name="文本框 5"/>
              <p:cNvSpPr txBox="1">
                <a:spLocks noRot="1" noChangeAspect="1" noMove="1" noResize="1" noEditPoints="1" noAdjustHandles="1" noChangeArrowheads="1" noChangeShapeType="1" noTextEdit="1"/>
              </p:cNvSpPr>
              <p:nvPr/>
            </p:nvSpPr>
            <p:spPr>
              <a:xfrm>
                <a:off x="21632" y="5477489"/>
                <a:ext cx="8840945" cy="794961"/>
              </a:xfrm>
              <a:prstGeom prst="rect">
                <a:avLst/>
              </a:prstGeom>
              <a:blipFill rotWithShape="0">
                <a:blip r:embed="rId5"/>
                <a:stretch>
                  <a:fillRect/>
                </a:stretch>
              </a:blipFill>
            </p:spPr>
            <p:txBody>
              <a:bodyPr/>
              <a:lstStyle/>
              <a:p>
                <a:r>
                  <a:rPr lang="zh-CN" altLang="en-US">
                    <a:noFill/>
                  </a:rPr>
                  <a:t> </a:t>
                </a:r>
              </a:p>
            </p:txBody>
          </p:sp>
        </mc:Fallback>
      </mc:AlternateContent>
      <p:sp>
        <p:nvSpPr>
          <p:cNvPr id="8" name="文本框 7"/>
          <p:cNvSpPr txBox="1"/>
          <p:nvPr/>
        </p:nvSpPr>
        <p:spPr>
          <a:xfrm>
            <a:off x="43264" y="5067707"/>
            <a:ext cx="2788136" cy="400110"/>
          </a:xfrm>
          <a:prstGeom prst="rect">
            <a:avLst/>
          </a:prstGeom>
          <a:noFill/>
        </p:spPr>
        <p:txBody>
          <a:bodyPr wrap="none" rtlCol="0">
            <a:spAutoFit/>
          </a:bodyPr>
          <a:lstStyle/>
          <a:p>
            <a:r>
              <a:rPr lang="en-US" altLang="zh-CN" sz="2000" dirty="0" err="1" smtClean="0">
                <a:solidFill>
                  <a:schemeClr val="accent5">
                    <a:lumMod val="75000"/>
                  </a:schemeClr>
                </a:solidFill>
              </a:rPr>
              <a:t>Drell</a:t>
            </a:r>
            <a:r>
              <a:rPr lang="en-US" altLang="zh-CN" sz="2000" dirty="0" smtClean="0">
                <a:solidFill>
                  <a:schemeClr val="accent5">
                    <a:lumMod val="75000"/>
                  </a:schemeClr>
                </a:solidFill>
              </a:rPr>
              <a:t>-Yan hard function</a:t>
            </a:r>
            <a:endParaRPr lang="zh-CN" altLang="en-US" sz="2000" dirty="0">
              <a:solidFill>
                <a:schemeClr val="accent5">
                  <a:lumMod val="75000"/>
                </a:schemeClr>
              </a:solidFill>
            </a:endParaRPr>
          </a:p>
        </p:txBody>
      </p:sp>
      <mc:AlternateContent xmlns:mc="http://schemas.openxmlformats.org/markup-compatibility/2006" xmlns:a14="http://schemas.microsoft.com/office/drawing/2010/main">
        <mc:Choice Requires="a14">
          <p:sp>
            <p:nvSpPr>
              <p:cNvPr id="10" name="文本框 9"/>
              <p:cNvSpPr txBox="1"/>
              <p:nvPr/>
            </p:nvSpPr>
            <p:spPr>
              <a:xfrm>
                <a:off x="141231" y="3782496"/>
                <a:ext cx="1771319" cy="400110"/>
              </a:xfrm>
              <a:prstGeom prst="rect">
                <a:avLst/>
              </a:prstGeom>
              <a:noFill/>
            </p:spPr>
            <p:txBody>
              <a:bodyPr wrap="none" rtlCol="0">
                <a:spAutoFit/>
              </a:bodyPr>
              <a:lstStyle/>
              <a:p>
                <a14:m>
                  <m:oMath xmlns:m="http://schemas.openxmlformats.org/officeDocument/2006/math">
                    <m:sSub>
                      <m:sSubPr>
                        <m:ctrlPr>
                          <a:rPr lang="en-US" altLang="zh-CN" sz="2000" b="0" i="1" smtClean="0">
                            <a:solidFill>
                              <a:schemeClr val="accent5">
                                <a:lumMod val="75000"/>
                              </a:schemeClr>
                            </a:solidFill>
                            <a:latin typeface="Cambria Math" panose="02040503050406030204" pitchFamily="18" charset="0"/>
                          </a:rPr>
                        </m:ctrlPr>
                      </m:sSubPr>
                      <m:e>
                        <m:r>
                          <a:rPr lang="en-US" altLang="zh-CN" sz="2000" b="0" i="1" smtClean="0">
                            <a:solidFill>
                              <a:schemeClr val="accent5">
                                <a:lumMod val="75000"/>
                              </a:schemeClr>
                            </a:solidFill>
                            <a:latin typeface="Cambria Math" panose="02040503050406030204" pitchFamily="18" charset="0"/>
                          </a:rPr>
                          <m:t>𝑝</m:t>
                        </m:r>
                      </m:e>
                      <m:sub>
                        <m:r>
                          <a:rPr lang="en-US" altLang="zh-CN" sz="2000" b="0" i="1" smtClean="0">
                            <a:solidFill>
                              <a:schemeClr val="accent5">
                                <a:lumMod val="75000"/>
                              </a:schemeClr>
                            </a:solidFill>
                            <a:latin typeface="Cambria Math" panose="02040503050406030204" pitchFamily="18" charset="0"/>
                          </a:rPr>
                          <m:t>𝑇</m:t>
                        </m:r>
                      </m:sub>
                    </m:sSub>
                  </m:oMath>
                </a14:m>
                <a:r>
                  <a:rPr lang="zh-CN" altLang="en-US" sz="2000" dirty="0" smtClean="0">
                    <a:solidFill>
                      <a:schemeClr val="accent5">
                        <a:lumMod val="75000"/>
                      </a:schemeClr>
                    </a:solidFill>
                  </a:rPr>
                  <a:t> </a:t>
                </a:r>
                <a:r>
                  <a:rPr lang="en-US" altLang="zh-CN" sz="2000" dirty="0" smtClean="0">
                    <a:solidFill>
                      <a:schemeClr val="accent5">
                        <a:lumMod val="75000"/>
                      </a:schemeClr>
                    </a:solidFill>
                  </a:rPr>
                  <a:t>distribution</a:t>
                </a:r>
                <a:endParaRPr lang="zh-CN" altLang="en-US" sz="2000" dirty="0">
                  <a:solidFill>
                    <a:schemeClr val="accent5">
                      <a:lumMod val="75000"/>
                    </a:schemeClr>
                  </a:solidFill>
                </a:endParaRPr>
              </a:p>
            </p:txBody>
          </p:sp>
        </mc:Choice>
        <mc:Fallback xmlns="">
          <p:sp>
            <p:nvSpPr>
              <p:cNvPr id="10" name="文本框 9"/>
              <p:cNvSpPr txBox="1">
                <a:spLocks noRot="1" noChangeAspect="1" noMove="1" noResize="1" noEditPoints="1" noAdjustHandles="1" noChangeArrowheads="1" noChangeShapeType="1" noTextEdit="1"/>
              </p:cNvSpPr>
              <p:nvPr/>
            </p:nvSpPr>
            <p:spPr>
              <a:xfrm>
                <a:off x="141231" y="3782496"/>
                <a:ext cx="1771319" cy="400110"/>
              </a:xfrm>
              <a:prstGeom prst="rect">
                <a:avLst/>
              </a:prstGeom>
              <a:blipFill rotWithShape="0">
                <a:blip r:embed="rId6"/>
                <a:stretch>
                  <a:fillRect t="-6061" r="-3093" b="-2727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p:cNvSpPr txBox="1"/>
              <p:nvPr/>
            </p:nvSpPr>
            <p:spPr>
              <a:xfrm>
                <a:off x="530058" y="4235581"/>
                <a:ext cx="4697238" cy="6174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solidFill>
                            <a:schemeClr val="accent5">
                              <a:lumMod val="75000"/>
                            </a:schemeClr>
                          </a:solidFill>
                          <a:latin typeface="Cambria Math" panose="02040503050406030204" pitchFamily="18" charset="0"/>
                        </a:rPr>
                        <m:t>𝐿𝑜𝑔</m:t>
                      </m:r>
                      <m:r>
                        <a:rPr lang="en-US" altLang="zh-CN" sz="2000" b="0" i="1" smtClean="0">
                          <a:solidFill>
                            <a:schemeClr val="accent5">
                              <a:lumMod val="75000"/>
                            </a:schemeClr>
                          </a:solidFill>
                          <a:latin typeface="Cambria Math" panose="02040503050406030204" pitchFamily="18" charset="0"/>
                        </a:rPr>
                        <m:t>(</m:t>
                      </m:r>
                      <m:f>
                        <m:fPr>
                          <m:ctrlPr>
                            <a:rPr lang="en-US" altLang="zh-CN" sz="2000" b="0" i="1" smtClean="0">
                              <a:solidFill>
                                <a:schemeClr val="accent5">
                                  <a:lumMod val="75000"/>
                                </a:schemeClr>
                              </a:solidFill>
                              <a:latin typeface="Cambria Math" panose="02040503050406030204" pitchFamily="18" charset="0"/>
                            </a:rPr>
                          </m:ctrlPr>
                        </m:fPr>
                        <m:num>
                          <m:sSub>
                            <m:sSubPr>
                              <m:ctrlPr>
                                <a:rPr lang="en-US" altLang="zh-CN" sz="2000" b="0" i="1" smtClean="0">
                                  <a:solidFill>
                                    <a:schemeClr val="accent5">
                                      <a:lumMod val="75000"/>
                                    </a:schemeClr>
                                  </a:solidFill>
                                  <a:latin typeface="Cambria Math" panose="02040503050406030204" pitchFamily="18" charset="0"/>
                                </a:rPr>
                              </m:ctrlPr>
                            </m:sSubPr>
                            <m:e>
                              <m:r>
                                <a:rPr lang="en-US" altLang="zh-CN" sz="2000" b="0" i="1" smtClean="0">
                                  <a:solidFill>
                                    <a:schemeClr val="accent5">
                                      <a:lumMod val="75000"/>
                                    </a:schemeClr>
                                  </a:solidFill>
                                  <a:latin typeface="Cambria Math" panose="02040503050406030204" pitchFamily="18" charset="0"/>
                                </a:rPr>
                                <m:t>𝑝</m:t>
                              </m:r>
                            </m:e>
                            <m:sub>
                              <m:r>
                                <a:rPr lang="en-US" altLang="zh-CN" sz="2000" b="0" i="1" smtClean="0">
                                  <a:solidFill>
                                    <a:schemeClr val="accent5">
                                      <a:lumMod val="75000"/>
                                    </a:schemeClr>
                                  </a:solidFill>
                                  <a:latin typeface="Cambria Math" panose="02040503050406030204" pitchFamily="18" charset="0"/>
                                </a:rPr>
                                <m:t>𝑇</m:t>
                              </m:r>
                            </m:sub>
                          </m:sSub>
                        </m:num>
                        <m:den>
                          <m:r>
                            <a:rPr lang="en-US" altLang="zh-CN" sz="2000" b="0" i="1" smtClean="0">
                              <a:solidFill>
                                <a:schemeClr val="accent5">
                                  <a:lumMod val="75000"/>
                                </a:schemeClr>
                              </a:solidFill>
                              <a:latin typeface="Cambria Math" panose="02040503050406030204" pitchFamily="18" charset="0"/>
                            </a:rPr>
                            <m:t>𝑀</m:t>
                          </m:r>
                        </m:den>
                      </m:f>
                      <m:r>
                        <a:rPr lang="en-US" altLang="zh-CN" sz="2000" b="0" i="1" smtClean="0">
                          <a:solidFill>
                            <a:schemeClr val="accent5">
                              <a:lumMod val="75000"/>
                            </a:schemeClr>
                          </a:solidFill>
                          <a:latin typeface="Cambria Math" panose="02040503050406030204" pitchFamily="18" charset="0"/>
                        </a:rPr>
                        <m:t>)</m:t>
                      </m:r>
                    </m:oMath>
                  </m:oMathPara>
                </a14:m>
                <a:endParaRPr lang="zh-CN" altLang="en-US" sz="2000" dirty="0">
                  <a:solidFill>
                    <a:schemeClr val="accent5">
                      <a:lumMod val="75000"/>
                    </a:schemeClr>
                  </a:solidFill>
                </a:endParaRPr>
              </a:p>
            </p:txBody>
          </p:sp>
        </mc:Choice>
        <mc:Fallback xmlns="">
          <p:sp>
            <p:nvSpPr>
              <p:cNvPr id="11" name="文本框 10"/>
              <p:cNvSpPr txBox="1">
                <a:spLocks noRot="1" noChangeAspect="1" noMove="1" noResize="1" noEditPoints="1" noAdjustHandles="1" noChangeArrowheads="1" noChangeShapeType="1" noTextEdit="1"/>
              </p:cNvSpPr>
              <p:nvPr/>
            </p:nvSpPr>
            <p:spPr>
              <a:xfrm>
                <a:off x="530058" y="4235581"/>
                <a:ext cx="4697238" cy="617413"/>
              </a:xfrm>
              <a:prstGeom prst="rect">
                <a:avLst/>
              </a:prstGeom>
              <a:blipFill rotWithShape="0">
                <a:blip r:embed="rId7"/>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044555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p:cNvSpPr txBox="1">
            <a:spLocks/>
          </p:cNvSpPr>
          <p:nvPr/>
        </p:nvSpPr>
        <p:spPr>
          <a:xfrm>
            <a:off x="0" y="370395"/>
            <a:ext cx="9143999" cy="486678"/>
          </a:xfrm>
          <a:prstGeom prst="rect">
            <a:avLst/>
          </a:prstGeom>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68580" tIns="34290" rIns="68580" bIns="34290" rtlCol="0" anchor="ctr">
            <a:normAutofit/>
          </a:bodyPr>
          <a:lstStyle>
            <a:lvl1pPr algn="ctr" defTabSz="914400" eaLnBrk="1" latinLnBrk="0" hangingPunct="1">
              <a:lnSpc>
                <a:spcPct val="90000"/>
              </a:lnSpc>
              <a:buNone/>
              <a:defRPr sz="2400" b="1" cap="all" baseline="0">
                <a:solidFill>
                  <a:srgbClr val="006600"/>
                </a:solidFill>
                <a:effectLst/>
                <a:ea typeface="+mn-ea"/>
              </a:defRPr>
            </a:lvl1pPr>
          </a:lstStyle>
          <a:p>
            <a:r>
              <a:rPr lang="en-US" altLang="zh-CN" cap="none" dirty="0" smtClean="0"/>
              <a:t>How to </a:t>
            </a:r>
            <a:r>
              <a:rPr lang="en-US" altLang="zh-CN" cap="none" dirty="0" err="1" smtClean="0"/>
              <a:t>Resum</a:t>
            </a:r>
            <a:endParaRPr lang="zh-CN" altLang="en-US" cap="none" dirty="0"/>
          </a:p>
        </p:txBody>
      </p:sp>
      <mc:AlternateContent xmlns:mc="http://schemas.openxmlformats.org/markup-compatibility/2006" xmlns:a14="http://schemas.microsoft.com/office/drawing/2010/main">
        <mc:Choice Requires="a14">
          <p:sp>
            <p:nvSpPr>
              <p:cNvPr id="16" name="TextBox 6"/>
              <p:cNvSpPr txBox="1"/>
              <p:nvPr/>
            </p:nvSpPr>
            <p:spPr>
              <a:xfrm>
                <a:off x="-737610" y="1809399"/>
                <a:ext cx="7920881" cy="231249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a:rPr>
                        <m:t>𝜎</m:t>
                      </m:r>
                      <m:r>
                        <a:rPr lang="en-US" altLang="zh-CN" sz="2400" b="0" i="1" smtClean="0">
                          <a:solidFill>
                            <a:schemeClr val="tx1"/>
                          </a:solidFill>
                          <a:latin typeface="Cambria Math"/>
                        </a:rPr>
                        <m:t>=</m:t>
                      </m:r>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a:rPr>
                            <m:t>𝜎</m:t>
                          </m:r>
                        </m:e>
                        <m:sub>
                          <m:r>
                            <a:rPr lang="en-US" altLang="zh-CN" sz="2400" b="0" i="1" smtClean="0">
                              <a:solidFill>
                                <a:schemeClr val="tx1"/>
                              </a:solidFill>
                              <a:latin typeface="Cambria Math"/>
                            </a:rPr>
                            <m:t>0</m:t>
                          </m:r>
                        </m:sub>
                      </m:sSub>
                      <m:r>
                        <a:rPr lang="en-US" altLang="zh-CN" sz="2400" b="0" i="1" smtClean="0">
                          <a:solidFill>
                            <a:schemeClr val="tx1"/>
                          </a:solidFill>
                          <a:latin typeface="Cambria Math"/>
                        </a:rPr>
                        <m:t>[</m:t>
                      </m:r>
                      <m:r>
                        <a:rPr lang="en-US" altLang="zh-CN" sz="2400" b="0" i="1" smtClean="0">
                          <a:solidFill>
                            <a:srgbClr val="FF0000"/>
                          </a:solidFill>
                          <a:latin typeface="Cambria Math"/>
                        </a:rPr>
                        <m:t>1  +</m:t>
                      </m:r>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a:rPr>
                            <m:t> </m:t>
                          </m:r>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𝐴</m:t>
                              </m:r>
                            </m:e>
                            <m:sub>
                              <m:r>
                                <a:rPr lang="en-US" altLang="zh-CN" sz="2400" b="0" i="1" smtClean="0">
                                  <a:solidFill>
                                    <a:srgbClr val="FF0000"/>
                                  </a:solidFill>
                                  <a:latin typeface="Cambria Math" panose="02040503050406030204" pitchFamily="18" charset="0"/>
                                </a:rPr>
                                <m:t>1</m:t>
                              </m:r>
                            </m:sub>
                          </m:sSub>
                          <m:r>
                            <a:rPr lang="en-US" altLang="zh-CN" sz="2400" b="0" i="1" smtClean="0">
                              <a:solidFill>
                                <a:srgbClr val="FF0000"/>
                              </a:solidFill>
                              <a:latin typeface="Cambria Math"/>
                            </a:rPr>
                            <m:t>𝛼</m:t>
                          </m:r>
                        </m:e>
                        <m:sub>
                          <m:r>
                            <a:rPr lang="en-US" altLang="zh-CN" sz="2400" b="0" i="1" smtClean="0">
                              <a:solidFill>
                                <a:srgbClr val="FF0000"/>
                              </a:solidFill>
                              <a:latin typeface="Cambria Math"/>
                            </a:rPr>
                            <m:t>𝑠</m:t>
                          </m:r>
                        </m:sub>
                      </m:sSub>
                      <m:sSup>
                        <m:sSupPr>
                          <m:ctrlPr>
                            <a:rPr lang="en-US" altLang="zh-CN" sz="2400" b="0" i="1" smtClean="0">
                              <a:solidFill>
                                <a:srgbClr val="FF0000"/>
                              </a:solidFill>
                              <a:latin typeface="Cambria Math" panose="02040503050406030204" pitchFamily="18" charset="0"/>
                            </a:rPr>
                          </m:ctrlPr>
                        </m:sSupPr>
                        <m:e>
                          <m:r>
                            <a:rPr lang="en-US" altLang="zh-CN" sz="2400" b="0" i="1" smtClean="0">
                              <a:solidFill>
                                <a:srgbClr val="FF0000"/>
                              </a:solidFill>
                              <a:latin typeface="Cambria Math"/>
                            </a:rPr>
                            <m:t>𝐿</m:t>
                          </m:r>
                        </m:e>
                        <m:sup>
                          <m:r>
                            <a:rPr lang="en-US" altLang="zh-CN" sz="2400" b="0" i="1" smtClean="0">
                              <a:solidFill>
                                <a:srgbClr val="FF0000"/>
                              </a:solidFill>
                              <a:latin typeface="Cambria Math"/>
                            </a:rPr>
                            <m:t>2</m:t>
                          </m:r>
                        </m:sup>
                      </m:sSup>
                      <m:r>
                        <a:rPr lang="en-US" altLang="zh-CN" sz="2400" b="0" i="1" smtClean="0">
                          <a:solidFill>
                            <a:srgbClr val="FF0000"/>
                          </a:solidFill>
                          <a:latin typeface="Cambria Math"/>
                        </a:rPr>
                        <m:t> </m:t>
                      </m:r>
                      <m:r>
                        <a:rPr lang="en-US" altLang="zh-CN" sz="2400" b="0" i="1" smtClean="0">
                          <a:solidFill>
                            <a:srgbClr val="FF0000"/>
                          </a:solidFill>
                          <a:latin typeface="Cambria Math" panose="02040503050406030204" pitchFamily="18" charset="0"/>
                        </a:rPr>
                        <m:t> </m:t>
                      </m:r>
                      <m:r>
                        <a:rPr lang="en-US" altLang="zh-CN" sz="2400" b="0" i="1" smtClean="0">
                          <a:solidFill>
                            <a:srgbClr val="FF0000"/>
                          </a:solidFill>
                          <a:latin typeface="Cambria Math"/>
                        </a:rPr>
                        <m:t> +</m:t>
                      </m:r>
                      <m:sSub>
                        <m:sSubPr>
                          <m:ctrlPr>
                            <a:rPr lang="en-US" altLang="zh-CN" sz="2400" i="1">
                              <a:solidFill>
                                <a:srgbClr val="FF0000"/>
                              </a:solidFill>
                              <a:latin typeface="Cambria Math" panose="02040503050406030204" pitchFamily="18" charset="0"/>
                            </a:rPr>
                          </m:ctrlPr>
                        </m:sSubPr>
                        <m:e>
                          <m:r>
                            <a:rPr lang="en-US" altLang="zh-CN" sz="2400" i="1">
                              <a:solidFill>
                                <a:srgbClr val="FF0000"/>
                              </a:solidFill>
                              <a:latin typeface="Cambria Math" panose="02040503050406030204" pitchFamily="18" charset="0"/>
                            </a:rPr>
                            <m:t>𝐴</m:t>
                          </m:r>
                        </m:e>
                        <m:sub>
                          <m:r>
                            <a:rPr lang="en-US" altLang="zh-CN" sz="2400" b="0" i="1" smtClean="0">
                              <a:solidFill>
                                <a:srgbClr val="FF0000"/>
                              </a:solidFill>
                              <a:latin typeface="Cambria Math" panose="02040503050406030204" pitchFamily="18" charset="0"/>
                            </a:rPr>
                            <m:t>2</m:t>
                          </m:r>
                        </m:sub>
                      </m:sSub>
                      <m:sSubSup>
                        <m:sSubSupPr>
                          <m:ctrlPr>
                            <a:rPr lang="en-US" altLang="zh-CN" sz="2400" b="0" i="1" smtClean="0">
                              <a:solidFill>
                                <a:srgbClr val="FF0000"/>
                              </a:solidFill>
                              <a:latin typeface="Cambria Math" panose="02040503050406030204" pitchFamily="18" charset="0"/>
                            </a:rPr>
                          </m:ctrlPr>
                        </m:sSubSupPr>
                        <m:e>
                          <m:r>
                            <a:rPr lang="en-US" altLang="zh-CN" sz="2400" b="0" i="1" smtClean="0">
                              <a:solidFill>
                                <a:srgbClr val="FF0000"/>
                              </a:solidFill>
                              <a:latin typeface="Cambria Math"/>
                            </a:rPr>
                            <m:t>𝛼</m:t>
                          </m:r>
                        </m:e>
                        <m:sub>
                          <m:r>
                            <a:rPr lang="en-US" altLang="zh-CN" sz="2400" b="0" i="1" smtClean="0">
                              <a:solidFill>
                                <a:srgbClr val="FF0000"/>
                              </a:solidFill>
                              <a:latin typeface="Cambria Math"/>
                            </a:rPr>
                            <m:t>𝑠</m:t>
                          </m:r>
                        </m:sub>
                        <m:sup>
                          <m:r>
                            <a:rPr lang="en-US" altLang="zh-CN" sz="2400" b="0" i="1" smtClean="0">
                              <a:solidFill>
                                <a:srgbClr val="FF0000"/>
                              </a:solidFill>
                              <a:latin typeface="Cambria Math"/>
                            </a:rPr>
                            <m:t>2</m:t>
                          </m:r>
                        </m:sup>
                      </m:sSubSup>
                      <m:sSup>
                        <m:sSupPr>
                          <m:ctrlPr>
                            <a:rPr lang="en-US" altLang="zh-CN" sz="2400" b="0" i="1" smtClean="0">
                              <a:solidFill>
                                <a:srgbClr val="FF0000"/>
                              </a:solidFill>
                              <a:latin typeface="Cambria Math" panose="02040503050406030204" pitchFamily="18" charset="0"/>
                            </a:rPr>
                          </m:ctrlPr>
                        </m:sSupPr>
                        <m:e>
                          <m:r>
                            <a:rPr lang="en-US" altLang="zh-CN" sz="2400" b="0" i="1" smtClean="0">
                              <a:solidFill>
                                <a:srgbClr val="FF0000"/>
                              </a:solidFill>
                              <a:latin typeface="Cambria Math"/>
                            </a:rPr>
                            <m:t> </m:t>
                          </m:r>
                          <m:r>
                            <a:rPr lang="en-US" altLang="zh-CN" sz="2400" b="0" i="1" smtClean="0">
                              <a:solidFill>
                                <a:srgbClr val="FF0000"/>
                              </a:solidFill>
                              <a:latin typeface="Cambria Math"/>
                            </a:rPr>
                            <m:t>𝐿</m:t>
                          </m:r>
                        </m:e>
                        <m:sup>
                          <m:r>
                            <a:rPr lang="en-US" altLang="zh-CN" sz="2400" b="0" i="1" smtClean="0">
                              <a:solidFill>
                                <a:srgbClr val="FF0000"/>
                              </a:solidFill>
                              <a:latin typeface="Cambria Math"/>
                            </a:rPr>
                            <m:t>4</m:t>
                          </m:r>
                        </m:sup>
                      </m:sSup>
                      <m:r>
                        <a:rPr lang="en-US" altLang="zh-CN" sz="2400" b="0" i="1" smtClean="0">
                          <a:solidFill>
                            <a:srgbClr val="FF0000"/>
                          </a:solidFill>
                          <a:latin typeface="Cambria Math"/>
                        </a:rPr>
                        <m:t> +</m:t>
                      </m:r>
                      <m:sSub>
                        <m:sSubPr>
                          <m:ctrlPr>
                            <a:rPr lang="en-US" altLang="zh-CN" sz="2400" i="1">
                              <a:solidFill>
                                <a:srgbClr val="FF0000"/>
                              </a:solidFill>
                              <a:latin typeface="Cambria Math" panose="02040503050406030204" pitchFamily="18" charset="0"/>
                            </a:rPr>
                          </m:ctrlPr>
                        </m:sSubPr>
                        <m:e>
                          <m:r>
                            <a:rPr lang="en-US" altLang="zh-CN" sz="2400" i="1">
                              <a:solidFill>
                                <a:srgbClr val="FF0000"/>
                              </a:solidFill>
                              <a:latin typeface="Cambria Math" panose="02040503050406030204" pitchFamily="18" charset="0"/>
                            </a:rPr>
                            <m:t>𝐴</m:t>
                          </m:r>
                        </m:e>
                        <m:sub>
                          <m:r>
                            <a:rPr lang="en-US" altLang="zh-CN" sz="2400" b="0" i="1" smtClean="0">
                              <a:solidFill>
                                <a:srgbClr val="FF0000"/>
                              </a:solidFill>
                              <a:latin typeface="Cambria Math" panose="02040503050406030204" pitchFamily="18" charset="0"/>
                            </a:rPr>
                            <m:t>3</m:t>
                          </m:r>
                        </m:sub>
                      </m:sSub>
                      <m:sSubSup>
                        <m:sSubSupPr>
                          <m:ctrlPr>
                            <a:rPr lang="en-US" altLang="zh-CN" sz="2400" b="0" i="1" smtClean="0">
                              <a:solidFill>
                                <a:srgbClr val="FF0000"/>
                              </a:solidFill>
                              <a:latin typeface="Cambria Math" panose="02040503050406030204" pitchFamily="18" charset="0"/>
                            </a:rPr>
                          </m:ctrlPr>
                        </m:sSubSupPr>
                        <m:e>
                          <m:r>
                            <a:rPr lang="en-US" altLang="zh-CN" sz="2400" b="0" i="1" smtClean="0">
                              <a:solidFill>
                                <a:srgbClr val="FF0000"/>
                              </a:solidFill>
                              <a:latin typeface="Cambria Math"/>
                            </a:rPr>
                            <m:t>𝛼</m:t>
                          </m:r>
                        </m:e>
                        <m:sub>
                          <m:r>
                            <a:rPr lang="en-US" altLang="zh-CN" sz="2400" b="0" i="1" smtClean="0">
                              <a:solidFill>
                                <a:srgbClr val="FF0000"/>
                              </a:solidFill>
                              <a:latin typeface="Cambria Math"/>
                            </a:rPr>
                            <m:t>𝑠</m:t>
                          </m:r>
                        </m:sub>
                        <m:sup>
                          <m:r>
                            <a:rPr lang="en-US" altLang="zh-CN" sz="2400" b="0" i="1" smtClean="0">
                              <a:solidFill>
                                <a:srgbClr val="FF0000"/>
                              </a:solidFill>
                              <a:latin typeface="Cambria Math"/>
                            </a:rPr>
                            <m:t>3</m:t>
                          </m:r>
                        </m:sup>
                      </m:sSubSup>
                      <m:r>
                        <a:rPr lang="en-US" altLang="zh-CN" sz="2400" b="0" i="1" smtClean="0">
                          <a:solidFill>
                            <a:srgbClr val="FF0000"/>
                          </a:solidFill>
                          <a:latin typeface="Cambria Math"/>
                        </a:rPr>
                        <m:t> </m:t>
                      </m:r>
                      <m:sSup>
                        <m:sSupPr>
                          <m:ctrlPr>
                            <a:rPr lang="en-US" altLang="zh-CN" sz="2400" b="0" i="1" smtClean="0">
                              <a:solidFill>
                                <a:srgbClr val="FF0000"/>
                              </a:solidFill>
                              <a:latin typeface="Cambria Math" panose="02040503050406030204" pitchFamily="18" charset="0"/>
                            </a:rPr>
                          </m:ctrlPr>
                        </m:sSupPr>
                        <m:e>
                          <m:r>
                            <a:rPr lang="en-US" altLang="zh-CN" sz="2400" b="0" i="1" smtClean="0">
                              <a:solidFill>
                                <a:srgbClr val="FF0000"/>
                              </a:solidFill>
                              <a:latin typeface="Cambria Math"/>
                            </a:rPr>
                            <m:t>𝐿</m:t>
                          </m:r>
                        </m:e>
                        <m:sup>
                          <m:r>
                            <a:rPr lang="en-US" altLang="zh-CN" sz="2400" b="0" i="1" smtClean="0">
                              <a:solidFill>
                                <a:srgbClr val="FF0000"/>
                              </a:solidFill>
                              <a:latin typeface="Cambria Math"/>
                            </a:rPr>
                            <m:t>6</m:t>
                          </m:r>
                        </m:sup>
                      </m:sSup>
                      <m:r>
                        <a:rPr lang="en-US" altLang="zh-CN" sz="2400" b="0" i="1" smtClean="0">
                          <a:solidFill>
                            <a:srgbClr val="FF0000"/>
                          </a:solidFill>
                          <a:latin typeface="Cambria Math"/>
                        </a:rPr>
                        <m:t> + …</m:t>
                      </m:r>
                    </m:oMath>
                  </m:oMathPara>
                </a14:m>
                <a:endParaRPr lang="en-US" altLang="zh-CN" sz="2400" b="0" i="1" dirty="0" smtClean="0">
                  <a:solidFill>
                    <a:srgbClr val="FF0000"/>
                  </a:solidFill>
                  <a:latin typeface="Cambria Math"/>
                </a:endParaRPr>
              </a:p>
              <a:p>
                <a:r>
                  <a:rPr lang="en-US" altLang="zh-CN" sz="2400" dirty="0" smtClean="0">
                    <a:solidFill>
                      <a:srgbClr val="D60093"/>
                    </a:solidFill>
                  </a:rPr>
                  <a:t>                         </a:t>
                </a:r>
                <a14:m>
                  <m:oMath xmlns:m="http://schemas.openxmlformats.org/officeDocument/2006/math">
                    <m:r>
                      <a:rPr lang="en-US" altLang="zh-CN" sz="2400" b="0" i="0" smtClean="0">
                        <a:solidFill>
                          <a:srgbClr val="D60093"/>
                        </a:solidFill>
                        <a:latin typeface="Cambria Math"/>
                      </a:rPr>
                      <m:t>+</m:t>
                    </m:r>
                    <m:sSub>
                      <m:sSubPr>
                        <m:ctrlPr>
                          <a:rPr lang="en-US" altLang="zh-CN" sz="2400" i="1" smtClean="0">
                            <a:solidFill>
                              <a:srgbClr val="7030A0"/>
                            </a:solidFill>
                            <a:latin typeface="Cambria Math" panose="02040503050406030204" pitchFamily="18" charset="0"/>
                          </a:rPr>
                        </m:ctrlPr>
                      </m:sSubPr>
                      <m:e>
                        <m:r>
                          <a:rPr lang="en-US" altLang="zh-CN" sz="2400" b="0" i="1" smtClean="0">
                            <a:solidFill>
                              <a:srgbClr val="7030A0"/>
                            </a:solidFill>
                            <a:latin typeface="Cambria Math" panose="02040503050406030204" pitchFamily="18" charset="0"/>
                          </a:rPr>
                          <m:t>  </m:t>
                        </m:r>
                        <m:r>
                          <a:rPr lang="en-US" altLang="zh-CN" sz="2400" b="0" i="1" smtClean="0">
                            <a:solidFill>
                              <a:srgbClr val="7030A0"/>
                            </a:solidFill>
                            <a:latin typeface="Cambria Math" panose="02040503050406030204" pitchFamily="18" charset="0"/>
                          </a:rPr>
                          <m:t>𝐵</m:t>
                        </m:r>
                      </m:e>
                      <m:sub>
                        <m:r>
                          <a:rPr lang="en-US" altLang="zh-CN" sz="2400" i="1">
                            <a:solidFill>
                              <a:srgbClr val="7030A0"/>
                            </a:solidFill>
                            <a:latin typeface="Cambria Math" panose="02040503050406030204" pitchFamily="18" charset="0"/>
                          </a:rPr>
                          <m:t>1</m:t>
                        </m:r>
                      </m:sub>
                    </m:sSub>
                    <m:sSub>
                      <m:sSubPr>
                        <m:ctrlPr>
                          <a:rPr lang="en-US" altLang="zh-CN" sz="2400" b="0" i="1" smtClean="0">
                            <a:solidFill>
                              <a:srgbClr val="7030A0"/>
                            </a:solidFill>
                            <a:latin typeface="Cambria Math" panose="02040503050406030204" pitchFamily="18" charset="0"/>
                          </a:rPr>
                        </m:ctrlPr>
                      </m:sSubPr>
                      <m:e>
                        <m:r>
                          <a:rPr lang="en-US" altLang="zh-CN" sz="2400" b="0" i="1" smtClean="0">
                            <a:solidFill>
                              <a:srgbClr val="7030A0"/>
                            </a:solidFill>
                            <a:latin typeface="Cambria Math"/>
                          </a:rPr>
                          <m:t>𝛼</m:t>
                        </m:r>
                      </m:e>
                      <m:sub>
                        <m:r>
                          <a:rPr lang="en-US" altLang="zh-CN" sz="2400" b="0" i="1" smtClean="0">
                            <a:solidFill>
                              <a:srgbClr val="7030A0"/>
                            </a:solidFill>
                            <a:latin typeface="Cambria Math"/>
                          </a:rPr>
                          <m:t>𝑠</m:t>
                        </m:r>
                      </m:sub>
                    </m:sSub>
                    <m:r>
                      <a:rPr lang="en-US" altLang="zh-CN" sz="2400" b="0" i="1" smtClean="0">
                        <a:solidFill>
                          <a:srgbClr val="7030A0"/>
                        </a:solidFill>
                        <a:latin typeface="Cambria Math"/>
                      </a:rPr>
                      <m:t>𝐿</m:t>
                    </m:r>
                    <m:r>
                      <a:rPr lang="en-US" altLang="zh-CN" sz="2400" b="0" i="1" smtClean="0">
                        <a:solidFill>
                          <a:srgbClr val="7030A0"/>
                        </a:solidFill>
                        <a:latin typeface="Cambria Math"/>
                      </a:rPr>
                      <m:t>    +</m:t>
                    </m:r>
                    <m:sSubSup>
                      <m:sSubSupPr>
                        <m:ctrlPr>
                          <a:rPr lang="en-US" altLang="zh-CN" sz="2400" b="0" i="1" smtClean="0">
                            <a:solidFill>
                              <a:srgbClr val="7030A0"/>
                            </a:solidFill>
                            <a:latin typeface="Cambria Math" panose="02040503050406030204" pitchFamily="18" charset="0"/>
                          </a:rPr>
                        </m:ctrlPr>
                      </m:sSubSupPr>
                      <m:e>
                        <m:sSub>
                          <m:sSubPr>
                            <m:ctrlPr>
                              <a:rPr lang="en-US" altLang="zh-CN" sz="2400" i="1">
                                <a:solidFill>
                                  <a:srgbClr val="7030A0"/>
                                </a:solidFill>
                                <a:latin typeface="Cambria Math" panose="02040503050406030204" pitchFamily="18" charset="0"/>
                              </a:rPr>
                            </m:ctrlPr>
                          </m:sSubPr>
                          <m:e>
                            <m:r>
                              <a:rPr lang="en-US" altLang="zh-CN" sz="2400" i="1">
                                <a:solidFill>
                                  <a:srgbClr val="7030A0"/>
                                </a:solidFill>
                                <a:latin typeface="Cambria Math" panose="02040503050406030204" pitchFamily="18" charset="0"/>
                              </a:rPr>
                              <m:t>𝐵</m:t>
                            </m:r>
                          </m:e>
                          <m:sub>
                            <m:r>
                              <a:rPr lang="en-US" altLang="zh-CN" sz="2400" b="0" i="1" smtClean="0">
                                <a:solidFill>
                                  <a:srgbClr val="7030A0"/>
                                </a:solidFill>
                                <a:latin typeface="Cambria Math" panose="02040503050406030204" pitchFamily="18" charset="0"/>
                              </a:rPr>
                              <m:t>2</m:t>
                            </m:r>
                          </m:sub>
                        </m:sSub>
                        <m:r>
                          <a:rPr lang="en-US" altLang="zh-CN" sz="2400" b="0" i="1" smtClean="0">
                            <a:solidFill>
                              <a:srgbClr val="7030A0"/>
                            </a:solidFill>
                            <a:latin typeface="Cambria Math"/>
                          </a:rPr>
                          <m:t>𝛼</m:t>
                        </m:r>
                      </m:e>
                      <m:sub>
                        <m:r>
                          <a:rPr lang="en-US" altLang="zh-CN" sz="2400" b="0" i="1" smtClean="0">
                            <a:solidFill>
                              <a:srgbClr val="7030A0"/>
                            </a:solidFill>
                            <a:latin typeface="Cambria Math"/>
                          </a:rPr>
                          <m:t>𝑠</m:t>
                        </m:r>
                      </m:sub>
                      <m:sup>
                        <m:r>
                          <a:rPr lang="en-US" altLang="zh-CN" sz="2400" b="0" i="1" smtClean="0">
                            <a:solidFill>
                              <a:srgbClr val="7030A0"/>
                            </a:solidFill>
                            <a:latin typeface="Cambria Math"/>
                          </a:rPr>
                          <m:t>2</m:t>
                        </m:r>
                      </m:sup>
                    </m:sSubSup>
                    <m:r>
                      <a:rPr lang="en-US" altLang="zh-CN" sz="2400" b="0" i="1" smtClean="0">
                        <a:solidFill>
                          <a:srgbClr val="7030A0"/>
                        </a:solidFill>
                        <a:latin typeface="Cambria Math"/>
                      </a:rPr>
                      <m:t> </m:t>
                    </m:r>
                    <m:sSup>
                      <m:sSupPr>
                        <m:ctrlPr>
                          <a:rPr lang="en-US" altLang="zh-CN" sz="2400" b="0" i="1" smtClean="0">
                            <a:solidFill>
                              <a:srgbClr val="7030A0"/>
                            </a:solidFill>
                            <a:latin typeface="Cambria Math" panose="02040503050406030204" pitchFamily="18" charset="0"/>
                          </a:rPr>
                        </m:ctrlPr>
                      </m:sSupPr>
                      <m:e>
                        <m:r>
                          <a:rPr lang="en-US" altLang="zh-CN" sz="2400" b="0" i="1" smtClean="0">
                            <a:solidFill>
                              <a:srgbClr val="7030A0"/>
                            </a:solidFill>
                            <a:latin typeface="Cambria Math"/>
                          </a:rPr>
                          <m:t>𝐿</m:t>
                        </m:r>
                      </m:e>
                      <m:sup>
                        <m:r>
                          <a:rPr lang="en-US" altLang="zh-CN" sz="2400" b="0" i="1" smtClean="0">
                            <a:solidFill>
                              <a:srgbClr val="7030A0"/>
                            </a:solidFill>
                            <a:latin typeface="Cambria Math"/>
                          </a:rPr>
                          <m:t>3</m:t>
                        </m:r>
                      </m:sup>
                    </m:sSup>
                    <m:r>
                      <a:rPr lang="en-US" altLang="zh-CN" sz="2400" b="0" i="1" smtClean="0">
                        <a:solidFill>
                          <a:srgbClr val="7030A0"/>
                        </a:solidFill>
                        <a:latin typeface="Cambria Math"/>
                      </a:rPr>
                      <m:t> +</m:t>
                    </m:r>
                    <m:sSub>
                      <m:sSubPr>
                        <m:ctrlPr>
                          <a:rPr lang="en-US" altLang="zh-CN" sz="2400" i="1">
                            <a:solidFill>
                              <a:srgbClr val="7030A0"/>
                            </a:solidFill>
                            <a:latin typeface="Cambria Math" panose="02040503050406030204" pitchFamily="18" charset="0"/>
                          </a:rPr>
                        </m:ctrlPr>
                      </m:sSubPr>
                      <m:e>
                        <m:r>
                          <a:rPr lang="en-US" altLang="zh-CN" sz="2400" i="1">
                            <a:solidFill>
                              <a:srgbClr val="7030A0"/>
                            </a:solidFill>
                            <a:latin typeface="Cambria Math" panose="02040503050406030204" pitchFamily="18" charset="0"/>
                          </a:rPr>
                          <m:t>𝐵</m:t>
                        </m:r>
                      </m:e>
                      <m:sub>
                        <m:r>
                          <a:rPr lang="en-US" altLang="zh-CN" sz="2400" b="0" i="1" smtClean="0">
                            <a:solidFill>
                              <a:srgbClr val="7030A0"/>
                            </a:solidFill>
                            <a:latin typeface="Cambria Math" panose="02040503050406030204" pitchFamily="18" charset="0"/>
                          </a:rPr>
                          <m:t>3</m:t>
                        </m:r>
                      </m:sub>
                    </m:sSub>
                    <m:sSubSup>
                      <m:sSubSupPr>
                        <m:ctrlPr>
                          <a:rPr lang="en-US" altLang="zh-CN" sz="2400" b="0" i="1" smtClean="0">
                            <a:solidFill>
                              <a:srgbClr val="7030A0"/>
                            </a:solidFill>
                            <a:latin typeface="Cambria Math" panose="02040503050406030204" pitchFamily="18" charset="0"/>
                          </a:rPr>
                        </m:ctrlPr>
                      </m:sSubSupPr>
                      <m:e>
                        <m:r>
                          <a:rPr lang="en-US" altLang="zh-CN" sz="2400" b="0" i="1" smtClean="0">
                            <a:solidFill>
                              <a:srgbClr val="7030A0"/>
                            </a:solidFill>
                            <a:latin typeface="Cambria Math"/>
                          </a:rPr>
                          <m:t>𝛼</m:t>
                        </m:r>
                      </m:e>
                      <m:sub>
                        <m:r>
                          <a:rPr lang="en-US" altLang="zh-CN" sz="2400" b="0" i="1" smtClean="0">
                            <a:solidFill>
                              <a:srgbClr val="7030A0"/>
                            </a:solidFill>
                            <a:latin typeface="Cambria Math"/>
                          </a:rPr>
                          <m:t>𝑠</m:t>
                        </m:r>
                      </m:sub>
                      <m:sup>
                        <m:r>
                          <a:rPr lang="en-US" altLang="zh-CN" sz="2400" b="0" i="1" smtClean="0">
                            <a:solidFill>
                              <a:srgbClr val="7030A0"/>
                            </a:solidFill>
                            <a:latin typeface="Cambria Math"/>
                          </a:rPr>
                          <m:t>3</m:t>
                        </m:r>
                      </m:sup>
                    </m:sSubSup>
                    <m:r>
                      <a:rPr lang="en-US" altLang="zh-CN" sz="2400" b="0" i="1" smtClean="0">
                        <a:solidFill>
                          <a:srgbClr val="7030A0"/>
                        </a:solidFill>
                        <a:latin typeface="Cambria Math"/>
                      </a:rPr>
                      <m:t> </m:t>
                    </m:r>
                    <m:sSup>
                      <m:sSupPr>
                        <m:ctrlPr>
                          <a:rPr lang="en-US" altLang="zh-CN" sz="2400" b="0" i="1" smtClean="0">
                            <a:solidFill>
                              <a:srgbClr val="7030A0"/>
                            </a:solidFill>
                            <a:latin typeface="Cambria Math" panose="02040503050406030204" pitchFamily="18" charset="0"/>
                          </a:rPr>
                        </m:ctrlPr>
                      </m:sSupPr>
                      <m:e>
                        <m:r>
                          <a:rPr lang="en-US" altLang="zh-CN" sz="2400" b="0" i="1" smtClean="0">
                            <a:solidFill>
                              <a:srgbClr val="7030A0"/>
                            </a:solidFill>
                            <a:latin typeface="Cambria Math"/>
                          </a:rPr>
                          <m:t>𝐿</m:t>
                        </m:r>
                      </m:e>
                      <m:sup>
                        <m:r>
                          <a:rPr lang="en-US" altLang="zh-CN" sz="2400" b="0" i="1" smtClean="0">
                            <a:solidFill>
                              <a:srgbClr val="7030A0"/>
                            </a:solidFill>
                            <a:latin typeface="Cambria Math"/>
                          </a:rPr>
                          <m:t>5</m:t>
                        </m:r>
                      </m:sup>
                    </m:sSup>
                    <m:r>
                      <a:rPr lang="en-US" altLang="zh-CN" sz="2400" b="0" i="1" smtClean="0">
                        <a:solidFill>
                          <a:srgbClr val="D60093"/>
                        </a:solidFill>
                        <a:latin typeface="Cambria Math"/>
                      </a:rPr>
                      <m:t> + …</m:t>
                    </m:r>
                  </m:oMath>
                </a14:m>
                <a:endParaRPr lang="en-US" altLang="zh-CN" sz="2400" b="0" i="1" dirty="0" smtClean="0">
                  <a:solidFill>
                    <a:srgbClr val="D60093"/>
                  </a:solidFill>
                  <a:latin typeface="Cambria Math"/>
                </a:endParaRPr>
              </a:p>
              <a:p>
                <a:r>
                  <a:rPr lang="en-US" altLang="zh-CN" sz="2400" b="0" dirty="0" smtClean="0">
                    <a:solidFill>
                      <a:schemeClr val="tx1"/>
                    </a:solidFill>
                  </a:rPr>
                  <a:t>                     </a:t>
                </a:r>
                <a14:m>
                  <m:oMath xmlns:m="http://schemas.openxmlformats.org/officeDocument/2006/math">
                    <m:r>
                      <a:rPr lang="en-US" altLang="zh-CN" sz="2400" b="0" i="1" smtClean="0">
                        <a:solidFill>
                          <a:schemeClr val="tx1"/>
                        </a:solidFill>
                        <a:latin typeface="Cambria Math"/>
                      </a:rPr>
                      <m:t>     </m:t>
                    </m:r>
                    <m:r>
                      <a:rPr lang="en-US" altLang="zh-CN" sz="2400" b="0" i="1" smtClean="0">
                        <a:solidFill>
                          <a:srgbClr val="006600"/>
                        </a:solidFill>
                        <a:latin typeface="Cambria Math"/>
                      </a:rPr>
                      <m:t>+</m:t>
                    </m:r>
                    <m:sSub>
                      <m:sSubPr>
                        <m:ctrlPr>
                          <a:rPr lang="en-US" altLang="zh-CN" sz="2400" b="0" i="1" smtClean="0">
                            <a:solidFill>
                              <a:srgbClr val="006600"/>
                            </a:solidFill>
                            <a:latin typeface="Cambria Math" panose="02040503050406030204" pitchFamily="18" charset="0"/>
                          </a:rPr>
                        </m:ctrlPr>
                      </m:sSubPr>
                      <m:e>
                        <m:r>
                          <a:rPr lang="en-US" altLang="zh-CN" sz="2400" b="0" i="1" smtClean="0">
                            <a:solidFill>
                              <a:srgbClr val="006600"/>
                            </a:solidFill>
                            <a:latin typeface="Cambria Math"/>
                          </a:rPr>
                          <m:t>   </m:t>
                        </m:r>
                        <m:sSub>
                          <m:sSubPr>
                            <m:ctrlPr>
                              <a:rPr lang="en-US" altLang="zh-CN" sz="2400" b="0" i="1" smtClean="0">
                                <a:solidFill>
                                  <a:srgbClr val="006600"/>
                                </a:solidFill>
                                <a:latin typeface="Cambria Math" panose="02040503050406030204" pitchFamily="18" charset="0"/>
                              </a:rPr>
                            </m:ctrlPr>
                          </m:sSubPr>
                          <m:e>
                            <m:r>
                              <a:rPr lang="en-US" altLang="zh-CN" sz="2400" b="0" i="1" smtClean="0">
                                <a:solidFill>
                                  <a:srgbClr val="006600"/>
                                </a:solidFill>
                                <a:latin typeface="Cambria Math" panose="02040503050406030204" pitchFamily="18" charset="0"/>
                              </a:rPr>
                              <m:t>𝐶</m:t>
                            </m:r>
                          </m:e>
                          <m:sub>
                            <m:r>
                              <a:rPr lang="en-US" altLang="zh-CN" sz="2400" b="0" i="1" smtClean="0">
                                <a:solidFill>
                                  <a:srgbClr val="006600"/>
                                </a:solidFill>
                                <a:latin typeface="Cambria Math" panose="02040503050406030204" pitchFamily="18" charset="0"/>
                              </a:rPr>
                              <m:t>1</m:t>
                            </m:r>
                          </m:sub>
                        </m:sSub>
                        <m:r>
                          <a:rPr lang="en-US" altLang="zh-CN" sz="2400" b="0" i="1" smtClean="0">
                            <a:solidFill>
                              <a:srgbClr val="006600"/>
                            </a:solidFill>
                            <a:latin typeface="Cambria Math"/>
                          </a:rPr>
                          <m:t>𝛼</m:t>
                        </m:r>
                      </m:e>
                      <m:sub>
                        <m:r>
                          <a:rPr lang="en-US" altLang="zh-CN" sz="2400" b="0" i="1" smtClean="0">
                            <a:solidFill>
                              <a:srgbClr val="006600"/>
                            </a:solidFill>
                            <a:latin typeface="Cambria Math"/>
                          </a:rPr>
                          <m:t>𝑠</m:t>
                        </m:r>
                      </m:sub>
                    </m:sSub>
                    <m:r>
                      <a:rPr lang="en-US" altLang="zh-CN" sz="2400" b="0" i="1" smtClean="0">
                        <a:solidFill>
                          <a:srgbClr val="006600"/>
                        </a:solidFill>
                        <a:latin typeface="Cambria Math"/>
                      </a:rPr>
                      <m:t>    </m:t>
                    </m:r>
                    <m:r>
                      <a:rPr lang="en-US" altLang="zh-CN" sz="2400" b="0" i="1" smtClean="0">
                        <a:solidFill>
                          <a:srgbClr val="006600"/>
                        </a:solidFill>
                        <a:latin typeface="Cambria Math" panose="02040503050406030204" pitchFamily="18" charset="0"/>
                      </a:rPr>
                      <m:t> </m:t>
                    </m:r>
                    <m:r>
                      <a:rPr lang="en-US" altLang="zh-CN" sz="2400" b="0" i="1" smtClean="0">
                        <a:solidFill>
                          <a:srgbClr val="006600"/>
                        </a:solidFill>
                        <a:latin typeface="Cambria Math"/>
                      </a:rPr>
                      <m:t> +</m:t>
                    </m:r>
                    <m:sSub>
                      <m:sSubPr>
                        <m:ctrlPr>
                          <a:rPr lang="en-US" altLang="zh-CN" sz="2400" i="1">
                            <a:solidFill>
                              <a:srgbClr val="006600"/>
                            </a:solidFill>
                            <a:latin typeface="Cambria Math" panose="02040503050406030204" pitchFamily="18" charset="0"/>
                          </a:rPr>
                        </m:ctrlPr>
                      </m:sSubPr>
                      <m:e>
                        <m:r>
                          <a:rPr lang="en-US" altLang="zh-CN" sz="2400" i="1">
                            <a:solidFill>
                              <a:srgbClr val="006600"/>
                            </a:solidFill>
                            <a:latin typeface="Cambria Math" panose="02040503050406030204" pitchFamily="18" charset="0"/>
                          </a:rPr>
                          <m:t>𝐶</m:t>
                        </m:r>
                      </m:e>
                      <m:sub>
                        <m:r>
                          <a:rPr lang="en-US" altLang="zh-CN" sz="2400" b="0" i="1" smtClean="0">
                            <a:solidFill>
                              <a:srgbClr val="006600"/>
                            </a:solidFill>
                            <a:latin typeface="Cambria Math" panose="02040503050406030204" pitchFamily="18" charset="0"/>
                          </a:rPr>
                          <m:t>2</m:t>
                        </m:r>
                      </m:sub>
                    </m:sSub>
                    <m:sSubSup>
                      <m:sSubSupPr>
                        <m:ctrlPr>
                          <a:rPr lang="en-US" altLang="zh-CN" sz="2400" b="0" i="1" smtClean="0">
                            <a:solidFill>
                              <a:srgbClr val="006600"/>
                            </a:solidFill>
                            <a:latin typeface="Cambria Math" panose="02040503050406030204" pitchFamily="18" charset="0"/>
                          </a:rPr>
                        </m:ctrlPr>
                      </m:sSubSupPr>
                      <m:e>
                        <m:r>
                          <a:rPr lang="en-US" altLang="zh-CN" sz="2400" b="0" i="1" smtClean="0">
                            <a:solidFill>
                              <a:srgbClr val="006600"/>
                            </a:solidFill>
                            <a:latin typeface="Cambria Math"/>
                          </a:rPr>
                          <m:t>𝛼</m:t>
                        </m:r>
                      </m:e>
                      <m:sub>
                        <m:r>
                          <a:rPr lang="en-US" altLang="zh-CN" sz="2400" b="0" i="1" smtClean="0">
                            <a:solidFill>
                              <a:srgbClr val="006600"/>
                            </a:solidFill>
                            <a:latin typeface="Cambria Math"/>
                          </a:rPr>
                          <m:t>𝑠</m:t>
                        </m:r>
                      </m:sub>
                      <m:sup>
                        <m:r>
                          <a:rPr lang="en-US" altLang="zh-CN" sz="2400" b="0" i="1" smtClean="0">
                            <a:solidFill>
                              <a:srgbClr val="006600"/>
                            </a:solidFill>
                            <a:latin typeface="Cambria Math"/>
                          </a:rPr>
                          <m:t>2</m:t>
                        </m:r>
                      </m:sup>
                    </m:sSubSup>
                    <m:sSup>
                      <m:sSupPr>
                        <m:ctrlPr>
                          <a:rPr lang="en-US" altLang="zh-CN" sz="2400" b="0" i="1" smtClean="0">
                            <a:solidFill>
                              <a:srgbClr val="006600"/>
                            </a:solidFill>
                            <a:latin typeface="Cambria Math" panose="02040503050406030204" pitchFamily="18" charset="0"/>
                          </a:rPr>
                        </m:ctrlPr>
                      </m:sSupPr>
                      <m:e>
                        <m:r>
                          <a:rPr lang="en-US" altLang="zh-CN" sz="2400" b="0" i="1" smtClean="0">
                            <a:solidFill>
                              <a:srgbClr val="006600"/>
                            </a:solidFill>
                            <a:latin typeface="Cambria Math"/>
                          </a:rPr>
                          <m:t>𝐿</m:t>
                        </m:r>
                      </m:e>
                      <m:sup>
                        <m:r>
                          <a:rPr lang="en-US" altLang="zh-CN" sz="2400" b="0" i="1" smtClean="0">
                            <a:solidFill>
                              <a:srgbClr val="006600"/>
                            </a:solidFill>
                            <a:latin typeface="Cambria Math"/>
                          </a:rPr>
                          <m:t>2</m:t>
                        </m:r>
                      </m:sup>
                    </m:sSup>
                    <m:r>
                      <a:rPr lang="en-US" altLang="zh-CN" sz="2400" b="0" i="1" smtClean="0">
                        <a:solidFill>
                          <a:srgbClr val="006600"/>
                        </a:solidFill>
                        <a:latin typeface="Cambria Math"/>
                      </a:rPr>
                      <m:t>  +</m:t>
                    </m:r>
                    <m:sSub>
                      <m:sSubPr>
                        <m:ctrlPr>
                          <a:rPr lang="en-US" altLang="zh-CN" sz="2400" i="1">
                            <a:solidFill>
                              <a:srgbClr val="006600"/>
                            </a:solidFill>
                            <a:latin typeface="Cambria Math" panose="02040503050406030204" pitchFamily="18" charset="0"/>
                          </a:rPr>
                        </m:ctrlPr>
                      </m:sSubPr>
                      <m:e>
                        <m:r>
                          <a:rPr lang="en-US" altLang="zh-CN" sz="2400" i="1">
                            <a:solidFill>
                              <a:srgbClr val="006600"/>
                            </a:solidFill>
                            <a:latin typeface="Cambria Math" panose="02040503050406030204" pitchFamily="18" charset="0"/>
                          </a:rPr>
                          <m:t>𝐶</m:t>
                        </m:r>
                      </m:e>
                      <m:sub>
                        <m:r>
                          <a:rPr lang="en-US" altLang="zh-CN" sz="2400" b="0" i="1" smtClean="0">
                            <a:solidFill>
                              <a:srgbClr val="006600"/>
                            </a:solidFill>
                            <a:latin typeface="Cambria Math" panose="02040503050406030204" pitchFamily="18" charset="0"/>
                          </a:rPr>
                          <m:t>3</m:t>
                        </m:r>
                      </m:sub>
                    </m:sSub>
                    <m:sSubSup>
                      <m:sSubSupPr>
                        <m:ctrlPr>
                          <a:rPr lang="en-US" altLang="zh-CN" sz="2400" b="0" i="1" smtClean="0">
                            <a:solidFill>
                              <a:srgbClr val="006600"/>
                            </a:solidFill>
                            <a:latin typeface="Cambria Math" panose="02040503050406030204" pitchFamily="18" charset="0"/>
                          </a:rPr>
                        </m:ctrlPr>
                      </m:sSubSupPr>
                      <m:e>
                        <m:r>
                          <a:rPr lang="en-US" altLang="zh-CN" sz="2400" b="0" i="1" smtClean="0">
                            <a:solidFill>
                              <a:srgbClr val="006600"/>
                            </a:solidFill>
                            <a:latin typeface="Cambria Math"/>
                          </a:rPr>
                          <m:t>𝛼</m:t>
                        </m:r>
                      </m:e>
                      <m:sub>
                        <m:r>
                          <a:rPr lang="en-US" altLang="zh-CN" sz="2400" b="0" i="1" smtClean="0">
                            <a:solidFill>
                              <a:srgbClr val="006600"/>
                            </a:solidFill>
                            <a:latin typeface="Cambria Math"/>
                          </a:rPr>
                          <m:t>𝑠</m:t>
                        </m:r>
                      </m:sub>
                      <m:sup>
                        <m:r>
                          <a:rPr lang="en-US" altLang="zh-CN" sz="2400" b="0" i="1" smtClean="0">
                            <a:solidFill>
                              <a:srgbClr val="006600"/>
                            </a:solidFill>
                            <a:latin typeface="Cambria Math"/>
                          </a:rPr>
                          <m:t>3</m:t>
                        </m:r>
                      </m:sup>
                    </m:sSubSup>
                    <m:sSup>
                      <m:sSupPr>
                        <m:ctrlPr>
                          <a:rPr lang="en-US" altLang="zh-CN" sz="2400" b="0" i="1" smtClean="0">
                            <a:solidFill>
                              <a:srgbClr val="006600"/>
                            </a:solidFill>
                            <a:latin typeface="Cambria Math" panose="02040503050406030204" pitchFamily="18" charset="0"/>
                          </a:rPr>
                        </m:ctrlPr>
                      </m:sSupPr>
                      <m:e>
                        <m:r>
                          <a:rPr lang="en-US" altLang="zh-CN" sz="2400" b="0" i="1" smtClean="0">
                            <a:solidFill>
                              <a:srgbClr val="006600"/>
                            </a:solidFill>
                            <a:latin typeface="Cambria Math"/>
                          </a:rPr>
                          <m:t>𝐿</m:t>
                        </m:r>
                      </m:e>
                      <m:sup>
                        <m:r>
                          <a:rPr lang="en-US" altLang="zh-CN" sz="2400" b="0" i="1" smtClean="0">
                            <a:solidFill>
                              <a:srgbClr val="006600"/>
                            </a:solidFill>
                            <a:latin typeface="Cambria Math"/>
                          </a:rPr>
                          <m:t>4</m:t>
                        </m:r>
                      </m:sup>
                    </m:sSup>
                    <m:r>
                      <a:rPr lang="en-US" altLang="zh-CN" sz="2400" b="0" i="1" smtClean="0">
                        <a:solidFill>
                          <a:srgbClr val="006600"/>
                        </a:solidFill>
                        <a:latin typeface="Cambria Math"/>
                      </a:rPr>
                      <m:t>  + … </m:t>
                    </m:r>
                  </m:oMath>
                </a14:m>
                <a:endParaRPr lang="en-US" altLang="zh-CN" sz="2400" b="0" i="1" dirty="0" smtClean="0">
                  <a:solidFill>
                    <a:srgbClr val="006600"/>
                  </a:solidFill>
                  <a:latin typeface="Cambria Math"/>
                </a:endParaRPr>
              </a:p>
              <a:p>
                <a:r>
                  <a:rPr lang="en-US" altLang="zh-CN" sz="2400" b="0" dirty="0" smtClean="0">
                    <a:solidFill>
                      <a:srgbClr val="0066FF"/>
                    </a:solidFill>
                  </a:rPr>
                  <a:t>                                          </a:t>
                </a:r>
                <a14:m>
                  <m:oMath xmlns:m="http://schemas.openxmlformats.org/officeDocument/2006/math">
                    <m:r>
                      <a:rPr lang="en-US" altLang="zh-CN" sz="2400" b="0" i="0" smtClean="0">
                        <a:solidFill>
                          <a:srgbClr val="0066FF"/>
                        </a:solidFill>
                        <a:latin typeface="Cambria Math" panose="02040503050406030204" pitchFamily="18" charset="0"/>
                      </a:rPr>
                      <m:t> </m:t>
                    </m:r>
                    <m:r>
                      <a:rPr lang="en-US" altLang="zh-CN" sz="2400" b="0" i="1" smtClean="0">
                        <a:solidFill>
                          <a:srgbClr val="0066FF"/>
                        </a:solidFill>
                        <a:latin typeface="Cambria Math"/>
                      </a:rPr>
                      <m:t>+   </m:t>
                    </m:r>
                    <m:sSubSup>
                      <m:sSubSupPr>
                        <m:ctrlPr>
                          <a:rPr lang="en-US" altLang="zh-CN" sz="2400" b="0" i="1" smtClean="0">
                            <a:solidFill>
                              <a:srgbClr val="0066FF"/>
                            </a:solidFill>
                            <a:latin typeface="Cambria Math" panose="02040503050406030204" pitchFamily="18" charset="0"/>
                          </a:rPr>
                        </m:ctrlPr>
                      </m:sSubSupPr>
                      <m:e>
                        <m:r>
                          <a:rPr lang="en-US" altLang="zh-CN" sz="2400" b="0" i="1" smtClean="0">
                            <a:solidFill>
                              <a:srgbClr val="0066FF"/>
                            </a:solidFill>
                            <a:latin typeface="Cambria Math"/>
                          </a:rPr>
                          <m:t>𝛼</m:t>
                        </m:r>
                      </m:e>
                      <m:sub>
                        <m:r>
                          <a:rPr lang="en-US" altLang="zh-CN" sz="2400" b="0" i="1" smtClean="0">
                            <a:solidFill>
                              <a:srgbClr val="0066FF"/>
                            </a:solidFill>
                            <a:latin typeface="Cambria Math"/>
                          </a:rPr>
                          <m:t>𝑠</m:t>
                        </m:r>
                      </m:sub>
                      <m:sup>
                        <m:r>
                          <a:rPr lang="en-US" altLang="zh-CN" sz="2400" b="0" i="1" smtClean="0">
                            <a:solidFill>
                              <a:srgbClr val="0066FF"/>
                            </a:solidFill>
                            <a:latin typeface="Cambria Math"/>
                          </a:rPr>
                          <m:t>2</m:t>
                        </m:r>
                      </m:sup>
                    </m:sSubSup>
                    <m:r>
                      <a:rPr lang="en-US" altLang="zh-CN" sz="2400" b="0" i="1" smtClean="0">
                        <a:solidFill>
                          <a:srgbClr val="0066FF"/>
                        </a:solidFill>
                        <a:latin typeface="Cambria Math"/>
                      </a:rPr>
                      <m:t>𝐿</m:t>
                    </m:r>
                    <m:r>
                      <a:rPr lang="en-US" altLang="zh-CN" sz="2400" b="0" i="1" smtClean="0">
                        <a:solidFill>
                          <a:srgbClr val="0066FF"/>
                        </a:solidFill>
                        <a:latin typeface="Cambria Math"/>
                      </a:rPr>
                      <m:t>      +    </m:t>
                    </m:r>
                    <m:sSubSup>
                      <m:sSubSupPr>
                        <m:ctrlPr>
                          <a:rPr lang="en-US" altLang="zh-CN" sz="2400" b="0" i="1" smtClean="0">
                            <a:solidFill>
                              <a:srgbClr val="0066FF"/>
                            </a:solidFill>
                            <a:latin typeface="Cambria Math" panose="02040503050406030204" pitchFamily="18" charset="0"/>
                          </a:rPr>
                        </m:ctrlPr>
                      </m:sSubSupPr>
                      <m:e>
                        <m:r>
                          <a:rPr lang="en-US" altLang="zh-CN" sz="2400" b="0" i="1" smtClean="0">
                            <a:solidFill>
                              <a:srgbClr val="0066FF"/>
                            </a:solidFill>
                            <a:latin typeface="Cambria Math"/>
                          </a:rPr>
                          <m:t>𝛼</m:t>
                        </m:r>
                      </m:e>
                      <m:sub>
                        <m:r>
                          <a:rPr lang="en-US" altLang="zh-CN" sz="2400" b="0" i="1" smtClean="0">
                            <a:solidFill>
                              <a:srgbClr val="0066FF"/>
                            </a:solidFill>
                            <a:latin typeface="Cambria Math"/>
                          </a:rPr>
                          <m:t>𝑠</m:t>
                        </m:r>
                      </m:sub>
                      <m:sup>
                        <m:r>
                          <a:rPr lang="en-US" altLang="zh-CN" sz="2400" b="0" i="1" smtClean="0">
                            <a:solidFill>
                              <a:srgbClr val="0066FF"/>
                            </a:solidFill>
                            <a:latin typeface="Cambria Math"/>
                          </a:rPr>
                          <m:t>3</m:t>
                        </m:r>
                      </m:sup>
                    </m:sSubSup>
                    <m:sSup>
                      <m:sSupPr>
                        <m:ctrlPr>
                          <a:rPr lang="en-US" altLang="zh-CN" sz="2400" b="0" i="1" smtClean="0">
                            <a:solidFill>
                              <a:srgbClr val="0066FF"/>
                            </a:solidFill>
                            <a:latin typeface="Cambria Math" panose="02040503050406030204" pitchFamily="18" charset="0"/>
                          </a:rPr>
                        </m:ctrlPr>
                      </m:sSupPr>
                      <m:e>
                        <m:r>
                          <a:rPr lang="en-US" altLang="zh-CN" sz="2400" b="0" i="1" smtClean="0">
                            <a:solidFill>
                              <a:srgbClr val="0066FF"/>
                            </a:solidFill>
                            <a:latin typeface="Cambria Math"/>
                          </a:rPr>
                          <m:t>𝐿</m:t>
                        </m:r>
                      </m:e>
                      <m:sup>
                        <m:r>
                          <a:rPr lang="en-US" altLang="zh-CN" sz="2400" b="0" i="1" smtClean="0">
                            <a:solidFill>
                              <a:srgbClr val="0066FF"/>
                            </a:solidFill>
                            <a:latin typeface="Cambria Math"/>
                          </a:rPr>
                          <m:t>3</m:t>
                        </m:r>
                      </m:sup>
                    </m:sSup>
                    <m:r>
                      <a:rPr lang="en-US" altLang="zh-CN" sz="2400" b="0" i="1" smtClean="0">
                        <a:solidFill>
                          <a:srgbClr val="0066FF"/>
                        </a:solidFill>
                        <a:latin typeface="Cambria Math"/>
                      </a:rPr>
                      <m:t> + …</m:t>
                    </m:r>
                  </m:oMath>
                </a14:m>
                <a:endParaRPr lang="en-US" altLang="zh-CN" sz="2400" b="0" i="1" dirty="0" smtClean="0">
                  <a:solidFill>
                    <a:srgbClr val="0066FF"/>
                  </a:solidFill>
                  <a:latin typeface="Cambria Math"/>
                </a:endParaRPr>
              </a:p>
              <a:p>
                <a:r>
                  <a:rPr lang="en-US" altLang="zh-CN" sz="2400" b="0" dirty="0" smtClean="0">
                    <a:solidFill>
                      <a:schemeClr val="tx1"/>
                    </a:solidFill>
                  </a:rPr>
                  <a:t>                                           </a:t>
                </a:r>
                <a14:m>
                  <m:oMath xmlns:m="http://schemas.openxmlformats.org/officeDocument/2006/math">
                    <m:r>
                      <a:rPr lang="en-US" altLang="zh-CN" sz="2400" b="0" i="1" smtClean="0">
                        <a:solidFill>
                          <a:schemeClr val="tx1"/>
                        </a:solidFill>
                        <a:latin typeface="Cambria Math"/>
                      </a:rPr>
                      <m:t>+</m:t>
                    </m:r>
                    <m:sSubSup>
                      <m:sSubSupPr>
                        <m:ctrlPr>
                          <a:rPr lang="en-US" altLang="zh-CN" sz="2400" b="0" i="1" smtClean="0">
                            <a:solidFill>
                              <a:schemeClr val="tx1"/>
                            </a:solidFill>
                            <a:latin typeface="Cambria Math" panose="02040503050406030204" pitchFamily="18" charset="0"/>
                          </a:rPr>
                        </m:ctrlPr>
                      </m:sSubSupPr>
                      <m:e>
                        <m:r>
                          <a:rPr lang="en-US" altLang="zh-CN" sz="2400" b="0" i="1" smtClean="0">
                            <a:solidFill>
                              <a:schemeClr val="tx1"/>
                            </a:solidFill>
                            <a:latin typeface="Cambria Math"/>
                          </a:rPr>
                          <m:t>   </m:t>
                        </m:r>
                        <m:r>
                          <a:rPr lang="en-US" altLang="zh-CN" sz="2400" b="0" i="1" smtClean="0">
                            <a:solidFill>
                              <a:schemeClr val="tx1"/>
                            </a:solidFill>
                            <a:latin typeface="Cambria Math"/>
                          </a:rPr>
                          <m:t>𝛼</m:t>
                        </m:r>
                      </m:e>
                      <m:sub>
                        <m:r>
                          <a:rPr lang="en-US" altLang="zh-CN" sz="2400" b="0" i="1" smtClean="0">
                            <a:solidFill>
                              <a:schemeClr val="tx1"/>
                            </a:solidFill>
                            <a:latin typeface="Cambria Math"/>
                          </a:rPr>
                          <m:t>𝑠</m:t>
                        </m:r>
                      </m:sub>
                      <m:sup>
                        <m:r>
                          <a:rPr lang="en-US" altLang="zh-CN" sz="2400" b="0" i="1" smtClean="0">
                            <a:solidFill>
                              <a:schemeClr val="tx1"/>
                            </a:solidFill>
                            <a:latin typeface="Cambria Math"/>
                          </a:rPr>
                          <m:t>2</m:t>
                        </m:r>
                      </m:sup>
                    </m:sSubSup>
                    <m:r>
                      <a:rPr lang="en-US" altLang="zh-CN" sz="2400" b="0" i="1" smtClean="0">
                        <a:solidFill>
                          <a:schemeClr val="tx1"/>
                        </a:solidFill>
                        <a:latin typeface="Cambria Math"/>
                      </a:rPr>
                      <m:t>      </m:t>
                    </m:r>
                    <m:r>
                      <a:rPr lang="en-US" altLang="zh-CN" sz="2400" b="0" i="1" smtClean="0">
                        <a:solidFill>
                          <a:schemeClr val="tx1"/>
                        </a:solidFill>
                        <a:latin typeface="Cambria Math" panose="02040503050406030204" pitchFamily="18" charset="0"/>
                      </a:rPr>
                      <m:t>   </m:t>
                    </m:r>
                    <m:r>
                      <a:rPr lang="en-US" altLang="zh-CN" sz="2400" b="0" i="1" smtClean="0">
                        <a:solidFill>
                          <a:schemeClr val="tx1"/>
                        </a:solidFill>
                        <a:latin typeface="Cambria Math"/>
                      </a:rPr>
                      <m:t>+</m:t>
                    </m:r>
                    <m:sSubSup>
                      <m:sSubSupPr>
                        <m:ctrlPr>
                          <a:rPr lang="en-US" altLang="zh-CN" sz="2400" b="0" i="1" smtClean="0">
                            <a:solidFill>
                              <a:schemeClr val="tx1"/>
                            </a:solidFill>
                            <a:latin typeface="Cambria Math" panose="02040503050406030204" pitchFamily="18" charset="0"/>
                          </a:rPr>
                        </m:ctrlPr>
                      </m:sSubSupPr>
                      <m:e>
                        <m:r>
                          <a:rPr lang="en-US" altLang="zh-CN" sz="2400" b="0" i="1" smtClean="0">
                            <a:solidFill>
                              <a:schemeClr val="tx1"/>
                            </a:solidFill>
                            <a:latin typeface="Cambria Math"/>
                          </a:rPr>
                          <m:t>    </m:t>
                        </m:r>
                        <m:r>
                          <a:rPr lang="en-US" altLang="zh-CN" sz="2400" b="0" i="1" smtClean="0">
                            <a:solidFill>
                              <a:schemeClr val="tx1"/>
                            </a:solidFill>
                            <a:latin typeface="Cambria Math"/>
                          </a:rPr>
                          <m:t>𝛼</m:t>
                        </m:r>
                      </m:e>
                      <m:sub>
                        <m:r>
                          <a:rPr lang="en-US" altLang="zh-CN" sz="2400" b="0" i="1" smtClean="0">
                            <a:solidFill>
                              <a:schemeClr val="tx1"/>
                            </a:solidFill>
                            <a:latin typeface="Cambria Math"/>
                          </a:rPr>
                          <m:t>𝑠</m:t>
                        </m:r>
                      </m:sub>
                      <m:sup>
                        <m:r>
                          <a:rPr lang="en-US" altLang="zh-CN" sz="2400" b="0" i="1" smtClean="0">
                            <a:solidFill>
                              <a:schemeClr val="tx1"/>
                            </a:solidFill>
                            <a:latin typeface="Cambria Math"/>
                          </a:rPr>
                          <m:t>3</m:t>
                        </m:r>
                      </m:sup>
                    </m:sSubSup>
                    <m:sSup>
                      <m:sSupPr>
                        <m:ctrlPr>
                          <a:rPr lang="en-US" altLang="zh-CN" sz="2400" b="0" i="1" smtClean="0">
                            <a:solidFill>
                              <a:schemeClr val="tx1"/>
                            </a:solidFill>
                            <a:latin typeface="Cambria Math" panose="02040503050406030204" pitchFamily="18" charset="0"/>
                          </a:rPr>
                        </m:ctrlPr>
                      </m:sSupPr>
                      <m:e>
                        <m:r>
                          <a:rPr lang="en-US" altLang="zh-CN" sz="2400" b="0" i="1" smtClean="0">
                            <a:solidFill>
                              <a:schemeClr val="tx1"/>
                            </a:solidFill>
                            <a:latin typeface="Cambria Math"/>
                          </a:rPr>
                          <m:t>𝐿</m:t>
                        </m:r>
                      </m:e>
                      <m:sup>
                        <m:r>
                          <a:rPr lang="en-US" altLang="zh-CN" sz="2400" b="0" i="1" smtClean="0">
                            <a:solidFill>
                              <a:schemeClr val="tx1"/>
                            </a:solidFill>
                            <a:latin typeface="Cambria Math"/>
                          </a:rPr>
                          <m:t>2</m:t>
                        </m:r>
                      </m:sup>
                    </m:sSup>
                    <m:r>
                      <a:rPr lang="en-US" altLang="zh-CN" sz="2400" b="0" i="1" smtClean="0">
                        <a:solidFill>
                          <a:schemeClr val="tx1"/>
                        </a:solidFill>
                        <a:latin typeface="Cambria Math"/>
                      </a:rPr>
                      <m:t> +…</m:t>
                    </m:r>
                  </m:oMath>
                </a14:m>
                <a:endParaRPr lang="en-US" altLang="zh-CN" sz="2400" b="0" i="1" dirty="0" smtClean="0">
                  <a:solidFill>
                    <a:schemeClr val="tx1"/>
                  </a:solidFill>
                  <a:latin typeface="Cambria Math"/>
                </a:endParaRPr>
              </a:p>
              <a:p>
                <a:r>
                  <a:rPr lang="en-US" altLang="zh-CN" sz="2400" b="0" dirty="0" smtClean="0">
                    <a:solidFill>
                      <a:schemeClr val="tx1"/>
                    </a:solidFill>
                  </a:rPr>
                  <a:t>                                                          </a:t>
                </a:r>
                <a14:m>
                  <m:oMath xmlns:m="http://schemas.openxmlformats.org/officeDocument/2006/math">
                    <m:r>
                      <a:rPr lang="en-US" altLang="zh-CN" sz="2400" b="0" i="1" smtClean="0">
                        <a:solidFill>
                          <a:schemeClr val="tx1"/>
                        </a:solidFill>
                        <a:latin typeface="Cambria Math"/>
                      </a:rPr>
                      <m:t>+      </m:t>
                    </m:r>
                    <m:sSubSup>
                      <m:sSubSupPr>
                        <m:ctrlPr>
                          <a:rPr lang="en-US" altLang="zh-CN" sz="2400" b="0" i="1" smtClean="0">
                            <a:solidFill>
                              <a:schemeClr val="tx1"/>
                            </a:solidFill>
                            <a:latin typeface="Cambria Math" panose="02040503050406030204" pitchFamily="18" charset="0"/>
                          </a:rPr>
                        </m:ctrlPr>
                      </m:sSubSupPr>
                      <m:e>
                        <m:r>
                          <a:rPr lang="en-US" altLang="zh-CN" sz="2400" b="0" i="1" smtClean="0">
                            <a:solidFill>
                              <a:schemeClr val="tx1"/>
                            </a:solidFill>
                            <a:latin typeface="Cambria Math"/>
                          </a:rPr>
                          <m:t>𝛼</m:t>
                        </m:r>
                      </m:e>
                      <m:sub>
                        <m:r>
                          <a:rPr lang="en-US" altLang="zh-CN" sz="2400" b="0" i="1" smtClean="0">
                            <a:solidFill>
                              <a:schemeClr val="tx1"/>
                            </a:solidFill>
                            <a:latin typeface="Cambria Math"/>
                          </a:rPr>
                          <m:t>𝑠</m:t>
                        </m:r>
                      </m:sub>
                      <m:sup>
                        <m:r>
                          <a:rPr lang="en-US" altLang="zh-CN" sz="2400" b="0" i="1" smtClean="0">
                            <a:solidFill>
                              <a:schemeClr val="tx1"/>
                            </a:solidFill>
                            <a:latin typeface="Cambria Math"/>
                          </a:rPr>
                          <m:t>3</m:t>
                        </m:r>
                      </m:sup>
                    </m:sSubSup>
                    <m:r>
                      <a:rPr lang="en-US" altLang="zh-CN" sz="2400" b="0" i="1" smtClean="0">
                        <a:solidFill>
                          <a:schemeClr val="tx1"/>
                        </a:solidFill>
                        <a:latin typeface="Cambria Math"/>
                      </a:rPr>
                      <m:t>𝐿</m:t>
                    </m:r>
                    <m:r>
                      <a:rPr lang="en-US" altLang="zh-CN" sz="2400" b="0" i="1" smtClean="0">
                        <a:solidFill>
                          <a:schemeClr val="tx1"/>
                        </a:solidFill>
                        <a:latin typeface="Cambria Math"/>
                      </a:rPr>
                      <m:t>  +…   ]</m:t>
                    </m:r>
                  </m:oMath>
                </a14:m>
                <a:endParaRPr lang="zh-CN" altLang="en-US" sz="2400" dirty="0" smtClean="0">
                  <a:solidFill>
                    <a:schemeClr val="tx1"/>
                  </a:solidFill>
                </a:endParaRPr>
              </a:p>
            </p:txBody>
          </p:sp>
        </mc:Choice>
        <mc:Fallback xmlns="">
          <p:sp>
            <p:nvSpPr>
              <p:cNvPr id="16" name="TextBox 6"/>
              <p:cNvSpPr txBox="1">
                <a:spLocks noRot="1" noChangeAspect="1" noMove="1" noResize="1" noEditPoints="1" noAdjustHandles="1" noChangeArrowheads="1" noChangeShapeType="1" noTextEdit="1"/>
              </p:cNvSpPr>
              <p:nvPr/>
            </p:nvSpPr>
            <p:spPr>
              <a:xfrm>
                <a:off x="-737610" y="1809399"/>
                <a:ext cx="7920881" cy="2312493"/>
              </a:xfrm>
              <a:prstGeom prst="rect">
                <a:avLst/>
              </a:prstGeom>
              <a:blipFill rotWithShape="0">
                <a:blip r:embed="rId3"/>
                <a:stretch>
                  <a:fillRect b="-3166"/>
                </a:stretch>
              </a:blipFill>
            </p:spPr>
            <p:txBody>
              <a:bodyPr/>
              <a:lstStyle/>
              <a:p>
                <a:r>
                  <a:rPr lang="zh-CN" altLang="en-US">
                    <a:noFill/>
                  </a:rPr>
                  <a:t> </a:t>
                </a:r>
              </a:p>
            </p:txBody>
          </p:sp>
        </mc:Fallback>
      </mc:AlternateContent>
      <p:sp>
        <p:nvSpPr>
          <p:cNvPr id="17" name="TextBox 7"/>
          <p:cNvSpPr txBox="1"/>
          <p:nvPr/>
        </p:nvSpPr>
        <p:spPr>
          <a:xfrm>
            <a:off x="871262" y="1428062"/>
            <a:ext cx="859998" cy="461665"/>
          </a:xfrm>
          <a:prstGeom prst="rect">
            <a:avLst/>
          </a:prstGeom>
          <a:noFill/>
        </p:spPr>
        <p:txBody>
          <a:bodyPr wrap="square" rtlCol="0">
            <a:spAutoFit/>
          </a:bodyPr>
          <a:lstStyle/>
          <a:p>
            <a:r>
              <a:rPr lang="en-US" altLang="zh-CN" sz="2400" b="1" dirty="0" smtClean="0">
                <a:solidFill>
                  <a:srgbClr val="7030A0"/>
                </a:solidFill>
              </a:rPr>
              <a:t>LO</a:t>
            </a:r>
            <a:endParaRPr lang="zh-CN" altLang="en-US" sz="2400" b="1" dirty="0" smtClean="0">
              <a:solidFill>
                <a:srgbClr val="7030A0"/>
              </a:solidFill>
            </a:endParaRPr>
          </a:p>
        </p:txBody>
      </p:sp>
      <p:sp>
        <p:nvSpPr>
          <p:cNvPr id="18" name="TextBox 8"/>
          <p:cNvSpPr txBox="1"/>
          <p:nvPr/>
        </p:nvSpPr>
        <p:spPr>
          <a:xfrm>
            <a:off x="1910559" y="1428062"/>
            <a:ext cx="859998" cy="461665"/>
          </a:xfrm>
          <a:prstGeom prst="rect">
            <a:avLst/>
          </a:prstGeom>
          <a:noFill/>
        </p:spPr>
        <p:txBody>
          <a:bodyPr wrap="square" rtlCol="0">
            <a:spAutoFit/>
          </a:bodyPr>
          <a:lstStyle/>
          <a:p>
            <a:r>
              <a:rPr lang="en-US" altLang="zh-CN" sz="2400" b="1" dirty="0">
                <a:solidFill>
                  <a:srgbClr val="7030A0"/>
                </a:solidFill>
              </a:rPr>
              <a:t>N</a:t>
            </a:r>
            <a:r>
              <a:rPr lang="en-US" altLang="zh-CN" sz="2400" b="1" dirty="0" smtClean="0">
                <a:solidFill>
                  <a:srgbClr val="7030A0"/>
                </a:solidFill>
              </a:rPr>
              <a:t>LO</a:t>
            </a:r>
            <a:endParaRPr lang="zh-CN" altLang="en-US" sz="2400" b="1" dirty="0" smtClean="0">
              <a:solidFill>
                <a:srgbClr val="7030A0"/>
              </a:solidFill>
            </a:endParaRPr>
          </a:p>
        </p:txBody>
      </p:sp>
      <p:sp>
        <p:nvSpPr>
          <p:cNvPr id="19" name="TextBox 9"/>
          <p:cNvSpPr txBox="1"/>
          <p:nvPr/>
        </p:nvSpPr>
        <p:spPr>
          <a:xfrm>
            <a:off x="3012762" y="1413278"/>
            <a:ext cx="1370830" cy="461665"/>
          </a:xfrm>
          <a:prstGeom prst="rect">
            <a:avLst/>
          </a:prstGeom>
          <a:noFill/>
        </p:spPr>
        <p:txBody>
          <a:bodyPr wrap="square" rtlCol="0">
            <a:spAutoFit/>
          </a:bodyPr>
          <a:lstStyle/>
          <a:p>
            <a:r>
              <a:rPr lang="en-US" altLang="zh-CN" sz="2400" b="1" dirty="0" smtClean="0">
                <a:solidFill>
                  <a:srgbClr val="7030A0"/>
                </a:solidFill>
              </a:rPr>
              <a:t>NNLO</a:t>
            </a:r>
            <a:endParaRPr lang="zh-CN" altLang="en-US" sz="2400" b="1" dirty="0" smtClean="0">
              <a:solidFill>
                <a:srgbClr val="7030A0"/>
              </a:solidFill>
            </a:endParaRPr>
          </a:p>
        </p:txBody>
      </p:sp>
      <p:sp>
        <p:nvSpPr>
          <p:cNvPr id="20" name="TextBox 10"/>
          <p:cNvSpPr txBox="1"/>
          <p:nvPr/>
        </p:nvSpPr>
        <p:spPr>
          <a:xfrm>
            <a:off x="4422932" y="1413278"/>
            <a:ext cx="1370830" cy="461665"/>
          </a:xfrm>
          <a:prstGeom prst="rect">
            <a:avLst/>
          </a:prstGeom>
          <a:noFill/>
        </p:spPr>
        <p:txBody>
          <a:bodyPr wrap="square" rtlCol="0">
            <a:spAutoFit/>
          </a:bodyPr>
          <a:lstStyle/>
          <a:p>
            <a:r>
              <a:rPr lang="en-US" altLang="zh-CN" sz="2400" b="1" dirty="0" smtClean="0">
                <a:solidFill>
                  <a:srgbClr val="7030A0"/>
                </a:solidFill>
              </a:rPr>
              <a:t>NNNLO</a:t>
            </a:r>
            <a:endParaRPr lang="zh-CN" altLang="en-US" sz="2400" b="1" dirty="0" smtClean="0">
              <a:solidFill>
                <a:srgbClr val="7030A0"/>
              </a:solidFill>
            </a:endParaRPr>
          </a:p>
        </p:txBody>
      </p:sp>
      <p:sp>
        <p:nvSpPr>
          <p:cNvPr id="21" name="TextBox 5"/>
          <p:cNvSpPr txBox="1"/>
          <p:nvPr/>
        </p:nvSpPr>
        <p:spPr>
          <a:xfrm>
            <a:off x="6554002" y="1809399"/>
            <a:ext cx="1352549" cy="1938992"/>
          </a:xfrm>
          <a:prstGeom prst="rect">
            <a:avLst/>
          </a:prstGeom>
          <a:noFill/>
        </p:spPr>
        <p:txBody>
          <a:bodyPr wrap="square" rtlCol="0">
            <a:spAutoFit/>
          </a:bodyPr>
          <a:lstStyle/>
          <a:p>
            <a:r>
              <a:rPr lang="en-US" altLang="zh-CN" sz="2400" b="1" dirty="0" smtClean="0">
                <a:solidFill>
                  <a:srgbClr val="FF0000"/>
                </a:solidFill>
              </a:rPr>
              <a:t>LL</a:t>
            </a:r>
          </a:p>
          <a:p>
            <a:r>
              <a:rPr lang="en-US" altLang="zh-CN" sz="2400" b="1" dirty="0" smtClean="0">
                <a:solidFill>
                  <a:srgbClr val="D60093"/>
                </a:solidFill>
              </a:rPr>
              <a:t>NLL</a:t>
            </a:r>
          </a:p>
          <a:p>
            <a:r>
              <a:rPr lang="en-US" altLang="zh-CN" sz="2400" b="1" dirty="0" smtClean="0">
                <a:solidFill>
                  <a:srgbClr val="006600"/>
                </a:solidFill>
              </a:rPr>
              <a:t>NNLL</a:t>
            </a:r>
          </a:p>
          <a:p>
            <a:r>
              <a:rPr lang="en-US" altLang="zh-CN" sz="2400" b="1" dirty="0" smtClean="0">
                <a:solidFill>
                  <a:srgbClr val="0066FF"/>
                </a:solidFill>
              </a:rPr>
              <a:t>NNNLL</a:t>
            </a:r>
          </a:p>
          <a:p>
            <a:r>
              <a:rPr lang="en-US" altLang="zh-CN" sz="2400" b="1" dirty="0" smtClean="0"/>
              <a:t>…</a:t>
            </a:r>
            <a:endParaRPr lang="zh-CN" altLang="en-US" sz="2400" b="1" dirty="0" smtClean="0">
              <a:solidFill>
                <a:schemeClr val="tx1"/>
              </a:solidFill>
            </a:endParaRPr>
          </a:p>
        </p:txBody>
      </p:sp>
      <p:sp>
        <p:nvSpPr>
          <p:cNvPr id="22" name="TextBox 17"/>
          <p:cNvSpPr txBox="1"/>
          <p:nvPr/>
        </p:nvSpPr>
        <p:spPr>
          <a:xfrm>
            <a:off x="1609661" y="4021480"/>
            <a:ext cx="2415291"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smtClean="0">
                <a:solidFill>
                  <a:srgbClr val="002060"/>
                </a:solidFill>
              </a:rPr>
              <a:t>Fixed order</a:t>
            </a:r>
            <a:endParaRPr lang="zh-CN" altLang="en-US" sz="2400" b="1" dirty="0">
              <a:solidFill>
                <a:srgbClr val="002060"/>
              </a:solidFill>
            </a:endParaRPr>
          </a:p>
        </p:txBody>
      </p:sp>
      <p:sp>
        <p:nvSpPr>
          <p:cNvPr id="2" name="圆角矩形 1"/>
          <p:cNvSpPr/>
          <p:nvPr/>
        </p:nvSpPr>
        <p:spPr>
          <a:xfrm>
            <a:off x="1727794" y="1448376"/>
            <a:ext cx="1237962" cy="2534016"/>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nvGrpSpPr>
          <p:cNvPr id="3" name="组合 2"/>
          <p:cNvGrpSpPr/>
          <p:nvPr/>
        </p:nvGrpSpPr>
        <p:grpSpPr>
          <a:xfrm>
            <a:off x="871263" y="1778238"/>
            <a:ext cx="8974398" cy="480514"/>
            <a:chOff x="871263" y="1778238"/>
            <a:chExt cx="8974398" cy="480514"/>
          </a:xfrm>
        </p:grpSpPr>
        <p:sp>
          <p:nvSpPr>
            <p:cNvPr id="23" name="TextBox 20"/>
            <p:cNvSpPr txBox="1"/>
            <p:nvPr/>
          </p:nvSpPr>
          <p:spPr>
            <a:xfrm>
              <a:off x="7012358" y="1778238"/>
              <a:ext cx="2833303" cy="461665"/>
            </a:xfrm>
            <a:prstGeom prst="rect">
              <a:avLst/>
            </a:prstGeom>
            <a:noFill/>
          </p:spPr>
          <p:txBody>
            <a:bodyPr wrap="square" rtlCol="0">
              <a:spAutoFit/>
            </a:bodyPr>
            <a:lstStyle/>
            <a:p>
              <a:r>
                <a:rPr lang="en-US" altLang="zh-CN" sz="2400" b="1" dirty="0" err="1" smtClean="0">
                  <a:solidFill>
                    <a:srgbClr val="FF0000"/>
                  </a:solidFill>
                </a:rPr>
                <a:t>Resummation</a:t>
              </a:r>
              <a:endParaRPr lang="zh-CN" altLang="en-US" sz="2400" b="1" dirty="0">
                <a:solidFill>
                  <a:srgbClr val="FF0000"/>
                </a:solidFill>
              </a:endParaRPr>
            </a:p>
          </p:txBody>
        </p:sp>
        <p:sp>
          <p:nvSpPr>
            <p:cNvPr id="5" name="圆角矩形 4"/>
            <p:cNvSpPr/>
            <p:nvPr/>
          </p:nvSpPr>
          <p:spPr>
            <a:xfrm>
              <a:off x="871263" y="1809399"/>
              <a:ext cx="8207394" cy="44935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mc:AlternateContent xmlns:mc="http://schemas.openxmlformats.org/markup-compatibility/2006" xmlns:a14="http://schemas.microsoft.com/office/drawing/2010/main">
        <mc:Choice Requires="a14">
          <p:sp>
            <p:nvSpPr>
              <p:cNvPr id="27" name="文本框 26"/>
              <p:cNvSpPr txBox="1"/>
              <p:nvPr/>
            </p:nvSpPr>
            <p:spPr>
              <a:xfrm>
                <a:off x="212366" y="5822537"/>
                <a:ext cx="8826647" cy="840166"/>
              </a:xfrm>
              <a:prstGeom prst="rect">
                <a:avLst/>
              </a:prstGeom>
              <a:noFill/>
            </p:spPr>
            <p:txBody>
              <a:bodyPr wrap="none" rtlCol="0">
                <a:spAutoFit/>
              </a:bodyPr>
              <a:lstStyle/>
              <a:p>
                <a14:m>
                  <m:oMath xmlns:m="http://schemas.openxmlformats.org/officeDocument/2006/math">
                    <m:sSup>
                      <m:sSupPr>
                        <m:ctrlPr>
                          <a:rPr lang="en-US" altLang="zh-CN" sz="2800" i="1" smtClean="0">
                            <a:solidFill>
                              <a:schemeClr val="tx1"/>
                            </a:solidFill>
                            <a:latin typeface="Cambria Math" panose="02040503050406030204" pitchFamily="18" charset="0"/>
                          </a:rPr>
                        </m:ctrlPr>
                      </m:sSupPr>
                      <m:e>
                        <m:f>
                          <m:fPr>
                            <m:ctrlPr>
                              <a:rPr lang="en-US" altLang="zh-CN" sz="2800" b="0" i="1" smtClean="0">
                                <a:solidFill>
                                  <a:schemeClr val="tx1"/>
                                </a:solidFill>
                                <a:latin typeface="Cambria Math" panose="02040503050406030204" pitchFamily="18" charset="0"/>
                              </a:rPr>
                            </m:ctrlPr>
                          </m:fPr>
                          <m:num>
                            <m:r>
                              <a:rPr lang="en-US" altLang="zh-CN" sz="2800" b="0" i="1" smtClean="0">
                                <a:solidFill>
                                  <a:schemeClr val="tx1"/>
                                </a:solidFill>
                                <a:latin typeface="Cambria Math" panose="02040503050406030204" pitchFamily="18" charset="0"/>
                              </a:rPr>
                              <m:t>𝑑</m:t>
                            </m:r>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𝐶</m:t>
                                </m:r>
                              </m:e>
                              <m:sub>
                                <m:r>
                                  <a:rPr lang="en-US" altLang="zh-CN" sz="2800" i="1">
                                    <a:latin typeface="Cambria Math" panose="02040503050406030204" pitchFamily="18" charset="0"/>
                                  </a:rPr>
                                  <m:t>𝑉</m:t>
                                </m:r>
                              </m:sub>
                            </m:sSub>
                            <m:d>
                              <m:dPr>
                                <m:ctrlPr>
                                  <a:rPr lang="en-US" altLang="zh-CN" sz="2800" i="1">
                                    <a:latin typeface="Cambria Math" panose="02040503050406030204" pitchFamily="18" charset="0"/>
                                  </a:rPr>
                                </m:ctrlPr>
                              </m:dPr>
                              <m:e>
                                <m:r>
                                  <a:rPr lang="en-US" altLang="zh-CN" sz="2800" i="1">
                                    <a:latin typeface="Cambria Math" panose="02040503050406030204" pitchFamily="18" charset="0"/>
                                  </a:rPr>
                                  <m:t>−</m:t>
                                </m:r>
                                <m:sSubSup>
                                  <m:sSubSupPr>
                                    <m:ctrlPr>
                                      <a:rPr lang="en-US" altLang="zh-CN" sz="2800" i="1">
                                        <a:latin typeface="Cambria Math" panose="02040503050406030204" pitchFamily="18" charset="0"/>
                                      </a:rPr>
                                    </m:ctrlPr>
                                  </m:sSubSupPr>
                                  <m:e>
                                    <m:r>
                                      <a:rPr lang="en-US" altLang="zh-CN" sz="2800" i="1">
                                        <a:latin typeface="Cambria Math" panose="02040503050406030204" pitchFamily="18" charset="0"/>
                                      </a:rPr>
                                      <m:t>𝑀</m:t>
                                    </m:r>
                                  </m:e>
                                  <m:sub>
                                    <m:r>
                                      <a:rPr lang="en-US" altLang="zh-CN" sz="2800" i="1">
                                        <a:latin typeface="Cambria Math" panose="02040503050406030204" pitchFamily="18" charset="0"/>
                                      </a:rPr>
                                      <m:t>𝑍</m:t>
                                    </m:r>
                                  </m:sub>
                                  <m:sup>
                                    <m:r>
                                      <a:rPr lang="en-US" altLang="zh-CN" sz="2800" i="1">
                                        <a:latin typeface="Cambria Math" panose="02040503050406030204" pitchFamily="18" charset="0"/>
                                      </a:rPr>
                                      <m:t>2</m:t>
                                    </m:r>
                                  </m:sup>
                                </m:sSubSup>
                                <m:r>
                                  <a:rPr lang="en-US" altLang="zh-CN" sz="2800" i="1">
                                    <a:latin typeface="Cambria Math" panose="02040503050406030204" pitchFamily="18" charset="0"/>
                                  </a:rPr>
                                  <m:t>,</m:t>
                                </m:r>
                                <m:r>
                                  <a:rPr lang="en-US" altLang="zh-CN" sz="2800" i="1">
                                    <a:latin typeface="Cambria Math" panose="02040503050406030204" pitchFamily="18" charset="0"/>
                                  </a:rPr>
                                  <m:t>𝜇</m:t>
                                </m:r>
                              </m:e>
                            </m:d>
                          </m:num>
                          <m:den>
                            <m:r>
                              <a:rPr lang="en-US" altLang="zh-CN" sz="2800" b="0" i="1" smtClean="0">
                                <a:solidFill>
                                  <a:schemeClr val="tx1"/>
                                </a:solidFill>
                                <a:latin typeface="Cambria Math" panose="02040503050406030204" pitchFamily="18" charset="0"/>
                              </a:rPr>
                              <m:t>𝑑</m:t>
                            </m:r>
                            <m:func>
                              <m:funcPr>
                                <m:ctrlPr>
                                  <a:rPr lang="en-US" altLang="zh-CN" sz="2800" b="0" i="1" smtClean="0">
                                    <a:solidFill>
                                      <a:schemeClr val="tx1"/>
                                    </a:solidFill>
                                    <a:latin typeface="Cambria Math" panose="02040503050406030204" pitchFamily="18" charset="0"/>
                                  </a:rPr>
                                </m:ctrlPr>
                              </m:funcPr>
                              <m:fName>
                                <m:r>
                                  <m:rPr>
                                    <m:sty m:val="p"/>
                                  </m:rPr>
                                  <a:rPr lang="en-US" altLang="zh-CN" sz="2800" b="0" i="0" smtClean="0">
                                    <a:solidFill>
                                      <a:schemeClr val="tx1"/>
                                    </a:solidFill>
                                    <a:latin typeface="Cambria Math" panose="02040503050406030204" pitchFamily="18" charset="0"/>
                                  </a:rPr>
                                  <m:t>ln</m:t>
                                </m:r>
                              </m:fName>
                              <m:e>
                                <m:r>
                                  <a:rPr lang="en-US" altLang="zh-CN" sz="2800" b="0" i="1" smtClean="0">
                                    <a:solidFill>
                                      <a:schemeClr val="tx1"/>
                                    </a:solidFill>
                                    <a:latin typeface="Cambria Math" panose="02040503050406030204" pitchFamily="18" charset="0"/>
                                  </a:rPr>
                                  <m:t> </m:t>
                                </m:r>
                              </m:e>
                            </m:func>
                            <m:r>
                              <a:rPr lang="en-US" altLang="zh-CN" sz="2800" b="0" i="1" smtClean="0">
                                <a:solidFill>
                                  <a:schemeClr val="tx1"/>
                                </a:solidFill>
                                <a:latin typeface="Cambria Math" panose="02040503050406030204" pitchFamily="18" charset="0"/>
                              </a:rPr>
                              <m:t>𝜇</m:t>
                            </m:r>
                          </m:den>
                        </m:f>
                      </m:e>
                      <m:sup>
                        <m:r>
                          <a:rPr lang="en-US" altLang="zh-CN" sz="2800" b="0" i="1" smtClean="0">
                            <a:solidFill>
                              <a:schemeClr val="tx1"/>
                            </a:solidFill>
                            <a:latin typeface="Cambria Math" panose="02040503050406030204" pitchFamily="18" charset="0"/>
                          </a:rPr>
                          <m:t> </m:t>
                        </m:r>
                      </m:sup>
                    </m:sSup>
                    <m:r>
                      <a:rPr lang="en-US" altLang="zh-CN" sz="2800" b="0" i="1" smtClean="0">
                        <a:solidFill>
                          <a:schemeClr val="tx1"/>
                        </a:solidFill>
                        <a:latin typeface="Cambria Math" panose="02040503050406030204" pitchFamily="18" charset="0"/>
                      </a:rPr>
                      <m:t>=[</m:t>
                    </m:r>
                    <m:sSubSup>
                      <m:sSubSupPr>
                        <m:ctrlPr>
                          <a:rPr lang="en-US" altLang="zh-CN" sz="2800" b="0" i="1" smtClean="0">
                            <a:solidFill>
                              <a:schemeClr val="tx1"/>
                            </a:solidFill>
                            <a:latin typeface="Cambria Math" panose="02040503050406030204" pitchFamily="18" charset="0"/>
                          </a:rPr>
                        </m:ctrlPr>
                      </m:sSubSupPr>
                      <m:e>
                        <m:r>
                          <m:rPr>
                            <m:sty m:val="p"/>
                          </m:rPr>
                          <a:rPr lang="en-US" altLang="zh-CN" sz="2800" b="0" i="0" smtClean="0">
                            <a:solidFill>
                              <a:schemeClr val="tx1"/>
                            </a:solidFill>
                            <a:latin typeface="Cambria Math" panose="02040503050406030204" pitchFamily="18" charset="0"/>
                          </a:rPr>
                          <m:t>Γ</m:t>
                        </m:r>
                      </m:e>
                      <m:sub>
                        <m:r>
                          <a:rPr lang="en-US" altLang="zh-CN" sz="2800" b="0" i="1" smtClean="0">
                            <a:solidFill>
                              <a:schemeClr val="tx1"/>
                            </a:solidFill>
                            <a:latin typeface="Cambria Math" panose="02040503050406030204" pitchFamily="18" charset="0"/>
                          </a:rPr>
                          <m:t>𝑐𝑢𝑠𝑝</m:t>
                        </m:r>
                      </m:sub>
                      <m:sup>
                        <m:r>
                          <a:rPr lang="en-US" altLang="zh-CN" sz="2800" b="0" i="1" smtClean="0">
                            <a:solidFill>
                              <a:schemeClr val="tx1"/>
                            </a:solidFill>
                            <a:latin typeface="Cambria Math" panose="02040503050406030204" pitchFamily="18" charset="0"/>
                          </a:rPr>
                          <m:t>𝐹</m:t>
                        </m:r>
                      </m:sup>
                    </m:sSubSup>
                    <m:d>
                      <m:dPr>
                        <m:ctrlPr>
                          <a:rPr lang="en-US" altLang="zh-CN" sz="2800" b="0" i="1" smtClean="0">
                            <a:solidFill>
                              <a:schemeClr val="tx1"/>
                            </a:solidFill>
                            <a:latin typeface="Cambria Math" panose="02040503050406030204" pitchFamily="18" charset="0"/>
                          </a:rPr>
                        </m:ctrlPr>
                      </m:dPr>
                      <m:e>
                        <m:sSub>
                          <m:sSubPr>
                            <m:ctrlPr>
                              <a:rPr lang="en-US" altLang="zh-CN" sz="2800" b="0" i="1" smtClean="0">
                                <a:solidFill>
                                  <a:schemeClr val="tx1"/>
                                </a:solidFill>
                                <a:latin typeface="Cambria Math" panose="02040503050406030204" pitchFamily="18" charset="0"/>
                              </a:rPr>
                            </m:ctrlPr>
                          </m:sSubPr>
                          <m:e>
                            <m:r>
                              <a:rPr lang="en-US" altLang="zh-CN" sz="2800" b="0" i="1" smtClean="0">
                                <a:solidFill>
                                  <a:schemeClr val="tx1"/>
                                </a:solidFill>
                                <a:latin typeface="Cambria Math" panose="02040503050406030204" pitchFamily="18" charset="0"/>
                              </a:rPr>
                              <m:t>𝛼</m:t>
                            </m:r>
                          </m:e>
                          <m:sub>
                            <m:r>
                              <a:rPr lang="en-US" altLang="zh-CN" sz="2800" b="0" i="1" smtClean="0">
                                <a:solidFill>
                                  <a:schemeClr val="tx1"/>
                                </a:solidFill>
                                <a:latin typeface="Cambria Math" panose="02040503050406030204" pitchFamily="18" charset="0"/>
                              </a:rPr>
                              <m:t>𝑠</m:t>
                            </m:r>
                          </m:sub>
                        </m:sSub>
                      </m:e>
                    </m:d>
                    <m:func>
                      <m:funcPr>
                        <m:ctrlPr>
                          <a:rPr lang="en-US" altLang="zh-CN" sz="2800" b="0" i="1" smtClean="0">
                            <a:solidFill>
                              <a:schemeClr val="tx1"/>
                            </a:solidFill>
                            <a:latin typeface="Cambria Math" panose="02040503050406030204" pitchFamily="18" charset="0"/>
                          </a:rPr>
                        </m:ctrlPr>
                      </m:funcPr>
                      <m:fName>
                        <m:r>
                          <m:rPr>
                            <m:sty m:val="p"/>
                          </m:rPr>
                          <a:rPr lang="en-US" altLang="zh-CN" sz="2800" b="0" i="0" smtClean="0">
                            <a:solidFill>
                              <a:schemeClr val="tx1"/>
                            </a:solidFill>
                            <a:latin typeface="Cambria Math" panose="02040503050406030204" pitchFamily="18" charset="0"/>
                          </a:rPr>
                          <m:t>ln</m:t>
                        </m:r>
                      </m:fName>
                      <m:e>
                        <m:d>
                          <m:dPr>
                            <m:ctrlPr>
                              <a:rPr lang="en-US" altLang="zh-CN" sz="2800" b="0" i="1" smtClean="0">
                                <a:solidFill>
                                  <a:schemeClr val="tx1"/>
                                </a:solidFill>
                                <a:latin typeface="Cambria Math" panose="02040503050406030204" pitchFamily="18" charset="0"/>
                              </a:rPr>
                            </m:ctrlPr>
                          </m:dPr>
                          <m:e>
                            <m:f>
                              <m:fPr>
                                <m:ctrlPr>
                                  <a:rPr lang="en-US" altLang="zh-CN" sz="2800" b="0" i="1" smtClean="0">
                                    <a:solidFill>
                                      <a:schemeClr val="tx1"/>
                                    </a:solidFill>
                                    <a:latin typeface="Cambria Math" panose="02040503050406030204" pitchFamily="18" charset="0"/>
                                  </a:rPr>
                                </m:ctrlPr>
                              </m:fPr>
                              <m:num>
                                <m:r>
                                  <a:rPr lang="en-US" altLang="zh-CN" sz="2800" b="0" i="1" smtClean="0">
                                    <a:solidFill>
                                      <a:schemeClr val="tx1"/>
                                    </a:solidFill>
                                    <a:latin typeface="Cambria Math" panose="02040503050406030204" pitchFamily="18" charset="0"/>
                                  </a:rPr>
                                  <m:t>−</m:t>
                                </m:r>
                                <m:sSubSup>
                                  <m:sSubSupPr>
                                    <m:ctrlPr>
                                      <a:rPr lang="en-US" altLang="zh-CN" sz="2800" b="0" i="1" smtClean="0">
                                        <a:solidFill>
                                          <a:schemeClr val="tx1"/>
                                        </a:solidFill>
                                        <a:latin typeface="Cambria Math" panose="02040503050406030204" pitchFamily="18" charset="0"/>
                                      </a:rPr>
                                    </m:ctrlPr>
                                  </m:sSubSupPr>
                                  <m:e>
                                    <m:r>
                                      <a:rPr lang="en-US" altLang="zh-CN" sz="2800" b="0" i="1" smtClean="0">
                                        <a:solidFill>
                                          <a:schemeClr val="tx1"/>
                                        </a:solidFill>
                                        <a:latin typeface="Cambria Math" panose="02040503050406030204" pitchFamily="18" charset="0"/>
                                      </a:rPr>
                                      <m:t>𝑀</m:t>
                                    </m:r>
                                  </m:e>
                                  <m:sub>
                                    <m:r>
                                      <a:rPr lang="en-US" altLang="zh-CN" sz="2800" b="0" i="1" smtClean="0">
                                        <a:solidFill>
                                          <a:schemeClr val="tx1"/>
                                        </a:solidFill>
                                        <a:latin typeface="Cambria Math" panose="02040503050406030204" pitchFamily="18" charset="0"/>
                                      </a:rPr>
                                      <m:t>𝑍</m:t>
                                    </m:r>
                                  </m:sub>
                                  <m:sup>
                                    <m:r>
                                      <a:rPr lang="en-US" altLang="zh-CN" sz="2800" b="0" i="1" smtClean="0">
                                        <a:solidFill>
                                          <a:schemeClr val="tx1"/>
                                        </a:solidFill>
                                        <a:latin typeface="Cambria Math" panose="02040503050406030204" pitchFamily="18" charset="0"/>
                                      </a:rPr>
                                      <m:t>2</m:t>
                                    </m:r>
                                  </m:sup>
                                </m:sSubSup>
                              </m:num>
                              <m:den>
                                <m:sSup>
                                  <m:sSupPr>
                                    <m:ctrlPr>
                                      <a:rPr lang="en-US" altLang="zh-CN" sz="2800" b="0" i="1" smtClean="0">
                                        <a:solidFill>
                                          <a:schemeClr val="tx1"/>
                                        </a:solidFill>
                                        <a:latin typeface="Cambria Math" panose="02040503050406030204" pitchFamily="18" charset="0"/>
                                      </a:rPr>
                                    </m:ctrlPr>
                                  </m:sSupPr>
                                  <m:e>
                                    <m:r>
                                      <a:rPr lang="en-US" altLang="zh-CN" sz="2800" b="0" i="1" smtClean="0">
                                        <a:solidFill>
                                          <a:schemeClr val="tx1"/>
                                        </a:solidFill>
                                        <a:latin typeface="Cambria Math" panose="02040503050406030204" pitchFamily="18" charset="0"/>
                                      </a:rPr>
                                      <m:t>𝜇</m:t>
                                    </m:r>
                                  </m:e>
                                  <m:sup>
                                    <m:r>
                                      <a:rPr lang="en-US" altLang="zh-CN" sz="2800" b="0" i="1" smtClean="0">
                                        <a:solidFill>
                                          <a:schemeClr val="tx1"/>
                                        </a:solidFill>
                                        <a:latin typeface="Cambria Math" panose="02040503050406030204" pitchFamily="18" charset="0"/>
                                      </a:rPr>
                                      <m:t>2</m:t>
                                    </m:r>
                                  </m:sup>
                                </m:sSup>
                              </m:den>
                            </m:f>
                          </m:e>
                        </m:d>
                      </m:e>
                    </m:func>
                    <m:r>
                      <a:rPr lang="en-US" altLang="zh-CN" sz="2800" b="0" i="1" smtClean="0">
                        <a:solidFill>
                          <a:schemeClr val="tx1"/>
                        </a:solidFill>
                        <a:latin typeface="Cambria Math" panose="02040503050406030204" pitchFamily="18" charset="0"/>
                      </a:rPr>
                      <m:t>+2</m:t>
                    </m:r>
                    <m:sSup>
                      <m:sSupPr>
                        <m:ctrlPr>
                          <a:rPr lang="en-US" altLang="zh-CN" sz="2800" b="0" i="1" smtClean="0">
                            <a:solidFill>
                              <a:schemeClr val="tx1"/>
                            </a:solidFill>
                            <a:latin typeface="Cambria Math" panose="02040503050406030204" pitchFamily="18" charset="0"/>
                          </a:rPr>
                        </m:ctrlPr>
                      </m:sSupPr>
                      <m:e>
                        <m:r>
                          <a:rPr lang="en-US" altLang="zh-CN" sz="2800" b="0" i="1" smtClean="0">
                            <a:solidFill>
                              <a:schemeClr val="tx1"/>
                            </a:solidFill>
                            <a:latin typeface="Cambria Math" panose="02040503050406030204" pitchFamily="18" charset="0"/>
                          </a:rPr>
                          <m:t>𝛾</m:t>
                        </m:r>
                      </m:e>
                      <m:sup>
                        <m:r>
                          <a:rPr lang="en-US" altLang="zh-CN" sz="2800" b="0" i="1" smtClean="0">
                            <a:solidFill>
                              <a:schemeClr val="tx1"/>
                            </a:solidFill>
                            <a:latin typeface="Cambria Math" panose="02040503050406030204" pitchFamily="18" charset="0"/>
                          </a:rPr>
                          <m:t>𝑞</m:t>
                        </m:r>
                      </m:sup>
                    </m:sSup>
                    <m:d>
                      <m:dPr>
                        <m:ctrlPr>
                          <a:rPr lang="en-US" altLang="zh-CN" sz="2800" i="1">
                            <a:latin typeface="Cambria Math" panose="02040503050406030204" pitchFamily="18" charset="0"/>
                          </a:rPr>
                        </m:ctrlPr>
                      </m:dPr>
                      <m:e>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𝛼</m:t>
                            </m:r>
                          </m:e>
                          <m:sub>
                            <m:r>
                              <a:rPr lang="en-US" altLang="zh-CN" sz="2800" i="1">
                                <a:latin typeface="Cambria Math" panose="02040503050406030204" pitchFamily="18" charset="0"/>
                              </a:rPr>
                              <m:t>𝑠</m:t>
                            </m:r>
                          </m:sub>
                        </m:sSub>
                      </m:e>
                    </m:d>
                    <m:r>
                      <a:rPr lang="en-US" altLang="zh-CN" sz="2800" b="0" i="1" smtClean="0">
                        <a:solidFill>
                          <a:schemeClr val="tx1"/>
                        </a:solidFill>
                        <a:latin typeface="Cambria Math" panose="02040503050406030204" pitchFamily="18" charset="0"/>
                      </a:rPr>
                      <m:t>]</m:t>
                    </m:r>
                  </m:oMath>
                </a14:m>
                <a:r>
                  <a:rPr lang="en-US" altLang="zh-CN" sz="2800" dirty="0"/>
                  <a:t> </a:t>
                </a:r>
                <a14:m>
                  <m:oMath xmlns:m="http://schemas.openxmlformats.org/officeDocument/2006/math">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𝐶</m:t>
                        </m:r>
                      </m:e>
                      <m:sub>
                        <m:r>
                          <a:rPr lang="en-US" altLang="zh-CN" sz="2800" i="1">
                            <a:latin typeface="Cambria Math" panose="02040503050406030204" pitchFamily="18" charset="0"/>
                          </a:rPr>
                          <m:t>𝑉</m:t>
                        </m:r>
                      </m:sub>
                    </m:sSub>
                    <m:d>
                      <m:dPr>
                        <m:ctrlPr>
                          <a:rPr lang="en-US" altLang="zh-CN" sz="2800" i="1">
                            <a:latin typeface="Cambria Math" panose="02040503050406030204" pitchFamily="18" charset="0"/>
                          </a:rPr>
                        </m:ctrlPr>
                      </m:dPr>
                      <m:e>
                        <m:r>
                          <a:rPr lang="en-US" altLang="zh-CN" sz="2800" i="1">
                            <a:latin typeface="Cambria Math" panose="02040503050406030204" pitchFamily="18" charset="0"/>
                          </a:rPr>
                          <m:t>−</m:t>
                        </m:r>
                        <m:sSubSup>
                          <m:sSubSupPr>
                            <m:ctrlPr>
                              <a:rPr lang="en-US" altLang="zh-CN" sz="2800" i="1">
                                <a:latin typeface="Cambria Math" panose="02040503050406030204" pitchFamily="18" charset="0"/>
                              </a:rPr>
                            </m:ctrlPr>
                          </m:sSubSupPr>
                          <m:e>
                            <m:r>
                              <a:rPr lang="en-US" altLang="zh-CN" sz="2800" i="1">
                                <a:latin typeface="Cambria Math" panose="02040503050406030204" pitchFamily="18" charset="0"/>
                              </a:rPr>
                              <m:t>𝑀</m:t>
                            </m:r>
                          </m:e>
                          <m:sub>
                            <m:r>
                              <a:rPr lang="en-US" altLang="zh-CN" sz="2800" i="1">
                                <a:latin typeface="Cambria Math" panose="02040503050406030204" pitchFamily="18" charset="0"/>
                              </a:rPr>
                              <m:t>𝑍</m:t>
                            </m:r>
                          </m:sub>
                          <m:sup>
                            <m:r>
                              <a:rPr lang="en-US" altLang="zh-CN" sz="2800" i="1">
                                <a:latin typeface="Cambria Math" panose="02040503050406030204" pitchFamily="18" charset="0"/>
                              </a:rPr>
                              <m:t>2</m:t>
                            </m:r>
                          </m:sup>
                        </m:sSubSup>
                        <m:r>
                          <a:rPr lang="en-US" altLang="zh-CN" sz="2800" i="1">
                            <a:latin typeface="Cambria Math" panose="02040503050406030204" pitchFamily="18" charset="0"/>
                          </a:rPr>
                          <m:t>,</m:t>
                        </m:r>
                        <m:r>
                          <a:rPr lang="en-US" altLang="zh-CN" sz="2800" i="1">
                            <a:latin typeface="Cambria Math" panose="02040503050406030204" pitchFamily="18" charset="0"/>
                          </a:rPr>
                          <m:t>𝜇</m:t>
                        </m:r>
                      </m:e>
                    </m:d>
                  </m:oMath>
                </a14:m>
                <a:endParaRPr lang="zh-CN" altLang="en-US" sz="2800" dirty="0">
                  <a:solidFill>
                    <a:schemeClr val="tx1"/>
                  </a:solidFill>
                </a:endParaRPr>
              </a:p>
            </p:txBody>
          </p:sp>
        </mc:Choice>
        <mc:Fallback xmlns="">
          <p:sp>
            <p:nvSpPr>
              <p:cNvPr id="27" name="文本框 26"/>
              <p:cNvSpPr txBox="1">
                <a:spLocks noRot="1" noChangeAspect="1" noMove="1" noResize="1" noEditPoints="1" noAdjustHandles="1" noChangeArrowheads="1" noChangeShapeType="1" noTextEdit="1"/>
              </p:cNvSpPr>
              <p:nvPr/>
            </p:nvSpPr>
            <p:spPr>
              <a:xfrm>
                <a:off x="212366" y="5822537"/>
                <a:ext cx="8826647" cy="840166"/>
              </a:xfrm>
              <a:prstGeom prst="rect">
                <a:avLst/>
              </a:prstGeom>
              <a:blipFill rotWithShape="0">
                <a:blip r:embed="rId4"/>
                <a:stretch>
                  <a:fillRect/>
                </a:stretch>
              </a:blipFill>
            </p:spPr>
            <p:txBody>
              <a:bodyPr/>
              <a:lstStyle/>
              <a:p>
                <a:r>
                  <a:rPr lang="zh-CN" altLang="en-US">
                    <a:noFill/>
                  </a:rPr>
                  <a:t> </a:t>
                </a:r>
              </a:p>
            </p:txBody>
          </p:sp>
        </mc:Fallback>
      </mc:AlternateContent>
      <p:sp>
        <p:nvSpPr>
          <p:cNvPr id="28" name="文本框 27"/>
          <p:cNvSpPr txBox="1"/>
          <p:nvPr/>
        </p:nvSpPr>
        <p:spPr>
          <a:xfrm>
            <a:off x="212366" y="5306183"/>
            <a:ext cx="5497018" cy="400110"/>
          </a:xfrm>
          <a:prstGeom prst="rect">
            <a:avLst/>
          </a:prstGeom>
          <a:noFill/>
        </p:spPr>
        <p:txBody>
          <a:bodyPr wrap="none" rtlCol="0">
            <a:spAutoFit/>
          </a:bodyPr>
          <a:lstStyle/>
          <a:p>
            <a:r>
              <a:rPr lang="en-US" altLang="zh-CN" sz="2000" dirty="0" smtClean="0">
                <a:solidFill>
                  <a:schemeClr val="accent5">
                    <a:lumMod val="75000"/>
                  </a:schemeClr>
                </a:solidFill>
              </a:rPr>
              <a:t>The RG evolution equation of the hard function</a:t>
            </a:r>
            <a:endParaRPr lang="zh-CN" altLang="en-US" sz="2000" dirty="0">
              <a:solidFill>
                <a:schemeClr val="accent5">
                  <a:lumMod val="75000"/>
                </a:schemeClr>
              </a:solidFill>
            </a:endParaRPr>
          </a:p>
        </p:txBody>
      </p:sp>
      <mc:AlternateContent xmlns:mc="http://schemas.openxmlformats.org/markup-compatibility/2006" xmlns:a14="http://schemas.microsoft.com/office/drawing/2010/main">
        <mc:Choice Requires="a14">
          <p:sp>
            <p:nvSpPr>
              <p:cNvPr id="29" name="文本框 28"/>
              <p:cNvSpPr txBox="1"/>
              <p:nvPr/>
            </p:nvSpPr>
            <p:spPr>
              <a:xfrm>
                <a:off x="93894" y="4490918"/>
                <a:ext cx="9050106" cy="8160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000" b="1" i="1" smtClean="0">
                              <a:latin typeface="Cambria Math" panose="02040503050406030204" pitchFamily="18" charset="0"/>
                            </a:rPr>
                          </m:ctrlPr>
                        </m:sSupPr>
                        <m:e>
                          <m:d>
                            <m:dPr>
                              <m:begChr m:val="|"/>
                              <m:endChr m:val="|"/>
                              <m:ctrlPr>
                                <a:rPr lang="en-US" altLang="zh-CN" sz="2000" b="1" i="1" smtClean="0">
                                  <a:latin typeface="Cambria Math" panose="02040503050406030204" pitchFamily="18" charset="0"/>
                                </a:rPr>
                              </m:ctrlPr>
                            </m:dPr>
                            <m:e>
                              <m:sSub>
                                <m:sSubPr>
                                  <m:ctrlPr>
                                    <a:rPr lang="en-US" altLang="zh-CN" sz="2000" b="1" i="1" smtClean="0">
                                      <a:latin typeface="Cambria Math" panose="02040503050406030204" pitchFamily="18" charset="0"/>
                                    </a:rPr>
                                  </m:ctrlPr>
                                </m:sSubPr>
                                <m:e>
                                  <m:r>
                                    <a:rPr lang="en-US" altLang="zh-CN" sz="2000" b="1" i="1" smtClean="0">
                                      <a:latin typeface="Cambria Math" panose="02040503050406030204" pitchFamily="18" charset="0"/>
                                    </a:rPr>
                                    <m:t>𝑪</m:t>
                                  </m:r>
                                </m:e>
                                <m:sub>
                                  <m:r>
                                    <a:rPr lang="en-US" altLang="zh-CN" sz="2000" b="1" i="1" smtClean="0">
                                      <a:latin typeface="Cambria Math" panose="02040503050406030204" pitchFamily="18" charset="0"/>
                                    </a:rPr>
                                    <m:t>𝑽</m:t>
                                  </m:r>
                                </m:sub>
                              </m:sSub>
                              <m:d>
                                <m:dPr>
                                  <m:ctrlPr>
                                    <a:rPr lang="en-US" altLang="zh-CN" sz="2000" b="1" i="1" smtClean="0">
                                      <a:latin typeface="Cambria Math" panose="02040503050406030204" pitchFamily="18" charset="0"/>
                                    </a:rPr>
                                  </m:ctrlPr>
                                </m:dPr>
                                <m:e>
                                  <m:r>
                                    <a:rPr lang="en-US" altLang="zh-CN" sz="2000" b="1" i="1" smtClean="0">
                                      <a:latin typeface="Cambria Math" panose="02040503050406030204" pitchFamily="18" charset="0"/>
                                    </a:rPr>
                                    <m:t>−</m:t>
                                  </m:r>
                                  <m:sSubSup>
                                    <m:sSubSupPr>
                                      <m:ctrlPr>
                                        <a:rPr lang="en-US" altLang="zh-CN" sz="2000" b="1" i="1" smtClean="0">
                                          <a:latin typeface="Cambria Math" panose="02040503050406030204" pitchFamily="18" charset="0"/>
                                        </a:rPr>
                                      </m:ctrlPr>
                                    </m:sSubSupPr>
                                    <m:e>
                                      <m:r>
                                        <a:rPr lang="en-US" altLang="zh-CN" sz="2000" b="1" i="1" smtClean="0">
                                          <a:latin typeface="Cambria Math" panose="02040503050406030204" pitchFamily="18" charset="0"/>
                                        </a:rPr>
                                        <m:t>𝑴</m:t>
                                      </m:r>
                                    </m:e>
                                    <m:sub>
                                      <m:r>
                                        <a:rPr lang="en-US" altLang="zh-CN" sz="2000" b="1" i="1" smtClean="0">
                                          <a:latin typeface="Cambria Math" panose="02040503050406030204" pitchFamily="18" charset="0"/>
                                        </a:rPr>
                                        <m:t>𝒁</m:t>
                                      </m:r>
                                    </m:sub>
                                    <m:sup>
                                      <m:r>
                                        <a:rPr lang="en-US" altLang="zh-CN" sz="2000" b="1" i="1" smtClean="0">
                                          <a:latin typeface="Cambria Math" panose="02040503050406030204" pitchFamily="18" charset="0"/>
                                        </a:rPr>
                                        <m:t>𝟐</m:t>
                                      </m:r>
                                    </m:sup>
                                  </m:sSubSup>
                                  <m:r>
                                    <a:rPr lang="en-US" altLang="zh-CN" sz="2000" b="1" i="1" smtClean="0">
                                      <a:latin typeface="Cambria Math" panose="02040503050406030204" pitchFamily="18" charset="0"/>
                                    </a:rPr>
                                    <m:t>,</m:t>
                                  </m:r>
                                  <m:r>
                                    <a:rPr lang="en-US" altLang="zh-CN" sz="2000" b="1" i="1" smtClean="0">
                                      <a:latin typeface="Cambria Math" panose="02040503050406030204" pitchFamily="18" charset="0"/>
                                    </a:rPr>
                                    <m:t>𝝁</m:t>
                                  </m:r>
                                </m:e>
                              </m:d>
                            </m:e>
                          </m:d>
                        </m:e>
                        <m:sup>
                          <m:r>
                            <a:rPr lang="en-US" altLang="zh-CN" sz="2000" b="1" i="1" smtClean="0">
                              <a:latin typeface="Cambria Math" panose="02040503050406030204" pitchFamily="18" charset="0"/>
                            </a:rPr>
                            <m:t>𝟐</m:t>
                          </m:r>
                        </m:sup>
                      </m:sSup>
                      <m:r>
                        <a:rPr lang="en-US" altLang="zh-CN" sz="2000" b="1" i="1" smtClean="0">
                          <a:latin typeface="Cambria Math" panose="02040503050406030204" pitchFamily="18" charset="0"/>
                        </a:rPr>
                        <m:t>=</m:t>
                      </m:r>
                      <m:r>
                        <a:rPr lang="en-US" altLang="zh-CN" sz="2000" b="1" i="0" smtClean="0">
                          <a:latin typeface="Cambria Math" panose="02040503050406030204" pitchFamily="18" charset="0"/>
                        </a:rPr>
                        <m:t>𝟏</m:t>
                      </m:r>
                      <m:r>
                        <a:rPr lang="en-US" altLang="zh-CN" sz="2000" b="1" i="0" smtClean="0">
                          <a:latin typeface="Cambria Math" panose="02040503050406030204" pitchFamily="18" charset="0"/>
                        </a:rPr>
                        <m:t>+</m:t>
                      </m:r>
                      <m:f>
                        <m:fPr>
                          <m:ctrlPr>
                            <a:rPr lang="en-US" altLang="zh-CN" sz="2000" b="1" i="1" smtClean="0">
                              <a:latin typeface="Cambria Math" panose="02040503050406030204" pitchFamily="18" charset="0"/>
                            </a:rPr>
                          </m:ctrlPr>
                        </m:fPr>
                        <m:num>
                          <m:sSub>
                            <m:sSubPr>
                              <m:ctrlPr>
                                <a:rPr lang="en-US" altLang="zh-CN" sz="2000" b="1" i="1" smtClean="0">
                                  <a:latin typeface="Cambria Math" panose="02040503050406030204" pitchFamily="18" charset="0"/>
                                </a:rPr>
                              </m:ctrlPr>
                            </m:sSubPr>
                            <m:e>
                              <m:r>
                                <a:rPr lang="en-US" altLang="zh-CN" sz="2000" b="1" i="0" smtClean="0">
                                  <a:latin typeface="Cambria Math" panose="02040503050406030204" pitchFamily="18" charset="0"/>
                                </a:rPr>
                                <m:t>𝐂</m:t>
                              </m:r>
                            </m:e>
                            <m:sub>
                              <m:r>
                                <a:rPr lang="en-US" altLang="zh-CN" sz="2000" b="1" i="0" smtClean="0">
                                  <a:latin typeface="Cambria Math" panose="02040503050406030204" pitchFamily="18" charset="0"/>
                                </a:rPr>
                                <m:t>𝐅</m:t>
                              </m:r>
                            </m:sub>
                          </m:sSub>
                          <m:sSub>
                            <m:sSubPr>
                              <m:ctrlPr>
                                <a:rPr lang="en-US" altLang="zh-CN" sz="2000" b="1" i="1" smtClean="0">
                                  <a:latin typeface="Cambria Math" panose="02040503050406030204" pitchFamily="18" charset="0"/>
                                </a:rPr>
                              </m:ctrlPr>
                            </m:sSubPr>
                            <m:e>
                              <m:r>
                                <a:rPr lang="en-US" altLang="zh-CN" sz="2000" b="1" i="1" smtClean="0">
                                  <a:latin typeface="Cambria Math" panose="02040503050406030204" pitchFamily="18" charset="0"/>
                                </a:rPr>
                                <m:t>𝜶</m:t>
                              </m:r>
                            </m:e>
                            <m:sub>
                              <m:r>
                                <a:rPr lang="en-US" altLang="zh-CN" sz="2000" b="1" i="1" smtClean="0">
                                  <a:latin typeface="Cambria Math" panose="02040503050406030204" pitchFamily="18" charset="0"/>
                                </a:rPr>
                                <m:t>𝒔</m:t>
                              </m:r>
                            </m:sub>
                          </m:sSub>
                          <m:d>
                            <m:dPr>
                              <m:ctrlPr>
                                <a:rPr lang="en-US" altLang="zh-CN" sz="2000" b="1" i="1" smtClean="0">
                                  <a:latin typeface="Cambria Math" panose="02040503050406030204" pitchFamily="18" charset="0"/>
                                </a:rPr>
                              </m:ctrlPr>
                            </m:dPr>
                            <m:e>
                              <m:sSub>
                                <m:sSubPr>
                                  <m:ctrlPr>
                                    <a:rPr lang="en-US" altLang="zh-CN" sz="2000" b="1" i="1" smtClean="0">
                                      <a:latin typeface="Cambria Math" panose="02040503050406030204" pitchFamily="18" charset="0"/>
                                    </a:rPr>
                                  </m:ctrlPr>
                                </m:sSubPr>
                                <m:e>
                                  <m:r>
                                    <a:rPr lang="en-US" altLang="zh-CN" sz="2000" b="1" i="1" smtClean="0">
                                      <a:latin typeface="Cambria Math" panose="02040503050406030204" pitchFamily="18" charset="0"/>
                                    </a:rPr>
                                    <m:t>𝝁</m:t>
                                  </m:r>
                                </m:e>
                                <m:sub>
                                  <m:r>
                                    <a:rPr lang="en-US" altLang="zh-CN" sz="2000" b="1" i="1" smtClean="0">
                                      <a:latin typeface="Cambria Math" panose="02040503050406030204" pitchFamily="18" charset="0"/>
                                    </a:rPr>
                                    <m:t>𝒉</m:t>
                                  </m:r>
                                </m:sub>
                              </m:sSub>
                            </m:e>
                          </m:d>
                        </m:num>
                        <m:den>
                          <m:r>
                            <a:rPr lang="en-US" altLang="zh-CN" sz="2000" b="1" i="1" smtClean="0">
                              <a:latin typeface="Cambria Math" panose="02040503050406030204" pitchFamily="18" charset="0"/>
                            </a:rPr>
                            <m:t>𝟐</m:t>
                          </m:r>
                          <m:r>
                            <a:rPr lang="en-US" altLang="zh-CN" sz="2000" b="1" i="1" smtClean="0">
                              <a:latin typeface="Cambria Math" panose="02040503050406030204" pitchFamily="18" charset="0"/>
                            </a:rPr>
                            <m:t>𝝅</m:t>
                          </m:r>
                        </m:den>
                      </m:f>
                      <m:r>
                        <a:rPr lang="en-US" altLang="zh-CN" sz="2000" b="1" i="1" smtClean="0">
                          <a:latin typeface="Cambria Math" panose="02040503050406030204" pitchFamily="18" charset="0"/>
                        </a:rPr>
                        <m:t>𝑹𝒆</m:t>
                      </m:r>
                      <m:r>
                        <a:rPr lang="en-US" altLang="zh-CN" sz="2000" b="1" i="1" smtClean="0">
                          <a:latin typeface="Cambria Math" panose="02040503050406030204" pitchFamily="18" charset="0"/>
                        </a:rPr>
                        <m:t>(−</m:t>
                      </m:r>
                      <m:r>
                        <a:rPr lang="en-US" altLang="zh-CN" sz="2000" b="1" i="1" smtClean="0">
                          <a:solidFill>
                            <a:srgbClr val="FF0000"/>
                          </a:solidFill>
                          <a:latin typeface="Cambria Math" panose="02040503050406030204" pitchFamily="18" charset="0"/>
                        </a:rPr>
                        <m:t>𝑳𝒐</m:t>
                      </m:r>
                      <m:sSup>
                        <m:sSupPr>
                          <m:ctrlPr>
                            <a:rPr lang="en-US" altLang="zh-CN" sz="2000" b="1" i="1" smtClean="0">
                              <a:solidFill>
                                <a:srgbClr val="FF0000"/>
                              </a:solidFill>
                              <a:latin typeface="Cambria Math" panose="02040503050406030204" pitchFamily="18" charset="0"/>
                            </a:rPr>
                          </m:ctrlPr>
                        </m:sSupPr>
                        <m:e>
                          <m:r>
                            <a:rPr lang="en-US" altLang="zh-CN" sz="2000" b="1" i="1" smtClean="0">
                              <a:solidFill>
                                <a:srgbClr val="FF0000"/>
                              </a:solidFill>
                              <a:latin typeface="Cambria Math" panose="02040503050406030204" pitchFamily="18" charset="0"/>
                            </a:rPr>
                            <m:t>𝒈</m:t>
                          </m:r>
                        </m:e>
                        <m:sup>
                          <m:r>
                            <a:rPr lang="en-US" altLang="zh-CN" sz="2000" b="1" i="1" smtClean="0">
                              <a:solidFill>
                                <a:srgbClr val="FF0000"/>
                              </a:solidFill>
                              <a:latin typeface="Cambria Math" panose="02040503050406030204" pitchFamily="18" charset="0"/>
                            </a:rPr>
                            <m:t>𝟐</m:t>
                          </m:r>
                        </m:sup>
                      </m:sSup>
                      <m:d>
                        <m:dPr>
                          <m:ctrlPr>
                            <a:rPr lang="en-US" altLang="zh-CN" sz="2000" b="1" i="1" smtClean="0">
                              <a:solidFill>
                                <a:srgbClr val="FF0000"/>
                              </a:solidFill>
                              <a:latin typeface="Cambria Math" panose="02040503050406030204" pitchFamily="18" charset="0"/>
                            </a:rPr>
                          </m:ctrlPr>
                        </m:dPr>
                        <m:e>
                          <m:r>
                            <a:rPr lang="en-US" altLang="zh-CN" sz="2000" b="1" i="1" smtClean="0">
                              <a:solidFill>
                                <a:srgbClr val="FF0000"/>
                              </a:solidFill>
                              <a:latin typeface="Cambria Math" panose="02040503050406030204" pitchFamily="18" charset="0"/>
                            </a:rPr>
                            <m:t>−</m:t>
                          </m:r>
                          <m:f>
                            <m:fPr>
                              <m:ctrlPr>
                                <a:rPr lang="en-US" altLang="zh-CN" sz="2000" b="1" i="1" smtClean="0">
                                  <a:solidFill>
                                    <a:srgbClr val="FF0000"/>
                                  </a:solidFill>
                                  <a:latin typeface="Cambria Math" panose="02040503050406030204" pitchFamily="18" charset="0"/>
                                </a:rPr>
                              </m:ctrlPr>
                            </m:fPr>
                            <m:num>
                              <m:sSubSup>
                                <m:sSubSupPr>
                                  <m:ctrlPr>
                                    <a:rPr lang="en-US" altLang="zh-CN" sz="2000" b="1" i="1" smtClean="0">
                                      <a:solidFill>
                                        <a:srgbClr val="FF0000"/>
                                      </a:solidFill>
                                      <a:latin typeface="Cambria Math" panose="02040503050406030204" pitchFamily="18" charset="0"/>
                                    </a:rPr>
                                  </m:ctrlPr>
                                </m:sSubSupPr>
                                <m:e>
                                  <m:r>
                                    <a:rPr lang="en-US" altLang="zh-CN" sz="2000" b="1" i="1" smtClean="0">
                                      <a:solidFill>
                                        <a:srgbClr val="FF0000"/>
                                      </a:solidFill>
                                      <a:latin typeface="Cambria Math" panose="02040503050406030204" pitchFamily="18" charset="0"/>
                                    </a:rPr>
                                    <m:t>𝑴</m:t>
                                  </m:r>
                                </m:e>
                                <m:sub>
                                  <m:r>
                                    <a:rPr lang="en-US" altLang="zh-CN" sz="2000" b="1" i="1" smtClean="0">
                                      <a:solidFill>
                                        <a:srgbClr val="FF0000"/>
                                      </a:solidFill>
                                      <a:latin typeface="Cambria Math" panose="02040503050406030204" pitchFamily="18" charset="0"/>
                                    </a:rPr>
                                    <m:t>𝒁</m:t>
                                  </m:r>
                                </m:sub>
                                <m:sup>
                                  <m:r>
                                    <a:rPr lang="en-US" altLang="zh-CN" sz="2000" b="1" i="1" smtClean="0">
                                      <a:solidFill>
                                        <a:srgbClr val="FF0000"/>
                                      </a:solidFill>
                                      <a:latin typeface="Cambria Math" panose="02040503050406030204" pitchFamily="18" charset="0"/>
                                    </a:rPr>
                                    <m:t>𝟐</m:t>
                                  </m:r>
                                </m:sup>
                              </m:sSubSup>
                            </m:num>
                            <m:den>
                              <m:sSubSup>
                                <m:sSubSupPr>
                                  <m:ctrlPr>
                                    <a:rPr lang="en-US" altLang="zh-CN" sz="2000" b="1" i="1" smtClean="0">
                                      <a:solidFill>
                                        <a:srgbClr val="FF0000"/>
                                      </a:solidFill>
                                      <a:latin typeface="Cambria Math" panose="02040503050406030204" pitchFamily="18" charset="0"/>
                                    </a:rPr>
                                  </m:ctrlPr>
                                </m:sSubSupPr>
                                <m:e>
                                  <m:r>
                                    <a:rPr lang="en-US" altLang="zh-CN" sz="2000" b="1" i="1" smtClean="0">
                                      <a:solidFill>
                                        <a:srgbClr val="FF0000"/>
                                      </a:solidFill>
                                      <a:latin typeface="Cambria Math" panose="02040503050406030204" pitchFamily="18" charset="0"/>
                                    </a:rPr>
                                    <m:t>𝝁</m:t>
                                  </m:r>
                                </m:e>
                                <m:sub>
                                  <m:r>
                                    <a:rPr lang="en-US" altLang="zh-CN" sz="2000" b="1" i="1" smtClean="0">
                                      <a:solidFill>
                                        <a:srgbClr val="FF0000"/>
                                      </a:solidFill>
                                      <a:latin typeface="Cambria Math" panose="02040503050406030204" pitchFamily="18" charset="0"/>
                                    </a:rPr>
                                    <m:t>𝒉</m:t>
                                  </m:r>
                                </m:sub>
                                <m:sup>
                                  <m:r>
                                    <a:rPr lang="en-US" altLang="zh-CN" sz="2000" b="1" i="1" smtClean="0">
                                      <a:solidFill>
                                        <a:srgbClr val="FF0000"/>
                                      </a:solidFill>
                                      <a:latin typeface="Cambria Math" panose="02040503050406030204" pitchFamily="18" charset="0"/>
                                    </a:rPr>
                                    <m:t>𝟐</m:t>
                                  </m:r>
                                </m:sup>
                              </m:sSubSup>
                            </m:den>
                          </m:f>
                        </m:e>
                      </m:d>
                      <m:r>
                        <a:rPr lang="en-US" altLang="zh-CN" sz="2000" b="1" i="1" smtClean="0">
                          <a:latin typeface="Cambria Math" panose="02040503050406030204" pitchFamily="18" charset="0"/>
                        </a:rPr>
                        <m:t>+</m:t>
                      </m:r>
                      <m:r>
                        <a:rPr lang="en-US" altLang="zh-CN" sz="2000" b="1" i="1" smtClean="0">
                          <a:solidFill>
                            <a:srgbClr val="7030A0"/>
                          </a:solidFill>
                          <a:latin typeface="Cambria Math" panose="02040503050406030204" pitchFamily="18" charset="0"/>
                        </a:rPr>
                        <m:t>𝟑</m:t>
                      </m:r>
                      <m:r>
                        <a:rPr lang="en-US" altLang="zh-CN" sz="2000" b="1" i="1" smtClean="0">
                          <a:solidFill>
                            <a:srgbClr val="7030A0"/>
                          </a:solidFill>
                          <a:latin typeface="Cambria Math" panose="02040503050406030204" pitchFamily="18" charset="0"/>
                        </a:rPr>
                        <m:t>𝑳𝒐</m:t>
                      </m:r>
                      <m:sSup>
                        <m:sSupPr>
                          <m:ctrlPr>
                            <a:rPr lang="en-US" altLang="zh-CN" sz="2000" b="1" i="1">
                              <a:solidFill>
                                <a:srgbClr val="7030A0"/>
                              </a:solidFill>
                              <a:latin typeface="Cambria Math" panose="02040503050406030204" pitchFamily="18" charset="0"/>
                            </a:rPr>
                          </m:ctrlPr>
                        </m:sSupPr>
                        <m:e>
                          <m:r>
                            <a:rPr lang="en-US" altLang="zh-CN" sz="2000" b="1" i="1">
                              <a:solidFill>
                                <a:srgbClr val="7030A0"/>
                              </a:solidFill>
                              <a:latin typeface="Cambria Math" panose="02040503050406030204" pitchFamily="18" charset="0"/>
                            </a:rPr>
                            <m:t>𝒈</m:t>
                          </m:r>
                        </m:e>
                        <m:sup>
                          <m:r>
                            <a:rPr lang="en-US" altLang="zh-CN" sz="2000" b="1" i="1" smtClean="0">
                              <a:solidFill>
                                <a:srgbClr val="7030A0"/>
                              </a:solidFill>
                              <a:latin typeface="Cambria Math" panose="02040503050406030204" pitchFamily="18" charset="0"/>
                            </a:rPr>
                            <m:t> </m:t>
                          </m:r>
                        </m:sup>
                      </m:sSup>
                      <m:d>
                        <m:dPr>
                          <m:ctrlPr>
                            <a:rPr lang="en-US" altLang="zh-CN" sz="2000" b="1" i="1">
                              <a:solidFill>
                                <a:srgbClr val="7030A0"/>
                              </a:solidFill>
                              <a:latin typeface="Cambria Math" panose="02040503050406030204" pitchFamily="18" charset="0"/>
                            </a:rPr>
                          </m:ctrlPr>
                        </m:dPr>
                        <m:e>
                          <m:r>
                            <a:rPr lang="en-US" altLang="zh-CN" sz="2000" b="1" i="1">
                              <a:solidFill>
                                <a:srgbClr val="7030A0"/>
                              </a:solidFill>
                              <a:latin typeface="Cambria Math" panose="02040503050406030204" pitchFamily="18" charset="0"/>
                            </a:rPr>
                            <m:t>−</m:t>
                          </m:r>
                          <m:f>
                            <m:fPr>
                              <m:ctrlPr>
                                <a:rPr lang="en-US" altLang="zh-CN" sz="2000" b="1" i="1">
                                  <a:solidFill>
                                    <a:srgbClr val="7030A0"/>
                                  </a:solidFill>
                                  <a:latin typeface="Cambria Math" panose="02040503050406030204" pitchFamily="18" charset="0"/>
                                </a:rPr>
                              </m:ctrlPr>
                            </m:fPr>
                            <m:num>
                              <m:sSubSup>
                                <m:sSubSupPr>
                                  <m:ctrlPr>
                                    <a:rPr lang="en-US" altLang="zh-CN" sz="2000" b="1" i="1">
                                      <a:solidFill>
                                        <a:srgbClr val="7030A0"/>
                                      </a:solidFill>
                                      <a:latin typeface="Cambria Math" panose="02040503050406030204" pitchFamily="18" charset="0"/>
                                    </a:rPr>
                                  </m:ctrlPr>
                                </m:sSubSupPr>
                                <m:e>
                                  <m:r>
                                    <a:rPr lang="en-US" altLang="zh-CN" sz="2000" b="1" i="1">
                                      <a:solidFill>
                                        <a:srgbClr val="7030A0"/>
                                      </a:solidFill>
                                      <a:latin typeface="Cambria Math" panose="02040503050406030204" pitchFamily="18" charset="0"/>
                                    </a:rPr>
                                    <m:t>𝑴</m:t>
                                  </m:r>
                                </m:e>
                                <m:sub>
                                  <m:r>
                                    <a:rPr lang="en-US" altLang="zh-CN" sz="2000" b="1" i="1">
                                      <a:solidFill>
                                        <a:srgbClr val="7030A0"/>
                                      </a:solidFill>
                                      <a:latin typeface="Cambria Math" panose="02040503050406030204" pitchFamily="18" charset="0"/>
                                    </a:rPr>
                                    <m:t>𝒁</m:t>
                                  </m:r>
                                </m:sub>
                                <m:sup>
                                  <m:r>
                                    <a:rPr lang="en-US" altLang="zh-CN" sz="2000" b="1" i="1">
                                      <a:solidFill>
                                        <a:srgbClr val="7030A0"/>
                                      </a:solidFill>
                                      <a:latin typeface="Cambria Math" panose="02040503050406030204" pitchFamily="18" charset="0"/>
                                    </a:rPr>
                                    <m:t>𝟐</m:t>
                                  </m:r>
                                </m:sup>
                              </m:sSubSup>
                            </m:num>
                            <m:den>
                              <m:sSubSup>
                                <m:sSubSupPr>
                                  <m:ctrlPr>
                                    <a:rPr lang="en-US" altLang="zh-CN" sz="2000" b="1" i="1">
                                      <a:solidFill>
                                        <a:srgbClr val="7030A0"/>
                                      </a:solidFill>
                                      <a:latin typeface="Cambria Math" panose="02040503050406030204" pitchFamily="18" charset="0"/>
                                    </a:rPr>
                                  </m:ctrlPr>
                                </m:sSubSupPr>
                                <m:e>
                                  <m:r>
                                    <a:rPr lang="en-US" altLang="zh-CN" sz="2000" b="1" i="1">
                                      <a:solidFill>
                                        <a:srgbClr val="7030A0"/>
                                      </a:solidFill>
                                      <a:latin typeface="Cambria Math" panose="02040503050406030204" pitchFamily="18" charset="0"/>
                                    </a:rPr>
                                    <m:t>𝝁</m:t>
                                  </m:r>
                                </m:e>
                                <m:sub>
                                  <m:r>
                                    <a:rPr lang="en-US" altLang="zh-CN" sz="2000" b="1" i="1">
                                      <a:solidFill>
                                        <a:srgbClr val="7030A0"/>
                                      </a:solidFill>
                                      <a:latin typeface="Cambria Math" panose="02040503050406030204" pitchFamily="18" charset="0"/>
                                    </a:rPr>
                                    <m:t>𝒉</m:t>
                                  </m:r>
                                </m:sub>
                                <m:sup>
                                  <m:r>
                                    <a:rPr lang="en-US" altLang="zh-CN" sz="2000" b="1" i="1">
                                      <a:solidFill>
                                        <a:srgbClr val="7030A0"/>
                                      </a:solidFill>
                                      <a:latin typeface="Cambria Math" panose="02040503050406030204" pitchFamily="18" charset="0"/>
                                    </a:rPr>
                                    <m:t>𝟐</m:t>
                                  </m:r>
                                </m:sup>
                              </m:sSubSup>
                            </m:den>
                          </m:f>
                        </m:e>
                      </m:d>
                      <m:r>
                        <a:rPr lang="en-US" altLang="zh-CN" sz="2000" b="1" i="1">
                          <a:solidFill>
                            <a:srgbClr val="00B050"/>
                          </a:solidFill>
                          <a:latin typeface="Cambria Math" panose="02040503050406030204" pitchFamily="18" charset="0"/>
                        </a:rPr>
                        <m:t>+</m:t>
                      </m:r>
                      <m:f>
                        <m:fPr>
                          <m:ctrlPr>
                            <a:rPr lang="en-US" altLang="zh-CN" sz="2000" b="1" i="1">
                              <a:solidFill>
                                <a:srgbClr val="00B050"/>
                              </a:solidFill>
                              <a:latin typeface="Cambria Math" panose="02040503050406030204" pitchFamily="18" charset="0"/>
                            </a:rPr>
                          </m:ctrlPr>
                        </m:fPr>
                        <m:num>
                          <m:sSup>
                            <m:sSupPr>
                              <m:ctrlPr>
                                <a:rPr lang="en-US" altLang="zh-CN" sz="2000" b="1" i="1">
                                  <a:solidFill>
                                    <a:srgbClr val="00B050"/>
                                  </a:solidFill>
                                  <a:latin typeface="Cambria Math" panose="02040503050406030204" pitchFamily="18" charset="0"/>
                                </a:rPr>
                              </m:ctrlPr>
                            </m:sSupPr>
                            <m:e>
                              <m:r>
                                <a:rPr lang="en-US" altLang="zh-CN" sz="2000" b="1" i="1">
                                  <a:solidFill>
                                    <a:srgbClr val="00B050"/>
                                  </a:solidFill>
                                  <a:latin typeface="Cambria Math" panose="02040503050406030204" pitchFamily="18" charset="0"/>
                                </a:rPr>
                                <m:t>𝝅</m:t>
                              </m:r>
                            </m:e>
                            <m:sup>
                              <m:r>
                                <a:rPr lang="en-US" altLang="zh-CN" sz="2000" b="1" i="1">
                                  <a:solidFill>
                                    <a:srgbClr val="00B050"/>
                                  </a:solidFill>
                                  <a:latin typeface="Cambria Math" panose="02040503050406030204" pitchFamily="18" charset="0"/>
                                </a:rPr>
                                <m:t>𝟐</m:t>
                              </m:r>
                            </m:sup>
                          </m:sSup>
                        </m:num>
                        <m:den>
                          <m:r>
                            <a:rPr lang="en-US" altLang="zh-CN" sz="2000" b="1" i="1">
                              <a:solidFill>
                                <a:srgbClr val="00B050"/>
                              </a:solidFill>
                              <a:latin typeface="Cambria Math" panose="02040503050406030204" pitchFamily="18" charset="0"/>
                            </a:rPr>
                            <m:t>𝟔</m:t>
                          </m:r>
                        </m:den>
                      </m:f>
                      <m:r>
                        <a:rPr lang="en-US" altLang="zh-CN" sz="2000" b="1" i="1" smtClean="0">
                          <a:solidFill>
                            <a:srgbClr val="00B050"/>
                          </a:solidFill>
                          <a:latin typeface="Cambria Math" panose="02040503050406030204" pitchFamily="18" charset="0"/>
                        </a:rPr>
                        <m:t>−</m:t>
                      </m:r>
                      <m:r>
                        <a:rPr lang="en-US" altLang="zh-CN" sz="2000" b="1" i="1" smtClean="0">
                          <a:solidFill>
                            <a:srgbClr val="00B050"/>
                          </a:solidFill>
                          <a:latin typeface="Cambria Math" panose="02040503050406030204" pitchFamily="18" charset="0"/>
                        </a:rPr>
                        <m:t>𝟖</m:t>
                      </m:r>
                      <m:r>
                        <a:rPr lang="en-US" altLang="zh-CN" sz="2000" b="1" i="1" smtClean="0">
                          <a:latin typeface="Cambria Math" panose="02040503050406030204" pitchFamily="18" charset="0"/>
                        </a:rPr>
                        <m:t> )</m:t>
                      </m:r>
                    </m:oMath>
                  </m:oMathPara>
                </a14:m>
                <a:endParaRPr lang="zh-CN" altLang="en-US" sz="2000" b="1" dirty="0"/>
              </a:p>
            </p:txBody>
          </p:sp>
        </mc:Choice>
        <mc:Fallback xmlns="">
          <p:sp>
            <p:nvSpPr>
              <p:cNvPr id="29" name="文本框 28"/>
              <p:cNvSpPr txBox="1">
                <a:spLocks noRot="1" noChangeAspect="1" noMove="1" noResize="1" noEditPoints="1" noAdjustHandles="1" noChangeArrowheads="1" noChangeShapeType="1" noTextEdit="1"/>
              </p:cNvSpPr>
              <p:nvPr/>
            </p:nvSpPr>
            <p:spPr>
              <a:xfrm>
                <a:off x="93894" y="4490918"/>
                <a:ext cx="9050106" cy="816057"/>
              </a:xfrm>
              <a:prstGeom prst="rect">
                <a:avLst/>
              </a:prstGeom>
              <a:blipFill rotWithShape="0">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3922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22" presetClass="entr" presetSubtype="4"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animEffect transition="in" filter="wipe(down)">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737610" y="1413278"/>
            <a:ext cx="8542996" cy="2708614"/>
            <a:chOff x="622436" y="1153947"/>
            <a:chExt cx="8542996" cy="2708614"/>
          </a:xfrm>
        </p:grpSpPr>
        <mc:AlternateContent xmlns:mc="http://schemas.openxmlformats.org/markup-compatibility/2006" xmlns:a14="http://schemas.microsoft.com/office/drawing/2010/main">
          <mc:Choice Requires="a14">
            <p:sp>
              <p:nvSpPr>
                <p:cNvPr id="16" name="TextBox 6"/>
                <p:cNvSpPr txBox="1"/>
                <p:nvPr/>
              </p:nvSpPr>
              <p:spPr>
                <a:xfrm>
                  <a:off x="622436" y="1550068"/>
                  <a:ext cx="7920881" cy="231249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a:rPr>
                          <m:t>𝜎</m:t>
                        </m:r>
                        <m:r>
                          <a:rPr lang="en-US" altLang="zh-CN" sz="2400" b="0" i="1" smtClean="0">
                            <a:solidFill>
                              <a:schemeClr val="tx1"/>
                            </a:solidFill>
                            <a:latin typeface="Cambria Math"/>
                          </a:rPr>
                          <m:t>=</m:t>
                        </m:r>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a:rPr>
                              <m:t>𝜎</m:t>
                            </m:r>
                          </m:e>
                          <m:sub>
                            <m:r>
                              <a:rPr lang="en-US" altLang="zh-CN" sz="2400" b="0" i="1" smtClean="0">
                                <a:solidFill>
                                  <a:schemeClr val="tx1"/>
                                </a:solidFill>
                                <a:latin typeface="Cambria Math"/>
                              </a:rPr>
                              <m:t>0</m:t>
                            </m:r>
                          </m:sub>
                        </m:sSub>
                        <m:r>
                          <a:rPr lang="en-US" altLang="zh-CN" sz="2400" b="0" i="1" smtClean="0">
                            <a:solidFill>
                              <a:schemeClr val="tx1"/>
                            </a:solidFill>
                            <a:latin typeface="Cambria Math"/>
                          </a:rPr>
                          <m:t>[</m:t>
                        </m:r>
                        <m:r>
                          <a:rPr lang="en-US" altLang="zh-CN" sz="2400" b="0" i="1" smtClean="0">
                            <a:solidFill>
                              <a:srgbClr val="FF0000"/>
                            </a:solidFill>
                            <a:latin typeface="Cambria Math"/>
                          </a:rPr>
                          <m:t>1  +</m:t>
                        </m:r>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a:rPr>
                              <m:t> </m:t>
                            </m:r>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𝐴</m:t>
                                </m:r>
                              </m:e>
                              <m:sub>
                                <m:r>
                                  <a:rPr lang="en-US" altLang="zh-CN" sz="2400" b="0" i="1" smtClean="0">
                                    <a:solidFill>
                                      <a:srgbClr val="FF0000"/>
                                    </a:solidFill>
                                    <a:latin typeface="Cambria Math" panose="02040503050406030204" pitchFamily="18" charset="0"/>
                                  </a:rPr>
                                  <m:t>1</m:t>
                                </m:r>
                              </m:sub>
                            </m:sSub>
                            <m:r>
                              <a:rPr lang="en-US" altLang="zh-CN" sz="2400" b="0" i="1" smtClean="0">
                                <a:solidFill>
                                  <a:srgbClr val="FF0000"/>
                                </a:solidFill>
                                <a:latin typeface="Cambria Math"/>
                              </a:rPr>
                              <m:t>𝛼</m:t>
                            </m:r>
                          </m:e>
                          <m:sub>
                            <m:r>
                              <a:rPr lang="en-US" altLang="zh-CN" sz="2400" b="0" i="1" smtClean="0">
                                <a:solidFill>
                                  <a:srgbClr val="FF0000"/>
                                </a:solidFill>
                                <a:latin typeface="Cambria Math"/>
                              </a:rPr>
                              <m:t>𝑠</m:t>
                            </m:r>
                          </m:sub>
                        </m:sSub>
                        <m:sSup>
                          <m:sSupPr>
                            <m:ctrlPr>
                              <a:rPr lang="en-US" altLang="zh-CN" sz="2400" b="0" i="1" smtClean="0">
                                <a:solidFill>
                                  <a:srgbClr val="FF0000"/>
                                </a:solidFill>
                                <a:latin typeface="Cambria Math" panose="02040503050406030204" pitchFamily="18" charset="0"/>
                              </a:rPr>
                            </m:ctrlPr>
                          </m:sSupPr>
                          <m:e>
                            <m:r>
                              <a:rPr lang="en-US" altLang="zh-CN" sz="2400" b="0" i="1" smtClean="0">
                                <a:solidFill>
                                  <a:srgbClr val="FF0000"/>
                                </a:solidFill>
                                <a:latin typeface="Cambria Math"/>
                              </a:rPr>
                              <m:t>𝐿</m:t>
                            </m:r>
                          </m:e>
                          <m:sup>
                            <m:r>
                              <a:rPr lang="en-US" altLang="zh-CN" sz="2400" b="0" i="1" smtClean="0">
                                <a:solidFill>
                                  <a:srgbClr val="FF0000"/>
                                </a:solidFill>
                                <a:latin typeface="Cambria Math"/>
                              </a:rPr>
                              <m:t>2</m:t>
                            </m:r>
                          </m:sup>
                        </m:sSup>
                        <m:r>
                          <a:rPr lang="en-US" altLang="zh-CN" sz="2400" b="0" i="1" smtClean="0">
                            <a:solidFill>
                              <a:srgbClr val="FF0000"/>
                            </a:solidFill>
                            <a:latin typeface="Cambria Math"/>
                          </a:rPr>
                          <m:t> </m:t>
                        </m:r>
                        <m:r>
                          <a:rPr lang="en-US" altLang="zh-CN" sz="2400" b="0" i="1" smtClean="0">
                            <a:solidFill>
                              <a:srgbClr val="FF0000"/>
                            </a:solidFill>
                            <a:latin typeface="Cambria Math" panose="02040503050406030204" pitchFamily="18" charset="0"/>
                          </a:rPr>
                          <m:t> </m:t>
                        </m:r>
                        <m:r>
                          <a:rPr lang="en-US" altLang="zh-CN" sz="2400" b="0" i="1" smtClean="0">
                            <a:solidFill>
                              <a:srgbClr val="FF0000"/>
                            </a:solidFill>
                            <a:latin typeface="Cambria Math"/>
                          </a:rPr>
                          <m:t> +</m:t>
                        </m:r>
                        <m:sSub>
                          <m:sSubPr>
                            <m:ctrlPr>
                              <a:rPr lang="en-US" altLang="zh-CN" sz="2400" i="1">
                                <a:solidFill>
                                  <a:srgbClr val="FF0000"/>
                                </a:solidFill>
                                <a:latin typeface="Cambria Math" panose="02040503050406030204" pitchFamily="18" charset="0"/>
                              </a:rPr>
                            </m:ctrlPr>
                          </m:sSubPr>
                          <m:e>
                            <m:r>
                              <a:rPr lang="en-US" altLang="zh-CN" sz="2400" i="1">
                                <a:solidFill>
                                  <a:srgbClr val="FF0000"/>
                                </a:solidFill>
                                <a:latin typeface="Cambria Math" panose="02040503050406030204" pitchFamily="18" charset="0"/>
                              </a:rPr>
                              <m:t>𝐴</m:t>
                            </m:r>
                          </m:e>
                          <m:sub>
                            <m:r>
                              <a:rPr lang="en-US" altLang="zh-CN" sz="2400" b="0" i="1" smtClean="0">
                                <a:solidFill>
                                  <a:srgbClr val="FF0000"/>
                                </a:solidFill>
                                <a:latin typeface="Cambria Math" panose="02040503050406030204" pitchFamily="18" charset="0"/>
                              </a:rPr>
                              <m:t>2</m:t>
                            </m:r>
                          </m:sub>
                        </m:sSub>
                        <m:sSubSup>
                          <m:sSubSupPr>
                            <m:ctrlPr>
                              <a:rPr lang="en-US" altLang="zh-CN" sz="2400" b="0" i="1" smtClean="0">
                                <a:solidFill>
                                  <a:srgbClr val="FF0000"/>
                                </a:solidFill>
                                <a:latin typeface="Cambria Math" panose="02040503050406030204" pitchFamily="18" charset="0"/>
                              </a:rPr>
                            </m:ctrlPr>
                          </m:sSubSupPr>
                          <m:e>
                            <m:r>
                              <a:rPr lang="en-US" altLang="zh-CN" sz="2400" b="0" i="1" smtClean="0">
                                <a:solidFill>
                                  <a:srgbClr val="FF0000"/>
                                </a:solidFill>
                                <a:latin typeface="Cambria Math"/>
                              </a:rPr>
                              <m:t>𝛼</m:t>
                            </m:r>
                          </m:e>
                          <m:sub>
                            <m:r>
                              <a:rPr lang="en-US" altLang="zh-CN" sz="2400" b="0" i="1" smtClean="0">
                                <a:solidFill>
                                  <a:srgbClr val="FF0000"/>
                                </a:solidFill>
                                <a:latin typeface="Cambria Math"/>
                              </a:rPr>
                              <m:t>𝑠</m:t>
                            </m:r>
                          </m:sub>
                          <m:sup>
                            <m:r>
                              <a:rPr lang="en-US" altLang="zh-CN" sz="2400" b="0" i="1" smtClean="0">
                                <a:solidFill>
                                  <a:srgbClr val="FF0000"/>
                                </a:solidFill>
                                <a:latin typeface="Cambria Math"/>
                              </a:rPr>
                              <m:t>2</m:t>
                            </m:r>
                          </m:sup>
                        </m:sSubSup>
                        <m:sSup>
                          <m:sSupPr>
                            <m:ctrlPr>
                              <a:rPr lang="en-US" altLang="zh-CN" sz="2400" b="0" i="1" smtClean="0">
                                <a:solidFill>
                                  <a:srgbClr val="FF0000"/>
                                </a:solidFill>
                                <a:latin typeface="Cambria Math" panose="02040503050406030204" pitchFamily="18" charset="0"/>
                              </a:rPr>
                            </m:ctrlPr>
                          </m:sSupPr>
                          <m:e>
                            <m:r>
                              <a:rPr lang="en-US" altLang="zh-CN" sz="2400" b="0" i="1" smtClean="0">
                                <a:solidFill>
                                  <a:srgbClr val="FF0000"/>
                                </a:solidFill>
                                <a:latin typeface="Cambria Math"/>
                              </a:rPr>
                              <m:t> </m:t>
                            </m:r>
                            <m:r>
                              <a:rPr lang="en-US" altLang="zh-CN" sz="2400" b="0" i="1" smtClean="0">
                                <a:solidFill>
                                  <a:srgbClr val="FF0000"/>
                                </a:solidFill>
                                <a:latin typeface="Cambria Math"/>
                              </a:rPr>
                              <m:t>𝐿</m:t>
                            </m:r>
                          </m:e>
                          <m:sup>
                            <m:r>
                              <a:rPr lang="en-US" altLang="zh-CN" sz="2400" b="0" i="1" smtClean="0">
                                <a:solidFill>
                                  <a:srgbClr val="FF0000"/>
                                </a:solidFill>
                                <a:latin typeface="Cambria Math"/>
                              </a:rPr>
                              <m:t>4</m:t>
                            </m:r>
                          </m:sup>
                        </m:sSup>
                        <m:r>
                          <a:rPr lang="en-US" altLang="zh-CN" sz="2400" b="0" i="1" smtClean="0">
                            <a:solidFill>
                              <a:srgbClr val="FF0000"/>
                            </a:solidFill>
                            <a:latin typeface="Cambria Math"/>
                          </a:rPr>
                          <m:t> +</m:t>
                        </m:r>
                        <m:sSub>
                          <m:sSubPr>
                            <m:ctrlPr>
                              <a:rPr lang="en-US" altLang="zh-CN" sz="2400" i="1">
                                <a:solidFill>
                                  <a:srgbClr val="FF0000"/>
                                </a:solidFill>
                                <a:latin typeface="Cambria Math" panose="02040503050406030204" pitchFamily="18" charset="0"/>
                              </a:rPr>
                            </m:ctrlPr>
                          </m:sSubPr>
                          <m:e>
                            <m:r>
                              <a:rPr lang="en-US" altLang="zh-CN" sz="2400" i="1">
                                <a:solidFill>
                                  <a:srgbClr val="FF0000"/>
                                </a:solidFill>
                                <a:latin typeface="Cambria Math" panose="02040503050406030204" pitchFamily="18" charset="0"/>
                              </a:rPr>
                              <m:t>𝐴</m:t>
                            </m:r>
                          </m:e>
                          <m:sub>
                            <m:r>
                              <a:rPr lang="en-US" altLang="zh-CN" sz="2400" b="0" i="1" smtClean="0">
                                <a:solidFill>
                                  <a:srgbClr val="FF0000"/>
                                </a:solidFill>
                                <a:latin typeface="Cambria Math" panose="02040503050406030204" pitchFamily="18" charset="0"/>
                              </a:rPr>
                              <m:t>3</m:t>
                            </m:r>
                          </m:sub>
                        </m:sSub>
                        <m:sSubSup>
                          <m:sSubSupPr>
                            <m:ctrlPr>
                              <a:rPr lang="en-US" altLang="zh-CN" sz="2400" b="0" i="1" smtClean="0">
                                <a:solidFill>
                                  <a:srgbClr val="FF0000"/>
                                </a:solidFill>
                                <a:latin typeface="Cambria Math" panose="02040503050406030204" pitchFamily="18" charset="0"/>
                              </a:rPr>
                            </m:ctrlPr>
                          </m:sSubSupPr>
                          <m:e>
                            <m:r>
                              <a:rPr lang="en-US" altLang="zh-CN" sz="2400" b="0" i="1" smtClean="0">
                                <a:solidFill>
                                  <a:srgbClr val="FF0000"/>
                                </a:solidFill>
                                <a:latin typeface="Cambria Math"/>
                              </a:rPr>
                              <m:t>𝛼</m:t>
                            </m:r>
                          </m:e>
                          <m:sub>
                            <m:r>
                              <a:rPr lang="en-US" altLang="zh-CN" sz="2400" b="0" i="1" smtClean="0">
                                <a:solidFill>
                                  <a:srgbClr val="FF0000"/>
                                </a:solidFill>
                                <a:latin typeface="Cambria Math"/>
                              </a:rPr>
                              <m:t>𝑠</m:t>
                            </m:r>
                          </m:sub>
                          <m:sup>
                            <m:r>
                              <a:rPr lang="en-US" altLang="zh-CN" sz="2400" b="0" i="1" smtClean="0">
                                <a:solidFill>
                                  <a:srgbClr val="FF0000"/>
                                </a:solidFill>
                                <a:latin typeface="Cambria Math"/>
                              </a:rPr>
                              <m:t>3</m:t>
                            </m:r>
                          </m:sup>
                        </m:sSubSup>
                        <m:r>
                          <a:rPr lang="en-US" altLang="zh-CN" sz="2400" b="0" i="1" smtClean="0">
                            <a:solidFill>
                              <a:srgbClr val="FF0000"/>
                            </a:solidFill>
                            <a:latin typeface="Cambria Math"/>
                          </a:rPr>
                          <m:t> </m:t>
                        </m:r>
                        <m:sSup>
                          <m:sSupPr>
                            <m:ctrlPr>
                              <a:rPr lang="en-US" altLang="zh-CN" sz="2400" b="0" i="1" smtClean="0">
                                <a:solidFill>
                                  <a:srgbClr val="FF0000"/>
                                </a:solidFill>
                                <a:latin typeface="Cambria Math" panose="02040503050406030204" pitchFamily="18" charset="0"/>
                              </a:rPr>
                            </m:ctrlPr>
                          </m:sSupPr>
                          <m:e>
                            <m:r>
                              <a:rPr lang="en-US" altLang="zh-CN" sz="2400" b="0" i="1" smtClean="0">
                                <a:solidFill>
                                  <a:srgbClr val="FF0000"/>
                                </a:solidFill>
                                <a:latin typeface="Cambria Math"/>
                              </a:rPr>
                              <m:t>𝐿</m:t>
                            </m:r>
                          </m:e>
                          <m:sup>
                            <m:r>
                              <a:rPr lang="en-US" altLang="zh-CN" sz="2400" b="0" i="1" smtClean="0">
                                <a:solidFill>
                                  <a:srgbClr val="FF0000"/>
                                </a:solidFill>
                                <a:latin typeface="Cambria Math"/>
                              </a:rPr>
                              <m:t>6</m:t>
                            </m:r>
                          </m:sup>
                        </m:sSup>
                        <m:r>
                          <a:rPr lang="en-US" altLang="zh-CN" sz="2400" b="0" i="1" smtClean="0">
                            <a:solidFill>
                              <a:srgbClr val="FF0000"/>
                            </a:solidFill>
                            <a:latin typeface="Cambria Math"/>
                          </a:rPr>
                          <m:t> + …</m:t>
                        </m:r>
                      </m:oMath>
                    </m:oMathPara>
                  </a14:m>
                  <a:endParaRPr lang="en-US" altLang="zh-CN" sz="2400" b="0" i="1" dirty="0" smtClean="0">
                    <a:solidFill>
                      <a:srgbClr val="FF0000"/>
                    </a:solidFill>
                    <a:latin typeface="Cambria Math"/>
                  </a:endParaRPr>
                </a:p>
                <a:p>
                  <a:r>
                    <a:rPr lang="en-US" altLang="zh-CN" sz="2400" dirty="0" smtClean="0">
                      <a:solidFill>
                        <a:srgbClr val="D60093"/>
                      </a:solidFill>
                    </a:rPr>
                    <a:t>                         </a:t>
                  </a:r>
                  <a14:m>
                    <m:oMath xmlns:m="http://schemas.openxmlformats.org/officeDocument/2006/math">
                      <m:r>
                        <a:rPr lang="en-US" altLang="zh-CN" sz="2400" b="0" i="0" smtClean="0">
                          <a:solidFill>
                            <a:srgbClr val="D60093"/>
                          </a:solidFill>
                          <a:latin typeface="Cambria Math"/>
                        </a:rPr>
                        <m:t>+</m:t>
                      </m:r>
                      <m:sSub>
                        <m:sSubPr>
                          <m:ctrlPr>
                            <a:rPr lang="en-US" altLang="zh-CN" sz="2400" i="1" smtClean="0">
                              <a:solidFill>
                                <a:srgbClr val="7030A0"/>
                              </a:solidFill>
                              <a:latin typeface="Cambria Math" panose="02040503050406030204" pitchFamily="18" charset="0"/>
                            </a:rPr>
                          </m:ctrlPr>
                        </m:sSubPr>
                        <m:e>
                          <m:r>
                            <a:rPr lang="en-US" altLang="zh-CN" sz="2400" b="0" i="1" smtClean="0">
                              <a:solidFill>
                                <a:srgbClr val="7030A0"/>
                              </a:solidFill>
                              <a:latin typeface="Cambria Math" panose="02040503050406030204" pitchFamily="18" charset="0"/>
                            </a:rPr>
                            <m:t>  </m:t>
                          </m:r>
                          <m:r>
                            <a:rPr lang="en-US" altLang="zh-CN" sz="2400" b="0" i="1" smtClean="0">
                              <a:solidFill>
                                <a:srgbClr val="7030A0"/>
                              </a:solidFill>
                              <a:latin typeface="Cambria Math" panose="02040503050406030204" pitchFamily="18" charset="0"/>
                            </a:rPr>
                            <m:t>𝐵</m:t>
                          </m:r>
                        </m:e>
                        <m:sub>
                          <m:r>
                            <a:rPr lang="en-US" altLang="zh-CN" sz="2400" i="1">
                              <a:solidFill>
                                <a:srgbClr val="7030A0"/>
                              </a:solidFill>
                              <a:latin typeface="Cambria Math" panose="02040503050406030204" pitchFamily="18" charset="0"/>
                            </a:rPr>
                            <m:t>1</m:t>
                          </m:r>
                        </m:sub>
                      </m:sSub>
                      <m:sSub>
                        <m:sSubPr>
                          <m:ctrlPr>
                            <a:rPr lang="en-US" altLang="zh-CN" sz="2400" b="0" i="1" smtClean="0">
                              <a:solidFill>
                                <a:srgbClr val="7030A0"/>
                              </a:solidFill>
                              <a:latin typeface="Cambria Math" panose="02040503050406030204" pitchFamily="18" charset="0"/>
                            </a:rPr>
                          </m:ctrlPr>
                        </m:sSubPr>
                        <m:e>
                          <m:r>
                            <a:rPr lang="en-US" altLang="zh-CN" sz="2400" b="0" i="1" smtClean="0">
                              <a:solidFill>
                                <a:srgbClr val="7030A0"/>
                              </a:solidFill>
                              <a:latin typeface="Cambria Math"/>
                            </a:rPr>
                            <m:t>𝛼</m:t>
                          </m:r>
                        </m:e>
                        <m:sub>
                          <m:r>
                            <a:rPr lang="en-US" altLang="zh-CN" sz="2400" b="0" i="1" smtClean="0">
                              <a:solidFill>
                                <a:srgbClr val="7030A0"/>
                              </a:solidFill>
                              <a:latin typeface="Cambria Math"/>
                            </a:rPr>
                            <m:t>𝑠</m:t>
                          </m:r>
                        </m:sub>
                      </m:sSub>
                      <m:r>
                        <a:rPr lang="en-US" altLang="zh-CN" sz="2400" b="0" i="1" smtClean="0">
                          <a:solidFill>
                            <a:srgbClr val="7030A0"/>
                          </a:solidFill>
                          <a:latin typeface="Cambria Math"/>
                        </a:rPr>
                        <m:t>𝐿</m:t>
                      </m:r>
                      <m:r>
                        <a:rPr lang="en-US" altLang="zh-CN" sz="2400" b="0" i="1" smtClean="0">
                          <a:solidFill>
                            <a:srgbClr val="7030A0"/>
                          </a:solidFill>
                          <a:latin typeface="Cambria Math"/>
                        </a:rPr>
                        <m:t>    +</m:t>
                      </m:r>
                      <m:sSubSup>
                        <m:sSubSupPr>
                          <m:ctrlPr>
                            <a:rPr lang="en-US" altLang="zh-CN" sz="2400" b="0" i="1" smtClean="0">
                              <a:solidFill>
                                <a:srgbClr val="7030A0"/>
                              </a:solidFill>
                              <a:latin typeface="Cambria Math" panose="02040503050406030204" pitchFamily="18" charset="0"/>
                            </a:rPr>
                          </m:ctrlPr>
                        </m:sSubSupPr>
                        <m:e>
                          <m:sSub>
                            <m:sSubPr>
                              <m:ctrlPr>
                                <a:rPr lang="en-US" altLang="zh-CN" sz="2400" i="1">
                                  <a:solidFill>
                                    <a:srgbClr val="7030A0"/>
                                  </a:solidFill>
                                  <a:latin typeface="Cambria Math" panose="02040503050406030204" pitchFamily="18" charset="0"/>
                                </a:rPr>
                              </m:ctrlPr>
                            </m:sSubPr>
                            <m:e>
                              <m:r>
                                <a:rPr lang="en-US" altLang="zh-CN" sz="2400" i="1">
                                  <a:solidFill>
                                    <a:srgbClr val="7030A0"/>
                                  </a:solidFill>
                                  <a:latin typeface="Cambria Math" panose="02040503050406030204" pitchFamily="18" charset="0"/>
                                </a:rPr>
                                <m:t>𝐵</m:t>
                              </m:r>
                            </m:e>
                            <m:sub>
                              <m:r>
                                <a:rPr lang="en-US" altLang="zh-CN" sz="2400" b="0" i="1" smtClean="0">
                                  <a:solidFill>
                                    <a:srgbClr val="7030A0"/>
                                  </a:solidFill>
                                  <a:latin typeface="Cambria Math" panose="02040503050406030204" pitchFamily="18" charset="0"/>
                                </a:rPr>
                                <m:t>2</m:t>
                              </m:r>
                            </m:sub>
                          </m:sSub>
                          <m:r>
                            <a:rPr lang="en-US" altLang="zh-CN" sz="2400" b="0" i="1" smtClean="0">
                              <a:solidFill>
                                <a:srgbClr val="7030A0"/>
                              </a:solidFill>
                              <a:latin typeface="Cambria Math"/>
                            </a:rPr>
                            <m:t>𝛼</m:t>
                          </m:r>
                        </m:e>
                        <m:sub>
                          <m:r>
                            <a:rPr lang="en-US" altLang="zh-CN" sz="2400" b="0" i="1" smtClean="0">
                              <a:solidFill>
                                <a:srgbClr val="7030A0"/>
                              </a:solidFill>
                              <a:latin typeface="Cambria Math"/>
                            </a:rPr>
                            <m:t>𝑠</m:t>
                          </m:r>
                        </m:sub>
                        <m:sup>
                          <m:r>
                            <a:rPr lang="en-US" altLang="zh-CN" sz="2400" b="0" i="1" smtClean="0">
                              <a:solidFill>
                                <a:srgbClr val="7030A0"/>
                              </a:solidFill>
                              <a:latin typeface="Cambria Math"/>
                            </a:rPr>
                            <m:t>2</m:t>
                          </m:r>
                        </m:sup>
                      </m:sSubSup>
                      <m:r>
                        <a:rPr lang="en-US" altLang="zh-CN" sz="2400" b="0" i="1" smtClean="0">
                          <a:solidFill>
                            <a:srgbClr val="7030A0"/>
                          </a:solidFill>
                          <a:latin typeface="Cambria Math"/>
                        </a:rPr>
                        <m:t> </m:t>
                      </m:r>
                      <m:sSup>
                        <m:sSupPr>
                          <m:ctrlPr>
                            <a:rPr lang="en-US" altLang="zh-CN" sz="2400" b="0" i="1" smtClean="0">
                              <a:solidFill>
                                <a:srgbClr val="7030A0"/>
                              </a:solidFill>
                              <a:latin typeface="Cambria Math" panose="02040503050406030204" pitchFamily="18" charset="0"/>
                            </a:rPr>
                          </m:ctrlPr>
                        </m:sSupPr>
                        <m:e>
                          <m:r>
                            <a:rPr lang="en-US" altLang="zh-CN" sz="2400" b="0" i="1" smtClean="0">
                              <a:solidFill>
                                <a:srgbClr val="7030A0"/>
                              </a:solidFill>
                              <a:latin typeface="Cambria Math"/>
                            </a:rPr>
                            <m:t>𝐿</m:t>
                          </m:r>
                        </m:e>
                        <m:sup>
                          <m:r>
                            <a:rPr lang="en-US" altLang="zh-CN" sz="2400" b="0" i="1" smtClean="0">
                              <a:solidFill>
                                <a:srgbClr val="7030A0"/>
                              </a:solidFill>
                              <a:latin typeface="Cambria Math"/>
                            </a:rPr>
                            <m:t>3</m:t>
                          </m:r>
                        </m:sup>
                      </m:sSup>
                      <m:r>
                        <a:rPr lang="en-US" altLang="zh-CN" sz="2400" b="0" i="1" smtClean="0">
                          <a:solidFill>
                            <a:srgbClr val="7030A0"/>
                          </a:solidFill>
                          <a:latin typeface="Cambria Math"/>
                        </a:rPr>
                        <m:t> +</m:t>
                      </m:r>
                      <m:sSub>
                        <m:sSubPr>
                          <m:ctrlPr>
                            <a:rPr lang="en-US" altLang="zh-CN" sz="2400" i="1">
                              <a:solidFill>
                                <a:srgbClr val="7030A0"/>
                              </a:solidFill>
                              <a:latin typeface="Cambria Math" panose="02040503050406030204" pitchFamily="18" charset="0"/>
                            </a:rPr>
                          </m:ctrlPr>
                        </m:sSubPr>
                        <m:e>
                          <m:r>
                            <a:rPr lang="en-US" altLang="zh-CN" sz="2400" i="1">
                              <a:solidFill>
                                <a:srgbClr val="7030A0"/>
                              </a:solidFill>
                              <a:latin typeface="Cambria Math" panose="02040503050406030204" pitchFamily="18" charset="0"/>
                            </a:rPr>
                            <m:t>𝐵</m:t>
                          </m:r>
                        </m:e>
                        <m:sub>
                          <m:r>
                            <a:rPr lang="en-US" altLang="zh-CN" sz="2400" b="0" i="1" smtClean="0">
                              <a:solidFill>
                                <a:srgbClr val="7030A0"/>
                              </a:solidFill>
                              <a:latin typeface="Cambria Math" panose="02040503050406030204" pitchFamily="18" charset="0"/>
                            </a:rPr>
                            <m:t>3</m:t>
                          </m:r>
                        </m:sub>
                      </m:sSub>
                      <m:sSubSup>
                        <m:sSubSupPr>
                          <m:ctrlPr>
                            <a:rPr lang="en-US" altLang="zh-CN" sz="2400" b="0" i="1" smtClean="0">
                              <a:solidFill>
                                <a:srgbClr val="7030A0"/>
                              </a:solidFill>
                              <a:latin typeface="Cambria Math" panose="02040503050406030204" pitchFamily="18" charset="0"/>
                            </a:rPr>
                          </m:ctrlPr>
                        </m:sSubSupPr>
                        <m:e>
                          <m:r>
                            <a:rPr lang="en-US" altLang="zh-CN" sz="2400" b="0" i="1" smtClean="0">
                              <a:solidFill>
                                <a:srgbClr val="7030A0"/>
                              </a:solidFill>
                              <a:latin typeface="Cambria Math"/>
                            </a:rPr>
                            <m:t>𝛼</m:t>
                          </m:r>
                        </m:e>
                        <m:sub>
                          <m:r>
                            <a:rPr lang="en-US" altLang="zh-CN" sz="2400" b="0" i="1" smtClean="0">
                              <a:solidFill>
                                <a:srgbClr val="7030A0"/>
                              </a:solidFill>
                              <a:latin typeface="Cambria Math"/>
                            </a:rPr>
                            <m:t>𝑠</m:t>
                          </m:r>
                        </m:sub>
                        <m:sup>
                          <m:r>
                            <a:rPr lang="en-US" altLang="zh-CN" sz="2400" b="0" i="1" smtClean="0">
                              <a:solidFill>
                                <a:srgbClr val="7030A0"/>
                              </a:solidFill>
                              <a:latin typeface="Cambria Math"/>
                            </a:rPr>
                            <m:t>3</m:t>
                          </m:r>
                        </m:sup>
                      </m:sSubSup>
                      <m:r>
                        <a:rPr lang="en-US" altLang="zh-CN" sz="2400" b="0" i="1" smtClean="0">
                          <a:solidFill>
                            <a:srgbClr val="7030A0"/>
                          </a:solidFill>
                          <a:latin typeface="Cambria Math"/>
                        </a:rPr>
                        <m:t> </m:t>
                      </m:r>
                      <m:sSup>
                        <m:sSupPr>
                          <m:ctrlPr>
                            <a:rPr lang="en-US" altLang="zh-CN" sz="2400" b="0" i="1" smtClean="0">
                              <a:solidFill>
                                <a:srgbClr val="7030A0"/>
                              </a:solidFill>
                              <a:latin typeface="Cambria Math" panose="02040503050406030204" pitchFamily="18" charset="0"/>
                            </a:rPr>
                          </m:ctrlPr>
                        </m:sSupPr>
                        <m:e>
                          <m:r>
                            <a:rPr lang="en-US" altLang="zh-CN" sz="2400" b="0" i="1" smtClean="0">
                              <a:solidFill>
                                <a:srgbClr val="7030A0"/>
                              </a:solidFill>
                              <a:latin typeface="Cambria Math"/>
                            </a:rPr>
                            <m:t>𝐿</m:t>
                          </m:r>
                        </m:e>
                        <m:sup>
                          <m:r>
                            <a:rPr lang="en-US" altLang="zh-CN" sz="2400" b="0" i="1" smtClean="0">
                              <a:solidFill>
                                <a:srgbClr val="7030A0"/>
                              </a:solidFill>
                              <a:latin typeface="Cambria Math"/>
                            </a:rPr>
                            <m:t>5</m:t>
                          </m:r>
                        </m:sup>
                      </m:sSup>
                      <m:r>
                        <a:rPr lang="en-US" altLang="zh-CN" sz="2400" b="0" i="1" smtClean="0">
                          <a:solidFill>
                            <a:srgbClr val="D60093"/>
                          </a:solidFill>
                          <a:latin typeface="Cambria Math"/>
                        </a:rPr>
                        <m:t> + …</m:t>
                      </m:r>
                    </m:oMath>
                  </a14:m>
                  <a:endParaRPr lang="en-US" altLang="zh-CN" sz="2400" b="0" i="1" dirty="0" smtClean="0">
                    <a:solidFill>
                      <a:srgbClr val="D60093"/>
                    </a:solidFill>
                    <a:latin typeface="Cambria Math"/>
                  </a:endParaRPr>
                </a:p>
                <a:p>
                  <a:r>
                    <a:rPr lang="en-US" altLang="zh-CN" sz="2400" b="0" dirty="0" smtClean="0">
                      <a:solidFill>
                        <a:schemeClr val="tx1"/>
                      </a:solidFill>
                    </a:rPr>
                    <a:t>                     </a:t>
                  </a:r>
                  <a14:m>
                    <m:oMath xmlns:m="http://schemas.openxmlformats.org/officeDocument/2006/math">
                      <m:r>
                        <a:rPr lang="en-US" altLang="zh-CN" sz="2400" b="0" i="1" smtClean="0">
                          <a:solidFill>
                            <a:schemeClr val="tx1"/>
                          </a:solidFill>
                          <a:latin typeface="Cambria Math"/>
                        </a:rPr>
                        <m:t>     </m:t>
                      </m:r>
                      <m:r>
                        <a:rPr lang="en-US" altLang="zh-CN" sz="2400" b="0" i="1" smtClean="0">
                          <a:solidFill>
                            <a:srgbClr val="006600"/>
                          </a:solidFill>
                          <a:latin typeface="Cambria Math"/>
                        </a:rPr>
                        <m:t>+</m:t>
                      </m:r>
                      <m:sSub>
                        <m:sSubPr>
                          <m:ctrlPr>
                            <a:rPr lang="en-US" altLang="zh-CN" sz="2400" b="0" i="1" smtClean="0">
                              <a:solidFill>
                                <a:srgbClr val="006600"/>
                              </a:solidFill>
                              <a:latin typeface="Cambria Math" panose="02040503050406030204" pitchFamily="18" charset="0"/>
                            </a:rPr>
                          </m:ctrlPr>
                        </m:sSubPr>
                        <m:e>
                          <m:r>
                            <a:rPr lang="en-US" altLang="zh-CN" sz="2400" b="0" i="1" smtClean="0">
                              <a:solidFill>
                                <a:srgbClr val="006600"/>
                              </a:solidFill>
                              <a:latin typeface="Cambria Math"/>
                            </a:rPr>
                            <m:t>   </m:t>
                          </m:r>
                          <m:sSub>
                            <m:sSubPr>
                              <m:ctrlPr>
                                <a:rPr lang="en-US" altLang="zh-CN" sz="2400" b="0" i="1" smtClean="0">
                                  <a:solidFill>
                                    <a:srgbClr val="006600"/>
                                  </a:solidFill>
                                  <a:latin typeface="Cambria Math" panose="02040503050406030204" pitchFamily="18" charset="0"/>
                                </a:rPr>
                              </m:ctrlPr>
                            </m:sSubPr>
                            <m:e>
                              <m:r>
                                <a:rPr lang="en-US" altLang="zh-CN" sz="2400" b="0" i="1" smtClean="0">
                                  <a:solidFill>
                                    <a:srgbClr val="006600"/>
                                  </a:solidFill>
                                  <a:latin typeface="Cambria Math" panose="02040503050406030204" pitchFamily="18" charset="0"/>
                                </a:rPr>
                                <m:t>𝐶</m:t>
                              </m:r>
                            </m:e>
                            <m:sub>
                              <m:r>
                                <a:rPr lang="en-US" altLang="zh-CN" sz="2400" b="0" i="1" smtClean="0">
                                  <a:solidFill>
                                    <a:srgbClr val="006600"/>
                                  </a:solidFill>
                                  <a:latin typeface="Cambria Math" panose="02040503050406030204" pitchFamily="18" charset="0"/>
                                </a:rPr>
                                <m:t>1</m:t>
                              </m:r>
                            </m:sub>
                          </m:sSub>
                          <m:r>
                            <a:rPr lang="en-US" altLang="zh-CN" sz="2400" b="0" i="1" smtClean="0">
                              <a:solidFill>
                                <a:srgbClr val="006600"/>
                              </a:solidFill>
                              <a:latin typeface="Cambria Math"/>
                            </a:rPr>
                            <m:t>𝛼</m:t>
                          </m:r>
                        </m:e>
                        <m:sub>
                          <m:r>
                            <a:rPr lang="en-US" altLang="zh-CN" sz="2400" b="0" i="1" smtClean="0">
                              <a:solidFill>
                                <a:srgbClr val="006600"/>
                              </a:solidFill>
                              <a:latin typeface="Cambria Math"/>
                            </a:rPr>
                            <m:t>𝑠</m:t>
                          </m:r>
                        </m:sub>
                      </m:sSub>
                      <m:r>
                        <a:rPr lang="en-US" altLang="zh-CN" sz="2400" b="0" i="1" smtClean="0">
                          <a:solidFill>
                            <a:srgbClr val="006600"/>
                          </a:solidFill>
                          <a:latin typeface="Cambria Math"/>
                        </a:rPr>
                        <m:t>    </m:t>
                      </m:r>
                      <m:r>
                        <a:rPr lang="en-US" altLang="zh-CN" sz="2400" b="0" i="1" smtClean="0">
                          <a:solidFill>
                            <a:srgbClr val="006600"/>
                          </a:solidFill>
                          <a:latin typeface="Cambria Math" panose="02040503050406030204" pitchFamily="18" charset="0"/>
                        </a:rPr>
                        <m:t> </m:t>
                      </m:r>
                      <m:r>
                        <a:rPr lang="en-US" altLang="zh-CN" sz="2400" b="0" i="1" smtClean="0">
                          <a:solidFill>
                            <a:srgbClr val="006600"/>
                          </a:solidFill>
                          <a:latin typeface="Cambria Math"/>
                        </a:rPr>
                        <m:t> +</m:t>
                      </m:r>
                      <m:sSub>
                        <m:sSubPr>
                          <m:ctrlPr>
                            <a:rPr lang="en-US" altLang="zh-CN" sz="2400" i="1">
                              <a:solidFill>
                                <a:srgbClr val="006600"/>
                              </a:solidFill>
                              <a:latin typeface="Cambria Math" panose="02040503050406030204" pitchFamily="18" charset="0"/>
                            </a:rPr>
                          </m:ctrlPr>
                        </m:sSubPr>
                        <m:e>
                          <m:r>
                            <a:rPr lang="en-US" altLang="zh-CN" sz="2400" i="1">
                              <a:solidFill>
                                <a:srgbClr val="006600"/>
                              </a:solidFill>
                              <a:latin typeface="Cambria Math" panose="02040503050406030204" pitchFamily="18" charset="0"/>
                            </a:rPr>
                            <m:t>𝐶</m:t>
                          </m:r>
                        </m:e>
                        <m:sub>
                          <m:r>
                            <a:rPr lang="en-US" altLang="zh-CN" sz="2400" b="0" i="1" smtClean="0">
                              <a:solidFill>
                                <a:srgbClr val="006600"/>
                              </a:solidFill>
                              <a:latin typeface="Cambria Math" panose="02040503050406030204" pitchFamily="18" charset="0"/>
                            </a:rPr>
                            <m:t>2</m:t>
                          </m:r>
                        </m:sub>
                      </m:sSub>
                      <m:sSubSup>
                        <m:sSubSupPr>
                          <m:ctrlPr>
                            <a:rPr lang="en-US" altLang="zh-CN" sz="2400" b="0" i="1" smtClean="0">
                              <a:solidFill>
                                <a:srgbClr val="006600"/>
                              </a:solidFill>
                              <a:latin typeface="Cambria Math" panose="02040503050406030204" pitchFamily="18" charset="0"/>
                            </a:rPr>
                          </m:ctrlPr>
                        </m:sSubSupPr>
                        <m:e>
                          <m:r>
                            <a:rPr lang="en-US" altLang="zh-CN" sz="2400" b="0" i="1" smtClean="0">
                              <a:solidFill>
                                <a:srgbClr val="006600"/>
                              </a:solidFill>
                              <a:latin typeface="Cambria Math"/>
                            </a:rPr>
                            <m:t>𝛼</m:t>
                          </m:r>
                        </m:e>
                        <m:sub>
                          <m:r>
                            <a:rPr lang="en-US" altLang="zh-CN" sz="2400" b="0" i="1" smtClean="0">
                              <a:solidFill>
                                <a:srgbClr val="006600"/>
                              </a:solidFill>
                              <a:latin typeface="Cambria Math"/>
                            </a:rPr>
                            <m:t>𝑠</m:t>
                          </m:r>
                        </m:sub>
                        <m:sup>
                          <m:r>
                            <a:rPr lang="en-US" altLang="zh-CN" sz="2400" b="0" i="1" smtClean="0">
                              <a:solidFill>
                                <a:srgbClr val="006600"/>
                              </a:solidFill>
                              <a:latin typeface="Cambria Math"/>
                            </a:rPr>
                            <m:t>2</m:t>
                          </m:r>
                        </m:sup>
                      </m:sSubSup>
                      <m:sSup>
                        <m:sSupPr>
                          <m:ctrlPr>
                            <a:rPr lang="en-US" altLang="zh-CN" sz="2400" b="0" i="1" smtClean="0">
                              <a:solidFill>
                                <a:srgbClr val="006600"/>
                              </a:solidFill>
                              <a:latin typeface="Cambria Math" panose="02040503050406030204" pitchFamily="18" charset="0"/>
                            </a:rPr>
                          </m:ctrlPr>
                        </m:sSupPr>
                        <m:e>
                          <m:r>
                            <a:rPr lang="en-US" altLang="zh-CN" sz="2400" b="0" i="1" smtClean="0">
                              <a:solidFill>
                                <a:srgbClr val="006600"/>
                              </a:solidFill>
                              <a:latin typeface="Cambria Math"/>
                            </a:rPr>
                            <m:t>𝐿</m:t>
                          </m:r>
                        </m:e>
                        <m:sup>
                          <m:r>
                            <a:rPr lang="en-US" altLang="zh-CN" sz="2400" b="0" i="1" smtClean="0">
                              <a:solidFill>
                                <a:srgbClr val="006600"/>
                              </a:solidFill>
                              <a:latin typeface="Cambria Math"/>
                            </a:rPr>
                            <m:t>2</m:t>
                          </m:r>
                        </m:sup>
                      </m:sSup>
                      <m:r>
                        <a:rPr lang="en-US" altLang="zh-CN" sz="2400" b="0" i="1" smtClean="0">
                          <a:solidFill>
                            <a:srgbClr val="006600"/>
                          </a:solidFill>
                          <a:latin typeface="Cambria Math"/>
                        </a:rPr>
                        <m:t>  +</m:t>
                      </m:r>
                      <m:sSub>
                        <m:sSubPr>
                          <m:ctrlPr>
                            <a:rPr lang="en-US" altLang="zh-CN" sz="2400" i="1">
                              <a:solidFill>
                                <a:srgbClr val="006600"/>
                              </a:solidFill>
                              <a:latin typeface="Cambria Math" panose="02040503050406030204" pitchFamily="18" charset="0"/>
                            </a:rPr>
                          </m:ctrlPr>
                        </m:sSubPr>
                        <m:e>
                          <m:r>
                            <a:rPr lang="en-US" altLang="zh-CN" sz="2400" i="1">
                              <a:solidFill>
                                <a:srgbClr val="006600"/>
                              </a:solidFill>
                              <a:latin typeface="Cambria Math" panose="02040503050406030204" pitchFamily="18" charset="0"/>
                            </a:rPr>
                            <m:t>𝐶</m:t>
                          </m:r>
                        </m:e>
                        <m:sub>
                          <m:r>
                            <a:rPr lang="en-US" altLang="zh-CN" sz="2400" b="0" i="1" smtClean="0">
                              <a:solidFill>
                                <a:srgbClr val="006600"/>
                              </a:solidFill>
                              <a:latin typeface="Cambria Math" panose="02040503050406030204" pitchFamily="18" charset="0"/>
                            </a:rPr>
                            <m:t>3</m:t>
                          </m:r>
                        </m:sub>
                      </m:sSub>
                      <m:sSubSup>
                        <m:sSubSupPr>
                          <m:ctrlPr>
                            <a:rPr lang="en-US" altLang="zh-CN" sz="2400" b="0" i="1" smtClean="0">
                              <a:solidFill>
                                <a:srgbClr val="006600"/>
                              </a:solidFill>
                              <a:latin typeface="Cambria Math" panose="02040503050406030204" pitchFamily="18" charset="0"/>
                            </a:rPr>
                          </m:ctrlPr>
                        </m:sSubSupPr>
                        <m:e>
                          <m:r>
                            <a:rPr lang="en-US" altLang="zh-CN" sz="2400" b="0" i="1" smtClean="0">
                              <a:solidFill>
                                <a:srgbClr val="006600"/>
                              </a:solidFill>
                              <a:latin typeface="Cambria Math"/>
                            </a:rPr>
                            <m:t>𝛼</m:t>
                          </m:r>
                        </m:e>
                        <m:sub>
                          <m:r>
                            <a:rPr lang="en-US" altLang="zh-CN" sz="2400" b="0" i="1" smtClean="0">
                              <a:solidFill>
                                <a:srgbClr val="006600"/>
                              </a:solidFill>
                              <a:latin typeface="Cambria Math"/>
                            </a:rPr>
                            <m:t>𝑠</m:t>
                          </m:r>
                        </m:sub>
                        <m:sup>
                          <m:r>
                            <a:rPr lang="en-US" altLang="zh-CN" sz="2400" b="0" i="1" smtClean="0">
                              <a:solidFill>
                                <a:srgbClr val="006600"/>
                              </a:solidFill>
                              <a:latin typeface="Cambria Math"/>
                            </a:rPr>
                            <m:t>3</m:t>
                          </m:r>
                        </m:sup>
                      </m:sSubSup>
                      <m:sSup>
                        <m:sSupPr>
                          <m:ctrlPr>
                            <a:rPr lang="en-US" altLang="zh-CN" sz="2400" b="0" i="1" smtClean="0">
                              <a:solidFill>
                                <a:srgbClr val="006600"/>
                              </a:solidFill>
                              <a:latin typeface="Cambria Math" panose="02040503050406030204" pitchFamily="18" charset="0"/>
                            </a:rPr>
                          </m:ctrlPr>
                        </m:sSupPr>
                        <m:e>
                          <m:r>
                            <a:rPr lang="en-US" altLang="zh-CN" sz="2400" b="0" i="1" smtClean="0">
                              <a:solidFill>
                                <a:srgbClr val="006600"/>
                              </a:solidFill>
                              <a:latin typeface="Cambria Math"/>
                            </a:rPr>
                            <m:t>𝐿</m:t>
                          </m:r>
                        </m:e>
                        <m:sup>
                          <m:r>
                            <a:rPr lang="en-US" altLang="zh-CN" sz="2400" b="0" i="1" smtClean="0">
                              <a:solidFill>
                                <a:srgbClr val="006600"/>
                              </a:solidFill>
                              <a:latin typeface="Cambria Math"/>
                            </a:rPr>
                            <m:t>4</m:t>
                          </m:r>
                        </m:sup>
                      </m:sSup>
                      <m:r>
                        <a:rPr lang="en-US" altLang="zh-CN" sz="2400" b="0" i="1" smtClean="0">
                          <a:solidFill>
                            <a:srgbClr val="006600"/>
                          </a:solidFill>
                          <a:latin typeface="Cambria Math"/>
                        </a:rPr>
                        <m:t>  + … </m:t>
                      </m:r>
                    </m:oMath>
                  </a14:m>
                  <a:endParaRPr lang="en-US" altLang="zh-CN" sz="2400" b="0" i="1" dirty="0" smtClean="0">
                    <a:solidFill>
                      <a:srgbClr val="006600"/>
                    </a:solidFill>
                    <a:latin typeface="Cambria Math"/>
                  </a:endParaRPr>
                </a:p>
                <a:p>
                  <a:r>
                    <a:rPr lang="en-US" altLang="zh-CN" sz="2400" b="0" dirty="0" smtClean="0">
                      <a:solidFill>
                        <a:srgbClr val="0066FF"/>
                      </a:solidFill>
                    </a:rPr>
                    <a:t>                                          </a:t>
                  </a:r>
                  <a14:m>
                    <m:oMath xmlns:m="http://schemas.openxmlformats.org/officeDocument/2006/math">
                      <m:r>
                        <a:rPr lang="en-US" altLang="zh-CN" sz="2400" b="0" i="0" smtClean="0">
                          <a:solidFill>
                            <a:srgbClr val="0066FF"/>
                          </a:solidFill>
                          <a:latin typeface="Cambria Math" panose="02040503050406030204" pitchFamily="18" charset="0"/>
                        </a:rPr>
                        <m:t> </m:t>
                      </m:r>
                      <m:r>
                        <a:rPr lang="en-US" altLang="zh-CN" sz="2400" b="0" i="1" smtClean="0">
                          <a:solidFill>
                            <a:srgbClr val="0066FF"/>
                          </a:solidFill>
                          <a:latin typeface="Cambria Math"/>
                        </a:rPr>
                        <m:t>+   </m:t>
                      </m:r>
                      <m:sSubSup>
                        <m:sSubSupPr>
                          <m:ctrlPr>
                            <a:rPr lang="en-US" altLang="zh-CN" sz="2400" b="0" i="1" smtClean="0">
                              <a:solidFill>
                                <a:srgbClr val="0066FF"/>
                              </a:solidFill>
                              <a:latin typeface="Cambria Math" panose="02040503050406030204" pitchFamily="18" charset="0"/>
                            </a:rPr>
                          </m:ctrlPr>
                        </m:sSubSupPr>
                        <m:e>
                          <m:r>
                            <a:rPr lang="en-US" altLang="zh-CN" sz="2400" b="0" i="1" smtClean="0">
                              <a:solidFill>
                                <a:srgbClr val="0066FF"/>
                              </a:solidFill>
                              <a:latin typeface="Cambria Math"/>
                            </a:rPr>
                            <m:t>𝛼</m:t>
                          </m:r>
                        </m:e>
                        <m:sub>
                          <m:r>
                            <a:rPr lang="en-US" altLang="zh-CN" sz="2400" b="0" i="1" smtClean="0">
                              <a:solidFill>
                                <a:srgbClr val="0066FF"/>
                              </a:solidFill>
                              <a:latin typeface="Cambria Math"/>
                            </a:rPr>
                            <m:t>𝑠</m:t>
                          </m:r>
                        </m:sub>
                        <m:sup>
                          <m:r>
                            <a:rPr lang="en-US" altLang="zh-CN" sz="2400" b="0" i="1" smtClean="0">
                              <a:solidFill>
                                <a:srgbClr val="0066FF"/>
                              </a:solidFill>
                              <a:latin typeface="Cambria Math"/>
                            </a:rPr>
                            <m:t>2</m:t>
                          </m:r>
                        </m:sup>
                      </m:sSubSup>
                      <m:r>
                        <a:rPr lang="en-US" altLang="zh-CN" sz="2400" b="0" i="1" smtClean="0">
                          <a:solidFill>
                            <a:srgbClr val="0066FF"/>
                          </a:solidFill>
                          <a:latin typeface="Cambria Math"/>
                        </a:rPr>
                        <m:t>𝐿</m:t>
                      </m:r>
                      <m:r>
                        <a:rPr lang="en-US" altLang="zh-CN" sz="2400" b="0" i="1" smtClean="0">
                          <a:solidFill>
                            <a:srgbClr val="0066FF"/>
                          </a:solidFill>
                          <a:latin typeface="Cambria Math"/>
                        </a:rPr>
                        <m:t>      +    </m:t>
                      </m:r>
                      <m:sSubSup>
                        <m:sSubSupPr>
                          <m:ctrlPr>
                            <a:rPr lang="en-US" altLang="zh-CN" sz="2400" b="0" i="1" smtClean="0">
                              <a:solidFill>
                                <a:srgbClr val="0066FF"/>
                              </a:solidFill>
                              <a:latin typeface="Cambria Math" panose="02040503050406030204" pitchFamily="18" charset="0"/>
                            </a:rPr>
                          </m:ctrlPr>
                        </m:sSubSupPr>
                        <m:e>
                          <m:r>
                            <a:rPr lang="en-US" altLang="zh-CN" sz="2400" b="0" i="1" smtClean="0">
                              <a:solidFill>
                                <a:srgbClr val="0066FF"/>
                              </a:solidFill>
                              <a:latin typeface="Cambria Math"/>
                            </a:rPr>
                            <m:t>𝛼</m:t>
                          </m:r>
                        </m:e>
                        <m:sub>
                          <m:r>
                            <a:rPr lang="en-US" altLang="zh-CN" sz="2400" b="0" i="1" smtClean="0">
                              <a:solidFill>
                                <a:srgbClr val="0066FF"/>
                              </a:solidFill>
                              <a:latin typeface="Cambria Math"/>
                            </a:rPr>
                            <m:t>𝑠</m:t>
                          </m:r>
                        </m:sub>
                        <m:sup>
                          <m:r>
                            <a:rPr lang="en-US" altLang="zh-CN" sz="2400" b="0" i="1" smtClean="0">
                              <a:solidFill>
                                <a:srgbClr val="0066FF"/>
                              </a:solidFill>
                              <a:latin typeface="Cambria Math"/>
                            </a:rPr>
                            <m:t>3</m:t>
                          </m:r>
                        </m:sup>
                      </m:sSubSup>
                      <m:sSup>
                        <m:sSupPr>
                          <m:ctrlPr>
                            <a:rPr lang="en-US" altLang="zh-CN" sz="2400" b="0" i="1" smtClean="0">
                              <a:solidFill>
                                <a:srgbClr val="0066FF"/>
                              </a:solidFill>
                              <a:latin typeface="Cambria Math" panose="02040503050406030204" pitchFamily="18" charset="0"/>
                            </a:rPr>
                          </m:ctrlPr>
                        </m:sSupPr>
                        <m:e>
                          <m:r>
                            <a:rPr lang="en-US" altLang="zh-CN" sz="2400" b="0" i="1" smtClean="0">
                              <a:solidFill>
                                <a:srgbClr val="0066FF"/>
                              </a:solidFill>
                              <a:latin typeface="Cambria Math"/>
                            </a:rPr>
                            <m:t>𝐿</m:t>
                          </m:r>
                        </m:e>
                        <m:sup>
                          <m:r>
                            <a:rPr lang="en-US" altLang="zh-CN" sz="2400" b="0" i="1" smtClean="0">
                              <a:solidFill>
                                <a:srgbClr val="0066FF"/>
                              </a:solidFill>
                              <a:latin typeface="Cambria Math"/>
                            </a:rPr>
                            <m:t>3</m:t>
                          </m:r>
                        </m:sup>
                      </m:sSup>
                      <m:r>
                        <a:rPr lang="en-US" altLang="zh-CN" sz="2400" b="0" i="1" smtClean="0">
                          <a:solidFill>
                            <a:srgbClr val="0066FF"/>
                          </a:solidFill>
                          <a:latin typeface="Cambria Math"/>
                        </a:rPr>
                        <m:t> + …</m:t>
                      </m:r>
                    </m:oMath>
                  </a14:m>
                  <a:endParaRPr lang="en-US" altLang="zh-CN" sz="2400" b="0" i="1" dirty="0" smtClean="0">
                    <a:solidFill>
                      <a:srgbClr val="0066FF"/>
                    </a:solidFill>
                    <a:latin typeface="Cambria Math"/>
                  </a:endParaRPr>
                </a:p>
                <a:p>
                  <a:r>
                    <a:rPr lang="en-US" altLang="zh-CN" sz="2400" b="0" dirty="0" smtClean="0">
                      <a:solidFill>
                        <a:schemeClr val="tx1"/>
                      </a:solidFill>
                    </a:rPr>
                    <a:t>                                           </a:t>
                  </a:r>
                  <a14:m>
                    <m:oMath xmlns:m="http://schemas.openxmlformats.org/officeDocument/2006/math">
                      <m:r>
                        <a:rPr lang="en-US" altLang="zh-CN" sz="2400" b="0" i="1" smtClean="0">
                          <a:solidFill>
                            <a:schemeClr val="tx1"/>
                          </a:solidFill>
                          <a:latin typeface="Cambria Math"/>
                        </a:rPr>
                        <m:t>+</m:t>
                      </m:r>
                      <m:sSubSup>
                        <m:sSubSupPr>
                          <m:ctrlPr>
                            <a:rPr lang="en-US" altLang="zh-CN" sz="2400" b="0" i="1" smtClean="0">
                              <a:solidFill>
                                <a:schemeClr val="tx1"/>
                              </a:solidFill>
                              <a:latin typeface="Cambria Math" panose="02040503050406030204" pitchFamily="18" charset="0"/>
                            </a:rPr>
                          </m:ctrlPr>
                        </m:sSubSupPr>
                        <m:e>
                          <m:r>
                            <a:rPr lang="en-US" altLang="zh-CN" sz="2400" b="0" i="1" smtClean="0">
                              <a:solidFill>
                                <a:schemeClr val="tx1"/>
                              </a:solidFill>
                              <a:latin typeface="Cambria Math"/>
                            </a:rPr>
                            <m:t>   </m:t>
                          </m:r>
                          <m:r>
                            <a:rPr lang="en-US" altLang="zh-CN" sz="2400" b="0" i="1" smtClean="0">
                              <a:solidFill>
                                <a:schemeClr val="tx1"/>
                              </a:solidFill>
                              <a:latin typeface="Cambria Math"/>
                            </a:rPr>
                            <m:t>𝛼</m:t>
                          </m:r>
                        </m:e>
                        <m:sub>
                          <m:r>
                            <a:rPr lang="en-US" altLang="zh-CN" sz="2400" b="0" i="1" smtClean="0">
                              <a:solidFill>
                                <a:schemeClr val="tx1"/>
                              </a:solidFill>
                              <a:latin typeface="Cambria Math"/>
                            </a:rPr>
                            <m:t>𝑠</m:t>
                          </m:r>
                        </m:sub>
                        <m:sup>
                          <m:r>
                            <a:rPr lang="en-US" altLang="zh-CN" sz="2400" b="0" i="1" smtClean="0">
                              <a:solidFill>
                                <a:schemeClr val="tx1"/>
                              </a:solidFill>
                              <a:latin typeface="Cambria Math"/>
                            </a:rPr>
                            <m:t>2</m:t>
                          </m:r>
                        </m:sup>
                      </m:sSubSup>
                      <m:r>
                        <a:rPr lang="en-US" altLang="zh-CN" sz="2400" b="0" i="1" smtClean="0">
                          <a:solidFill>
                            <a:schemeClr val="tx1"/>
                          </a:solidFill>
                          <a:latin typeface="Cambria Math"/>
                        </a:rPr>
                        <m:t>      </m:t>
                      </m:r>
                      <m:r>
                        <a:rPr lang="en-US" altLang="zh-CN" sz="2400" b="0" i="1" smtClean="0">
                          <a:solidFill>
                            <a:schemeClr val="tx1"/>
                          </a:solidFill>
                          <a:latin typeface="Cambria Math" panose="02040503050406030204" pitchFamily="18" charset="0"/>
                        </a:rPr>
                        <m:t>   </m:t>
                      </m:r>
                      <m:r>
                        <a:rPr lang="en-US" altLang="zh-CN" sz="2400" b="0" i="1" smtClean="0">
                          <a:solidFill>
                            <a:schemeClr val="tx1"/>
                          </a:solidFill>
                          <a:latin typeface="Cambria Math"/>
                        </a:rPr>
                        <m:t>+</m:t>
                      </m:r>
                      <m:sSubSup>
                        <m:sSubSupPr>
                          <m:ctrlPr>
                            <a:rPr lang="en-US" altLang="zh-CN" sz="2400" b="0" i="1" smtClean="0">
                              <a:solidFill>
                                <a:schemeClr val="tx1"/>
                              </a:solidFill>
                              <a:latin typeface="Cambria Math" panose="02040503050406030204" pitchFamily="18" charset="0"/>
                            </a:rPr>
                          </m:ctrlPr>
                        </m:sSubSupPr>
                        <m:e>
                          <m:r>
                            <a:rPr lang="en-US" altLang="zh-CN" sz="2400" b="0" i="1" smtClean="0">
                              <a:solidFill>
                                <a:schemeClr val="tx1"/>
                              </a:solidFill>
                              <a:latin typeface="Cambria Math"/>
                            </a:rPr>
                            <m:t>    </m:t>
                          </m:r>
                          <m:r>
                            <a:rPr lang="en-US" altLang="zh-CN" sz="2400" b="0" i="1" smtClean="0">
                              <a:solidFill>
                                <a:schemeClr val="tx1"/>
                              </a:solidFill>
                              <a:latin typeface="Cambria Math"/>
                            </a:rPr>
                            <m:t>𝛼</m:t>
                          </m:r>
                        </m:e>
                        <m:sub>
                          <m:r>
                            <a:rPr lang="en-US" altLang="zh-CN" sz="2400" b="0" i="1" smtClean="0">
                              <a:solidFill>
                                <a:schemeClr val="tx1"/>
                              </a:solidFill>
                              <a:latin typeface="Cambria Math"/>
                            </a:rPr>
                            <m:t>𝑠</m:t>
                          </m:r>
                        </m:sub>
                        <m:sup>
                          <m:r>
                            <a:rPr lang="en-US" altLang="zh-CN" sz="2400" b="0" i="1" smtClean="0">
                              <a:solidFill>
                                <a:schemeClr val="tx1"/>
                              </a:solidFill>
                              <a:latin typeface="Cambria Math"/>
                            </a:rPr>
                            <m:t>3</m:t>
                          </m:r>
                        </m:sup>
                      </m:sSubSup>
                      <m:sSup>
                        <m:sSupPr>
                          <m:ctrlPr>
                            <a:rPr lang="en-US" altLang="zh-CN" sz="2400" b="0" i="1" smtClean="0">
                              <a:solidFill>
                                <a:schemeClr val="tx1"/>
                              </a:solidFill>
                              <a:latin typeface="Cambria Math" panose="02040503050406030204" pitchFamily="18" charset="0"/>
                            </a:rPr>
                          </m:ctrlPr>
                        </m:sSupPr>
                        <m:e>
                          <m:r>
                            <a:rPr lang="en-US" altLang="zh-CN" sz="2400" b="0" i="1" smtClean="0">
                              <a:solidFill>
                                <a:schemeClr val="tx1"/>
                              </a:solidFill>
                              <a:latin typeface="Cambria Math"/>
                            </a:rPr>
                            <m:t>𝐿</m:t>
                          </m:r>
                        </m:e>
                        <m:sup>
                          <m:r>
                            <a:rPr lang="en-US" altLang="zh-CN" sz="2400" b="0" i="1" smtClean="0">
                              <a:solidFill>
                                <a:schemeClr val="tx1"/>
                              </a:solidFill>
                              <a:latin typeface="Cambria Math"/>
                            </a:rPr>
                            <m:t>2</m:t>
                          </m:r>
                        </m:sup>
                      </m:sSup>
                      <m:r>
                        <a:rPr lang="en-US" altLang="zh-CN" sz="2400" b="0" i="1" smtClean="0">
                          <a:solidFill>
                            <a:schemeClr val="tx1"/>
                          </a:solidFill>
                          <a:latin typeface="Cambria Math"/>
                        </a:rPr>
                        <m:t> +…</m:t>
                      </m:r>
                    </m:oMath>
                  </a14:m>
                  <a:endParaRPr lang="en-US" altLang="zh-CN" sz="2400" b="0" i="1" dirty="0" smtClean="0">
                    <a:solidFill>
                      <a:schemeClr val="tx1"/>
                    </a:solidFill>
                    <a:latin typeface="Cambria Math"/>
                  </a:endParaRPr>
                </a:p>
                <a:p>
                  <a:r>
                    <a:rPr lang="en-US" altLang="zh-CN" sz="2400" b="0" dirty="0" smtClean="0">
                      <a:solidFill>
                        <a:schemeClr val="tx1"/>
                      </a:solidFill>
                    </a:rPr>
                    <a:t>                                                          </a:t>
                  </a:r>
                  <a14:m>
                    <m:oMath xmlns:m="http://schemas.openxmlformats.org/officeDocument/2006/math">
                      <m:r>
                        <a:rPr lang="en-US" altLang="zh-CN" sz="2400" b="0" i="1" smtClean="0">
                          <a:solidFill>
                            <a:schemeClr val="tx1"/>
                          </a:solidFill>
                          <a:latin typeface="Cambria Math"/>
                        </a:rPr>
                        <m:t>+      </m:t>
                      </m:r>
                      <m:sSubSup>
                        <m:sSubSupPr>
                          <m:ctrlPr>
                            <a:rPr lang="en-US" altLang="zh-CN" sz="2400" b="0" i="1" smtClean="0">
                              <a:solidFill>
                                <a:schemeClr val="tx1"/>
                              </a:solidFill>
                              <a:latin typeface="Cambria Math" panose="02040503050406030204" pitchFamily="18" charset="0"/>
                            </a:rPr>
                          </m:ctrlPr>
                        </m:sSubSupPr>
                        <m:e>
                          <m:r>
                            <a:rPr lang="en-US" altLang="zh-CN" sz="2400" b="0" i="1" smtClean="0">
                              <a:solidFill>
                                <a:schemeClr val="tx1"/>
                              </a:solidFill>
                              <a:latin typeface="Cambria Math"/>
                            </a:rPr>
                            <m:t>𝛼</m:t>
                          </m:r>
                        </m:e>
                        <m:sub>
                          <m:r>
                            <a:rPr lang="en-US" altLang="zh-CN" sz="2400" b="0" i="1" smtClean="0">
                              <a:solidFill>
                                <a:schemeClr val="tx1"/>
                              </a:solidFill>
                              <a:latin typeface="Cambria Math"/>
                            </a:rPr>
                            <m:t>𝑠</m:t>
                          </m:r>
                        </m:sub>
                        <m:sup>
                          <m:r>
                            <a:rPr lang="en-US" altLang="zh-CN" sz="2400" b="0" i="1" smtClean="0">
                              <a:solidFill>
                                <a:schemeClr val="tx1"/>
                              </a:solidFill>
                              <a:latin typeface="Cambria Math"/>
                            </a:rPr>
                            <m:t>3</m:t>
                          </m:r>
                        </m:sup>
                      </m:sSubSup>
                      <m:r>
                        <a:rPr lang="en-US" altLang="zh-CN" sz="2400" b="0" i="1" smtClean="0">
                          <a:solidFill>
                            <a:schemeClr val="tx1"/>
                          </a:solidFill>
                          <a:latin typeface="Cambria Math"/>
                        </a:rPr>
                        <m:t>𝐿</m:t>
                      </m:r>
                      <m:r>
                        <a:rPr lang="en-US" altLang="zh-CN" sz="2400" b="0" i="1" smtClean="0">
                          <a:solidFill>
                            <a:schemeClr val="tx1"/>
                          </a:solidFill>
                          <a:latin typeface="Cambria Math"/>
                        </a:rPr>
                        <m:t>  +…   ]</m:t>
                      </m:r>
                    </m:oMath>
                  </a14:m>
                  <a:endParaRPr lang="zh-CN" altLang="en-US" sz="2400" dirty="0" smtClean="0">
                    <a:solidFill>
                      <a:schemeClr val="tx1"/>
                    </a:solidFill>
                  </a:endParaRPr>
                </a:p>
              </p:txBody>
            </p:sp>
          </mc:Choice>
          <mc:Fallback xmlns="">
            <p:sp>
              <p:nvSpPr>
                <p:cNvPr id="16" name="TextBox 6"/>
                <p:cNvSpPr txBox="1">
                  <a:spLocks noRot="1" noChangeAspect="1" noMove="1" noResize="1" noEditPoints="1" noAdjustHandles="1" noChangeArrowheads="1" noChangeShapeType="1" noTextEdit="1"/>
                </p:cNvSpPr>
                <p:nvPr/>
              </p:nvSpPr>
              <p:spPr>
                <a:xfrm>
                  <a:off x="622436" y="1550068"/>
                  <a:ext cx="7920881" cy="2312493"/>
                </a:xfrm>
                <a:prstGeom prst="rect">
                  <a:avLst/>
                </a:prstGeom>
                <a:blipFill rotWithShape="0">
                  <a:blip r:embed="rId3"/>
                  <a:stretch>
                    <a:fillRect b="-3166"/>
                  </a:stretch>
                </a:blipFill>
              </p:spPr>
              <p:txBody>
                <a:bodyPr/>
                <a:lstStyle/>
                <a:p>
                  <a:r>
                    <a:rPr lang="zh-CN" altLang="en-US">
                      <a:noFill/>
                    </a:rPr>
                    <a:t> </a:t>
                  </a:r>
                </a:p>
              </p:txBody>
            </p:sp>
          </mc:Fallback>
        </mc:AlternateContent>
        <p:sp>
          <p:nvSpPr>
            <p:cNvPr id="17" name="TextBox 7"/>
            <p:cNvSpPr txBox="1"/>
            <p:nvPr/>
          </p:nvSpPr>
          <p:spPr>
            <a:xfrm>
              <a:off x="2231308" y="1168731"/>
              <a:ext cx="859998" cy="461665"/>
            </a:xfrm>
            <a:prstGeom prst="rect">
              <a:avLst/>
            </a:prstGeom>
            <a:noFill/>
          </p:spPr>
          <p:txBody>
            <a:bodyPr wrap="square" rtlCol="0">
              <a:spAutoFit/>
            </a:bodyPr>
            <a:lstStyle/>
            <a:p>
              <a:r>
                <a:rPr lang="en-US" altLang="zh-CN" sz="2400" b="1" dirty="0" smtClean="0">
                  <a:solidFill>
                    <a:srgbClr val="7030A0"/>
                  </a:solidFill>
                </a:rPr>
                <a:t>LO</a:t>
              </a:r>
              <a:endParaRPr lang="zh-CN" altLang="en-US" sz="2400" b="1" dirty="0" smtClean="0">
                <a:solidFill>
                  <a:srgbClr val="7030A0"/>
                </a:solidFill>
              </a:endParaRPr>
            </a:p>
          </p:txBody>
        </p:sp>
        <p:sp>
          <p:nvSpPr>
            <p:cNvPr id="18" name="TextBox 8"/>
            <p:cNvSpPr txBox="1"/>
            <p:nvPr/>
          </p:nvSpPr>
          <p:spPr>
            <a:xfrm>
              <a:off x="3336710" y="1205668"/>
              <a:ext cx="859998" cy="461665"/>
            </a:xfrm>
            <a:prstGeom prst="rect">
              <a:avLst/>
            </a:prstGeom>
            <a:noFill/>
          </p:spPr>
          <p:txBody>
            <a:bodyPr wrap="square" rtlCol="0">
              <a:spAutoFit/>
            </a:bodyPr>
            <a:lstStyle/>
            <a:p>
              <a:r>
                <a:rPr lang="en-US" altLang="zh-CN" sz="2400" b="1" dirty="0">
                  <a:solidFill>
                    <a:srgbClr val="7030A0"/>
                  </a:solidFill>
                </a:rPr>
                <a:t>N</a:t>
              </a:r>
              <a:r>
                <a:rPr lang="en-US" altLang="zh-CN" sz="2400" b="1" dirty="0" smtClean="0">
                  <a:solidFill>
                    <a:srgbClr val="7030A0"/>
                  </a:solidFill>
                </a:rPr>
                <a:t>LO</a:t>
              </a:r>
              <a:endParaRPr lang="zh-CN" altLang="en-US" sz="2400" b="1" dirty="0" smtClean="0">
                <a:solidFill>
                  <a:srgbClr val="7030A0"/>
                </a:solidFill>
              </a:endParaRPr>
            </a:p>
          </p:txBody>
        </p:sp>
        <p:sp>
          <p:nvSpPr>
            <p:cNvPr id="19" name="TextBox 9"/>
            <p:cNvSpPr txBox="1"/>
            <p:nvPr/>
          </p:nvSpPr>
          <p:spPr>
            <a:xfrm>
              <a:off x="4372808" y="1153947"/>
              <a:ext cx="1370830" cy="461665"/>
            </a:xfrm>
            <a:prstGeom prst="rect">
              <a:avLst/>
            </a:prstGeom>
            <a:noFill/>
          </p:spPr>
          <p:txBody>
            <a:bodyPr wrap="square" rtlCol="0">
              <a:spAutoFit/>
            </a:bodyPr>
            <a:lstStyle/>
            <a:p>
              <a:r>
                <a:rPr lang="en-US" altLang="zh-CN" sz="2400" b="1" dirty="0" smtClean="0">
                  <a:solidFill>
                    <a:srgbClr val="7030A0"/>
                  </a:solidFill>
                </a:rPr>
                <a:t>NNLO</a:t>
              </a:r>
              <a:endParaRPr lang="zh-CN" altLang="en-US" sz="2400" b="1" dirty="0" smtClean="0">
                <a:solidFill>
                  <a:srgbClr val="7030A0"/>
                </a:solidFill>
              </a:endParaRPr>
            </a:p>
          </p:txBody>
        </p:sp>
        <p:sp>
          <p:nvSpPr>
            <p:cNvPr id="20" name="TextBox 10"/>
            <p:cNvSpPr txBox="1"/>
            <p:nvPr/>
          </p:nvSpPr>
          <p:spPr>
            <a:xfrm>
              <a:off x="5782978" y="1153947"/>
              <a:ext cx="1370830" cy="461665"/>
            </a:xfrm>
            <a:prstGeom prst="rect">
              <a:avLst/>
            </a:prstGeom>
            <a:noFill/>
          </p:spPr>
          <p:txBody>
            <a:bodyPr wrap="square" rtlCol="0">
              <a:spAutoFit/>
            </a:bodyPr>
            <a:lstStyle/>
            <a:p>
              <a:r>
                <a:rPr lang="en-US" altLang="zh-CN" sz="2400" b="1" dirty="0" smtClean="0">
                  <a:solidFill>
                    <a:srgbClr val="7030A0"/>
                  </a:solidFill>
                </a:rPr>
                <a:t>NNNLO</a:t>
              </a:r>
              <a:endParaRPr lang="zh-CN" altLang="en-US" sz="2400" b="1" dirty="0" smtClean="0">
                <a:solidFill>
                  <a:srgbClr val="7030A0"/>
                </a:solidFill>
              </a:endParaRPr>
            </a:p>
          </p:txBody>
        </p:sp>
        <p:sp>
          <p:nvSpPr>
            <p:cNvPr id="21" name="TextBox 5"/>
            <p:cNvSpPr txBox="1"/>
            <p:nvPr/>
          </p:nvSpPr>
          <p:spPr>
            <a:xfrm>
              <a:off x="7812883" y="1550068"/>
              <a:ext cx="1352549" cy="1938992"/>
            </a:xfrm>
            <a:prstGeom prst="rect">
              <a:avLst/>
            </a:prstGeom>
            <a:noFill/>
          </p:spPr>
          <p:txBody>
            <a:bodyPr wrap="square" rtlCol="0">
              <a:spAutoFit/>
            </a:bodyPr>
            <a:lstStyle/>
            <a:p>
              <a:r>
                <a:rPr lang="en-US" altLang="zh-CN" sz="2400" b="1" dirty="0" smtClean="0">
                  <a:solidFill>
                    <a:srgbClr val="FF0000"/>
                  </a:solidFill>
                </a:rPr>
                <a:t>LL</a:t>
              </a:r>
            </a:p>
            <a:p>
              <a:r>
                <a:rPr lang="en-US" altLang="zh-CN" sz="2400" b="1" dirty="0" smtClean="0">
                  <a:solidFill>
                    <a:srgbClr val="D60093"/>
                  </a:solidFill>
                </a:rPr>
                <a:t>NLL</a:t>
              </a:r>
            </a:p>
            <a:p>
              <a:r>
                <a:rPr lang="en-US" altLang="zh-CN" sz="2400" b="1" dirty="0" smtClean="0">
                  <a:solidFill>
                    <a:srgbClr val="006600"/>
                  </a:solidFill>
                </a:rPr>
                <a:t>NNLL</a:t>
              </a:r>
            </a:p>
            <a:p>
              <a:r>
                <a:rPr lang="en-US" altLang="zh-CN" sz="2400" b="1" dirty="0" smtClean="0">
                  <a:solidFill>
                    <a:srgbClr val="0066FF"/>
                  </a:solidFill>
                </a:rPr>
                <a:t>NNNLL</a:t>
              </a:r>
            </a:p>
            <a:p>
              <a:r>
                <a:rPr lang="en-US" altLang="zh-CN" sz="2400" b="1" dirty="0" smtClean="0"/>
                <a:t>…</a:t>
              </a:r>
              <a:endParaRPr lang="zh-CN" altLang="en-US" sz="2400" b="1" dirty="0" smtClean="0">
                <a:solidFill>
                  <a:schemeClr val="tx1"/>
                </a:solidFill>
              </a:endParaRPr>
            </a:p>
          </p:txBody>
        </p:sp>
      </p:grpSp>
      <p:sp>
        <p:nvSpPr>
          <p:cNvPr id="23" name="TextBox 20"/>
          <p:cNvSpPr txBox="1"/>
          <p:nvPr/>
        </p:nvSpPr>
        <p:spPr>
          <a:xfrm>
            <a:off x="7067784" y="1817413"/>
            <a:ext cx="2833303" cy="461665"/>
          </a:xfrm>
          <a:prstGeom prst="rect">
            <a:avLst/>
          </a:prstGeom>
          <a:noFill/>
        </p:spPr>
        <p:txBody>
          <a:bodyPr wrap="square" rtlCol="0">
            <a:spAutoFit/>
          </a:bodyPr>
          <a:lstStyle/>
          <a:p>
            <a:r>
              <a:rPr lang="en-US" altLang="zh-CN" sz="2400" b="1" dirty="0" err="1" smtClean="0">
                <a:solidFill>
                  <a:srgbClr val="FF0000"/>
                </a:solidFill>
              </a:rPr>
              <a:t>Resummation</a:t>
            </a:r>
            <a:endParaRPr lang="zh-CN" altLang="en-US" sz="2400" b="1" dirty="0">
              <a:solidFill>
                <a:srgbClr val="FF0000"/>
              </a:solidFill>
            </a:endParaRPr>
          </a:p>
        </p:txBody>
      </p:sp>
      <p:sp>
        <p:nvSpPr>
          <p:cNvPr id="2" name="圆角矩形 1"/>
          <p:cNvSpPr/>
          <p:nvPr/>
        </p:nvSpPr>
        <p:spPr>
          <a:xfrm>
            <a:off x="1727794" y="1448376"/>
            <a:ext cx="1237962" cy="2534016"/>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 name="圆角矩形 4"/>
          <p:cNvSpPr/>
          <p:nvPr/>
        </p:nvSpPr>
        <p:spPr>
          <a:xfrm>
            <a:off x="1199780" y="1891566"/>
            <a:ext cx="8117867" cy="3051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mc:AlternateContent xmlns:mc="http://schemas.openxmlformats.org/markup-compatibility/2006" xmlns:a14="http://schemas.microsoft.com/office/drawing/2010/main">
        <mc:Choice Requires="a14">
          <p:sp>
            <p:nvSpPr>
              <p:cNvPr id="27" name="文本框 26"/>
              <p:cNvSpPr txBox="1"/>
              <p:nvPr/>
            </p:nvSpPr>
            <p:spPr>
              <a:xfrm>
                <a:off x="158675" y="4636439"/>
                <a:ext cx="8826647" cy="840166"/>
              </a:xfrm>
              <a:prstGeom prst="rect">
                <a:avLst/>
              </a:prstGeom>
              <a:noFill/>
            </p:spPr>
            <p:txBody>
              <a:bodyPr wrap="none" rtlCol="0">
                <a:spAutoFit/>
              </a:bodyPr>
              <a:lstStyle/>
              <a:p>
                <a14:m>
                  <m:oMath xmlns:m="http://schemas.openxmlformats.org/officeDocument/2006/math">
                    <m:sSup>
                      <m:sSupPr>
                        <m:ctrlPr>
                          <a:rPr lang="en-US" altLang="zh-CN" sz="2800" i="1" smtClean="0">
                            <a:solidFill>
                              <a:schemeClr val="tx1"/>
                            </a:solidFill>
                            <a:latin typeface="Cambria Math" panose="02040503050406030204" pitchFamily="18" charset="0"/>
                          </a:rPr>
                        </m:ctrlPr>
                      </m:sSupPr>
                      <m:e>
                        <m:f>
                          <m:fPr>
                            <m:ctrlPr>
                              <a:rPr lang="en-US" altLang="zh-CN" sz="2800" b="0" i="1" smtClean="0">
                                <a:solidFill>
                                  <a:schemeClr val="tx1"/>
                                </a:solidFill>
                                <a:latin typeface="Cambria Math" panose="02040503050406030204" pitchFamily="18" charset="0"/>
                              </a:rPr>
                            </m:ctrlPr>
                          </m:fPr>
                          <m:num>
                            <m:r>
                              <a:rPr lang="en-US" altLang="zh-CN" sz="2800" b="0" i="1" smtClean="0">
                                <a:solidFill>
                                  <a:schemeClr val="tx1"/>
                                </a:solidFill>
                                <a:latin typeface="Cambria Math" panose="02040503050406030204" pitchFamily="18" charset="0"/>
                              </a:rPr>
                              <m:t>𝑑</m:t>
                            </m:r>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𝐶</m:t>
                                </m:r>
                              </m:e>
                              <m:sub>
                                <m:r>
                                  <a:rPr lang="en-US" altLang="zh-CN" sz="2800" i="1">
                                    <a:latin typeface="Cambria Math" panose="02040503050406030204" pitchFamily="18" charset="0"/>
                                  </a:rPr>
                                  <m:t>𝑉</m:t>
                                </m:r>
                              </m:sub>
                            </m:sSub>
                            <m:d>
                              <m:dPr>
                                <m:ctrlPr>
                                  <a:rPr lang="en-US" altLang="zh-CN" sz="2800" i="1">
                                    <a:latin typeface="Cambria Math" panose="02040503050406030204" pitchFamily="18" charset="0"/>
                                  </a:rPr>
                                </m:ctrlPr>
                              </m:dPr>
                              <m:e>
                                <m:r>
                                  <a:rPr lang="en-US" altLang="zh-CN" sz="2800" i="1">
                                    <a:latin typeface="Cambria Math" panose="02040503050406030204" pitchFamily="18" charset="0"/>
                                  </a:rPr>
                                  <m:t>−</m:t>
                                </m:r>
                                <m:sSubSup>
                                  <m:sSubSupPr>
                                    <m:ctrlPr>
                                      <a:rPr lang="en-US" altLang="zh-CN" sz="2800" i="1">
                                        <a:latin typeface="Cambria Math" panose="02040503050406030204" pitchFamily="18" charset="0"/>
                                      </a:rPr>
                                    </m:ctrlPr>
                                  </m:sSubSupPr>
                                  <m:e>
                                    <m:r>
                                      <a:rPr lang="en-US" altLang="zh-CN" sz="2800" i="1">
                                        <a:latin typeface="Cambria Math" panose="02040503050406030204" pitchFamily="18" charset="0"/>
                                      </a:rPr>
                                      <m:t>𝑀</m:t>
                                    </m:r>
                                  </m:e>
                                  <m:sub>
                                    <m:r>
                                      <a:rPr lang="en-US" altLang="zh-CN" sz="2800" i="1">
                                        <a:latin typeface="Cambria Math" panose="02040503050406030204" pitchFamily="18" charset="0"/>
                                      </a:rPr>
                                      <m:t>𝑍</m:t>
                                    </m:r>
                                  </m:sub>
                                  <m:sup>
                                    <m:r>
                                      <a:rPr lang="en-US" altLang="zh-CN" sz="2800" i="1">
                                        <a:latin typeface="Cambria Math" panose="02040503050406030204" pitchFamily="18" charset="0"/>
                                      </a:rPr>
                                      <m:t>2</m:t>
                                    </m:r>
                                  </m:sup>
                                </m:sSubSup>
                                <m:r>
                                  <a:rPr lang="en-US" altLang="zh-CN" sz="2800" i="1">
                                    <a:latin typeface="Cambria Math" panose="02040503050406030204" pitchFamily="18" charset="0"/>
                                  </a:rPr>
                                  <m:t>,</m:t>
                                </m:r>
                                <m:r>
                                  <a:rPr lang="en-US" altLang="zh-CN" sz="2800" i="1">
                                    <a:latin typeface="Cambria Math" panose="02040503050406030204" pitchFamily="18" charset="0"/>
                                  </a:rPr>
                                  <m:t>𝜇</m:t>
                                </m:r>
                              </m:e>
                            </m:d>
                          </m:num>
                          <m:den>
                            <m:r>
                              <a:rPr lang="en-US" altLang="zh-CN" sz="2800" b="0" i="1" smtClean="0">
                                <a:solidFill>
                                  <a:schemeClr val="tx1"/>
                                </a:solidFill>
                                <a:latin typeface="Cambria Math" panose="02040503050406030204" pitchFamily="18" charset="0"/>
                              </a:rPr>
                              <m:t>𝑑</m:t>
                            </m:r>
                            <m:func>
                              <m:funcPr>
                                <m:ctrlPr>
                                  <a:rPr lang="en-US" altLang="zh-CN" sz="2800" b="0" i="1" smtClean="0">
                                    <a:solidFill>
                                      <a:schemeClr val="tx1"/>
                                    </a:solidFill>
                                    <a:latin typeface="Cambria Math" panose="02040503050406030204" pitchFamily="18" charset="0"/>
                                  </a:rPr>
                                </m:ctrlPr>
                              </m:funcPr>
                              <m:fName>
                                <m:r>
                                  <m:rPr>
                                    <m:sty m:val="p"/>
                                  </m:rPr>
                                  <a:rPr lang="en-US" altLang="zh-CN" sz="2800" b="0" i="0" smtClean="0">
                                    <a:solidFill>
                                      <a:schemeClr val="tx1"/>
                                    </a:solidFill>
                                    <a:latin typeface="Cambria Math" panose="02040503050406030204" pitchFamily="18" charset="0"/>
                                  </a:rPr>
                                  <m:t>ln</m:t>
                                </m:r>
                              </m:fName>
                              <m:e>
                                <m:r>
                                  <a:rPr lang="en-US" altLang="zh-CN" sz="2800" b="0" i="1" smtClean="0">
                                    <a:solidFill>
                                      <a:schemeClr val="tx1"/>
                                    </a:solidFill>
                                    <a:latin typeface="Cambria Math" panose="02040503050406030204" pitchFamily="18" charset="0"/>
                                  </a:rPr>
                                  <m:t> </m:t>
                                </m:r>
                              </m:e>
                            </m:func>
                            <m:r>
                              <a:rPr lang="en-US" altLang="zh-CN" sz="2800" b="0" i="1" smtClean="0">
                                <a:solidFill>
                                  <a:schemeClr val="tx1"/>
                                </a:solidFill>
                                <a:latin typeface="Cambria Math" panose="02040503050406030204" pitchFamily="18" charset="0"/>
                              </a:rPr>
                              <m:t>𝜇</m:t>
                            </m:r>
                          </m:den>
                        </m:f>
                      </m:e>
                      <m:sup>
                        <m:r>
                          <a:rPr lang="en-US" altLang="zh-CN" sz="2800" b="0" i="1" smtClean="0">
                            <a:solidFill>
                              <a:schemeClr val="tx1"/>
                            </a:solidFill>
                            <a:latin typeface="Cambria Math" panose="02040503050406030204" pitchFamily="18" charset="0"/>
                          </a:rPr>
                          <m:t> </m:t>
                        </m:r>
                      </m:sup>
                    </m:sSup>
                    <m:r>
                      <a:rPr lang="en-US" altLang="zh-CN" sz="2800" b="0" i="1" smtClean="0">
                        <a:solidFill>
                          <a:schemeClr val="tx1"/>
                        </a:solidFill>
                        <a:latin typeface="Cambria Math" panose="02040503050406030204" pitchFamily="18" charset="0"/>
                      </a:rPr>
                      <m:t>=[</m:t>
                    </m:r>
                    <m:sSubSup>
                      <m:sSubSupPr>
                        <m:ctrlPr>
                          <a:rPr lang="en-US" altLang="zh-CN" sz="2800" b="0" i="1" smtClean="0">
                            <a:solidFill>
                              <a:schemeClr val="tx2">
                                <a:lumMod val="60000"/>
                                <a:lumOff val="40000"/>
                              </a:schemeClr>
                            </a:solidFill>
                            <a:latin typeface="Cambria Math" panose="02040503050406030204" pitchFamily="18" charset="0"/>
                          </a:rPr>
                        </m:ctrlPr>
                      </m:sSubSupPr>
                      <m:e>
                        <m:r>
                          <m:rPr>
                            <m:sty m:val="p"/>
                          </m:rPr>
                          <a:rPr lang="en-US" altLang="zh-CN" sz="2800" b="0" i="0" smtClean="0">
                            <a:solidFill>
                              <a:schemeClr val="tx2">
                                <a:lumMod val="60000"/>
                                <a:lumOff val="40000"/>
                              </a:schemeClr>
                            </a:solidFill>
                            <a:latin typeface="Cambria Math" panose="02040503050406030204" pitchFamily="18" charset="0"/>
                          </a:rPr>
                          <m:t>Γ</m:t>
                        </m:r>
                      </m:e>
                      <m:sub>
                        <m:r>
                          <a:rPr lang="en-US" altLang="zh-CN" sz="2800" b="0" i="1" smtClean="0">
                            <a:solidFill>
                              <a:schemeClr val="tx2">
                                <a:lumMod val="60000"/>
                                <a:lumOff val="40000"/>
                              </a:schemeClr>
                            </a:solidFill>
                            <a:latin typeface="Cambria Math" panose="02040503050406030204" pitchFamily="18" charset="0"/>
                          </a:rPr>
                          <m:t>𝑐𝑢𝑠𝑝</m:t>
                        </m:r>
                      </m:sub>
                      <m:sup>
                        <m:r>
                          <a:rPr lang="en-US" altLang="zh-CN" sz="2800" b="0" i="1" smtClean="0">
                            <a:solidFill>
                              <a:schemeClr val="tx2">
                                <a:lumMod val="60000"/>
                                <a:lumOff val="40000"/>
                              </a:schemeClr>
                            </a:solidFill>
                            <a:latin typeface="Cambria Math" panose="02040503050406030204" pitchFamily="18" charset="0"/>
                          </a:rPr>
                          <m:t>𝐹</m:t>
                        </m:r>
                      </m:sup>
                    </m:sSubSup>
                    <m:d>
                      <m:dPr>
                        <m:ctrlPr>
                          <a:rPr lang="en-US" altLang="zh-CN" sz="2800" b="0" i="1" smtClean="0">
                            <a:solidFill>
                              <a:schemeClr val="tx1"/>
                            </a:solidFill>
                            <a:latin typeface="Cambria Math" panose="02040503050406030204" pitchFamily="18" charset="0"/>
                          </a:rPr>
                        </m:ctrlPr>
                      </m:dPr>
                      <m:e>
                        <m:sSub>
                          <m:sSubPr>
                            <m:ctrlPr>
                              <a:rPr lang="en-US" altLang="zh-CN" sz="2800" b="0" i="1" smtClean="0">
                                <a:solidFill>
                                  <a:schemeClr val="tx1"/>
                                </a:solidFill>
                                <a:latin typeface="Cambria Math" panose="02040503050406030204" pitchFamily="18" charset="0"/>
                              </a:rPr>
                            </m:ctrlPr>
                          </m:sSubPr>
                          <m:e>
                            <m:r>
                              <a:rPr lang="en-US" altLang="zh-CN" sz="2800" b="0" i="1" smtClean="0">
                                <a:solidFill>
                                  <a:schemeClr val="tx1"/>
                                </a:solidFill>
                                <a:latin typeface="Cambria Math" panose="02040503050406030204" pitchFamily="18" charset="0"/>
                              </a:rPr>
                              <m:t>𝛼</m:t>
                            </m:r>
                          </m:e>
                          <m:sub>
                            <m:r>
                              <a:rPr lang="en-US" altLang="zh-CN" sz="2800" b="0" i="1" smtClean="0">
                                <a:solidFill>
                                  <a:schemeClr val="tx1"/>
                                </a:solidFill>
                                <a:latin typeface="Cambria Math" panose="02040503050406030204" pitchFamily="18" charset="0"/>
                              </a:rPr>
                              <m:t>𝑠</m:t>
                            </m:r>
                          </m:sub>
                        </m:sSub>
                      </m:e>
                    </m:d>
                    <m:func>
                      <m:funcPr>
                        <m:ctrlPr>
                          <a:rPr lang="en-US" altLang="zh-CN" sz="2800" b="0" i="1" smtClean="0">
                            <a:solidFill>
                              <a:schemeClr val="tx1"/>
                            </a:solidFill>
                            <a:latin typeface="Cambria Math" panose="02040503050406030204" pitchFamily="18" charset="0"/>
                          </a:rPr>
                        </m:ctrlPr>
                      </m:funcPr>
                      <m:fName>
                        <m:r>
                          <m:rPr>
                            <m:sty m:val="p"/>
                          </m:rPr>
                          <a:rPr lang="en-US" altLang="zh-CN" sz="2800" b="0" i="0" smtClean="0">
                            <a:solidFill>
                              <a:schemeClr val="tx1"/>
                            </a:solidFill>
                            <a:latin typeface="Cambria Math" panose="02040503050406030204" pitchFamily="18" charset="0"/>
                          </a:rPr>
                          <m:t>ln</m:t>
                        </m:r>
                      </m:fName>
                      <m:e>
                        <m:d>
                          <m:dPr>
                            <m:ctrlPr>
                              <a:rPr lang="en-US" altLang="zh-CN" sz="2800" b="0" i="1" smtClean="0">
                                <a:solidFill>
                                  <a:schemeClr val="tx1"/>
                                </a:solidFill>
                                <a:latin typeface="Cambria Math" panose="02040503050406030204" pitchFamily="18" charset="0"/>
                              </a:rPr>
                            </m:ctrlPr>
                          </m:dPr>
                          <m:e>
                            <m:f>
                              <m:fPr>
                                <m:ctrlPr>
                                  <a:rPr lang="en-US" altLang="zh-CN" sz="2800" b="0" i="1" smtClean="0">
                                    <a:solidFill>
                                      <a:schemeClr val="tx1"/>
                                    </a:solidFill>
                                    <a:latin typeface="Cambria Math" panose="02040503050406030204" pitchFamily="18" charset="0"/>
                                  </a:rPr>
                                </m:ctrlPr>
                              </m:fPr>
                              <m:num>
                                <m:r>
                                  <a:rPr lang="en-US" altLang="zh-CN" sz="2800" b="0" i="1" smtClean="0">
                                    <a:solidFill>
                                      <a:schemeClr val="tx1"/>
                                    </a:solidFill>
                                    <a:latin typeface="Cambria Math" panose="02040503050406030204" pitchFamily="18" charset="0"/>
                                  </a:rPr>
                                  <m:t>−</m:t>
                                </m:r>
                                <m:sSubSup>
                                  <m:sSubSupPr>
                                    <m:ctrlPr>
                                      <a:rPr lang="en-US" altLang="zh-CN" sz="2800" b="0" i="1" smtClean="0">
                                        <a:solidFill>
                                          <a:schemeClr val="tx1"/>
                                        </a:solidFill>
                                        <a:latin typeface="Cambria Math" panose="02040503050406030204" pitchFamily="18" charset="0"/>
                                      </a:rPr>
                                    </m:ctrlPr>
                                  </m:sSubSupPr>
                                  <m:e>
                                    <m:r>
                                      <a:rPr lang="en-US" altLang="zh-CN" sz="2800" b="0" i="1" smtClean="0">
                                        <a:solidFill>
                                          <a:schemeClr val="tx1"/>
                                        </a:solidFill>
                                        <a:latin typeface="Cambria Math" panose="02040503050406030204" pitchFamily="18" charset="0"/>
                                      </a:rPr>
                                      <m:t>𝑀</m:t>
                                    </m:r>
                                  </m:e>
                                  <m:sub>
                                    <m:r>
                                      <a:rPr lang="en-US" altLang="zh-CN" sz="2800" b="0" i="1" smtClean="0">
                                        <a:solidFill>
                                          <a:schemeClr val="tx1"/>
                                        </a:solidFill>
                                        <a:latin typeface="Cambria Math" panose="02040503050406030204" pitchFamily="18" charset="0"/>
                                      </a:rPr>
                                      <m:t>𝑍</m:t>
                                    </m:r>
                                  </m:sub>
                                  <m:sup>
                                    <m:r>
                                      <a:rPr lang="en-US" altLang="zh-CN" sz="2800" b="0" i="1" smtClean="0">
                                        <a:solidFill>
                                          <a:schemeClr val="tx1"/>
                                        </a:solidFill>
                                        <a:latin typeface="Cambria Math" panose="02040503050406030204" pitchFamily="18" charset="0"/>
                                      </a:rPr>
                                      <m:t>2</m:t>
                                    </m:r>
                                  </m:sup>
                                </m:sSubSup>
                              </m:num>
                              <m:den>
                                <m:sSup>
                                  <m:sSupPr>
                                    <m:ctrlPr>
                                      <a:rPr lang="en-US" altLang="zh-CN" sz="2800" b="0" i="1" smtClean="0">
                                        <a:solidFill>
                                          <a:schemeClr val="tx1"/>
                                        </a:solidFill>
                                        <a:latin typeface="Cambria Math" panose="02040503050406030204" pitchFamily="18" charset="0"/>
                                      </a:rPr>
                                    </m:ctrlPr>
                                  </m:sSupPr>
                                  <m:e>
                                    <m:r>
                                      <a:rPr lang="en-US" altLang="zh-CN" sz="2800" b="0" i="1" smtClean="0">
                                        <a:solidFill>
                                          <a:schemeClr val="tx1"/>
                                        </a:solidFill>
                                        <a:latin typeface="Cambria Math" panose="02040503050406030204" pitchFamily="18" charset="0"/>
                                      </a:rPr>
                                      <m:t>𝜇</m:t>
                                    </m:r>
                                  </m:e>
                                  <m:sup>
                                    <m:r>
                                      <a:rPr lang="en-US" altLang="zh-CN" sz="2800" b="0" i="1" smtClean="0">
                                        <a:solidFill>
                                          <a:schemeClr val="tx1"/>
                                        </a:solidFill>
                                        <a:latin typeface="Cambria Math" panose="02040503050406030204" pitchFamily="18" charset="0"/>
                                      </a:rPr>
                                      <m:t>2</m:t>
                                    </m:r>
                                  </m:sup>
                                </m:sSup>
                              </m:den>
                            </m:f>
                          </m:e>
                        </m:d>
                      </m:e>
                    </m:func>
                    <m:r>
                      <a:rPr lang="en-US" altLang="zh-CN" sz="2800" b="0" i="1" smtClean="0">
                        <a:solidFill>
                          <a:schemeClr val="tx1"/>
                        </a:solidFill>
                        <a:latin typeface="Cambria Math" panose="02040503050406030204" pitchFamily="18" charset="0"/>
                      </a:rPr>
                      <m:t>+</m:t>
                    </m:r>
                    <m:r>
                      <a:rPr lang="en-US" altLang="zh-CN" sz="2800" b="0" i="1" smtClean="0">
                        <a:solidFill>
                          <a:schemeClr val="tx2">
                            <a:lumMod val="60000"/>
                            <a:lumOff val="40000"/>
                          </a:schemeClr>
                        </a:solidFill>
                        <a:latin typeface="Cambria Math" panose="02040503050406030204" pitchFamily="18" charset="0"/>
                      </a:rPr>
                      <m:t>2</m:t>
                    </m:r>
                    <m:sSup>
                      <m:sSupPr>
                        <m:ctrlPr>
                          <a:rPr lang="en-US" altLang="zh-CN" sz="2800" b="0" i="1" smtClean="0">
                            <a:solidFill>
                              <a:schemeClr val="tx2">
                                <a:lumMod val="60000"/>
                                <a:lumOff val="40000"/>
                              </a:schemeClr>
                            </a:solidFill>
                            <a:latin typeface="Cambria Math" panose="02040503050406030204" pitchFamily="18" charset="0"/>
                          </a:rPr>
                        </m:ctrlPr>
                      </m:sSupPr>
                      <m:e>
                        <m:r>
                          <a:rPr lang="en-US" altLang="zh-CN" sz="2800" b="0" i="1" smtClean="0">
                            <a:solidFill>
                              <a:schemeClr val="tx2">
                                <a:lumMod val="60000"/>
                                <a:lumOff val="40000"/>
                              </a:schemeClr>
                            </a:solidFill>
                            <a:latin typeface="Cambria Math" panose="02040503050406030204" pitchFamily="18" charset="0"/>
                          </a:rPr>
                          <m:t>𝛾</m:t>
                        </m:r>
                      </m:e>
                      <m:sup>
                        <m:r>
                          <a:rPr lang="en-US" altLang="zh-CN" sz="2800" b="0" i="1" smtClean="0">
                            <a:solidFill>
                              <a:schemeClr val="tx2">
                                <a:lumMod val="60000"/>
                                <a:lumOff val="40000"/>
                              </a:schemeClr>
                            </a:solidFill>
                            <a:latin typeface="Cambria Math" panose="02040503050406030204" pitchFamily="18" charset="0"/>
                          </a:rPr>
                          <m:t>𝑞</m:t>
                        </m:r>
                      </m:sup>
                    </m:sSup>
                    <m:d>
                      <m:dPr>
                        <m:ctrlPr>
                          <a:rPr lang="en-US" altLang="zh-CN" sz="2800" i="1">
                            <a:latin typeface="Cambria Math" panose="02040503050406030204" pitchFamily="18" charset="0"/>
                          </a:rPr>
                        </m:ctrlPr>
                      </m:dPr>
                      <m:e>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𝛼</m:t>
                            </m:r>
                          </m:e>
                          <m:sub>
                            <m:r>
                              <a:rPr lang="en-US" altLang="zh-CN" sz="2800" i="1">
                                <a:latin typeface="Cambria Math" panose="02040503050406030204" pitchFamily="18" charset="0"/>
                              </a:rPr>
                              <m:t>𝑠</m:t>
                            </m:r>
                          </m:sub>
                        </m:sSub>
                      </m:e>
                    </m:d>
                    <m:r>
                      <a:rPr lang="en-US" altLang="zh-CN" sz="2800" b="0" i="1" smtClean="0">
                        <a:solidFill>
                          <a:schemeClr val="tx1"/>
                        </a:solidFill>
                        <a:latin typeface="Cambria Math" panose="02040503050406030204" pitchFamily="18" charset="0"/>
                      </a:rPr>
                      <m:t>]</m:t>
                    </m:r>
                  </m:oMath>
                </a14:m>
                <a:r>
                  <a:rPr lang="en-US" altLang="zh-CN" sz="2800" dirty="0"/>
                  <a:t> </a:t>
                </a:r>
                <a14:m>
                  <m:oMath xmlns:m="http://schemas.openxmlformats.org/officeDocument/2006/math">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𝐶</m:t>
                        </m:r>
                      </m:e>
                      <m:sub>
                        <m:r>
                          <a:rPr lang="en-US" altLang="zh-CN" sz="2800" i="1">
                            <a:latin typeface="Cambria Math" panose="02040503050406030204" pitchFamily="18" charset="0"/>
                          </a:rPr>
                          <m:t>𝑉</m:t>
                        </m:r>
                      </m:sub>
                    </m:sSub>
                    <m:d>
                      <m:dPr>
                        <m:ctrlPr>
                          <a:rPr lang="en-US" altLang="zh-CN" sz="2800" i="1">
                            <a:latin typeface="Cambria Math" panose="02040503050406030204" pitchFamily="18" charset="0"/>
                          </a:rPr>
                        </m:ctrlPr>
                      </m:dPr>
                      <m:e>
                        <m:r>
                          <a:rPr lang="en-US" altLang="zh-CN" sz="2800" i="1">
                            <a:latin typeface="Cambria Math" panose="02040503050406030204" pitchFamily="18" charset="0"/>
                          </a:rPr>
                          <m:t>−</m:t>
                        </m:r>
                        <m:sSubSup>
                          <m:sSubSupPr>
                            <m:ctrlPr>
                              <a:rPr lang="en-US" altLang="zh-CN" sz="2800" i="1">
                                <a:latin typeface="Cambria Math" panose="02040503050406030204" pitchFamily="18" charset="0"/>
                              </a:rPr>
                            </m:ctrlPr>
                          </m:sSubSupPr>
                          <m:e>
                            <m:r>
                              <a:rPr lang="en-US" altLang="zh-CN" sz="2800" i="1">
                                <a:latin typeface="Cambria Math" panose="02040503050406030204" pitchFamily="18" charset="0"/>
                              </a:rPr>
                              <m:t>𝑀</m:t>
                            </m:r>
                          </m:e>
                          <m:sub>
                            <m:r>
                              <a:rPr lang="en-US" altLang="zh-CN" sz="2800" i="1">
                                <a:latin typeface="Cambria Math" panose="02040503050406030204" pitchFamily="18" charset="0"/>
                              </a:rPr>
                              <m:t>𝑍</m:t>
                            </m:r>
                          </m:sub>
                          <m:sup>
                            <m:r>
                              <a:rPr lang="en-US" altLang="zh-CN" sz="2800" i="1">
                                <a:latin typeface="Cambria Math" panose="02040503050406030204" pitchFamily="18" charset="0"/>
                              </a:rPr>
                              <m:t>2</m:t>
                            </m:r>
                          </m:sup>
                        </m:sSubSup>
                        <m:r>
                          <a:rPr lang="en-US" altLang="zh-CN" sz="2800" i="1">
                            <a:latin typeface="Cambria Math" panose="02040503050406030204" pitchFamily="18" charset="0"/>
                          </a:rPr>
                          <m:t>,</m:t>
                        </m:r>
                        <m:r>
                          <a:rPr lang="en-US" altLang="zh-CN" sz="2800" i="1">
                            <a:latin typeface="Cambria Math" panose="02040503050406030204" pitchFamily="18" charset="0"/>
                          </a:rPr>
                          <m:t>𝜇</m:t>
                        </m:r>
                      </m:e>
                    </m:d>
                  </m:oMath>
                </a14:m>
                <a:endParaRPr lang="zh-CN" altLang="en-US" sz="2800" dirty="0">
                  <a:solidFill>
                    <a:schemeClr val="tx1"/>
                  </a:solidFill>
                </a:endParaRPr>
              </a:p>
            </p:txBody>
          </p:sp>
        </mc:Choice>
        <mc:Fallback xmlns="">
          <p:sp>
            <p:nvSpPr>
              <p:cNvPr id="27" name="文本框 26"/>
              <p:cNvSpPr txBox="1">
                <a:spLocks noRot="1" noChangeAspect="1" noMove="1" noResize="1" noEditPoints="1" noAdjustHandles="1" noChangeArrowheads="1" noChangeShapeType="1" noTextEdit="1"/>
              </p:cNvSpPr>
              <p:nvPr/>
            </p:nvSpPr>
            <p:spPr>
              <a:xfrm>
                <a:off x="158675" y="4636439"/>
                <a:ext cx="8826647" cy="840166"/>
              </a:xfrm>
              <a:prstGeom prst="rect">
                <a:avLst/>
              </a:prstGeom>
              <a:blipFill rotWithShape="0">
                <a:blip r:embed="rId4"/>
                <a:stretch>
                  <a:fillRect/>
                </a:stretch>
              </a:blipFill>
            </p:spPr>
            <p:txBody>
              <a:bodyPr/>
              <a:lstStyle/>
              <a:p>
                <a:r>
                  <a:rPr lang="zh-CN" altLang="en-US">
                    <a:noFill/>
                  </a:rPr>
                  <a:t> </a:t>
                </a:r>
              </a:p>
            </p:txBody>
          </p:sp>
        </mc:Fallback>
      </mc:AlternateContent>
      <p:sp>
        <p:nvSpPr>
          <p:cNvPr id="28" name="文本框 27"/>
          <p:cNvSpPr txBox="1"/>
          <p:nvPr/>
        </p:nvSpPr>
        <p:spPr>
          <a:xfrm>
            <a:off x="35672" y="4156987"/>
            <a:ext cx="2137124" cy="400110"/>
          </a:xfrm>
          <a:prstGeom prst="rect">
            <a:avLst/>
          </a:prstGeom>
          <a:noFill/>
        </p:spPr>
        <p:txBody>
          <a:bodyPr wrap="none" rtlCol="0">
            <a:spAutoFit/>
          </a:bodyPr>
          <a:lstStyle/>
          <a:p>
            <a:r>
              <a:rPr lang="en-US" altLang="zh-CN" sz="2000" dirty="0" smtClean="0">
                <a:solidFill>
                  <a:schemeClr val="accent5">
                    <a:lumMod val="75000"/>
                  </a:schemeClr>
                </a:solidFill>
              </a:rPr>
              <a:t>The RG equation</a:t>
            </a:r>
            <a:endParaRPr lang="zh-CN" altLang="en-US" sz="2000" dirty="0">
              <a:solidFill>
                <a:schemeClr val="accent5">
                  <a:lumMod val="75000"/>
                </a:schemeClr>
              </a:solidFill>
            </a:endParaRPr>
          </a:p>
        </p:txBody>
      </p:sp>
      <mc:AlternateContent xmlns:mc="http://schemas.openxmlformats.org/markup-compatibility/2006" xmlns:a14="http://schemas.microsoft.com/office/drawing/2010/main">
        <mc:Choice Requires="a14">
          <p:sp>
            <p:nvSpPr>
              <p:cNvPr id="3" name="文本框 2"/>
              <p:cNvSpPr txBox="1"/>
              <p:nvPr/>
            </p:nvSpPr>
            <p:spPr>
              <a:xfrm>
                <a:off x="2151963" y="5499988"/>
                <a:ext cx="4500271" cy="1200329"/>
              </a:xfrm>
              <a:prstGeom prst="rect">
                <a:avLst/>
              </a:prstGeom>
              <a:noFill/>
            </p:spPr>
            <p:txBody>
              <a:bodyPr wrap="none" rtlCol="0">
                <a:spAutoFit/>
              </a:bodyPr>
              <a:lstStyle/>
              <a:p>
                <a14:m>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m:rPr>
                            <m:sty m:val="p"/>
                          </m:rPr>
                          <a:rPr lang="en-US" altLang="zh-CN" sz="2400" i="1" smtClean="0">
                            <a:solidFill>
                              <a:srgbClr val="FF0000"/>
                            </a:solidFill>
                            <a:latin typeface="Cambria Math" panose="02040503050406030204" pitchFamily="18" charset="0"/>
                          </a:rPr>
                          <m:t>A</m:t>
                        </m:r>
                      </m:e>
                      <m:sub>
                        <m:r>
                          <a:rPr lang="en-US" altLang="zh-CN" sz="2400" b="0" i="1" smtClean="0">
                            <a:solidFill>
                              <a:srgbClr val="FF0000"/>
                            </a:solidFill>
                            <a:latin typeface="Cambria Math" panose="02040503050406030204" pitchFamily="18" charset="0"/>
                          </a:rPr>
                          <m:t>2</m:t>
                        </m:r>
                      </m:sub>
                    </m:sSub>
                    <m:r>
                      <a:rPr lang="en-US" altLang="zh-CN" sz="2400" b="0" i="1" smtClean="0">
                        <a:solidFill>
                          <a:srgbClr val="FF0000"/>
                        </a:solidFill>
                        <a:latin typeface="Cambria Math" panose="02040503050406030204" pitchFamily="18" charset="0"/>
                      </a:rPr>
                      <m:t>, </m:t>
                    </m:r>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𝐴</m:t>
                        </m:r>
                      </m:e>
                      <m:sub>
                        <m:r>
                          <a:rPr lang="en-US" altLang="zh-CN" sz="2400" b="0" i="1" smtClean="0">
                            <a:solidFill>
                              <a:srgbClr val="FF0000"/>
                            </a:solidFill>
                            <a:latin typeface="Cambria Math" panose="02040503050406030204" pitchFamily="18" charset="0"/>
                          </a:rPr>
                          <m:t>3</m:t>
                        </m:r>
                      </m:sub>
                    </m:sSub>
                    <m:r>
                      <a:rPr lang="en-US" altLang="zh-CN" sz="2400" b="0" i="1" smtClean="0">
                        <a:solidFill>
                          <a:srgbClr val="FF0000"/>
                        </a:solidFill>
                        <a:latin typeface="Cambria Math" panose="02040503050406030204" pitchFamily="18" charset="0"/>
                      </a:rPr>
                      <m:t> …. </m:t>
                    </m:r>
                  </m:oMath>
                </a14:m>
                <a:r>
                  <a:rPr lang="zh-CN" altLang="en-US" sz="2400" dirty="0" smtClean="0">
                    <a:solidFill>
                      <a:srgbClr val="FF0000"/>
                    </a:solidFill>
                  </a:rPr>
                  <a:t> </a:t>
                </a:r>
                <a:r>
                  <a:rPr lang="en-US" altLang="zh-CN" sz="2400" dirty="0" smtClean="0"/>
                  <a:t>Can be predict by </a:t>
                </a:r>
                <a14:m>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𝐴</m:t>
                        </m:r>
                      </m:e>
                      <m:sub>
                        <m:r>
                          <a:rPr lang="en-US" altLang="zh-CN" sz="2400" b="0" i="1" smtClean="0">
                            <a:solidFill>
                              <a:srgbClr val="FF0000"/>
                            </a:solidFill>
                            <a:latin typeface="Cambria Math" panose="02040503050406030204" pitchFamily="18" charset="0"/>
                          </a:rPr>
                          <m:t>1</m:t>
                        </m:r>
                      </m:sub>
                    </m:sSub>
                  </m:oMath>
                </a14:m>
                <a:endParaRPr lang="en-US" altLang="zh-CN" sz="2400" dirty="0" smtClean="0"/>
              </a:p>
              <a:p>
                <a14:m>
                  <m:oMath xmlns:m="http://schemas.openxmlformats.org/officeDocument/2006/math">
                    <m:sSub>
                      <m:sSubPr>
                        <m:ctrlPr>
                          <a:rPr lang="en-US" altLang="zh-CN" sz="2400" i="1" smtClean="0">
                            <a:solidFill>
                              <a:srgbClr val="7030A0"/>
                            </a:solidFill>
                            <a:latin typeface="Cambria Math" panose="02040503050406030204" pitchFamily="18" charset="0"/>
                          </a:rPr>
                        </m:ctrlPr>
                      </m:sSubPr>
                      <m:e>
                        <m:r>
                          <a:rPr lang="en-US" altLang="zh-CN" sz="2400" b="0" i="1" smtClean="0">
                            <a:solidFill>
                              <a:srgbClr val="7030A0"/>
                            </a:solidFill>
                            <a:latin typeface="Cambria Math" panose="02040503050406030204" pitchFamily="18" charset="0"/>
                          </a:rPr>
                          <m:t>𝐵</m:t>
                        </m:r>
                      </m:e>
                      <m:sub>
                        <m:r>
                          <a:rPr lang="en-US" altLang="zh-CN" sz="2400" i="1">
                            <a:solidFill>
                              <a:srgbClr val="7030A0"/>
                            </a:solidFill>
                            <a:latin typeface="Cambria Math" panose="02040503050406030204" pitchFamily="18" charset="0"/>
                          </a:rPr>
                          <m:t>2</m:t>
                        </m:r>
                      </m:sub>
                    </m:sSub>
                    <m:r>
                      <a:rPr lang="en-US" altLang="zh-CN" sz="2400" i="1">
                        <a:solidFill>
                          <a:srgbClr val="7030A0"/>
                        </a:solidFill>
                        <a:latin typeface="Cambria Math" panose="02040503050406030204" pitchFamily="18" charset="0"/>
                      </a:rPr>
                      <m:t>, </m:t>
                    </m:r>
                    <m:sSub>
                      <m:sSubPr>
                        <m:ctrlPr>
                          <a:rPr lang="en-US" altLang="zh-CN" sz="2400" i="1">
                            <a:solidFill>
                              <a:srgbClr val="7030A0"/>
                            </a:solidFill>
                            <a:latin typeface="Cambria Math" panose="02040503050406030204" pitchFamily="18" charset="0"/>
                          </a:rPr>
                        </m:ctrlPr>
                      </m:sSubPr>
                      <m:e>
                        <m:r>
                          <a:rPr lang="en-US" altLang="zh-CN" sz="2400" b="0" i="1" smtClean="0">
                            <a:solidFill>
                              <a:srgbClr val="7030A0"/>
                            </a:solidFill>
                            <a:latin typeface="Cambria Math" panose="02040503050406030204" pitchFamily="18" charset="0"/>
                          </a:rPr>
                          <m:t>𝐵</m:t>
                        </m:r>
                      </m:e>
                      <m:sub>
                        <m:r>
                          <a:rPr lang="en-US" altLang="zh-CN" sz="2400" i="1">
                            <a:solidFill>
                              <a:srgbClr val="7030A0"/>
                            </a:solidFill>
                            <a:latin typeface="Cambria Math" panose="02040503050406030204" pitchFamily="18" charset="0"/>
                          </a:rPr>
                          <m:t>3</m:t>
                        </m:r>
                      </m:sub>
                    </m:sSub>
                    <m:r>
                      <a:rPr lang="en-US" altLang="zh-CN" sz="2400" i="1">
                        <a:solidFill>
                          <a:srgbClr val="7030A0"/>
                        </a:solidFill>
                        <a:latin typeface="Cambria Math" panose="02040503050406030204" pitchFamily="18" charset="0"/>
                      </a:rPr>
                      <m:t> …. </m:t>
                    </m:r>
                  </m:oMath>
                </a14:m>
                <a:r>
                  <a:rPr lang="zh-CN" altLang="en-US" sz="2400" dirty="0">
                    <a:solidFill>
                      <a:srgbClr val="7030A0"/>
                    </a:solidFill>
                  </a:rPr>
                  <a:t> </a:t>
                </a:r>
                <a:r>
                  <a:rPr lang="en-US" altLang="zh-CN" sz="2400" dirty="0"/>
                  <a:t>Can be predict by </a:t>
                </a:r>
                <a14:m>
                  <m:oMath xmlns:m="http://schemas.openxmlformats.org/officeDocument/2006/math">
                    <m:sSub>
                      <m:sSubPr>
                        <m:ctrlPr>
                          <a:rPr lang="en-US" altLang="zh-CN" sz="2400" i="1" smtClean="0">
                            <a:solidFill>
                              <a:srgbClr val="7030A0"/>
                            </a:solidFill>
                            <a:latin typeface="Cambria Math" panose="02040503050406030204" pitchFamily="18" charset="0"/>
                          </a:rPr>
                        </m:ctrlPr>
                      </m:sSubPr>
                      <m:e>
                        <m:r>
                          <a:rPr lang="en-US" altLang="zh-CN" sz="2400" b="0" i="1" smtClean="0">
                            <a:solidFill>
                              <a:srgbClr val="7030A0"/>
                            </a:solidFill>
                            <a:latin typeface="Cambria Math" panose="02040503050406030204" pitchFamily="18" charset="0"/>
                          </a:rPr>
                          <m:t>𝐵</m:t>
                        </m:r>
                      </m:e>
                      <m:sub>
                        <m:r>
                          <a:rPr lang="en-US" altLang="zh-CN" sz="2400" i="1">
                            <a:solidFill>
                              <a:srgbClr val="7030A0"/>
                            </a:solidFill>
                            <a:latin typeface="Cambria Math" panose="02040503050406030204" pitchFamily="18" charset="0"/>
                          </a:rPr>
                          <m:t>1</m:t>
                        </m:r>
                      </m:sub>
                    </m:sSub>
                  </m:oMath>
                </a14:m>
                <a:endParaRPr lang="en-US" altLang="zh-CN" sz="2400" dirty="0" smtClean="0"/>
              </a:p>
              <a:p>
                <a14:m>
                  <m:oMath xmlns:m="http://schemas.openxmlformats.org/officeDocument/2006/math">
                    <m:sSub>
                      <m:sSubPr>
                        <m:ctrlPr>
                          <a:rPr lang="en-US" altLang="zh-CN" sz="2400" i="1" smtClean="0">
                            <a:solidFill>
                              <a:srgbClr val="00B050"/>
                            </a:solidFill>
                            <a:latin typeface="Cambria Math" panose="02040503050406030204" pitchFamily="18" charset="0"/>
                          </a:rPr>
                        </m:ctrlPr>
                      </m:sSubPr>
                      <m:e>
                        <m:r>
                          <a:rPr lang="en-US" altLang="zh-CN" sz="2400" b="0" i="1" smtClean="0">
                            <a:solidFill>
                              <a:srgbClr val="00B050"/>
                            </a:solidFill>
                            <a:latin typeface="Cambria Math" panose="02040503050406030204" pitchFamily="18" charset="0"/>
                          </a:rPr>
                          <m:t>𝐶</m:t>
                        </m:r>
                      </m:e>
                      <m:sub>
                        <m:r>
                          <a:rPr lang="en-US" altLang="zh-CN" sz="2400" b="0" i="1" smtClean="0">
                            <a:solidFill>
                              <a:srgbClr val="00B050"/>
                            </a:solidFill>
                            <a:latin typeface="Cambria Math" panose="02040503050406030204" pitchFamily="18" charset="0"/>
                          </a:rPr>
                          <m:t>2</m:t>
                        </m:r>
                      </m:sub>
                    </m:sSub>
                    <m:r>
                      <a:rPr lang="en-US" altLang="zh-CN" sz="2400" i="1">
                        <a:solidFill>
                          <a:srgbClr val="00B050"/>
                        </a:solidFill>
                        <a:latin typeface="Cambria Math" panose="02040503050406030204" pitchFamily="18" charset="0"/>
                      </a:rPr>
                      <m:t>, </m:t>
                    </m:r>
                    <m:sSub>
                      <m:sSubPr>
                        <m:ctrlPr>
                          <a:rPr lang="en-US" altLang="zh-CN" sz="2400" i="1">
                            <a:solidFill>
                              <a:srgbClr val="00B050"/>
                            </a:solidFill>
                            <a:latin typeface="Cambria Math" panose="02040503050406030204" pitchFamily="18" charset="0"/>
                          </a:rPr>
                        </m:ctrlPr>
                      </m:sSubPr>
                      <m:e>
                        <m:r>
                          <a:rPr lang="en-US" altLang="zh-CN" sz="2400" b="0" i="1" smtClean="0">
                            <a:solidFill>
                              <a:srgbClr val="00B050"/>
                            </a:solidFill>
                            <a:latin typeface="Cambria Math" panose="02040503050406030204" pitchFamily="18" charset="0"/>
                          </a:rPr>
                          <m:t>𝐶</m:t>
                        </m:r>
                      </m:e>
                      <m:sub>
                        <m:r>
                          <a:rPr lang="en-US" altLang="zh-CN" sz="2400" i="1">
                            <a:solidFill>
                              <a:srgbClr val="00B050"/>
                            </a:solidFill>
                            <a:latin typeface="Cambria Math" panose="02040503050406030204" pitchFamily="18" charset="0"/>
                          </a:rPr>
                          <m:t>3</m:t>
                        </m:r>
                      </m:sub>
                    </m:sSub>
                    <m:r>
                      <a:rPr lang="en-US" altLang="zh-CN" sz="2400" i="1">
                        <a:solidFill>
                          <a:srgbClr val="00B050"/>
                        </a:solidFill>
                        <a:latin typeface="Cambria Math" panose="02040503050406030204" pitchFamily="18" charset="0"/>
                      </a:rPr>
                      <m:t> …. </m:t>
                    </m:r>
                  </m:oMath>
                </a14:m>
                <a:r>
                  <a:rPr lang="zh-CN" altLang="en-US" sz="2400" dirty="0">
                    <a:solidFill>
                      <a:srgbClr val="00B050"/>
                    </a:solidFill>
                  </a:rPr>
                  <a:t> </a:t>
                </a:r>
                <a:r>
                  <a:rPr lang="en-US" altLang="zh-CN" sz="2400" dirty="0">
                    <a:solidFill>
                      <a:srgbClr val="00B050"/>
                    </a:solidFill>
                  </a:rPr>
                  <a:t>Can be predict by </a:t>
                </a:r>
                <a14:m>
                  <m:oMath xmlns:m="http://schemas.openxmlformats.org/officeDocument/2006/math">
                    <m:sSub>
                      <m:sSubPr>
                        <m:ctrlPr>
                          <a:rPr lang="en-US" altLang="zh-CN" sz="2400" i="1">
                            <a:solidFill>
                              <a:srgbClr val="00B050"/>
                            </a:solidFill>
                            <a:latin typeface="Cambria Math" panose="02040503050406030204" pitchFamily="18" charset="0"/>
                          </a:rPr>
                        </m:ctrlPr>
                      </m:sSubPr>
                      <m:e>
                        <m:r>
                          <a:rPr lang="en-US" altLang="zh-CN" sz="2400" b="0" i="1" smtClean="0">
                            <a:solidFill>
                              <a:srgbClr val="00B050"/>
                            </a:solidFill>
                            <a:latin typeface="Cambria Math" panose="02040503050406030204" pitchFamily="18" charset="0"/>
                          </a:rPr>
                          <m:t>𝐶</m:t>
                        </m:r>
                      </m:e>
                      <m:sub>
                        <m:r>
                          <a:rPr lang="en-US" altLang="zh-CN" sz="2400" i="1">
                            <a:solidFill>
                              <a:srgbClr val="00B050"/>
                            </a:solidFill>
                            <a:latin typeface="Cambria Math" panose="02040503050406030204" pitchFamily="18" charset="0"/>
                          </a:rPr>
                          <m:t>1</m:t>
                        </m:r>
                      </m:sub>
                    </m:sSub>
                  </m:oMath>
                </a14:m>
                <a:endParaRPr lang="zh-CN" altLang="en-US" sz="2400" dirty="0"/>
              </a:p>
            </p:txBody>
          </p:sp>
        </mc:Choice>
        <mc:Fallback xmlns="">
          <p:sp>
            <p:nvSpPr>
              <p:cNvPr id="3" name="文本框 2"/>
              <p:cNvSpPr txBox="1">
                <a:spLocks noRot="1" noChangeAspect="1" noMove="1" noResize="1" noEditPoints="1" noAdjustHandles="1" noChangeArrowheads="1" noChangeShapeType="1" noTextEdit="1"/>
              </p:cNvSpPr>
              <p:nvPr/>
            </p:nvSpPr>
            <p:spPr>
              <a:xfrm>
                <a:off x="2151963" y="5499988"/>
                <a:ext cx="4500271" cy="1200329"/>
              </a:xfrm>
              <a:prstGeom prst="rect">
                <a:avLst/>
              </a:prstGeom>
              <a:blipFill rotWithShape="0">
                <a:blip r:embed="rId5"/>
                <a:stretch>
                  <a:fillRect l="-271" t="-3553" b="-11168"/>
                </a:stretch>
              </a:blipFill>
            </p:spPr>
            <p:txBody>
              <a:bodyPr/>
              <a:lstStyle/>
              <a:p>
                <a:r>
                  <a:rPr lang="zh-CN" altLang="en-US">
                    <a:noFill/>
                  </a:rPr>
                  <a:t> </a:t>
                </a:r>
              </a:p>
            </p:txBody>
          </p:sp>
        </mc:Fallback>
      </mc:AlternateContent>
      <p:sp>
        <p:nvSpPr>
          <p:cNvPr id="4" name="圆角矩形 3"/>
          <p:cNvSpPr/>
          <p:nvPr/>
        </p:nvSpPr>
        <p:spPr>
          <a:xfrm>
            <a:off x="0" y="1874943"/>
            <a:ext cx="7805386" cy="1090702"/>
          </a:xfrm>
          <a:prstGeom prst="roundRect">
            <a:avLst/>
          </a:prstGeom>
          <a:no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524403" y="1223822"/>
            <a:ext cx="3636765" cy="461665"/>
          </a:xfrm>
          <a:prstGeom prst="rect">
            <a:avLst/>
          </a:prstGeom>
          <a:noFill/>
        </p:spPr>
        <p:txBody>
          <a:bodyPr wrap="none" rtlCol="0">
            <a:spAutoFit/>
          </a:bodyPr>
          <a:lstStyle/>
          <a:p>
            <a:r>
              <a:rPr lang="en-US" altLang="zh-CN" sz="2400" b="1" dirty="0" smtClean="0">
                <a:solidFill>
                  <a:schemeClr val="accent4">
                    <a:lumMod val="75000"/>
                  </a:schemeClr>
                </a:solidFill>
              </a:rPr>
              <a:t>NLO+NNLL---</a:t>
            </a:r>
            <a:r>
              <a:rPr lang="en-US" altLang="zh-CN" sz="2400" b="1" dirty="0">
                <a:solidFill>
                  <a:schemeClr val="accent4">
                    <a:lumMod val="75000"/>
                  </a:schemeClr>
                </a:solidFill>
              </a:rPr>
              <a:t>We will do</a:t>
            </a:r>
            <a:endParaRPr lang="zh-CN" altLang="en-US" sz="2400" b="1" dirty="0">
              <a:solidFill>
                <a:schemeClr val="accent4">
                  <a:lumMod val="75000"/>
                </a:schemeClr>
              </a:solidFill>
            </a:endParaRPr>
          </a:p>
        </p:txBody>
      </p:sp>
      <p:sp>
        <p:nvSpPr>
          <p:cNvPr id="9" name="任意多边形 8"/>
          <p:cNvSpPr/>
          <p:nvPr/>
        </p:nvSpPr>
        <p:spPr>
          <a:xfrm>
            <a:off x="484094" y="1703294"/>
            <a:ext cx="7082118" cy="1488141"/>
          </a:xfrm>
          <a:custGeom>
            <a:avLst/>
            <a:gdLst>
              <a:gd name="connsiteX0" fmla="*/ 0 w 7082118"/>
              <a:gd name="connsiteY0" fmla="*/ 0 h 1488141"/>
              <a:gd name="connsiteX1" fmla="*/ 0 w 7082118"/>
              <a:gd name="connsiteY1" fmla="*/ 0 h 1488141"/>
              <a:gd name="connsiteX2" fmla="*/ 71718 w 7082118"/>
              <a:gd name="connsiteY2" fmla="*/ 770965 h 1488141"/>
              <a:gd name="connsiteX3" fmla="*/ 107577 w 7082118"/>
              <a:gd name="connsiteY3" fmla="*/ 1093694 h 1488141"/>
              <a:gd name="connsiteX4" fmla="*/ 107577 w 7082118"/>
              <a:gd name="connsiteY4" fmla="*/ 1488141 h 1488141"/>
              <a:gd name="connsiteX5" fmla="*/ 2294965 w 7082118"/>
              <a:gd name="connsiteY5" fmla="*/ 1470212 h 1488141"/>
              <a:gd name="connsiteX6" fmla="*/ 2294965 w 7082118"/>
              <a:gd name="connsiteY6" fmla="*/ 519953 h 1488141"/>
              <a:gd name="connsiteX7" fmla="*/ 7046259 w 7082118"/>
              <a:gd name="connsiteY7" fmla="*/ 609600 h 1488141"/>
              <a:gd name="connsiteX8" fmla="*/ 7082118 w 7082118"/>
              <a:gd name="connsiteY8" fmla="*/ 0 h 1488141"/>
              <a:gd name="connsiteX9" fmla="*/ 17930 w 7082118"/>
              <a:gd name="connsiteY9" fmla="*/ 53788 h 1488141"/>
              <a:gd name="connsiteX10" fmla="*/ 0 w 7082118"/>
              <a:gd name="connsiteY10" fmla="*/ 0 h 148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82118" h="1488141">
                <a:moveTo>
                  <a:pt x="0" y="0"/>
                </a:moveTo>
                <a:lnTo>
                  <a:pt x="0" y="0"/>
                </a:lnTo>
                <a:cubicBezTo>
                  <a:pt x="122020" y="366062"/>
                  <a:pt x="37969" y="62234"/>
                  <a:pt x="71718" y="770965"/>
                </a:cubicBezTo>
                <a:cubicBezTo>
                  <a:pt x="90629" y="1168101"/>
                  <a:pt x="92914" y="624501"/>
                  <a:pt x="107577" y="1093694"/>
                </a:cubicBezTo>
                <a:cubicBezTo>
                  <a:pt x="111684" y="1225112"/>
                  <a:pt x="107577" y="1356659"/>
                  <a:pt x="107577" y="1488141"/>
                </a:cubicBezTo>
                <a:lnTo>
                  <a:pt x="2294965" y="1470212"/>
                </a:lnTo>
                <a:lnTo>
                  <a:pt x="2294965" y="519953"/>
                </a:lnTo>
                <a:lnTo>
                  <a:pt x="7046259" y="609600"/>
                </a:lnTo>
                <a:lnTo>
                  <a:pt x="7082118" y="0"/>
                </a:lnTo>
                <a:lnTo>
                  <a:pt x="17930" y="53788"/>
                </a:lnTo>
                <a:lnTo>
                  <a:pt x="0" y="0"/>
                </a:lnTo>
                <a:close/>
              </a:path>
            </a:pathLst>
          </a:custGeom>
          <a:no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5886397" y="931180"/>
            <a:ext cx="3098925" cy="461665"/>
          </a:xfrm>
          <a:prstGeom prst="rect">
            <a:avLst/>
          </a:prstGeom>
          <a:noFill/>
        </p:spPr>
        <p:txBody>
          <a:bodyPr wrap="none" rtlCol="0">
            <a:spAutoFit/>
          </a:bodyPr>
          <a:lstStyle/>
          <a:p>
            <a:r>
              <a:rPr lang="en-US" altLang="zh-CN" sz="2400" b="1" dirty="0" smtClean="0">
                <a:solidFill>
                  <a:schemeClr val="bg2">
                    <a:lumMod val="75000"/>
                  </a:schemeClr>
                </a:solidFill>
              </a:rPr>
              <a:t>POWHEG</a:t>
            </a:r>
            <a:r>
              <a:rPr lang="zh-CN" altLang="en-US" sz="2400" b="1" dirty="0" smtClean="0">
                <a:solidFill>
                  <a:schemeClr val="bg2">
                    <a:lumMod val="75000"/>
                  </a:schemeClr>
                </a:solidFill>
              </a:rPr>
              <a:t>：</a:t>
            </a:r>
            <a:r>
              <a:rPr lang="en-US" altLang="zh-CN" sz="2400" b="1" dirty="0" smtClean="0">
                <a:solidFill>
                  <a:schemeClr val="bg2">
                    <a:lumMod val="75000"/>
                  </a:schemeClr>
                </a:solidFill>
              </a:rPr>
              <a:t>NLO+LL</a:t>
            </a:r>
            <a:endParaRPr lang="zh-CN" altLang="en-US" sz="2400" b="1" dirty="0">
              <a:solidFill>
                <a:schemeClr val="bg2">
                  <a:lumMod val="75000"/>
                </a:schemeClr>
              </a:solidFill>
            </a:endParaRPr>
          </a:p>
        </p:txBody>
      </p:sp>
      <p:sp>
        <p:nvSpPr>
          <p:cNvPr id="22" name="标题 1"/>
          <p:cNvSpPr txBox="1">
            <a:spLocks/>
          </p:cNvSpPr>
          <p:nvPr/>
        </p:nvSpPr>
        <p:spPr>
          <a:xfrm>
            <a:off x="0" y="370395"/>
            <a:ext cx="9143999" cy="486678"/>
          </a:xfrm>
          <a:prstGeom prst="rect">
            <a:avLst/>
          </a:prstGeom>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68580" tIns="34290" rIns="68580" bIns="34290" rtlCol="0" anchor="ctr">
            <a:normAutofit/>
          </a:bodyPr>
          <a:lstStyle>
            <a:lvl1pPr algn="ctr" defTabSz="914400" eaLnBrk="1" latinLnBrk="0" hangingPunct="1">
              <a:lnSpc>
                <a:spcPct val="90000"/>
              </a:lnSpc>
              <a:buNone/>
              <a:defRPr sz="2400" b="1" cap="all" baseline="0">
                <a:solidFill>
                  <a:srgbClr val="006600"/>
                </a:solidFill>
                <a:effectLst/>
                <a:ea typeface="+mn-ea"/>
              </a:defRPr>
            </a:lvl1pPr>
          </a:lstStyle>
          <a:p>
            <a:r>
              <a:rPr lang="en-US" altLang="zh-CN" cap="none" dirty="0" smtClean="0"/>
              <a:t>How to </a:t>
            </a:r>
            <a:r>
              <a:rPr lang="en-US" altLang="zh-CN" cap="none" dirty="0" err="1" smtClean="0"/>
              <a:t>Resum</a:t>
            </a:r>
            <a:endParaRPr lang="zh-CN" altLang="en-US" cap="none" dirty="0"/>
          </a:p>
        </p:txBody>
      </p:sp>
    </p:spTree>
    <p:extLst>
      <p:ext uri="{BB962C8B-B14F-4D97-AF65-F5344CB8AC3E}">
        <p14:creationId xmlns:p14="http://schemas.microsoft.com/office/powerpoint/2010/main" val="236864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3"/>
                                        </p:tgtEl>
                                      </p:cBhvr>
                                    </p:animEffect>
                                    <p:set>
                                      <p:cBhvr>
                                        <p:cTn id="10" dur="1" fill="hold">
                                          <p:stCondLst>
                                            <p:cond delay="499"/>
                                          </p:stCondLst>
                                        </p:cTn>
                                        <p:tgtEl>
                                          <p:spTgt spid="2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 grpId="0" animBg="1"/>
      <p:bldP spid="5" grpId="0" animBg="1"/>
      <p:bldP spid="4" grpId="0" animBg="1"/>
      <p:bldP spid="6" grpId="0"/>
      <p:bldP spid="9" grpId="0" animBg="1"/>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文本框 2"/>
              <p:cNvSpPr txBox="1"/>
              <p:nvPr/>
            </p:nvSpPr>
            <p:spPr>
              <a:xfrm>
                <a:off x="407919" y="2212074"/>
                <a:ext cx="2232248" cy="50052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p>
                        <m:sSupPr>
                          <m:ctrlPr>
                            <a:rPr lang="en-US" altLang="zh-CN" sz="2000" i="1" smtClean="0">
                              <a:solidFill>
                                <a:schemeClr val="tx1"/>
                              </a:solidFill>
                              <a:latin typeface="Cambria Math" panose="02040503050406030204" pitchFamily="18" charset="0"/>
                            </a:rPr>
                          </m:ctrlPr>
                        </m:sSupPr>
                        <m:e>
                          <m:d>
                            <m:dPr>
                              <m:begChr m:val="|"/>
                              <m:endChr m:val="|"/>
                              <m:ctrlPr>
                                <a:rPr lang="en-US" altLang="zh-CN" sz="2000" i="1">
                                  <a:solidFill>
                                    <a:schemeClr val="tx1"/>
                                  </a:solidFill>
                                  <a:latin typeface="Cambria Math" panose="02040503050406030204" pitchFamily="18" charset="0"/>
                                </a:rPr>
                              </m:ctrlPr>
                            </m:dPr>
                            <m:e>
                              <m:sSub>
                                <m:sSubPr>
                                  <m:ctrlPr>
                                    <a:rPr lang="en-US" altLang="zh-CN" sz="2000" i="1">
                                      <a:solidFill>
                                        <a:schemeClr val="tx1"/>
                                      </a:solidFill>
                                      <a:latin typeface="Cambria Math" panose="02040503050406030204" pitchFamily="18" charset="0"/>
                                    </a:rPr>
                                  </m:ctrlPr>
                                </m:sSubPr>
                                <m:e>
                                  <m:r>
                                    <a:rPr lang="en-US" altLang="zh-CN" sz="2000" i="1">
                                      <a:solidFill>
                                        <a:schemeClr val="tx1"/>
                                      </a:solidFill>
                                      <a:latin typeface="Cambria Math" panose="02040503050406030204" pitchFamily="18" charset="0"/>
                                    </a:rPr>
                                    <m:t>𝐶</m:t>
                                  </m:r>
                                </m:e>
                                <m:sub>
                                  <m:r>
                                    <a:rPr lang="en-US" altLang="zh-CN" sz="2000" i="1">
                                      <a:solidFill>
                                        <a:schemeClr val="tx1"/>
                                      </a:solidFill>
                                      <a:latin typeface="Cambria Math" panose="02040503050406030204" pitchFamily="18" charset="0"/>
                                    </a:rPr>
                                    <m:t>𝑉</m:t>
                                  </m:r>
                                </m:sub>
                              </m:sSub>
                              <m:d>
                                <m:dPr>
                                  <m:ctrlPr>
                                    <a:rPr lang="en-US" altLang="zh-CN" sz="2000" i="1">
                                      <a:solidFill>
                                        <a:schemeClr val="tx1"/>
                                      </a:solidFill>
                                      <a:latin typeface="Cambria Math" panose="02040503050406030204" pitchFamily="18" charset="0"/>
                                    </a:rPr>
                                  </m:ctrlPr>
                                </m:dPr>
                                <m:e>
                                  <m:r>
                                    <a:rPr lang="en-US" altLang="zh-CN" sz="2000" i="1">
                                      <a:solidFill>
                                        <a:schemeClr val="tx1"/>
                                      </a:solidFill>
                                      <a:latin typeface="Cambria Math" panose="02040503050406030204" pitchFamily="18" charset="0"/>
                                    </a:rPr>
                                    <m:t>−</m:t>
                                  </m:r>
                                  <m:sSubSup>
                                    <m:sSubSupPr>
                                      <m:ctrlPr>
                                        <a:rPr lang="en-US" altLang="zh-CN" sz="2000" i="1">
                                          <a:solidFill>
                                            <a:schemeClr val="tx1"/>
                                          </a:solidFill>
                                          <a:latin typeface="Cambria Math" panose="02040503050406030204" pitchFamily="18" charset="0"/>
                                        </a:rPr>
                                      </m:ctrlPr>
                                    </m:sSubSupPr>
                                    <m:e>
                                      <m:r>
                                        <a:rPr lang="en-US" altLang="zh-CN" sz="2000" i="1">
                                          <a:solidFill>
                                            <a:schemeClr val="tx1"/>
                                          </a:solidFill>
                                          <a:latin typeface="Cambria Math" panose="02040503050406030204" pitchFamily="18" charset="0"/>
                                        </a:rPr>
                                        <m:t>𝑀</m:t>
                                      </m:r>
                                    </m:e>
                                    <m:sub>
                                      <m:r>
                                        <a:rPr lang="en-US" altLang="zh-CN" sz="2000" i="1">
                                          <a:solidFill>
                                            <a:schemeClr val="tx1"/>
                                          </a:solidFill>
                                          <a:latin typeface="Cambria Math" panose="02040503050406030204" pitchFamily="18" charset="0"/>
                                        </a:rPr>
                                        <m:t>𝑍</m:t>
                                      </m:r>
                                    </m:sub>
                                    <m:sup>
                                      <m:r>
                                        <a:rPr lang="en-US" altLang="zh-CN" sz="2000" i="1">
                                          <a:solidFill>
                                            <a:schemeClr val="tx1"/>
                                          </a:solidFill>
                                          <a:latin typeface="Cambria Math" panose="02040503050406030204" pitchFamily="18" charset="0"/>
                                        </a:rPr>
                                        <m:t>2</m:t>
                                      </m:r>
                                    </m:sup>
                                  </m:sSubSup>
                                  <m:r>
                                    <a:rPr lang="en-US" altLang="zh-CN" sz="2000" i="1">
                                      <a:solidFill>
                                        <a:schemeClr val="tx1"/>
                                      </a:solidFill>
                                      <a:latin typeface="Cambria Math" panose="02040503050406030204" pitchFamily="18" charset="0"/>
                                    </a:rPr>
                                    <m:t>,</m:t>
                                  </m:r>
                                  <m:r>
                                    <a:rPr lang="en-US" altLang="zh-CN" sz="2000" i="1">
                                      <a:solidFill>
                                        <a:schemeClr val="tx1"/>
                                      </a:solidFill>
                                      <a:latin typeface="Cambria Math" panose="02040503050406030204" pitchFamily="18" charset="0"/>
                                    </a:rPr>
                                    <m:t>𝜇</m:t>
                                  </m:r>
                                </m:e>
                              </m:d>
                            </m:e>
                          </m:d>
                        </m:e>
                        <m:sup>
                          <m:r>
                            <a:rPr lang="en-US" altLang="zh-CN" sz="2000" i="1">
                              <a:solidFill>
                                <a:schemeClr val="tx1"/>
                              </a:solidFill>
                              <a:latin typeface="Cambria Math" panose="02040503050406030204" pitchFamily="18" charset="0"/>
                            </a:rPr>
                            <m:t>2</m:t>
                          </m:r>
                        </m:sup>
                      </m:sSup>
                      <m:r>
                        <a:rPr lang="en-US" altLang="zh-CN" sz="2000" b="0" i="1" smtClean="0">
                          <a:solidFill>
                            <a:schemeClr val="tx1"/>
                          </a:solidFill>
                          <a:latin typeface="Cambria Math" panose="02040503050406030204" pitchFamily="18" charset="0"/>
                        </a:rPr>
                        <m:t>=</m:t>
                      </m:r>
                    </m:oMath>
                  </m:oMathPara>
                </a14:m>
                <a:endParaRPr lang="zh-CN" altLang="en-US" sz="2000" dirty="0">
                  <a:solidFill>
                    <a:schemeClr val="tx1"/>
                  </a:solidFill>
                </a:endParaRPr>
              </a:p>
            </p:txBody>
          </p:sp>
        </mc:Choice>
        <mc:Fallback xmlns="">
          <p:sp>
            <p:nvSpPr>
              <p:cNvPr id="3" name="文本框 2"/>
              <p:cNvSpPr txBox="1">
                <a:spLocks noRot="1" noChangeAspect="1" noMove="1" noResize="1" noEditPoints="1" noAdjustHandles="1" noChangeArrowheads="1" noChangeShapeType="1" noTextEdit="1"/>
              </p:cNvSpPr>
              <p:nvPr/>
            </p:nvSpPr>
            <p:spPr>
              <a:xfrm>
                <a:off x="407919" y="2212074"/>
                <a:ext cx="2232248" cy="500522"/>
              </a:xfrm>
              <a:prstGeom prst="rect">
                <a:avLst/>
              </a:prstGeom>
              <a:blipFill rotWithShape="0">
                <a:blip r:embed="rId3"/>
                <a:stretch>
                  <a:fillRect/>
                </a:stretch>
              </a:blipFill>
            </p:spPr>
            <p:txBody>
              <a:bodyPr/>
              <a:lstStyle/>
              <a:p>
                <a:r>
                  <a:rPr lang="zh-CN" altLang="en-US">
                    <a:noFill/>
                  </a:rPr>
                  <a:t> </a:t>
                </a:r>
              </a:p>
            </p:txBody>
          </p:sp>
        </mc:Fallback>
      </mc:AlternateContent>
      <p:sp>
        <p:nvSpPr>
          <p:cNvPr id="4" name="文本框 3"/>
          <p:cNvSpPr txBox="1"/>
          <p:nvPr/>
        </p:nvSpPr>
        <p:spPr>
          <a:xfrm>
            <a:off x="364860" y="1484784"/>
            <a:ext cx="3802644" cy="400110"/>
          </a:xfrm>
          <a:prstGeom prst="rect">
            <a:avLst/>
          </a:prstGeom>
          <a:noFill/>
        </p:spPr>
        <p:txBody>
          <a:bodyPr wrap="none" rtlCol="0">
            <a:spAutoFit/>
          </a:bodyPr>
          <a:lstStyle/>
          <a:p>
            <a:r>
              <a:rPr lang="en-US" altLang="zh-CN" sz="2000" dirty="0" smtClean="0">
                <a:solidFill>
                  <a:schemeClr val="accent5">
                    <a:lumMod val="75000"/>
                  </a:schemeClr>
                </a:solidFill>
              </a:rPr>
              <a:t>The solution to the RG equation</a:t>
            </a:r>
            <a:endParaRPr lang="zh-CN" altLang="en-US" sz="2000" dirty="0">
              <a:solidFill>
                <a:schemeClr val="accent5">
                  <a:lumMod val="75000"/>
                </a:schemeClr>
              </a:solidFill>
            </a:endParaRPr>
          </a:p>
        </p:txBody>
      </p:sp>
      <p:sp>
        <p:nvSpPr>
          <p:cNvPr id="6" name="标题 1"/>
          <p:cNvSpPr txBox="1">
            <a:spLocks/>
          </p:cNvSpPr>
          <p:nvPr/>
        </p:nvSpPr>
        <p:spPr>
          <a:xfrm>
            <a:off x="0" y="370395"/>
            <a:ext cx="9143999" cy="486678"/>
          </a:xfrm>
          <a:prstGeom prst="rect">
            <a:avLst/>
          </a:prstGeom>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68580" tIns="34290" rIns="68580" bIns="34290" rtlCol="0" anchor="ctr">
            <a:normAutofit/>
          </a:bodyPr>
          <a:lstStyle>
            <a:lvl1pPr algn="ctr" defTabSz="914400" eaLnBrk="1" latinLnBrk="0" hangingPunct="1">
              <a:lnSpc>
                <a:spcPct val="90000"/>
              </a:lnSpc>
              <a:buNone/>
              <a:defRPr sz="2400" b="1" cap="all" baseline="0">
                <a:solidFill>
                  <a:srgbClr val="006600"/>
                </a:solidFill>
                <a:effectLst/>
                <a:ea typeface="+mn-ea"/>
              </a:defRPr>
            </a:lvl1pPr>
          </a:lstStyle>
          <a:p>
            <a:r>
              <a:rPr lang="en-US" altLang="zh-CN" cap="none" dirty="0" smtClean="0"/>
              <a:t>What Is </a:t>
            </a:r>
            <a:r>
              <a:rPr lang="en-US" altLang="zh-CN" cap="none" dirty="0" err="1" smtClean="0"/>
              <a:t>Resummation</a:t>
            </a:r>
            <a:endParaRPr lang="zh-CN" altLang="en-US" cap="none" dirty="0"/>
          </a:p>
        </p:txBody>
      </p:sp>
      <p:sp>
        <p:nvSpPr>
          <p:cNvPr id="9" name="文本框 8"/>
          <p:cNvSpPr txBox="1"/>
          <p:nvPr/>
        </p:nvSpPr>
        <p:spPr>
          <a:xfrm>
            <a:off x="244359" y="4251327"/>
            <a:ext cx="3002745" cy="400110"/>
          </a:xfrm>
          <a:prstGeom prst="rect">
            <a:avLst/>
          </a:prstGeom>
          <a:noFill/>
        </p:spPr>
        <p:txBody>
          <a:bodyPr wrap="none" rtlCol="0">
            <a:spAutoFit/>
          </a:bodyPr>
          <a:lstStyle/>
          <a:p>
            <a:r>
              <a:rPr lang="en-US" altLang="zh-CN" sz="2000" dirty="0" smtClean="0">
                <a:solidFill>
                  <a:schemeClr val="accent5">
                    <a:lumMod val="75000"/>
                  </a:schemeClr>
                </a:solidFill>
              </a:rPr>
              <a:t>Form factor in POWHEG</a:t>
            </a:r>
            <a:endParaRPr lang="zh-CN" altLang="en-US" sz="2000" dirty="0">
              <a:solidFill>
                <a:schemeClr val="accent5">
                  <a:lumMod val="75000"/>
                </a:schemeClr>
              </a:solidFill>
            </a:endParaRPr>
          </a:p>
        </p:txBody>
      </p:sp>
      <p:pic>
        <p:nvPicPr>
          <p:cNvPr id="10" name="图片 9"/>
          <p:cNvPicPr>
            <a:picLocks noChangeAspect="1"/>
          </p:cNvPicPr>
          <p:nvPr/>
        </p:nvPicPr>
        <p:blipFill>
          <a:blip r:embed="rId4"/>
          <a:stretch>
            <a:fillRect/>
          </a:stretch>
        </p:blipFill>
        <p:spPr>
          <a:xfrm>
            <a:off x="231656" y="3039776"/>
            <a:ext cx="4352465" cy="826968"/>
          </a:xfrm>
          <a:prstGeom prst="rect">
            <a:avLst/>
          </a:prstGeom>
          <a:ln w="57150">
            <a:solidFill>
              <a:schemeClr val="tx1"/>
            </a:solidFill>
          </a:ln>
        </p:spPr>
      </p:pic>
      <p:pic>
        <p:nvPicPr>
          <p:cNvPr id="11" name="图片 10"/>
          <p:cNvPicPr>
            <a:picLocks noChangeAspect="1"/>
          </p:cNvPicPr>
          <p:nvPr/>
        </p:nvPicPr>
        <p:blipFill>
          <a:blip r:embed="rId5"/>
          <a:stretch>
            <a:fillRect/>
          </a:stretch>
        </p:blipFill>
        <p:spPr>
          <a:xfrm>
            <a:off x="5172937" y="2959997"/>
            <a:ext cx="3943333" cy="853083"/>
          </a:xfrm>
          <a:prstGeom prst="rect">
            <a:avLst/>
          </a:prstGeom>
          <a:ln w="57150">
            <a:solidFill>
              <a:schemeClr val="tx1"/>
            </a:solidFill>
          </a:ln>
        </p:spPr>
      </p:pic>
      <mc:AlternateContent xmlns:mc="http://schemas.openxmlformats.org/markup-compatibility/2006" xmlns:a14="http://schemas.microsoft.com/office/drawing/2010/main">
        <mc:Choice Requires="a14">
          <p:sp>
            <p:nvSpPr>
              <p:cNvPr id="12" name="矩形 11"/>
              <p:cNvSpPr/>
              <p:nvPr/>
            </p:nvSpPr>
            <p:spPr>
              <a:xfrm>
                <a:off x="123571" y="5941335"/>
                <a:ext cx="4014971" cy="57740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altLang="zh-CN" sz="2800" i="1" dirty="0" smtClean="0">
                              <a:latin typeface="Cambria Math" panose="02040503050406030204" pitchFamily="18" charset="0"/>
                            </a:rPr>
                          </m:ctrlPr>
                        </m:sSubSupPr>
                        <m:e>
                          <m:r>
                            <m:rPr>
                              <m:sty m:val="p"/>
                            </m:rPr>
                            <a:rPr lang="en-US" altLang="zh-CN" sz="2800" dirty="0">
                              <a:latin typeface="Cambria Math" panose="02040503050406030204" pitchFamily="18" charset="0"/>
                            </a:rPr>
                            <m:t>Δ</m:t>
                          </m:r>
                        </m:e>
                        <m:sub>
                          <m:r>
                            <a:rPr lang="en-US" altLang="zh-CN" sz="2800" i="1" dirty="0">
                              <a:latin typeface="Cambria Math" panose="02040503050406030204" pitchFamily="18" charset="0"/>
                            </a:rPr>
                            <m:t>𝑔</m:t>
                          </m:r>
                          <m:r>
                            <a:rPr lang="en-US" altLang="zh-CN" sz="2800" b="0" i="1" dirty="0" smtClean="0">
                              <a:latin typeface="Cambria Math" panose="02040503050406030204" pitchFamily="18" charset="0"/>
                            </a:rPr>
                            <m:t>/</m:t>
                          </m:r>
                          <m:r>
                            <a:rPr lang="en-US" altLang="zh-CN" sz="2800" b="0" i="1" dirty="0" smtClean="0">
                              <a:latin typeface="Cambria Math" panose="02040503050406030204" pitchFamily="18" charset="0"/>
                            </a:rPr>
                            <m:t>𝑞</m:t>
                          </m:r>
                        </m:sub>
                        <m:sup>
                          <m:r>
                            <a:rPr lang="en-US" altLang="zh-CN" sz="2800" b="0" i="1" dirty="0" smtClean="0">
                              <a:latin typeface="Cambria Math" panose="02040503050406030204" pitchFamily="18" charset="0"/>
                            </a:rPr>
                            <m:t> </m:t>
                          </m:r>
                        </m:sup>
                      </m:sSubSup>
                      <m:d>
                        <m:dPr>
                          <m:ctrlPr>
                            <a:rPr lang="en-US" altLang="zh-CN" sz="2800" i="1" dirty="0">
                              <a:latin typeface="Cambria Math" panose="02040503050406030204" pitchFamily="18" charset="0"/>
                            </a:rPr>
                          </m:ctrlPr>
                        </m:dPr>
                        <m:e>
                          <m:sSub>
                            <m:sSubPr>
                              <m:ctrlPr>
                                <a:rPr lang="en-US" altLang="zh-CN" sz="2800" i="1" dirty="0">
                                  <a:latin typeface="Cambria Math" panose="02040503050406030204" pitchFamily="18" charset="0"/>
                                </a:rPr>
                              </m:ctrlPr>
                            </m:sSubPr>
                            <m:e>
                              <m:r>
                                <a:rPr lang="en-US" altLang="zh-CN" sz="2800" i="1" dirty="0">
                                  <a:latin typeface="Cambria Math" panose="02040503050406030204" pitchFamily="18" charset="0"/>
                                </a:rPr>
                                <m:t>𝑞</m:t>
                              </m:r>
                            </m:e>
                            <m:sub>
                              <m:r>
                                <a:rPr lang="en-US" altLang="zh-CN" sz="2800" i="1" dirty="0">
                                  <a:latin typeface="Cambria Math" panose="02040503050406030204" pitchFamily="18" charset="0"/>
                                </a:rPr>
                                <m:t>𝑇</m:t>
                              </m:r>
                            </m:sub>
                          </m:sSub>
                          <m:r>
                            <a:rPr lang="en-US" altLang="zh-CN" sz="2800" i="1" dirty="0">
                              <a:latin typeface="Cambria Math" panose="02040503050406030204" pitchFamily="18" charset="0"/>
                            </a:rPr>
                            <m:t>,</m:t>
                          </m:r>
                          <m:sSub>
                            <m:sSubPr>
                              <m:ctrlPr>
                                <a:rPr lang="en-US" altLang="zh-CN" sz="2800" i="1" dirty="0">
                                  <a:latin typeface="Cambria Math" panose="02040503050406030204" pitchFamily="18" charset="0"/>
                                </a:rPr>
                              </m:ctrlPr>
                            </m:sSubPr>
                            <m:e>
                              <m:r>
                                <a:rPr lang="en-US" altLang="zh-CN" sz="2800" i="1" dirty="0">
                                  <a:latin typeface="Cambria Math" panose="02040503050406030204" pitchFamily="18" charset="0"/>
                                </a:rPr>
                                <m:t>𝑀</m:t>
                              </m:r>
                            </m:e>
                            <m:sub>
                              <m:r>
                                <a:rPr lang="en-US" altLang="zh-CN" sz="2800" i="1" dirty="0">
                                  <a:latin typeface="Cambria Math" panose="02040503050406030204" pitchFamily="18" charset="0"/>
                                </a:rPr>
                                <m:t>𝐻</m:t>
                              </m:r>
                            </m:sub>
                          </m:sSub>
                        </m:e>
                      </m:d>
                      <m:r>
                        <a:rPr lang="en-US" altLang="zh-CN" sz="2800" b="0" i="1" dirty="0" smtClean="0">
                          <a:latin typeface="Cambria Math" panose="02040503050406030204" pitchFamily="18" charset="0"/>
                        </a:rPr>
                        <m:t>=</m:t>
                      </m:r>
                      <m:func>
                        <m:funcPr>
                          <m:ctrlPr>
                            <a:rPr lang="en-US" altLang="zh-CN" sz="2800" i="1">
                              <a:latin typeface="Cambria Math" panose="02040503050406030204" pitchFamily="18" charset="0"/>
                            </a:rPr>
                          </m:ctrlPr>
                        </m:funcPr>
                        <m:fName>
                          <m:r>
                            <m:rPr>
                              <m:sty m:val="p"/>
                            </m:rPr>
                            <a:rPr lang="en-US" altLang="zh-CN" sz="2800">
                              <a:latin typeface="Cambria Math" panose="02040503050406030204" pitchFamily="18" charset="0"/>
                            </a:rPr>
                            <m:t>exp</m:t>
                          </m:r>
                        </m:fName>
                        <m:e>
                          <m:r>
                            <a:rPr lang="en-US" altLang="zh-CN" sz="2800" b="0" i="1" smtClean="0">
                              <a:latin typeface="Cambria Math" panose="02040503050406030204" pitchFamily="18" charset="0"/>
                            </a:rPr>
                            <m:t> </m:t>
                          </m:r>
                        </m:e>
                      </m:func>
                    </m:oMath>
                  </m:oMathPara>
                </a14:m>
                <a:endParaRPr lang="zh-CN" altLang="en-US" sz="2800" dirty="0"/>
              </a:p>
            </p:txBody>
          </p:sp>
        </mc:Choice>
        <mc:Fallback xmlns="">
          <p:sp>
            <p:nvSpPr>
              <p:cNvPr id="12" name="矩形 11"/>
              <p:cNvSpPr>
                <a:spLocks noRot="1" noChangeAspect="1" noMove="1" noResize="1" noEditPoints="1" noAdjustHandles="1" noChangeArrowheads="1" noChangeShapeType="1" noTextEdit="1"/>
              </p:cNvSpPr>
              <p:nvPr/>
            </p:nvSpPr>
            <p:spPr>
              <a:xfrm>
                <a:off x="123571" y="5941335"/>
                <a:ext cx="4014971" cy="577402"/>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0" y="4754354"/>
                <a:ext cx="194475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𝜎</m:t>
                          </m:r>
                        </m:e>
                        <m:sub>
                          <m:r>
                            <a:rPr lang="en-US" altLang="zh-CN" sz="2400" b="0" i="1" smtClean="0">
                              <a:latin typeface="Cambria Math" panose="02040503050406030204" pitchFamily="18" charset="0"/>
                            </a:rPr>
                            <m:t>𝑃𝑂𝑊𝐻𝐸𝐺</m:t>
                          </m:r>
                        </m:sub>
                      </m:sSub>
                      <m:r>
                        <a:rPr lang="en-US" altLang="zh-CN" sz="2400" b="0" i="1" smtClean="0">
                          <a:latin typeface="Cambria Math" panose="02040503050406030204" pitchFamily="18" charset="0"/>
                        </a:rPr>
                        <m:t>=</m:t>
                      </m:r>
                    </m:oMath>
                  </m:oMathPara>
                </a14:m>
                <a:endParaRPr lang="zh-CN" altLang="en-US" sz="2400" dirty="0"/>
              </a:p>
            </p:txBody>
          </p:sp>
        </mc:Choice>
        <mc:Fallback xmlns="">
          <p:sp>
            <p:nvSpPr>
              <p:cNvPr id="13" name="文本框 12"/>
              <p:cNvSpPr txBox="1">
                <a:spLocks noRot="1" noChangeAspect="1" noMove="1" noResize="1" noEditPoints="1" noAdjustHandles="1" noChangeArrowheads="1" noChangeShapeType="1" noTextEdit="1"/>
              </p:cNvSpPr>
              <p:nvPr/>
            </p:nvSpPr>
            <p:spPr>
              <a:xfrm>
                <a:off x="0" y="4754354"/>
                <a:ext cx="1944754" cy="461665"/>
              </a:xfrm>
              <a:prstGeom prst="rect">
                <a:avLst/>
              </a:prstGeom>
              <a:blipFill rotWithShape="0">
                <a:blip r:embed="rId7"/>
                <a:stretch>
                  <a:fillRect b="-3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矩形 1"/>
              <p:cNvSpPr/>
              <p:nvPr/>
            </p:nvSpPr>
            <p:spPr>
              <a:xfrm>
                <a:off x="7256662" y="2252918"/>
                <a:ext cx="1646028" cy="4596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zh-CN" i="1">
                              <a:latin typeface="Cambria Math" panose="02040503050406030204" pitchFamily="18" charset="0"/>
                            </a:rPr>
                          </m:ctrlPr>
                        </m:sSupPr>
                        <m:e>
                          <m:d>
                            <m:dPr>
                              <m:begChr m:val="|"/>
                              <m:endChr m:val="|"/>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𝐶</m:t>
                                  </m:r>
                                </m:e>
                                <m:sub>
                                  <m:r>
                                    <a:rPr lang="en-US" altLang="zh-CN" i="1">
                                      <a:latin typeface="Cambria Math" panose="02040503050406030204" pitchFamily="18" charset="0"/>
                                    </a:rPr>
                                    <m:t>𝑉</m:t>
                                  </m:r>
                                </m:sub>
                              </m:sSub>
                              <m:d>
                                <m:dPr>
                                  <m:ctrlPr>
                                    <a:rPr lang="en-US" altLang="zh-CN" i="1">
                                      <a:latin typeface="Cambria Math" panose="02040503050406030204" pitchFamily="18" charset="0"/>
                                    </a:rPr>
                                  </m:ctrlPr>
                                </m:dPr>
                                <m:e>
                                  <m:r>
                                    <a:rPr lang="en-US" altLang="zh-CN" i="1">
                                      <a:latin typeface="Cambria Math" panose="02040503050406030204" pitchFamily="18" charset="0"/>
                                    </a:rPr>
                                    <m:t>−</m:t>
                                  </m:r>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𝑀</m:t>
                                      </m:r>
                                    </m:e>
                                    <m:sub>
                                      <m:r>
                                        <a:rPr lang="en-US" altLang="zh-CN" i="1">
                                          <a:latin typeface="Cambria Math" panose="02040503050406030204" pitchFamily="18" charset="0"/>
                                        </a:rPr>
                                        <m:t>𝑍</m:t>
                                      </m:r>
                                    </m:sub>
                                    <m:sup>
                                      <m:r>
                                        <a:rPr lang="en-US" altLang="zh-CN" i="1">
                                          <a:latin typeface="Cambria Math" panose="02040503050406030204" pitchFamily="18" charset="0"/>
                                        </a:rPr>
                                        <m:t>2</m:t>
                                      </m:r>
                                    </m:sup>
                                  </m:sSubSup>
                                  <m:r>
                                    <a:rPr lang="en-US" altLang="zh-CN" i="1">
                                      <a:latin typeface="Cambria Math" panose="02040503050406030204" pitchFamily="18" charset="0"/>
                                    </a:rPr>
                                    <m:t>,</m:t>
                                  </m:r>
                                  <m:r>
                                    <a:rPr lang="en-US" altLang="zh-CN" i="1">
                                      <a:latin typeface="Cambria Math" panose="02040503050406030204" pitchFamily="18" charset="0"/>
                                    </a:rPr>
                                    <m:t>𝜇</m:t>
                                  </m:r>
                                </m:e>
                              </m:d>
                            </m:e>
                          </m:d>
                        </m:e>
                        <m:sup>
                          <m:r>
                            <a:rPr lang="en-US" altLang="zh-CN" i="1">
                              <a:latin typeface="Cambria Math" panose="02040503050406030204" pitchFamily="18" charset="0"/>
                            </a:rPr>
                            <m:t>2</m:t>
                          </m:r>
                        </m:sup>
                      </m:sSup>
                    </m:oMath>
                  </m:oMathPara>
                </a14:m>
                <a:endParaRPr lang="zh-CN" altLang="en-US" dirty="0"/>
              </a:p>
            </p:txBody>
          </p:sp>
        </mc:Choice>
        <mc:Fallback xmlns="">
          <p:sp>
            <p:nvSpPr>
              <p:cNvPr id="2" name="矩形 1"/>
              <p:cNvSpPr>
                <a:spLocks noRot="1" noChangeAspect="1" noMove="1" noResize="1" noEditPoints="1" noAdjustHandles="1" noChangeArrowheads="1" noChangeShapeType="1" noTextEdit="1"/>
              </p:cNvSpPr>
              <p:nvPr/>
            </p:nvSpPr>
            <p:spPr>
              <a:xfrm>
                <a:off x="7256662" y="2252918"/>
                <a:ext cx="1646028" cy="459678"/>
              </a:xfrm>
              <a:prstGeom prst="rect">
                <a:avLst/>
              </a:prstGeom>
              <a:blipFill rotWithShape="0">
                <a:blip r:embed="rId8"/>
                <a:stretch>
                  <a:fillRect b="-1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5717723" y="2004889"/>
                <a:ext cx="1751056" cy="7917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zh-CN" i="1">
                              <a:latin typeface="Cambria Math" panose="02040503050406030204" pitchFamily="18" charset="0"/>
                            </a:rPr>
                          </m:ctrlPr>
                        </m:sSupPr>
                        <m:e>
                          <m:d>
                            <m:dPr>
                              <m:ctrlPr>
                                <a:rPr lang="en-US" altLang="zh-CN" i="1">
                                  <a:latin typeface="Cambria Math" panose="02040503050406030204" pitchFamily="18" charset="0"/>
                                </a:rPr>
                              </m:ctrlPr>
                            </m:dPr>
                            <m:e>
                              <m:f>
                                <m:fPr>
                                  <m:ctrlPr>
                                    <a:rPr lang="en-US" altLang="zh-CN" i="1">
                                      <a:latin typeface="Cambria Math" panose="02040503050406030204" pitchFamily="18" charset="0"/>
                                    </a:rPr>
                                  </m:ctrlPr>
                                </m:fPr>
                                <m:num>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𝑀</m:t>
                                      </m:r>
                                    </m:e>
                                    <m:sub>
                                      <m:r>
                                        <a:rPr lang="en-US" altLang="zh-CN" i="1">
                                          <a:latin typeface="Cambria Math" panose="02040503050406030204" pitchFamily="18" charset="0"/>
                                        </a:rPr>
                                        <m:t>𝑍</m:t>
                                      </m:r>
                                    </m:sub>
                                    <m:sup>
                                      <m:r>
                                        <a:rPr lang="en-US" altLang="zh-CN" i="1">
                                          <a:latin typeface="Cambria Math" panose="02040503050406030204" pitchFamily="18" charset="0"/>
                                        </a:rPr>
                                        <m:t>2</m:t>
                                      </m:r>
                                    </m:sup>
                                  </m:sSubSup>
                                </m:num>
                                <m:den>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𝜇</m:t>
                                      </m:r>
                                    </m:e>
                                    <m:sub>
                                      <m:r>
                                        <a:rPr lang="en-US" altLang="zh-CN" i="1">
                                          <a:latin typeface="Cambria Math" panose="02040503050406030204" pitchFamily="18" charset="0"/>
                                        </a:rPr>
                                        <m:t>h</m:t>
                                      </m:r>
                                    </m:sub>
                                    <m:sup>
                                      <m:r>
                                        <a:rPr lang="en-US" altLang="zh-CN" i="1">
                                          <a:latin typeface="Cambria Math" panose="02040503050406030204" pitchFamily="18" charset="0"/>
                                        </a:rPr>
                                        <m:t>2</m:t>
                                      </m:r>
                                    </m:sup>
                                  </m:sSubSup>
                                </m:den>
                              </m:f>
                            </m:e>
                          </m:d>
                        </m:e>
                        <m:sup>
                          <m:r>
                            <a:rPr lang="en-US" altLang="zh-CN" i="1">
                              <a:latin typeface="Cambria Math" panose="02040503050406030204" pitchFamily="18" charset="0"/>
                            </a:rPr>
                            <m:t>−2</m:t>
                          </m:r>
                          <m:sSub>
                            <m:sSubPr>
                              <m:ctrlPr>
                                <a:rPr lang="en-US" altLang="zh-CN" i="1">
                                  <a:latin typeface="Cambria Math" panose="02040503050406030204" pitchFamily="18" charset="0"/>
                                </a:rPr>
                              </m:ctrlPr>
                            </m:sSubPr>
                            <m:e>
                              <m:r>
                                <a:rPr lang="en-US" altLang="zh-CN" i="1">
                                  <a:latin typeface="Cambria Math" panose="02040503050406030204" pitchFamily="18" charset="0"/>
                                </a:rPr>
                                <m:t>𝑎</m:t>
                              </m:r>
                            </m:e>
                            <m:sub>
                              <m:r>
                                <m:rPr>
                                  <m:sty m:val="p"/>
                                </m:rPr>
                                <a:rPr lang="en-US" altLang="zh-CN">
                                  <a:latin typeface="Cambria Math" panose="02040503050406030204" pitchFamily="18" charset="0"/>
                                </a:rPr>
                                <m:t>Γ</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𝜇</m:t>
                              </m:r>
                            </m:e>
                            <m:sub>
                              <m:r>
                                <a:rPr lang="en-US" altLang="zh-CN" i="1">
                                  <a:latin typeface="Cambria Math" panose="02040503050406030204" pitchFamily="18" charset="0"/>
                                </a:rPr>
                                <m:t>h</m:t>
                              </m:r>
                            </m:sub>
                          </m:sSub>
                          <m:r>
                            <a:rPr lang="en-US" altLang="zh-CN" i="1">
                              <a:latin typeface="Cambria Math" panose="02040503050406030204" pitchFamily="18" charset="0"/>
                            </a:rPr>
                            <m:t>,</m:t>
                          </m:r>
                          <m:r>
                            <a:rPr lang="en-US" altLang="zh-CN" i="1">
                              <a:latin typeface="Cambria Math" panose="02040503050406030204" pitchFamily="18" charset="0"/>
                            </a:rPr>
                            <m:t>𝜇</m:t>
                          </m:r>
                          <m:r>
                            <a:rPr lang="en-US" altLang="zh-CN" i="1">
                              <a:latin typeface="Cambria Math" panose="02040503050406030204" pitchFamily="18" charset="0"/>
                            </a:rPr>
                            <m:t>)</m:t>
                          </m:r>
                        </m:sup>
                      </m:sSup>
                    </m:oMath>
                  </m:oMathPara>
                </a14:m>
                <a:endParaRPr lang="zh-CN" altLang="en-US" dirty="0"/>
              </a:p>
            </p:txBody>
          </p:sp>
        </mc:Choice>
        <mc:Fallback xmlns="">
          <p:sp>
            <p:nvSpPr>
              <p:cNvPr id="5" name="矩形 4"/>
              <p:cNvSpPr>
                <a:spLocks noRot="1" noChangeAspect="1" noMove="1" noResize="1" noEditPoints="1" noAdjustHandles="1" noChangeArrowheads="1" noChangeShapeType="1" noTextEdit="1"/>
              </p:cNvSpPr>
              <p:nvPr/>
            </p:nvSpPr>
            <p:spPr>
              <a:xfrm>
                <a:off x="5717723" y="2004889"/>
                <a:ext cx="1751056" cy="791755"/>
              </a:xfrm>
              <a:prstGeom prst="rect">
                <a:avLst/>
              </a:prstGeom>
              <a:blipFill rotWithShape="0">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2508208" y="2269477"/>
                <a:ext cx="3286221" cy="4467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altLang="zh-CN" sz="2000" i="1">
                              <a:latin typeface="Cambria Math" panose="02040503050406030204" pitchFamily="18" charset="0"/>
                            </a:rPr>
                          </m:ctrlPr>
                        </m:funcPr>
                        <m:fName>
                          <m:r>
                            <m:rPr>
                              <m:sty m:val="p"/>
                            </m:rPr>
                            <a:rPr lang="en-US" altLang="zh-CN" sz="2000">
                              <a:latin typeface="Cambria Math" panose="02040503050406030204" pitchFamily="18" charset="0"/>
                            </a:rPr>
                            <m:t>exp</m:t>
                          </m:r>
                        </m:fName>
                        <m:e>
                          <m:d>
                            <m:dPr>
                              <m:begChr m:val="["/>
                              <m:endChr m:val="]"/>
                              <m:ctrlPr>
                                <a:rPr lang="en-US" altLang="zh-CN" sz="2000" i="1">
                                  <a:latin typeface="Cambria Math" panose="02040503050406030204" pitchFamily="18" charset="0"/>
                                </a:rPr>
                              </m:ctrlPr>
                            </m:dPr>
                            <m:e>
                              <m:r>
                                <a:rPr lang="en-US" altLang="zh-CN" sz="2000" i="1">
                                  <a:latin typeface="Cambria Math" panose="02040503050406030204" pitchFamily="18" charset="0"/>
                                </a:rPr>
                                <m:t>4</m:t>
                              </m:r>
                              <m:r>
                                <a:rPr lang="en-US" altLang="zh-CN" sz="2000" i="1">
                                  <a:latin typeface="Cambria Math" panose="02040503050406030204" pitchFamily="18" charset="0"/>
                                </a:rPr>
                                <m:t>𝑆</m:t>
                              </m:r>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𝜇</m:t>
                                      </m:r>
                                    </m:e>
                                    <m:sub>
                                      <m:r>
                                        <a:rPr lang="en-US" altLang="zh-CN" sz="2000" i="1">
                                          <a:latin typeface="Cambria Math" panose="02040503050406030204" pitchFamily="18" charset="0"/>
                                        </a:rPr>
                                        <m:t>h</m:t>
                                      </m:r>
                                    </m:sub>
                                  </m:sSub>
                                  <m:r>
                                    <a:rPr lang="en-US" altLang="zh-CN" sz="2000" i="1">
                                      <a:latin typeface="Cambria Math" panose="02040503050406030204" pitchFamily="18" charset="0"/>
                                    </a:rPr>
                                    <m:t>,</m:t>
                                  </m:r>
                                  <m:r>
                                    <a:rPr lang="en-US" altLang="zh-CN" sz="2000" i="1">
                                      <a:latin typeface="Cambria Math" panose="02040503050406030204" pitchFamily="18" charset="0"/>
                                    </a:rPr>
                                    <m:t>𝜇</m:t>
                                  </m:r>
                                </m:e>
                              </m:d>
                              <m:r>
                                <a:rPr lang="en-US" altLang="zh-CN" sz="2000" i="1">
                                  <a:latin typeface="Cambria Math" panose="02040503050406030204" pitchFamily="18" charset="0"/>
                                </a:rPr>
                                <m:t>−4</m:t>
                              </m:r>
                              <m:sSubSup>
                                <m:sSubSupPr>
                                  <m:ctrlPr>
                                    <a:rPr lang="en-US" altLang="zh-CN" sz="2000" i="1">
                                      <a:latin typeface="Cambria Math" panose="02040503050406030204" pitchFamily="18" charset="0"/>
                                    </a:rPr>
                                  </m:ctrlPr>
                                </m:sSubSupPr>
                                <m:e>
                                  <m:r>
                                    <a:rPr lang="en-US" altLang="zh-CN" sz="2000" i="1">
                                      <a:latin typeface="Cambria Math" panose="02040503050406030204" pitchFamily="18" charset="0"/>
                                    </a:rPr>
                                    <m:t>𝑎</m:t>
                                  </m:r>
                                </m:e>
                                <m:sub>
                                  <m:r>
                                    <a:rPr lang="en-US" altLang="zh-CN" sz="2000" i="1">
                                      <a:latin typeface="Cambria Math" panose="02040503050406030204" pitchFamily="18" charset="0"/>
                                    </a:rPr>
                                    <m:t>𝛾</m:t>
                                  </m:r>
                                </m:sub>
                                <m:sup>
                                  <m:r>
                                    <a:rPr lang="en-US" altLang="zh-CN" sz="2000" i="1">
                                      <a:latin typeface="Cambria Math" panose="02040503050406030204" pitchFamily="18" charset="0"/>
                                    </a:rPr>
                                    <m:t> </m:t>
                                  </m:r>
                                </m:sup>
                              </m:sSubSup>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𝜇</m:t>
                                  </m:r>
                                </m:e>
                                <m:sub>
                                  <m:r>
                                    <a:rPr lang="en-US" altLang="zh-CN" sz="2000" i="1">
                                      <a:latin typeface="Cambria Math" panose="02040503050406030204" pitchFamily="18" charset="0"/>
                                    </a:rPr>
                                    <m:t>h</m:t>
                                  </m:r>
                                </m:sub>
                              </m:sSub>
                              <m:r>
                                <a:rPr lang="en-US" altLang="zh-CN" sz="2000" i="1">
                                  <a:latin typeface="Cambria Math" panose="02040503050406030204" pitchFamily="18" charset="0"/>
                                </a:rPr>
                                <m:t>,</m:t>
                              </m:r>
                              <m:r>
                                <a:rPr lang="en-US" altLang="zh-CN" sz="2000" i="1">
                                  <a:latin typeface="Cambria Math" panose="02040503050406030204" pitchFamily="18" charset="0"/>
                                </a:rPr>
                                <m:t>𝜇</m:t>
                              </m:r>
                              <m:r>
                                <a:rPr lang="en-US" altLang="zh-CN" sz="2000" i="1">
                                  <a:latin typeface="Cambria Math" panose="02040503050406030204" pitchFamily="18" charset="0"/>
                                </a:rPr>
                                <m:t>)</m:t>
                              </m:r>
                            </m:e>
                          </m:d>
                        </m:e>
                      </m:func>
                    </m:oMath>
                  </m:oMathPara>
                </a14:m>
                <a:endParaRPr lang="zh-CN" altLang="en-US" sz="2000" dirty="0"/>
              </a:p>
            </p:txBody>
          </p:sp>
        </mc:Choice>
        <mc:Fallback xmlns="">
          <p:sp>
            <p:nvSpPr>
              <p:cNvPr id="7" name="矩形 6"/>
              <p:cNvSpPr>
                <a:spLocks noRot="1" noChangeAspect="1" noMove="1" noResize="1" noEditPoints="1" noAdjustHandles="1" noChangeArrowheads="1" noChangeShapeType="1" noTextEdit="1"/>
              </p:cNvSpPr>
              <p:nvPr/>
            </p:nvSpPr>
            <p:spPr>
              <a:xfrm>
                <a:off x="2508208" y="2269477"/>
                <a:ext cx="3286221" cy="446725"/>
              </a:xfrm>
              <a:prstGeom prst="rect">
                <a:avLst/>
              </a:prstGeom>
              <a:blipFill rotWithShape="0">
                <a:blip r:embed="rId10"/>
                <a:stretch>
                  <a:fillRect b="-81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1658585" y="4818357"/>
                <a:ext cx="1924886" cy="475643"/>
              </a:xfrm>
              <a:prstGeom prst="rect">
                <a:avLst/>
              </a:prstGeom>
            </p:spPr>
            <p:txBody>
              <a:bodyPr wrap="none">
                <a:spAutoFit/>
              </a:bodyPr>
              <a:lstStyle/>
              <a:p>
                <a14:m>
                  <m:oMath xmlns:m="http://schemas.openxmlformats.org/officeDocument/2006/math">
                    <m:r>
                      <a:rPr lang="en-US" altLang="zh-CN" sz="2400" i="1">
                        <a:latin typeface="Cambria Math" panose="02040503050406030204" pitchFamily="18" charset="0"/>
                      </a:rPr>
                      <m:t>∫</m:t>
                    </m:r>
                    <m:r>
                      <a:rPr lang="en-US" altLang="zh-CN" sz="2400" i="1">
                        <a:latin typeface="Cambria Math" panose="02040503050406030204" pitchFamily="18" charset="0"/>
                      </a:rPr>
                      <m:t>𝑑</m:t>
                    </m:r>
                    <m:sSub>
                      <m:sSubPr>
                        <m:ctrlPr>
                          <a:rPr lang="en-US" altLang="zh-CN" sz="2400" i="1">
                            <a:latin typeface="Cambria Math" panose="02040503050406030204" pitchFamily="18" charset="0"/>
                          </a:rPr>
                        </m:ctrlPr>
                      </m:sSubPr>
                      <m:e>
                        <m:r>
                          <m:rPr>
                            <m:sty m:val="p"/>
                          </m:rPr>
                          <a:rPr lang="en-US" altLang="zh-CN" sz="2400">
                            <a:latin typeface="Cambria Math" panose="02040503050406030204" pitchFamily="18" charset="0"/>
                          </a:rPr>
                          <m:t>Φ</m:t>
                        </m:r>
                      </m:e>
                      <m:sub>
                        <m:r>
                          <a:rPr lang="en-US" altLang="zh-CN" sz="2400" i="1">
                            <a:latin typeface="Cambria Math" panose="02040503050406030204" pitchFamily="18" charset="0"/>
                          </a:rPr>
                          <m:t>𝐵</m:t>
                        </m:r>
                      </m:sub>
                    </m:sSub>
                    <m:r>
                      <a:rPr lang="en-US" altLang="zh-CN" sz="2400" i="1">
                        <a:latin typeface="Cambria Math" panose="02040503050406030204" pitchFamily="18" charset="0"/>
                      </a:rPr>
                      <m:t> </m:t>
                    </m:r>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𝐵</m:t>
                        </m:r>
                      </m:e>
                    </m:acc>
                  </m:oMath>
                </a14:m>
                <a:r>
                  <a:rPr lang="en-US" altLang="zh-CN" sz="2400" dirty="0"/>
                  <a:t>(</a:t>
                </a:r>
                <a14:m>
                  <m:oMath xmlns:m="http://schemas.openxmlformats.org/officeDocument/2006/math">
                    <m:sSub>
                      <m:sSubPr>
                        <m:ctrlPr>
                          <a:rPr lang="en-US" altLang="zh-CN" sz="2400" i="1">
                            <a:latin typeface="Cambria Math" panose="02040503050406030204" pitchFamily="18" charset="0"/>
                          </a:rPr>
                        </m:ctrlPr>
                      </m:sSubPr>
                      <m:e>
                        <m:r>
                          <m:rPr>
                            <m:sty m:val="p"/>
                          </m:rPr>
                          <a:rPr lang="en-US" altLang="zh-CN" sz="2400">
                            <a:latin typeface="Cambria Math" panose="02040503050406030204" pitchFamily="18" charset="0"/>
                          </a:rPr>
                          <m:t>Φ</m:t>
                        </m:r>
                      </m:e>
                      <m:sub>
                        <m:r>
                          <a:rPr lang="en-US" altLang="zh-CN" sz="2400" i="1">
                            <a:latin typeface="Cambria Math" panose="02040503050406030204" pitchFamily="18" charset="0"/>
                          </a:rPr>
                          <m:t>𝐵</m:t>
                        </m:r>
                      </m:sub>
                    </m:sSub>
                  </m:oMath>
                </a14:m>
                <a:r>
                  <a:rPr lang="en-US" altLang="zh-CN" sz="2400" dirty="0" smtClean="0"/>
                  <a:t>)</a:t>
                </a:r>
                <a:endParaRPr lang="zh-CN" alt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1658585" y="4818357"/>
                <a:ext cx="1924886" cy="475643"/>
              </a:xfrm>
              <a:prstGeom prst="rect">
                <a:avLst/>
              </a:prstGeom>
              <a:blipFill rotWithShape="0">
                <a:blip r:embed="rId11"/>
                <a:stretch>
                  <a:fillRect t="-6410" r="-4114" b="-2948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矩形 13"/>
              <p:cNvSpPr/>
              <p:nvPr/>
            </p:nvSpPr>
            <p:spPr>
              <a:xfrm>
                <a:off x="4847473" y="4787381"/>
                <a:ext cx="4268797" cy="607089"/>
              </a:xfrm>
              <a:prstGeom prst="rect">
                <a:avLst/>
              </a:prstGeom>
            </p:spPr>
            <p:txBody>
              <a:bodyPr wrap="none">
                <a:spAutoFit/>
              </a:bodyPr>
              <a:lstStyle/>
              <a:p>
                <a:r>
                  <a:rPr lang="en-US" altLang="zh-CN" sz="2400" dirty="0" smtClean="0"/>
                  <a:t>+</a:t>
                </a:r>
                <a14:m>
                  <m:oMath xmlns:m="http://schemas.openxmlformats.org/officeDocument/2006/math">
                    <m:nary>
                      <m:naryPr>
                        <m:ctrlPr>
                          <a:rPr lang="en-US" altLang="zh-CN" sz="2400" i="1" dirty="0">
                            <a:latin typeface="Cambria Math" panose="02040503050406030204" pitchFamily="18" charset="0"/>
                          </a:rPr>
                        </m:ctrlPr>
                      </m:naryPr>
                      <m:sub>
                        <m:sSub>
                          <m:sSubPr>
                            <m:ctrlPr>
                              <a:rPr lang="en-US" altLang="zh-CN" sz="2400" i="1" dirty="0">
                                <a:latin typeface="Cambria Math" panose="02040503050406030204" pitchFamily="18" charset="0"/>
                              </a:rPr>
                            </m:ctrlPr>
                          </m:sSubPr>
                          <m:e>
                            <m:r>
                              <a:rPr lang="en-US" altLang="zh-CN" sz="2400" i="1" dirty="0">
                                <a:latin typeface="Cambria Math" panose="02040503050406030204" pitchFamily="18" charset="0"/>
                              </a:rPr>
                              <m:t>𝜇</m:t>
                            </m:r>
                          </m:e>
                          <m:sub>
                            <m:r>
                              <a:rPr lang="en-US" altLang="zh-CN" sz="2400" i="1" dirty="0">
                                <a:latin typeface="Cambria Math" panose="02040503050406030204" pitchFamily="18" charset="0"/>
                              </a:rPr>
                              <m:t>0</m:t>
                            </m:r>
                          </m:sub>
                        </m:sSub>
                      </m:sub>
                      <m:sup>
                        <m:r>
                          <a:rPr lang="en-US" altLang="zh-CN" sz="2400" i="1" dirty="0">
                            <a:latin typeface="Cambria Math" panose="02040503050406030204" pitchFamily="18" charset="0"/>
                          </a:rPr>
                          <m:t>𝜇</m:t>
                        </m:r>
                      </m:sup>
                      <m:e>
                        <m:r>
                          <a:rPr lang="en-US" altLang="zh-CN" sz="2400" i="1" dirty="0">
                            <a:latin typeface="Cambria Math" panose="02040503050406030204" pitchFamily="18" charset="0"/>
                          </a:rPr>
                          <m:t>𝑑</m:t>
                        </m:r>
                        <m:r>
                          <a:rPr lang="en-US" altLang="zh-CN" sz="2400" i="1" dirty="0">
                            <a:latin typeface="Cambria Math" panose="02040503050406030204" pitchFamily="18" charset="0"/>
                          </a:rPr>
                          <m:t>  </m:t>
                        </m:r>
                        <m:sSub>
                          <m:sSubPr>
                            <m:ctrlPr>
                              <a:rPr lang="en-US" altLang="zh-CN" sz="2400" i="1" dirty="0">
                                <a:latin typeface="Cambria Math" panose="02040503050406030204" pitchFamily="18" charset="0"/>
                              </a:rPr>
                            </m:ctrlPr>
                          </m:sSubPr>
                          <m:e>
                            <m:r>
                              <m:rPr>
                                <m:sty m:val="p"/>
                              </m:rPr>
                              <a:rPr lang="en-US" altLang="zh-CN" sz="2400" dirty="0">
                                <a:latin typeface="Cambria Math" panose="02040503050406030204" pitchFamily="18" charset="0"/>
                              </a:rPr>
                              <m:t>Φ</m:t>
                            </m:r>
                          </m:e>
                          <m:sub>
                            <m:r>
                              <a:rPr lang="en-US" altLang="zh-CN" sz="2400" i="1" dirty="0">
                                <a:latin typeface="Cambria Math" panose="02040503050406030204" pitchFamily="18" charset="0"/>
                              </a:rPr>
                              <m:t>1</m:t>
                            </m:r>
                          </m:sub>
                        </m:sSub>
                      </m:e>
                    </m:nary>
                    <m:r>
                      <a:rPr lang="en-US" altLang="zh-CN" sz="2400" i="1" dirty="0">
                        <a:latin typeface="Cambria Math" panose="02040503050406030204" pitchFamily="18" charset="0"/>
                      </a:rPr>
                      <m:t>𝑅</m:t>
                    </m:r>
                    <m:r>
                      <a:rPr lang="en-US" altLang="zh-CN" sz="2400" i="1" dirty="0">
                        <a:latin typeface="Cambria Math" panose="02040503050406030204" pitchFamily="18" charset="0"/>
                      </a:rPr>
                      <m:t>(</m:t>
                    </m:r>
                    <m:sSub>
                      <m:sSubPr>
                        <m:ctrlPr>
                          <a:rPr lang="en-US" altLang="zh-CN" sz="2400" i="1" dirty="0">
                            <a:latin typeface="Cambria Math" panose="02040503050406030204" pitchFamily="18" charset="0"/>
                          </a:rPr>
                        </m:ctrlPr>
                      </m:sSubPr>
                      <m:e>
                        <m:r>
                          <m:rPr>
                            <m:sty m:val="p"/>
                          </m:rPr>
                          <a:rPr lang="en-US" altLang="zh-CN" sz="2400" dirty="0">
                            <a:latin typeface="Cambria Math" panose="02040503050406030204" pitchFamily="18" charset="0"/>
                          </a:rPr>
                          <m:t>Φ</m:t>
                        </m:r>
                      </m:e>
                      <m:sub>
                        <m:r>
                          <a:rPr lang="en-US" altLang="zh-CN" sz="2400" i="1" dirty="0">
                            <a:latin typeface="Cambria Math" panose="02040503050406030204" pitchFamily="18" charset="0"/>
                          </a:rPr>
                          <m:t>𝐵</m:t>
                        </m:r>
                      </m:sub>
                    </m:sSub>
                    <m:r>
                      <a:rPr lang="en-US" altLang="zh-CN" sz="2400" i="1" dirty="0">
                        <a:latin typeface="Cambria Math" panose="02040503050406030204" pitchFamily="18" charset="0"/>
                      </a:rPr>
                      <m:t>×</m:t>
                    </m:r>
                    <m:sSub>
                      <m:sSubPr>
                        <m:ctrlPr>
                          <a:rPr lang="en-US" altLang="zh-CN" sz="2400" i="1" dirty="0">
                            <a:latin typeface="Cambria Math" panose="02040503050406030204" pitchFamily="18" charset="0"/>
                          </a:rPr>
                        </m:ctrlPr>
                      </m:sSubPr>
                      <m:e>
                        <m:r>
                          <m:rPr>
                            <m:sty m:val="p"/>
                          </m:rPr>
                          <a:rPr lang="en-US" altLang="zh-CN" sz="2400" dirty="0">
                            <a:latin typeface="Cambria Math" panose="02040503050406030204" pitchFamily="18" charset="0"/>
                          </a:rPr>
                          <m:t>Φ</m:t>
                        </m:r>
                      </m:e>
                      <m:sub>
                        <m:r>
                          <a:rPr lang="en-US" altLang="zh-CN" sz="2400" i="1" dirty="0">
                            <a:latin typeface="Cambria Math" panose="02040503050406030204" pitchFamily="18" charset="0"/>
                          </a:rPr>
                          <m:t>1</m:t>
                        </m:r>
                      </m:sub>
                    </m:sSub>
                    <m:r>
                      <a:rPr lang="en-US" altLang="zh-CN" sz="2400" i="1" dirty="0">
                        <a:latin typeface="Cambria Math" panose="02040503050406030204" pitchFamily="18" charset="0"/>
                      </a:rPr>
                      <m:t>)/</m:t>
                    </m:r>
                    <m:r>
                      <a:rPr lang="en-US" altLang="zh-CN" sz="2400" i="1" dirty="0">
                        <a:latin typeface="Cambria Math" panose="02040503050406030204" pitchFamily="18" charset="0"/>
                      </a:rPr>
                      <m:t>𝐵</m:t>
                    </m:r>
                    <m:d>
                      <m:dPr>
                        <m:ctrlPr>
                          <a:rPr lang="en-US" altLang="zh-CN" sz="2400" i="1" dirty="0">
                            <a:latin typeface="Cambria Math" panose="02040503050406030204" pitchFamily="18" charset="0"/>
                          </a:rPr>
                        </m:ctrlPr>
                      </m:dPr>
                      <m:e>
                        <m:sSub>
                          <m:sSubPr>
                            <m:ctrlPr>
                              <a:rPr lang="en-US" altLang="zh-CN" sz="2400" i="1" dirty="0">
                                <a:latin typeface="Cambria Math" panose="02040503050406030204" pitchFamily="18" charset="0"/>
                              </a:rPr>
                            </m:ctrlPr>
                          </m:sSubPr>
                          <m:e>
                            <m:r>
                              <m:rPr>
                                <m:sty m:val="p"/>
                              </m:rPr>
                              <a:rPr lang="en-US" altLang="zh-CN" sz="2400" dirty="0">
                                <a:latin typeface="Cambria Math" panose="02040503050406030204" pitchFamily="18" charset="0"/>
                              </a:rPr>
                              <m:t>Φ</m:t>
                            </m:r>
                          </m:e>
                          <m:sub>
                            <m:r>
                              <m:rPr>
                                <m:sty m:val="p"/>
                              </m:rPr>
                              <a:rPr lang="en-US" altLang="zh-CN" sz="2400" dirty="0">
                                <a:latin typeface="Cambria Math" panose="02040503050406030204" pitchFamily="18" charset="0"/>
                              </a:rPr>
                              <m:t>B</m:t>
                            </m:r>
                          </m:sub>
                        </m:sSub>
                      </m:e>
                    </m:d>
                  </m:oMath>
                </a14:m>
                <a:r>
                  <a:rPr lang="en-US" altLang="zh-CN" sz="2400" dirty="0" smtClean="0"/>
                  <a:t>]</a:t>
                </a:r>
                <a:endParaRPr lang="zh-CN" altLang="en-US" sz="2400" dirty="0"/>
              </a:p>
            </p:txBody>
          </p:sp>
        </mc:Choice>
        <mc:Fallback xmlns="">
          <p:sp>
            <p:nvSpPr>
              <p:cNvPr id="14" name="矩形 13"/>
              <p:cNvSpPr>
                <a:spLocks noRot="1" noChangeAspect="1" noMove="1" noResize="1" noEditPoints="1" noAdjustHandles="1" noChangeArrowheads="1" noChangeShapeType="1" noTextEdit="1"/>
              </p:cNvSpPr>
              <p:nvPr/>
            </p:nvSpPr>
            <p:spPr>
              <a:xfrm>
                <a:off x="4847473" y="4787381"/>
                <a:ext cx="4268797" cy="607089"/>
              </a:xfrm>
              <a:prstGeom prst="rect">
                <a:avLst/>
              </a:prstGeom>
              <a:blipFill rotWithShape="0">
                <a:blip r:embed="rId12"/>
                <a:stretch>
                  <a:fillRect l="-2143" t="-1000" r="-1429" b="-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矩形 14"/>
              <p:cNvSpPr/>
              <p:nvPr/>
            </p:nvSpPr>
            <p:spPr>
              <a:xfrm>
                <a:off x="3520317" y="4790793"/>
                <a:ext cx="141654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400" b="0" i="0" dirty="0" smtClean="0">
                          <a:latin typeface="Cambria Math" panose="02040503050406030204" pitchFamily="18" charset="0"/>
                        </a:rPr>
                        <m:t>[</m:t>
                      </m:r>
                      <m:r>
                        <m:rPr>
                          <m:sty m:val="p"/>
                        </m:rPr>
                        <a:rPr lang="en-US" altLang="zh-CN" sz="2400" dirty="0">
                          <a:latin typeface="Cambria Math" panose="02040503050406030204" pitchFamily="18" charset="0"/>
                        </a:rPr>
                        <m:t>Δ</m:t>
                      </m:r>
                      <m:d>
                        <m:dPr>
                          <m:ctrlPr>
                            <a:rPr lang="en-US" altLang="zh-CN" sz="2400" i="1" dirty="0">
                              <a:latin typeface="Cambria Math" panose="02040503050406030204" pitchFamily="18" charset="0"/>
                            </a:rPr>
                          </m:ctrlPr>
                        </m:dPr>
                        <m:e>
                          <m:r>
                            <a:rPr lang="en-US" altLang="zh-CN" sz="2400" i="1" dirty="0">
                              <a:latin typeface="Cambria Math" panose="02040503050406030204" pitchFamily="18" charset="0"/>
                            </a:rPr>
                            <m:t>𝜇</m:t>
                          </m:r>
                          <m:r>
                            <a:rPr lang="en-US" altLang="zh-CN" sz="2400" i="1" dirty="0">
                              <a:latin typeface="Cambria Math" panose="02040503050406030204" pitchFamily="18" charset="0"/>
                            </a:rPr>
                            <m:t>,</m:t>
                          </m:r>
                          <m:sSub>
                            <m:sSubPr>
                              <m:ctrlPr>
                                <a:rPr lang="en-US" altLang="zh-CN" sz="2400" i="1" dirty="0">
                                  <a:latin typeface="Cambria Math" panose="02040503050406030204" pitchFamily="18" charset="0"/>
                                </a:rPr>
                              </m:ctrlPr>
                            </m:sSubPr>
                            <m:e>
                              <m:r>
                                <a:rPr lang="en-US" altLang="zh-CN" sz="2400" i="1" dirty="0">
                                  <a:latin typeface="Cambria Math" panose="02040503050406030204" pitchFamily="18" charset="0"/>
                                </a:rPr>
                                <m:t>𝜇</m:t>
                              </m:r>
                            </m:e>
                            <m:sub>
                              <m:r>
                                <a:rPr lang="en-US" altLang="zh-CN" sz="2400" i="1" dirty="0">
                                  <a:latin typeface="Cambria Math" panose="02040503050406030204" pitchFamily="18" charset="0"/>
                                </a:rPr>
                                <m:t>0</m:t>
                              </m:r>
                            </m:sub>
                          </m:sSub>
                        </m:e>
                      </m:d>
                    </m:oMath>
                  </m:oMathPara>
                </a14:m>
                <a:endParaRPr lang="zh-CN" altLang="en-US" sz="2400" dirty="0"/>
              </a:p>
            </p:txBody>
          </p:sp>
        </mc:Choice>
        <mc:Fallback xmlns="">
          <p:sp>
            <p:nvSpPr>
              <p:cNvPr id="15" name="矩形 14"/>
              <p:cNvSpPr>
                <a:spLocks noRot="1" noChangeAspect="1" noMove="1" noResize="1" noEditPoints="1" noAdjustHandles="1" noChangeArrowheads="1" noChangeShapeType="1" noTextEdit="1"/>
              </p:cNvSpPr>
              <p:nvPr/>
            </p:nvSpPr>
            <p:spPr>
              <a:xfrm>
                <a:off x="3520317" y="4790793"/>
                <a:ext cx="1416542" cy="461665"/>
              </a:xfrm>
              <a:prstGeom prst="rect">
                <a:avLst/>
              </a:prstGeom>
              <a:blipFill rotWithShape="0">
                <a:blip r:embed="rId13"/>
                <a:stretch>
                  <a:fillRect b="-1973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矩形 15"/>
              <p:cNvSpPr/>
              <p:nvPr/>
            </p:nvSpPr>
            <p:spPr>
              <a:xfrm>
                <a:off x="3520317" y="5684377"/>
                <a:ext cx="4846583" cy="10393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400" i="1">
                          <a:latin typeface="Cambria Math" panose="02040503050406030204" pitchFamily="18" charset="0"/>
                        </a:rPr>
                        <m:t>{−</m:t>
                      </m:r>
                      <m:nary>
                        <m:naryPr>
                          <m:ctrlPr>
                            <a:rPr lang="en-US" altLang="zh-CN" sz="2400" i="1">
                              <a:latin typeface="Cambria Math" panose="02040503050406030204" pitchFamily="18" charset="0"/>
                            </a:rPr>
                          </m:ctrlPr>
                        </m:naryPr>
                        <m:sub>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𝑞</m:t>
                              </m:r>
                            </m:e>
                            <m:sub>
                              <m:r>
                                <a:rPr lang="en-US" altLang="zh-CN" sz="2400" i="1">
                                  <a:latin typeface="Cambria Math" panose="02040503050406030204" pitchFamily="18" charset="0"/>
                                </a:rPr>
                                <m:t>𝑇</m:t>
                              </m:r>
                            </m:sub>
                            <m:sup>
                              <m:r>
                                <a:rPr lang="en-US" altLang="zh-CN" sz="2400" i="1">
                                  <a:latin typeface="Cambria Math" panose="02040503050406030204" pitchFamily="18" charset="0"/>
                                </a:rPr>
                                <m:t>2</m:t>
                              </m:r>
                            </m:sup>
                          </m:sSubSup>
                        </m:sub>
                        <m:sup>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𝑄</m:t>
                              </m:r>
                            </m:e>
                            <m:sup>
                              <m:r>
                                <a:rPr lang="en-US" altLang="zh-CN" sz="2400" i="1">
                                  <a:latin typeface="Cambria Math" panose="02040503050406030204" pitchFamily="18" charset="0"/>
                                </a:rPr>
                                <m:t>2</m:t>
                              </m:r>
                            </m:sup>
                          </m:sSup>
                        </m:sup>
                        <m:e>
                          <m:r>
                            <a:rPr lang="en-US" altLang="zh-CN" sz="2400" i="1">
                              <a:latin typeface="Cambria Math" panose="02040503050406030204" pitchFamily="18" charset="0"/>
                            </a:rPr>
                            <m:t> </m:t>
                          </m:r>
                        </m:e>
                      </m:nary>
                      <m:f>
                        <m:fPr>
                          <m:ctrlPr>
                            <a:rPr lang="en-US" altLang="zh-CN" sz="2400" i="1">
                              <a:latin typeface="Cambria Math" panose="02040503050406030204" pitchFamily="18" charset="0"/>
                            </a:rPr>
                          </m:ctrlPr>
                        </m:fPr>
                        <m:num>
                          <m:r>
                            <a:rPr lang="en-US" altLang="zh-CN" sz="2400" i="1">
                              <a:latin typeface="Cambria Math" panose="02040503050406030204" pitchFamily="18" charset="0"/>
                            </a:rPr>
                            <m:t>𝑑</m:t>
                          </m:r>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𝑞</m:t>
                              </m:r>
                            </m:e>
                            <m:sup>
                              <m:r>
                                <a:rPr lang="en-US" altLang="zh-CN" sz="2400" i="1">
                                  <a:latin typeface="Cambria Math" panose="02040503050406030204" pitchFamily="18" charset="0"/>
                                </a:rPr>
                                <m:t>2</m:t>
                              </m:r>
                            </m:sup>
                          </m:sSup>
                        </m:num>
                        <m:den>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𝑞</m:t>
                              </m:r>
                            </m:e>
                            <m:sup>
                              <m:r>
                                <a:rPr lang="en-US" altLang="zh-CN" sz="2400" i="1">
                                  <a:latin typeface="Cambria Math" panose="02040503050406030204" pitchFamily="18" charset="0"/>
                                </a:rPr>
                                <m:t>2</m:t>
                              </m:r>
                            </m:sup>
                          </m:sSup>
                        </m:den>
                      </m:f>
                      <m:f>
                        <m:fPr>
                          <m:ctrlPr>
                            <a:rPr lang="en-US" altLang="zh-CN" sz="2400" i="1">
                              <a:latin typeface="Cambria Math" panose="02040503050406030204" pitchFamily="18" charset="0"/>
                            </a:rPr>
                          </m:ctrlPr>
                        </m:fPr>
                        <m:num>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𝛼</m:t>
                              </m:r>
                            </m:e>
                            <m:sub>
                              <m:r>
                                <a:rPr lang="en-US" altLang="zh-CN" sz="2400" i="1">
                                  <a:latin typeface="Cambria Math" panose="02040503050406030204" pitchFamily="18" charset="0"/>
                                </a:rPr>
                                <m:t>𝑠</m:t>
                              </m:r>
                            </m:sub>
                          </m:sSub>
                          <m:d>
                            <m:dPr>
                              <m:ctrlPr>
                                <a:rPr lang="en-US" altLang="zh-CN" sz="2400" i="1">
                                  <a:latin typeface="Cambria Math" panose="02040503050406030204" pitchFamily="18" charset="0"/>
                                </a:rPr>
                              </m:ctrlPr>
                            </m:dPr>
                            <m:e>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𝑞</m:t>
                                  </m:r>
                                </m:e>
                                <m:sup>
                                  <m:r>
                                    <a:rPr lang="en-US" altLang="zh-CN" sz="2400" i="1">
                                      <a:latin typeface="Cambria Math" panose="02040503050406030204" pitchFamily="18" charset="0"/>
                                    </a:rPr>
                                    <m:t>2</m:t>
                                  </m:r>
                                </m:sup>
                              </m:sSup>
                            </m:e>
                          </m:d>
                        </m:num>
                        <m:den>
                          <m:r>
                            <a:rPr lang="en-US" altLang="zh-CN" sz="2400" i="1">
                              <a:latin typeface="Cambria Math" panose="02040503050406030204" pitchFamily="18" charset="0"/>
                            </a:rPr>
                            <m:t>2</m:t>
                          </m:r>
                          <m:r>
                            <a:rPr lang="en-US" altLang="zh-CN" sz="2400" i="1">
                              <a:latin typeface="Cambria Math" panose="02040503050406030204" pitchFamily="18" charset="0"/>
                            </a:rPr>
                            <m:t>𝜋</m:t>
                          </m:r>
                        </m:den>
                      </m:f>
                      <m:r>
                        <a:rPr lang="en-US" altLang="zh-CN" sz="2400" i="1">
                          <a:latin typeface="Cambria Math" panose="02040503050406030204" pitchFamily="18" charset="0"/>
                        </a:rPr>
                        <m:t>[</m:t>
                      </m:r>
                      <m:r>
                        <a:rPr lang="en-US" altLang="zh-CN" sz="2400" i="1">
                          <a:latin typeface="Cambria Math" panose="02040503050406030204" pitchFamily="18" charset="0"/>
                        </a:rPr>
                        <m:t>𝐴</m:t>
                      </m:r>
                      <m:func>
                        <m:funcPr>
                          <m:ctrlPr>
                            <a:rPr lang="en-US" altLang="zh-CN" sz="2400" i="1">
                              <a:latin typeface="Cambria Math" panose="02040503050406030204" pitchFamily="18" charset="0"/>
                            </a:rPr>
                          </m:ctrlPr>
                        </m:funcPr>
                        <m:fName>
                          <m:r>
                            <m:rPr>
                              <m:sty m:val="p"/>
                            </m:rPr>
                            <a:rPr lang="en-US" altLang="zh-CN" sz="2400">
                              <a:latin typeface="Cambria Math" panose="02040503050406030204" pitchFamily="18" charset="0"/>
                            </a:rPr>
                            <m:t>log</m:t>
                          </m:r>
                        </m:fName>
                        <m:e>
                          <m:f>
                            <m:fPr>
                              <m:ctrlPr>
                                <a:rPr lang="en-US" altLang="zh-CN" sz="2400" i="1">
                                  <a:latin typeface="Cambria Math" panose="02040503050406030204" pitchFamily="18" charset="0"/>
                                </a:rPr>
                              </m:ctrlPr>
                            </m:fPr>
                            <m:num>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𝑄</m:t>
                                  </m:r>
                                </m:e>
                                <m:sup>
                                  <m:r>
                                    <a:rPr lang="en-US" altLang="zh-CN" sz="2400" i="1">
                                      <a:latin typeface="Cambria Math" panose="02040503050406030204" pitchFamily="18" charset="0"/>
                                    </a:rPr>
                                    <m:t>2</m:t>
                                  </m:r>
                                </m:sup>
                              </m:sSup>
                            </m:num>
                            <m:den>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𝑞</m:t>
                                  </m:r>
                                </m:e>
                                <m:sup>
                                  <m:r>
                                    <a:rPr lang="en-US" altLang="zh-CN" sz="2400" i="1">
                                      <a:latin typeface="Cambria Math" panose="02040503050406030204" pitchFamily="18" charset="0"/>
                                    </a:rPr>
                                    <m:t>2</m:t>
                                  </m:r>
                                </m:sup>
                              </m:sSup>
                            </m:den>
                          </m:f>
                        </m:e>
                      </m:func>
                      <m:r>
                        <a:rPr lang="en-US" altLang="zh-CN" sz="2400" i="1">
                          <a:latin typeface="Cambria Math" panose="02040503050406030204" pitchFamily="18" charset="0"/>
                        </a:rPr>
                        <m:t>+</m:t>
                      </m:r>
                      <m:r>
                        <a:rPr lang="en-US" altLang="zh-CN" sz="2400" i="1">
                          <a:latin typeface="Cambria Math" panose="02040503050406030204" pitchFamily="18" charset="0"/>
                        </a:rPr>
                        <m:t>𝐵</m:t>
                      </m:r>
                      <m:r>
                        <a:rPr lang="en-US" altLang="zh-CN" sz="2400" i="1">
                          <a:latin typeface="Cambria Math" panose="02040503050406030204" pitchFamily="18" charset="0"/>
                        </a:rPr>
                        <m:t>] }</m:t>
                      </m:r>
                    </m:oMath>
                  </m:oMathPara>
                </a14:m>
                <a:endParaRPr lang="zh-CN" altLang="en-US" sz="2400" dirty="0"/>
              </a:p>
            </p:txBody>
          </p:sp>
        </mc:Choice>
        <mc:Fallback xmlns="">
          <p:sp>
            <p:nvSpPr>
              <p:cNvPr id="16" name="矩形 15"/>
              <p:cNvSpPr>
                <a:spLocks noRot="1" noChangeAspect="1" noMove="1" noResize="1" noEditPoints="1" noAdjustHandles="1" noChangeArrowheads="1" noChangeShapeType="1" noTextEdit="1"/>
              </p:cNvSpPr>
              <p:nvPr/>
            </p:nvSpPr>
            <p:spPr>
              <a:xfrm>
                <a:off x="3520317" y="5684377"/>
                <a:ext cx="4846583" cy="1039387"/>
              </a:xfrm>
              <a:prstGeom prst="rect">
                <a:avLst/>
              </a:prstGeom>
              <a:blipFill rotWithShape="0">
                <a:blip r:embed="rId14"/>
                <a:stretch>
                  <a:fillRect/>
                </a:stretch>
              </a:blipFill>
            </p:spPr>
            <p:txBody>
              <a:bodyPr/>
              <a:lstStyle/>
              <a:p>
                <a:r>
                  <a:rPr lang="zh-CN" altLang="en-US">
                    <a:noFill/>
                  </a:rPr>
                  <a:t> </a:t>
                </a:r>
              </a:p>
            </p:txBody>
          </p:sp>
        </mc:Fallback>
      </mc:AlternateContent>
      <p:sp>
        <p:nvSpPr>
          <p:cNvPr id="17" name="矩形 16"/>
          <p:cNvSpPr/>
          <p:nvPr/>
        </p:nvSpPr>
        <p:spPr>
          <a:xfrm>
            <a:off x="5717723" y="2004889"/>
            <a:ext cx="1751056" cy="79175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9891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2"/>
                                        </p:tgtEl>
                                        <p:attrNameLst>
                                          <p:attrName>style.color</p:attrName>
                                        </p:attrNameLst>
                                      </p:cBhvr>
                                      <p:to>
                                        <a:schemeClr val="accent2"/>
                                      </p:to>
                                    </p:animClr>
                                  </p:childTnLst>
                                </p:cTn>
                              </p:par>
                              <p:par>
                                <p:cTn id="7" presetID="3" presetClass="emph" presetSubtype="2" fill="hold" grpId="0" nodeType="withEffect">
                                  <p:stCondLst>
                                    <p:cond delay="0"/>
                                  </p:stCondLst>
                                  <p:childTnLst>
                                    <p:animClr clrSpc="rgb" dir="cw">
                                      <p:cBhvr override="childStyle">
                                        <p:cTn id="8" dur="2000" fill="hold"/>
                                        <p:tgtEl>
                                          <p:spTgt spid="8"/>
                                        </p:tgtEl>
                                        <p:attrNameLst>
                                          <p:attrName>style.color</p:attrName>
                                        </p:attrNameLst>
                                      </p:cBhvr>
                                      <p:to>
                                        <a:schemeClr val="accent2"/>
                                      </p:to>
                                    </p:animClr>
                                  </p:childTnLst>
                                </p:cTn>
                              </p:par>
                            </p:childTnLst>
                          </p:cTn>
                        </p:par>
                      </p:childTnLst>
                    </p:cTn>
                  </p:par>
                  <p:par>
                    <p:cTn id="9" fill="hold">
                      <p:stCondLst>
                        <p:cond delay="indefinite"/>
                      </p:stCondLst>
                      <p:childTnLst>
                        <p:par>
                          <p:cTn id="10" fill="hold">
                            <p:stCondLst>
                              <p:cond delay="0"/>
                            </p:stCondLst>
                            <p:childTnLst>
                              <p:par>
                                <p:cTn id="11" presetID="3" presetClass="emph" presetSubtype="2" fill="hold" grpId="0" nodeType="clickEffect">
                                  <p:stCondLst>
                                    <p:cond delay="0"/>
                                  </p:stCondLst>
                                  <p:childTnLst>
                                    <p:animClr clrSpc="rgb" dir="cw">
                                      <p:cBhvr override="childStyle">
                                        <p:cTn id="12" dur="2000" fill="hold"/>
                                        <p:tgtEl>
                                          <p:spTgt spid="7"/>
                                        </p:tgtEl>
                                        <p:attrNameLst>
                                          <p:attrName>style.color</p:attrName>
                                        </p:attrNameLst>
                                      </p:cBhvr>
                                      <p:to>
                                        <a:srgbClr val="F06526"/>
                                      </p:to>
                                    </p:animClr>
                                  </p:childTnLst>
                                </p:cTn>
                              </p:par>
                              <p:par>
                                <p:cTn id="13" presetID="3" presetClass="emph" presetSubtype="2" fill="hold" grpId="0" nodeType="withEffect">
                                  <p:stCondLst>
                                    <p:cond delay="0"/>
                                  </p:stCondLst>
                                  <p:childTnLst>
                                    <p:animClr clrSpc="rgb" dir="cw">
                                      <p:cBhvr override="childStyle">
                                        <p:cTn id="14" dur="2000" fill="hold"/>
                                        <p:tgtEl>
                                          <p:spTgt spid="15"/>
                                        </p:tgtEl>
                                        <p:attrNameLst>
                                          <p:attrName>style.color</p:attrName>
                                        </p:attrNameLst>
                                      </p:cBhvr>
                                      <p:to>
                                        <a:srgbClr val="F06526"/>
                                      </p:to>
                                    </p:animClr>
                                  </p:childTnLst>
                                </p:cTn>
                              </p:par>
                              <p:par>
                                <p:cTn id="15" presetID="3" presetClass="emph" presetSubtype="2" fill="hold" grpId="0" nodeType="withEffect">
                                  <p:stCondLst>
                                    <p:cond delay="0"/>
                                  </p:stCondLst>
                                  <p:childTnLst>
                                    <p:animClr clrSpc="rgb" dir="cw">
                                      <p:cBhvr override="childStyle">
                                        <p:cTn id="16" dur="2000" fill="hold"/>
                                        <p:tgtEl>
                                          <p:spTgt spid="12"/>
                                        </p:tgtEl>
                                        <p:attrNameLst>
                                          <p:attrName>style.color</p:attrName>
                                        </p:attrNameLst>
                                      </p:cBhvr>
                                      <p:to>
                                        <a:srgbClr val="F06526"/>
                                      </p:to>
                                    </p:animClr>
                                  </p:childTnLst>
                                </p:cTn>
                              </p:par>
                            </p:childTnLst>
                          </p:cTn>
                        </p:par>
                      </p:childTnLst>
                    </p:cTn>
                  </p:par>
                  <p:par>
                    <p:cTn id="17" fill="hold">
                      <p:stCondLst>
                        <p:cond delay="indefinite"/>
                      </p:stCondLst>
                      <p:childTnLst>
                        <p:par>
                          <p:cTn id="18" fill="hold">
                            <p:stCondLst>
                              <p:cond delay="0"/>
                            </p:stCondLst>
                            <p:childTnLst>
                              <p:par>
                                <p:cTn id="19" presetID="7" presetClass="emph" presetSubtype="2" fill="hold" nodeType="clickEffect">
                                  <p:stCondLst>
                                    <p:cond delay="0"/>
                                  </p:stCondLst>
                                  <p:childTnLst>
                                    <p:animClr clrSpc="rgb" dir="cw">
                                      <p:cBhvr>
                                        <p:cTn id="20" dur="2000" fill="hold"/>
                                        <p:tgtEl>
                                          <p:spTgt spid="10"/>
                                        </p:tgtEl>
                                        <p:attrNameLst>
                                          <p:attrName>stroke.color</p:attrName>
                                        </p:attrNameLst>
                                      </p:cBhvr>
                                      <p:to>
                                        <a:srgbClr val="5024F2"/>
                                      </p:to>
                                    </p:animClr>
                                    <p:set>
                                      <p:cBhvr>
                                        <p:cTn id="21" dur="2000" fill="hold"/>
                                        <p:tgtEl>
                                          <p:spTgt spid="10"/>
                                        </p:tgtEl>
                                        <p:attrNameLst>
                                          <p:attrName>stroke.on</p:attrName>
                                        </p:attrNameLst>
                                      </p:cBhvr>
                                      <p:to>
                                        <p:strVal val="true"/>
                                      </p:to>
                                    </p:set>
                                  </p:childTnLst>
                                </p:cTn>
                              </p:par>
                              <p:par>
                                <p:cTn id="22" presetID="7" presetClass="emph" presetSubtype="2" fill="hold" nodeType="withEffect">
                                  <p:stCondLst>
                                    <p:cond delay="0"/>
                                  </p:stCondLst>
                                  <p:childTnLst>
                                    <p:animClr clrSpc="rgb" dir="cw">
                                      <p:cBhvr>
                                        <p:cTn id="23" dur="2000" fill="hold"/>
                                        <p:tgtEl>
                                          <p:spTgt spid="11"/>
                                        </p:tgtEl>
                                        <p:attrNameLst>
                                          <p:attrName>stroke.color</p:attrName>
                                        </p:attrNameLst>
                                      </p:cBhvr>
                                      <p:to>
                                        <a:srgbClr val="5024F2"/>
                                      </p:to>
                                    </p:animClr>
                                    <p:set>
                                      <p:cBhvr>
                                        <p:cTn id="24" dur="2000" fill="hold"/>
                                        <p:tgtEl>
                                          <p:spTgt spid="11"/>
                                        </p:tgtEl>
                                        <p:attrNameLst>
                                          <p:attrName>stroke.on</p:attrName>
                                        </p:attrNameLst>
                                      </p:cBhvr>
                                      <p:to>
                                        <p:strVal val="true"/>
                                      </p:to>
                                    </p:set>
                                  </p:childTnLst>
                                </p:cTn>
                              </p:par>
                              <p:par>
                                <p:cTn id="25" presetID="3" presetClass="emph" presetSubtype="2" fill="hold" grpId="0" nodeType="withEffect">
                                  <p:stCondLst>
                                    <p:cond delay="0"/>
                                  </p:stCondLst>
                                  <p:childTnLst>
                                    <p:animClr clrSpc="rgb" dir="cw">
                                      <p:cBhvr override="childStyle">
                                        <p:cTn id="26" dur="2000" fill="hold"/>
                                        <p:tgtEl>
                                          <p:spTgt spid="16"/>
                                        </p:tgtEl>
                                        <p:attrNameLst>
                                          <p:attrName>style.color</p:attrName>
                                        </p:attrNameLst>
                                      </p:cBhvr>
                                      <p:to>
                                        <a:srgbClr val="5024F2"/>
                                      </p:to>
                                    </p:animClr>
                                  </p:childTnLst>
                                </p:cTn>
                              </p:par>
                            </p:childTnLst>
                          </p:cTn>
                        </p:par>
                      </p:childTnLst>
                    </p:cTn>
                  </p:par>
                  <p:par>
                    <p:cTn id="27" fill="hold">
                      <p:stCondLst>
                        <p:cond delay="indefinite"/>
                      </p:stCondLst>
                      <p:childTnLst>
                        <p:par>
                          <p:cTn id="28" fill="hold">
                            <p:stCondLst>
                              <p:cond delay="0"/>
                            </p:stCondLst>
                            <p:childTnLst>
                              <p:par>
                                <p:cTn id="29" presetID="3" presetClass="emph" presetSubtype="2" fill="hold" grpId="0" nodeType="clickEffect">
                                  <p:stCondLst>
                                    <p:cond delay="0"/>
                                  </p:stCondLst>
                                  <p:childTnLst>
                                    <p:animClr clrSpc="rgb" dir="cw">
                                      <p:cBhvr override="childStyle">
                                        <p:cTn id="30" dur="2000" fill="hold"/>
                                        <p:tgtEl>
                                          <p:spTgt spid="5"/>
                                        </p:tgtEl>
                                        <p:attrNameLst>
                                          <p:attrName>style.color</p:attrName>
                                        </p:attrNameLst>
                                      </p:cBhvr>
                                      <p:to>
                                        <a:srgbClr val="FF1D17"/>
                                      </p:to>
                                    </p:animClr>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5" grpId="0"/>
      <p:bldP spid="7" grpId="0"/>
      <p:bldP spid="8" grpId="0"/>
      <p:bldP spid="15" grpId="0"/>
      <p:bldP spid="16" grpId="0"/>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332" y="618519"/>
            <a:ext cx="7773338" cy="506226"/>
          </a:xfrm>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68580" tIns="34290" rIns="68580" bIns="34290" rtlCol="0" anchor="ctr">
            <a:normAutofit/>
          </a:bodyPr>
          <a:lstStyle/>
          <a:p>
            <a:pPr fontAlgn="base">
              <a:spcAft>
                <a:spcPct val="0"/>
              </a:spcAft>
            </a:pPr>
            <a:r>
              <a:rPr lang="en-US" altLang="zh-CN" sz="2400" b="1" cap="none" dirty="0" smtClean="0">
                <a:solidFill>
                  <a:srgbClr val="006600"/>
                </a:solidFill>
                <a:latin typeface="Arial" pitchFamily="34" charset="0"/>
                <a:ea typeface="+mn-ea"/>
                <a:cs typeface="+mn-cs"/>
              </a:rPr>
              <a:t>When </a:t>
            </a:r>
            <a:r>
              <a:rPr lang="en-US" altLang="zh-CN" sz="2400" b="1" cap="none" dirty="0" err="1" smtClean="0">
                <a:solidFill>
                  <a:srgbClr val="006600"/>
                </a:solidFill>
                <a:latin typeface="Arial" pitchFamily="34" charset="0"/>
                <a:ea typeface="+mn-ea"/>
                <a:cs typeface="+mn-cs"/>
              </a:rPr>
              <a:t>Resum</a:t>
            </a:r>
            <a:r>
              <a:rPr lang="en-US" altLang="zh-CN" sz="2400" b="1" cap="none" dirty="0" smtClean="0">
                <a:solidFill>
                  <a:srgbClr val="006600"/>
                </a:solidFill>
                <a:latin typeface="Arial" pitchFamily="34" charset="0"/>
                <a:ea typeface="+mn-ea"/>
                <a:cs typeface="+mn-cs"/>
              </a:rPr>
              <a:t> ?</a:t>
            </a:r>
            <a:endParaRPr lang="zh-CN" altLang="en-US" sz="2400" b="1" cap="none" dirty="0">
              <a:solidFill>
                <a:srgbClr val="006600"/>
              </a:solidFill>
              <a:latin typeface="Arial" pitchFamily="34" charset="0"/>
              <a:ea typeface="+mn-ea"/>
              <a:cs typeface="+mn-cs"/>
            </a:endParaRPr>
          </a:p>
        </p:txBody>
      </p:sp>
      <p:sp>
        <p:nvSpPr>
          <p:cNvPr id="6" name="文本框 5"/>
          <p:cNvSpPr txBox="1"/>
          <p:nvPr/>
        </p:nvSpPr>
        <p:spPr>
          <a:xfrm>
            <a:off x="179761" y="1642981"/>
            <a:ext cx="2650084" cy="830997"/>
          </a:xfrm>
          <a:prstGeom prst="rect">
            <a:avLst/>
          </a:prstGeom>
          <a:noFill/>
        </p:spPr>
        <p:txBody>
          <a:bodyPr wrap="none" rtlCol="0">
            <a:spAutoFit/>
          </a:bodyPr>
          <a:lstStyle/>
          <a:p>
            <a:r>
              <a:rPr lang="en-US" altLang="zh-CN" sz="2400" dirty="0" smtClean="0"/>
              <a:t>Soft and collinear </a:t>
            </a:r>
          </a:p>
          <a:p>
            <a:r>
              <a:rPr lang="en-US" altLang="zh-CN" sz="2400" dirty="0"/>
              <a:t> </a:t>
            </a:r>
            <a:r>
              <a:rPr lang="en-US" altLang="zh-CN" sz="2400" dirty="0" smtClean="0"/>
              <a:t> gluon radiation</a:t>
            </a:r>
            <a:endParaRPr lang="zh-CN" altLang="en-US" sz="2400" dirty="0"/>
          </a:p>
        </p:txBody>
      </p:sp>
      <p:cxnSp>
        <p:nvCxnSpPr>
          <p:cNvPr id="8" name="直接箭头连接符 7"/>
          <p:cNvCxnSpPr/>
          <p:nvPr/>
        </p:nvCxnSpPr>
        <p:spPr>
          <a:xfrm>
            <a:off x="2756450" y="2070319"/>
            <a:ext cx="93610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6071102" y="1817511"/>
            <a:ext cx="1693092" cy="461665"/>
          </a:xfrm>
          <a:prstGeom prst="rect">
            <a:avLst/>
          </a:prstGeom>
          <a:noFill/>
        </p:spPr>
        <p:txBody>
          <a:bodyPr wrap="none" rtlCol="0">
            <a:spAutoFit/>
          </a:bodyPr>
          <a:lstStyle/>
          <a:p>
            <a:r>
              <a:rPr lang="en-US" altLang="zh-CN" sz="2400" dirty="0" smtClean="0"/>
              <a:t>divergence</a:t>
            </a:r>
            <a:endParaRPr lang="zh-CN" altLang="en-US" sz="2400" dirty="0"/>
          </a:p>
        </p:txBody>
      </p:sp>
      <p:cxnSp>
        <p:nvCxnSpPr>
          <p:cNvPr id="11" name="直接箭头连接符 10"/>
          <p:cNvCxnSpPr/>
          <p:nvPr/>
        </p:nvCxnSpPr>
        <p:spPr>
          <a:xfrm>
            <a:off x="6917648" y="2391781"/>
            <a:ext cx="0" cy="77964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6071102" y="3171429"/>
            <a:ext cx="1965603" cy="461665"/>
          </a:xfrm>
          <a:prstGeom prst="rect">
            <a:avLst/>
          </a:prstGeom>
          <a:noFill/>
        </p:spPr>
        <p:txBody>
          <a:bodyPr wrap="none" rtlCol="0">
            <a:spAutoFit/>
          </a:bodyPr>
          <a:lstStyle/>
          <a:p>
            <a:r>
              <a:rPr lang="en-US" altLang="zh-CN" sz="2400" dirty="0" err="1" smtClean="0"/>
              <a:t>resummation</a:t>
            </a:r>
            <a:endParaRPr lang="zh-CN" altLang="en-US" sz="2400" dirty="0"/>
          </a:p>
        </p:txBody>
      </p:sp>
      <p:sp>
        <p:nvSpPr>
          <p:cNvPr id="13" name="文本框 12"/>
          <p:cNvSpPr txBox="1"/>
          <p:nvPr/>
        </p:nvSpPr>
        <p:spPr>
          <a:xfrm>
            <a:off x="3692554" y="1819853"/>
            <a:ext cx="1452642" cy="461665"/>
          </a:xfrm>
          <a:prstGeom prst="rect">
            <a:avLst/>
          </a:prstGeom>
          <a:noFill/>
        </p:spPr>
        <p:txBody>
          <a:bodyPr wrap="none" rtlCol="0">
            <a:spAutoFit/>
          </a:bodyPr>
          <a:lstStyle/>
          <a:p>
            <a:r>
              <a:rPr lang="en-US" altLang="zh-CN" sz="2400" dirty="0" smtClean="0"/>
              <a:t>threshold</a:t>
            </a:r>
            <a:endParaRPr lang="zh-CN" altLang="en-US" sz="2400" dirty="0"/>
          </a:p>
        </p:txBody>
      </p:sp>
      <p:cxnSp>
        <p:nvCxnSpPr>
          <p:cNvPr id="14" name="直接箭头连接符 13"/>
          <p:cNvCxnSpPr/>
          <p:nvPr/>
        </p:nvCxnSpPr>
        <p:spPr>
          <a:xfrm>
            <a:off x="5206196" y="2070319"/>
            <a:ext cx="86490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167566" y="4648309"/>
            <a:ext cx="2529860" cy="461665"/>
          </a:xfrm>
          <a:prstGeom prst="rect">
            <a:avLst/>
          </a:prstGeom>
          <a:noFill/>
        </p:spPr>
        <p:txBody>
          <a:bodyPr wrap="none" rtlCol="0">
            <a:spAutoFit/>
          </a:bodyPr>
          <a:lstStyle/>
          <a:p>
            <a:r>
              <a:rPr lang="en-US" altLang="zh-CN" sz="2400" dirty="0" smtClean="0"/>
              <a:t>Introduce a scale</a:t>
            </a:r>
            <a:endParaRPr lang="zh-CN" altLang="en-US" sz="2400" dirty="0"/>
          </a:p>
        </p:txBody>
      </p:sp>
      <p:cxnSp>
        <p:nvCxnSpPr>
          <p:cNvPr id="17" name="直接箭头连接符 16"/>
          <p:cNvCxnSpPr/>
          <p:nvPr/>
        </p:nvCxnSpPr>
        <p:spPr>
          <a:xfrm>
            <a:off x="2697426" y="4879141"/>
            <a:ext cx="93610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3618027" y="4648309"/>
            <a:ext cx="1606530" cy="461665"/>
          </a:xfrm>
          <a:prstGeom prst="rect">
            <a:avLst/>
          </a:prstGeom>
          <a:noFill/>
        </p:spPr>
        <p:txBody>
          <a:bodyPr wrap="none" rtlCol="0">
            <a:spAutoFit/>
          </a:bodyPr>
          <a:lstStyle/>
          <a:p>
            <a:r>
              <a:rPr lang="en-US" altLang="zh-CN" sz="2400" dirty="0" smtClean="0"/>
              <a:t>logarithms</a:t>
            </a:r>
            <a:endParaRPr lang="zh-CN" altLang="en-US" sz="2400" dirty="0"/>
          </a:p>
        </p:txBody>
      </p:sp>
      <p:sp>
        <p:nvSpPr>
          <p:cNvPr id="20" name="文本框 19"/>
          <p:cNvSpPr txBox="1"/>
          <p:nvPr/>
        </p:nvSpPr>
        <p:spPr>
          <a:xfrm>
            <a:off x="6178796" y="4670051"/>
            <a:ext cx="1693092" cy="461665"/>
          </a:xfrm>
          <a:prstGeom prst="rect">
            <a:avLst/>
          </a:prstGeom>
          <a:noFill/>
        </p:spPr>
        <p:txBody>
          <a:bodyPr wrap="none" rtlCol="0">
            <a:spAutoFit/>
          </a:bodyPr>
          <a:lstStyle/>
          <a:p>
            <a:r>
              <a:rPr lang="en-US" altLang="zh-CN" sz="2400" dirty="0" smtClean="0"/>
              <a:t>divergence</a:t>
            </a:r>
            <a:endParaRPr lang="zh-CN" altLang="en-US" sz="2400" dirty="0"/>
          </a:p>
        </p:txBody>
      </p:sp>
      <p:cxnSp>
        <p:nvCxnSpPr>
          <p:cNvPr id="21" name="直接箭头连接符 20"/>
          <p:cNvCxnSpPr/>
          <p:nvPr/>
        </p:nvCxnSpPr>
        <p:spPr>
          <a:xfrm flipV="1">
            <a:off x="6917648" y="3775181"/>
            <a:ext cx="0" cy="89276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5206196" y="4887145"/>
            <a:ext cx="86490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304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ppt_x"/>
                                          </p:val>
                                        </p:tav>
                                        <p:tav tm="100000">
                                          <p:val>
                                            <p:strVal val="#ppt_x"/>
                                          </p:val>
                                        </p:tav>
                                      </p:tavLst>
                                    </p:anim>
                                    <p:anim calcmode="lin" valueType="num">
                                      <p:cBhvr additive="base">
                                        <p:cTn id="46" dur="500" fill="hold"/>
                                        <p:tgtEl>
                                          <p:spTgt spid="2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3" grpId="0"/>
      <p:bldP spid="16" grpId="0"/>
      <p:bldP spid="1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332" y="618519"/>
            <a:ext cx="7773338" cy="506226"/>
          </a:xfrm>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68580" tIns="34290" rIns="68580" bIns="34290" rtlCol="0" anchor="ctr">
            <a:normAutofit/>
          </a:bodyPr>
          <a:lstStyle/>
          <a:p>
            <a:pPr fontAlgn="base">
              <a:spcAft>
                <a:spcPct val="0"/>
              </a:spcAft>
            </a:pPr>
            <a:r>
              <a:rPr lang="en-US" altLang="zh-CN" sz="2400" b="1" cap="none" dirty="0">
                <a:solidFill>
                  <a:srgbClr val="006600"/>
                </a:solidFill>
                <a:latin typeface="Arial" pitchFamily="34" charset="0"/>
                <a:ea typeface="+mn-ea"/>
                <a:cs typeface="+mn-cs"/>
              </a:rPr>
              <a:t>The Effects of </a:t>
            </a:r>
            <a:r>
              <a:rPr lang="en-US" altLang="zh-CN" sz="2400" b="1" cap="none" dirty="0" err="1" smtClean="0">
                <a:solidFill>
                  <a:srgbClr val="006600"/>
                </a:solidFill>
                <a:latin typeface="Arial" pitchFamily="34" charset="0"/>
                <a:ea typeface="+mn-ea"/>
                <a:cs typeface="+mn-cs"/>
              </a:rPr>
              <a:t>Resummation</a:t>
            </a:r>
            <a:r>
              <a:rPr lang="en-US" altLang="zh-CN" sz="2400" b="1" cap="none" dirty="0" smtClean="0">
                <a:solidFill>
                  <a:srgbClr val="006600"/>
                </a:solidFill>
                <a:latin typeface="Arial" pitchFamily="34" charset="0"/>
                <a:ea typeface="+mn-ea"/>
                <a:cs typeface="+mn-cs"/>
              </a:rPr>
              <a:t> ?</a:t>
            </a:r>
            <a:endParaRPr lang="zh-CN" altLang="en-US" sz="2400" b="1" cap="none" dirty="0">
              <a:solidFill>
                <a:srgbClr val="006600"/>
              </a:solidFill>
              <a:latin typeface="Arial" pitchFamily="34" charset="0"/>
              <a:ea typeface="+mn-ea"/>
              <a:cs typeface="+mn-cs"/>
            </a:endParaRPr>
          </a:p>
        </p:txBody>
      </p:sp>
      <p:pic>
        <p:nvPicPr>
          <p:cNvPr id="4" name="图片 3"/>
          <p:cNvPicPr>
            <a:picLocks noChangeAspect="1"/>
          </p:cNvPicPr>
          <p:nvPr/>
        </p:nvPicPr>
        <p:blipFill>
          <a:blip r:embed="rId3"/>
          <a:stretch>
            <a:fillRect/>
          </a:stretch>
        </p:blipFill>
        <p:spPr>
          <a:xfrm>
            <a:off x="5215870" y="1124745"/>
            <a:ext cx="3770083" cy="2952329"/>
          </a:xfrm>
          <a:prstGeom prst="rect">
            <a:avLst/>
          </a:prstGeom>
        </p:spPr>
      </p:pic>
      <p:sp>
        <p:nvSpPr>
          <p:cNvPr id="5" name="矩形 4"/>
          <p:cNvSpPr/>
          <p:nvPr/>
        </p:nvSpPr>
        <p:spPr>
          <a:xfrm>
            <a:off x="3217663" y="6165304"/>
            <a:ext cx="5240537" cy="461665"/>
          </a:xfrm>
          <a:prstGeom prst="rect">
            <a:avLst/>
          </a:prstGeom>
        </p:spPr>
        <p:txBody>
          <a:bodyPr vert="horz" wrap="none" lIns="91440" tIns="45720" rIns="91440" bIns="45720" rtlCol="0">
            <a:spAutoFit/>
          </a:bodyPr>
          <a:lstStyle/>
          <a:p>
            <a:pPr>
              <a:lnSpc>
                <a:spcPct val="120000"/>
              </a:lnSpc>
              <a:buClr>
                <a:schemeClr val="tx1"/>
              </a:buClr>
              <a:buFont typeface="Arial" panose="020B0604020202020204" pitchFamily="34" charset="0"/>
              <a:buNone/>
            </a:pPr>
            <a:r>
              <a:rPr lang="en-US" altLang="zh-CN" sz="2000" b="1" dirty="0">
                <a:solidFill>
                  <a:schemeClr val="accent1">
                    <a:lumMod val="75000"/>
                  </a:schemeClr>
                </a:solidFill>
              </a:rPr>
              <a:t>R. </a:t>
            </a:r>
            <a:r>
              <a:rPr lang="en-US" altLang="zh-CN" sz="2000" b="1" dirty="0" err="1">
                <a:solidFill>
                  <a:schemeClr val="accent1">
                    <a:lumMod val="75000"/>
                  </a:schemeClr>
                </a:solidFill>
              </a:rPr>
              <a:t>Boughezal</a:t>
            </a:r>
            <a:r>
              <a:rPr lang="en-US" altLang="zh-CN" sz="2000" b="1" dirty="0">
                <a:solidFill>
                  <a:schemeClr val="accent1">
                    <a:lumMod val="75000"/>
                  </a:schemeClr>
                </a:solidFill>
              </a:rPr>
              <a:t>, et.al. PRD.90.053001 (2014)</a:t>
            </a:r>
          </a:p>
        </p:txBody>
      </p:sp>
      <p:sp>
        <p:nvSpPr>
          <p:cNvPr id="3" name="文本框 2"/>
          <p:cNvSpPr txBox="1"/>
          <p:nvPr/>
        </p:nvSpPr>
        <p:spPr>
          <a:xfrm>
            <a:off x="522980" y="1616358"/>
            <a:ext cx="3888432"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smtClean="0">
                <a:solidFill>
                  <a:srgbClr val="FF0000"/>
                </a:solidFill>
              </a:rPr>
              <a:t>Cancel divergence</a:t>
            </a:r>
          </a:p>
        </p:txBody>
      </p:sp>
      <p:grpSp>
        <p:nvGrpSpPr>
          <p:cNvPr id="6" name="组合 5"/>
          <p:cNvGrpSpPr/>
          <p:nvPr/>
        </p:nvGrpSpPr>
        <p:grpSpPr>
          <a:xfrm>
            <a:off x="-603519" y="3366942"/>
            <a:ext cx="10583271" cy="3069867"/>
            <a:chOff x="-508937" y="3816084"/>
            <a:chExt cx="10583271" cy="3069867"/>
          </a:xfrm>
        </p:grpSpPr>
        <p:grpSp>
          <p:nvGrpSpPr>
            <p:cNvPr id="7" name="组合 6"/>
            <p:cNvGrpSpPr/>
            <p:nvPr/>
          </p:nvGrpSpPr>
          <p:grpSpPr>
            <a:xfrm>
              <a:off x="-508937" y="3816084"/>
              <a:ext cx="8644161" cy="2708614"/>
              <a:chOff x="622436" y="1153947"/>
              <a:chExt cx="8644161" cy="2708614"/>
            </a:xfrm>
          </p:grpSpPr>
          <mc:AlternateContent xmlns:mc="http://schemas.openxmlformats.org/markup-compatibility/2006" xmlns:a14="http://schemas.microsoft.com/office/drawing/2010/main">
            <mc:Choice Requires="a14">
              <p:sp>
                <p:nvSpPr>
                  <p:cNvPr id="12" name="TextBox 6"/>
                  <p:cNvSpPr txBox="1"/>
                  <p:nvPr/>
                </p:nvSpPr>
                <p:spPr>
                  <a:xfrm>
                    <a:off x="622436" y="1550068"/>
                    <a:ext cx="7920881" cy="231249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a:rPr>
                            <m:t>𝜎</m:t>
                          </m:r>
                          <m:r>
                            <a:rPr lang="en-US" altLang="zh-CN" sz="2400" b="0" i="1" smtClean="0">
                              <a:solidFill>
                                <a:schemeClr val="tx1"/>
                              </a:solidFill>
                              <a:latin typeface="Cambria Math"/>
                            </a:rPr>
                            <m:t>=</m:t>
                          </m:r>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a:rPr>
                                <m:t>𝜎</m:t>
                              </m:r>
                            </m:e>
                            <m:sub>
                              <m:r>
                                <a:rPr lang="en-US" altLang="zh-CN" sz="2400" b="0" i="1" smtClean="0">
                                  <a:solidFill>
                                    <a:schemeClr val="tx1"/>
                                  </a:solidFill>
                                  <a:latin typeface="Cambria Math"/>
                                </a:rPr>
                                <m:t>0</m:t>
                              </m:r>
                            </m:sub>
                          </m:sSub>
                          <m:r>
                            <a:rPr lang="en-US" altLang="zh-CN" sz="2400" b="0" i="1" smtClean="0">
                              <a:solidFill>
                                <a:schemeClr val="tx1"/>
                              </a:solidFill>
                              <a:latin typeface="Cambria Math"/>
                            </a:rPr>
                            <m:t>[</m:t>
                          </m:r>
                          <m:r>
                            <a:rPr lang="en-US" altLang="zh-CN" sz="2400" b="0" i="1" smtClean="0">
                              <a:solidFill>
                                <a:srgbClr val="FF0000"/>
                              </a:solidFill>
                              <a:latin typeface="Cambria Math"/>
                            </a:rPr>
                            <m:t>1  +</m:t>
                          </m:r>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a:rPr>
                                <m:t> </m:t>
                              </m:r>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𝐴</m:t>
                                  </m:r>
                                </m:e>
                                <m:sub>
                                  <m:r>
                                    <a:rPr lang="en-US" altLang="zh-CN" sz="2400" b="0" i="1" smtClean="0">
                                      <a:solidFill>
                                        <a:srgbClr val="FF0000"/>
                                      </a:solidFill>
                                      <a:latin typeface="Cambria Math" panose="02040503050406030204" pitchFamily="18" charset="0"/>
                                    </a:rPr>
                                    <m:t>1</m:t>
                                  </m:r>
                                </m:sub>
                              </m:sSub>
                              <m:r>
                                <a:rPr lang="en-US" altLang="zh-CN" sz="2400" b="0" i="1" smtClean="0">
                                  <a:solidFill>
                                    <a:srgbClr val="FF0000"/>
                                  </a:solidFill>
                                  <a:latin typeface="Cambria Math"/>
                                </a:rPr>
                                <m:t>𝛼</m:t>
                              </m:r>
                            </m:e>
                            <m:sub>
                              <m:r>
                                <a:rPr lang="en-US" altLang="zh-CN" sz="2400" b="0" i="1" smtClean="0">
                                  <a:solidFill>
                                    <a:srgbClr val="FF0000"/>
                                  </a:solidFill>
                                  <a:latin typeface="Cambria Math"/>
                                </a:rPr>
                                <m:t>𝑠</m:t>
                              </m:r>
                            </m:sub>
                          </m:sSub>
                          <m:sSup>
                            <m:sSupPr>
                              <m:ctrlPr>
                                <a:rPr lang="en-US" altLang="zh-CN" sz="2400" b="0" i="1" smtClean="0">
                                  <a:solidFill>
                                    <a:srgbClr val="FF0000"/>
                                  </a:solidFill>
                                  <a:latin typeface="Cambria Math" panose="02040503050406030204" pitchFamily="18" charset="0"/>
                                </a:rPr>
                              </m:ctrlPr>
                            </m:sSupPr>
                            <m:e>
                              <m:r>
                                <a:rPr lang="en-US" altLang="zh-CN" sz="2400" b="0" i="1" smtClean="0">
                                  <a:solidFill>
                                    <a:srgbClr val="FF0000"/>
                                  </a:solidFill>
                                  <a:latin typeface="Cambria Math"/>
                                </a:rPr>
                                <m:t>𝐿</m:t>
                              </m:r>
                            </m:e>
                            <m:sup>
                              <m:r>
                                <a:rPr lang="en-US" altLang="zh-CN" sz="2400" b="0" i="1" smtClean="0">
                                  <a:solidFill>
                                    <a:srgbClr val="FF0000"/>
                                  </a:solidFill>
                                  <a:latin typeface="Cambria Math"/>
                                </a:rPr>
                                <m:t>2</m:t>
                              </m:r>
                            </m:sup>
                          </m:sSup>
                          <m:r>
                            <a:rPr lang="en-US" altLang="zh-CN" sz="2400" b="0" i="1" smtClean="0">
                              <a:solidFill>
                                <a:srgbClr val="FF0000"/>
                              </a:solidFill>
                              <a:latin typeface="Cambria Math"/>
                            </a:rPr>
                            <m:t> </m:t>
                          </m:r>
                          <m:r>
                            <a:rPr lang="en-US" altLang="zh-CN" sz="2400" b="0" i="1" smtClean="0">
                              <a:solidFill>
                                <a:srgbClr val="FF0000"/>
                              </a:solidFill>
                              <a:latin typeface="Cambria Math" panose="02040503050406030204" pitchFamily="18" charset="0"/>
                            </a:rPr>
                            <m:t> </m:t>
                          </m:r>
                          <m:r>
                            <a:rPr lang="en-US" altLang="zh-CN" sz="2400" b="0" i="1" smtClean="0">
                              <a:solidFill>
                                <a:srgbClr val="FF0000"/>
                              </a:solidFill>
                              <a:latin typeface="Cambria Math"/>
                            </a:rPr>
                            <m:t> +</m:t>
                          </m:r>
                          <m:sSub>
                            <m:sSubPr>
                              <m:ctrlPr>
                                <a:rPr lang="en-US" altLang="zh-CN" sz="2400" i="1">
                                  <a:solidFill>
                                    <a:srgbClr val="FF0000"/>
                                  </a:solidFill>
                                  <a:latin typeface="Cambria Math" panose="02040503050406030204" pitchFamily="18" charset="0"/>
                                </a:rPr>
                              </m:ctrlPr>
                            </m:sSubPr>
                            <m:e>
                              <m:r>
                                <a:rPr lang="en-US" altLang="zh-CN" sz="2400" i="1">
                                  <a:solidFill>
                                    <a:srgbClr val="FF0000"/>
                                  </a:solidFill>
                                  <a:latin typeface="Cambria Math" panose="02040503050406030204" pitchFamily="18" charset="0"/>
                                </a:rPr>
                                <m:t>𝐴</m:t>
                              </m:r>
                            </m:e>
                            <m:sub>
                              <m:r>
                                <a:rPr lang="en-US" altLang="zh-CN" sz="2400" b="0" i="1" smtClean="0">
                                  <a:solidFill>
                                    <a:srgbClr val="FF0000"/>
                                  </a:solidFill>
                                  <a:latin typeface="Cambria Math" panose="02040503050406030204" pitchFamily="18" charset="0"/>
                                </a:rPr>
                                <m:t>2</m:t>
                              </m:r>
                            </m:sub>
                          </m:sSub>
                          <m:sSubSup>
                            <m:sSubSupPr>
                              <m:ctrlPr>
                                <a:rPr lang="en-US" altLang="zh-CN" sz="2400" b="0" i="1" smtClean="0">
                                  <a:solidFill>
                                    <a:srgbClr val="FF0000"/>
                                  </a:solidFill>
                                  <a:latin typeface="Cambria Math" panose="02040503050406030204" pitchFamily="18" charset="0"/>
                                </a:rPr>
                              </m:ctrlPr>
                            </m:sSubSupPr>
                            <m:e>
                              <m:r>
                                <a:rPr lang="en-US" altLang="zh-CN" sz="2400" b="0" i="1" smtClean="0">
                                  <a:solidFill>
                                    <a:srgbClr val="FF0000"/>
                                  </a:solidFill>
                                  <a:latin typeface="Cambria Math"/>
                                </a:rPr>
                                <m:t>𝛼</m:t>
                              </m:r>
                            </m:e>
                            <m:sub>
                              <m:r>
                                <a:rPr lang="en-US" altLang="zh-CN" sz="2400" b="0" i="1" smtClean="0">
                                  <a:solidFill>
                                    <a:srgbClr val="FF0000"/>
                                  </a:solidFill>
                                  <a:latin typeface="Cambria Math"/>
                                </a:rPr>
                                <m:t>𝑠</m:t>
                              </m:r>
                            </m:sub>
                            <m:sup>
                              <m:r>
                                <a:rPr lang="en-US" altLang="zh-CN" sz="2400" b="0" i="1" smtClean="0">
                                  <a:solidFill>
                                    <a:srgbClr val="FF0000"/>
                                  </a:solidFill>
                                  <a:latin typeface="Cambria Math"/>
                                </a:rPr>
                                <m:t>2</m:t>
                              </m:r>
                            </m:sup>
                          </m:sSubSup>
                          <m:sSup>
                            <m:sSupPr>
                              <m:ctrlPr>
                                <a:rPr lang="en-US" altLang="zh-CN" sz="2400" b="0" i="1" smtClean="0">
                                  <a:solidFill>
                                    <a:srgbClr val="FF0000"/>
                                  </a:solidFill>
                                  <a:latin typeface="Cambria Math" panose="02040503050406030204" pitchFamily="18" charset="0"/>
                                </a:rPr>
                              </m:ctrlPr>
                            </m:sSupPr>
                            <m:e>
                              <m:r>
                                <a:rPr lang="en-US" altLang="zh-CN" sz="2400" b="0" i="1" smtClean="0">
                                  <a:solidFill>
                                    <a:srgbClr val="FF0000"/>
                                  </a:solidFill>
                                  <a:latin typeface="Cambria Math"/>
                                </a:rPr>
                                <m:t> </m:t>
                              </m:r>
                              <m:r>
                                <a:rPr lang="en-US" altLang="zh-CN" sz="2400" b="0" i="1" smtClean="0">
                                  <a:solidFill>
                                    <a:srgbClr val="FF0000"/>
                                  </a:solidFill>
                                  <a:latin typeface="Cambria Math"/>
                                </a:rPr>
                                <m:t>𝐿</m:t>
                              </m:r>
                            </m:e>
                            <m:sup>
                              <m:r>
                                <a:rPr lang="en-US" altLang="zh-CN" sz="2400" b="0" i="1" smtClean="0">
                                  <a:solidFill>
                                    <a:srgbClr val="FF0000"/>
                                  </a:solidFill>
                                  <a:latin typeface="Cambria Math"/>
                                </a:rPr>
                                <m:t>4</m:t>
                              </m:r>
                            </m:sup>
                          </m:sSup>
                          <m:r>
                            <a:rPr lang="en-US" altLang="zh-CN" sz="2400" b="0" i="1" smtClean="0">
                              <a:solidFill>
                                <a:srgbClr val="FF0000"/>
                              </a:solidFill>
                              <a:latin typeface="Cambria Math"/>
                            </a:rPr>
                            <m:t> +</m:t>
                          </m:r>
                          <m:sSub>
                            <m:sSubPr>
                              <m:ctrlPr>
                                <a:rPr lang="en-US" altLang="zh-CN" sz="2400" i="1">
                                  <a:solidFill>
                                    <a:srgbClr val="FF0000"/>
                                  </a:solidFill>
                                  <a:latin typeface="Cambria Math" panose="02040503050406030204" pitchFamily="18" charset="0"/>
                                </a:rPr>
                              </m:ctrlPr>
                            </m:sSubPr>
                            <m:e>
                              <m:r>
                                <a:rPr lang="en-US" altLang="zh-CN" sz="2400" i="1">
                                  <a:solidFill>
                                    <a:srgbClr val="FF0000"/>
                                  </a:solidFill>
                                  <a:latin typeface="Cambria Math" panose="02040503050406030204" pitchFamily="18" charset="0"/>
                                </a:rPr>
                                <m:t>𝐴</m:t>
                              </m:r>
                            </m:e>
                            <m:sub>
                              <m:r>
                                <a:rPr lang="en-US" altLang="zh-CN" sz="2400" b="0" i="1" smtClean="0">
                                  <a:solidFill>
                                    <a:srgbClr val="FF0000"/>
                                  </a:solidFill>
                                  <a:latin typeface="Cambria Math" panose="02040503050406030204" pitchFamily="18" charset="0"/>
                                </a:rPr>
                                <m:t>3</m:t>
                              </m:r>
                            </m:sub>
                          </m:sSub>
                          <m:sSubSup>
                            <m:sSubSupPr>
                              <m:ctrlPr>
                                <a:rPr lang="en-US" altLang="zh-CN" sz="2400" b="0" i="1" smtClean="0">
                                  <a:solidFill>
                                    <a:srgbClr val="FF0000"/>
                                  </a:solidFill>
                                  <a:latin typeface="Cambria Math" panose="02040503050406030204" pitchFamily="18" charset="0"/>
                                </a:rPr>
                              </m:ctrlPr>
                            </m:sSubSupPr>
                            <m:e>
                              <m:r>
                                <a:rPr lang="en-US" altLang="zh-CN" sz="2400" b="0" i="1" smtClean="0">
                                  <a:solidFill>
                                    <a:srgbClr val="FF0000"/>
                                  </a:solidFill>
                                  <a:latin typeface="Cambria Math"/>
                                </a:rPr>
                                <m:t>𝛼</m:t>
                              </m:r>
                            </m:e>
                            <m:sub>
                              <m:r>
                                <a:rPr lang="en-US" altLang="zh-CN" sz="2400" b="0" i="1" smtClean="0">
                                  <a:solidFill>
                                    <a:srgbClr val="FF0000"/>
                                  </a:solidFill>
                                  <a:latin typeface="Cambria Math"/>
                                </a:rPr>
                                <m:t>𝑠</m:t>
                              </m:r>
                            </m:sub>
                            <m:sup>
                              <m:r>
                                <a:rPr lang="en-US" altLang="zh-CN" sz="2400" b="0" i="1" smtClean="0">
                                  <a:solidFill>
                                    <a:srgbClr val="FF0000"/>
                                  </a:solidFill>
                                  <a:latin typeface="Cambria Math"/>
                                </a:rPr>
                                <m:t>3</m:t>
                              </m:r>
                            </m:sup>
                          </m:sSubSup>
                          <m:r>
                            <a:rPr lang="en-US" altLang="zh-CN" sz="2400" b="0" i="1" smtClean="0">
                              <a:solidFill>
                                <a:srgbClr val="FF0000"/>
                              </a:solidFill>
                              <a:latin typeface="Cambria Math"/>
                            </a:rPr>
                            <m:t> </m:t>
                          </m:r>
                          <m:sSup>
                            <m:sSupPr>
                              <m:ctrlPr>
                                <a:rPr lang="en-US" altLang="zh-CN" sz="2400" b="0" i="1" smtClean="0">
                                  <a:solidFill>
                                    <a:srgbClr val="FF0000"/>
                                  </a:solidFill>
                                  <a:latin typeface="Cambria Math" panose="02040503050406030204" pitchFamily="18" charset="0"/>
                                </a:rPr>
                              </m:ctrlPr>
                            </m:sSupPr>
                            <m:e>
                              <m:r>
                                <a:rPr lang="en-US" altLang="zh-CN" sz="2400" b="0" i="1" smtClean="0">
                                  <a:solidFill>
                                    <a:srgbClr val="FF0000"/>
                                  </a:solidFill>
                                  <a:latin typeface="Cambria Math"/>
                                </a:rPr>
                                <m:t>𝐿</m:t>
                              </m:r>
                            </m:e>
                            <m:sup>
                              <m:r>
                                <a:rPr lang="en-US" altLang="zh-CN" sz="2400" b="0" i="1" smtClean="0">
                                  <a:solidFill>
                                    <a:srgbClr val="FF0000"/>
                                  </a:solidFill>
                                  <a:latin typeface="Cambria Math"/>
                                </a:rPr>
                                <m:t>6</m:t>
                              </m:r>
                            </m:sup>
                          </m:sSup>
                          <m:r>
                            <a:rPr lang="en-US" altLang="zh-CN" sz="2400" b="0" i="1" smtClean="0">
                              <a:solidFill>
                                <a:srgbClr val="FF0000"/>
                              </a:solidFill>
                              <a:latin typeface="Cambria Math"/>
                            </a:rPr>
                            <m:t> + …</m:t>
                          </m:r>
                        </m:oMath>
                      </m:oMathPara>
                    </a14:m>
                    <a:endParaRPr lang="en-US" altLang="zh-CN" sz="2400" b="0" i="1" dirty="0" smtClean="0">
                      <a:solidFill>
                        <a:srgbClr val="FF0000"/>
                      </a:solidFill>
                      <a:latin typeface="Cambria Math"/>
                    </a:endParaRPr>
                  </a:p>
                  <a:p>
                    <a:r>
                      <a:rPr lang="en-US" altLang="zh-CN" sz="2400" dirty="0" smtClean="0">
                        <a:solidFill>
                          <a:srgbClr val="D60093"/>
                        </a:solidFill>
                      </a:rPr>
                      <a:t>                         </a:t>
                    </a:r>
                    <a14:m>
                      <m:oMath xmlns:m="http://schemas.openxmlformats.org/officeDocument/2006/math">
                        <m:r>
                          <a:rPr lang="en-US" altLang="zh-CN" sz="2400" b="0" i="0" smtClean="0">
                            <a:solidFill>
                              <a:srgbClr val="D60093"/>
                            </a:solidFill>
                            <a:latin typeface="Cambria Math"/>
                          </a:rPr>
                          <m:t>+</m:t>
                        </m:r>
                        <m:sSub>
                          <m:sSubPr>
                            <m:ctrlPr>
                              <a:rPr lang="en-US" altLang="zh-CN" sz="2400" i="1" smtClean="0">
                                <a:solidFill>
                                  <a:srgbClr val="7030A0"/>
                                </a:solidFill>
                                <a:latin typeface="Cambria Math" panose="02040503050406030204" pitchFamily="18" charset="0"/>
                              </a:rPr>
                            </m:ctrlPr>
                          </m:sSubPr>
                          <m:e>
                            <m:r>
                              <a:rPr lang="en-US" altLang="zh-CN" sz="2400" b="0" i="1" smtClean="0">
                                <a:solidFill>
                                  <a:srgbClr val="7030A0"/>
                                </a:solidFill>
                                <a:latin typeface="Cambria Math" panose="02040503050406030204" pitchFamily="18" charset="0"/>
                              </a:rPr>
                              <m:t>  </m:t>
                            </m:r>
                            <m:r>
                              <a:rPr lang="en-US" altLang="zh-CN" sz="2400" b="0" i="1" smtClean="0">
                                <a:solidFill>
                                  <a:srgbClr val="7030A0"/>
                                </a:solidFill>
                                <a:latin typeface="Cambria Math" panose="02040503050406030204" pitchFamily="18" charset="0"/>
                              </a:rPr>
                              <m:t>𝐵</m:t>
                            </m:r>
                          </m:e>
                          <m:sub>
                            <m:r>
                              <a:rPr lang="en-US" altLang="zh-CN" sz="2400" i="1">
                                <a:solidFill>
                                  <a:srgbClr val="7030A0"/>
                                </a:solidFill>
                                <a:latin typeface="Cambria Math" panose="02040503050406030204" pitchFamily="18" charset="0"/>
                              </a:rPr>
                              <m:t>1</m:t>
                            </m:r>
                          </m:sub>
                        </m:sSub>
                        <m:sSub>
                          <m:sSubPr>
                            <m:ctrlPr>
                              <a:rPr lang="en-US" altLang="zh-CN" sz="2400" b="0" i="1" smtClean="0">
                                <a:solidFill>
                                  <a:srgbClr val="7030A0"/>
                                </a:solidFill>
                                <a:latin typeface="Cambria Math" panose="02040503050406030204" pitchFamily="18" charset="0"/>
                              </a:rPr>
                            </m:ctrlPr>
                          </m:sSubPr>
                          <m:e>
                            <m:r>
                              <a:rPr lang="en-US" altLang="zh-CN" sz="2400" b="0" i="1" smtClean="0">
                                <a:solidFill>
                                  <a:srgbClr val="7030A0"/>
                                </a:solidFill>
                                <a:latin typeface="Cambria Math"/>
                              </a:rPr>
                              <m:t>𝛼</m:t>
                            </m:r>
                          </m:e>
                          <m:sub>
                            <m:r>
                              <a:rPr lang="en-US" altLang="zh-CN" sz="2400" b="0" i="1" smtClean="0">
                                <a:solidFill>
                                  <a:srgbClr val="7030A0"/>
                                </a:solidFill>
                                <a:latin typeface="Cambria Math"/>
                              </a:rPr>
                              <m:t>𝑠</m:t>
                            </m:r>
                          </m:sub>
                        </m:sSub>
                        <m:r>
                          <a:rPr lang="en-US" altLang="zh-CN" sz="2400" b="0" i="1" smtClean="0">
                            <a:solidFill>
                              <a:srgbClr val="7030A0"/>
                            </a:solidFill>
                            <a:latin typeface="Cambria Math"/>
                          </a:rPr>
                          <m:t>𝐿</m:t>
                        </m:r>
                        <m:r>
                          <a:rPr lang="en-US" altLang="zh-CN" sz="2400" b="0" i="1" smtClean="0">
                            <a:solidFill>
                              <a:srgbClr val="7030A0"/>
                            </a:solidFill>
                            <a:latin typeface="Cambria Math"/>
                          </a:rPr>
                          <m:t>    +</m:t>
                        </m:r>
                        <m:sSubSup>
                          <m:sSubSupPr>
                            <m:ctrlPr>
                              <a:rPr lang="en-US" altLang="zh-CN" sz="2400" b="0" i="1" smtClean="0">
                                <a:solidFill>
                                  <a:srgbClr val="7030A0"/>
                                </a:solidFill>
                                <a:latin typeface="Cambria Math" panose="02040503050406030204" pitchFamily="18" charset="0"/>
                              </a:rPr>
                            </m:ctrlPr>
                          </m:sSubSupPr>
                          <m:e>
                            <m:sSub>
                              <m:sSubPr>
                                <m:ctrlPr>
                                  <a:rPr lang="en-US" altLang="zh-CN" sz="2400" i="1">
                                    <a:solidFill>
                                      <a:srgbClr val="7030A0"/>
                                    </a:solidFill>
                                    <a:latin typeface="Cambria Math" panose="02040503050406030204" pitchFamily="18" charset="0"/>
                                  </a:rPr>
                                </m:ctrlPr>
                              </m:sSubPr>
                              <m:e>
                                <m:r>
                                  <a:rPr lang="en-US" altLang="zh-CN" sz="2400" i="1">
                                    <a:solidFill>
                                      <a:srgbClr val="7030A0"/>
                                    </a:solidFill>
                                    <a:latin typeface="Cambria Math" panose="02040503050406030204" pitchFamily="18" charset="0"/>
                                  </a:rPr>
                                  <m:t>𝐵</m:t>
                                </m:r>
                              </m:e>
                              <m:sub>
                                <m:r>
                                  <a:rPr lang="en-US" altLang="zh-CN" sz="2400" b="0" i="1" smtClean="0">
                                    <a:solidFill>
                                      <a:srgbClr val="7030A0"/>
                                    </a:solidFill>
                                    <a:latin typeface="Cambria Math" panose="02040503050406030204" pitchFamily="18" charset="0"/>
                                  </a:rPr>
                                  <m:t>2</m:t>
                                </m:r>
                              </m:sub>
                            </m:sSub>
                            <m:r>
                              <a:rPr lang="en-US" altLang="zh-CN" sz="2400" b="0" i="1" smtClean="0">
                                <a:solidFill>
                                  <a:srgbClr val="7030A0"/>
                                </a:solidFill>
                                <a:latin typeface="Cambria Math"/>
                              </a:rPr>
                              <m:t>𝛼</m:t>
                            </m:r>
                          </m:e>
                          <m:sub>
                            <m:r>
                              <a:rPr lang="en-US" altLang="zh-CN" sz="2400" b="0" i="1" smtClean="0">
                                <a:solidFill>
                                  <a:srgbClr val="7030A0"/>
                                </a:solidFill>
                                <a:latin typeface="Cambria Math"/>
                              </a:rPr>
                              <m:t>𝑠</m:t>
                            </m:r>
                          </m:sub>
                          <m:sup>
                            <m:r>
                              <a:rPr lang="en-US" altLang="zh-CN" sz="2400" b="0" i="1" smtClean="0">
                                <a:solidFill>
                                  <a:srgbClr val="7030A0"/>
                                </a:solidFill>
                                <a:latin typeface="Cambria Math"/>
                              </a:rPr>
                              <m:t>2</m:t>
                            </m:r>
                          </m:sup>
                        </m:sSubSup>
                        <m:r>
                          <a:rPr lang="en-US" altLang="zh-CN" sz="2400" b="0" i="1" smtClean="0">
                            <a:solidFill>
                              <a:srgbClr val="7030A0"/>
                            </a:solidFill>
                            <a:latin typeface="Cambria Math"/>
                          </a:rPr>
                          <m:t> </m:t>
                        </m:r>
                        <m:sSup>
                          <m:sSupPr>
                            <m:ctrlPr>
                              <a:rPr lang="en-US" altLang="zh-CN" sz="2400" b="0" i="1" smtClean="0">
                                <a:solidFill>
                                  <a:srgbClr val="7030A0"/>
                                </a:solidFill>
                                <a:latin typeface="Cambria Math" panose="02040503050406030204" pitchFamily="18" charset="0"/>
                              </a:rPr>
                            </m:ctrlPr>
                          </m:sSupPr>
                          <m:e>
                            <m:r>
                              <a:rPr lang="en-US" altLang="zh-CN" sz="2400" b="0" i="1" smtClean="0">
                                <a:solidFill>
                                  <a:srgbClr val="7030A0"/>
                                </a:solidFill>
                                <a:latin typeface="Cambria Math"/>
                              </a:rPr>
                              <m:t>𝐿</m:t>
                            </m:r>
                          </m:e>
                          <m:sup>
                            <m:r>
                              <a:rPr lang="en-US" altLang="zh-CN" sz="2400" b="0" i="1" smtClean="0">
                                <a:solidFill>
                                  <a:srgbClr val="7030A0"/>
                                </a:solidFill>
                                <a:latin typeface="Cambria Math"/>
                              </a:rPr>
                              <m:t>3</m:t>
                            </m:r>
                          </m:sup>
                        </m:sSup>
                        <m:r>
                          <a:rPr lang="en-US" altLang="zh-CN" sz="2400" b="0" i="1" smtClean="0">
                            <a:solidFill>
                              <a:srgbClr val="7030A0"/>
                            </a:solidFill>
                            <a:latin typeface="Cambria Math"/>
                          </a:rPr>
                          <m:t> +</m:t>
                        </m:r>
                        <m:sSub>
                          <m:sSubPr>
                            <m:ctrlPr>
                              <a:rPr lang="en-US" altLang="zh-CN" sz="2400" i="1">
                                <a:solidFill>
                                  <a:srgbClr val="7030A0"/>
                                </a:solidFill>
                                <a:latin typeface="Cambria Math" panose="02040503050406030204" pitchFamily="18" charset="0"/>
                              </a:rPr>
                            </m:ctrlPr>
                          </m:sSubPr>
                          <m:e>
                            <m:r>
                              <a:rPr lang="en-US" altLang="zh-CN" sz="2400" i="1">
                                <a:solidFill>
                                  <a:srgbClr val="7030A0"/>
                                </a:solidFill>
                                <a:latin typeface="Cambria Math" panose="02040503050406030204" pitchFamily="18" charset="0"/>
                              </a:rPr>
                              <m:t>𝐵</m:t>
                            </m:r>
                          </m:e>
                          <m:sub>
                            <m:r>
                              <a:rPr lang="en-US" altLang="zh-CN" sz="2400" b="0" i="1" smtClean="0">
                                <a:solidFill>
                                  <a:srgbClr val="7030A0"/>
                                </a:solidFill>
                                <a:latin typeface="Cambria Math" panose="02040503050406030204" pitchFamily="18" charset="0"/>
                              </a:rPr>
                              <m:t>3</m:t>
                            </m:r>
                          </m:sub>
                        </m:sSub>
                        <m:sSubSup>
                          <m:sSubSupPr>
                            <m:ctrlPr>
                              <a:rPr lang="en-US" altLang="zh-CN" sz="2400" b="0" i="1" smtClean="0">
                                <a:solidFill>
                                  <a:srgbClr val="7030A0"/>
                                </a:solidFill>
                                <a:latin typeface="Cambria Math" panose="02040503050406030204" pitchFamily="18" charset="0"/>
                              </a:rPr>
                            </m:ctrlPr>
                          </m:sSubSupPr>
                          <m:e>
                            <m:r>
                              <a:rPr lang="en-US" altLang="zh-CN" sz="2400" b="0" i="1" smtClean="0">
                                <a:solidFill>
                                  <a:srgbClr val="7030A0"/>
                                </a:solidFill>
                                <a:latin typeface="Cambria Math"/>
                              </a:rPr>
                              <m:t>𝛼</m:t>
                            </m:r>
                          </m:e>
                          <m:sub>
                            <m:r>
                              <a:rPr lang="en-US" altLang="zh-CN" sz="2400" b="0" i="1" smtClean="0">
                                <a:solidFill>
                                  <a:srgbClr val="7030A0"/>
                                </a:solidFill>
                                <a:latin typeface="Cambria Math"/>
                              </a:rPr>
                              <m:t>𝑠</m:t>
                            </m:r>
                          </m:sub>
                          <m:sup>
                            <m:r>
                              <a:rPr lang="en-US" altLang="zh-CN" sz="2400" b="0" i="1" smtClean="0">
                                <a:solidFill>
                                  <a:srgbClr val="7030A0"/>
                                </a:solidFill>
                                <a:latin typeface="Cambria Math"/>
                              </a:rPr>
                              <m:t>3</m:t>
                            </m:r>
                          </m:sup>
                        </m:sSubSup>
                        <m:r>
                          <a:rPr lang="en-US" altLang="zh-CN" sz="2400" b="0" i="1" smtClean="0">
                            <a:solidFill>
                              <a:srgbClr val="7030A0"/>
                            </a:solidFill>
                            <a:latin typeface="Cambria Math"/>
                          </a:rPr>
                          <m:t> </m:t>
                        </m:r>
                        <m:sSup>
                          <m:sSupPr>
                            <m:ctrlPr>
                              <a:rPr lang="en-US" altLang="zh-CN" sz="2400" b="0" i="1" smtClean="0">
                                <a:solidFill>
                                  <a:srgbClr val="7030A0"/>
                                </a:solidFill>
                                <a:latin typeface="Cambria Math" panose="02040503050406030204" pitchFamily="18" charset="0"/>
                              </a:rPr>
                            </m:ctrlPr>
                          </m:sSupPr>
                          <m:e>
                            <m:r>
                              <a:rPr lang="en-US" altLang="zh-CN" sz="2400" b="0" i="1" smtClean="0">
                                <a:solidFill>
                                  <a:srgbClr val="7030A0"/>
                                </a:solidFill>
                                <a:latin typeface="Cambria Math"/>
                              </a:rPr>
                              <m:t>𝐿</m:t>
                            </m:r>
                          </m:e>
                          <m:sup>
                            <m:r>
                              <a:rPr lang="en-US" altLang="zh-CN" sz="2400" b="0" i="1" smtClean="0">
                                <a:solidFill>
                                  <a:srgbClr val="7030A0"/>
                                </a:solidFill>
                                <a:latin typeface="Cambria Math"/>
                              </a:rPr>
                              <m:t>5</m:t>
                            </m:r>
                          </m:sup>
                        </m:sSup>
                        <m:r>
                          <a:rPr lang="en-US" altLang="zh-CN" sz="2400" b="0" i="1" smtClean="0">
                            <a:solidFill>
                              <a:srgbClr val="D60093"/>
                            </a:solidFill>
                            <a:latin typeface="Cambria Math"/>
                          </a:rPr>
                          <m:t> + …</m:t>
                        </m:r>
                      </m:oMath>
                    </a14:m>
                    <a:endParaRPr lang="en-US" altLang="zh-CN" sz="2400" b="0" i="1" dirty="0" smtClean="0">
                      <a:solidFill>
                        <a:srgbClr val="D60093"/>
                      </a:solidFill>
                      <a:latin typeface="Cambria Math"/>
                    </a:endParaRPr>
                  </a:p>
                  <a:p>
                    <a:r>
                      <a:rPr lang="en-US" altLang="zh-CN" sz="2400" b="0" dirty="0" smtClean="0">
                        <a:solidFill>
                          <a:schemeClr val="tx1"/>
                        </a:solidFill>
                      </a:rPr>
                      <a:t>                     </a:t>
                    </a:r>
                    <a14:m>
                      <m:oMath xmlns:m="http://schemas.openxmlformats.org/officeDocument/2006/math">
                        <m:r>
                          <a:rPr lang="en-US" altLang="zh-CN" sz="2400" b="0" i="1" smtClean="0">
                            <a:solidFill>
                              <a:schemeClr val="tx1"/>
                            </a:solidFill>
                            <a:latin typeface="Cambria Math"/>
                          </a:rPr>
                          <m:t>     </m:t>
                        </m:r>
                        <m:r>
                          <a:rPr lang="en-US" altLang="zh-CN" sz="2400" b="0" i="1" smtClean="0">
                            <a:solidFill>
                              <a:srgbClr val="006600"/>
                            </a:solidFill>
                            <a:latin typeface="Cambria Math"/>
                          </a:rPr>
                          <m:t>+</m:t>
                        </m:r>
                        <m:sSub>
                          <m:sSubPr>
                            <m:ctrlPr>
                              <a:rPr lang="en-US" altLang="zh-CN" sz="2400" b="0" i="1" smtClean="0">
                                <a:solidFill>
                                  <a:srgbClr val="006600"/>
                                </a:solidFill>
                                <a:latin typeface="Cambria Math" panose="02040503050406030204" pitchFamily="18" charset="0"/>
                              </a:rPr>
                            </m:ctrlPr>
                          </m:sSubPr>
                          <m:e>
                            <m:r>
                              <a:rPr lang="en-US" altLang="zh-CN" sz="2400" b="0" i="1" smtClean="0">
                                <a:solidFill>
                                  <a:srgbClr val="006600"/>
                                </a:solidFill>
                                <a:latin typeface="Cambria Math"/>
                              </a:rPr>
                              <m:t>   </m:t>
                            </m:r>
                            <m:sSub>
                              <m:sSubPr>
                                <m:ctrlPr>
                                  <a:rPr lang="en-US" altLang="zh-CN" sz="2400" b="0" i="1" smtClean="0">
                                    <a:solidFill>
                                      <a:srgbClr val="006600"/>
                                    </a:solidFill>
                                    <a:latin typeface="Cambria Math" panose="02040503050406030204" pitchFamily="18" charset="0"/>
                                  </a:rPr>
                                </m:ctrlPr>
                              </m:sSubPr>
                              <m:e>
                                <m:r>
                                  <a:rPr lang="en-US" altLang="zh-CN" sz="2400" b="0" i="1" smtClean="0">
                                    <a:solidFill>
                                      <a:srgbClr val="006600"/>
                                    </a:solidFill>
                                    <a:latin typeface="Cambria Math" panose="02040503050406030204" pitchFamily="18" charset="0"/>
                                  </a:rPr>
                                  <m:t>𝐶</m:t>
                                </m:r>
                              </m:e>
                              <m:sub>
                                <m:r>
                                  <a:rPr lang="en-US" altLang="zh-CN" sz="2400" b="0" i="1" smtClean="0">
                                    <a:solidFill>
                                      <a:srgbClr val="006600"/>
                                    </a:solidFill>
                                    <a:latin typeface="Cambria Math" panose="02040503050406030204" pitchFamily="18" charset="0"/>
                                  </a:rPr>
                                  <m:t>1</m:t>
                                </m:r>
                              </m:sub>
                            </m:sSub>
                            <m:r>
                              <a:rPr lang="en-US" altLang="zh-CN" sz="2400" b="0" i="1" smtClean="0">
                                <a:solidFill>
                                  <a:srgbClr val="006600"/>
                                </a:solidFill>
                                <a:latin typeface="Cambria Math"/>
                              </a:rPr>
                              <m:t>𝛼</m:t>
                            </m:r>
                          </m:e>
                          <m:sub>
                            <m:r>
                              <a:rPr lang="en-US" altLang="zh-CN" sz="2400" b="0" i="1" smtClean="0">
                                <a:solidFill>
                                  <a:srgbClr val="006600"/>
                                </a:solidFill>
                                <a:latin typeface="Cambria Math"/>
                              </a:rPr>
                              <m:t>𝑠</m:t>
                            </m:r>
                          </m:sub>
                        </m:sSub>
                        <m:r>
                          <a:rPr lang="en-US" altLang="zh-CN" sz="2400" b="0" i="1" smtClean="0">
                            <a:solidFill>
                              <a:srgbClr val="006600"/>
                            </a:solidFill>
                            <a:latin typeface="Cambria Math"/>
                          </a:rPr>
                          <m:t>    </m:t>
                        </m:r>
                        <m:r>
                          <a:rPr lang="en-US" altLang="zh-CN" sz="2400" b="0" i="1" smtClean="0">
                            <a:solidFill>
                              <a:srgbClr val="006600"/>
                            </a:solidFill>
                            <a:latin typeface="Cambria Math" panose="02040503050406030204" pitchFamily="18" charset="0"/>
                          </a:rPr>
                          <m:t> </m:t>
                        </m:r>
                        <m:r>
                          <a:rPr lang="en-US" altLang="zh-CN" sz="2400" b="0" i="1" smtClean="0">
                            <a:solidFill>
                              <a:srgbClr val="006600"/>
                            </a:solidFill>
                            <a:latin typeface="Cambria Math"/>
                          </a:rPr>
                          <m:t> +</m:t>
                        </m:r>
                        <m:sSub>
                          <m:sSubPr>
                            <m:ctrlPr>
                              <a:rPr lang="en-US" altLang="zh-CN" sz="2400" i="1">
                                <a:solidFill>
                                  <a:srgbClr val="006600"/>
                                </a:solidFill>
                                <a:latin typeface="Cambria Math" panose="02040503050406030204" pitchFamily="18" charset="0"/>
                              </a:rPr>
                            </m:ctrlPr>
                          </m:sSubPr>
                          <m:e>
                            <m:r>
                              <a:rPr lang="en-US" altLang="zh-CN" sz="2400" i="1">
                                <a:solidFill>
                                  <a:srgbClr val="006600"/>
                                </a:solidFill>
                                <a:latin typeface="Cambria Math" panose="02040503050406030204" pitchFamily="18" charset="0"/>
                              </a:rPr>
                              <m:t>𝐶</m:t>
                            </m:r>
                          </m:e>
                          <m:sub>
                            <m:r>
                              <a:rPr lang="en-US" altLang="zh-CN" sz="2400" b="0" i="1" smtClean="0">
                                <a:solidFill>
                                  <a:srgbClr val="006600"/>
                                </a:solidFill>
                                <a:latin typeface="Cambria Math" panose="02040503050406030204" pitchFamily="18" charset="0"/>
                              </a:rPr>
                              <m:t>2</m:t>
                            </m:r>
                          </m:sub>
                        </m:sSub>
                        <m:sSubSup>
                          <m:sSubSupPr>
                            <m:ctrlPr>
                              <a:rPr lang="en-US" altLang="zh-CN" sz="2400" b="0" i="1" smtClean="0">
                                <a:solidFill>
                                  <a:srgbClr val="006600"/>
                                </a:solidFill>
                                <a:latin typeface="Cambria Math" panose="02040503050406030204" pitchFamily="18" charset="0"/>
                              </a:rPr>
                            </m:ctrlPr>
                          </m:sSubSupPr>
                          <m:e>
                            <m:r>
                              <a:rPr lang="en-US" altLang="zh-CN" sz="2400" b="0" i="1" smtClean="0">
                                <a:solidFill>
                                  <a:srgbClr val="006600"/>
                                </a:solidFill>
                                <a:latin typeface="Cambria Math"/>
                              </a:rPr>
                              <m:t>𝛼</m:t>
                            </m:r>
                          </m:e>
                          <m:sub>
                            <m:r>
                              <a:rPr lang="en-US" altLang="zh-CN" sz="2400" b="0" i="1" smtClean="0">
                                <a:solidFill>
                                  <a:srgbClr val="006600"/>
                                </a:solidFill>
                                <a:latin typeface="Cambria Math"/>
                              </a:rPr>
                              <m:t>𝑠</m:t>
                            </m:r>
                          </m:sub>
                          <m:sup>
                            <m:r>
                              <a:rPr lang="en-US" altLang="zh-CN" sz="2400" b="0" i="1" smtClean="0">
                                <a:solidFill>
                                  <a:srgbClr val="006600"/>
                                </a:solidFill>
                                <a:latin typeface="Cambria Math"/>
                              </a:rPr>
                              <m:t>2</m:t>
                            </m:r>
                          </m:sup>
                        </m:sSubSup>
                        <m:sSup>
                          <m:sSupPr>
                            <m:ctrlPr>
                              <a:rPr lang="en-US" altLang="zh-CN" sz="2400" b="0" i="1" smtClean="0">
                                <a:solidFill>
                                  <a:srgbClr val="006600"/>
                                </a:solidFill>
                                <a:latin typeface="Cambria Math" panose="02040503050406030204" pitchFamily="18" charset="0"/>
                              </a:rPr>
                            </m:ctrlPr>
                          </m:sSupPr>
                          <m:e>
                            <m:r>
                              <a:rPr lang="en-US" altLang="zh-CN" sz="2400" b="0" i="1" smtClean="0">
                                <a:solidFill>
                                  <a:srgbClr val="006600"/>
                                </a:solidFill>
                                <a:latin typeface="Cambria Math"/>
                              </a:rPr>
                              <m:t>𝐿</m:t>
                            </m:r>
                          </m:e>
                          <m:sup>
                            <m:r>
                              <a:rPr lang="en-US" altLang="zh-CN" sz="2400" b="0" i="1" smtClean="0">
                                <a:solidFill>
                                  <a:srgbClr val="006600"/>
                                </a:solidFill>
                                <a:latin typeface="Cambria Math"/>
                              </a:rPr>
                              <m:t>2</m:t>
                            </m:r>
                          </m:sup>
                        </m:sSup>
                        <m:r>
                          <a:rPr lang="en-US" altLang="zh-CN" sz="2400" b="0" i="1" smtClean="0">
                            <a:solidFill>
                              <a:srgbClr val="006600"/>
                            </a:solidFill>
                            <a:latin typeface="Cambria Math"/>
                          </a:rPr>
                          <m:t>  +</m:t>
                        </m:r>
                        <m:sSub>
                          <m:sSubPr>
                            <m:ctrlPr>
                              <a:rPr lang="en-US" altLang="zh-CN" sz="2400" i="1">
                                <a:solidFill>
                                  <a:srgbClr val="006600"/>
                                </a:solidFill>
                                <a:latin typeface="Cambria Math" panose="02040503050406030204" pitchFamily="18" charset="0"/>
                              </a:rPr>
                            </m:ctrlPr>
                          </m:sSubPr>
                          <m:e>
                            <m:r>
                              <a:rPr lang="en-US" altLang="zh-CN" sz="2400" i="1">
                                <a:solidFill>
                                  <a:srgbClr val="006600"/>
                                </a:solidFill>
                                <a:latin typeface="Cambria Math" panose="02040503050406030204" pitchFamily="18" charset="0"/>
                              </a:rPr>
                              <m:t>𝐶</m:t>
                            </m:r>
                          </m:e>
                          <m:sub>
                            <m:r>
                              <a:rPr lang="en-US" altLang="zh-CN" sz="2400" b="0" i="1" smtClean="0">
                                <a:solidFill>
                                  <a:srgbClr val="006600"/>
                                </a:solidFill>
                                <a:latin typeface="Cambria Math" panose="02040503050406030204" pitchFamily="18" charset="0"/>
                              </a:rPr>
                              <m:t>3</m:t>
                            </m:r>
                          </m:sub>
                        </m:sSub>
                        <m:sSubSup>
                          <m:sSubSupPr>
                            <m:ctrlPr>
                              <a:rPr lang="en-US" altLang="zh-CN" sz="2400" b="0" i="1" smtClean="0">
                                <a:solidFill>
                                  <a:srgbClr val="006600"/>
                                </a:solidFill>
                                <a:latin typeface="Cambria Math" panose="02040503050406030204" pitchFamily="18" charset="0"/>
                              </a:rPr>
                            </m:ctrlPr>
                          </m:sSubSupPr>
                          <m:e>
                            <m:r>
                              <a:rPr lang="en-US" altLang="zh-CN" sz="2400" b="0" i="1" smtClean="0">
                                <a:solidFill>
                                  <a:srgbClr val="006600"/>
                                </a:solidFill>
                                <a:latin typeface="Cambria Math"/>
                              </a:rPr>
                              <m:t>𝛼</m:t>
                            </m:r>
                          </m:e>
                          <m:sub>
                            <m:r>
                              <a:rPr lang="en-US" altLang="zh-CN" sz="2400" b="0" i="1" smtClean="0">
                                <a:solidFill>
                                  <a:srgbClr val="006600"/>
                                </a:solidFill>
                                <a:latin typeface="Cambria Math"/>
                              </a:rPr>
                              <m:t>𝑠</m:t>
                            </m:r>
                          </m:sub>
                          <m:sup>
                            <m:r>
                              <a:rPr lang="en-US" altLang="zh-CN" sz="2400" b="0" i="1" smtClean="0">
                                <a:solidFill>
                                  <a:srgbClr val="006600"/>
                                </a:solidFill>
                                <a:latin typeface="Cambria Math"/>
                              </a:rPr>
                              <m:t>3</m:t>
                            </m:r>
                          </m:sup>
                        </m:sSubSup>
                        <m:sSup>
                          <m:sSupPr>
                            <m:ctrlPr>
                              <a:rPr lang="en-US" altLang="zh-CN" sz="2400" b="0" i="1" smtClean="0">
                                <a:solidFill>
                                  <a:srgbClr val="006600"/>
                                </a:solidFill>
                                <a:latin typeface="Cambria Math" panose="02040503050406030204" pitchFamily="18" charset="0"/>
                              </a:rPr>
                            </m:ctrlPr>
                          </m:sSupPr>
                          <m:e>
                            <m:r>
                              <a:rPr lang="en-US" altLang="zh-CN" sz="2400" b="0" i="1" smtClean="0">
                                <a:solidFill>
                                  <a:srgbClr val="006600"/>
                                </a:solidFill>
                                <a:latin typeface="Cambria Math"/>
                              </a:rPr>
                              <m:t>𝐿</m:t>
                            </m:r>
                          </m:e>
                          <m:sup>
                            <m:r>
                              <a:rPr lang="en-US" altLang="zh-CN" sz="2400" b="0" i="1" smtClean="0">
                                <a:solidFill>
                                  <a:srgbClr val="006600"/>
                                </a:solidFill>
                                <a:latin typeface="Cambria Math"/>
                              </a:rPr>
                              <m:t>4</m:t>
                            </m:r>
                          </m:sup>
                        </m:sSup>
                        <m:r>
                          <a:rPr lang="en-US" altLang="zh-CN" sz="2400" b="0" i="1" smtClean="0">
                            <a:solidFill>
                              <a:srgbClr val="006600"/>
                            </a:solidFill>
                            <a:latin typeface="Cambria Math"/>
                          </a:rPr>
                          <m:t>  + … </m:t>
                        </m:r>
                      </m:oMath>
                    </a14:m>
                    <a:endParaRPr lang="en-US" altLang="zh-CN" sz="2400" b="0" i="1" dirty="0" smtClean="0">
                      <a:solidFill>
                        <a:srgbClr val="006600"/>
                      </a:solidFill>
                      <a:latin typeface="Cambria Math"/>
                    </a:endParaRPr>
                  </a:p>
                  <a:p>
                    <a:r>
                      <a:rPr lang="en-US" altLang="zh-CN" sz="2400" b="0" dirty="0" smtClean="0">
                        <a:solidFill>
                          <a:srgbClr val="0066FF"/>
                        </a:solidFill>
                      </a:rPr>
                      <a:t>                                          </a:t>
                    </a:r>
                    <a14:m>
                      <m:oMath xmlns:m="http://schemas.openxmlformats.org/officeDocument/2006/math">
                        <m:r>
                          <a:rPr lang="en-US" altLang="zh-CN" sz="2400" b="0" i="0" smtClean="0">
                            <a:solidFill>
                              <a:srgbClr val="0066FF"/>
                            </a:solidFill>
                            <a:latin typeface="Cambria Math" panose="02040503050406030204" pitchFamily="18" charset="0"/>
                          </a:rPr>
                          <m:t> </m:t>
                        </m:r>
                        <m:r>
                          <a:rPr lang="en-US" altLang="zh-CN" sz="2400" b="0" i="1" smtClean="0">
                            <a:solidFill>
                              <a:srgbClr val="0066FF"/>
                            </a:solidFill>
                            <a:latin typeface="Cambria Math"/>
                          </a:rPr>
                          <m:t>+   </m:t>
                        </m:r>
                        <m:sSubSup>
                          <m:sSubSupPr>
                            <m:ctrlPr>
                              <a:rPr lang="en-US" altLang="zh-CN" sz="2400" b="0" i="1" smtClean="0">
                                <a:solidFill>
                                  <a:srgbClr val="0066FF"/>
                                </a:solidFill>
                                <a:latin typeface="Cambria Math" panose="02040503050406030204" pitchFamily="18" charset="0"/>
                              </a:rPr>
                            </m:ctrlPr>
                          </m:sSubSupPr>
                          <m:e>
                            <m:r>
                              <a:rPr lang="en-US" altLang="zh-CN" sz="2400" b="0" i="1" smtClean="0">
                                <a:solidFill>
                                  <a:srgbClr val="0066FF"/>
                                </a:solidFill>
                                <a:latin typeface="Cambria Math"/>
                              </a:rPr>
                              <m:t>𝛼</m:t>
                            </m:r>
                          </m:e>
                          <m:sub>
                            <m:r>
                              <a:rPr lang="en-US" altLang="zh-CN" sz="2400" b="0" i="1" smtClean="0">
                                <a:solidFill>
                                  <a:srgbClr val="0066FF"/>
                                </a:solidFill>
                                <a:latin typeface="Cambria Math"/>
                              </a:rPr>
                              <m:t>𝑠</m:t>
                            </m:r>
                          </m:sub>
                          <m:sup>
                            <m:r>
                              <a:rPr lang="en-US" altLang="zh-CN" sz="2400" b="0" i="1" smtClean="0">
                                <a:solidFill>
                                  <a:srgbClr val="0066FF"/>
                                </a:solidFill>
                                <a:latin typeface="Cambria Math"/>
                              </a:rPr>
                              <m:t>2</m:t>
                            </m:r>
                          </m:sup>
                        </m:sSubSup>
                        <m:r>
                          <a:rPr lang="en-US" altLang="zh-CN" sz="2400" b="0" i="1" smtClean="0">
                            <a:solidFill>
                              <a:srgbClr val="0066FF"/>
                            </a:solidFill>
                            <a:latin typeface="Cambria Math"/>
                          </a:rPr>
                          <m:t>𝐿</m:t>
                        </m:r>
                        <m:r>
                          <a:rPr lang="en-US" altLang="zh-CN" sz="2400" b="0" i="1" smtClean="0">
                            <a:solidFill>
                              <a:srgbClr val="0066FF"/>
                            </a:solidFill>
                            <a:latin typeface="Cambria Math"/>
                          </a:rPr>
                          <m:t>      +    </m:t>
                        </m:r>
                        <m:sSubSup>
                          <m:sSubSupPr>
                            <m:ctrlPr>
                              <a:rPr lang="en-US" altLang="zh-CN" sz="2400" b="0" i="1" smtClean="0">
                                <a:solidFill>
                                  <a:srgbClr val="0066FF"/>
                                </a:solidFill>
                                <a:latin typeface="Cambria Math" panose="02040503050406030204" pitchFamily="18" charset="0"/>
                              </a:rPr>
                            </m:ctrlPr>
                          </m:sSubSupPr>
                          <m:e>
                            <m:r>
                              <a:rPr lang="en-US" altLang="zh-CN" sz="2400" b="0" i="1" smtClean="0">
                                <a:solidFill>
                                  <a:srgbClr val="0066FF"/>
                                </a:solidFill>
                                <a:latin typeface="Cambria Math"/>
                              </a:rPr>
                              <m:t>𝛼</m:t>
                            </m:r>
                          </m:e>
                          <m:sub>
                            <m:r>
                              <a:rPr lang="en-US" altLang="zh-CN" sz="2400" b="0" i="1" smtClean="0">
                                <a:solidFill>
                                  <a:srgbClr val="0066FF"/>
                                </a:solidFill>
                                <a:latin typeface="Cambria Math"/>
                              </a:rPr>
                              <m:t>𝑠</m:t>
                            </m:r>
                          </m:sub>
                          <m:sup>
                            <m:r>
                              <a:rPr lang="en-US" altLang="zh-CN" sz="2400" b="0" i="1" smtClean="0">
                                <a:solidFill>
                                  <a:srgbClr val="0066FF"/>
                                </a:solidFill>
                                <a:latin typeface="Cambria Math"/>
                              </a:rPr>
                              <m:t>3</m:t>
                            </m:r>
                          </m:sup>
                        </m:sSubSup>
                        <m:sSup>
                          <m:sSupPr>
                            <m:ctrlPr>
                              <a:rPr lang="en-US" altLang="zh-CN" sz="2400" b="0" i="1" smtClean="0">
                                <a:solidFill>
                                  <a:srgbClr val="0066FF"/>
                                </a:solidFill>
                                <a:latin typeface="Cambria Math" panose="02040503050406030204" pitchFamily="18" charset="0"/>
                              </a:rPr>
                            </m:ctrlPr>
                          </m:sSupPr>
                          <m:e>
                            <m:r>
                              <a:rPr lang="en-US" altLang="zh-CN" sz="2400" b="0" i="1" smtClean="0">
                                <a:solidFill>
                                  <a:srgbClr val="0066FF"/>
                                </a:solidFill>
                                <a:latin typeface="Cambria Math"/>
                              </a:rPr>
                              <m:t>𝐿</m:t>
                            </m:r>
                          </m:e>
                          <m:sup>
                            <m:r>
                              <a:rPr lang="en-US" altLang="zh-CN" sz="2400" b="0" i="1" smtClean="0">
                                <a:solidFill>
                                  <a:srgbClr val="0066FF"/>
                                </a:solidFill>
                                <a:latin typeface="Cambria Math"/>
                              </a:rPr>
                              <m:t>3</m:t>
                            </m:r>
                          </m:sup>
                        </m:sSup>
                        <m:r>
                          <a:rPr lang="en-US" altLang="zh-CN" sz="2400" b="0" i="1" smtClean="0">
                            <a:solidFill>
                              <a:srgbClr val="0066FF"/>
                            </a:solidFill>
                            <a:latin typeface="Cambria Math"/>
                          </a:rPr>
                          <m:t> + …</m:t>
                        </m:r>
                      </m:oMath>
                    </a14:m>
                    <a:endParaRPr lang="en-US" altLang="zh-CN" sz="2400" b="0" i="1" dirty="0" smtClean="0">
                      <a:solidFill>
                        <a:srgbClr val="0066FF"/>
                      </a:solidFill>
                      <a:latin typeface="Cambria Math"/>
                    </a:endParaRPr>
                  </a:p>
                  <a:p>
                    <a:r>
                      <a:rPr lang="en-US" altLang="zh-CN" sz="2400" b="0" dirty="0" smtClean="0">
                        <a:solidFill>
                          <a:schemeClr val="tx1"/>
                        </a:solidFill>
                      </a:rPr>
                      <a:t>                                           </a:t>
                    </a:r>
                    <a14:m>
                      <m:oMath xmlns:m="http://schemas.openxmlformats.org/officeDocument/2006/math">
                        <m:r>
                          <a:rPr lang="en-US" altLang="zh-CN" sz="2400" b="0" i="1" smtClean="0">
                            <a:solidFill>
                              <a:schemeClr val="tx1"/>
                            </a:solidFill>
                            <a:latin typeface="Cambria Math"/>
                          </a:rPr>
                          <m:t>+</m:t>
                        </m:r>
                        <m:sSubSup>
                          <m:sSubSupPr>
                            <m:ctrlPr>
                              <a:rPr lang="en-US" altLang="zh-CN" sz="2400" b="0" i="1" smtClean="0">
                                <a:solidFill>
                                  <a:schemeClr val="tx1"/>
                                </a:solidFill>
                                <a:latin typeface="Cambria Math" panose="02040503050406030204" pitchFamily="18" charset="0"/>
                              </a:rPr>
                            </m:ctrlPr>
                          </m:sSubSupPr>
                          <m:e>
                            <m:r>
                              <a:rPr lang="en-US" altLang="zh-CN" sz="2400" b="0" i="1" smtClean="0">
                                <a:solidFill>
                                  <a:schemeClr val="tx1"/>
                                </a:solidFill>
                                <a:latin typeface="Cambria Math"/>
                              </a:rPr>
                              <m:t>   </m:t>
                            </m:r>
                            <m:r>
                              <a:rPr lang="en-US" altLang="zh-CN" sz="2400" b="0" i="1" smtClean="0">
                                <a:solidFill>
                                  <a:schemeClr val="tx1"/>
                                </a:solidFill>
                                <a:latin typeface="Cambria Math"/>
                              </a:rPr>
                              <m:t>𝛼</m:t>
                            </m:r>
                          </m:e>
                          <m:sub>
                            <m:r>
                              <a:rPr lang="en-US" altLang="zh-CN" sz="2400" b="0" i="1" smtClean="0">
                                <a:solidFill>
                                  <a:schemeClr val="tx1"/>
                                </a:solidFill>
                                <a:latin typeface="Cambria Math"/>
                              </a:rPr>
                              <m:t>𝑠</m:t>
                            </m:r>
                          </m:sub>
                          <m:sup>
                            <m:r>
                              <a:rPr lang="en-US" altLang="zh-CN" sz="2400" b="0" i="1" smtClean="0">
                                <a:solidFill>
                                  <a:schemeClr val="tx1"/>
                                </a:solidFill>
                                <a:latin typeface="Cambria Math"/>
                              </a:rPr>
                              <m:t>2</m:t>
                            </m:r>
                          </m:sup>
                        </m:sSubSup>
                        <m:r>
                          <a:rPr lang="en-US" altLang="zh-CN" sz="2400" b="0" i="1" smtClean="0">
                            <a:solidFill>
                              <a:schemeClr val="tx1"/>
                            </a:solidFill>
                            <a:latin typeface="Cambria Math"/>
                          </a:rPr>
                          <m:t>      </m:t>
                        </m:r>
                        <m:r>
                          <a:rPr lang="en-US" altLang="zh-CN" sz="2400" b="0" i="1" smtClean="0">
                            <a:solidFill>
                              <a:schemeClr val="tx1"/>
                            </a:solidFill>
                            <a:latin typeface="Cambria Math" panose="02040503050406030204" pitchFamily="18" charset="0"/>
                          </a:rPr>
                          <m:t>   </m:t>
                        </m:r>
                        <m:r>
                          <a:rPr lang="en-US" altLang="zh-CN" sz="2400" b="0" i="1" smtClean="0">
                            <a:solidFill>
                              <a:schemeClr val="tx1"/>
                            </a:solidFill>
                            <a:latin typeface="Cambria Math"/>
                          </a:rPr>
                          <m:t>+</m:t>
                        </m:r>
                        <m:sSubSup>
                          <m:sSubSupPr>
                            <m:ctrlPr>
                              <a:rPr lang="en-US" altLang="zh-CN" sz="2400" b="0" i="1" smtClean="0">
                                <a:solidFill>
                                  <a:schemeClr val="tx1"/>
                                </a:solidFill>
                                <a:latin typeface="Cambria Math" panose="02040503050406030204" pitchFamily="18" charset="0"/>
                              </a:rPr>
                            </m:ctrlPr>
                          </m:sSubSupPr>
                          <m:e>
                            <m:r>
                              <a:rPr lang="en-US" altLang="zh-CN" sz="2400" b="0" i="1" smtClean="0">
                                <a:solidFill>
                                  <a:schemeClr val="tx1"/>
                                </a:solidFill>
                                <a:latin typeface="Cambria Math"/>
                              </a:rPr>
                              <m:t>    </m:t>
                            </m:r>
                            <m:r>
                              <a:rPr lang="en-US" altLang="zh-CN" sz="2400" b="0" i="1" smtClean="0">
                                <a:solidFill>
                                  <a:schemeClr val="tx1"/>
                                </a:solidFill>
                                <a:latin typeface="Cambria Math"/>
                              </a:rPr>
                              <m:t>𝛼</m:t>
                            </m:r>
                          </m:e>
                          <m:sub>
                            <m:r>
                              <a:rPr lang="en-US" altLang="zh-CN" sz="2400" b="0" i="1" smtClean="0">
                                <a:solidFill>
                                  <a:schemeClr val="tx1"/>
                                </a:solidFill>
                                <a:latin typeface="Cambria Math"/>
                              </a:rPr>
                              <m:t>𝑠</m:t>
                            </m:r>
                          </m:sub>
                          <m:sup>
                            <m:r>
                              <a:rPr lang="en-US" altLang="zh-CN" sz="2400" b="0" i="1" smtClean="0">
                                <a:solidFill>
                                  <a:schemeClr val="tx1"/>
                                </a:solidFill>
                                <a:latin typeface="Cambria Math"/>
                              </a:rPr>
                              <m:t>3</m:t>
                            </m:r>
                          </m:sup>
                        </m:sSubSup>
                        <m:sSup>
                          <m:sSupPr>
                            <m:ctrlPr>
                              <a:rPr lang="en-US" altLang="zh-CN" sz="2400" b="0" i="1" smtClean="0">
                                <a:solidFill>
                                  <a:schemeClr val="tx1"/>
                                </a:solidFill>
                                <a:latin typeface="Cambria Math" panose="02040503050406030204" pitchFamily="18" charset="0"/>
                              </a:rPr>
                            </m:ctrlPr>
                          </m:sSupPr>
                          <m:e>
                            <m:r>
                              <a:rPr lang="en-US" altLang="zh-CN" sz="2400" b="0" i="1" smtClean="0">
                                <a:solidFill>
                                  <a:schemeClr val="tx1"/>
                                </a:solidFill>
                                <a:latin typeface="Cambria Math"/>
                              </a:rPr>
                              <m:t>𝐿</m:t>
                            </m:r>
                          </m:e>
                          <m:sup>
                            <m:r>
                              <a:rPr lang="en-US" altLang="zh-CN" sz="2400" b="0" i="1" smtClean="0">
                                <a:solidFill>
                                  <a:schemeClr val="tx1"/>
                                </a:solidFill>
                                <a:latin typeface="Cambria Math"/>
                              </a:rPr>
                              <m:t>2</m:t>
                            </m:r>
                          </m:sup>
                        </m:sSup>
                        <m:r>
                          <a:rPr lang="en-US" altLang="zh-CN" sz="2400" b="0" i="1" smtClean="0">
                            <a:solidFill>
                              <a:schemeClr val="tx1"/>
                            </a:solidFill>
                            <a:latin typeface="Cambria Math"/>
                          </a:rPr>
                          <m:t> +…</m:t>
                        </m:r>
                      </m:oMath>
                    </a14:m>
                    <a:endParaRPr lang="en-US" altLang="zh-CN" sz="2400" b="0" i="1" dirty="0" smtClean="0">
                      <a:solidFill>
                        <a:schemeClr val="tx1"/>
                      </a:solidFill>
                      <a:latin typeface="Cambria Math"/>
                    </a:endParaRPr>
                  </a:p>
                  <a:p>
                    <a:r>
                      <a:rPr lang="en-US" altLang="zh-CN" sz="2400" b="0" dirty="0" smtClean="0">
                        <a:solidFill>
                          <a:schemeClr val="tx1"/>
                        </a:solidFill>
                      </a:rPr>
                      <a:t>                                                          </a:t>
                    </a:r>
                    <a14:m>
                      <m:oMath xmlns:m="http://schemas.openxmlformats.org/officeDocument/2006/math">
                        <m:r>
                          <a:rPr lang="en-US" altLang="zh-CN" sz="2400" b="0" i="1" smtClean="0">
                            <a:solidFill>
                              <a:schemeClr val="tx1"/>
                            </a:solidFill>
                            <a:latin typeface="Cambria Math"/>
                          </a:rPr>
                          <m:t>+      </m:t>
                        </m:r>
                        <m:sSubSup>
                          <m:sSubSupPr>
                            <m:ctrlPr>
                              <a:rPr lang="en-US" altLang="zh-CN" sz="2400" b="0" i="1" smtClean="0">
                                <a:solidFill>
                                  <a:schemeClr val="tx1"/>
                                </a:solidFill>
                                <a:latin typeface="Cambria Math" panose="02040503050406030204" pitchFamily="18" charset="0"/>
                              </a:rPr>
                            </m:ctrlPr>
                          </m:sSubSupPr>
                          <m:e>
                            <m:r>
                              <a:rPr lang="en-US" altLang="zh-CN" sz="2400" b="0" i="1" smtClean="0">
                                <a:solidFill>
                                  <a:schemeClr val="tx1"/>
                                </a:solidFill>
                                <a:latin typeface="Cambria Math"/>
                              </a:rPr>
                              <m:t>𝛼</m:t>
                            </m:r>
                          </m:e>
                          <m:sub>
                            <m:r>
                              <a:rPr lang="en-US" altLang="zh-CN" sz="2400" b="0" i="1" smtClean="0">
                                <a:solidFill>
                                  <a:schemeClr val="tx1"/>
                                </a:solidFill>
                                <a:latin typeface="Cambria Math"/>
                              </a:rPr>
                              <m:t>𝑠</m:t>
                            </m:r>
                          </m:sub>
                          <m:sup>
                            <m:r>
                              <a:rPr lang="en-US" altLang="zh-CN" sz="2400" b="0" i="1" smtClean="0">
                                <a:solidFill>
                                  <a:schemeClr val="tx1"/>
                                </a:solidFill>
                                <a:latin typeface="Cambria Math"/>
                              </a:rPr>
                              <m:t>3</m:t>
                            </m:r>
                          </m:sup>
                        </m:sSubSup>
                        <m:r>
                          <a:rPr lang="en-US" altLang="zh-CN" sz="2400" b="0" i="1" smtClean="0">
                            <a:solidFill>
                              <a:schemeClr val="tx1"/>
                            </a:solidFill>
                            <a:latin typeface="Cambria Math"/>
                          </a:rPr>
                          <m:t>𝐿</m:t>
                        </m:r>
                        <m:r>
                          <a:rPr lang="en-US" altLang="zh-CN" sz="2400" b="0" i="1" smtClean="0">
                            <a:solidFill>
                              <a:schemeClr val="tx1"/>
                            </a:solidFill>
                            <a:latin typeface="Cambria Math"/>
                          </a:rPr>
                          <m:t>  +…   ]</m:t>
                        </m:r>
                      </m:oMath>
                    </a14:m>
                    <a:endParaRPr lang="zh-CN" altLang="en-US" sz="2400" dirty="0" smtClean="0">
                      <a:solidFill>
                        <a:schemeClr val="tx1"/>
                      </a:solidFill>
                    </a:endParaRPr>
                  </a:p>
                </p:txBody>
              </p:sp>
            </mc:Choice>
            <mc:Fallback xmlns="">
              <p:sp>
                <p:nvSpPr>
                  <p:cNvPr id="12" name="TextBox 6"/>
                  <p:cNvSpPr txBox="1">
                    <a:spLocks noRot="1" noChangeAspect="1" noMove="1" noResize="1" noEditPoints="1" noAdjustHandles="1" noChangeArrowheads="1" noChangeShapeType="1" noTextEdit="1"/>
                  </p:cNvSpPr>
                  <p:nvPr/>
                </p:nvSpPr>
                <p:spPr>
                  <a:xfrm>
                    <a:off x="622436" y="1550068"/>
                    <a:ext cx="7920881" cy="2312493"/>
                  </a:xfrm>
                  <a:prstGeom prst="rect">
                    <a:avLst/>
                  </a:prstGeom>
                  <a:blipFill rotWithShape="0">
                    <a:blip r:embed="rId4"/>
                    <a:stretch>
                      <a:fillRect b="-2895"/>
                    </a:stretch>
                  </a:blipFill>
                </p:spPr>
                <p:txBody>
                  <a:bodyPr/>
                  <a:lstStyle/>
                  <a:p>
                    <a:r>
                      <a:rPr lang="zh-CN" altLang="en-US">
                        <a:noFill/>
                      </a:rPr>
                      <a:t> </a:t>
                    </a:r>
                  </a:p>
                </p:txBody>
              </p:sp>
            </mc:Fallback>
          </mc:AlternateContent>
          <p:sp>
            <p:nvSpPr>
              <p:cNvPr id="13" name="TextBox 7"/>
              <p:cNvSpPr txBox="1"/>
              <p:nvPr/>
            </p:nvSpPr>
            <p:spPr>
              <a:xfrm>
                <a:off x="2231308" y="1168731"/>
                <a:ext cx="859998" cy="461665"/>
              </a:xfrm>
              <a:prstGeom prst="rect">
                <a:avLst/>
              </a:prstGeom>
              <a:noFill/>
            </p:spPr>
            <p:txBody>
              <a:bodyPr wrap="square" rtlCol="0">
                <a:spAutoFit/>
              </a:bodyPr>
              <a:lstStyle/>
              <a:p>
                <a:r>
                  <a:rPr lang="en-US" altLang="zh-CN" sz="2400" b="1" dirty="0" smtClean="0">
                    <a:solidFill>
                      <a:srgbClr val="7030A0"/>
                    </a:solidFill>
                  </a:rPr>
                  <a:t>LO</a:t>
                </a:r>
                <a:endParaRPr lang="zh-CN" altLang="en-US" sz="2400" b="1" dirty="0" smtClean="0">
                  <a:solidFill>
                    <a:srgbClr val="7030A0"/>
                  </a:solidFill>
                </a:endParaRPr>
              </a:p>
            </p:txBody>
          </p:sp>
          <p:sp>
            <p:nvSpPr>
              <p:cNvPr id="14" name="TextBox 8"/>
              <p:cNvSpPr txBox="1"/>
              <p:nvPr/>
            </p:nvSpPr>
            <p:spPr>
              <a:xfrm>
                <a:off x="3270605" y="1168731"/>
                <a:ext cx="859998" cy="461665"/>
              </a:xfrm>
              <a:prstGeom prst="rect">
                <a:avLst/>
              </a:prstGeom>
              <a:noFill/>
            </p:spPr>
            <p:txBody>
              <a:bodyPr wrap="square" rtlCol="0">
                <a:spAutoFit/>
              </a:bodyPr>
              <a:lstStyle/>
              <a:p>
                <a:r>
                  <a:rPr lang="en-US" altLang="zh-CN" sz="2400" b="1" dirty="0">
                    <a:solidFill>
                      <a:srgbClr val="7030A0"/>
                    </a:solidFill>
                  </a:rPr>
                  <a:t>N</a:t>
                </a:r>
                <a:r>
                  <a:rPr lang="en-US" altLang="zh-CN" sz="2400" b="1" dirty="0" smtClean="0">
                    <a:solidFill>
                      <a:srgbClr val="7030A0"/>
                    </a:solidFill>
                  </a:rPr>
                  <a:t>LO</a:t>
                </a:r>
                <a:endParaRPr lang="zh-CN" altLang="en-US" sz="2400" b="1" dirty="0" smtClean="0">
                  <a:solidFill>
                    <a:srgbClr val="7030A0"/>
                  </a:solidFill>
                </a:endParaRPr>
              </a:p>
            </p:txBody>
          </p:sp>
          <p:sp>
            <p:nvSpPr>
              <p:cNvPr id="15" name="TextBox 9"/>
              <p:cNvSpPr txBox="1"/>
              <p:nvPr/>
            </p:nvSpPr>
            <p:spPr>
              <a:xfrm>
                <a:off x="4372808" y="1153947"/>
                <a:ext cx="1370830" cy="461665"/>
              </a:xfrm>
              <a:prstGeom prst="rect">
                <a:avLst/>
              </a:prstGeom>
              <a:noFill/>
            </p:spPr>
            <p:txBody>
              <a:bodyPr wrap="square" rtlCol="0">
                <a:spAutoFit/>
              </a:bodyPr>
              <a:lstStyle/>
              <a:p>
                <a:r>
                  <a:rPr lang="en-US" altLang="zh-CN" sz="2400" b="1" dirty="0" smtClean="0">
                    <a:solidFill>
                      <a:srgbClr val="7030A0"/>
                    </a:solidFill>
                  </a:rPr>
                  <a:t>NNLO</a:t>
                </a:r>
                <a:endParaRPr lang="zh-CN" altLang="en-US" sz="2400" b="1" dirty="0" smtClean="0">
                  <a:solidFill>
                    <a:srgbClr val="7030A0"/>
                  </a:solidFill>
                </a:endParaRPr>
              </a:p>
            </p:txBody>
          </p:sp>
          <p:sp>
            <p:nvSpPr>
              <p:cNvPr id="16" name="TextBox 10"/>
              <p:cNvSpPr txBox="1"/>
              <p:nvPr/>
            </p:nvSpPr>
            <p:spPr>
              <a:xfrm>
                <a:off x="5782978" y="1153947"/>
                <a:ext cx="1370830" cy="461665"/>
              </a:xfrm>
              <a:prstGeom prst="rect">
                <a:avLst/>
              </a:prstGeom>
              <a:noFill/>
            </p:spPr>
            <p:txBody>
              <a:bodyPr wrap="square" rtlCol="0">
                <a:spAutoFit/>
              </a:bodyPr>
              <a:lstStyle/>
              <a:p>
                <a:r>
                  <a:rPr lang="en-US" altLang="zh-CN" sz="2400" b="1" dirty="0" smtClean="0">
                    <a:solidFill>
                      <a:srgbClr val="7030A0"/>
                    </a:solidFill>
                  </a:rPr>
                  <a:t>NNNLO</a:t>
                </a:r>
                <a:endParaRPr lang="zh-CN" altLang="en-US" sz="2400" b="1" dirty="0" smtClean="0">
                  <a:solidFill>
                    <a:srgbClr val="7030A0"/>
                  </a:solidFill>
                </a:endParaRPr>
              </a:p>
            </p:txBody>
          </p:sp>
          <p:sp>
            <p:nvSpPr>
              <p:cNvPr id="17" name="TextBox 5"/>
              <p:cNvSpPr txBox="1"/>
              <p:nvPr/>
            </p:nvSpPr>
            <p:spPr>
              <a:xfrm>
                <a:off x="7914048" y="1550068"/>
                <a:ext cx="1352549" cy="1938992"/>
              </a:xfrm>
              <a:prstGeom prst="rect">
                <a:avLst/>
              </a:prstGeom>
              <a:noFill/>
            </p:spPr>
            <p:txBody>
              <a:bodyPr wrap="square" rtlCol="0">
                <a:spAutoFit/>
              </a:bodyPr>
              <a:lstStyle/>
              <a:p>
                <a:r>
                  <a:rPr lang="en-US" altLang="zh-CN" sz="2400" b="1" dirty="0" smtClean="0">
                    <a:solidFill>
                      <a:srgbClr val="FF0000"/>
                    </a:solidFill>
                  </a:rPr>
                  <a:t>LL</a:t>
                </a:r>
              </a:p>
              <a:p>
                <a:r>
                  <a:rPr lang="en-US" altLang="zh-CN" sz="2400" b="1" dirty="0" smtClean="0">
                    <a:solidFill>
                      <a:srgbClr val="D60093"/>
                    </a:solidFill>
                  </a:rPr>
                  <a:t>NLL</a:t>
                </a:r>
              </a:p>
              <a:p>
                <a:r>
                  <a:rPr lang="en-US" altLang="zh-CN" sz="2400" b="1" dirty="0" smtClean="0">
                    <a:solidFill>
                      <a:srgbClr val="006600"/>
                    </a:solidFill>
                  </a:rPr>
                  <a:t>NNLL</a:t>
                </a:r>
              </a:p>
              <a:p>
                <a:r>
                  <a:rPr lang="en-US" altLang="zh-CN" sz="2400" b="1" dirty="0" smtClean="0">
                    <a:solidFill>
                      <a:srgbClr val="0066FF"/>
                    </a:solidFill>
                  </a:rPr>
                  <a:t>NNNLL</a:t>
                </a:r>
              </a:p>
              <a:p>
                <a:r>
                  <a:rPr lang="en-US" altLang="zh-CN" sz="2400" b="1" dirty="0" smtClean="0"/>
                  <a:t>…</a:t>
                </a:r>
                <a:endParaRPr lang="zh-CN" altLang="en-US" sz="2400" b="1" dirty="0" smtClean="0">
                  <a:solidFill>
                    <a:schemeClr val="tx1"/>
                  </a:solidFill>
                </a:endParaRPr>
              </a:p>
            </p:txBody>
          </p:sp>
        </p:grpSp>
        <p:sp>
          <p:nvSpPr>
            <p:cNvPr id="8" name="TextBox 17"/>
            <p:cNvSpPr txBox="1"/>
            <p:nvPr/>
          </p:nvSpPr>
          <p:spPr>
            <a:xfrm>
              <a:off x="1838334" y="6424286"/>
              <a:ext cx="2415291"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smtClean="0">
                  <a:solidFill>
                    <a:srgbClr val="002060"/>
                  </a:solidFill>
                </a:rPr>
                <a:t>Fixed order</a:t>
              </a:r>
              <a:endParaRPr lang="zh-CN" altLang="en-US" sz="2400" b="1" dirty="0">
                <a:solidFill>
                  <a:srgbClr val="002060"/>
                </a:solidFill>
              </a:endParaRPr>
            </a:p>
          </p:txBody>
        </p:sp>
        <p:sp>
          <p:nvSpPr>
            <p:cNvPr id="9" name="TextBox 20"/>
            <p:cNvSpPr txBox="1"/>
            <p:nvPr/>
          </p:nvSpPr>
          <p:spPr>
            <a:xfrm>
              <a:off x="7241031" y="4181044"/>
              <a:ext cx="2833303" cy="461665"/>
            </a:xfrm>
            <a:prstGeom prst="rect">
              <a:avLst/>
            </a:prstGeom>
            <a:noFill/>
          </p:spPr>
          <p:txBody>
            <a:bodyPr wrap="square" rtlCol="0">
              <a:spAutoFit/>
            </a:bodyPr>
            <a:lstStyle/>
            <a:p>
              <a:r>
                <a:rPr lang="en-US" altLang="zh-CN" sz="2400" b="1" dirty="0" err="1" smtClean="0">
                  <a:solidFill>
                    <a:srgbClr val="FF0000"/>
                  </a:solidFill>
                </a:rPr>
                <a:t>Resummation</a:t>
              </a:r>
              <a:endParaRPr lang="zh-CN" altLang="en-US" sz="2400" b="1" dirty="0">
                <a:solidFill>
                  <a:srgbClr val="FF0000"/>
                </a:solidFill>
              </a:endParaRPr>
            </a:p>
          </p:txBody>
        </p:sp>
        <p:sp>
          <p:nvSpPr>
            <p:cNvPr id="10" name="圆角矩形 9"/>
            <p:cNvSpPr/>
            <p:nvPr/>
          </p:nvSpPr>
          <p:spPr>
            <a:xfrm>
              <a:off x="1956467" y="3851182"/>
              <a:ext cx="1237962" cy="2534016"/>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1" name="圆角矩形 10"/>
            <p:cNvSpPr/>
            <p:nvPr/>
          </p:nvSpPr>
          <p:spPr>
            <a:xfrm>
              <a:off x="1099936" y="4212206"/>
              <a:ext cx="8207394" cy="38731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8" name="矩形 17"/>
          <p:cNvSpPr/>
          <p:nvPr/>
        </p:nvSpPr>
        <p:spPr>
          <a:xfrm>
            <a:off x="522980" y="2036456"/>
            <a:ext cx="4572000" cy="369332"/>
          </a:xfrm>
          <a:prstGeom prst="rect">
            <a:avLst/>
          </a:prstGeom>
        </p:spPr>
        <p:txBody>
          <a:bodyPr>
            <a:spAutoFit/>
          </a:bodyPr>
          <a:lstStyle/>
          <a:p>
            <a:pPr marL="285750" indent="-285750">
              <a:buFont typeface="Arial" panose="020B0604020202020204" pitchFamily="34" charset="0"/>
              <a:buChar char="•"/>
            </a:pPr>
            <a:r>
              <a:rPr lang="en-US" altLang="zh-CN" dirty="0">
                <a:solidFill>
                  <a:srgbClr val="00B050"/>
                </a:solidFill>
              </a:rPr>
              <a:t>Decrease scale </a:t>
            </a:r>
            <a:r>
              <a:rPr lang="en-US" altLang="zh-CN" dirty="0" err="1" smtClean="0">
                <a:solidFill>
                  <a:srgbClr val="00B050"/>
                </a:solidFill>
              </a:rPr>
              <a:t>uncertanties</a:t>
            </a:r>
            <a:endParaRPr lang="en-US" altLang="zh-CN" dirty="0">
              <a:solidFill>
                <a:srgbClr val="00B050"/>
              </a:solidFill>
            </a:endParaRPr>
          </a:p>
        </p:txBody>
      </p:sp>
      <p:sp>
        <p:nvSpPr>
          <p:cNvPr id="19" name="矩形 18"/>
          <p:cNvSpPr/>
          <p:nvPr/>
        </p:nvSpPr>
        <p:spPr>
          <a:xfrm>
            <a:off x="499113" y="2477303"/>
            <a:ext cx="4572000" cy="646331"/>
          </a:xfrm>
          <a:prstGeom prst="rect">
            <a:avLst/>
          </a:prstGeom>
        </p:spPr>
        <p:txBody>
          <a:bodyPr>
            <a:spAutoFit/>
          </a:bodyPr>
          <a:lstStyle/>
          <a:p>
            <a:pPr marL="285750" indent="-285750">
              <a:buFont typeface="Arial" panose="020B0604020202020204" pitchFamily="34" charset="0"/>
              <a:buChar char="•"/>
            </a:pPr>
            <a:r>
              <a:rPr lang="en-US" altLang="zh-CN" dirty="0">
                <a:solidFill>
                  <a:srgbClr val="00B0F0"/>
                </a:solidFill>
              </a:rPr>
              <a:t>More accurate result-</a:t>
            </a:r>
            <a:r>
              <a:rPr lang="en-US" altLang="zh-CN" dirty="0" smtClean="0">
                <a:solidFill>
                  <a:srgbClr val="00B0F0"/>
                </a:solidFill>
              </a:rPr>
              <a:t>-- and approximate higher </a:t>
            </a:r>
            <a:r>
              <a:rPr lang="en-US" altLang="zh-CN" dirty="0">
                <a:solidFill>
                  <a:srgbClr val="00B0F0"/>
                </a:solidFill>
              </a:rPr>
              <a:t>fix-order prediction</a:t>
            </a:r>
            <a:endParaRPr lang="zh-CN" altLang="en-US" dirty="0">
              <a:solidFill>
                <a:srgbClr val="00B0F0"/>
              </a:solidFill>
            </a:endParaRPr>
          </a:p>
        </p:txBody>
      </p:sp>
      <p:sp>
        <p:nvSpPr>
          <p:cNvPr id="20" name="矩形 19"/>
          <p:cNvSpPr/>
          <p:nvPr/>
        </p:nvSpPr>
        <p:spPr>
          <a:xfrm>
            <a:off x="4498469" y="3350927"/>
            <a:ext cx="4645531" cy="27632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5146092" y="4121635"/>
            <a:ext cx="3023585" cy="461665"/>
          </a:xfrm>
          <a:prstGeom prst="rect">
            <a:avLst/>
          </a:prstGeom>
        </p:spPr>
        <p:txBody>
          <a:bodyPr wrap="none">
            <a:spAutoFit/>
          </a:bodyPr>
          <a:lstStyle/>
          <a:p>
            <a:r>
              <a:rPr lang="en-US" altLang="zh-CN" sz="2400" b="1" dirty="0" smtClean="0">
                <a:solidFill>
                  <a:srgbClr val="00B0F0"/>
                </a:solidFill>
              </a:rPr>
              <a:t>Approximate NNLO</a:t>
            </a:r>
            <a:endParaRPr lang="zh-CN" altLang="en-US" sz="2400" b="1" dirty="0"/>
          </a:p>
        </p:txBody>
      </p:sp>
    </p:spTree>
    <p:extLst>
      <p:ext uri="{BB962C8B-B14F-4D97-AF65-F5344CB8AC3E}">
        <p14:creationId xmlns:p14="http://schemas.microsoft.com/office/powerpoint/2010/main" val="356939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19" grpId="0"/>
      <p:bldP spid="20" grpId="0" animBg="1"/>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p:cNvPicPr>
            <a:picLocks noGrp="1" noChangeAspect="1"/>
          </p:cNvPicPr>
          <p:nvPr>
            <p:ph/>
          </p:nvPr>
        </p:nvPicPr>
        <p:blipFill>
          <a:blip r:embed="rId3">
            <a:extLst>
              <a:ext uri="{28A0092B-C50C-407E-A947-70E740481C1C}">
                <a14:useLocalDpi xmlns:a14="http://schemas.microsoft.com/office/drawing/2010/main" val="0"/>
              </a:ext>
            </a:extLst>
          </a:blip>
          <a:stretch>
            <a:fillRect/>
          </a:stretch>
        </p:blipFill>
        <p:spPr>
          <a:xfrm>
            <a:off x="283285" y="1052768"/>
            <a:ext cx="4067897" cy="4208170"/>
          </a:xfrm>
        </p:spPr>
      </p:pic>
      <p:sp>
        <p:nvSpPr>
          <p:cNvPr id="2" name="标题 1"/>
          <p:cNvSpPr>
            <a:spLocks noGrp="1"/>
          </p:cNvSpPr>
          <p:nvPr>
            <p:ph type="title" idx="4294967295"/>
          </p:nvPr>
        </p:nvSpPr>
        <p:spPr>
          <a:xfrm>
            <a:off x="0" y="447675"/>
            <a:ext cx="9144000" cy="504825"/>
          </a:xfrm>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68580" tIns="34290" rIns="68580" bIns="34290" rtlCol="0" anchor="ctr">
            <a:normAutofit/>
          </a:bodyPr>
          <a:lstStyle/>
          <a:p>
            <a:pPr fontAlgn="base">
              <a:spcAft>
                <a:spcPct val="0"/>
              </a:spcAft>
            </a:pPr>
            <a:r>
              <a:rPr lang="en-US" altLang="zh-CN" sz="2400" b="1" cap="none" dirty="0" smtClean="0">
                <a:solidFill>
                  <a:srgbClr val="006600"/>
                </a:solidFill>
                <a:latin typeface="Arial" pitchFamily="34" charset="0"/>
                <a:ea typeface="+mn-ea"/>
                <a:cs typeface="+mn-cs"/>
              </a:rPr>
              <a:t>Standard Model (SM) </a:t>
            </a:r>
            <a:endParaRPr lang="zh-CN" altLang="en-US" sz="2400" b="1" cap="none" dirty="0">
              <a:solidFill>
                <a:srgbClr val="006600"/>
              </a:solidFill>
              <a:latin typeface="Arial" pitchFamily="34" charset="0"/>
              <a:ea typeface="+mn-ea"/>
              <a:cs typeface="+mn-cs"/>
            </a:endParaRPr>
          </a:p>
        </p:txBody>
      </p:sp>
      <p:grpSp>
        <p:nvGrpSpPr>
          <p:cNvPr id="5" name="组合 4"/>
          <p:cNvGrpSpPr/>
          <p:nvPr/>
        </p:nvGrpSpPr>
        <p:grpSpPr>
          <a:xfrm>
            <a:off x="4572000" y="2060848"/>
            <a:ext cx="4262029" cy="3767957"/>
            <a:chOff x="4572000" y="1229777"/>
            <a:chExt cx="4262029" cy="3767957"/>
          </a:xfrm>
        </p:grpSpPr>
        <p:pic>
          <p:nvPicPr>
            <p:cNvPr id="4" name="内容占位符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229777"/>
              <a:ext cx="4262029" cy="3196522"/>
            </a:xfrm>
            <a:prstGeom prst="rect">
              <a:avLst/>
            </a:prstGeom>
            <a:effectLst>
              <a:softEdge rad="88900"/>
            </a:effectLst>
          </p:spPr>
        </p:pic>
        <p:grpSp>
          <p:nvGrpSpPr>
            <p:cNvPr id="14" name="组合 13"/>
            <p:cNvGrpSpPr/>
            <p:nvPr/>
          </p:nvGrpSpPr>
          <p:grpSpPr>
            <a:xfrm>
              <a:off x="5944161" y="2837391"/>
              <a:ext cx="1621271" cy="2160343"/>
              <a:chOff x="5127075" y="2090483"/>
              <a:chExt cx="1621271" cy="2160343"/>
            </a:xfrm>
          </p:grpSpPr>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7075" y="2090483"/>
                <a:ext cx="1621271" cy="2160343"/>
              </a:xfrm>
              <a:prstGeom prst="rect">
                <a:avLst/>
              </a:prstGeom>
            </p:spPr>
          </p:pic>
          <p:sp>
            <p:nvSpPr>
              <p:cNvPr id="16" name="矩形 15"/>
              <p:cNvSpPr/>
              <p:nvPr/>
            </p:nvSpPr>
            <p:spPr>
              <a:xfrm>
                <a:off x="5617206" y="3796100"/>
                <a:ext cx="697627" cy="369332"/>
              </a:xfrm>
              <a:prstGeom prst="rect">
                <a:avLst/>
              </a:prstGeom>
            </p:spPr>
            <p:txBody>
              <a:bodyPr wrap="none">
                <a:spAutoFit/>
              </a:bodyPr>
              <a:lstStyle/>
              <a:p>
                <a:r>
                  <a:rPr lang="en-US" altLang="zh-CN" b="1" dirty="0" smtClean="0">
                    <a:solidFill>
                      <a:srgbClr val="FF0000"/>
                    </a:solidFill>
                  </a:rPr>
                  <a:t>2013</a:t>
                </a:r>
                <a:endParaRPr lang="zh-CN" altLang="en-US" dirty="0"/>
              </a:p>
            </p:txBody>
          </p:sp>
        </p:grpSp>
      </p:grpSp>
    </p:spTree>
    <p:extLst>
      <p:ext uri="{BB962C8B-B14F-4D97-AF65-F5344CB8AC3E}">
        <p14:creationId xmlns:p14="http://schemas.microsoft.com/office/powerpoint/2010/main" val="35895670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8" name="圆角矩形 7"/>
          <p:cNvSpPr/>
          <p:nvPr/>
        </p:nvSpPr>
        <p:spPr>
          <a:xfrm>
            <a:off x="147008" y="4664884"/>
            <a:ext cx="5112569" cy="724615"/>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内容占位符 2"/>
          <p:cNvPicPr>
            <a:picLocks noGrp="1" noChangeAspect="1"/>
          </p:cNvPicPr>
          <p:nvPr>
            <p:ph/>
          </p:nvPr>
        </p:nvPicPr>
        <p:blipFill>
          <a:blip r:embed="rId3">
            <a:extLst>
              <a:ext uri="{28A0092B-C50C-407E-A947-70E740481C1C}">
                <a14:useLocalDpi xmlns:a14="http://schemas.microsoft.com/office/drawing/2010/main" val="0"/>
              </a:ext>
            </a:extLst>
          </a:blip>
          <a:stretch>
            <a:fillRect/>
          </a:stretch>
        </p:blipFill>
        <p:spPr>
          <a:xfrm>
            <a:off x="658380" y="1510916"/>
            <a:ext cx="3600400" cy="2700300"/>
          </a:xfr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056" y="954369"/>
            <a:ext cx="3917235" cy="2448272"/>
          </a:xfrm>
          <a:prstGeom prst="rect">
            <a:avLst/>
          </a:prstGeom>
        </p:spPr>
      </p:pic>
      <p:sp>
        <p:nvSpPr>
          <p:cNvPr id="5" name="标题 1"/>
          <p:cNvSpPr txBox="1">
            <a:spLocks/>
          </p:cNvSpPr>
          <p:nvPr/>
        </p:nvSpPr>
        <p:spPr>
          <a:xfrm>
            <a:off x="0" y="447675"/>
            <a:ext cx="9144000" cy="504825"/>
          </a:xfrm>
          <a:prstGeom prst="rect">
            <a:avLst/>
          </a:prstGeom>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68580" tIns="34290" rIns="68580" bIns="3429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fontAlgn="base">
              <a:spcAft>
                <a:spcPct val="0"/>
              </a:spcAft>
            </a:pPr>
            <a:r>
              <a:rPr lang="en-US" altLang="zh-CN" sz="2400" b="1" cap="none" dirty="0" smtClean="0">
                <a:solidFill>
                  <a:srgbClr val="006600"/>
                </a:solidFill>
                <a:latin typeface="Arial" pitchFamily="34" charset="0"/>
                <a:ea typeface="+mn-ea"/>
                <a:cs typeface="+mn-cs"/>
              </a:rPr>
              <a:t>Higgs Boson</a:t>
            </a:r>
          </a:p>
        </p:txBody>
      </p:sp>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5578" y="3843999"/>
            <a:ext cx="3668919" cy="2632901"/>
          </a:xfrm>
          <a:prstGeom prst="rect">
            <a:avLst/>
          </a:prstGeom>
        </p:spPr>
      </p:pic>
      <p:sp>
        <p:nvSpPr>
          <p:cNvPr id="9" name="文本框 8"/>
          <p:cNvSpPr txBox="1"/>
          <p:nvPr/>
        </p:nvSpPr>
        <p:spPr>
          <a:xfrm>
            <a:off x="683568" y="5661248"/>
            <a:ext cx="184731" cy="369332"/>
          </a:xfrm>
          <a:prstGeom prst="rect">
            <a:avLst/>
          </a:prstGeom>
          <a:noFill/>
        </p:spPr>
        <p:txBody>
          <a:bodyPr wrap="none" rtlCol="0">
            <a:spAutoFit/>
          </a:bodyPr>
          <a:lstStyle/>
          <a:p>
            <a:endParaRPr lang="zh-CN" altLang="en-US" dirty="0"/>
          </a:p>
        </p:txBody>
      </p:sp>
      <mc:AlternateContent xmlns:mc="http://schemas.openxmlformats.org/markup-compatibility/2006" xmlns:a14="http://schemas.microsoft.com/office/drawing/2010/main">
        <mc:Choice Requires="a14">
          <p:sp>
            <p:nvSpPr>
              <p:cNvPr id="10" name="Rectangle 3"/>
              <p:cNvSpPr>
                <a:spLocks noChangeArrowheads="1"/>
              </p:cNvSpPr>
              <p:nvPr/>
            </p:nvSpPr>
            <p:spPr bwMode="auto">
              <a:xfrm>
                <a:off x="225659" y="4852672"/>
                <a:ext cx="5033918" cy="30777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14:m>
                  <m:oMath xmlns:m="http://schemas.openxmlformats.org/officeDocument/2006/math">
                    <m:sSub>
                      <m:sSubPr>
                        <m:ctrlPr>
                          <a:rPr kumimoji="0" lang="en-US" altLang="zh-CN" sz="2000" b="0" i="1" u="none" strike="noStrike" cap="none" normalizeH="0" baseline="0" smtClean="0">
                            <a:ln>
                              <a:noFill/>
                            </a:ln>
                            <a:solidFill>
                              <a:srgbClr val="FF0000"/>
                            </a:solidFill>
                            <a:effectLst/>
                            <a:latin typeface="Cambria Math" panose="02040503050406030204" pitchFamily="18" charset="0"/>
                          </a:rPr>
                        </m:ctrlPr>
                      </m:sSubPr>
                      <m:e>
                        <m:r>
                          <a:rPr kumimoji="0" lang="en-US" altLang="zh-CN" sz="2000" b="0" i="1" u="none" strike="noStrike" cap="none" normalizeH="0" baseline="0" smtClean="0">
                            <a:ln>
                              <a:noFill/>
                            </a:ln>
                            <a:solidFill>
                              <a:srgbClr val="FF0000"/>
                            </a:solidFill>
                            <a:effectLst/>
                            <a:latin typeface="Cambria Math" panose="02040503050406030204" pitchFamily="18" charset="0"/>
                          </a:rPr>
                          <m:t>𝑚</m:t>
                        </m:r>
                      </m:e>
                      <m:sub>
                        <m:r>
                          <a:rPr kumimoji="0" lang="en-US" altLang="zh-CN" sz="2000" b="0" i="1" u="none" strike="noStrike" cap="none" normalizeH="0" baseline="0" smtClean="0">
                            <a:ln>
                              <a:noFill/>
                            </a:ln>
                            <a:solidFill>
                              <a:srgbClr val="FF0000"/>
                            </a:solidFill>
                            <a:effectLst/>
                            <a:latin typeface="Cambria Math" panose="02040503050406030204" pitchFamily="18" charset="0"/>
                          </a:rPr>
                          <m:t>𝐻</m:t>
                        </m:r>
                      </m:sub>
                    </m:sSub>
                  </m:oMath>
                </a14:m>
                <a:r>
                  <a:rPr kumimoji="0" lang="zh-CN" altLang="zh-CN" sz="2000" b="0" i="0" u="none" strike="noStrike" cap="none" normalizeH="0" baseline="0" dirty="0" smtClean="0">
                    <a:ln>
                      <a:noFill/>
                    </a:ln>
                    <a:solidFill>
                      <a:srgbClr val="FF0000"/>
                    </a:solidFill>
                    <a:effectLst/>
                  </a:rPr>
                  <a:t> = 125.09</a:t>
                </a:r>
                <a14:m>
                  <m:oMath xmlns:m="http://schemas.openxmlformats.org/officeDocument/2006/math">
                    <m:r>
                      <a:rPr kumimoji="0" lang="en-US" altLang="zh-CN" sz="2000" b="0" i="1" u="none" strike="noStrike" cap="none" normalizeH="0" baseline="0" smtClean="0">
                        <a:ln>
                          <a:noFill/>
                        </a:ln>
                        <a:solidFill>
                          <a:srgbClr val="FF0000"/>
                        </a:solidFill>
                        <a:effectLst/>
                        <a:latin typeface="Cambria Math" panose="02040503050406030204" pitchFamily="18" charset="0"/>
                      </a:rPr>
                      <m:t>±</m:t>
                    </m:r>
                  </m:oMath>
                </a14:m>
                <a:r>
                  <a:rPr kumimoji="0" lang="zh-CN" altLang="zh-CN" sz="2000" b="0" i="0" u="none" strike="noStrike" cap="none" normalizeH="0" baseline="0" dirty="0" smtClean="0">
                    <a:ln>
                      <a:noFill/>
                    </a:ln>
                    <a:solidFill>
                      <a:srgbClr val="FF0000"/>
                    </a:solidFill>
                    <a:effectLst/>
                  </a:rPr>
                  <a:t>0.21 (stat.)</a:t>
                </a:r>
                <a14:m>
                  <m:oMath xmlns:m="http://schemas.openxmlformats.org/officeDocument/2006/math">
                    <m:r>
                      <a:rPr kumimoji="0" lang="en-US" altLang="zh-CN" sz="2000" b="0" i="1" u="none" strike="noStrike" cap="none" normalizeH="0" baseline="0" smtClean="0">
                        <a:ln>
                          <a:noFill/>
                        </a:ln>
                        <a:solidFill>
                          <a:srgbClr val="FF0000"/>
                        </a:solidFill>
                        <a:effectLst/>
                        <a:latin typeface="Cambria Math" panose="02040503050406030204" pitchFamily="18" charset="0"/>
                      </a:rPr>
                      <m:t>±</m:t>
                    </m:r>
                  </m:oMath>
                </a14:m>
                <a:r>
                  <a:rPr kumimoji="0" lang="zh-CN" altLang="zh-CN" sz="2000" b="0" i="0" u="none" strike="noStrike" cap="none" normalizeH="0" baseline="0" dirty="0" smtClean="0">
                    <a:ln>
                      <a:noFill/>
                    </a:ln>
                    <a:solidFill>
                      <a:srgbClr val="FF0000"/>
                    </a:solidFill>
                    <a:effectLst/>
                  </a:rPr>
                  <a:t>0.11(syst.) GeV</a:t>
                </a:r>
                <a:endParaRPr kumimoji="0" lang="zh-CN" altLang="zh-CN" sz="5400" b="0" i="0" u="none" strike="noStrike" cap="none" normalizeH="0" baseline="0" dirty="0" smtClean="0">
                  <a:ln>
                    <a:noFill/>
                  </a:ln>
                  <a:solidFill>
                    <a:srgbClr val="FF0000"/>
                  </a:solidFill>
                  <a:effectLst/>
                  <a:latin typeface="Arial" panose="020B0604020202020204" pitchFamily="34" charset="0"/>
                </a:endParaRPr>
              </a:p>
            </p:txBody>
          </p:sp>
        </mc:Choice>
        <mc:Fallback xmlns="">
          <p:sp>
            <p:nvSpPr>
              <p:cNvPr id="10" name="Rectangle 3"/>
              <p:cNvSpPr>
                <a:spLocks noRot="1" noChangeAspect="1" noMove="1" noResize="1" noEditPoints="1" noAdjustHandles="1" noChangeArrowheads="1" noChangeShapeType="1" noTextEdit="1"/>
              </p:cNvSpPr>
              <p:nvPr/>
            </p:nvSpPr>
            <p:spPr bwMode="auto">
              <a:xfrm>
                <a:off x="225659" y="4852672"/>
                <a:ext cx="5033918" cy="307777"/>
              </a:xfrm>
              <a:prstGeom prst="rect">
                <a:avLst/>
              </a:prstGeom>
              <a:blipFill rotWithShape="0">
                <a:blip r:embed="rId6"/>
                <a:stretch>
                  <a:fillRect l="-1211" t="-23529" b="-5098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sp>
        <p:nvSpPr>
          <p:cNvPr id="11" name="矩形 10"/>
          <p:cNvSpPr/>
          <p:nvPr/>
        </p:nvSpPr>
        <p:spPr>
          <a:xfrm>
            <a:off x="651992" y="6210384"/>
            <a:ext cx="2987164" cy="461665"/>
          </a:xfrm>
          <a:prstGeom prst="rect">
            <a:avLst/>
          </a:prstGeom>
        </p:spPr>
        <p:txBody>
          <a:bodyPr vert="horz" wrap="none" lIns="91440" tIns="45720" rIns="91440" bIns="45720" rtlCol="0">
            <a:spAutoFit/>
          </a:bodyPr>
          <a:lstStyle/>
          <a:p>
            <a:pPr>
              <a:lnSpc>
                <a:spcPct val="120000"/>
              </a:lnSpc>
              <a:buClr>
                <a:schemeClr val="tx1"/>
              </a:buClr>
              <a:buFont typeface="Arial" panose="020B0604020202020204" pitchFamily="34" charset="0"/>
              <a:buNone/>
            </a:pPr>
            <a:r>
              <a:rPr lang="en-US" altLang="zh-CN" sz="2000" b="1" dirty="0" smtClean="0">
                <a:solidFill>
                  <a:schemeClr val="accent1">
                    <a:lumMod val="75000"/>
                  </a:schemeClr>
                </a:solidFill>
              </a:rPr>
              <a:t>PRL 114, 191803 (2015)</a:t>
            </a:r>
            <a:endParaRPr lang="en-US" altLang="zh-CN" sz="2000" b="1" dirty="0">
              <a:solidFill>
                <a:schemeClr val="accent1">
                  <a:lumMod val="75000"/>
                </a:schemeClr>
              </a:solidFill>
            </a:endParaRPr>
          </a:p>
        </p:txBody>
      </p:sp>
    </p:spTree>
    <p:extLst>
      <p:ext uri="{BB962C8B-B14F-4D97-AF65-F5344CB8AC3E}">
        <p14:creationId xmlns:p14="http://schemas.microsoft.com/office/powerpoint/2010/main" val="248740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827583" y="5615657"/>
            <a:ext cx="7488833" cy="910865"/>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标题 1"/>
          <p:cNvSpPr txBox="1">
            <a:spLocks/>
          </p:cNvSpPr>
          <p:nvPr/>
        </p:nvSpPr>
        <p:spPr>
          <a:xfrm>
            <a:off x="0" y="502856"/>
            <a:ext cx="9144000" cy="846446"/>
          </a:xfrm>
          <a:prstGeom prst="rect">
            <a:avLst/>
          </a:prstGeom>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68580" tIns="34290" rIns="68580" bIns="34290" rtlCol="0" anchor="ctr">
            <a:normAutofit/>
          </a:bodyPr>
          <a:lstStyle>
            <a:defPPr>
              <a:defRPr lang="zh-CN"/>
            </a:defPPr>
            <a:lvl1pPr marL="0" defTabSz="914400" eaLnBrk="1" latinLnBrk="0" hangingPunct="1">
              <a:defRPr sz="2400" b="1" cap="all">
                <a:solidFill>
                  <a:srgbClr val="006600"/>
                </a:solidFill>
                <a:ea typeface="+mn-ea"/>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pPr algn="ctr"/>
            <a:r>
              <a:rPr lang="en-US" altLang="zh-CN" cap="none" dirty="0" smtClean="0"/>
              <a:t>Irreducible Background</a:t>
            </a:r>
            <a:endParaRPr lang="zh-CN" altLang="en-US" cap="none" dirty="0"/>
          </a:p>
        </p:txBody>
      </p:sp>
      <p:sp>
        <p:nvSpPr>
          <p:cNvPr id="2" name="矩形 1"/>
          <p:cNvSpPr/>
          <p:nvPr/>
        </p:nvSpPr>
        <p:spPr>
          <a:xfrm>
            <a:off x="971600" y="5717146"/>
            <a:ext cx="8572450" cy="707886"/>
          </a:xfrm>
          <a:prstGeom prst="rect">
            <a:avLst/>
          </a:prstGeom>
          <a:noFill/>
        </p:spPr>
        <p:txBody>
          <a:bodyPr wrap="square" rtlCol="0">
            <a:spAutoFit/>
          </a:bodyPr>
          <a:lstStyle/>
          <a:p>
            <a:r>
              <a:rPr lang="en-US" altLang="zh-CN" sz="2000" b="1" dirty="0"/>
              <a:t>Irreducible background for Higgs boson, models such as Supersymmetry and extended Higgs sectors and so on.</a:t>
            </a:r>
            <a:endParaRPr lang="zh-CN" altLang="en-US" sz="2000" b="1" dirty="0"/>
          </a:p>
        </p:txBody>
      </p:sp>
      <p:pic>
        <p:nvPicPr>
          <p:cNvPr id="9" name="图片 8"/>
          <p:cNvPicPr>
            <a:picLocks noChangeAspect="1"/>
          </p:cNvPicPr>
          <p:nvPr/>
        </p:nvPicPr>
        <p:blipFill>
          <a:blip r:embed="rId3"/>
          <a:stretch>
            <a:fillRect/>
          </a:stretch>
        </p:blipFill>
        <p:spPr>
          <a:xfrm>
            <a:off x="683568" y="3677387"/>
            <a:ext cx="2741789" cy="1701800"/>
          </a:xfrm>
          <a:prstGeom prst="rect">
            <a:avLst/>
          </a:prstGeom>
          <a:effectLst>
            <a:softEdge rad="76200"/>
          </a:effectLst>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217" y="1487347"/>
            <a:ext cx="2428875" cy="1800225"/>
          </a:xfrm>
          <a:prstGeom prst="rect">
            <a:avLst/>
          </a:prstGeom>
          <a:effectLst>
            <a:softEdge rad="76200"/>
          </a:effectLst>
        </p:spPr>
      </p:pic>
      <p:pic>
        <p:nvPicPr>
          <p:cNvPr id="4" name="图片 3"/>
          <p:cNvPicPr>
            <a:picLocks noChangeAspect="1"/>
          </p:cNvPicPr>
          <p:nvPr/>
        </p:nvPicPr>
        <p:blipFill>
          <a:blip r:embed="rId5"/>
          <a:stretch>
            <a:fillRect/>
          </a:stretch>
        </p:blipFill>
        <p:spPr>
          <a:xfrm>
            <a:off x="3851920" y="1349302"/>
            <a:ext cx="4972050" cy="3981450"/>
          </a:xfrm>
          <a:prstGeom prst="rect">
            <a:avLst/>
          </a:prstGeom>
        </p:spPr>
      </p:pic>
    </p:spTree>
    <p:extLst>
      <p:ext uri="{BB962C8B-B14F-4D97-AF65-F5344CB8AC3E}">
        <p14:creationId xmlns:p14="http://schemas.microsoft.com/office/powerpoint/2010/main" val="23820760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
          <p:cNvSpPr txBox="1">
            <a:spLocks/>
          </p:cNvSpPr>
          <p:nvPr/>
        </p:nvSpPr>
        <p:spPr>
          <a:xfrm>
            <a:off x="-225936" y="836712"/>
            <a:ext cx="9144000" cy="775691"/>
          </a:xfrm>
          <a:prstGeom prst="rect">
            <a:avLst/>
          </a:prstGeom>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68580" tIns="34290" rIns="68580" bIns="34290" rtlCol="0" anchor="ctr">
            <a:normAutofit/>
          </a:bodyPr>
          <a:lstStyle>
            <a:defPPr>
              <a:defRPr lang="zh-CN"/>
            </a:defPPr>
            <a:lvl1pPr marL="0" defTabSz="914400" eaLnBrk="1" latinLnBrk="0" hangingPunct="1">
              <a:defRPr sz="2400" b="1" cap="all">
                <a:solidFill>
                  <a:srgbClr val="006600"/>
                </a:solidFill>
                <a:ea typeface="+mn-ea"/>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pPr algn="ctr"/>
            <a:r>
              <a:rPr lang="en-US" altLang="zh-CN" cap="none" dirty="0" smtClean="0"/>
              <a:t>         SM </a:t>
            </a:r>
            <a:r>
              <a:rPr lang="en-US" altLang="zh-CN" cap="none" dirty="0" err="1" smtClean="0"/>
              <a:t>diboson</a:t>
            </a:r>
            <a:r>
              <a:rPr lang="en-US" altLang="zh-CN" cap="none" dirty="0" smtClean="0"/>
              <a:t> production</a:t>
            </a:r>
            <a:endParaRPr lang="zh-CN" altLang="en-US" cap="none" dirty="0"/>
          </a:p>
        </p:txBody>
      </p:sp>
      <p:pic>
        <p:nvPicPr>
          <p:cNvPr id="14" name="图片 13"/>
          <p:cNvPicPr>
            <a:picLocks noChangeAspect="1"/>
          </p:cNvPicPr>
          <p:nvPr/>
        </p:nvPicPr>
        <p:blipFill>
          <a:blip r:embed="rId3"/>
          <a:stretch>
            <a:fillRect/>
          </a:stretch>
        </p:blipFill>
        <p:spPr>
          <a:xfrm>
            <a:off x="395536" y="2093898"/>
            <a:ext cx="8378512" cy="2172209"/>
          </a:xfrm>
          <a:prstGeom prst="rect">
            <a:avLst/>
          </a:prstGeom>
          <a:effectLst>
            <a:softEdge rad="76200"/>
          </a:effectLst>
        </p:spPr>
      </p:pic>
      <p:pic>
        <p:nvPicPr>
          <p:cNvPr id="2" name="图片 1"/>
          <p:cNvPicPr>
            <a:picLocks noChangeAspect="1"/>
          </p:cNvPicPr>
          <p:nvPr/>
        </p:nvPicPr>
        <p:blipFill>
          <a:blip r:embed="rId4"/>
          <a:stretch>
            <a:fillRect/>
          </a:stretch>
        </p:blipFill>
        <p:spPr>
          <a:xfrm>
            <a:off x="1985755" y="4581128"/>
            <a:ext cx="5198074" cy="1613918"/>
          </a:xfrm>
          <a:prstGeom prst="rect">
            <a:avLst/>
          </a:prstGeom>
        </p:spPr>
      </p:pic>
      <p:sp>
        <p:nvSpPr>
          <p:cNvPr id="3" name="文本框 2"/>
          <p:cNvSpPr txBox="1"/>
          <p:nvPr/>
        </p:nvSpPr>
        <p:spPr>
          <a:xfrm>
            <a:off x="3889182" y="4631227"/>
            <a:ext cx="466794" cy="369332"/>
          </a:xfrm>
          <a:prstGeom prst="rect">
            <a:avLst/>
          </a:prstGeom>
          <a:noFill/>
        </p:spPr>
        <p:txBody>
          <a:bodyPr wrap="none" rtlCol="0">
            <a:spAutoFit/>
          </a:bodyPr>
          <a:lstStyle/>
          <a:p>
            <a:r>
              <a:rPr lang="en-US" altLang="zh-CN" dirty="0" smtClean="0"/>
              <a:t>W/</a:t>
            </a:r>
            <a:endParaRPr lang="zh-CN" altLang="en-US" dirty="0"/>
          </a:p>
        </p:txBody>
      </p:sp>
      <p:sp>
        <p:nvSpPr>
          <p:cNvPr id="6" name="文本框 5"/>
          <p:cNvSpPr txBox="1"/>
          <p:nvPr/>
        </p:nvSpPr>
        <p:spPr>
          <a:xfrm>
            <a:off x="3879270" y="5825714"/>
            <a:ext cx="466794" cy="369332"/>
          </a:xfrm>
          <a:prstGeom prst="rect">
            <a:avLst/>
          </a:prstGeom>
          <a:noFill/>
        </p:spPr>
        <p:txBody>
          <a:bodyPr wrap="none" rtlCol="0">
            <a:spAutoFit/>
          </a:bodyPr>
          <a:lstStyle/>
          <a:p>
            <a:r>
              <a:rPr lang="en-US" altLang="zh-CN" dirty="0" smtClean="0"/>
              <a:t>W/</a:t>
            </a:r>
            <a:endParaRPr lang="zh-CN" altLang="en-US" dirty="0"/>
          </a:p>
        </p:txBody>
      </p:sp>
      <p:sp>
        <p:nvSpPr>
          <p:cNvPr id="7" name="文本框 6"/>
          <p:cNvSpPr txBox="1"/>
          <p:nvPr/>
        </p:nvSpPr>
        <p:spPr>
          <a:xfrm>
            <a:off x="6337454" y="4591939"/>
            <a:ext cx="466794" cy="369332"/>
          </a:xfrm>
          <a:prstGeom prst="rect">
            <a:avLst/>
          </a:prstGeom>
          <a:noFill/>
        </p:spPr>
        <p:txBody>
          <a:bodyPr wrap="none" rtlCol="0">
            <a:spAutoFit/>
          </a:bodyPr>
          <a:lstStyle/>
          <a:p>
            <a:r>
              <a:rPr lang="en-US" altLang="zh-CN" dirty="0" smtClean="0"/>
              <a:t>W/</a:t>
            </a:r>
            <a:endParaRPr lang="zh-CN" altLang="en-US" dirty="0"/>
          </a:p>
        </p:txBody>
      </p:sp>
      <p:sp>
        <p:nvSpPr>
          <p:cNvPr id="8" name="文本框 7"/>
          <p:cNvSpPr txBox="1"/>
          <p:nvPr/>
        </p:nvSpPr>
        <p:spPr>
          <a:xfrm>
            <a:off x="6336268" y="5836525"/>
            <a:ext cx="466794" cy="369332"/>
          </a:xfrm>
          <a:prstGeom prst="rect">
            <a:avLst/>
          </a:prstGeom>
          <a:noFill/>
        </p:spPr>
        <p:txBody>
          <a:bodyPr wrap="none" rtlCol="0">
            <a:spAutoFit/>
          </a:bodyPr>
          <a:lstStyle/>
          <a:p>
            <a:r>
              <a:rPr lang="en-US" altLang="zh-CN" dirty="0" smtClean="0"/>
              <a:t>W/</a:t>
            </a:r>
            <a:endParaRPr lang="zh-CN" altLang="en-US" dirty="0"/>
          </a:p>
        </p:txBody>
      </p:sp>
    </p:spTree>
    <p:extLst>
      <p:ext uri="{BB962C8B-B14F-4D97-AF65-F5344CB8AC3E}">
        <p14:creationId xmlns:p14="http://schemas.microsoft.com/office/powerpoint/2010/main" val="1227408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68580" tIns="34290" rIns="68580" bIns="34290" rtlCol="0" anchor="ctr">
            <a:normAutofit/>
          </a:bodyPr>
          <a:lstStyle/>
          <a:p>
            <a:pPr fontAlgn="base">
              <a:spcAft>
                <a:spcPct val="0"/>
              </a:spcAft>
            </a:pPr>
            <a:r>
              <a:rPr lang="en-US" altLang="zh-CN" sz="2400" b="1" cap="none" dirty="0">
                <a:solidFill>
                  <a:schemeClr val="accent6">
                    <a:lumMod val="75000"/>
                  </a:schemeClr>
                </a:solidFill>
                <a:latin typeface="Arial" pitchFamily="34" charset="0"/>
                <a:ea typeface="+mn-ea"/>
                <a:cs typeface="+mn-cs"/>
              </a:rPr>
              <a:t>OUTLOOK</a:t>
            </a:r>
            <a:endParaRPr lang="zh-CN" altLang="en-US" sz="2400" b="1" cap="none" dirty="0">
              <a:solidFill>
                <a:schemeClr val="accent6">
                  <a:lumMod val="75000"/>
                </a:schemeClr>
              </a:solidFill>
              <a:latin typeface="Arial" pitchFamily="34" charset="0"/>
              <a:ea typeface="+mn-ea"/>
              <a:cs typeface="+mn-cs"/>
            </a:endParaRPr>
          </a:p>
        </p:txBody>
      </p:sp>
      <p:sp>
        <p:nvSpPr>
          <p:cNvPr id="3" name="内容占位符 2"/>
          <p:cNvSpPr>
            <a:spLocks noGrp="1"/>
          </p:cNvSpPr>
          <p:nvPr>
            <p:ph sz="quarter" idx="13"/>
          </p:nvPr>
        </p:nvSpPr>
        <p:spPr>
          <a:xfrm>
            <a:off x="2051720" y="2214695"/>
            <a:ext cx="5544616" cy="3946376"/>
          </a:xfrm>
        </p:spPr>
        <p:txBody>
          <a:bodyPr>
            <a:normAutofit/>
          </a:bodyPr>
          <a:lstStyle/>
          <a:p>
            <a:pPr marL="0" indent="0">
              <a:buNone/>
            </a:pPr>
            <a:r>
              <a:rPr lang="en-US" altLang="zh-CN" sz="2800" cap="none" dirty="0" smtClean="0">
                <a:solidFill>
                  <a:schemeClr val="accent5">
                    <a:lumMod val="75000"/>
                  </a:schemeClr>
                </a:solidFill>
              </a:rPr>
              <a:t>Introduction to </a:t>
            </a:r>
            <a:r>
              <a:rPr lang="en-US" altLang="zh-CN" sz="2800" cap="none" dirty="0" err="1" smtClean="0">
                <a:solidFill>
                  <a:schemeClr val="accent5">
                    <a:lumMod val="75000"/>
                  </a:schemeClr>
                </a:solidFill>
              </a:rPr>
              <a:t>resummation</a:t>
            </a:r>
            <a:endParaRPr lang="en-US" altLang="zh-CN" sz="2800" cap="none" dirty="0" smtClean="0">
              <a:solidFill>
                <a:schemeClr val="accent5">
                  <a:lumMod val="75000"/>
                </a:schemeClr>
              </a:solidFill>
            </a:endParaRPr>
          </a:p>
          <a:p>
            <a:pPr marL="0" indent="0">
              <a:buNone/>
            </a:pPr>
            <a:r>
              <a:rPr lang="en-US" altLang="zh-CN" sz="2800" cap="none" dirty="0" smtClean="0">
                <a:solidFill>
                  <a:schemeClr val="accent5">
                    <a:lumMod val="75000"/>
                  </a:schemeClr>
                </a:solidFill>
              </a:rPr>
              <a:t>Introduction to gauge boson pair</a:t>
            </a:r>
          </a:p>
          <a:p>
            <a:pPr marL="0" indent="0">
              <a:buNone/>
            </a:pPr>
            <a:r>
              <a:rPr lang="en-US" altLang="zh-CN" sz="2800" cap="none" dirty="0" smtClean="0">
                <a:solidFill>
                  <a:schemeClr val="accent5">
                    <a:lumMod val="75000"/>
                  </a:schemeClr>
                </a:solidFill>
              </a:rPr>
              <a:t>Jet-veto </a:t>
            </a:r>
            <a:r>
              <a:rPr lang="en-US" altLang="zh-CN" sz="2800" cap="none" dirty="0" err="1" smtClean="0">
                <a:solidFill>
                  <a:schemeClr val="accent5">
                    <a:lumMod val="75000"/>
                  </a:schemeClr>
                </a:solidFill>
              </a:rPr>
              <a:t>resummation</a:t>
            </a:r>
            <a:r>
              <a:rPr lang="en-US" altLang="zh-CN" sz="2800" cap="none" dirty="0" smtClean="0">
                <a:solidFill>
                  <a:schemeClr val="accent5">
                    <a:lumMod val="75000"/>
                  </a:schemeClr>
                </a:solidFill>
              </a:rPr>
              <a:t> effects</a:t>
            </a:r>
          </a:p>
          <a:p>
            <a:endParaRPr lang="zh-CN" altLang="en-US" sz="2800" cap="none" dirty="0">
              <a:solidFill>
                <a:schemeClr val="accent5">
                  <a:lumMod val="75000"/>
                </a:schemeClr>
              </a:solidFill>
            </a:endParaRPr>
          </a:p>
        </p:txBody>
      </p:sp>
    </p:spTree>
    <p:extLst>
      <p:ext uri="{BB962C8B-B14F-4D97-AF65-F5344CB8AC3E}">
        <p14:creationId xmlns:p14="http://schemas.microsoft.com/office/powerpoint/2010/main" val="22718013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4860031" y="1045346"/>
            <a:ext cx="3658855" cy="2295487"/>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4860031" y="3769797"/>
            <a:ext cx="3663771" cy="2353643"/>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042741" y="1340768"/>
            <a:ext cx="3476146" cy="1671834"/>
          </a:xfrm>
          <a:prstGeom prst="rect">
            <a:avLst/>
          </a:prstGeom>
        </p:spPr>
        <p:txBody>
          <a:bodyPr wrap="square">
            <a:spAutoFit/>
          </a:bodyPr>
          <a:lstStyle/>
          <a:p>
            <a:r>
              <a:rPr lang="en-US" altLang="zh-CN" sz="2000" b="1" dirty="0" smtClean="0"/>
              <a:t>TGCs ---- </a:t>
            </a:r>
            <a:r>
              <a:rPr lang="zh-CN" altLang="en-US" sz="2000" b="1" dirty="0" smtClean="0"/>
              <a:t>fundamental prediction</a:t>
            </a:r>
            <a:r>
              <a:rPr lang="en-US" altLang="zh-CN" sz="2000" b="1" dirty="0" smtClean="0"/>
              <a:t>s</a:t>
            </a:r>
            <a:r>
              <a:rPr lang="zh-CN" altLang="en-US" sz="2000" b="1" dirty="0" smtClean="0"/>
              <a:t> </a:t>
            </a:r>
            <a:r>
              <a:rPr lang="en-US" altLang="zh-CN" sz="2000" b="1" dirty="0"/>
              <a:t>o</a:t>
            </a:r>
            <a:r>
              <a:rPr lang="zh-CN" altLang="en-US" sz="2000" b="1" dirty="0"/>
              <a:t>f the non</a:t>
            </a:r>
            <a:r>
              <a:rPr lang="en-US" altLang="zh-CN" sz="2000" b="1" dirty="0"/>
              <a:t>-</a:t>
            </a:r>
            <a:r>
              <a:rPr lang="zh-CN" altLang="en-US" sz="2000" b="1" dirty="0"/>
              <a:t>Abelian SU(2)×U(1) gauge structure of electroweak theory</a:t>
            </a:r>
            <a:r>
              <a:rPr lang="en-US" altLang="zh-CN" sz="2000" b="1" dirty="0"/>
              <a:t>.</a:t>
            </a:r>
            <a:endParaRPr lang="zh-CN" altLang="en-US" sz="2000" b="1" dirty="0"/>
          </a:p>
        </p:txBody>
      </p:sp>
      <p:pic>
        <p:nvPicPr>
          <p:cNvPr id="6" name="图片 5"/>
          <p:cNvPicPr>
            <a:picLocks noChangeAspect="1"/>
          </p:cNvPicPr>
          <p:nvPr/>
        </p:nvPicPr>
        <p:blipFill>
          <a:blip r:embed="rId3"/>
          <a:stretch>
            <a:fillRect/>
          </a:stretch>
        </p:blipFill>
        <p:spPr>
          <a:xfrm>
            <a:off x="220965" y="3892287"/>
            <a:ext cx="4458068" cy="1523753"/>
          </a:xfrm>
          <a:prstGeom prst="rect">
            <a:avLst/>
          </a:prstGeom>
        </p:spPr>
      </p:pic>
      <p:pic>
        <p:nvPicPr>
          <p:cNvPr id="21" name="图片 20"/>
          <p:cNvPicPr>
            <a:picLocks noChangeAspect="1"/>
          </p:cNvPicPr>
          <p:nvPr/>
        </p:nvPicPr>
        <p:blipFill>
          <a:blip r:embed="rId4"/>
          <a:stretch>
            <a:fillRect/>
          </a:stretch>
        </p:blipFill>
        <p:spPr>
          <a:xfrm>
            <a:off x="123337" y="1114145"/>
            <a:ext cx="4415318" cy="2669067"/>
          </a:xfrm>
          <a:prstGeom prst="rect">
            <a:avLst/>
          </a:prstGeom>
          <a:effectLst>
            <a:softEdge rad="76200"/>
          </a:effectLst>
        </p:spPr>
      </p:pic>
      <p:sp>
        <p:nvSpPr>
          <p:cNvPr id="23" name="标题 1"/>
          <p:cNvSpPr txBox="1">
            <a:spLocks/>
          </p:cNvSpPr>
          <p:nvPr/>
        </p:nvSpPr>
        <p:spPr>
          <a:xfrm>
            <a:off x="22348" y="33632"/>
            <a:ext cx="9144000" cy="775691"/>
          </a:xfrm>
          <a:prstGeom prst="rect">
            <a:avLst/>
          </a:prstGeom>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68580" tIns="34290" rIns="68580" bIns="34290" rtlCol="0" anchor="ctr">
            <a:normAutofit/>
          </a:bodyPr>
          <a:lstStyle>
            <a:defPPr>
              <a:defRPr lang="zh-CN"/>
            </a:defPPr>
            <a:lvl1pPr marL="0" defTabSz="914400" eaLnBrk="1" latinLnBrk="0" hangingPunct="1">
              <a:defRPr sz="2400" b="1" cap="all">
                <a:solidFill>
                  <a:srgbClr val="006600"/>
                </a:solidFill>
                <a:ea typeface="+mn-ea"/>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pPr algn="ctr"/>
            <a:r>
              <a:rPr lang="en-US" altLang="zh-CN" cap="none" dirty="0" smtClean="0"/>
              <a:t>         Testing Standard Model (TGCs)</a:t>
            </a:r>
            <a:endParaRPr lang="zh-CN" altLang="en-US" cap="none" dirty="0"/>
          </a:p>
        </p:txBody>
      </p:sp>
      <p:pic>
        <p:nvPicPr>
          <p:cNvPr id="8" name="图片 7"/>
          <p:cNvPicPr>
            <a:picLocks noChangeAspect="1"/>
          </p:cNvPicPr>
          <p:nvPr/>
        </p:nvPicPr>
        <p:blipFill>
          <a:blip r:embed="rId5"/>
          <a:stretch>
            <a:fillRect/>
          </a:stretch>
        </p:blipFill>
        <p:spPr>
          <a:xfrm>
            <a:off x="220965" y="5394629"/>
            <a:ext cx="4458068" cy="1307414"/>
          </a:xfrm>
          <a:prstGeom prst="rect">
            <a:avLst/>
          </a:prstGeom>
        </p:spPr>
      </p:pic>
      <p:sp>
        <p:nvSpPr>
          <p:cNvPr id="2" name="矩形 1"/>
          <p:cNvSpPr/>
          <p:nvPr/>
        </p:nvSpPr>
        <p:spPr>
          <a:xfrm>
            <a:off x="4716016" y="6178823"/>
            <a:ext cx="4572000" cy="523220"/>
          </a:xfrm>
          <a:prstGeom prst="rect">
            <a:avLst/>
          </a:prstGeom>
        </p:spPr>
        <p:txBody>
          <a:bodyPr>
            <a:spAutoFit/>
          </a:bodyPr>
          <a:lstStyle/>
          <a:p>
            <a:r>
              <a:rPr lang="zh-CN" altLang="en-US" sz="1400" dirty="0">
                <a:solidFill>
                  <a:srgbClr val="7030A0"/>
                </a:solidFill>
              </a:rPr>
              <a:t>G. J. Gounaris, </a:t>
            </a:r>
            <a:r>
              <a:rPr lang="en-US" altLang="zh-CN" sz="1400" dirty="0">
                <a:solidFill>
                  <a:srgbClr val="7030A0"/>
                </a:solidFill>
              </a:rPr>
              <a:t>et. al. </a:t>
            </a:r>
            <a:r>
              <a:rPr lang="zh-CN" altLang="en-US" sz="1400" dirty="0">
                <a:solidFill>
                  <a:srgbClr val="7030A0"/>
                </a:solidFill>
              </a:rPr>
              <a:t>Phys. Rev. D 62, 073013 (2000</a:t>
            </a:r>
            <a:r>
              <a:rPr lang="zh-CN" altLang="en-US" sz="1400" dirty="0" smtClean="0">
                <a:solidFill>
                  <a:srgbClr val="7030A0"/>
                </a:solidFill>
              </a:rPr>
              <a:t>).</a:t>
            </a:r>
            <a:endParaRPr lang="en-US" altLang="zh-CN" sz="1400" dirty="0" smtClean="0">
              <a:solidFill>
                <a:srgbClr val="7030A0"/>
              </a:solidFill>
            </a:endParaRPr>
          </a:p>
          <a:p>
            <a:r>
              <a:rPr lang="en-US" altLang="zh-CN" sz="1400" dirty="0" smtClean="0">
                <a:solidFill>
                  <a:srgbClr val="7030A0"/>
                </a:solidFill>
              </a:rPr>
              <a:t>K. Hagiwara, et. Al. NPB 282 253 (1987).</a:t>
            </a:r>
            <a:endParaRPr lang="zh-CN" altLang="en-US" sz="1400" dirty="0">
              <a:solidFill>
                <a:srgbClr val="7030A0"/>
              </a:solidFill>
            </a:endParaRPr>
          </a:p>
        </p:txBody>
      </p:sp>
      <mc:AlternateContent xmlns:mc="http://schemas.openxmlformats.org/markup-compatibility/2006" xmlns:a14="http://schemas.microsoft.com/office/drawing/2010/main">
        <mc:Choice Requires="a14">
          <p:sp>
            <p:nvSpPr>
              <p:cNvPr id="13" name="文本框 12"/>
              <p:cNvSpPr txBox="1"/>
              <p:nvPr/>
            </p:nvSpPr>
            <p:spPr>
              <a:xfrm>
                <a:off x="5042741" y="3769797"/>
                <a:ext cx="3658675" cy="2614049"/>
              </a:xfrm>
              <a:prstGeom prst="rect">
                <a:avLst/>
              </a:prstGeom>
              <a:noFill/>
            </p:spPr>
            <p:txBody>
              <a:bodyPr wrap="square" rtlCol="0">
                <a:spAutoFit/>
              </a:bodyPr>
              <a:lstStyle/>
              <a:p>
                <a:r>
                  <a:rPr lang="en-US" altLang="zh-CN" sz="2000" b="1" dirty="0" smtClean="0"/>
                  <a:t>In </a:t>
                </a:r>
                <a:r>
                  <a:rPr lang="en-US" altLang="zh-CN" sz="2000" b="1" dirty="0"/>
                  <a:t>SM, </a:t>
                </a:r>
                <a:r>
                  <a:rPr lang="en-US" altLang="zh-CN" sz="2000" b="1" dirty="0" smtClean="0"/>
                  <a:t> no </a:t>
                </a:r>
                <a:r>
                  <a:rPr lang="en-US" altLang="zh-CN" sz="2000" b="1" dirty="0"/>
                  <a:t>neutral </a:t>
                </a:r>
                <a:r>
                  <a:rPr lang="en-US" altLang="zh-CN" sz="2000" b="1" dirty="0" smtClean="0"/>
                  <a:t>TGCs </a:t>
                </a:r>
                <a:r>
                  <a:rPr lang="en-US" altLang="zh-CN" sz="2000" b="1" dirty="0"/>
                  <a:t>vertex at LO.</a:t>
                </a:r>
              </a:p>
              <a:p>
                <a:pPr marL="214313" indent="-214313">
                  <a:buFont typeface="Arial" panose="020B0604020202020204" pitchFamily="34" charset="0"/>
                  <a:buChar char="•"/>
                </a:pPr>
                <a:endParaRPr lang="en-US" altLang="zh-CN" sz="2000" b="1" dirty="0"/>
              </a:p>
              <a:p>
                <a:r>
                  <a:rPr lang="en-US" altLang="zh-CN" sz="2000" b="1" dirty="0"/>
                  <a:t>Charged </a:t>
                </a:r>
                <a:r>
                  <a:rPr lang="en-US" altLang="zh-CN" sz="2000" b="1" dirty="0" smtClean="0"/>
                  <a:t>TGCs </a:t>
                </a:r>
                <a:r>
                  <a:rPr lang="en-US" altLang="zh-CN" sz="2000" b="1" dirty="0"/>
                  <a:t>vertex at LO are only </a:t>
                </a:r>
                <a:endParaRPr lang="en-US" altLang="zh-CN" sz="2000" b="1" dirty="0" smtClean="0"/>
              </a:p>
              <a:p>
                <a:r>
                  <a:rPr lang="en-US" altLang="zh-CN" sz="2000" b="1" dirty="0" smtClean="0">
                    <a:solidFill>
                      <a:srgbClr val="FF0000"/>
                    </a:solidFill>
                  </a:rPr>
                  <a:t> </a:t>
                </a:r>
                <a14:m>
                  <m:oMath xmlns:m="http://schemas.openxmlformats.org/officeDocument/2006/math">
                    <m:sSub>
                      <m:sSubPr>
                        <m:ctrlPr>
                          <a:rPr lang="en-US" altLang="zh-CN" sz="2000" b="1" i="1">
                            <a:solidFill>
                              <a:srgbClr val="FF0000"/>
                            </a:solidFill>
                            <a:latin typeface="Cambria Math" panose="02040503050406030204" pitchFamily="18" charset="0"/>
                          </a:rPr>
                        </m:ctrlPr>
                      </m:sSubPr>
                      <m:e>
                        <m:r>
                          <a:rPr lang="en-US" altLang="zh-CN" sz="2000" b="1">
                            <a:solidFill>
                              <a:srgbClr val="FF0000"/>
                            </a:solidFill>
                            <a:latin typeface="Cambria Math" panose="02040503050406030204" pitchFamily="18" charset="0"/>
                          </a:rPr>
                          <m:t>𝜆</m:t>
                        </m:r>
                      </m:e>
                      <m:sub>
                        <m:r>
                          <a:rPr lang="en-US" altLang="zh-CN" sz="2000" b="1">
                            <a:solidFill>
                              <a:srgbClr val="FF0000"/>
                            </a:solidFill>
                            <a:latin typeface="Cambria Math" panose="02040503050406030204" pitchFamily="18" charset="0"/>
                          </a:rPr>
                          <m:t>𝛾</m:t>
                        </m:r>
                      </m:sub>
                    </m:sSub>
                    <m:r>
                      <a:rPr lang="en-US" altLang="zh-CN" sz="2000" b="1">
                        <a:solidFill>
                          <a:srgbClr val="FF0000"/>
                        </a:solidFill>
                        <a:latin typeface="Cambria Math" panose="02040503050406030204" pitchFamily="18" charset="0"/>
                      </a:rPr>
                      <m:t>=</m:t>
                    </m:r>
                    <m:sSub>
                      <m:sSubPr>
                        <m:ctrlPr>
                          <a:rPr lang="en-US" altLang="zh-CN" sz="2000" b="1" i="1">
                            <a:solidFill>
                              <a:srgbClr val="FF0000"/>
                            </a:solidFill>
                            <a:latin typeface="Cambria Math" panose="02040503050406030204" pitchFamily="18" charset="0"/>
                          </a:rPr>
                        </m:ctrlPr>
                      </m:sSubPr>
                      <m:e>
                        <m:r>
                          <a:rPr lang="en-US" altLang="zh-CN" sz="2000" b="1">
                            <a:solidFill>
                              <a:srgbClr val="FF0000"/>
                            </a:solidFill>
                            <a:latin typeface="Cambria Math" panose="02040503050406030204" pitchFamily="18" charset="0"/>
                          </a:rPr>
                          <m:t>𝜆</m:t>
                        </m:r>
                      </m:e>
                      <m:sub>
                        <m:r>
                          <a:rPr lang="en-US" altLang="zh-CN" sz="2000" b="1">
                            <a:solidFill>
                              <a:srgbClr val="FF0000"/>
                            </a:solidFill>
                            <a:latin typeface="Cambria Math" panose="02040503050406030204" pitchFamily="18" charset="0"/>
                          </a:rPr>
                          <m:t>𝑍</m:t>
                        </m:r>
                      </m:sub>
                    </m:sSub>
                    <m:r>
                      <a:rPr lang="en-US" altLang="zh-CN" sz="2000" b="1">
                        <a:solidFill>
                          <a:srgbClr val="FF0000"/>
                        </a:solidFill>
                        <a:latin typeface="Cambria Math" panose="02040503050406030204" pitchFamily="18" charset="0"/>
                      </a:rPr>
                      <m:t>=0</m:t>
                    </m:r>
                  </m:oMath>
                </a14:m>
                <a:endParaRPr lang="en-US" altLang="zh-CN" sz="2000" b="1" dirty="0" smtClean="0">
                  <a:solidFill>
                    <a:srgbClr val="FF0000"/>
                  </a:solidFill>
                </a:endParaRPr>
              </a:p>
              <a:p>
                <a:r>
                  <a:rPr lang="en-US" altLang="zh-CN" sz="2000" b="1" dirty="0">
                    <a:solidFill>
                      <a:srgbClr val="FF0000"/>
                    </a:solidFill>
                  </a:rPr>
                  <a:t> </a:t>
                </a:r>
                <a14:m>
                  <m:oMath xmlns:m="http://schemas.openxmlformats.org/officeDocument/2006/math">
                    <m:sSubSup>
                      <m:sSubSupPr>
                        <m:ctrlPr>
                          <a:rPr lang="en-US" altLang="zh-CN" sz="2000" b="1" i="1">
                            <a:solidFill>
                              <a:srgbClr val="FF0000"/>
                            </a:solidFill>
                            <a:latin typeface="Cambria Math" panose="02040503050406030204" pitchFamily="18" charset="0"/>
                          </a:rPr>
                        </m:ctrlPr>
                      </m:sSubSupPr>
                      <m:e>
                        <m:r>
                          <a:rPr lang="en-US" altLang="zh-CN" sz="2000" b="1">
                            <a:solidFill>
                              <a:srgbClr val="FF0000"/>
                            </a:solidFill>
                            <a:latin typeface="Cambria Math" panose="02040503050406030204" pitchFamily="18" charset="0"/>
                          </a:rPr>
                          <m:t>𝑔</m:t>
                        </m:r>
                      </m:e>
                      <m:sub>
                        <m:r>
                          <a:rPr lang="en-US" altLang="zh-CN" sz="2000" b="1">
                            <a:solidFill>
                              <a:srgbClr val="FF0000"/>
                            </a:solidFill>
                            <a:latin typeface="Cambria Math" panose="02040503050406030204" pitchFamily="18" charset="0"/>
                          </a:rPr>
                          <m:t>𝑍</m:t>
                        </m:r>
                      </m:sub>
                      <m:sup>
                        <m:r>
                          <a:rPr lang="en-US" altLang="zh-CN" sz="2000" b="1">
                            <a:solidFill>
                              <a:srgbClr val="FF0000"/>
                            </a:solidFill>
                            <a:latin typeface="Cambria Math" panose="02040503050406030204" pitchFamily="18" charset="0"/>
                          </a:rPr>
                          <m:t>1</m:t>
                        </m:r>
                      </m:sup>
                    </m:sSubSup>
                    <m:r>
                      <a:rPr lang="en-US" altLang="zh-CN" sz="2000" b="1">
                        <a:solidFill>
                          <a:srgbClr val="FF0000"/>
                        </a:solidFill>
                        <a:latin typeface="Cambria Math" panose="02040503050406030204" pitchFamily="18" charset="0"/>
                      </a:rPr>
                      <m:t>=</m:t>
                    </m:r>
                    <m:sSub>
                      <m:sSubPr>
                        <m:ctrlPr>
                          <a:rPr lang="en-US" altLang="zh-CN" sz="2000" b="1" i="1">
                            <a:solidFill>
                              <a:srgbClr val="FF0000"/>
                            </a:solidFill>
                            <a:latin typeface="Cambria Math" panose="02040503050406030204" pitchFamily="18" charset="0"/>
                          </a:rPr>
                        </m:ctrlPr>
                      </m:sSubPr>
                      <m:e>
                        <m:r>
                          <a:rPr lang="en-US" altLang="zh-CN" sz="2000" b="1">
                            <a:solidFill>
                              <a:srgbClr val="FF0000"/>
                            </a:solidFill>
                            <a:latin typeface="Cambria Math" panose="02040503050406030204" pitchFamily="18" charset="0"/>
                          </a:rPr>
                          <m:t>𝜅</m:t>
                        </m:r>
                      </m:e>
                      <m:sub>
                        <m:r>
                          <a:rPr lang="en-US" altLang="zh-CN" sz="2000" b="1">
                            <a:solidFill>
                              <a:srgbClr val="FF0000"/>
                            </a:solidFill>
                            <a:latin typeface="Cambria Math" panose="02040503050406030204" pitchFamily="18" charset="0"/>
                          </a:rPr>
                          <m:t>𝛾</m:t>
                        </m:r>
                      </m:sub>
                    </m:sSub>
                    <m:r>
                      <a:rPr lang="en-US" altLang="zh-CN" sz="2000" b="1">
                        <a:solidFill>
                          <a:srgbClr val="FF0000"/>
                        </a:solidFill>
                        <a:latin typeface="Cambria Math" panose="02040503050406030204" pitchFamily="18" charset="0"/>
                      </a:rPr>
                      <m:t>=</m:t>
                    </m:r>
                    <m:sSub>
                      <m:sSubPr>
                        <m:ctrlPr>
                          <a:rPr lang="en-US" altLang="zh-CN" sz="2000" b="1" i="1">
                            <a:solidFill>
                              <a:srgbClr val="FF0000"/>
                            </a:solidFill>
                            <a:latin typeface="Cambria Math" panose="02040503050406030204" pitchFamily="18" charset="0"/>
                          </a:rPr>
                        </m:ctrlPr>
                      </m:sSubPr>
                      <m:e>
                        <m:r>
                          <a:rPr lang="en-US" altLang="zh-CN" sz="2000" b="1">
                            <a:solidFill>
                              <a:srgbClr val="FF0000"/>
                            </a:solidFill>
                            <a:latin typeface="Cambria Math" panose="02040503050406030204" pitchFamily="18" charset="0"/>
                          </a:rPr>
                          <m:t>𝜅</m:t>
                        </m:r>
                      </m:e>
                      <m:sub>
                        <m:r>
                          <a:rPr lang="en-US" altLang="zh-CN" sz="2000" b="1">
                            <a:solidFill>
                              <a:srgbClr val="FF0000"/>
                            </a:solidFill>
                            <a:latin typeface="Cambria Math" panose="02040503050406030204" pitchFamily="18" charset="0"/>
                          </a:rPr>
                          <m:t>𝑍</m:t>
                        </m:r>
                      </m:sub>
                    </m:sSub>
                    <m:r>
                      <a:rPr lang="en-US" altLang="zh-CN" sz="2000" b="1">
                        <a:solidFill>
                          <a:srgbClr val="FF0000"/>
                        </a:solidFill>
                        <a:latin typeface="Cambria Math" panose="02040503050406030204" pitchFamily="18" charset="0"/>
                      </a:rPr>
                      <m:t>=1</m:t>
                    </m:r>
                  </m:oMath>
                </a14:m>
                <a:endParaRPr lang="zh-CN" altLang="en-US" sz="2000" b="1" dirty="0">
                  <a:solidFill>
                    <a:srgbClr val="FF0000"/>
                  </a:solidFill>
                </a:endParaRPr>
              </a:p>
              <a:p>
                <a:pPr marL="214313" indent="-214313">
                  <a:buFont typeface="Arial" panose="020B0604020202020204" pitchFamily="34" charset="0"/>
                  <a:buChar char="•"/>
                </a:pPr>
                <a:endParaRPr lang="zh-CN" altLang="en-US" sz="2000" b="1" dirty="0"/>
              </a:p>
            </p:txBody>
          </p:sp>
        </mc:Choice>
        <mc:Fallback xmlns="">
          <p:sp>
            <p:nvSpPr>
              <p:cNvPr id="13" name="文本框 12"/>
              <p:cNvSpPr txBox="1">
                <a:spLocks noRot="1" noChangeAspect="1" noMove="1" noResize="1" noEditPoints="1" noAdjustHandles="1" noChangeArrowheads="1" noChangeShapeType="1" noTextEdit="1"/>
              </p:cNvSpPr>
              <p:nvPr/>
            </p:nvSpPr>
            <p:spPr>
              <a:xfrm>
                <a:off x="5042741" y="3769797"/>
                <a:ext cx="3658675" cy="2614049"/>
              </a:xfrm>
              <a:prstGeom prst="rect">
                <a:avLst/>
              </a:prstGeom>
              <a:blipFill rotWithShape="0">
                <a:blip r:embed="rId6"/>
                <a:stretch>
                  <a:fillRect l="-1667" t="-93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217303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796779" y="1547219"/>
            <a:ext cx="4266141" cy="2643897"/>
            <a:chOff x="233851" y="4003811"/>
            <a:chExt cx="4266141" cy="2643897"/>
          </a:xfrm>
        </p:grpSpPr>
        <p:sp>
          <p:nvSpPr>
            <p:cNvPr id="14" name="圆角矩形 13"/>
            <p:cNvSpPr/>
            <p:nvPr/>
          </p:nvSpPr>
          <p:spPr>
            <a:xfrm>
              <a:off x="233851" y="4110345"/>
              <a:ext cx="4266141" cy="2537363"/>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5" name="文本框 14"/>
                <p:cNvSpPr txBox="1"/>
                <p:nvPr/>
              </p:nvSpPr>
              <p:spPr>
                <a:xfrm>
                  <a:off x="307832" y="4003811"/>
                  <a:ext cx="4042508" cy="2450992"/>
                </a:xfrm>
                <a:prstGeom prst="rect">
                  <a:avLst/>
                </a:prstGeom>
                <a:noFill/>
              </p:spPr>
              <p:txBody>
                <a:bodyPr wrap="square" rtlCol="0">
                  <a:spAutoFit/>
                </a:bodyPr>
                <a:lstStyle/>
                <a:p>
                  <a:endParaRPr lang="en-US" altLang="zh-CN" dirty="0"/>
                </a:p>
                <a:p>
                  <a:r>
                    <a:rPr lang="en-US" altLang="zh-CN" b="1" dirty="0"/>
                    <a:t>At the one-loop level, </a:t>
                  </a:r>
                  <a:r>
                    <a:rPr lang="en-US" altLang="zh-CN" b="1" dirty="0" smtClean="0"/>
                    <a:t>fermion </a:t>
                  </a:r>
                </a:p>
                <a:p>
                  <a:r>
                    <a:rPr lang="en-US" altLang="zh-CN" b="1" dirty="0" smtClean="0"/>
                    <a:t>triangles </a:t>
                  </a:r>
                  <a:r>
                    <a:rPr lang="en-US" altLang="zh-CN" b="1" dirty="0"/>
                    <a:t>generate </a:t>
                  </a:r>
                  <a:r>
                    <a:rPr lang="en-US" altLang="zh-CN" b="1" dirty="0" err="1"/>
                    <a:t>nTGCs</a:t>
                  </a:r>
                  <a:r>
                    <a:rPr lang="en-US" altLang="zh-CN" b="1" dirty="0"/>
                    <a:t> : </a:t>
                  </a:r>
                  <a14:m>
                    <m:oMath xmlns:m="http://schemas.openxmlformats.org/officeDocument/2006/math">
                      <m:sSup>
                        <m:sSupPr>
                          <m:ctrlPr>
                            <a:rPr lang="en-US" altLang="zh-CN" b="1" i="1" smtClean="0">
                              <a:solidFill>
                                <a:srgbClr val="FF0000"/>
                              </a:solidFill>
                              <a:latin typeface="Cambria Math" panose="02040503050406030204" pitchFamily="18" charset="0"/>
                            </a:rPr>
                          </m:ctrlPr>
                        </m:sSupPr>
                        <m:e>
                          <m:r>
                            <a:rPr lang="en-US" altLang="zh-CN" b="1">
                              <a:solidFill>
                                <a:srgbClr val="FF0000"/>
                              </a:solidFill>
                              <a:latin typeface="Cambria Math" panose="02040503050406030204" pitchFamily="18" charset="0"/>
                            </a:rPr>
                            <m:t>10</m:t>
                          </m:r>
                        </m:e>
                        <m:sup>
                          <m:r>
                            <a:rPr lang="en-US" altLang="zh-CN" b="1">
                              <a:solidFill>
                                <a:srgbClr val="FF0000"/>
                              </a:solidFill>
                              <a:latin typeface="Cambria Math" panose="02040503050406030204" pitchFamily="18" charset="0"/>
                            </a:rPr>
                            <m:t>−4</m:t>
                          </m:r>
                        </m:sup>
                      </m:sSup>
                    </m:oMath>
                  </a14:m>
                  <a:r>
                    <a:rPr lang="en-US" altLang="zh-CN" b="1" dirty="0"/>
                    <a:t>, </a:t>
                  </a:r>
                </a:p>
                <a:p>
                  <a:r>
                    <a:rPr lang="zh-CN" altLang="en-US" sz="1400" dirty="0">
                      <a:solidFill>
                        <a:srgbClr val="7030A0"/>
                      </a:solidFill>
                    </a:rPr>
                    <a:t>G. J. Gounaris, </a:t>
                  </a:r>
                  <a:r>
                    <a:rPr lang="en-US" altLang="zh-CN" sz="1400" dirty="0">
                      <a:solidFill>
                        <a:srgbClr val="7030A0"/>
                      </a:solidFill>
                    </a:rPr>
                    <a:t>et. al. </a:t>
                  </a:r>
                  <a:r>
                    <a:rPr lang="en-US" altLang="zh-CN" sz="1400" dirty="0" smtClean="0">
                      <a:solidFill>
                        <a:srgbClr val="7030A0"/>
                      </a:solidFill>
                    </a:rPr>
                    <a:t>PRD </a:t>
                  </a:r>
                  <a:r>
                    <a:rPr lang="zh-CN" altLang="en-US" sz="1400" dirty="0" smtClean="0">
                      <a:solidFill>
                        <a:srgbClr val="7030A0"/>
                      </a:solidFill>
                    </a:rPr>
                    <a:t>62</a:t>
                  </a:r>
                  <a:r>
                    <a:rPr lang="zh-CN" altLang="en-US" sz="1400" dirty="0">
                      <a:solidFill>
                        <a:srgbClr val="7030A0"/>
                      </a:solidFill>
                    </a:rPr>
                    <a:t>, 073013 (2000).</a:t>
                  </a:r>
                  <a:endParaRPr lang="zh-CN" altLang="en-US" b="1" dirty="0"/>
                </a:p>
                <a:p>
                  <a:endParaRPr lang="en-US" altLang="zh-CN" dirty="0" smtClean="0"/>
                </a:p>
                <a:p>
                  <a:r>
                    <a:rPr lang="en-US" altLang="zh-CN" b="1" dirty="0"/>
                    <a:t>Many new physics models </a:t>
                  </a:r>
                  <a:r>
                    <a:rPr lang="en-US" altLang="zh-CN" b="1" dirty="0" smtClean="0"/>
                    <a:t>predict </a:t>
                  </a:r>
                </a:p>
                <a:p>
                  <a:r>
                    <a:rPr lang="en-US" altLang="zh-CN" b="1" dirty="0" smtClean="0"/>
                    <a:t>values </a:t>
                  </a:r>
                  <a:r>
                    <a:rPr lang="en-US" altLang="zh-CN" b="1" dirty="0"/>
                    <a:t>of </a:t>
                  </a:r>
                  <a:r>
                    <a:rPr lang="en-US" altLang="zh-CN" b="1" dirty="0" err="1"/>
                    <a:t>nTGCs</a:t>
                  </a:r>
                  <a:r>
                    <a:rPr lang="en-US" altLang="zh-CN" b="1" dirty="0"/>
                    <a:t>  :</a:t>
                  </a:r>
                  <a14:m>
                    <m:oMath xmlns:m="http://schemas.openxmlformats.org/officeDocument/2006/math">
                      <m:sSup>
                        <m:sSupPr>
                          <m:ctrlPr>
                            <a:rPr lang="en-US" altLang="zh-CN" b="1" i="1" smtClean="0">
                              <a:solidFill>
                                <a:srgbClr val="FF0000"/>
                              </a:solidFill>
                              <a:latin typeface="Cambria Math" panose="02040503050406030204" pitchFamily="18" charset="0"/>
                            </a:rPr>
                          </m:ctrlPr>
                        </m:sSupPr>
                        <m:e>
                          <m:r>
                            <a:rPr lang="en-US" altLang="zh-CN" b="1">
                              <a:solidFill>
                                <a:srgbClr val="FF0000"/>
                              </a:solidFill>
                              <a:latin typeface="Cambria Math" panose="02040503050406030204" pitchFamily="18" charset="0"/>
                            </a:rPr>
                            <m:t>10</m:t>
                          </m:r>
                        </m:e>
                        <m:sup>
                          <m:r>
                            <a:rPr lang="en-US" altLang="zh-CN" b="1">
                              <a:solidFill>
                                <a:srgbClr val="FF0000"/>
                              </a:solidFill>
                              <a:latin typeface="Cambria Math" panose="02040503050406030204" pitchFamily="18" charset="0"/>
                            </a:rPr>
                            <m:t>−4</m:t>
                          </m:r>
                        </m:sup>
                      </m:sSup>
                    </m:oMath>
                  </a14:m>
                  <a:r>
                    <a:rPr lang="en-US" altLang="zh-CN" b="1" dirty="0">
                      <a:solidFill>
                        <a:srgbClr val="FF0000"/>
                      </a:solidFill>
                    </a:rPr>
                    <a:t> ~ </a:t>
                  </a:r>
                  <a14:m>
                    <m:oMath xmlns:m="http://schemas.openxmlformats.org/officeDocument/2006/math">
                      <m:sSup>
                        <m:sSupPr>
                          <m:ctrlPr>
                            <a:rPr lang="en-US" altLang="zh-CN" b="1" i="1">
                              <a:solidFill>
                                <a:srgbClr val="FF0000"/>
                              </a:solidFill>
                              <a:latin typeface="Cambria Math" panose="02040503050406030204" pitchFamily="18" charset="0"/>
                            </a:rPr>
                          </m:ctrlPr>
                        </m:sSupPr>
                        <m:e>
                          <m:r>
                            <a:rPr lang="en-US" altLang="zh-CN" b="1">
                              <a:solidFill>
                                <a:srgbClr val="FF0000"/>
                              </a:solidFill>
                              <a:latin typeface="Cambria Math" panose="02040503050406030204" pitchFamily="18" charset="0"/>
                            </a:rPr>
                            <m:t>10</m:t>
                          </m:r>
                        </m:e>
                        <m:sup>
                          <m:r>
                            <a:rPr lang="en-US" altLang="zh-CN" b="1">
                              <a:solidFill>
                                <a:srgbClr val="FF0000"/>
                              </a:solidFill>
                              <a:latin typeface="Cambria Math" panose="02040503050406030204" pitchFamily="18" charset="0"/>
                            </a:rPr>
                            <m:t>−3</m:t>
                          </m:r>
                        </m:sup>
                      </m:sSup>
                    </m:oMath>
                  </a14:m>
                  <a:r>
                    <a:rPr lang="en-US" altLang="zh-CN" dirty="0" smtClean="0"/>
                    <a:t>.</a:t>
                  </a:r>
                </a:p>
                <a:p>
                  <a:r>
                    <a:rPr lang="en-US" altLang="zh-CN" sz="1400" dirty="0">
                      <a:solidFill>
                        <a:srgbClr val="7030A0"/>
                      </a:solidFill>
                    </a:rPr>
                    <a:t>J. Ellison and </a:t>
                  </a:r>
                  <a:r>
                    <a:rPr lang="en-US" altLang="zh-CN" sz="1400" dirty="0" err="1">
                      <a:solidFill>
                        <a:srgbClr val="7030A0"/>
                      </a:solidFill>
                    </a:rPr>
                    <a:t>J.Wudka</a:t>
                  </a:r>
                  <a:r>
                    <a:rPr lang="en-US" altLang="zh-CN" sz="1400" dirty="0">
                      <a:solidFill>
                        <a:srgbClr val="7030A0"/>
                      </a:solidFill>
                    </a:rPr>
                    <a:t>, </a:t>
                  </a:r>
                  <a:r>
                    <a:rPr lang="en-US" altLang="zh-CN" sz="1400" dirty="0" err="1">
                      <a:solidFill>
                        <a:srgbClr val="7030A0"/>
                      </a:solidFill>
                    </a:rPr>
                    <a:t>Annu</a:t>
                  </a:r>
                  <a:r>
                    <a:rPr lang="en-US" altLang="zh-CN" sz="1400" dirty="0">
                      <a:solidFill>
                        <a:srgbClr val="7030A0"/>
                      </a:solidFill>
                    </a:rPr>
                    <a:t>. Rev. </a:t>
                  </a:r>
                  <a:r>
                    <a:rPr lang="en-US" altLang="zh-CN" sz="1400" dirty="0" err="1">
                      <a:solidFill>
                        <a:srgbClr val="7030A0"/>
                      </a:solidFill>
                    </a:rPr>
                    <a:t>Nucl</a:t>
                  </a:r>
                  <a:r>
                    <a:rPr lang="en-US" altLang="zh-CN" sz="1400" dirty="0">
                      <a:solidFill>
                        <a:srgbClr val="7030A0"/>
                      </a:solidFill>
                    </a:rPr>
                    <a:t>. Part. </a:t>
                  </a:r>
                  <a:endParaRPr lang="en-US" altLang="zh-CN" sz="1400" dirty="0" smtClean="0">
                    <a:solidFill>
                      <a:srgbClr val="7030A0"/>
                    </a:solidFill>
                  </a:endParaRPr>
                </a:p>
                <a:p>
                  <a:r>
                    <a:rPr lang="en-US" altLang="zh-CN" sz="1400" dirty="0" smtClean="0">
                      <a:solidFill>
                        <a:srgbClr val="7030A0"/>
                      </a:solidFill>
                    </a:rPr>
                    <a:t>Sci</a:t>
                  </a:r>
                  <a:r>
                    <a:rPr lang="en-US" altLang="zh-CN" sz="1400" dirty="0">
                      <a:solidFill>
                        <a:srgbClr val="7030A0"/>
                      </a:solidFill>
                    </a:rPr>
                    <a:t>. 48,33 (1998</a:t>
                  </a:r>
                  <a:r>
                    <a:rPr lang="en-US" altLang="zh-CN" sz="1400" dirty="0" smtClean="0">
                      <a:solidFill>
                        <a:srgbClr val="7030A0"/>
                      </a:solidFill>
                    </a:rPr>
                    <a:t>).</a:t>
                  </a:r>
                  <a:endParaRPr lang="en-US" altLang="zh-CN" sz="1400" dirty="0">
                    <a:solidFill>
                      <a:srgbClr val="7030A0"/>
                    </a:solidFill>
                  </a:endParaRPr>
                </a:p>
              </p:txBody>
            </p:sp>
          </mc:Choice>
          <mc:Fallback xmlns="">
            <p:sp>
              <p:nvSpPr>
                <p:cNvPr id="15" name="文本框 14"/>
                <p:cNvSpPr txBox="1">
                  <a:spLocks noRot="1" noChangeAspect="1" noMove="1" noResize="1" noEditPoints="1" noAdjustHandles="1" noChangeArrowheads="1" noChangeShapeType="1" noTextEdit="1"/>
                </p:cNvSpPr>
                <p:nvPr/>
              </p:nvSpPr>
              <p:spPr>
                <a:xfrm>
                  <a:off x="307832" y="4003811"/>
                  <a:ext cx="4042508" cy="2450992"/>
                </a:xfrm>
                <a:prstGeom prst="rect">
                  <a:avLst/>
                </a:prstGeom>
                <a:blipFill rotWithShape="0">
                  <a:blip r:embed="rId5"/>
                  <a:stretch>
                    <a:fillRect l="-1205"/>
                  </a:stretch>
                </a:blipFill>
              </p:spPr>
              <p:txBody>
                <a:bodyPr/>
                <a:lstStyle/>
                <a:p>
                  <a:r>
                    <a:rPr lang="zh-CN" altLang="en-US">
                      <a:noFill/>
                    </a:rPr>
                    <a:t> </a:t>
                  </a:r>
                </a:p>
              </p:txBody>
            </p:sp>
          </mc:Fallback>
        </mc:AlternateContent>
      </p:grpSp>
      <p:pic>
        <p:nvPicPr>
          <p:cNvPr id="16" name="图片 15"/>
          <p:cNvPicPr>
            <a:picLocks noChangeAspect="1"/>
          </p:cNvPicPr>
          <p:nvPr/>
        </p:nvPicPr>
        <p:blipFill>
          <a:blip r:embed="rId6"/>
          <a:stretch>
            <a:fillRect/>
          </a:stretch>
        </p:blipFill>
        <p:spPr>
          <a:xfrm>
            <a:off x="468451" y="1586948"/>
            <a:ext cx="3882795" cy="2736831"/>
          </a:xfrm>
          <a:prstGeom prst="rect">
            <a:avLst/>
          </a:prstGeom>
          <a:noFill/>
        </p:spPr>
      </p:pic>
      <p:sp>
        <p:nvSpPr>
          <p:cNvPr id="17" name="矩形 16"/>
          <p:cNvSpPr/>
          <p:nvPr/>
        </p:nvSpPr>
        <p:spPr>
          <a:xfrm rot="19766858">
            <a:off x="465077" y="2314565"/>
            <a:ext cx="3889539" cy="438582"/>
          </a:xfrm>
          <a:prstGeom prst="rect">
            <a:avLst/>
          </a:prstGeom>
          <a:noFill/>
        </p:spPr>
        <p:txBody>
          <a:bodyPr wrap="square" lIns="68580" tIns="34290" rIns="68580" bIns="34290">
            <a:spAutoFit/>
          </a:bodyPr>
          <a:lstStyle/>
          <a:p>
            <a:pPr algn="ctr"/>
            <a:r>
              <a:rPr lang="en-US" altLang="zh-CN" sz="2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interesting </a:t>
            </a:r>
            <a:r>
              <a:rPr lang="en-US" altLang="zh-CN"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region</a:t>
            </a:r>
          </a:p>
        </p:txBody>
      </p:sp>
      <p:sp>
        <p:nvSpPr>
          <p:cNvPr id="11" name="标题 1"/>
          <p:cNvSpPr txBox="1">
            <a:spLocks/>
          </p:cNvSpPr>
          <p:nvPr/>
        </p:nvSpPr>
        <p:spPr>
          <a:xfrm>
            <a:off x="0" y="310388"/>
            <a:ext cx="9144000" cy="631674"/>
          </a:xfrm>
          <a:prstGeom prst="rect">
            <a:avLst/>
          </a:prstGeom>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68580" tIns="34290" rIns="68580" bIns="34290" rtlCol="0" anchor="ctr">
            <a:normAutofit/>
          </a:bodyPr>
          <a:lstStyle>
            <a:defPPr>
              <a:defRPr lang="zh-CN"/>
            </a:defPPr>
            <a:lvl1pPr marL="0" defTabSz="914400" eaLnBrk="1" latinLnBrk="0" hangingPunct="1">
              <a:defRPr sz="2400" b="1" cap="all">
                <a:solidFill>
                  <a:srgbClr val="006600"/>
                </a:solidFill>
                <a:ea typeface="+mn-ea"/>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pPr algn="ctr"/>
            <a:r>
              <a:rPr lang="en-US" altLang="zh-CN" cap="none" dirty="0" smtClean="0"/>
              <a:t>Testing Standard Model</a:t>
            </a:r>
            <a:endParaRPr lang="zh-CN" altLang="en-US" dirty="0"/>
          </a:p>
        </p:txBody>
      </p:sp>
      <p:pic>
        <p:nvPicPr>
          <p:cNvPr id="3" name="图片 2"/>
          <p:cNvPicPr>
            <a:picLocks noChangeAspect="1"/>
          </p:cNvPicPr>
          <p:nvPr/>
        </p:nvPicPr>
        <p:blipFill>
          <a:blip r:embed="rId7"/>
          <a:stretch>
            <a:fillRect/>
          </a:stretch>
        </p:blipFill>
        <p:spPr>
          <a:xfrm>
            <a:off x="485800" y="4869160"/>
            <a:ext cx="8460432" cy="1218010"/>
          </a:xfrm>
          <a:prstGeom prst="rect">
            <a:avLst/>
          </a:prstGeom>
        </p:spPr>
      </p:pic>
      <p:sp>
        <p:nvSpPr>
          <p:cNvPr id="2" name="矩形 1"/>
          <p:cNvSpPr/>
          <p:nvPr/>
        </p:nvSpPr>
        <p:spPr>
          <a:xfrm>
            <a:off x="5796136" y="5301208"/>
            <a:ext cx="2952328" cy="64807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200831" y="5301208"/>
            <a:ext cx="1570969" cy="64807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6705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914347" y="4710092"/>
            <a:ext cx="7863033" cy="1186217"/>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0" name="文本框 9"/>
              <p:cNvSpPr txBox="1"/>
              <p:nvPr/>
            </p:nvSpPr>
            <p:spPr>
              <a:xfrm>
                <a:off x="1167771" y="4966158"/>
                <a:ext cx="7677498" cy="646331"/>
              </a:xfrm>
              <a:prstGeom prst="rect">
                <a:avLst/>
              </a:prstGeom>
              <a:noFill/>
            </p:spPr>
            <p:txBody>
              <a:bodyPr wrap="square" rtlCol="0">
                <a:spAutoFit/>
              </a:bodyPr>
              <a:lstStyle/>
              <a:p>
                <a:r>
                  <a:rPr lang="en-US" altLang="zh-CN" b="1" dirty="0" smtClean="0">
                    <a:solidFill>
                      <a:schemeClr val="accent5">
                        <a:lumMod val="75000"/>
                      </a:schemeClr>
                    </a:solidFill>
                  </a:rPr>
                  <a:t>aTGC effects</a:t>
                </a:r>
                <a:r>
                  <a:rPr lang="en-US" altLang="zh-CN" b="1" dirty="0"/>
                  <a:t>: often increase cross sections at  high invariant mass </a:t>
                </a:r>
                <a:r>
                  <a:rPr lang="en-US" altLang="zh-CN" dirty="0"/>
                  <a:t>(</a:t>
                </a:r>
                <a14:m>
                  <m:oMath xmlns:m="http://schemas.openxmlformats.org/officeDocument/2006/math">
                    <m:sSub>
                      <m:sSubPr>
                        <m:ctrlPr>
                          <a:rPr lang="en-US" altLang="zh-CN" i="1">
                            <a:solidFill>
                              <a:srgbClr val="FF0000"/>
                            </a:solidFill>
                            <a:latin typeface="Cambria Math" panose="02040503050406030204" pitchFamily="18" charset="0"/>
                          </a:rPr>
                        </m:ctrlPr>
                      </m:sSubPr>
                      <m:e>
                        <m:r>
                          <a:rPr lang="en-US" altLang="zh-CN" i="1">
                            <a:solidFill>
                              <a:srgbClr val="FF0000"/>
                            </a:solidFill>
                            <a:latin typeface="Cambria Math" panose="02040503050406030204" pitchFamily="18" charset="0"/>
                          </a:rPr>
                          <m:t>𝑀</m:t>
                        </m:r>
                      </m:e>
                      <m:sub>
                        <m:r>
                          <a:rPr lang="en-US" altLang="zh-CN" i="1">
                            <a:solidFill>
                              <a:srgbClr val="FF0000"/>
                            </a:solidFill>
                            <a:latin typeface="Cambria Math" panose="02040503050406030204" pitchFamily="18" charset="0"/>
                          </a:rPr>
                          <m:t>𝑉𝑉</m:t>
                        </m:r>
                      </m:sub>
                    </m:sSub>
                  </m:oMath>
                </a14:m>
                <a:r>
                  <a:rPr lang="en-US" altLang="zh-CN" dirty="0"/>
                  <a:t>) </a:t>
                </a:r>
                <a:r>
                  <a:rPr lang="en-US" altLang="zh-CN" b="1" dirty="0"/>
                  <a:t>and its proxies </a:t>
                </a:r>
                <a:r>
                  <a:rPr lang="en-US" altLang="zh-CN" dirty="0" smtClean="0"/>
                  <a:t>(</a:t>
                </a:r>
                <a14:m>
                  <m:oMath xmlns:m="http://schemas.openxmlformats.org/officeDocument/2006/math">
                    <m:sSub>
                      <m:sSubPr>
                        <m:ctrlPr>
                          <a:rPr lang="en-US" altLang="zh-CN" i="1">
                            <a:solidFill>
                              <a:srgbClr val="FF0000"/>
                            </a:solidFill>
                            <a:latin typeface="Cambria Math" panose="02040503050406030204" pitchFamily="18" charset="0"/>
                          </a:rPr>
                        </m:ctrlPr>
                      </m:sSubPr>
                      <m:e>
                        <m:r>
                          <a:rPr lang="en-US" altLang="zh-CN" b="0" i="1" smtClean="0">
                            <a:solidFill>
                              <a:srgbClr val="FF0000"/>
                            </a:solidFill>
                            <a:latin typeface="Cambria Math" panose="02040503050406030204" pitchFamily="18" charset="0"/>
                          </a:rPr>
                          <m:t>𝑝</m:t>
                        </m:r>
                      </m:e>
                      <m:sub>
                        <m:r>
                          <a:rPr lang="en-US" altLang="zh-CN" i="1">
                            <a:solidFill>
                              <a:srgbClr val="FF0000"/>
                            </a:solidFill>
                            <a:latin typeface="Cambria Math" panose="02040503050406030204" pitchFamily="18" charset="0"/>
                          </a:rPr>
                          <m:t>𝑇</m:t>
                        </m:r>
                      </m:sub>
                    </m:sSub>
                  </m:oMath>
                </a14:m>
                <a:r>
                  <a:rPr lang="en-US" altLang="zh-CN" dirty="0" smtClean="0"/>
                  <a:t>)</a:t>
                </a:r>
                <a:endParaRPr lang="en-US" altLang="zh-CN" dirty="0"/>
              </a:p>
            </p:txBody>
          </p:sp>
        </mc:Choice>
        <mc:Fallback xmlns="">
          <p:sp>
            <p:nvSpPr>
              <p:cNvPr id="10" name="文本框 9"/>
              <p:cNvSpPr txBox="1">
                <a:spLocks noRot="1" noChangeAspect="1" noMove="1" noResize="1" noEditPoints="1" noAdjustHandles="1" noChangeArrowheads="1" noChangeShapeType="1" noTextEdit="1"/>
              </p:cNvSpPr>
              <p:nvPr/>
            </p:nvSpPr>
            <p:spPr>
              <a:xfrm>
                <a:off x="1167771" y="4966158"/>
                <a:ext cx="7677498" cy="646331"/>
              </a:xfrm>
              <a:prstGeom prst="rect">
                <a:avLst/>
              </a:prstGeom>
              <a:blipFill rotWithShape="0">
                <a:blip r:embed="rId3"/>
                <a:stretch>
                  <a:fillRect l="-715" t="-5660" b="-14151"/>
                </a:stretch>
              </a:blipFill>
            </p:spPr>
            <p:txBody>
              <a:bodyPr/>
              <a:lstStyle/>
              <a:p>
                <a:r>
                  <a:rPr lang="zh-CN" altLang="en-US">
                    <a:noFill/>
                  </a:rPr>
                  <a:t> </a:t>
                </a:r>
              </a:p>
            </p:txBody>
          </p:sp>
        </mc:Fallback>
      </mc:AlternateContent>
      <p:grpSp>
        <p:nvGrpSpPr>
          <p:cNvPr id="4" name="组合 3"/>
          <p:cNvGrpSpPr/>
          <p:nvPr/>
        </p:nvGrpSpPr>
        <p:grpSpPr>
          <a:xfrm>
            <a:off x="536362" y="1049447"/>
            <a:ext cx="3824314" cy="3408937"/>
            <a:chOff x="5006520" y="825163"/>
            <a:chExt cx="3824314" cy="3408937"/>
          </a:xfrm>
        </p:grpSpPr>
        <p:pic>
          <p:nvPicPr>
            <p:cNvPr id="13" name="图片 12"/>
            <p:cNvPicPr>
              <a:picLocks noChangeAspect="1"/>
            </p:cNvPicPr>
            <p:nvPr/>
          </p:nvPicPr>
          <p:blipFill>
            <a:blip r:embed="rId4"/>
            <a:stretch>
              <a:fillRect/>
            </a:stretch>
          </p:blipFill>
          <p:spPr>
            <a:xfrm>
              <a:off x="5006520" y="825163"/>
              <a:ext cx="3824314" cy="3408937"/>
            </a:xfrm>
            <a:prstGeom prst="rect">
              <a:avLst/>
            </a:prstGeom>
            <a:noFill/>
          </p:spPr>
        </p:pic>
        <p:sp>
          <p:nvSpPr>
            <p:cNvPr id="18" name="圆角矩形 17"/>
            <p:cNvSpPr/>
            <p:nvPr/>
          </p:nvSpPr>
          <p:spPr>
            <a:xfrm>
              <a:off x="6640303" y="2529632"/>
              <a:ext cx="2029688" cy="139678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1" name="标题 1"/>
          <p:cNvSpPr txBox="1">
            <a:spLocks/>
          </p:cNvSpPr>
          <p:nvPr/>
        </p:nvSpPr>
        <p:spPr>
          <a:xfrm>
            <a:off x="0" y="332656"/>
            <a:ext cx="9144000" cy="631674"/>
          </a:xfrm>
          <a:prstGeom prst="rect">
            <a:avLst/>
          </a:prstGeom>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68580" tIns="34290" rIns="68580" bIns="34290" rtlCol="0" anchor="ctr">
            <a:normAutofit/>
          </a:bodyPr>
          <a:lstStyle>
            <a:defPPr>
              <a:defRPr lang="zh-CN"/>
            </a:defPPr>
            <a:lvl1pPr marL="0" defTabSz="914400" eaLnBrk="1" latinLnBrk="0" hangingPunct="1">
              <a:defRPr sz="2400" b="1" cap="all">
                <a:solidFill>
                  <a:srgbClr val="006600"/>
                </a:solidFill>
                <a:ea typeface="+mn-ea"/>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pPr algn="ctr"/>
            <a:r>
              <a:rPr lang="en-US" altLang="zh-CN" cap="none" dirty="0" smtClean="0"/>
              <a:t>The Effects of </a:t>
            </a:r>
            <a:r>
              <a:rPr lang="en-US" altLang="zh-CN" cap="none" dirty="0" err="1" smtClean="0"/>
              <a:t>aTGCs</a:t>
            </a:r>
            <a:endParaRPr lang="zh-CN" altLang="en-US" cap="none" dirty="0"/>
          </a:p>
        </p:txBody>
      </p:sp>
      <p:sp>
        <p:nvSpPr>
          <p:cNvPr id="2" name="矩形 1"/>
          <p:cNvSpPr/>
          <p:nvPr/>
        </p:nvSpPr>
        <p:spPr>
          <a:xfrm>
            <a:off x="5707309" y="5576554"/>
            <a:ext cx="3070071" cy="307777"/>
          </a:xfrm>
          <a:prstGeom prst="rect">
            <a:avLst/>
          </a:prstGeom>
        </p:spPr>
        <p:txBody>
          <a:bodyPr wrap="none">
            <a:spAutoFit/>
          </a:bodyPr>
          <a:lstStyle/>
          <a:p>
            <a:r>
              <a:rPr lang="en-US" altLang="zh-CN" sz="1400" dirty="0">
                <a:solidFill>
                  <a:srgbClr val="7030A0"/>
                </a:solidFill>
              </a:rPr>
              <a:t>U. </a:t>
            </a:r>
            <a:r>
              <a:rPr lang="zh-CN" altLang="en-US" sz="1400" dirty="0">
                <a:solidFill>
                  <a:srgbClr val="7030A0"/>
                </a:solidFill>
              </a:rPr>
              <a:t>Baur </a:t>
            </a:r>
            <a:r>
              <a:rPr lang="en-US" altLang="zh-CN" sz="1400" dirty="0">
                <a:solidFill>
                  <a:srgbClr val="7030A0"/>
                </a:solidFill>
              </a:rPr>
              <a:t>et. al. PRD 53, 1098 (1996) </a:t>
            </a:r>
            <a:endParaRPr lang="zh-CN" altLang="en-US" sz="1400" dirty="0">
              <a:solidFill>
                <a:srgbClr val="7030A0"/>
              </a:solidFill>
            </a:endParaRPr>
          </a:p>
        </p:txBody>
      </p:sp>
      <p:pic>
        <p:nvPicPr>
          <p:cNvPr id="3" name="图片 2"/>
          <p:cNvPicPr>
            <a:picLocks noChangeAspect="1"/>
          </p:cNvPicPr>
          <p:nvPr/>
        </p:nvPicPr>
        <p:blipFill>
          <a:blip r:embed="rId5"/>
          <a:stretch>
            <a:fillRect/>
          </a:stretch>
        </p:blipFill>
        <p:spPr>
          <a:xfrm>
            <a:off x="4630281" y="1159695"/>
            <a:ext cx="4309315" cy="3188439"/>
          </a:xfrm>
          <a:prstGeom prst="rect">
            <a:avLst/>
          </a:prstGeom>
        </p:spPr>
      </p:pic>
      <p:sp>
        <p:nvSpPr>
          <p:cNvPr id="14" name="矩形 13"/>
          <p:cNvSpPr/>
          <p:nvPr/>
        </p:nvSpPr>
        <p:spPr>
          <a:xfrm>
            <a:off x="5810587" y="887853"/>
            <a:ext cx="3333413" cy="307777"/>
          </a:xfrm>
          <a:prstGeom prst="rect">
            <a:avLst/>
          </a:prstGeom>
        </p:spPr>
        <p:txBody>
          <a:bodyPr wrap="none">
            <a:spAutoFit/>
          </a:bodyPr>
          <a:lstStyle/>
          <a:p>
            <a:r>
              <a:rPr lang="en-US" altLang="zh-CN" sz="1400" dirty="0">
                <a:solidFill>
                  <a:srgbClr val="7030A0"/>
                </a:solidFill>
              </a:rPr>
              <a:t>T. </a:t>
            </a:r>
            <a:r>
              <a:rPr lang="en-US" altLang="zh-CN" sz="1400" dirty="0" err="1">
                <a:solidFill>
                  <a:srgbClr val="7030A0"/>
                </a:solidFill>
              </a:rPr>
              <a:t>Melia</a:t>
            </a:r>
            <a:r>
              <a:rPr lang="en-US" altLang="zh-CN" sz="1400" dirty="0">
                <a:solidFill>
                  <a:srgbClr val="7030A0"/>
                </a:solidFill>
              </a:rPr>
              <a:t> et.al. </a:t>
            </a:r>
            <a:r>
              <a:rPr lang="en-US" altLang="zh-CN" sz="1400" dirty="0" err="1">
                <a:solidFill>
                  <a:srgbClr val="7030A0"/>
                </a:solidFill>
              </a:rPr>
              <a:t>arXiv</a:t>
            </a:r>
            <a:r>
              <a:rPr lang="en-US" altLang="zh-CN" sz="1400" dirty="0">
                <a:solidFill>
                  <a:srgbClr val="7030A0"/>
                </a:solidFill>
              </a:rPr>
              <a:t>: 1107.5051 [</a:t>
            </a:r>
            <a:r>
              <a:rPr lang="en-US" altLang="zh-CN" sz="1400" dirty="0" err="1">
                <a:solidFill>
                  <a:srgbClr val="7030A0"/>
                </a:solidFill>
              </a:rPr>
              <a:t>hep-ph</a:t>
            </a:r>
            <a:r>
              <a:rPr lang="en-US" altLang="zh-CN" sz="1400" dirty="0">
                <a:solidFill>
                  <a:srgbClr val="7030A0"/>
                </a:solidFill>
              </a:rPr>
              <a:t>]</a:t>
            </a:r>
            <a:endParaRPr lang="zh-CN" altLang="en-US" sz="1400" dirty="0">
              <a:solidFill>
                <a:srgbClr val="7030A0"/>
              </a:solidFill>
            </a:endParaRPr>
          </a:p>
        </p:txBody>
      </p:sp>
    </p:spTree>
    <p:extLst>
      <p:ext uri="{BB962C8B-B14F-4D97-AF65-F5344CB8AC3E}">
        <p14:creationId xmlns:p14="http://schemas.microsoft.com/office/powerpoint/2010/main" val="12493947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0" y="359837"/>
            <a:ext cx="9144000" cy="513418"/>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en-US" altLang="zh-CN" sz="2400" b="1" cap="none" dirty="0">
                <a:solidFill>
                  <a:srgbClr val="006600"/>
                </a:solidFill>
                <a:latin typeface="Arial" pitchFamily="34" charset="0"/>
                <a:ea typeface="+mn-ea"/>
                <a:cs typeface="+mn-cs"/>
              </a:rPr>
              <a:t>The theoretical predictions </a:t>
            </a:r>
            <a:r>
              <a:rPr lang="en-US" altLang="zh-CN" sz="2400" b="1" cap="none" dirty="0" smtClean="0">
                <a:solidFill>
                  <a:srgbClr val="006600"/>
                </a:solidFill>
                <a:latin typeface="Arial" pitchFamily="34" charset="0"/>
                <a:ea typeface="+mn-ea"/>
                <a:cs typeface="+mn-cs"/>
              </a:rPr>
              <a:t>Gauge Boson Pair Production</a:t>
            </a:r>
            <a:endParaRPr lang="zh-CN" altLang="en-US" sz="2400" b="1" cap="none" dirty="0">
              <a:solidFill>
                <a:srgbClr val="006600"/>
              </a:solidFill>
              <a:latin typeface="Arial" pitchFamily="34" charset="0"/>
              <a:ea typeface="+mn-ea"/>
              <a:cs typeface="+mn-cs"/>
            </a:endParaRPr>
          </a:p>
        </p:txBody>
      </p:sp>
      <p:sp>
        <p:nvSpPr>
          <p:cNvPr id="7" name="内容占位符 6"/>
          <p:cNvSpPr>
            <a:spLocks noGrp="1"/>
          </p:cNvSpPr>
          <p:nvPr>
            <p:ph sz="quarter" idx="13"/>
          </p:nvPr>
        </p:nvSpPr>
        <p:spPr>
          <a:xfrm>
            <a:off x="683568" y="1196752"/>
            <a:ext cx="8276972" cy="4471971"/>
          </a:xfrm>
        </p:spPr>
        <p:txBody>
          <a:bodyPr>
            <a:noAutofit/>
          </a:bodyPr>
          <a:lstStyle/>
          <a:p>
            <a:pPr marL="0" indent="0">
              <a:buNone/>
            </a:pPr>
            <a:r>
              <a:rPr lang="en-US" altLang="zh-CN" sz="2400" b="1" dirty="0">
                <a:solidFill>
                  <a:schemeClr val="accent5">
                    <a:lumMod val="75000"/>
                  </a:schemeClr>
                </a:solidFill>
              </a:rPr>
              <a:t>Beyond QCD NLO</a:t>
            </a:r>
          </a:p>
          <a:p>
            <a:pPr>
              <a:lnSpc>
                <a:spcPct val="100000"/>
              </a:lnSpc>
              <a:spcBef>
                <a:spcPts val="0"/>
              </a:spcBef>
            </a:pPr>
            <a:r>
              <a:rPr lang="en-US" altLang="zh-CN" b="1" cap="none" dirty="0" smtClean="0">
                <a:solidFill>
                  <a:srgbClr val="0070C0"/>
                </a:solidFill>
              </a:rPr>
              <a:t>G. </a:t>
            </a:r>
            <a:r>
              <a:rPr lang="en-US" altLang="zh-CN" b="1" cap="none" dirty="0" err="1" smtClean="0">
                <a:solidFill>
                  <a:srgbClr val="0070C0"/>
                </a:solidFill>
              </a:rPr>
              <a:t>Chachamis</a:t>
            </a:r>
            <a:r>
              <a:rPr lang="en-US" altLang="zh-CN" b="1" cap="none" dirty="0" smtClean="0">
                <a:solidFill>
                  <a:srgbClr val="0070C0"/>
                </a:solidFill>
              </a:rPr>
              <a:t>, M. </a:t>
            </a:r>
            <a:r>
              <a:rPr lang="en-US" altLang="zh-CN" b="1" cap="none" dirty="0" err="1" smtClean="0">
                <a:solidFill>
                  <a:srgbClr val="0070C0"/>
                </a:solidFill>
              </a:rPr>
              <a:t>Czakon</a:t>
            </a:r>
            <a:r>
              <a:rPr lang="en-US" altLang="zh-CN" b="1" cap="none" dirty="0" smtClean="0">
                <a:solidFill>
                  <a:srgbClr val="0070C0"/>
                </a:solidFill>
              </a:rPr>
              <a:t>, and D. </a:t>
            </a:r>
            <a:r>
              <a:rPr lang="en-US" altLang="zh-CN" b="1" cap="none" dirty="0" err="1" smtClean="0">
                <a:solidFill>
                  <a:srgbClr val="0070C0"/>
                </a:solidFill>
              </a:rPr>
              <a:t>Eiras</a:t>
            </a:r>
            <a:r>
              <a:rPr lang="en-US" altLang="zh-CN" b="1" cap="none" dirty="0" smtClean="0">
                <a:solidFill>
                  <a:srgbClr val="0070C0"/>
                </a:solidFill>
              </a:rPr>
              <a:t>, JHEP 12 (2008) 003.</a:t>
            </a:r>
          </a:p>
          <a:p>
            <a:pPr>
              <a:lnSpc>
                <a:spcPct val="100000"/>
              </a:lnSpc>
              <a:spcBef>
                <a:spcPts val="0"/>
              </a:spcBef>
            </a:pPr>
            <a:r>
              <a:rPr lang="en-US" altLang="zh-CN" b="1" cap="none" dirty="0" smtClean="0">
                <a:solidFill>
                  <a:srgbClr val="0070C0"/>
                </a:solidFill>
              </a:rPr>
              <a:t>F. </a:t>
            </a:r>
            <a:r>
              <a:rPr lang="en-US" altLang="zh-CN" b="1" cap="none" dirty="0" err="1" smtClean="0">
                <a:solidFill>
                  <a:srgbClr val="0070C0"/>
                </a:solidFill>
              </a:rPr>
              <a:t>Campanario</a:t>
            </a:r>
            <a:r>
              <a:rPr lang="en-US" altLang="zh-CN" b="1" cap="none" dirty="0">
                <a:solidFill>
                  <a:srgbClr val="0070C0"/>
                </a:solidFill>
              </a:rPr>
              <a:t> and S</a:t>
            </a:r>
            <a:r>
              <a:rPr lang="en-US" altLang="zh-CN" b="1" cap="none" dirty="0" smtClean="0">
                <a:solidFill>
                  <a:srgbClr val="0070C0"/>
                </a:solidFill>
              </a:rPr>
              <a:t>. </a:t>
            </a:r>
            <a:r>
              <a:rPr lang="en-US" altLang="zh-CN" b="1" cap="none" dirty="0" err="1" smtClean="0">
                <a:solidFill>
                  <a:srgbClr val="0070C0"/>
                </a:solidFill>
              </a:rPr>
              <a:t>Sapeta</a:t>
            </a:r>
            <a:r>
              <a:rPr lang="en-US" altLang="zh-CN" b="1" cap="none" dirty="0" smtClean="0">
                <a:solidFill>
                  <a:srgbClr val="0070C0"/>
                </a:solidFill>
              </a:rPr>
              <a:t>, Phys. </a:t>
            </a:r>
            <a:r>
              <a:rPr lang="en-US" altLang="zh-CN" b="1" cap="none" dirty="0" err="1" smtClean="0">
                <a:solidFill>
                  <a:srgbClr val="0070C0"/>
                </a:solidFill>
              </a:rPr>
              <a:t>Lett</a:t>
            </a:r>
            <a:r>
              <a:rPr lang="en-US" altLang="zh-CN" b="1" cap="none" dirty="0" smtClean="0">
                <a:solidFill>
                  <a:srgbClr val="0070C0"/>
                </a:solidFill>
              </a:rPr>
              <a:t>. B 718, 100 (2012).</a:t>
            </a:r>
          </a:p>
          <a:p>
            <a:pPr>
              <a:lnSpc>
                <a:spcPct val="100000"/>
              </a:lnSpc>
              <a:spcBef>
                <a:spcPts val="0"/>
              </a:spcBef>
            </a:pPr>
            <a:r>
              <a:rPr lang="en-US" altLang="zh-CN" b="1" cap="none" dirty="0" smtClean="0">
                <a:solidFill>
                  <a:srgbClr val="0070C0"/>
                </a:solidFill>
              </a:rPr>
              <a:t>M. </a:t>
            </a:r>
            <a:r>
              <a:rPr lang="en-US" altLang="zh-CN" b="1" cap="none" dirty="0" err="1" smtClean="0">
                <a:solidFill>
                  <a:srgbClr val="0070C0"/>
                </a:solidFill>
              </a:rPr>
              <a:t>Grazzini</a:t>
            </a:r>
            <a:r>
              <a:rPr lang="en-US" altLang="zh-CN" b="1" cap="none" dirty="0" smtClean="0">
                <a:solidFill>
                  <a:srgbClr val="0070C0"/>
                </a:solidFill>
              </a:rPr>
              <a:t>, JHEP 01, 15</a:t>
            </a:r>
            <a:r>
              <a:rPr lang="zh-CN" altLang="en-US" b="1" cap="none" dirty="0" smtClean="0">
                <a:solidFill>
                  <a:srgbClr val="0070C0"/>
                </a:solidFill>
              </a:rPr>
              <a:t> </a:t>
            </a:r>
            <a:r>
              <a:rPr lang="en-US" altLang="zh-CN" b="1" cap="none" dirty="0" smtClean="0">
                <a:solidFill>
                  <a:srgbClr val="0070C0"/>
                </a:solidFill>
              </a:rPr>
              <a:t>(2006)</a:t>
            </a:r>
            <a:r>
              <a:rPr lang="zh-CN" altLang="en-US" b="1" cap="none" dirty="0" smtClean="0">
                <a:solidFill>
                  <a:srgbClr val="0070C0"/>
                </a:solidFill>
              </a:rPr>
              <a:t> </a:t>
            </a:r>
            <a:endParaRPr lang="en-US" altLang="zh-CN" b="1" cap="none" dirty="0" smtClean="0">
              <a:solidFill>
                <a:srgbClr val="0070C0"/>
              </a:solidFill>
            </a:endParaRPr>
          </a:p>
          <a:p>
            <a:pPr>
              <a:lnSpc>
                <a:spcPct val="100000"/>
              </a:lnSpc>
              <a:spcBef>
                <a:spcPts val="0"/>
              </a:spcBef>
            </a:pPr>
            <a:r>
              <a:rPr lang="en-US" altLang="zh-CN" b="1" cap="none" dirty="0" smtClean="0">
                <a:solidFill>
                  <a:srgbClr val="0070C0"/>
                </a:solidFill>
              </a:rPr>
              <a:t>R. </a:t>
            </a:r>
            <a:r>
              <a:rPr lang="en-US" altLang="zh-CN" b="1" cap="none" dirty="0" err="1" smtClean="0">
                <a:solidFill>
                  <a:srgbClr val="0070C0"/>
                </a:solidFill>
              </a:rPr>
              <a:t>Frederix</a:t>
            </a:r>
            <a:r>
              <a:rPr lang="en-US" altLang="zh-CN" b="1" cap="none" dirty="0" smtClean="0">
                <a:solidFill>
                  <a:srgbClr val="0070C0"/>
                </a:solidFill>
              </a:rPr>
              <a:t>, M. </a:t>
            </a:r>
            <a:r>
              <a:rPr lang="en-US" altLang="zh-CN" b="1" cap="none" dirty="0" err="1" smtClean="0">
                <a:solidFill>
                  <a:srgbClr val="0070C0"/>
                </a:solidFill>
              </a:rPr>
              <a:t>Grazzini</a:t>
            </a:r>
            <a:r>
              <a:rPr lang="en-US" altLang="zh-CN" b="1" cap="none" dirty="0" smtClean="0">
                <a:solidFill>
                  <a:srgbClr val="0070C0"/>
                </a:solidFill>
              </a:rPr>
              <a:t>, PLB 662, 353 (2008)</a:t>
            </a:r>
          </a:p>
          <a:p>
            <a:pPr>
              <a:lnSpc>
                <a:spcPct val="100000"/>
              </a:lnSpc>
              <a:spcBef>
                <a:spcPts val="0"/>
              </a:spcBef>
            </a:pPr>
            <a:r>
              <a:rPr lang="en-US" altLang="zh-CN" b="1" cap="none" dirty="0" smtClean="0">
                <a:solidFill>
                  <a:srgbClr val="0070C0"/>
                </a:solidFill>
              </a:rPr>
              <a:t>S. Dawson, I.M. Lewis</a:t>
            </a:r>
            <a:r>
              <a:rPr lang="en-US" altLang="zh-CN" b="1" cap="none" dirty="0">
                <a:solidFill>
                  <a:srgbClr val="0070C0"/>
                </a:solidFill>
              </a:rPr>
              <a:t>, and M</a:t>
            </a:r>
            <a:r>
              <a:rPr lang="en-US" altLang="zh-CN" b="1" cap="none" dirty="0" smtClean="0">
                <a:solidFill>
                  <a:srgbClr val="0070C0"/>
                </a:solidFill>
              </a:rPr>
              <a:t>. Zeng, Phys. Rev. D 88, 054028 (2013).</a:t>
            </a:r>
          </a:p>
          <a:p>
            <a:pPr>
              <a:lnSpc>
                <a:spcPct val="100000"/>
              </a:lnSpc>
              <a:spcBef>
                <a:spcPts val="0"/>
              </a:spcBef>
            </a:pPr>
            <a:r>
              <a:rPr lang="en-US" altLang="zh-CN" b="1" cap="none" dirty="0" smtClean="0">
                <a:solidFill>
                  <a:srgbClr val="0070C0"/>
                </a:solidFill>
              </a:rPr>
              <a:t>P. Meade, H. </a:t>
            </a:r>
            <a:r>
              <a:rPr lang="en-US" altLang="zh-CN" b="1" cap="none" dirty="0" err="1" smtClean="0">
                <a:solidFill>
                  <a:srgbClr val="0070C0"/>
                </a:solidFill>
              </a:rPr>
              <a:t>Ramani</a:t>
            </a:r>
            <a:r>
              <a:rPr lang="en-US" altLang="zh-CN" b="1" cap="none" dirty="0" smtClean="0">
                <a:solidFill>
                  <a:srgbClr val="0070C0"/>
                </a:solidFill>
              </a:rPr>
              <a:t>, </a:t>
            </a:r>
            <a:r>
              <a:rPr lang="en-US" altLang="zh-CN" b="1" cap="none" dirty="0">
                <a:solidFill>
                  <a:srgbClr val="0070C0"/>
                </a:solidFill>
              </a:rPr>
              <a:t>and </a:t>
            </a:r>
            <a:r>
              <a:rPr lang="en-US" altLang="zh-CN" b="1" cap="none" dirty="0" smtClean="0">
                <a:solidFill>
                  <a:srgbClr val="0070C0"/>
                </a:solidFill>
              </a:rPr>
              <a:t>M. Zeng, </a:t>
            </a:r>
            <a:r>
              <a:rPr lang="en-US" altLang="zh-CN" b="1" cap="none" dirty="0">
                <a:solidFill>
                  <a:srgbClr val="0070C0"/>
                </a:solidFill>
              </a:rPr>
              <a:t>Phys. Rev. D 90, 114006 (2014)</a:t>
            </a:r>
          </a:p>
          <a:p>
            <a:pPr marL="0" indent="0">
              <a:buNone/>
            </a:pPr>
            <a:endParaRPr lang="en-US" altLang="zh-CN" sz="2400" b="1" dirty="0" smtClean="0">
              <a:solidFill>
                <a:srgbClr val="002060"/>
              </a:solidFill>
            </a:endParaRPr>
          </a:p>
          <a:p>
            <a:pPr marL="0" indent="0">
              <a:buNone/>
            </a:pPr>
            <a:r>
              <a:rPr lang="en-US" altLang="zh-CN" sz="2400" b="1" dirty="0">
                <a:solidFill>
                  <a:schemeClr val="accent5">
                    <a:lumMod val="75000"/>
                  </a:schemeClr>
                </a:solidFill>
              </a:rPr>
              <a:t>QCD NNLO</a:t>
            </a:r>
          </a:p>
          <a:p>
            <a:pPr>
              <a:spcBef>
                <a:spcPts val="0"/>
              </a:spcBef>
            </a:pPr>
            <a:r>
              <a:rPr lang="de-DE" altLang="zh-CN" b="1" cap="none" dirty="0" smtClean="0">
                <a:solidFill>
                  <a:srgbClr val="0070C0"/>
                </a:solidFill>
              </a:rPr>
              <a:t>WW </a:t>
            </a:r>
            <a:r>
              <a:rPr lang="de-DE" altLang="zh-CN" b="1" cap="none" dirty="0">
                <a:solidFill>
                  <a:srgbClr val="0070C0"/>
                </a:solidFill>
              </a:rPr>
              <a:t>production: </a:t>
            </a:r>
            <a:r>
              <a:rPr lang="en-US" altLang="zh-CN" b="1" cap="none" dirty="0" smtClean="0">
                <a:solidFill>
                  <a:srgbClr val="0070C0"/>
                </a:solidFill>
              </a:rPr>
              <a:t>T</a:t>
            </a:r>
            <a:r>
              <a:rPr lang="en-US" altLang="zh-CN" b="1" cap="none" dirty="0">
                <a:solidFill>
                  <a:srgbClr val="0070C0"/>
                </a:solidFill>
              </a:rPr>
              <a:t>. </a:t>
            </a:r>
            <a:r>
              <a:rPr lang="en-US" altLang="zh-CN" b="1" cap="none" dirty="0" err="1">
                <a:solidFill>
                  <a:srgbClr val="0070C0"/>
                </a:solidFill>
              </a:rPr>
              <a:t>Gehrmann</a:t>
            </a:r>
            <a:r>
              <a:rPr lang="en-US" altLang="zh-CN" b="1" cap="none" dirty="0">
                <a:solidFill>
                  <a:srgbClr val="0070C0"/>
                </a:solidFill>
              </a:rPr>
              <a:t>, </a:t>
            </a:r>
            <a:r>
              <a:rPr lang="en-US" altLang="zh-CN" b="1" cap="none" dirty="0" smtClean="0">
                <a:solidFill>
                  <a:srgbClr val="0070C0"/>
                </a:solidFill>
              </a:rPr>
              <a:t>et </a:t>
            </a:r>
            <a:r>
              <a:rPr lang="en-US" altLang="zh-CN" b="1" cap="none" dirty="0">
                <a:solidFill>
                  <a:srgbClr val="0070C0"/>
                </a:solidFill>
              </a:rPr>
              <a:t>al</a:t>
            </a:r>
            <a:r>
              <a:rPr lang="en-US" altLang="zh-CN" b="1" cap="none" dirty="0" smtClean="0">
                <a:solidFill>
                  <a:srgbClr val="0070C0"/>
                </a:solidFill>
              </a:rPr>
              <a:t>., </a:t>
            </a:r>
            <a:r>
              <a:rPr lang="en-US" altLang="zh-CN" b="1" cap="none" dirty="0" err="1" smtClean="0">
                <a:solidFill>
                  <a:srgbClr val="0070C0"/>
                </a:solidFill>
              </a:rPr>
              <a:t>Phys.Rev.Lett</a:t>
            </a:r>
            <a:r>
              <a:rPr lang="en-US" altLang="zh-CN" b="1" cap="none" dirty="0">
                <a:solidFill>
                  <a:srgbClr val="0070C0"/>
                </a:solidFill>
              </a:rPr>
              <a:t>. 113, 212001 (</a:t>
            </a:r>
            <a:r>
              <a:rPr lang="en-US" altLang="zh-CN" b="1" cap="none" dirty="0" smtClean="0">
                <a:solidFill>
                  <a:srgbClr val="0070C0"/>
                </a:solidFill>
              </a:rPr>
              <a:t>2014)</a:t>
            </a:r>
          </a:p>
          <a:p>
            <a:pPr>
              <a:spcBef>
                <a:spcPts val="0"/>
              </a:spcBef>
            </a:pPr>
            <a:r>
              <a:rPr lang="de-DE" altLang="zh-CN" b="1" cap="none" dirty="0" smtClean="0">
                <a:solidFill>
                  <a:srgbClr val="0070C0"/>
                </a:solidFill>
              </a:rPr>
              <a:t>ZZ  production:  F</a:t>
            </a:r>
            <a:r>
              <a:rPr lang="de-DE" altLang="zh-CN" b="1" cap="none" dirty="0">
                <a:solidFill>
                  <a:srgbClr val="0070C0"/>
                </a:solidFill>
              </a:rPr>
              <a:t>. Cascioli, </a:t>
            </a:r>
            <a:r>
              <a:rPr lang="de-DE" altLang="zh-CN" b="1" cap="none" dirty="0" smtClean="0">
                <a:solidFill>
                  <a:srgbClr val="0070C0"/>
                </a:solidFill>
              </a:rPr>
              <a:t>et </a:t>
            </a:r>
            <a:r>
              <a:rPr lang="de-DE" altLang="zh-CN" b="1" cap="none" dirty="0">
                <a:solidFill>
                  <a:srgbClr val="0070C0"/>
                </a:solidFill>
              </a:rPr>
              <a:t>al., </a:t>
            </a:r>
            <a:r>
              <a:rPr lang="de-DE" altLang="zh-CN" b="1" cap="none" dirty="0" smtClean="0">
                <a:solidFill>
                  <a:srgbClr val="0070C0"/>
                </a:solidFill>
              </a:rPr>
              <a:t>Phys.Lett. B 735, 311 </a:t>
            </a:r>
            <a:r>
              <a:rPr lang="de-DE" altLang="zh-CN" b="1" cap="none" dirty="0">
                <a:solidFill>
                  <a:srgbClr val="0070C0"/>
                </a:solidFill>
              </a:rPr>
              <a:t>(2014</a:t>
            </a:r>
            <a:r>
              <a:rPr lang="de-DE" altLang="zh-CN" b="1" cap="none" dirty="0" smtClean="0">
                <a:solidFill>
                  <a:srgbClr val="0070C0"/>
                </a:solidFill>
              </a:rPr>
              <a:t>)</a:t>
            </a:r>
            <a:endParaRPr lang="en-US" altLang="zh-CN" b="1" cap="none" dirty="0" smtClean="0">
              <a:solidFill>
                <a:srgbClr val="0070C0"/>
              </a:solidFill>
            </a:endParaRPr>
          </a:p>
          <a:p>
            <a:pPr marL="0" indent="0">
              <a:lnSpc>
                <a:spcPct val="100000"/>
              </a:lnSpc>
              <a:spcBef>
                <a:spcPts val="0"/>
              </a:spcBef>
              <a:buNone/>
            </a:pPr>
            <a:r>
              <a:rPr lang="en-US" altLang="zh-CN" sz="1400" b="1" dirty="0">
                <a:solidFill>
                  <a:srgbClr val="0070C0"/>
                </a:solidFill>
              </a:rPr>
              <a:t>	</a:t>
            </a:r>
            <a:endParaRPr lang="zh-CN" altLang="en-US" sz="1400" b="1" dirty="0">
              <a:solidFill>
                <a:srgbClr val="0070C0"/>
              </a:solidFill>
            </a:endParaRPr>
          </a:p>
        </p:txBody>
      </p:sp>
    </p:spTree>
    <p:extLst>
      <p:ext uri="{BB962C8B-B14F-4D97-AF65-F5344CB8AC3E}">
        <p14:creationId xmlns:p14="http://schemas.microsoft.com/office/powerpoint/2010/main" val="9722748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988" y="183689"/>
            <a:ext cx="9144000" cy="958484"/>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r>
              <a:rPr lang="en-US" altLang="zh-CN" sz="2400" b="1" cap="none" dirty="0" smtClean="0">
                <a:solidFill>
                  <a:srgbClr val="006600"/>
                </a:solidFill>
                <a:latin typeface="Arial" pitchFamily="34" charset="0"/>
                <a:ea typeface="+mn-ea"/>
                <a:cs typeface="+mn-cs"/>
              </a:rPr>
              <a:t>Total Cross Section </a:t>
            </a:r>
            <a:r>
              <a:rPr lang="en-US" altLang="zh-CN" sz="2400" b="1" cap="none" dirty="0" smtClean="0">
                <a:solidFill>
                  <a:srgbClr val="FF0000"/>
                </a:solidFill>
                <a:latin typeface="Arial" pitchFamily="34" charset="0"/>
                <a:ea typeface="+mn-ea"/>
                <a:cs typeface="+mn-cs"/>
              </a:rPr>
              <a:t>in 2013</a:t>
            </a:r>
            <a:endParaRPr lang="zh-CN" altLang="en-US" sz="2400" b="1" cap="none" dirty="0">
              <a:solidFill>
                <a:srgbClr val="FF0000"/>
              </a:solidFill>
              <a:latin typeface="Arial" pitchFamily="34" charset="0"/>
              <a:ea typeface="+mn-ea"/>
              <a:cs typeface="+mn-cs"/>
            </a:endParaRPr>
          </a:p>
        </p:txBody>
      </p:sp>
      <mc:AlternateContent xmlns:mc="http://schemas.openxmlformats.org/markup-compatibility/2006" xmlns:a14="http://schemas.microsoft.com/office/drawing/2010/main">
        <mc:Choice Requires="a14">
          <p:graphicFrame>
            <p:nvGraphicFramePr>
              <p:cNvPr id="3" name="表格 2"/>
              <p:cNvGraphicFramePr>
                <a:graphicFrameLocks noGrp="1"/>
              </p:cNvGraphicFramePr>
              <p:nvPr>
                <p:extLst>
                  <p:ext uri="{D42A27DB-BD31-4B8C-83A1-F6EECF244321}">
                    <p14:modId xmlns:p14="http://schemas.microsoft.com/office/powerpoint/2010/main" val="518279250"/>
                  </p:ext>
                </p:extLst>
              </p:nvPr>
            </p:nvGraphicFramePr>
            <p:xfrm>
              <a:off x="4611372" y="1787997"/>
              <a:ext cx="4488160" cy="2434483"/>
            </p:xfrm>
            <a:graphic>
              <a:graphicData uri="http://schemas.openxmlformats.org/drawingml/2006/table">
                <a:tbl>
                  <a:tblPr firstRow="1" bandRow="1">
                    <a:tableStyleId>{775DCB02-9BB8-47FD-8907-85C794F793BA}</a:tableStyleId>
                  </a:tblPr>
                  <a:tblGrid>
                    <a:gridCol w="1296143"/>
                    <a:gridCol w="3192017"/>
                  </a:tblGrid>
                  <a:tr h="437632">
                    <a:tc>
                      <a:txBody>
                        <a:bodyPr/>
                        <a:lstStyle/>
                        <a:p>
                          <a:r>
                            <a:rPr lang="en-US" altLang="zh-CN" sz="2400" dirty="0" smtClean="0"/>
                            <a:t>NLO</a:t>
                          </a:r>
                          <a:endParaRPr lang="zh-CN" altLang="en-US" sz="2400" dirty="0"/>
                        </a:p>
                      </a:txBody>
                      <a:tcPr/>
                    </a:tc>
                    <a:tc>
                      <a:txBody>
                        <a:bodyPr/>
                        <a:lstStyle/>
                        <a:p>
                          <a:pPr algn="ctr"/>
                          <a14:m>
                            <m:oMath xmlns:m="http://schemas.openxmlformats.org/officeDocument/2006/math">
                              <m:r>
                                <a:rPr lang="en-US" altLang="zh-CN" sz="2400" smtClean="0">
                                  <a:latin typeface="Cambria Math" panose="02040503050406030204" pitchFamily="18" charset="0"/>
                                </a:rPr>
                                <m:t>𝟓𝟒</m:t>
                              </m:r>
                              <m:r>
                                <a:rPr lang="en-US" altLang="zh-CN" sz="2400" smtClean="0">
                                  <a:latin typeface="Cambria Math" panose="02040503050406030204" pitchFamily="18" charset="0"/>
                                </a:rPr>
                                <m:t>.</m:t>
                              </m:r>
                              <m:sSubSup>
                                <m:sSubSupPr>
                                  <m:ctrlPr>
                                    <a:rPr lang="en-US" altLang="zh-CN" sz="2400" i="1" smtClean="0">
                                      <a:latin typeface="Cambria Math" panose="02040503050406030204" pitchFamily="18" charset="0"/>
                                    </a:rPr>
                                  </m:ctrlPr>
                                </m:sSubSupPr>
                                <m:e>
                                  <m:r>
                                    <a:rPr lang="en-US" altLang="zh-CN" sz="2400" smtClean="0">
                                      <a:latin typeface="Cambria Math" panose="02040503050406030204" pitchFamily="18" charset="0"/>
                                    </a:rPr>
                                    <m:t>𝟕</m:t>
                                  </m:r>
                                </m:e>
                                <m:sub>
                                  <m:r>
                                    <a:rPr lang="en-US" altLang="zh-CN" sz="2400" smtClean="0">
                                      <a:latin typeface="Cambria Math" panose="02040503050406030204" pitchFamily="18" charset="0"/>
                                    </a:rPr>
                                    <m:t>−</m:t>
                                  </m:r>
                                  <m:r>
                                    <a:rPr lang="en-US" altLang="zh-CN" sz="2400" smtClean="0">
                                      <a:latin typeface="Cambria Math" panose="02040503050406030204" pitchFamily="18" charset="0"/>
                                    </a:rPr>
                                    <m:t>𝟏</m:t>
                                  </m:r>
                                  <m:r>
                                    <a:rPr lang="en-US" altLang="zh-CN" sz="2400" smtClean="0">
                                      <a:latin typeface="Cambria Math" panose="02040503050406030204" pitchFamily="18" charset="0"/>
                                    </a:rPr>
                                    <m:t>.</m:t>
                                  </m:r>
                                  <m:r>
                                    <a:rPr lang="en-US" altLang="zh-CN" sz="2400" smtClean="0">
                                      <a:latin typeface="Cambria Math" panose="02040503050406030204" pitchFamily="18" charset="0"/>
                                    </a:rPr>
                                    <m:t>𝟎</m:t>
                                  </m:r>
                                </m:sub>
                                <m:sup>
                                  <m:r>
                                    <a:rPr lang="en-US" altLang="zh-CN" sz="2400" smtClean="0">
                                      <a:latin typeface="Cambria Math" panose="02040503050406030204" pitchFamily="18" charset="0"/>
                                    </a:rPr>
                                    <m:t>+</m:t>
                                  </m:r>
                                  <m:r>
                                    <a:rPr lang="en-US" altLang="zh-CN" sz="2400" smtClean="0">
                                      <a:latin typeface="Cambria Math" panose="02040503050406030204" pitchFamily="18" charset="0"/>
                                    </a:rPr>
                                    <m:t>𝟏</m:t>
                                  </m:r>
                                  <m:r>
                                    <a:rPr lang="en-US" altLang="zh-CN" sz="2400" smtClean="0">
                                      <a:latin typeface="Cambria Math" panose="02040503050406030204" pitchFamily="18" charset="0"/>
                                    </a:rPr>
                                    <m:t>.</m:t>
                                  </m:r>
                                  <m:r>
                                    <a:rPr lang="en-US" altLang="zh-CN" sz="2400" smtClean="0">
                                      <a:latin typeface="Cambria Math" panose="02040503050406030204" pitchFamily="18" charset="0"/>
                                    </a:rPr>
                                    <m:t>𝟒</m:t>
                                  </m:r>
                                </m:sup>
                              </m:sSubSup>
                            </m:oMath>
                          </a14:m>
                          <a:r>
                            <a:rPr lang="en-US" altLang="zh-CN" sz="2400" dirty="0" smtClean="0"/>
                            <a:t> (</a:t>
                          </a:r>
                          <a:r>
                            <a:rPr lang="en-US" altLang="zh-CN" sz="2400" dirty="0" err="1" smtClean="0"/>
                            <a:t>pb</a:t>
                          </a:r>
                          <a:r>
                            <a:rPr lang="en-US" altLang="zh-CN" sz="2400" dirty="0" smtClean="0"/>
                            <a:t>)</a:t>
                          </a:r>
                          <a:endParaRPr lang="zh-CN" altLang="en-US" sz="2400" dirty="0"/>
                        </a:p>
                      </a:txBody>
                      <a:tcPr/>
                    </a:tc>
                  </a:tr>
                  <a:tr h="437632">
                    <a:tc>
                      <a:txBody>
                        <a:bodyPr/>
                        <a:lstStyle/>
                        <a:p>
                          <a:r>
                            <a:rPr lang="en-US" altLang="zh-CN" sz="2400" dirty="0" smtClean="0"/>
                            <a:t>NNLL</a:t>
                          </a:r>
                          <a:endParaRPr lang="zh-CN" alt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altLang="zh-CN" sz="2400" smtClean="0">
                                  <a:latin typeface="Cambria Math" panose="02040503050406030204" pitchFamily="18" charset="0"/>
                                </a:rPr>
                                <m:t>𝟓𝟕</m:t>
                              </m:r>
                              <m:r>
                                <a:rPr lang="en-US" altLang="zh-CN" sz="2400" smtClean="0">
                                  <a:latin typeface="Cambria Math" panose="02040503050406030204" pitchFamily="18" charset="0"/>
                                </a:rPr>
                                <m:t>.</m:t>
                              </m:r>
                              <m:sSubSup>
                                <m:sSubSupPr>
                                  <m:ctrlPr>
                                    <a:rPr lang="en-US" altLang="zh-CN" sz="2400" i="1" smtClean="0">
                                      <a:latin typeface="Cambria Math" panose="02040503050406030204" pitchFamily="18" charset="0"/>
                                    </a:rPr>
                                  </m:ctrlPr>
                                </m:sSubSupPr>
                                <m:e>
                                  <m:r>
                                    <a:rPr lang="en-US" altLang="zh-CN" sz="2400" smtClean="0">
                                      <a:latin typeface="Cambria Math" panose="02040503050406030204" pitchFamily="18" charset="0"/>
                                    </a:rPr>
                                    <m:t>𝟑</m:t>
                                  </m:r>
                                </m:e>
                                <m:sub>
                                  <m:r>
                                    <a:rPr lang="en-US" altLang="zh-CN" sz="2400" smtClean="0">
                                      <a:latin typeface="Cambria Math" panose="02040503050406030204" pitchFamily="18" charset="0"/>
                                    </a:rPr>
                                    <m:t>−</m:t>
                                  </m:r>
                                  <m:r>
                                    <a:rPr lang="en-US" altLang="zh-CN" sz="2400" smtClean="0">
                                      <a:latin typeface="Cambria Math" panose="02040503050406030204" pitchFamily="18" charset="0"/>
                                    </a:rPr>
                                    <m:t>𝟏</m:t>
                                  </m:r>
                                  <m:r>
                                    <a:rPr lang="en-US" altLang="zh-CN" sz="2400" smtClean="0">
                                      <a:latin typeface="Cambria Math" panose="02040503050406030204" pitchFamily="18" charset="0"/>
                                    </a:rPr>
                                    <m:t>.</m:t>
                                  </m:r>
                                  <m:r>
                                    <a:rPr lang="en-US" altLang="zh-CN" sz="2400" smtClean="0">
                                      <a:latin typeface="Cambria Math" panose="02040503050406030204" pitchFamily="18" charset="0"/>
                                    </a:rPr>
                                    <m:t>𝟔</m:t>
                                  </m:r>
                                </m:sub>
                                <m:sup>
                                  <m:r>
                                    <a:rPr lang="en-US" altLang="zh-CN" sz="2400" smtClean="0">
                                      <a:latin typeface="Cambria Math" panose="02040503050406030204" pitchFamily="18" charset="0"/>
                                    </a:rPr>
                                    <m:t>+</m:t>
                                  </m:r>
                                  <m:r>
                                    <a:rPr lang="en-US" altLang="zh-CN" sz="2400" smtClean="0">
                                      <a:latin typeface="Cambria Math" panose="02040503050406030204" pitchFamily="18" charset="0"/>
                                    </a:rPr>
                                    <m:t>𝟐</m:t>
                                  </m:r>
                                  <m:r>
                                    <a:rPr lang="en-US" altLang="zh-CN" sz="2400" smtClean="0">
                                      <a:latin typeface="Cambria Math" panose="02040503050406030204" pitchFamily="18" charset="0"/>
                                    </a:rPr>
                                    <m:t>.</m:t>
                                  </m:r>
                                  <m:r>
                                    <a:rPr lang="en-US" altLang="zh-CN" sz="2400" smtClean="0">
                                      <a:latin typeface="Cambria Math" panose="02040503050406030204" pitchFamily="18" charset="0"/>
                                    </a:rPr>
                                    <m:t>𝟑</m:t>
                                  </m:r>
                                </m:sup>
                              </m:sSubSup>
                            </m:oMath>
                          </a14:m>
                          <a:r>
                            <a:rPr lang="zh-CN" altLang="en-US" sz="2400" dirty="0" smtClean="0"/>
                            <a:t> </a:t>
                          </a:r>
                          <a:r>
                            <a:rPr lang="en-US" altLang="zh-CN" sz="2400" dirty="0" smtClean="0"/>
                            <a:t>(</a:t>
                          </a:r>
                          <a:r>
                            <a:rPr lang="en-US" altLang="zh-CN" sz="2400" dirty="0" err="1" smtClean="0"/>
                            <a:t>pb</a:t>
                          </a:r>
                          <a:r>
                            <a:rPr lang="en-US" altLang="zh-CN" sz="2400" dirty="0" smtClean="0"/>
                            <a:t>)</a:t>
                          </a:r>
                          <a:endParaRPr lang="zh-CN" altLang="en-US" sz="2400" dirty="0"/>
                        </a:p>
                      </a:txBody>
                      <a:tcPr/>
                    </a:tc>
                  </a:tr>
                  <a:tr h="436084">
                    <a:tc>
                      <a:txBody>
                        <a:bodyPr/>
                        <a:lstStyle/>
                        <a:p>
                          <a:r>
                            <a:rPr lang="en-US" altLang="zh-CN" sz="2400" baseline="0" dirty="0" smtClean="0"/>
                            <a:t>NNLO </a:t>
                          </a:r>
                          <a:r>
                            <a:rPr lang="zh-CN" altLang="en-US" sz="2400" baseline="0" dirty="0" smtClean="0"/>
                            <a:t> </a:t>
                          </a:r>
                          <a:endParaRPr lang="en-US" altLang="zh-CN" sz="2400" dirty="0" smtClean="0"/>
                        </a:p>
                      </a:txBody>
                      <a:tcPr/>
                    </a:tc>
                    <a:tc>
                      <a:txBody>
                        <a:bodyPr/>
                        <a:lstStyle/>
                        <a:p>
                          <a:pPr algn="ctr"/>
                          <a:r>
                            <a:rPr lang="en-US" altLang="zh-CN" sz="2400" dirty="0" smtClean="0"/>
                            <a:t> </a:t>
                          </a:r>
                          <a14:m>
                            <m:oMath xmlns:m="http://schemas.openxmlformats.org/officeDocument/2006/math">
                              <m:sSubSup>
                                <m:sSubSupPr>
                                  <m:ctrlPr>
                                    <a:rPr lang="en-US" altLang="zh-CN" sz="2400" i="1" smtClean="0">
                                      <a:latin typeface="Cambria Math" panose="02040503050406030204" pitchFamily="18" charset="0"/>
                                    </a:rPr>
                                  </m:ctrlPr>
                                </m:sSubSupPr>
                                <m:e>
                                  <m:r>
                                    <a:rPr lang="en-US" altLang="zh-CN" sz="2400" smtClean="0">
                                      <a:latin typeface="Cambria Math" panose="02040503050406030204" pitchFamily="18" charset="0"/>
                                    </a:rPr>
                                    <m:t>𝟓𝟗</m:t>
                                  </m:r>
                                  <m:r>
                                    <a:rPr lang="en-US" altLang="zh-CN" sz="2400" smtClean="0">
                                      <a:latin typeface="Cambria Math" panose="02040503050406030204" pitchFamily="18" charset="0"/>
                                    </a:rPr>
                                    <m:t>.</m:t>
                                  </m:r>
                                  <m:r>
                                    <a:rPr lang="en-US" altLang="zh-CN" sz="2400" smtClean="0">
                                      <a:latin typeface="Cambria Math" panose="02040503050406030204" pitchFamily="18" charset="0"/>
                                    </a:rPr>
                                    <m:t>𝟖</m:t>
                                  </m:r>
                                </m:e>
                                <m:sub>
                                  <m:r>
                                    <a:rPr lang="en-US" altLang="zh-CN" sz="2400" smtClean="0">
                                      <a:latin typeface="Cambria Math" panose="02040503050406030204" pitchFamily="18" charset="0"/>
                                    </a:rPr>
                                    <m:t>−</m:t>
                                  </m:r>
                                  <m:r>
                                    <a:rPr lang="en-US" altLang="zh-CN" sz="2400" smtClean="0">
                                      <a:latin typeface="Cambria Math" panose="02040503050406030204" pitchFamily="18" charset="0"/>
                                    </a:rPr>
                                    <m:t>𝟏</m:t>
                                  </m:r>
                                  <m:r>
                                    <a:rPr lang="en-US" altLang="zh-CN" sz="2400" smtClean="0">
                                      <a:latin typeface="Cambria Math" panose="02040503050406030204" pitchFamily="18" charset="0"/>
                                    </a:rPr>
                                    <m:t>.</m:t>
                                  </m:r>
                                  <m:r>
                                    <a:rPr lang="en-US" altLang="zh-CN" sz="2400" smtClean="0">
                                      <a:latin typeface="Cambria Math" panose="02040503050406030204" pitchFamily="18" charset="0"/>
                                    </a:rPr>
                                    <m:t>𝟏</m:t>
                                  </m:r>
                                </m:sub>
                                <m:sup>
                                  <m:r>
                                    <a:rPr lang="en-US" altLang="zh-CN" sz="2400" smtClean="0">
                                      <a:latin typeface="Cambria Math" panose="02040503050406030204" pitchFamily="18" charset="0"/>
                                    </a:rPr>
                                    <m:t>+</m:t>
                                  </m:r>
                                  <m:r>
                                    <a:rPr lang="en-US" altLang="zh-CN" sz="2400" smtClean="0">
                                      <a:latin typeface="Cambria Math" panose="02040503050406030204" pitchFamily="18" charset="0"/>
                                    </a:rPr>
                                    <m:t>𝟏</m:t>
                                  </m:r>
                                  <m:r>
                                    <a:rPr lang="en-US" altLang="zh-CN" sz="2400" smtClean="0">
                                      <a:latin typeface="Cambria Math" panose="02040503050406030204" pitchFamily="18" charset="0"/>
                                    </a:rPr>
                                    <m:t>.</m:t>
                                  </m:r>
                                  <m:r>
                                    <a:rPr lang="en-US" altLang="zh-CN" sz="2400" smtClean="0">
                                      <a:latin typeface="Cambria Math" panose="02040503050406030204" pitchFamily="18" charset="0"/>
                                    </a:rPr>
                                    <m:t>𝟑</m:t>
                                  </m:r>
                                </m:sup>
                              </m:sSubSup>
                            </m:oMath>
                          </a14:m>
                          <a:r>
                            <a:rPr lang="zh-CN" altLang="en-US" sz="2400" dirty="0" smtClean="0"/>
                            <a:t> </a:t>
                          </a:r>
                          <a:r>
                            <a:rPr lang="en-US" altLang="zh-CN" sz="2400" dirty="0" smtClean="0"/>
                            <a:t>(</a:t>
                          </a:r>
                          <a:r>
                            <a:rPr lang="en-US" altLang="zh-CN" sz="2400" dirty="0" err="1" smtClean="0"/>
                            <a:t>pb</a:t>
                          </a:r>
                          <a:r>
                            <a:rPr lang="en-US" altLang="zh-CN" sz="2400" dirty="0" smtClean="0"/>
                            <a:t>)</a:t>
                          </a:r>
                          <a:endParaRPr lang="zh-CN" altLang="en-US" sz="2400" dirty="0"/>
                        </a:p>
                      </a:txBody>
                      <a:tcPr/>
                    </a:tc>
                  </a:tr>
                  <a:tr h="358000">
                    <a:tc>
                      <a:txBody>
                        <a:bodyPr/>
                        <a:lstStyle/>
                        <a:p>
                          <a:r>
                            <a:rPr lang="en-US" altLang="zh-CN" sz="2000" dirty="0" err="1" smtClean="0"/>
                            <a:t>Exp</a:t>
                          </a:r>
                          <a:r>
                            <a:rPr lang="en-US" altLang="zh-CN" sz="2000" dirty="0" smtClean="0"/>
                            <a:t>(CMS)</a:t>
                          </a:r>
                        </a:p>
                      </a:txBody>
                      <a:tcPr/>
                    </a:tc>
                    <a:tc>
                      <a:txBody>
                        <a:bodyPr/>
                        <a:lstStyle/>
                        <a:p>
                          <a:pPr algn="ctr"/>
                          <a14:m>
                            <m:oMath xmlns:m="http://schemas.openxmlformats.org/officeDocument/2006/math">
                              <m:r>
                                <a:rPr lang="en-US" altLang="zh-CN" sz="2000" smtClean="0">
                                  <a:latin typeface="Cambria Math" panose="02040503050406030204" pitchFamily="18" charset="0"/>
                                </a:rPr>
                                <m:t>69.9±2.8±5.6±3.1</m:t>
                              </m:r>
                            </m:oMath>
                          </a14:m>
                          <a:r>
                            <a:rPr lang="zh-CN" altLang="en-US" sz="2000" dirty="0" smtClean="0"/>
                            <a:t> </a:t>
                          </a:r>
                          <a:r>
                            <a:rPr lang="en-US" altLang="zh-CN" sz="2000" dirty="0" smtClean="0"/>
                            <a:t>(</a:t>
                          </a:r>
                          <a:r>
                            <a:rPr lang="en-US" altLang="zh-CN" sz="2000" dirty="0" err="1" smtClean="0"/>
                            <a:t>pb</a:t>
                          </a:r>
                          <a:r>
                            <a:rPr lang="en-US" altLang="zh-CN" sz="2000" dirty="0" smtClean="0"/>
                            <a:t>)</a:t>
                          </a:r>
                          <a:endParaRPr lang="zh-CN" altLang="en-US" sz="2000" dirty="0"/>
                        </a:p>
                      </a:txBody>
                      <a:tcPr/>
                    </a:tc>
                  </a:tr>
                  <a:tr h="586823">
                    <a:tc>
                      <a:txBody>
                        <a:bodyPr/>
                        <a:lstStyle/>
                        <a:p>
                          <a:r>
                            <a:rPr lang="en-US" altLang="zh-CN" sz="2000" dirty="0" err="1" smtClean="0"/>
                            <a:t>Exp</a:t>
                          </a:r>
                          <a:r>
                            <a:rPr lang="en-US" altLang="zh-CN" sz="2000" dirty="0" smtClean="0"/>
                            <a:t>(ATLAS)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altLang="zh-CN" sz="2000" smtClean="0">
                                  <a:latin typeface="Cambria Math" panose="02040503050406030204" pitchFamily="18" charset="0"/>
                                </a:rPr>
                                <m:t>71.4</m:t>
                              </m:r>
                              <m:sSup>
                                <m:sSupPr>
                                  <m:ctrlPr>
                                    <a:rPr lang="en-US" altLang="zh-CN" sz="2000" i="1" smtClean="0">
                                      <a:latin typeface="Cambria Math" panose="02040503050406030204" pitchFamily="18" charset="0"/>
                                    </a:rPr>
                                  </m:ctrlPr>
                                </m:sSupPr>
                                <m:e>
                                  <m:sSup>
                                    <m:sSupPr>
                                      <m:ctrlPr>
                                        <a:rPr lang="en-US" altLang="zh-CN" sz="2000" i="1" smtClean="0">
                                          <a:latin typeface="Cambria Math" panose="02040503050406030204" pitchFamily="18" charset="0"/>
                                        </a:rPr>
                                      </m:ctrlPr>
                                    </m:sSupPr>
                                    <m:e>
                                      <m:sSubSup>
                                        <m:sSubSupPr>
                                          <m:ctrlPr>
                                            <a:rPr lang="en-US" altLang="zh-CN" sz="2000" i="1" smtClean="0">
                                              <a:latin typeface="Cambria Math" panose="02040503050406030204" pitchFamily="18" charset="0"/>
                                            </a:rPr>
                                          </m:ctrlPr>
                                        </m:sSubSupPr>
                                        <m:e>
                                          <m:r>
                                            <a:rPr lang="en-US" altLang="zh-CN" sz="2000" smtClean="0">
                                              <a:latin typeface="Cambria Math" panose="02040503050406030204" pitchFamily="18" charset="0"/>
                                            </a:rPr>
                                            <m:t> </m:t>
                                          </m:r>
                                        </m:e>
                                        <m:sub>
                                          <m:r>
                                            <a:rPr lang="en-US" altLang="zh-CN" sz="2000" smtClean="0">
                                              <a:latin typeface="Cambria Math" panose="02040503050406030204" pitchFamily="18" charset="0"/>
                                            </a:rPr>
                                            <m:t>−1.2−4.0−2.1</m:t>
                                          </m:r>
                                        </m:sub>
                                        <m:sup>
                                          <m:r>
                                            <a:rPr lang="en-US" altLang="zh-CN" sz="2000" smtClean="0">
                                              <a:latin typeface="Cambria Math" panose="02040503050406030204" pitchFamily="18" charset="0"/>
                                            </a:rPr>
                                            <m:t>+1.2+5.0+2.2</m:t>
                                          </m:r>
                                        </m:sup>
                                      </m:sSubSup>
                                    </m:e>
                                    <m:sup>
                                      <m:r>
                                        <a:rPr lang="en-US" altLang="zh-CN" sz="2000" smtClean="0">
                                          <a:latin typeface="Cambria Math" panose="02040503050406030204" pitchFamily="18" charset="0"/>
                                        </a:rPr>
                                        <m:t> </m:t>
                                      </m:r>
                                    </m:sup>
                                  </m:sSup>
                                </m:e>
                                <m:sup>
                                  <m:r>
                                    <a:rPr lang="en-US" altLang="zh-CN" sz="2000" smtClean="0">
                                      <a:latin typeface="Cambria Math" panose="02040503050406030204" pitchFamily="18" charset="0"/>
                                    </a:rPr>
                                    <m:t> </m:t>
                                  </m:r>
                                </m:sup>
                              </m:sSup>
                              <m:r>
                                <a:rPr lang="en-US" altLang="zh-CN" sz="2000" smtClean="0">
                                  <a:latin typeface="Cambria Math" panose="02040503050406030204" pitchFamily="18" charset="0"/>
                                </a:rPr>
                                <m:t> </m:t>
                              </m:r>
                            </m:oMath>
                          </a14:m>
                          <a:r>
                            <a:rPr lang="en-US" altLang="zh-CN" sz="2000" dirty="0" smtClean="0"/>
                            <a:t>(</a:t>
                          </a:r>
                          <a:r>
                            <a:rPr lang="en-US" altLang="zh-CN" sz="2000" dirty="0" err="1" smtClean="0"/>
                            <a:t>pb</a:t>
                          </a:r>
                          <a:r>
                            <a:rPr lang="en-US" altLang="zh-CN" sz="2000" dirty="0" smtClean="0"/>
                            <a:t>)</a:t>
                          </a:r>
                          <a:endParaRPr lang="zh-CN" altLang="en-US" sz="2000" dirty="0"/>
                        </a:p>
                      </a:txBody>
                      <a:tcPr/>
                    </a:tc>
                  </a:tr>
                </a:tbl>
              </a:graphicData>
            </a:graphic>
          </p:graphicFrame>
        </mc:Choice>
        <mc:Fallback xmlns="">
          <p:graphicFrame>
            <p:nvGraphicFramePr>
              <p:cNvPr id="3" name="表格 2"/>
              <p:cNvGraphicFramePr>
                <a:graphicFrameLocks noGrp="1"/>
              </p:cNvGraphicFramePr>
              <p:nvPr>
                <p:extLst>
                  <p:ext uri="{D42A27DB-BD31-4B8C-83A1-F6EECF244321}">
                    <p14:modId xmlns:p14="http://schemas.microsoft.com/office/powerpoint/2010/main" val="518279250"/>
                  </p:ext>
                </p:extLst>
              </p:nvPr>
            </p:nvGraphicFramePr>
            <p:xfrm>
              <a:off x="4611372" y="1787997"/>
              <a:ext cx="4488160" cy="2434483"/>
            </p:xfrm>
            <a:graphic>
              <a:graphicData uri="http://schemas.openxmlformats.org/drawingml/2006/table">
                <a:tbl>
                  <a:tblPr firstRow="1" bandRow="1">
                    <a:tableStyleId>{775DCB02-9BB8-47FD-8907-85C794F793BA}</a:tableStyleId>
                  </a:tblPr>
                  <a:tblGrid>
                    <a:gridCol w="1296143"/>
                    <a:gridCol w="3192017"/>
                  </a:tblGrid>
                  <a:tr h="484378">
                    <a:tc>
                      <a:txBody>
                        <a:bodyPr/>
                        <a:lstStyle/>
                        <a:p>
                          <a:r>
                            <a:rPr lang="en-US" altLang="zh-CN" sz="2400" dirty="0" smtClean="0"/>
                            <a:t>NLO</a:t>
                          </a:r>
                          <a:endParaRPr lang="zh-CN" altLang="en-US" sz="2400" dirty="0"/>
                        </a:p>
                      </a:txBody>
                      <a:tcPr/>
                    </a:tc>
                    <a:tc>
                      <a:txBody>
                        <a:bodyPr/>
                        <a:lstStyle/>
                        <a:p>
                          <a:endParaRPr lang="zh-CN"/>
                        </a:p>
                      </a:txBody>
                      <a:tcPr>
                        <a:blipFill rotWithShape="0">
                          <a:blip r:embed="rId3"/>
                          <a:stretch>
                            <a:fillRect l="-40840" t="-10000" r="-382" b="-402500"/>
                          </a:stretch>
                        </a:blipFill>
                      </a:tcPr>
                    </a:tc>
                  </a:tr>
                  <a:tr h="484378">
                    <a:tc>
                      <a:txBody>
                        <a:bodyPr/>
                        <a:lstStyle/>
                        <a:p>
                          <a:r>
                            <a:rPr lang="en-US" altLang="zh-CN" sz="2400" dirty="0" smtClean="0"/>
                            <a:t>NNLL</a:t>
                          </a:r>
                          <a:endParaRPr lang="zh-CN" altLang="en-US" sz="2400" dirty="0"/>
                        </a:p>
                      </a:txBody>
                      <a:tcPr/>
                    </a:tc>
                    <a:tc>
                      <a:txBody>
                        <a:bodyPr/>
                        <a:lstStyle/>
                        <a:p>
                          <a:endParaRPr lang="zh-CN"/>
                        </a:p>
                      </a:txBody>
                      <a:tcPr>
                        <a:blipFill rotWithShape="0">
                          <a:blip r:embed="rId3"/>
                          <a:stretch>
                            <a:fillRect l="-40840" t="-111392" r="-382" b="-307595"/>
                          </a:stretch>
                        </a:blipFill>
                      </a:tcPr>
                    </a:tc>
                  </a:tr>
                  <a:tr h="482664">
                    <a:tc>
                      <a:txBody>
                        <a:bodyPr/>
                        <a:lstStyle/>
                        <a:p>
                          <a:r>
                            <a:rPr lang="en-US" altLang="zh-CN" sz="2400" baseline="0" dirty="0" smtClean="0"/>
                            <a:t>NNLO </a:t>
                          </a:r>
                          <a:r>
                            <a:rPr lang="zh-CN" altLang="en-US" sz="2400" baseline="0" dirty="0" smtClean="0"/>
                            <a:t> </a:t>
                          </a:r>
                          <a:endParaRPr lang="en-US" altLang="zh-CN" sz="2400" dirty="0" smtClean="0"/>
                        </a:p>
                      </a:txBody>
                      <a:tcPr/>
                    </a:tc>
                    <a:tc>
                      <a:txBody>
                        <a:bodyPr/>
                        <a:lstStyle/>
                        <a:p>
                          <a:endParaRPr lang="zh-CN"/>
                        </a:p>
                      </a:txBody>
                      <a:tcPr>
                        <a:blipFill rotWithShape="0">
                          <a:blip r:embed="rId3"/>
                          <a:stretch>
                            <a:fillRect l="-40840" t="-211392" r="-382" b="-207595"/>
                          </a:stretch>
                        </a:blipFill>
                      </a:tcPr>
                    </a:tc>
                  </a:tr>
                  <a:tr h="396240">
                    <a:tc>
                      <a:txBody>
                        <a:bodyPr/>
                        <a:lstStyle/>
                        <a:p>
                          <a:r>
                            <a:rPr lang="en-US" altLang="zh-CN" sz="2000" dirty="0" err="1" smtClean="0"/>
                            <a:t>Exp</a:t>
                          </a:r>
                          <a:r>
                            <a:rPr lang="en-US" altLang="zh-CN" sz="2000" dirty="0" smtClean="0"/>
                            <a:t>(CMS)</a:t>
                          </a:r>
                        </a:p>
                      </a:txBody>
                      <a:tcPr/>
                    </a:tc>
                    <a:tc>
                      <a:txBody>
                        <a:bodyPr/>
                        <a:lstStyle/>
                        <a:p>
                          <a:endParaRPr lang="zh-CN"/>
                        </a:p>
                      </a:txBody>
                      <a:tcPr>
                        <a:blipFill rotWithShape="0">
                          <a:blip r:embed="rId3"/>
                          <a:stretch>
                            <a:fillRect l="-40840" t="-372727" r="-382" b="-148485"/>
                          </a:stretch>
                        </a:blipFill>
                      </a:tcPr>
                    </a:tc>
                  </a:tr>
                  <a:tr h="586823">
                    <a:tc>
                      <a:txBody>
                        <a:bodyPr/>
                        <a:lstStyle/>
                        <a:p>
                          <a:r>
                            <a:rPr lang="en-US" altLang="zh-CN" sz="2000" dirty="0" err="1" smtClean="0"/>
                            <a:t>Exp</a:t>
                          </a:r>
                          <a:r>
                            <a:rPr lang="en-US" altLang="zh-CN" sz="2000" dirty="0" smtClean="0"/>
                            <a:t>(ATLAS)</a:t>
                          </a:r>
                        </a:p>
                      </a:txBody>
                      <a:tcPr/>
                    </a:tc>
                    <a:tc>
                      <a:txBody>
                        <a:bodyPr/>
                        <a:lstStyle/>
                        <a:p>
                          <a:endParaRPr lang="zh-CN"/>
                        </a:p>
                      </a:txBody>
                      <a:tcPr>
                        <a:blipFill rotWithShape="0">
                          <a:blip r:embed="rId3"/>
                          <a:stretch>
                            <a:fillRect l="-40840" t="-325000" r="-382" b="-2083"/>
                          </a:stretch>
                        </a:blipFill>
                      </a:tcPr>
                    </a:tc>
                  </a:tr>
                </a:tbl>
              </a:graphicData>
            </a:graphic>
          </p:graphicFrame>
        </mc:Fallback>
      </mc:AlternateContent>
      <p:sp>
        <p:nvSpPr>
          <p:cNvPr id="4" name="矩形 3"/>
          <p:cNvSpPr/>
          <p:nvPr/>
        </p:nvSpPr>
        <p:spPr>
          <a:xfrm>
            <a:off x="7068781" y="4264173"/>
            <a:ext cx="2082621" cy="369332"/>
          </a:xfrm>
          <a:prstGeom prst="rect">
            <a:avLst/>
          </a:prstGeom>
        </p:spPr>
        <p:txBody>
          <a:bodyPr wrap="none">
            <a:spAutoFit/>
          </a:bodyPr>
          <a:lstStyle/>
          <a:p>
            <a:r>
              <a:rPr lang="en-US" altLang="zh-CN" dirty="0"/>
              <a:t>(</a:t>
            </a:r>
            <a:r>
              <a:rPr lang="en-US" altLang="zh-CN" dirty="0" smtClean="0"/>
              <a:t>MSTW2008 </a:t>
            </a:r>
            <a:r>
              <a:rPr lang="en-US" altLang="zh-CN" dirty="0"/>
              <a:t>PDF)</a:t>
            </a:r>
            <a:endParaRPr lang="zh-CN" altLang="en-US" dirty="0"/>
          </a:p>
        </p:txBody>
      </p:sp>
      <p:grpSp>
        <p:nvGrpSpPr>
          <p:cNvPr id="20" name="组合 19"/>
          <p:cNvGrpSpPr/>
          <p:nvPr/>
        </p:nvGrpSpPr>
        <p:grpSpPr>
          <a:xfrm>
            <a:off x="218540" y="1147124"/>
            <a:ext cx="4248472" cy="3046554"/>
            <a:chOff x="1951080" y="1000190"/>
            <a:chExt cx="8244115" cy="5813278"/>
          </a:xfrm>
        </p:grpSpPr>
        <p:pic>
          <p:nvPicPr>
            <p:cNvPr id="21" name="图片 20"/>
            <p:cNvPicPr>
              <a:picLocks noChangeAspect="1"/>
            </p:cNvPicPr>
            <p:nvPr/>
          </p:nvPicPr>
          <p:blipFill>
            <a:blip r:embed="rId4"/>
            <a:stretch>
              <a:fillRect/>
            </a:stretch>
          </p:blipFill>
          <p:spPr>
            <a:xfrm>
              <a:off x="1951080" y="1000190"/>
              <a:ext cx="8244115" cy="5813278"/>
            </a:xfrm>
            <a:prstGeom prst="rect">
              <a:avLst/>
            </a:prstGeom>
            <a:effectLst>
              <a:softEdge rad="63500"/>
            </a:effectLst>
            <a:scene3d>
              <a:camera prst="orthographicFront"/>
              <a:lightRig rig="threePt" dir="t"/>
            </a:scene3d>
            <a:sp3d>
              <a:bevelT/>
            </a:sp3d>
          </p:spPr>
        </p:pic>
        <p:sp>
          <p:nvSpPr>
            <p:cNvPr id="22" name="圆角矩形 21"/>
            <p:cNvSpPr/>
            <p:nvPr/>
          </p:nvSpPr>
          <p:spPr>
            <a:xfrm>
              <a:off x="7207753" y="3071644"/>
              <a:ext cx="1886858" cy="3033479"/>
            </a:xfrm>
            <a:prstGeom prst="roundRect">
              <a:avLst/>
            </a:prstGeom>
            <a:noFill/>
            <a:ln w="3810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4812180" y="1001730"/>
            <a:ext cx="4572000" cy="830997"/>
          </a:xfrm>
          <a:prstGeom prst="rect">
            <a:avLst/>
          </a:prstGeom>
        </p:spPr>
        <p:txBody>
          <a:bodyPr>
            <a:spAutoFit/>
          </a:bodyPr>
          <a:lstStyle/>
          <a:p>
            <a:pPr>
              <a:lnSpc>
                <a:spcPct val="100000"/>
              </a:lnSpc>
              <a:spcBef>
                <a:spcPts val="0"/>
              </a:spcBef>
            </a:pPr>
            <a:r>
              <a:rPr lang="en-US" altLang="zh-CN" sz="1600" b="1" dirty="0">
                <a:solidFill>
                  <a:srgbClr val="0070C0"/>
                </a:solidFill>
              </a:rPr>
              <a:t>S. Dawson</a:t>
            </a:r>
            <a:r>
              <a:rPr lang="en-US" altLang="zh-CN" sz="1600" b="1" dirty="0" smtClean="0">
                <a:solidFill>
                  <a:srgbClr val="0070C0"/>
                </a:solidFill>
              </a:rPr>
              <a:t>, et. al, PRD 88</a:t>
            </a:r>
            <a:r>
              <a:rPr lang="en-US" altLang="zh-CN" sz="1600" b="1" dirty="0">
                <a:solidFill>
                  <a:srgbClr val="0070C0"/>
                </a:solidFill>
              </a:rPr>
              <a:t>, 054028 (2013</a:t>
            </a:r>
            <a:r>
              <a:rPr lang="en-US" altLang="zh-CN" sz="1600" b="1" dirty="0" smtClean="0">
                <a:solidFill>
                  <a:srgbClr val="0070C0"/>
                </a:solidFill>
              </a:rPr>
              <a:t>).</a:t>
            </a:r>
          </a:p>
          <a:p>
            <a:pPr>
              <a:spcBef>
                <a:spcPts val="0"/>
              </a:spcBef>
            </a:pPr>
            <a:r>
              <a:rPr lang="en-US" altLang="zh-CN" sz="1600" b="1" dirty="0">
                <a:solidFill>
                  <a:srgbClr val="0070C0"/>
                </a:solidFill>
              </a:rPr>
              <a:t>T. </a:t>
            </a:r>
            <a:r>
              <a:rPr lang="en-US" altLang="zh-CN" sz="1600" b="1" dirty="0" err="1">
                <a:solidFill>
                  <a:srgbClr val="0070C0"/>
                </a:solidFill>
              </a:rPr>
              <a:t>Gehrmann</a:t>
            </a:r>
            <a:r>
              <a:rPr lang="en-US" altLang="zh-CN" sz="1600" b="1" dirty="0">
                <a:solidFill>
                  <a:srgbClr val="0070C0"/>
                </a:solidFill>
              </a:rPr>
              <a:t>, et al., </a:t>
            </a:r>
            <a:r>
              <a:rPr lang="en-US" altLang="zh-CN" sz="1600" b="1" dirty="0" smtClean="0">
                <a:solidFill>
                  <a:srgbClr val="0070C0"/>
                </a:solidFill>
              </a:rPr>
              <a:t>PRL. </a:t>
            </a:r>
            <a:r>
              <a:rPr lang="en-US" altLang="zh-CN" sz="1600" b="1" dirty="0">
                <a:solidFill>
                  <a:srgbClr val="0070C0"/>
                </a:solidFill>
              </a:rPr>
              <a:t>113, 212001 (2014)</a:t>
            </a:r>
          </a:p>
          <a:p>
            <a:pPr>
              <a:lnSpc>
                <a:spcPct val="100000"/>
              </a:lnSpc>
              <a:spcBef>
                <a:spcPts val="0"/>
              </a:spcBef>
            </a:pPr>
            <a:endParaRPr lang="en-US" altLang="zh-CN" sz="1600" b="1" dirty="0">
              <a:solidFill>
                <a:srgbClr val="0070C0"/>
              </a:solidFill>
            </a:endParaRPr>
          </a:p>
        </p:txBody>
      </p:sp>
      <p:pic>
        <p:nvPicPr>
          <p:cNvPr id="10" name="图片 9"/>
          <p:cNvPicPr>
            <a:picLocks noChangeAspect="1"/>
          </p:cNvPicPr>
          <p:nvPr/>
        </p:nvPicPr>
        <p:blipFill>
          <a:blip r:embed="rId5"/>
          <a:stretch>
            <a:fillRect/>
          </a:stretch>
        </p:blipFill>
        <p:spPr>
          <a:xfrm>
            <a:off x="599194" y="4597338"/>
            <a:ext cx="8367173" cy="1725902"/>
          </a:xfrm>
          <a:prstGeom prst="rect">
            <a:avLst/>
          </a:prstGeom>
        </p:spPr>
      </p:pic>
      <mc:AlternateContent xmlns:mc="http://schemas.openxmlformats.org/markup-compatibility/2006" xmlns:a14="http://schemas.microsoft.com/office/drawing/2010/main">
        <mc:Choice Requires="a14">
          <p:sp>
            <p:nvSpPr>
              <p:cNvPr id="12" name="矩形 11"/>
              <p:cNvSpPr/>
              <p:nvPr/>
            </p:nvSpPr>
            <p:spPr>
              <a:xfrm>
                <a:off x="194005" y="4249537"/>
                <a:ext cx="1616661" cy="6185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zh-CN" sz="2800" i="1" smtClean="0">
                              <a:solidFill>
                                <a:srgbClr val="FF0000"/>
                              </a:solidFill>
                              <a:latin typeface="Cambria Math" panose="02040503050406030204" pitchFamily="18" charset="0"/>
                            </a:rPr>
                          </m:ctrlPr>
                        </m:sSubSupPr>
                        <m:e>
                          <m:r>
                            <a:rPr lang="en-US" altLang="zh-CN" sz="2800" i="1">
                              <a:solidFill>
                                <a:srgbClr val="FF0000"/>
                              </a:solidFill>
                              <a:latin typeface="Cambria Math" panose="02040503050406030204" pitchFamily="18" charset="0"/>
                            </a:rPr>
                            <m:t>𝜎</m:t>
                          </m:r>
                        </m:e>
                        <m:sub>
                          <m:r>
                            <a:rPr lang="en-US" altLang="zh-CN" sz="2800" i="1">
                              <a:solidFill>
                                <a:srgbClr val="FF0000"/>
                              </a:solidFill>
                              <a:latin typeface="Cambria Math" panose="02040503050406030204" pitchFamily="18" charset="0"/>
                            </a:rPr>
                            <m:t>𝑊𝑊</m:t>
                          </m:r>
                        </m:sub>
                        <m:sup>
                          <m:r>
                            <a:rPr lang="en-US" altLang="zh-CN" sz="2800" i="1">
                              <a:solidFill>
                                <a:srgbClr val="FF0000"/>
                              </a:solidFill>
                              <a:latin typeface="Cambria Math" panose="02040503050406030204" pitchFamily="18" charset="0"/>
                            </a:rPr>
                            <m:t>𝑓𝑖𝑑𝑢𝑐𝑖𝑎𝑙</m:t>
                          </m:r>
                        </m:sup>
                      </m:sSubSup>
                    </m:oMath>
                  </m:oMathPara>
                </a14:m>
                <a:endParaRPr lang="zh-CN" altLang="en-US" sz="2800" dirty="0">
                  <a:solidFill>
                    <a:srgbClr val="FF0000"/>
                  </a:solidFill>
                </a:endParaRPr>
              </a:p>
            </p:txBody>
          </p:sp>
        </mc:Choice>
        <mc:Fallback xmlns="">
          <p:sp>
            <p:nvSpPr>
              <p:cNvPr id="12" name="矩形 11"/>
              <p:cNvSpPr>
                <a:spLocks noRot="1" noChangeAspect="1" noMove="1" noResize="1" noEditPoints="1" noAdjustHandles="1" noChangeArrowheads="1" noChangeShapeType="1" noTextEdit="1"/>
              </p:cNvSpPr>
              <p:nvPr/>
            </p:nvSpPr>
            <p:spPr>
              <a:xfrm>
                <a:off x="194005" y="4249537"/>
                <a:ext cx="1616661" cy="618503"/>
              </a:xfrm>
              <a:prstGeom prst="rect">
                <a:avLst/>
              </a:prstGeom>
              <a:blipFill rotWithShape="0">
                <a:blip r:embed="rId6"/>
                <a:stretch>
                  <a:fillRect/>
                </a:stretch>
              </a:blipFill>
            </p:spPr>
            <p:txBody>
              <a:bodyPr/>
              <a:lstStyle/>
              <a:p>
                <a:r>
                  <a:rPr lang="zh-CN" altLang="en-US">
                    <a:noFill/>
                  </a:rPr>
                  <a:t> </a:t>
                </a:r>
              </a:p>
            </p:txBody>
          </p:sp>
        </mc:Fallback>
      </mc:AlternateContent>
      <p:sp>
        <p:nvSpPr>
          <p:cNvPr id="13" name="矩形 12"/>
          <p:cNvSpPr/>
          <p:nvPr/>
        </p:nvSpPr>
        <p:spPr>
          <a:xfrm>
            <a:off x="5729503" y="6339201"/>
            <a:ext cx="3421899" cy="338554"/>
          </a:xfrm>
          <a:prstGeom prst="rect">
            <a:avLst/>
          </a:prstGeom>
        </p:spPr>
        <p:txBody>
          <a:bodyPr>
            <a:spAutoFit/>
          </a:bodyPr>
          <a:lstStyle/>
          <a:p>
            <a:pPr>
              <a:spcBef>
                <a:spcPts val="0"/>
              </a:spcBef>
            </a:pPr>
            <a:r>
              <a:rPr lang="en-US" altLang="zh-CN" sz="1600" b="1" dirty="0">
                <a:solidFill>
                  <a:srgbClr val="0070C0"/>
                </a:solidFill>
              </a:rPr>
              <a:t>P. </a:t>
            </a:r>
            <a:r>
              <a:rPr lang="en-US" altLang="zh-CN" sz="1600" b="1" dirty="0" err="1">
                <a:solidFill>
                  <a:srgbClr val="0070C0"/>
                </a:solidFill>
              </a:rPr>
              <a:t>Monn</a:t>
            </a:r>
            <a:r>
              <a:rPr lang="en-US" altLang="zh-CN" sz="1600" b="1" dirty="0">
                <a:solidFill>
                  <a:srgbClr val="0070C0"/>
                </a:solidFill>
              </a:rPr>
              <a:t>, G. </a:t>
            </a:r>
            <a:r>
              <a:rPr lang="en-US" altLang="zh-CN" sz="1600" b="1" dirty="0" err="1">
                <a:solidFill>
                  <a:srgbClr val="0070C0"/>
                </a:solidFill>
              </a:rPr>
              <a:t>Zanderighi</a:t>
            </a:r>
            <a:r>
              <a:rPr lang="en-US" altLang="zh-CN" sz="1600" b="1" dirty="0">
                <a:solidFill>
                  <a:srgbClr val="0070C0"/>
                </a:solidFill>
              </a:rPr>
              <a:t> 1410.4745</a:t>
            </a:r>
            <a:endParaRPr lang="zh-CN" altLang="en-US" sz="1600" b="1" dirty="0">
              <a:solidFill>
                <a:srgbClr val="0070C0"/>
              </a:solidFill>
            </a:endParaRPr>
          </a:p>
        </p:txBody>
      </p:sp>
    </p:spTree>
    <p:extLst>
      <p:ext uri="{BB962C8B-B14F-4D97-AF65-F5344CB8AC3E}">
        <p14:creationId xmlns:p14="http://schemas.microsoft.com/office/powerpoint/2010/main" val="24628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18287" y="-8173"/>
            <a:ext cx="7773338" cy="1596177"/>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r>
              <a:rPr lang="en-US" altLang="zh-CN" sz="2800" b="1" cap="none" dirty="0">
                <a:solidFill>
                  <a:srgbClr val="006600"/>
                </a:solidFill>
                <a:latin typeface="Arial" pitchFamily="34" charset="0"/>
                <a:ea typeface="宋体" pitchFamily="2" charset="-122"/>
                <a:cs typeface="+mn-cs"/>
              </a:rPr>
              <a:t>How to measure in the experiment</a:t>
            </a:r>
            <a:endParaRPr lang="zh-CN" altLang="en-US" sz="2800" b="1" cap="none" dirty="0">
              <a:solidFill>
                <a:srgbClr val="006600"/>
              </a:solidFill>
              <a:latin typeface="Arial" pitchFamily="34" charset="0"/>
              <a:ea typeface="宋体" pitchFamily="2" charset="-122"/>
              <a:cs typeface="+mn-cs"/>
            </a:endParaRPr>
          </a:p>
        </p:txBody>
      </p:sp>
      <mc:AlternateContent xmlns:mc="http://schemas.openxmlformats.org/markup-compatibility/2006" xmlns:a14="http://schemas.microsoft.com/office/drawing/2010/main">
        <mc:Choice Requires="a14">
          <p:sp>
            <p:nvSpPr>
              <p:cNvPr id="3" name="内容占位符 2"/>
              <p:cNvSpPr>
                <a:spLocks noGrp="1"/>
              </p:cNvSpPr>
              <p:nvPr>
                <p:ph sz="quarter" idx="13"/>
              </p:nvPr>
            </p:nvSpPr>
            <p:spPr>
              <a:xfrm>
                <a:off x="687074" y="1652137"/>
                <a:ext cx="3829520" cy="1709979"/>
              </a:xfrm>
            </p:spPr>
            <p:txBody>
              <a:bodyPr>
                <a:noAutofit/>
              </a:bodyPr>
              <a:lstStyle/>
              <a:p>
                <a:pPr marL="0" indent="0">
                  <a:buNone/>
                </a:pPr>
                <a14:m>
                  <m:oMathPara xmlns:m="http://schemas.openxmlformats.org/officeDocument/2006/math">
                    <m:oMathParaPr>
                      <m:jc m:val="centerGroup"/>
                    </m:oMathParaPr>
                    <m:oMath xmlns:m="http://schemas.openxmlformats.org/officeDocument/2006/math">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rPr>
                            <m:t>𝜎</m:t>
                          </m:r>
                        </m:e>
                        <m:sub>
                          <m:r>
                            <a:rPr lang="en-US" altLang="zh-CN" sz="2400" b="0" i="1" smtClean="0">
                              <a:latin typeface="Cambria Math" panose="02040503050406030204" pitchFamily="18" charset="0"/>
                            </a:rPr>
                            <m:t>𝑊𝑊</m:t>
                          </m:r>
                        </m:sub>
                        <m:sup>
                          <m:r>
                            <a:rPr lang="en-US" altLang="zh-CN" sz="2400" b="0" i="1" smtClean="0">
                              <a:latin typeface="Cambria Math" panose="02040503050406030204" pitchFamily="18" charset="0"/>
                            </a:rPr>
                            <m:t>𝑓𝑖𝑑𝑢𝑐𝑖𝑎𝑙</m:t>
                          </m:r>
                        </m:sup>
                      </m:sSubSup>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𝑁</m:t>
                              </m:r>
                            </m:e>
                            <m:sub>
                              <m:r>
                                <a:rPr lang="en-US" altLang="zh-CN" sz="2400" b="0" i="1" smtClean="0">
                                  <a:latin typeface="Cambria Math" panose="02040503050406030204" pitchFamily="18" charset="0"/>
                                </a:rPr>
                                <m:t>𝑑𝑎𝑡𝑎</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𝑁</m:t>
                              </m:r>
                            </m:e>
                            <m:sub>
                              <m:r>
                                <a:rPr lang="en-US" altLang="zh-CN" sz="2400" i="1">
                                  <a:latin typeface="Cambria Math" panose="02040503050406030204" pitchFamily="18" charset="0"/>
                                </a:rPr>
                                <m:t>𝑏𝑘𝑔</m:t>
                              </m:r>
                            </m:sub>
                          </m:sSub>
                        </m:num>
                        <m:den>
                          <m:sSub>
                            <m:sSubPr>
                              <m:ctrlPr>
                                <a:rPr lang="en-US" altLang="zh-CN" sz="2400" b="0" i="1" smtClean="0">
                                  <a:solidFill>
                                    <a:schemeClr val="accent1">
                                      <a:lumMod val="75000"/>
                                    </a:schemeClr>
                                  </a:solidFill>
                                  <a:latin typeface="Cambria Math" panose="02040503050406030204" pitchFamily="18" charset="0"/>
                                </a:rPr>
                              </m:ctrlPr>
                            </m:sSubPr>
                            <m:e>
                              <m:r>
                                <a:rPr lang="en-US" altLang="zh-CN" sz="2400" b="0" i="1" smtClean="0">
                                  <a:solidFill>
                                    <a:schemeClr val="accent1">
                                      <a:lumMod val="75000"/>
                                    </a:schemeClr>
                                  </a:solidFill>
                                  <a:latin typeface="Cambria Math" panose="02040503050406030204" pitchFamily="18" charset="0"/>
                                </a:rPr>
                                <m:t>𝐶</m:t>
                              </m:r>
                            </m:e>
                            <m:sub>
                              <m:r>
                                <a:rPr lang="en-US" altLang="zh-CN" sz="2400" b="0" i="1" smtClean="0">
                                  <a:solidFill>
                                    <a:schemeClr val="accent1">
                                      <a:lumMod val="75000"/>
                                    </a:schemeClr>
                                  </a:solidFill>
                                  <a:latin typeface="Cambria Math" panose="02040503050406030204" pitchFamily="18" charset="0"/>
                                </a:rPr>
                                <m:t>𝑊𝑊</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𝐿</m:t>
                          </m:r>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𝑑𝑡</m:t>
                          </m:r>
                        </m:den>
                      </m:f>
                    </m:oMath>
                  </m:oMathPara>
                </a14:m>
                <a:endParaRPr lang="en-US" altLang="zh-CN" sz="2400" dirty="0" smtClean="0"/>
              </a:p>
              <a:p>
                <a:pPr marL="0" indent="0">
                  <a:buNone/>
                </a:pPr>
                <a14:m>
                  <m:oMathPara xmlns:m="http://schemas.openxmlformats.org/officeDocument/2006/math">
                    <m:oMathParaPr>
                      <m:jc m:val="centerGroup"/>
                    </m:oMathParaPr>
                    <m:oMath xmlns:m="http://schemas.openxmlformats.org/officeDocument/2006/math">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rPr>
                            <m:t>𝜎</m:t>
                          </m:r>
                        </m:e>
                        <m:sub>
                          <m:r>
                            <a:rPr lang="en-US" altLang="zh-CN" sz="2400" b="0" i="1" smtClean="0">
                              <a:latin typeface="Cambria Math" panose="02040503050406030204" pitchFamily="18" charset="0"/>
                            </a:rPr>
                            <m:t>𝑊𝑊</m:t>
                          </m:r>
                        </m:sub>
                        <m:sup>
                          <m:r>
                            <a:rPr lang="en-US" altLang="zh-CN" sz="2400" b="0" i="1" smtClean="0">
                              <a:latin typeface="Cambria Math" panose="02040503050406030204" pitchFamily="18" charset="0"/>
                            </a:rPr>
                            <m:t>𝑡𝑜𝑡𝑎𝑙</m:t>
                          </m:r>
                        </m:sup>
                      </m:sSubSup>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rPr>
                                <m:t>𝜎</m:t>
                              </m:r>
                            </m:e>
                            <m:sub>
                              <m:r>
                                <a:rPr lang="en-US" altLang="zh-CN" sz="2400" b="0" i="1" smtClean="0">
                                  <a:latin typeface="Cambria Math" panose="02040503050406030204" pitchFamily="18" charset="0"/>
                                </a:rPr>
                                <m:t>𝑊𝑊</m:t>
                              </m:r>
                            </m:sub>
                            <m:sup>
                              <m:r>
                                <a:rPr lang="en-US" altLang="zh-CN" sz="2400" b="0" i="1" smtClean="0">
                                  <a:latin typeface="Cambria Math" panose="02040503050406030204" pitchFamily="18" charset="0"/>
                                </a:rPr>
                                <m:t>𝑓𝑖𝑑𝑢𝑐𝑖𝑎𝑙</m:t>
                              </m:r>
                            </m:sup>
                          </m:sSubSup>
                        </m:num>
                        <m:den>
                          <m:sSub>
                            <m:sSubPr>
                              <m:ctrlPr>
                                <a:rPr lang="en-US" altLang="zh-CN" sz="2400" b="0" i="1" smtClean="0">
                                  <a:solidFill>
                                    <a:srgbClr val="00B050"/>
                                  </a:solidFill>
                                  <a:latin typeface="Cambria Math" panose="02040503050406030204" pitchFamily="18" charset="0"/>
                                </a:rPr>
                              </m:ctrlPr>
                            </m:sSubPr>
                            <m:e>
                              <m:r>
                                <a:rPr lang="en-US" altLang="zh-CN" sz="2400" b="0" i="1" smtClean="0">
                                  <a:solidFill>
                                    <a:srgbClr val="00B050"/>
                                  </a:solidFill>
                                  <a:latin typeface="Cambria Math" panose="02040503050406030204" pitchFamily="18" charset="0"/>
                                </a:rPr>
                                <m:t>𝐴</m:t>
                              </m:r>
                            </m:e>
                            <m:sub>
                              <m:r>
                                <a:rPr lang="en-US" altLang="zh-CN" sz="2400" b="0" i="1" smtClean="0">
                                  <a:solidFill>
                                    <a:srgbClr val="00B050"/>
                                  </a:solidFill>
                                  <a:latin typeface="Cambria Math" panose="02040503050406030204" pitchFamily="18" charset="0"/>
                                </a:rPr>
                                <m:t>𝑊𝑊</m:t>
                              </m:r>
                            </m:sub>
                          </m:sSub>
                          <m:r>
                            <a:rPr lang="en-US" altLang="zh-CN" sz="2400" b="0" i="1" smtClean="0">
                              <a:latin typeface="Cambria Math" panose="02040503050406030204" pitchFamily="18" charset="0"/>
                            </a:rPr>
                            <m:t>×</m:t>
                          </m:r>
                          <m:r>
                            <a:rPr lang="en-US" altLang="zh-CN" sz="2400" b="0" i="1" smtClean="0">
                              <a:solidFill>
                                <a:srgbClr val="FF0000"/>
                              </a:solidFill>
                              <a:latin typeface="Cambria Math" panose="02040503050406030204" pitchFamily="18" charset="0"/>
                            </a:rPr>
                            <m:t>𝐵𝑅</m:t>
                          </m:r>
                        </m:den>
                      </m:f>
                    </m:oMath>
                  </m:oMathPara>
                </a14:m>
                <a:endParaRPr lang="zh-CN" altLang="en-US" sz="2400" dirty="0"/>
              </a:p>
            </p:txBody>
          </p:sp>
        </mc:Choice>
        <mc:Fallback xmlns="">
          <p:sp>
            <p:nvSpPr>
              <p:cNvPr id="3" name="内容占位符 2"/>
              <p:cNvSpPr>
                <a:spLocks noGrp="1" noRot="1" noChangeAspect="1" noMove="1" noResize="1" noEditPoints="1" noAdjustHandles="1" noChangeArrowheads="1" noChangeShapeType="1" noTextEdit="1"/>
              </p:cNvSpPr>
              <p:nvPr>
                <p:ph sz="quarter" idx="13"/>
              </p:nvPr>
            </p:nvSpPr>
            <p:spPr>
              <a:xfrm>
                <a:off x="687074" y="1652137"/>
                <a:ext cx="3829520" cy="1709979"/>
              </a:xfrm>
              <a:blipFill rotWithShape="0">
                <a:blip r:embed="rId3"/>
                <a:stretch>
                  <a:fillRect b="-1708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内容占位符 3"/>
              <p:cNvSpPr>
                <a:spLocks noGrp="1"/>
              </p:cNvSpPr>
              <p:nvPr>
                <p:ph sz="quarter" idx="14"/>
              </p:nvPr>
            </p:nvSpPr>
            <p:spPr>
              <a:xfrm>
                <a:off x="4802392" y="1723442"/>
                <a:ext cx="3829050" cy="1714128"/>
              </a:xfrm>
            </p:spPr>
            <p:txBody>
              <a:bodyPr>
                <a:normAutofit fontScale="92500" lnSpcReduction="10000"/>
              </a:bodyPr>
              <a:lstStyle/>
              <a:p>
                <a:pPr marL="0" indent="0">
                  <a:buNone/>
                </a:pPr>
                <a14:m>
                  <m:oMath xmlns:m="http://schemas.openxmlformats.org/officeDocument/2006/math">
                    <m:sSub>
                      <m:sSubPr>
                        <m:ctrlPr>
                          <a:rPr lang="en-US" altLang="zh-CN" b="0" i="1" cap="none" smtClean="0">
                            <a:solidFill>
                              <a:schemeClr val="accent1">
                                <a:lumMod val="75000"/>
                              </a:schemeClr>
                            </a:solidFill>
                            <a:latin typeface="Cambria Math" panose="02040503050406030204" pitchFamily="18" charset="0"/>
                          </a:rPr>
                        </m:ctrlPr>
                      </m:sSubPr>
                      <m:e>
                        <m:r>
                          <a:rPr lang="en-US" altLang="zh-CN" b="0" i="1" cap="none" smtClean="0">
                            <a:solidFill>
                              <a:schemeClr val="accent1">
                                <a:lumMod val="75000"/>
                              </a:schemeClr>
                            </a:solidFill>
                            <a:latin typeface="Cambria Math" panose="02040503050406030204" pitchFamily="18" charset="0"/>
                          </a:rPr>
                          <m:t>𝐶</m:t>
                        </m:r>
                      </m:e>
                      <m:sub>
                        <m:r>
                          <a:rPr lang="en-US" altLang="zh-CN" b="0" i="1" cap="none" smtClean="0">
                            <a:solidFill>
                              <a:schemeClr val="accent1">
                                <a:lumMod val="75000"/>
                              </a:schemeClr>
                            </a:solidFill>
                            <a:latin typeface="Cambria Math" panose="02040503050406030204" pitchFamily="18" charset="0"/>
                          </a:rPr>
                          <m:t>𝑊𝑊</m:t>
                        </m:r>
                      </m:sub>
                    </m:sSub>
                  </m:oMath>
                </a14:m>
                <a:r>
                  <a:rPr lang="en-US" altLang="zh-CN" cap="none" dirty="0" smtClean="0">
                    <a:solidFill>
                      <a:schemeClr val="accent1">
                        <a:lumMod val="75000"/>
                      </a:schemeClr>
                    </a:solidFill>
                  </a:rPr>
                  <a:t> Is the ratio of the number of events satisfying all offline selection criteria to the number of events produced in the fiducial phase space and is estimated from simulation</a:t>
                </a:r>
                <a:endParaRPr lang="zh-CN" altLang="en-US" cap="none" dirty="0">
                  <a:solidFill>
                    <a:schemeClr val="accent1">
                      <a:lumMod val="75000"/>
                    </a:schemeClr>
                  </a:solidFill>
                </a:endParaRPr>
              </a:p>
            </p:txBody>
          </p:sp>
        </mc:Choice>
        <mc:Fallback xmlns="">
          <p:sp>
            <p:nvSpPr>
              <p:cNvPr id="4" name="内容占位符 3"/>
              <p:cNvSpPr>
                <a:spLocks noGrp="1" noRot="1" noChangeAspect="1" noMove="1" noResize="1" noEditPoints="1" noAdjustHandles="1" noChangeArrowheads="1" noChangeShapeType="1" noTextEdit="1"/>
              </p:cNvSpPr>
              <p:nvPr>
                <p:ph sz="quarter" idx="14"/>
              </p:nvPr>
            </p:nvSpPr>
            <p:spPr>
              <a:xfrm>
                <a:off x="4802392" y="1723442"/>
                <a:ext cx="3829050" cy="1714128"/>
              </a:xfrm>
              <a:blipFill rotWithShape="0">
                <a:blip r:embed="rId4"/>
                <a:stretch>
                  <a:fillRect l="-1592" t="-1423" r="-318" b="-32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内容占位符 3"/>
              <p:cNvSpPr txBox="1">
                <a:spLocks/>
              </p:cNvSpPr>
              <p:nvPr/>
            </p:nvSpPr>
            <p:spPr>
              <a:xfrm>
                <a:off x="996788" y="4252916"/>
                <a:ext cx="3829050" cy="171412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fontAlgn="auto">
                  <a:spcAft>
                    <a:spcPts val="0"/>
                  </a:spcAft>
                  <a:buFont typeface="Arial" panose="020B0604020202020204" pitchFamily="34" charset="0"/>
                  <a:buNone/>
                </a:pPr>
                <a14:m>
                  <m:oMath xmlns:m="http://schemas.openxmlformats.org/officeDocument/2006/math">
                    <m:sSub>
                      <m:sSubPr>
                        <m:ctrlPr>
                          <a:rPr lang="en-US" altLang="zh-CN" i="1" cap="none" smtClean="0">
                            <a:solidFill>
                              <a:srgbClr val="00B050"/>
                            </a:solidFill>
                            <a:latin typeface="Cambria Math" panose="02040503050406030204" pitchFamily="18" charset="0"/>
                          </a:rPr>
                        </m:ctrlPr>
                      </m:sSubPr>
                      <m:e>
                        <m:r>
                          <a:rPr lang="en-US" altLang="zh-CN" b="0" i="1" cap="none" smtClean="0">
                            <a:solidFill>
                              <a:srgbClr val="00B050"/>
                            </a:solidFill>
                            <a:latin typeface="Cambria Math" panose="02040503050406030204" pitchFamily="18" charset="0"/>
                          </a:rPr>
                          <m:t>𝐴</m:t>
                        </m:r>
                      </m:e>
                      <m:sub>
                        <m:r>
                          <a:rPr lang="en-US" altLang="zh-CN" i="1" cap="none" smtClean="0">
                            <a:solidFill>
                              <a:srgbClr val="00B050"/>
                            </a:solidFill>
                            <a:latin typeface="Cambria Math" panose="02040503050406030204" pitchFamily="18" charset="0"/>
                          </a:rPr>
                          <m:t>𝑊𝑊</m:t>
                        </m:r>
                      </m:sub>
                    </m:sSub>
                  </m:oMath>
                </a14:m>
                <a:r>
                  <a:rPr lang="en-US" altLang="zh-CN" cap="none" dirty="0" smtClean="0">
                    <a:solidFill>
                      <a:srgbClr val="00B050"/>
                    </a:solidFill>
                  </a:rPr>
                  <a:t> Is the kinematic and geometric acceptance from the total phase space to the fiducial phase space</a:t>
                </a:r>
              </a:p>
              <a:p>
                <a:pPr marL="0" indent="0" fontAlgn="auto">
                  <a:spcAft>
                    <a:spcPts val="0"/>
                  </a:spcAft>
                  <a:buFont typeface="Arial" panose="020B0604020202020204" pitchFamily="34" charset="0"/>
                  <a:buNone/>
                </a:pPr>
                <a:endParaRPr lang="zh-CN" altLang="en-US" cap="none" dirty="0">
                  <a:solidFill>
                    <a:srgbClr val="00B050"/>
                  </a:solidFill>
                </a:endParaRPr>
              </a:p>
            </p:txBody>
          </p:sp>
        </mc:Choice>
        <mc:Fallback xmlns="">
          <p:sp>
            <p:nvSpPr>
              <p:cNvPr id="5" name="内容占位符 3"/>
              <p:cNvSpPr txBox="1">
                <a:spLocks noRot="1" noChangeAspect="1" noMove="1" noResize="1" noEditPoints="1" noAdjustHandles="1" noChangeArrowheads="1" noChangeShapeType="1" noTextEdit="1"/>
              </p:cNvSpPr>
              <p:nvPr/>
            </p:nvSpPr>
            <p:spPr>
              <a:xfrm>
                <a:off x="996788" y="4252916"/>
                <a:ext cx="3829050" cy="1714128"/>
              </a:xfrm>
              <a:prstGeom prst="rect">
                <a:avLst/>
              </a:prstGeom>
              <a:blipFill rotWithShape="0">
                <a:blip r:embed="rId5"/>
                <a:stretch>
                  <a:fillRect l="-1752" r="-334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内容占位符 3"/>
              <p:cNvSpPr txBox="1">
                <a:spLocks/>
              </p:cNvSpPr>
              <p:nvPr/>
            </p:nvSpPr>
            <p:spPr>
              <a:xfrm>
                <a:off x="4825838" y="4252916"/>
                <a:ext cx="3829050" cy="171412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fontAlgn="auto">
                  <a:spcAft>
                    <a:spcPts val="0"/>
                  </a:spcAft>
                  <a:buFont typeface="Arial" panose="020B0604020202020204" pitchFamily="34" charset="0"/>
                  <a:buNone/>
                </a:pPr>
                <a14:m>
                  <m:oMath xmlns:m="http://schemas.openxmlformats.org/officeDocument/2006/math">
                    <m:sSub>
                      <m:sSubPr>
                        <m:ctrlPr>
                          <a:rPr lang="en-US" altLang="zh-CN" i="1" cap="none" smtClean="0">
                            <a:solidFill>
                              <a:srgbClr val="FF0000"/>
                            </a:solidFill>
                            <a:latin typeface="Cambria Math" panose="02040503050406030204" pitchFamily="18" charset="0"/>
                          </a:rPr>
                        </m:ctrlPr>
                      </m:sSubPr>
                      <m:e>
                        <m:r>
                          <a:rPr lang="en-US" altLang="zh-CN" b="0" i="1" cap="none" smtClean="0">
                            <a:solidFill>
                              <a:srgbClr val="FF0000"/>
                            </a:solidFill>
                            <a:latin typeface="Cambria Math" panose="02040503050406030204" pitchFamily="18" charset="0"/>
                          </a:rPr>
                          <m:t>𝐵𝑅</m:t>
                        </m:r>
                      </m:e>
                      <m:sub>
                        <m:r>
                          <a:rPr lang="en-US" altLang="zh-CN" b="0" i="1" cap="none" smtClean="0">
                            <a:solidFill>
                              <a:srgbClr val="FF0000"/>
                            </a:solidFill>
                            <a:latin typeface="Cambria Math" panose="02040503050406030204" pitchFamily="18" charset="0"/>
                          </a:rPr>
                          <m:t> </m:t>
                        </m:r>
                      </m:sub>
                    </m:sSub>
                  </m:oMath>
                </a14:m>
                <a:r>
                  <a:rPr lang="en-US" altLang="zh-CN" cap="none" dirty="0" smtClean="0">
                    <a:solidFill>
                      <a:srgbClr val="FF0000"/>
                    </a:solidFill>
                  </a:rPr>
                  <a:t> Is the branching ratio for both W bosons decaying into </a:t>
                </a:r>
                <a14:m>
                  <m:oMath xmlns:m="http://schemas.openxmlformats.org/officeDocument/2006/math">
                    <m:r>
                      <a:rPr lang="en-US" altLang="zh-CN" b="0" i="1" cap="none" smtClean="0">
                        <a:solidFill>
                          <a:srgbClr val="FF0000"/>
                        </a:solidFill>
                        <a:latin typeface="Cambria Math" panose="02040503050406030204" pitchFamily="18" charset="0"/>
                      </a:rPr>
                      <m:t>𝑒</m:t>
                    </m:r>
                    <m:r>
                      <a:rPr lang="en-US" altLang="zh-CN" b="0" i="1" cap="none" smtClean="0">
                        <a:solidFill>
                          <a:srgbClr val="FF0000"/>
                        </a:solidFill>
                        <a:latin typeface="Cambria Math" panose="02040503050406030204" pitchFamily="18" charset="0"/>
                      </a:rPr>
                      <m:t>𝜈</m:t>
                    </m:r>
                  </m:oMath>
                </a14:m>
                <a:r>
                  <a:rPr lang="zh-CN" altLang="en-US" cap="none" dirty="0" smtClean="0">
                    <a:solidFill>
                      <a:srgbClr val="FF0000"/>
                    </a:solidFill>
                  </a:rPr>
                  <a:t> </a:t>
                </a:r>
                <a:r>
                  <a:rPr lang="en-US" altLang="zh-CN" cap="none" dirty="0" smtClean="0">
                    <a:solidFill>
                      <a:srgbClr val="FF0000"/>
                    </a:solidFill>
                  </a:rPr>
                  <a:t>or </a:t>
                </a:r>
                <a14:m>
                  <m:oMath xmlns:m="http://schemas.openxmlformats.org/officeDocument/2006/math">
                    <m:r>
                      <a:rPr lang="en-US" altLang="zh-CN" b="0" i="1" cap="none" smtClean="0">
                        <a:solidFill>
                          <a:srgbClr val="FF0000"/>
                        </a:solidFill>
                        <a:latin typeface="Cambria Math" panose="02040503050406030204" pitchFamily="18" charset="0"/>
                      </a:rPr>
                      <m:t>𝜇𝜈</m:t>
                    </m:r>
                  </m:oMath>
                </a14:m>
                <a:r>
                  <a:rPr lang="zh-CN" altLang="en-US" cap="none" dirty="0" smtClean="0">
                    <a:solidFill>
                      <a:srgbClr val="FF0000"/>
                    </a:solidFill>
                  </a:rPr>
                  <a:t> </a:t>
                </a:r>
                <a:r>
                  <a:rPr lang="en-US" altLang="zh-CN" cap="none" dirty="0" smtClean="0">
                    <a:solidFill>
                      <a:srgbClr val="FF0000"/>
                    </a:solidFill>
                  </a:rPr>
                  <a:t>(including decays through </a:t>
                </a:r>
                <a14:m>
                  <m:oMath xmlns:m="http://schemas.openxmlformats.org/officeDocument/2006/math">
                    <m:r>
                      <a:rPr lang="en-US" altLang="zh-CN" b="0" i="1" cap="none" smtClean="0">
                        <a:solidFill>
                          <a:srgbClr val="FF0000"/>
                        </a:solidFill>
                        <a:latin typeface="Cambria Math" panose="02040503050406030204" pitchFamily="18" charset="0"/>
                      </a:rPr>
                      <m:t>𝜏</m:t>
                    </m:r>
                  </m:oMath>
                </a14:m>
                <a:r>
                  <a:rPr lang="en-US" altLang="zh-CN" cap="none" dirty="0" smtClean="0">
                    <a:solidFill>
                      <a:srgbClr val="FF0000"/>
                    </a:solidFill>
                  </a:rPr>
                  <a:t> leptons with additional neutrinos)</a:t>
                </a:r>
                <a:endParaRPr lang="zh-CN" altLang="en-US" cap="none" dirty="0">
                  <a:solidFill>
                    <a:srgbClr val="FF0000"/>
                  </a:solidFill>
                </a:endParaRPr>
              </a:p>
            </p:txBody>
          </p:sp>
        </mc:Choice>
        <mc:Fallback xmlns="">
          <p:sp>
            <p:nvSpPr>
              <p:cNvPr id="6" name="内容占位符 3"/>
              <p:cNvSpPr txBox="1">
                <a:spLocks noRot="1" noChangeAspect="1" noMove="1" noResize="1" noEditPoints="1" noAdjustHandles="1" noChangeArrowheads="1" noChangeShapeType="1" noTextEdit="1"/>
              </p:cNvSpPr>
              <p:nvPr/>
            </p:nvSpPr>
            <p:spPr>
              <a:xfrm>
                <a:off x="4825838" y="4252916"/>
                <a:ext cx="3829050" cy="1714128"/>
              </a:xfrm>
              <a:prstGeom prst="rect">
                <a:avLst/>
              </a:prstGeom>
              <a:blipFill rotWithShape="0">
                <a:blip r:embed="rId6"/>
                <a:stretch>
                  <a:fillRect l="-1752" r="-159"/>
                </a:stretch>
              </a:blipFill>
            </p:spPr>
            <p:txBody>
              <a:bodyPr/>
              <a:lstStyle/>
              <a:p>
                <a:r>
                  <a:rPr lang="zh-CN" altLang="en-US">
                    <a:noFill/>
                  </a:rPr>
                  <a:t> </a:t>
                </a:r>
              </a:p>
            </p:txBody>
          </p:sp>
        </mc:Fallback>
      </mc:AlternateContent>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19830" y="2682269"/>
            <a:ext cx="1477680" cy="1109902"/>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6320" y="5378241"/>
            <a:ext cx="1477680" cy="1109902"/>
          </a:xfrm>
          <a:prstGeom prst="rect">
            <a:avLst/>
          </a:prstGeom>
        </p:spPr>
      </p:pic>
      <p:pic>
        <p:nvPicPr>
          <p:cNvPr id="16" name="图片 15"/>
          <p:cNvPicPr>
            <a:picLocks noChangeAspect="1"/>
          </p:cNvPicPr>
          <p:nvPr/>
        </p:nvPicPr>
        <p:blipFill>
          <a:blip r:embed="rId8"/>
          <a:stretch>
            <a:fillRect/>
          </a:stretch>
        </p:blipFill>
        <p:spPr>
          <a:xfrm>
            <a:off x="87367" y="5445878"/>
            <a:ext cx="840617" cy="974628"/>
          </a:xfrm>
          <a:prstGeom prst="rect">
            <a:avLst/>
          </a:prstGeom>
        </p:spPr>
      </p:pic>
    </p:spTree>
    <p:extLst>
      <p:ext uri="{BB962C8B-B14F-4D97-AF65-F5344CB8AC3E}">
        <p14:creationId xmlns:p14="http://schemas.microsoft.com/office/powerpoint/2010/main" val="11355819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18"/>
          <p:cNvSpPr/>
          <p:nvPr/>
        </p:nvSpPr>
        <p:spPr>
          <a:xfrm>
            <a:off x="448376" y="816050"/>
            <a:ext cx="8347475" cy="916447"/>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5" name="图片 44"/>
          <p:cNvPicPr>
            <a:picLocks noChangeAspect="1"/>
          </p:cNvPicPr>
          <p:nvPr/>
        </p:nvPicPr>
        <p:blipFill>
          <a:blip r:embed="rId3"/>
          <a:stretch>
            <a:fillRect/>
          </a:stretch>
        </p:blipFill>
        <p:spPr>
          <a:xfrm>
            <a:off x="4361123" y="1772637"/>
            <a:ext cx="4234903" cy="3742935"/>
          </a:xfrm>
          <a:prstGeom prst="rect">
            <a:avLst/>
          </a:prstGeom>
          <a:effectLst>
            <a:glow rad="101600">
              <a:schemeClr val="bg1">
                <a:lumMod val="95000"/>
                <a:alpha val="60000"/>
              </a:schemeClr>
            </a:glow>
            <a:softEdge rad="63500"/>
          </a:effectLst>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177" y="4870282"/>
            <a:ext cx="2324100" cy="1552575"/>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893" y="2609970"/>
            <a:ext cx="2619375" cy="1571625"/>
          </a:xfrm>
          <a:prstGeom prst="rect">
            <a:avLst/>
          </a:prstGeom>
        </p:spPr>
      </p:pic>
      <p:sp>
        <p:nvSpPr>
          <p:cNvPr id="2" name="标题 1"/>
          <p:cNvSpPr>
            <a:spLocks noGrp="1"/>
          </p:cNvSpPr>
          <p:nvPr>
            <p:ph type="title"/>
          </p:nvPr>
        </p:nvSpPr>
        <p:spPr>
          <a:xfrm>
            <a:off x="0" y="141959"/>
            <a:ext cx="9143999" cy="629912"/>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r>
              <a:rPr lang="en-US" altLang="zh-CN" sz="2800" b="1" cap="none" dirty="0" smtClean="0">
                <a:solidFill>
                  <a:srgbClr val="006600"/>
                </a:solidFill>
                <a:latin typeface="Arial" pitchFamily="34" charset="0"/>
                <a:ea typeface="宋体" pitchFamily="2" charset="-122"/>
                <a:cs typeface="+mn-cs"/>
              </a:rPr>
              <a:t>Jet Veto</a:t>
            </a:r>
            <a:endParaRPr lang="zh-CN" altLang="en-US" sz="2800" b="1" cap="none" dirty="0">
              <a:solidFill>
                <a:srgbClr val="006600"/>
              </a:solidFill>
              <a:latin typeface="Arial" pitchFamily="34" charset="0"/>
              <a:ea typeface="宋体" pitchFamily="2" charset="-122"/>
              <a:cs typeface="+mn-cs"/>
            </a:endParaRPr>
          </a:p>
        </p:txBody>
      </p:sp>
      <mc:AlternateContent xmlns:mc="http://schemas.openxmlformats.org/markup-compatibility/2006" xmlns:a14="http://schemas.microsoft.com/office/drawing/2010/main">
        <mc:Choice Requires="a14">
          <p:sp>
            <p:nvSpPr>
              <p:cNvPr id="4" name="矩形 3"/>
              <p:cNvSpPr/>
              <p:nvPr/>
            </p:nvSpPr>
            <p:spPr>
              <a:xfrm>
                <a:off x="4622114" y="5275963"/>
                <a:ext cx="4642708" cy="1465466"/>
              </a:xfrm>
              <a:prstGeom prst="rect">
                <a:avLst/>
              </a:prstGeom>
              <a:noFill/>
            </p:spPr>
            <p:txBody>
              <a:bodyPr wrap="square" rtlCol="0">
                <a:spAutoFit/>
              </a:bodyPr>
              <a:lstStyle/>
              <a:p>
                <a:r>
                  <a:rPr lang="en-US" altLang="zh-CN" sz="2000" b="1" dirty="0"/>
                  <a:t>To suppress the unwanted </a:t>
                </a:r>
                <a:r>
                  <a:rPr lang="en-US" altLang="zh-CN" sz="2000" b="1" dirty="0" smtClean="0"/>
                  <a:t>backgrounds (</a:t>
                </a:r>
                <a14:m>
                  <m:oMath xmlns:m="http://schemas.openxmlformats.org/officeDocument/2006/math">
                    <m:r>
                      <a:rPr lang="en-US" altLang="zh-CN" sz="2000">
                        <a:latin typeface="Cambria Math" panose="02040503050406030204" pitchFamily="18" charset="0"/>
                      </a:rPr>
                      <m:t>𝑡</m:t>
                    </m:r>
                    <m:acc>
                      <m:accPr>
                        <m:chr m:val="̅"/>
                        <m:ctrlPr>
                          <a:rPr lang="en-US" altLang="zh-CN" sz="2000" i="1">
                            <a:latin typeface="Cambria Math" panose="02040503050406030204" pitchFamily="18" charset="0"/>
                          </a:rPr>
                        </m:ctrlPr>
                      </m:accPr>
                      <m:e>
                        <m:r>
                          <a:rPr lang="en-US" altLang="zh-CN" sz="2000">
                            <a:latin typeface="Cambria Math" panose="02040503050406030204" pitchFamily="18" charset="0"/>
                          </a:rPr>
                          <m:t>𝑡</m:t>
                        </m:r>
                      </m:e>
                    </m:acc>
                  </m:oMath>
                </a14:m>
                <a:r>
                  <a:rPr lang="en-US" altLang="zh-CN" sz="2000" b="1" dirty="0" smtClean="0"/>
                  <a:t>), </a:t>
                </a:r>
                <a:r>
                  <a:rPr lang="en-US" altLang="zh-CN" sz="2000" b="1" dirty="0"/>
                  <a:t>a jet veto procedure </a:t>
                </a:r>
                <a14:m>
                  <m:oMath xmlns:m="http://schemas.openxmlformats.org/officeDocument/2006/math">
                    <m:sSub>
                      <m:sSubPr>
                        <m:ctrlPr>
                          <a:rPr lang="en-US" altLang="zh-CN" sz="2800" b="1" i="1" smtClean="0">
                            <a:solidFill>
                              <a:srgbClr val="FF0000"/>
                            </a:solidFill>
                            <a:latin typeface="Cambria Math" panose="02040503050406030204" pitchFamily="18" charset="0"/>
                          </a:rPr>
                        </m:ctrlPr>
                      </m:sSubPr>
                      <m:e>
                        <m:r>
                          <a:rPr lang="en-US" altLang="zh-CN" sz="2800" b="1">
                            <a:solidFill>
                              <a:srgbClr val="FF0000"/>
                            </a:solidFill>
                            <a:latin typeface="Cambria Math" panose="02040503050406030204" pitchFamily="18" charset="0"/>
                          </a:rPr>
                          <m:t>𝑝</m:t>
                        </m:r>
                      </m:e>
                      <m:sub>
                        <m:r>
                          <a:rPr lang="en-US" altLang="zh-CN" sz="2800" b="1">
                            <a:solidFill>
                              <a:srgbClr val="FF0000"/>
                            </a:solidFill>
                            <a:latin typeface="Cambria Math" panose="02040503050406030204" pitchFamily="18" charset="0"/>
                          </a:rPr>
                          <m:t>𝑇</m:t>
                        </m:r>
                        <m:r>
                          <a:rPr lang="en-US" altLang="zh-CN" sz="2800" b="1">
                            <a:solidFill>
                              <a:srgbClr val="FF0000"/>
                            </a:solidFill>
                            <a:latin typeface="Cambria Math" panose="02040503050406030204" pitchFamily="18" charset="0"/>
                          </a:rPr>
                          <m:t>,</m:t>
                        </m:r>
                        <m:r>
                          <a:rPr lang="en-US" altLang="zh-CN" sz="2800" b="1">
                            <a:solidFill>
                              <a:srgbClr val="FF0000"/>
                            </a:solidFill>
                            <a:latin typeface="Cambria Math" panose="02040503050406030204" pitchFamily="18" charset="0"/>
                          </a:rPr>
                          <m:t>𝑣𝑒𝑡𝑜</m:t>
                        </m:r>
                      </m:sub>
                    </m:sSub>
                    <m:r>
                      <a:rPr lang="en-US" altLang="zh-CN" sz="2800" b="1">
                        <a:latin typeface="Cambria Math" panose="02040503050406030204" pitchFamily="18" charset="0"/>
                      </a:rPr>
                      <m:t>∼30 </m:t>
                    </m:r>
                    <m:r>
                      <a:rPr lang="en-US" altLang="zh-CN" sz="2800" b="1">
                        <a:latin typeface="Cambria Math" panose="02040503050406030204" pitchFamily="18" charset="0"/>
                      </a:rPr>
                      <m:t>𝐺𝑒𝑉</m:t>
                    </m:r>
                  </m:oMath>
                </a14:m>
                <a:r>
                  <a:rPr lang="en-US" altLang="zh-CN" sz="2000" b="1" dirty="0"/>
                  <a:t> should be considered.</a:t>
                </a:r>
                <a:endParaRPr lang="zh-CN" altLang="en-US" sz="2000" b="1" dirty="0"/>
              </a:p>
            </p:txBody>
          </p:sp>
        </mc:Choice>
        <mc:Fallback xmlns="">
          <p:sp>
            <p:nvSpPr>
              <p:cNvPr id="4" name="矩形 3"/>
              <p:cNvSpPr>
                <a:spLocks noRot="1" noChangeAspect="1" noMove="1" noResize="1" noEditPoints="1" noAdjustHandles="1" noChangeArrowheads="1" noChangeShapeType="1" noTextEdit="1"/>
              </p:cNvSpPr>
              <p:nvPr/>
            </p:nvSpPr>
            <p:spPr>
              <a:xfrm>
                <a:off x="4622114" y="5275963"/>
                <a:ext cx="4642708" cy="1465466"/>
              </a:xfrm>
              <a:prstGeom prst="rect">
                <a:avLst/>
              </a:prstGeom>
              <a:blipFill rotWithShape="0">
                <a:blip r:embed="rId6"/>
                <a:stretch>
                  <a:fillRect l="-1312" t="-1660" b="-6639"/>
                </a:stretch>
              </a:blipFill>
            </p:spPr>
            <p:txBody>
              <a:bodyPr/>
              <a:lstStyle/>
              <a:p>
                <a:r>
                  <a:rPr lang="zh-CN" altLang="en-US">
                    <a:noFill/>
                  </a:rPr>
                  <a:t> </a:t>
                </a:r>
              </a:p>
            </p:txBody>
          </p:sp>
        </mc:Fallback>
      </mc:AlternateContent>
      <p:grpSp>
        <p:nvGrpSpPr>
          <p:cNvPr id="26" name="组合 25"/>
          <p:cNvGrpSpPr/>
          <p:nvPr/>
        </p:nvGrpSpPr>
        <p:grpSpPr>
          <a:xfrm>
            <a:off x="1146739" y="2164011"/>
            <a:ext cx="3214384" cy="4414529"/>
            <a:chOff x="259093" y="2009221"/>
            <a:chExt cx="4110201" cy="7057150"/>
          </a:xfrm>
        </p:grpSpPr>
        <p:grpSp>
          <p:nvGrpSpPr>
            <p:cNvPr id="31" name="组合 30"/>
            <p:cNvGrpSpPr/>
            <p:nvPr/>
          </p:nvGrpSpPr>
          <p:grpSpPr>
            <a:xfrm>
              <a:off x="2922125" y="6081588"/>
              <a:ext cx="627260" cy="2984783"/>
              <a:chOff x="2922125" y="6081588"/>
              <a:chExt cx="627260" cy="2984783"/>
            </a:xfrm>
          </p:grpSpPr>
          <mc:AlternateContent xmlns:mc="http://schemas.openxmlformats.org/markup-compatibility/2006" xmlns:a14="http://schemas.microsoft.com/office/drawing/2010/main">
            <mc:Choice Requires="a14">
              <p:sp>
                <p:nvSpPr>
                  <p:cNvPr id="36" name="TextBox 35"/>
                  <p:cNvSpPr txBox="1"/>
                  <p:nvPr/>
                </p:nvSpPr>
                <p:spPr>
                  <a:xfrm>
                    <a:off x="3125828" y="6081588"/>
                    <a:ext cx="3676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𝑏</m:t>
                          </m:r>
                        </m:oMath>
                      </m:oMathPara>
                    </a14:m>
                    <a:endParaRPr lang="zh-CN" alt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3125828" y="6081588"/>
                    <a:ext cx="367666" cy="369332"/>
                  </a:xfrm>
                  <a:prstGeom prst="rect">
                    <a:avLst/>
                  </a:prstGeom>
                  <a:blipFill rotWithShape="0">
                    <a:blip r:embed="rId7"/>
                    <a:stretch>
                      <a:fillRect r="-4255" b="-5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3071620" y="8697039"/>
                    <a:ext cx="3676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𝑏</m:t>
                          </m:r>
                        </m:oMath>
                      </m:oMathPara>
                    </a14:m>
                    <a:endParaRPr lang="zh-CN" altLang="en-US" dirty="0"/>
                  </a:p>
                </p:txBody>
              </p:sp>
            </mc:Choice>
            <mc:Fallback xmlns="">
              <p:sp>
                <p:nvSpPr>
                  <p:cNvPr id="37" name="TextBox 36"/>
                  <p:cNvSpPr txBox="1">
                    <a:spLocks noRot="1" noChangeAspect="1" noMove="1" noResize="1" noEditPoints="1" noAdjustHandles="1" noChangeArrowheads="1" noChangeShapeType="1" noTextEdit="1"/>
                  </p:cNvSpPr>
                  <p:nvPr/>
                </p:nvSpPr>
                <p:spPr>
                  <a:xfrm>
                    <a:off x="3071620" y="8697039"/>
                    <a:ext cx="367666" cy="369332"/>
                  </a:xfrm>
                  <a:prstGeom prst="rect">
                    <a:avLst/>
                  </a:prstGeom>
                  <a:blipFill rotWithShape="0">
                    <a:blip r:embed="rId8"/>
                    <a:stretch>
                      <a:fillRect r="-4255" b="-5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3071620" y="7002345"/>
                    <a:ext cx="477765" cy="5924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𝑊</m:t>
                          </m:r>
                        </m:oMath>
                      </m:oMathPara>
                    </a14:m>
                    <a:endParaRPr lang="en-US" altLang="zh-CN" b="0" dirty="0" smtClean="0"/>
                  </a:p>
                </p:txBody>
              </p:sp>
            </mc:Choice>
            <mc:Fallback xmlns="">
              <p:sp>
                <p:nvSpPr>
                  <p:cNvPr id="40" name="TextBox 39"/>
                  <p:cNvSpPr txBox="1">
                    <a:spLocks noRot="1" noChangeAspect="1" noMove="1" noResize="1" noEditPoints="1" noAdjustHandles="1" noChangeArrowheads="1" noChangeShapeType="1" noTextEdit="1"/>
                  </p:cNvSpPr>
                  <p:nvPr/>
                </p:nvSpPr>
                <p:spPr>
                  <a:xfrm>
                    <a:off x="3071620" y="7002345"/>
                    <a:ext cx="477765" cy="592488"/>
                  </a:xfrm>
                  <a:prstGeom prst="rect">
                    <a:avLst/>
                  </a:prstGeom>
                  <a:blipFill rotWithShape="0">
                    <a:blip r:embed="rId9"/>
                    <a:stretch>
                      <a:fillRect r="-4918"/>
                    </a:stretch>
                  </a:blipFill>
                </p:spPr>
                <p:txBody>
                  <a:bodyPr/>
                  <a:lstStyle/>
                  <a:p>
                    <a:r>
                      <a:rPr lang="zh-CN" altLang="en-US">
                        <a:noFill/>
                      </a:rPr>
                      <a:t> </a:t>
                    </a:r>
                  </a:p>
                </p:txBody>
              </p:sp>
            </mc:Fallback>
          </mc:AlternateContent>
          <p:sp>
            <p:nvSpPr>
              <p:cNvPr id="42" name="矩形 41"/>
              <p:cNvSpPr/>
              <p:nvPr/>
            </p:nvSpPr>
            <p:spPr>
              <a:xfrm>
                <a:off x="2922125" y="6155946"/>
                <a:ext cx="578092" cy="526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矩形 31"/>
            <p:cNvSpPr/>
            <p:nvPr/>
          </p:nvSpPr>
          <p:spPr>
            <a:xfrm>
              <a:off x="1043608" y="2675244"/>
              <a:ext cx="464241" cy="6757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108973" y="4718253"/>
              <a:ext cx="464241" cy="6757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4" name="TextBox 33"/>
                <p:cNvSpPr txBox="1"/>
                <p:nvPr/>
              </p:nvSpPr>
              <p:spPr>
                <a:xfrm flipH="1">
                  <a:off x="259093" y="2009221"/>
                  <a:ext cx="4110201" cy="609897"/>
                </a:xfrm>
                <a:prstGeom prst="rect">
                  <a:avLst/>
                </a:prstGeom>
                <a:noFill/>
              </p:spPr>
              <p:txBody>
                <a:bodyPr wrap="square" rtlCol="0">
                  <a:spAutoFit/>
                </a:bodyPr>
                <a:lstStyle/>
                <a:p>
                  <a:r>
                    <a:rPr lang="en-US" altLang="zh-CN" b="1" dirty="0">
                      <a:solidFill>
                        <a:srgbClr val="FF0000"/>
                      </a:solidFill>
                    </a:rPr>
                    <a:t>Required </a:t>
                  </a:r>
                  <a14:m>
                    <m:oMath xmlns:m="http://schemas.openxmlformats.org/officeDocument/2006/math">
                      <m:sSub>
                        <m:sSubPr>
                          <m:ctrlPr>
                            <a:rPr lang="en-US" altLang="zh-CN" b="1" i="1">
                              <a:solidFill>
                                <a:srgbClr val="FF0000"/>
                              </a:solidFill>
                              <a:latin typeface="Cambria Math" panose="02040503050406030204" pitchFamily="18" charset="0"/>
                            </a:rPr>
                          </m:ctrlPr>
                        </m:sSubPr>
                        <m:e>
                          <m:r>
                            <a:rPr lang="en-US" altLang="zh-CN" b="1" i="1">
                              <a:solidFill>
                                <a:srgbClr val="FF0000"/>
                              </a:solidFill>
                              <a:latin typeface="Cambria Math"/>
                            </a:rPr>
                            <m:t>𝒑</m:t>
                          </m:r>
                        </m:e>
                        <m:sub>
                          <m:r>
                            <a:rPr lang="en-US" altLang="zh-CN" b="1" i="1">
                              <a:solidFill>
                                <a:srgbClr val="FF0000"/>
                              </a:solidFill>
                              <a:latin typeface="Cambria Math"/>
                            </a:rPr>
                            <m:t>𝑻</m:t>
                          </m:r>
                        </m:sub>
                      </m:sSub>
                      <m:r>
                        <a:rPr lang="en-US" altLang="zh-CN" b="1" i="1">
                          <a:solidFill>
                            <a:srgbClr val="FF0000"/>
                          </a:solidFill>
                          <a:latin typeface="Cambria Math"/>
                        </a:rPr>
                        <m:t>&lt;</m:t>
                      </m:r>
                      <m:sSub>
                        <m:sSubPr>
                          <m:ctrlPr>
                            <a:rPr lang="en-US" altLang="zh-CN" b="1" i="1">
                              <a:solidFill>
                                <a:srgbClr val="FF0000"/>
                              </a:solidFill>
                              <a:latin typeface="Cambria Math" panose="02040503050406030204" pitchFamily="18" charset="0"/>
                            </a:rPr>
                          </m:ctrlPr>
                        </m:sSubPr>
                        <m:e>
                          <m:r>
                            <a:rPr lang="en-US" altLang="zh-CN" b="1" i="1">
                              <a:solidFill>
                                <a:srgbClr val="FF0000"/>
                              </a:solidFill>
                              <a:latin typeface="Cambria Math"/>
                            </a:rPr>
                            <m:t>𝒑</m:t>
                          </m:r>
                        </m:e>
                        <m:sub>
                          <m:r>
                            <a:rPr lang="en-US" altLang="zh-CN" b="1" i="1">
                              <a:solidFill>
                                <a:srgbClr val="FF0000"/>
                              </a:solidFill>
                              <a:latin typeface="Cambria Math"/>
                            </a:rPr>
                            <m:t>𝑻</m:t>
                          </m:r>
                          <m:r>
                            <a:rPr lang="en-US" altLang="zh-CN" b="1" i="1">
                              <a:solidFill>
                                <a:srgbClr val="FF0000"/>
                              </a:solidFill>
                              <a:latin typeface="Cambria Math"/>
                            </a:rPr>
                            <m:t>,</m:t>
                          </m:r>
                          <m:r>
                            <a:rPr lang="en-US" altLang="zh-CN" b="1" i="1">
                              <a:solidFill>
                                <a:srgbClr val="FF0000"/>
                              </a:solidFill>
                              <a:latin typeface="Cambria Math"/>
                            </a:rPr>
                            <m:t>𝒗𝒆𝒕𝒐</m:t>
                          </m:r>
                        </m:sub>
                      </m:sSub>
                    </m:oMath>
                  </a14:m>
                  <a:endParaRPr lang="zh-CN" altLang="en-US" b="1" dirty="0">
                    <a:solidFill>
                      <a:srgbClr val="FF0000"/>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flipH="1">
                  <a:off x="259093" y="2009221"/>
                  <a:ext cx="4110201" cy="609897"/>
                </a:xfrm>
                <a:prstGeom prst="rect">
                  <a:avLst/>
                </a:prstGeom>
                <a:blipFill rotWithShape="0">
                  <a:blip r:embed="rId10"/>
                  <a:stretch>
                    <a:fillRect l="-1518" t="-9524" b="-20635"/>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5" name="TextBox 4"/>
              <p:cNvSpPr txBox="1"/>
              <p:nvPr/>
            </p:nvSpPr>
            <p:spPr>
              <a:xfrm>
                <a:off x="604626" y="933471"/>
                <a:ext cx="8255977" cy="646331"/>
              </a:xfrm>
              <a:prstGeom prst="rect">
                <a:avLst/>
              </a:prstGeom>
              <a:noFill/>
            </p:spPr>
            <p:txBody>
              <a:bodyPr wrap="square" rtlCol="0">
                <a:spAutoFit/>
              </a:bodyPr>
              <a:lstStyle>
                <a:defPPr>
                  <a:defRPr lang="zh-CN"/>
                </a:defPPr>
                <a:lvl1pPr marL="214313" indent="-214313">
                  <a:buFont typeface="Arial" panose="020B0604020202020204" pitchFamily="34" charset="0"/>
                  <a:buChar char="•"/>
                  <a:defRPr sz="2400" b="1"/>
                </a:lvl1pPr>
              </a:lstStyle>
              <a:p>
                <a:pPr marL="0" indent="0">
                  <a:buNone/>
                </a:pPr>
                <a14:m>
                  <m:oMath xmlns:m="http://schemas.openxmlformats.org/officeDocument/2006/math">
                    <m:r>
                      <a:rPr lang="en-US" altLang="zh-CN" sz="1800">
                        <a:latin typeface="Cambria Math" panose="02040503050406030204" pitchFamily="18" charset="0"/>
                      </a:rPr>
                      <m:t>𝑡</m:t>
                    </m:r>
                    <m:acc>
                      <m:accPr>
                        <m:chr m:val="̅"/>
                        <m:ctrlPr>
                          <a:rPr lang="en-US" altLang="zh-CN" sz="1800" i="1">
                            <a:latin typeface="Cambria Math" panose="02040503050406030204" pitchFamily="18" charset="0"/>
                          </a:rPr>
                        </m:ctrlPr>
                      </m:accPr>
                      <m:e>
                        <m:r>
                          <a:rPr lang="en-US" altLang="zh-CN" sz="1800">
                            <a:latin typeface="Cambria Math" panose="02040503050406030204" pitchFamily="18" charset="0"/>
                          </a:rPr>
                          <m:t>𝑡</m:t>
                        </m:r>
                      </m:e>
                    </m:acc>
                  </m:oMath>
                </a14:m>
                <a:r>
                  <a:rPr lang="en-US" altLang="zh-CN" sz="1800" dirty="0"/>
                  <a:t> production is </a:t>
                </a:r>
                <a:r>
                  <a:rPr lang="en-US" altLang="zh-CN" sz="1800" dirty="0" smtClean="0"/>
                  <a:t>an irreducible </a:t>
                </a:r>
                <a:r>
                  <a:rPr lang="en-US" altLang="zh-CN" sz="1800" dirty="0"/>
                  <a:t>background with additional energetic jets to the VZ associated production at hadron colliders. </a:t>
                </a:r>
                <a:endParaRPr lang="zh-CN" altLang="en-US" sz="1800" dirty="0"/>
              </a:p>
            </p:txBody>
          </p:sp>
        </mc:Choice>
        <mc:Fallback xmlns="">
          <p:sp>
            <p:nvSpPr>
              <p:cNvPr id="5" name="TextBox 4"/>
              <p:cNvSpPr txBox="1">
                <a:spLocks noRot="1" noChangeAspect="1" noMove="1" noResize="1" noEditPoints="1" noAdjustHandles="1" noChangeArrowheads="1" noChangeShapeType="1" noTextEdit="1"/>
              </p:cNvSpPr>
              <p:nvPr/>
            </p:nvSpPr>
            <p:spPr>
              <a:xfrm>
                <a:off x="604626" y="933471"/>
                <a:ext cx="8255977" cy="646331"/>
              </a:xfrm>
              <a:prstGeom prst="rect">
                <a:avLst/>
              </a:prstGeom>
              <a:blipFill rotWithShape="0">
                <a:blip r:embed="rId11"/>
                <a:stretch>
                  <a:fillRect l="-590" t="-4717" b="-14151"/>
                </a:stretch>
              </a:blipFill>
            </p:spPr>
            <p:txBody>
              <a:bodyPr/>
              <a:lstStyle/>
              <a:p>
                <a:r>
                  <a:rPr lang="zh-CN" altLang="en-US">
                    <a:noFill/>
                  </a:rPr>
                  <a:t> </a:t>
                </a:r>
              </a:p>
            </p:txBody>
          </p:sp>
        </mc:Fallback>
      </mc:AlternateContent>
      <p:sp>
        <p:nvSpPr>
          <p:cNvPr id="48" name="矩形 47"/>
          <p:cNvSpPr/>
          <p:nvPr/>
        </p:nvSpPr>
        <p:spPr>
          <a:xfrm>
            <a:off x="3246287" y="6277298"/>
            <a:ext cx="452097" cy="3771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9" name="TextBox 39"/>
              <p:cNvSpPr txBox="1"/>
              <p:nvPr/>
            </p:nvSpPr>
            <p:spPr>
              <a:xfrm>
                <a:off x="3346277" y="5756466"/>
                <a:ext cx="373636" cy="3706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𝑊</m:t>
                      </m:r>
                    </m:oMath>
                  </m:oMathPara>
                </a14:m>
                <a:endParaRPr lang="en-US" altLang="zh-CN" b="0" dirty="0" smtClean="0"/>
              </a:p>
            </p:txBody>
          </p:sp>
        </mc:Choice>
        <mc:Fallback xmlns="">
          <p:sp>
            <p:nvSpPr>
              <p:cNvPr id="49" name="TextBox 39"/>
              <p:cNvSpPr txBox="1">
                <a:spLocks noRot="1" noChangeAspect="1" noMove="1" noResize="1" noEditPoints="1" noAdjustHandles="1" noChangeArrowheads="1" noChangeShapeType="1" noTextEdit="1"/>
              </p:cNvSpPr>
              <p:nvPr/>
            </p:nvSpPr>
            <p:spPr>
              <a:xfrm>
                <a:off x="3346277" y="5756466"/>
                <a:ext cx="373636" cy="370625"/>
              </a:xfrm>
              <a:prstGeom prst="rect">
                <a:avLst/>
              </a:prstGeom>
              <a:blipFill rotWithShape="0">
                <a:blip r:embed="rId12"/>
                <a:stretch>
                  <a:fillRect r="-491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019307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4091208" y="971908"/>
            <a:ext cx="4862265" cy="5176485"/>
          </a:xfrm>
          <a:prstGeom prst="rect">
            <a:avLst/>
          </a:prstGeom>
        </p:spPr>
      </p:pic>
      <p:sp>
        <p:nvSpPr>
          <p:cNvPr id="6" name="标题 1"/>
          <p:cNvSpPr>
            <a:spLocks noGrp="1"/>
          </p:cNvSpPr>
          <p:nvPr>
            <p:ph type="title"/>
          </p:nvPr>
        </p:nvSpPr>
        <p:spPr>
          <a:xfrm>
            <a:off x="0" y="79976"/>
            <a:ext cx="9143999" cy="910777"/>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r>
              <a:rPr lang="en-US" altLang="zh-CN" sz="2400" b="1" cap="none" dirty="0" smtClean="0">
                <a:solidFill>
                  <a:srgbClr val="006600"/>
                </a:solidFill>
                <a:latin typeface="Arial" pitchFamily="34" charset="0"/>
                <a:ea typeface="宋体" pitchFamily="2" charset="-122"/>
                <a:cs typeface="+mn-cs"/>
              </a:rPr>
              <a:t>Transverse Momentum Distribution</a:t>
            </a:r>
            <a:endParaRPr lang="zh-CN" altLang="en-US" sz="2400" b="1" cap="none" dirty="0">
              <a:solidFill>
                <a:srgbClr val="006600"/>
              </a:solidFill>
              <a:latin typeface="Arial" pitchFamily="34" charset="0"/>
              <a:ea typeface="宋体" pitchFamily="2" charset="-122"/>
              <a:cs typeface="+mn-cs"/>
            </a:endParaRPr>
          </a:p>
        </p:txBody>
      </p:sp>
      <p:sp>
        <p:nvSpPr>
          <p:cNvPr id="13" name="矩形 12"/>
          <p:cNvSpPr/>
          <p:nvPr/>
        </p:nvSpPr>
        <p:spPr>
          <a:xfrm>
            <a:off x="4571999" y="6211281"/>
            <a:ext cx="4723215" cy="584775"/>
          </a:xfrm>
          <a:prstGeom prst="rect">
            <a:avLst/>
          </a:prstGeom>
        </p:spPr>
        <p:txBody>
          <a:bodyPr wrap="square">
            <a:spAutoFit/>
          </a:bodyPr>
          <a:lstStyle/>
          <a:p>
            <a:r>
              <a:rPr lang="en-US" altLang="zh-CN" sz="1600" b="1" dirty="0" smtClean="0">
                <a:solidFill>
                  <a:srgbClr val="7030A0"/>
                </a:solidFill>
              </a:rPr>
              <a:t>YW</a:t>
            </a:r>
            <a:r>
              <a:rPr lang="zh-CN" altLang="en-US" sz="1600" dirty="0" smtClean="0">
                <a:solidFill>
                  <a:srgbClr val="7030A0"/>
                </a:solidFill>
              </a:rPr>
              <a:t>, </a:t>
            </a:r>
            <a:r>
              <a:rPr lang="zh-CN" altLang="en-US" sz="1600" dirty="0">
                <a:solidFill>
                  <a:srgbClr val="7030A0"/>
                </a:solidFill>
              </a:rPr>
              <a:t>Chong Sheng Li, Ze Long Liu, </a:t>
            </a:r>
            <a:r>
              <a:rPr lang="zh-CN" altLang="en-US" sz="1600" dirty="0" smtClean="0">
                <a:solidFill>
                  <a:srgbClr val="7030A0"/>
                </a:solidFill>
              </a:rPr>
              <a:t>Ding </a:t>
            </a:r>
            <a:r>
              <a:rPr lang="zh-CN" altLang="en-US" sz="1600" dirty="0">
                <a:solidFill>
                  <a:srgbClr val="7030A0"/>
                </a:solidFill>
              </a:rPr>
              <a:t>Yu </a:t>
            </a:r>
            <a:r>
              <a:rPr lang="zh-CN" altLang="en-US" sz="1600" dirty="0" smtClean="0">
                <a:solidFill>
                  <a:srgbClr val="7030A0"/>
                </a:solidFill>
              </a:rPr>
              <a:t>Shao </a:t>
            </a:r>
            <a:r>
              <a:rPr lang="en-US" altLang="zh-CN" sz="1600" dirty="0" smtClean="0">
                <a:solidFill>
                  <a:srgbClr val="7030A0"/>
                </a:solidFill>
              </a:rPr>
              <a:t>and</a:t>
            </a:r>
            <a:r>
              <a:rPr lang="zh-CN" altLang="en-US" sz="1600" dirty="0" smtClean="0">
                <a:solidFill>
                  <a:srgbClr val="7030A0"/>
                </a:solidFill>
              </a:rPr>
              <a:t> </a:t>
            </a:r>
            <a:r>
              <a:rPr lang="zh-CN" altLang="en-US" sz="1600" dirty="0">
                <a:solidFill>
                  <a:srgbClr val="7030A0"/>
                </a:solidFill>
              </a:rPr>
              <a:t>Hai Tao </a:t>
            </a:r>
            <a:r>
              <a:rPr lang="zh-CN" altLang="en-US" sz="1600" dirty="0" smtClean="0">
                <a:solidFill>
                  <a:srgbClr val="7030A0"/>
                </a:solidFill>
              </a:rPr>
              <a:t>Li</a:t>
            </a:r>
            <a:r>
              <a:rPr lang="en-US" altLang="zh-CN" sz="1600" dirty="0">
                <a:solidFill>
                  <a:srgbClr val="7030A0"/>
                </a:solidFill>
              </a:rPr>
              <a:t>, </a:t>
            </a:r>
            <a:r>
              <a:rPr lang="en-US" altLang="zh-CN" sz="1600" dirty="0" smtClean="0">
                <a:solidFill>
                  <a:srgbClr val="7030A0"/>
                </a:solidFill>
              </a:rPr>
              <a:t>Phys. </a:t>
            </a:r>
            <a:r>
              <a:rPr lang="en-US" altLang="zh-CN" sz="1600" dirty="0">
                <a:solidFill>
                  <a:srgbClr val="7030A0"/>
                </a:solidFill>
              </a:rPr>
              <a:t>Rev</a:t>
            </a:r>
            <a:r>
              <a:rPr lang="en-US" altLang="zh-CN" sz="1600" dirty="0" smtClean="0">
                <a:solidFill>
                  <a:srgbClr val="7030A0"/>
                </a:solidFill>
              </a:rPr>
              <a:t>. D 88, </a:t>
            </a:r>
            <a:r>
              <a:rPr lang="en-US" altLang="zh-CN" sz="1600" dirty="0">
                <a:solidFill>
                  <a:srgbClr val="7030A0"/>
                </a:solidFill>
              </a:rPr>
              <a:t>114017 </a:t>
            </a:r>
            <a:r>
              <a:rPr lang="en-US" altLang="zh-CN" sz="1600" dirty="0" smtClean="0">
                <a:solidFill>
                  <a:srgbClr val="7030A0"/>
                </a:solidFill>
              </a:rPr>
              <a:t> </a:t>
            </a:r>
            <a:r>
              <a:rPr lang="en-US" altLang="zh-CN" sz="1600" dirty="0">
                <a:solidFill>
                  <a:srgbClr val="7030A0"/>
                </a:solidFill>
              </a:rPr>
              <a:t>(2013) </a:t>
            </a:r>
            <a:endParaRPr lang="zh-CN" altLang="en-US" sz="1600" dirty="0">
              <a:solidFill>
                <a:srgbClr val="7030A0"/>
              </a:solidFill>
            </a:endParaRPr>
          </a:p>
        </p:txBody>
      </p:sp>
      <p:grpSp>
        <p:nvGrpSpPr>
          <p:cNvPr id="14" name="组合 13"/>
          <p:cNvGrpSpPr/>
          <p:nvPr/>
        </p:nvGrpSpPr>
        <p:grpSpPr>
          <a:xfrm>
            <a:off x="531636" y="4278484"/>
            <a:ext cx="3407096" cy="1328440"/>
            <a:chOff x="3505763" y="5331411"/>
            <a:chExt cx="7178535" cy="473791"/>
          </a:xfrm>
        </p:grpSpPr>
        <p:sp>
          <p:nvSpPr>
            <p:cNvPr id="15" name="圆角矩形 14"/>
            <p:cNvSpPr/>
            <p:nvPr/>
          </p:nvSpPr>
          <p:spPr>
            <a:xfrm>
              <a:off x="3505763" y="5331411"/>
              <a:ext cx="7178535" cy="47379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4249379" y="5375833"/>
              <a:ext cx="5691301" cy="329308"/>
            </a:xfrm>
            <a:prstGeom prst="rect">
              <a:avLst/>
            </a:prstGeom>
            <a:noFill/>
          </p:spPr>
          <p:txBody>
            <a:bodyPr wrap="none" rtlCol="0">
              <a:spAutoFit/>
            </a:bodyPr>
            <a:lstStyle/>
            <a:p>
              <a:r>
                <a:rPr lang="en-US" altLang="zh-CN" b="1" dirty="0" smtClean="0"/>
                <a:t>Veto efficiency: </a:t>
              </a:r>
            </a:p>
            <a:p>
              <a:r>
                <a:rPr lang="en-US" altLang="zh-CN" b="1" dirty="0" smtClean="0"/>
                <a:t>simulated by software, </a:t>
              </a:r>
            </a:p>
            <a:p>
              <a:r>
                <a:rPr lang="en-US" altLang="zh-CN" b="1" dirty="0" smtClean="0"/>
                <a:t>often POWHEG+PYTHIA</a:t>
              </a:r>
              <a:endParaRPr lang="zh-CN" altLang="en-US" dirty="0"/>
            </a:p>
          </p:txBody>
        </p:sp>
      </p:grpSp>
      <p:grpSp>
        <p:nvGrpSpPr>
          <p:cNvPr id="17" name="组合 16"/>
          <p:cNvGrpSpPr/>
          <p:nvPr/>
        </p:nvGrpSpPr>
        <p:grpSpPr>
          <a:xfrm>
            <a:off x="-116842" y="2116535"/>
            <a:ext cx="4608512" cy="1497896"/>
            <a:chOff x="1554908" y="3347807"/>
            <a:chExt cx="4768480" cy="1453794"/>
          </a:xfrm>
        </p:grpSpPr>
        <p:sp>
          <p:nvSpPr>
            <p:cNvPr id="18" name="圆角矩形 17"/>
            <p:cNvSpPr/>
            <p:nvPr/>
          </p:nvSpPr>
          <p:spPr>
            <a:xfrm>
              <a:off x="1991279" y="3347807"/>
              <a:ext cx="3895738" cy="1453794"/>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9" name="文本框 18"/>
                <p:cNvSpPr txBox="1"/>
                <p:nvPr/>
              </p:nvSpPr>
              <p:spPr>
                <a:xfrm>
                  <a:off x="1554908" y="3410484"/>
                  <a:ext cx="4768480" cy="12250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CN" sz="3200" b="0" i="1" smtClean="0">
                                <a:latin typeface="Cambria Math" panose="02040503050406030204" pitchFamily="18" charset="0"/>
                              </a:rPr>
                            </m:ctrlPr>
                          </m:fPr>
                          <m:num>
                            <m:sSubSup>
                              <m:sSubSupPr>
                                <m:ctrlPr>
                                  <a:rPr lang="en-US" altLang="zh-CN" sz="3200" b="0" i="1" smtClean="0">
                                    <a:latin typeface="Cambria Math" panose="02040503050406030204" pitchFamily="18" charset="0"/>
                                  </a:rPr>
                                </m:ctrlPr>
                              </m:sSubSupPr>
                              <m:e>
                                <m:r>
                                  <a:rPr lang="en-US" altLang="zh-CN" sz="3200" i="1" smtClean="0">
                                    <a:latin typeface="Cambria Math" panose="02040503050406030204" pitchFamily="18" charset="0"/>
                                  </a:rPr>
                                  <m:t>𝜎</m:t>
                                </m:r>
                              </m:e>
                              <m:sub>
                                <m:func>
                                  <m:funcPr>
                                    <m:ctrlPr>
                                      <a:rPr lang="en-US" altLang="zh-CN" sz="3200" b="0" i="1" smtClean="0">
                                        <a:latin typeface="Cambria Math" panose="02040503050406030204" pitchFamily="18" charset="0"/>
                                      </a:rPr>
                                    </m:ctrlPr>
                                  </m:funcPr>
                                  <m:fName>
                                    <m:r>
                                      <m:rPr>
                                        <m:sty m:val="p"/>
                                      </m:rPr>
                                      <a:rPr lang="en-US" altLang="zh-CN" sz="3200" b="0" i="0" smtClean="0">
                                        <a:latin typeface="Cambria Math" panose="02040503050406030204" pitchFamily="18" charset="0"/>
                                      </a:rPr>
                                      <m:t>exp</m:t>
                                    </m:r>
                                  </m:fName>
                                  <m:e>
                                    <m:r>
                                      <a:rPr lang="en-US" altLang="zh-CN" sz="3200" b="0" i="1" smtClean="0">
                                        <a:latin typeface="Cambria Math" panose="02040503050406030204" pitchFamily="18" charset="0"/>
                                      </a:rPr>
                                      <m:t> </m:t>
                                    </m:r>
                                  </m:e>
                                </m:func>
                              </m:sub>
                              <m:sup>
                                <m:r>
                                  <m:rPr>
                                    <m:sty m:val="p"/>
                                  </m:rPr>
                                  <a:rPr lang="en-US" altLang="zh-CN" sz="3200" i="1">
                                    <a:latin typeface="Cambria Math" panose="02040503050406030204" pitchFamily="18" charset="0"/>
                                  </a:rPr>
                                  <m:t>veto</m:t>
                                </m:r>
                              </m:sup>
                            </m:sSubSup>
                          </m:num>
                          <m:den>
                            <m:sSubSup>
                              <m:sSubSupPr>
                                <m:ctrlPr>
                                  <a:rPr lang="en-US" altLang="zh-CN" sz="3200" i="1">
                                    <a:latin typeface="Cambria Math" panose="02040503050406030204" pitchFamily="18" charset="0"/>
                                  </a:rPr>
                                </m:ctrlPr>
                              </m:sSubSupPr>
                              <m:e>
                                <m:r>
                                  <a:rPr lang="en-US" altLang="zh-CN" sz="3200" i="1">
                                    <a:latin typeface="Cambria Math" panose="02040503050406030204" pitchFamily="18" charset="0"/>
                                  </a:rPr>
                                  <m:t>𝜎</m:t>
                                </m:r>
                              </m:e>
                              <m:sub>
                                <m:r>
                                  <a:rPr lang="en-US" altLang="zh-CN" sz="3200" i="1">
                                    <a:latin typeface="Cambria Math" panose="02040503050406030204" pitchFamily="18" charset="0"/>
                                  </a:rPr>
                                  <m:t>𝑒𝑥𝑝</m:t>
                                </m:r>
                              </m:sub>
                              <m:sup>
                                <m:r>
                                  <a:rPr lang="en-US" altLang="zh-CN" sz="3200" b="0" i="1" smtClean="0">
                                    <a:latin typeface="Cambria Math" panose="02040503050406030204" pitchFamily="18" charset="0"/>
                                  </a:rPr>
                                  <m:t>𝑡𝑜𝑡𝑎𝑙</m:t>
                                </m:r>
                              </m:sup>
                            </m:sSubSup>
                          </m:den>
                        </m:f>
                        <m:r>
                          <a:rPr lang="en-US" altLang="zh-CN" sz="3200" b="0" i="1" smtClean="0">
                            <a:latin typeface="Cambria Math" panose="02040503050406030204" pitchFamily="18" charset="0"/>
                          </a:rPr>
                          <m:t> =  </m:t>
                        </m:r>
                        <m:f>
                          <m:fPr>
                            <m:ctrlPr>
                              <a:rPr lang="en-US" altLang="zh-CN" sz="3200" b="0" i="1" smtClean="0">
                                <a:latin typeface="Cambria Math" panose="02040503050406030204" pitchFamily="18" charset="0"/>
                              </a:rPr>
                            </m:ctrlPr>
                          </m:fPr>
                          <m:num>
                            <m:sSubSup>
                              <m:sSubSupPr>
                                <m:ctrlPr>
                                  <a:rPr lang="en-US" altLang="zh-CN" sz="3200" b="0" i="1" smtClean="0">
                                    <a:latin typeface="Cambria Math" panose="02040503050406030204" pitchFamily="18" charset="0"/>
                                  </a:rPr>
                                </m:ctrlPr>
                              </m:sSubSupPr>
                              <m:e>
                                <m:r>
                                  <a:rPr lang="en-US" altLang="zh-CN" sz="3200" i="1">
                                    <a:latin typeface="Cambria Math" panose="02040503050406030204" pitchFamily="18" charset="0"/>
                                  </a:rPr>
                                  <m:t>𝜎</m:t>
                                </m:r>
                              </m:e>
                              <m:sub>
                                <m:r>
                                  <a:rPr lang="en-US" altLang="zh-CN" sz="3200" b="0" i="1" smtClean="0">
                                    <a:latin typeface="Cambria Math" panose="02040503050406030204" pitchFamily="18" charset="0"/>
                                  </a:rPr>
                                  <m:t>𝑡h𝑒𝑜</m:t>
                                </m:r>
                              </m:sub>
                              <m:sup>
                                <m:r>
                                  <a:rPr lang="en-US" altLang="zh-CN" sz="3200" i="1">
                                    <a:latin typeface="Cambria Math" panose="02040503050406030204" pitchFamily="18" charset="0"/>
                                  </a:rPr>
                                  <m:t>𝑣𝑒𝑡𝑜</m:t>
                                </m:r>
                              </m:sup>
                            </m:sSubSup>
                          </m:num>
                          <m:den>
                            <m:sSubSup>
                              <m:sSubSupPr>
                                <m:ctrlPr>
                                  <a:rPr lang="en-US" altLang="zh-CN" sz="3200" b="0" i="1" smtClean="0">
                                    <a:latin typeface="Cambria Math" panose="02040503050406030204" pitchFamily="18" charset="0"/>
                                  </a:rPr>
                                </m:ctrlPr>
                              </m:sSubSupPr>
                              <m:e>
                                <m:r>
                                  <a:rPr lang="en-US" altLang="zh-CN" sz="3200" i="1" smtClean="0">
                                    <a:latin typeface="Cambria Math" panose="02040503050406030204" pitchFamily="18" charset="0"/>
                                  </a:rPr>
                                  <m:t>𝜎</m:t>
                                </m:r>
                              </m:e>
                              <m:sub>
                                <m:r>
                                  <a:rPr lang="en-US" altLang="zh-CN" sz="3200" b="0" i="1" smtClean="0">
                                    <a:latin typeface="Cambria Math" panose="02040503050406030204" pitchFamily="18" charset="0"/>
                                  </a:rPr>
                                  <m:t>𝑡h𝑒𝑜</m:t>
                                </m:r>
                              </m:sub>
                              <m:sup>
                                <m:r>
                                  <a:rPr lang="en-US" altLang="zh-CN" sz="3200" b="0" i="1" smtClean="0">
                                    <a:latin typeface="Cambria Math" panose="02040503050406030204" pitchFamily="18" charset="0"/>
                                  </a:rPr>
                                  <m:t>𝑡𝑜𝑡𝑎𝑙</m:t>
                                </m:r>
                              </m:sup>
                            </m:sSubSup>
                          </m:den>
                        </m:f>
                      </m:oMath>
                    </m:oMathPara>
                  </a14:m>
                  <a:endParaRPr lang="zh-CN" altLang="en-US" sz="3200" dirty="0"/>
                </a:p>
              </p:txBody>
            </p:sp>
          </mc:Choice>
          <mc:Fallback xmlns="">
            <p:sp>
              <p:nvSpPr>
                <p:cNvPr id="19" name="文本框 18"/>
                <p:cNvSpPr txBox="1">
                  <a:spLocks noRot="1" noChangeAspect="1" noMove="1" noResize="1" noEditPoints="1" noAdjustHandles="1" noChangeArrowheads="1" noChangeShapeType="1" noTextEdit="1"/>
                </p:cNvSpPr>
                <p:nvPr/>
              </p:nvSpPr>
              <p:spPr>
                <a:xfrm>
                  <a:off x="1554908" y="3410484"/>
                  <a:ext cx="4768480" cy="1225042"/>
                </a:xfrm>
                <a:prstGeom prst="rect">
                  <a:avLst/>
                </a:prstGeom>
                <a:blipFill rotWithShape="0">
                  <a:blip r:embed="rId4"/>
                  <a:stretch>
                    <a:fillRect/>
                  </a:stretch>
                </a:blipFill>
              </p:spPr>
              <p:txBody>
                <a:bodyPr/>
                <a:lstStyle/>
                <a:p>
                  <a:r>
                    <a:rPr lang="zh-CN" altLang="en-US">
                      <a:noFill/>
                    </a:rPr>
                    <a:t> </a:t>
                  </a:r>
                </a:p>
              </p:txBody>
            </p:sp>
          </mc:Fallback>
        </mc:AlternateContent>
      </p:grpSp>
      <p:sp>
        <p:nvSpPr>
          <p:cNvPr id="2" name="矩形 1"/>
          <p:cNvSpPr/>
          <p:nvPr/>
        </p:nvSpPr>
        <p:spPr>
          <a:xfrm>
            <a:off x="-224289" y="1244472"/>
            <a:ext cx="4572000" cy="646331"/>
          </a:xfrm>
          <a:prstGeom prst="rect">
            <a:avLst/>
          </a:prstGeom>
        </p:spPr>
        <p:txBody>
          <a:bodyPr>
            <a:spAutoFit/>
          </a:bodyPr>
          <a:lstStyle/>
          <a:p>
            <a:pPr algn="ctr"/>
            <a:r>
              <a:rPr lang="en-US" altLang="zh-CN" b="1" dirty="0" smtClean="0">
                <a:solidFill>
                  <a:srgbClr val="FF0000"/>
                </a:solidFill>
              </a:rPr>
              <a:t>extrapolate</a:t>
            </a:r>
            <a:r>
              <a:rPr lang="en-US" altLang="zh-CN" dirty="0" smtClean="0">
                <a:solidFill>
                  <a:srgbClr val="FF0000"/>
                </a:solidFill>
              </a:rPr>
              <a:t> </a:t>
            </a:r>
            <a:r>
              <a:rPr lang="en-US" altLang="zh-CN" dirty="0">
                <a:solidFill>
                  <a:srgbClr val="FF0000"/>
                </a:solidFill>
              </a:rPr>
              <a:t>the measured fiducial cross </a:t>
            </a:r>
            <a:r>
              <a:rPr lang="en-US" altLang="zh-CN" dirty="0" smtClean="0">
                <a:solidFill>
                  <a:srgbClr val="FF0000"/>
                </a:solidFill>
              </a:rPr>
              <a:t>section to total cross section</a:t>
            </a:r>
            <a:endParaRPr lang="zh-CN" altLang="en-US" dirty="0">
              <a:solidFill>
                <a:srgbClr val="FF0000"/>
              </a:solidFill>
            </a:endParaRPr>
          </a:p>
        </p:txBody>
      </p:sp>
    </p:spTree>
    <p:extLst>
      <p:ext uri="{BB962C8B-B14F-4D97-AF65-F5344CB8AC3E}">
        <p14:creationId xmlns:p14="http://schemas.microsoft.com/office/powerpoint/2010/main" val="25727538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4397554" y="1483416"/>
            <a:ext cx="4647009" cy="3635976"/>
          </a:xfrm>
          <a:prstGeom prst="rect">
            <a:avLst/>
          </a:prstGeom>
          <a:ln>
            <a:noFill/>
          </a:ln>
        </p:spPr>
        <p:style>
          <a:lnRef idx="2">
            <a:schemeClr val="dk1"/>
          </a:lnRef>
          <a:fillRef idx="1">
            <a:schemeClr val="lt1"/>
          </a:fillRef>
          <a:effectRef idx="0">
            <a:schemeClr val="dk1"/>
          </a:effectRef>
          <a:fontRef idx="minor">
            <a:schemeClr val="dk1"/>
          </a:fontRef>
        </p:style>
      </p:pic>
      <p:pic>
        <p:nvPicPr>
          <p:cNvPr id="5" name="图片 4"/>
          <p:cNvPicPr>
            <a:picLocks noChangeAspect="1"/>
          </p:cNvPicPr>
          <p:nvPr/>
        </p:nvPicPr>
        <p:blipFill>
          <a:blip r:embed="rId4"/>
          <a:stretch>
            <a:fillRect/>
          </a:stretch>
        </p:blipFill>
        <p:spPr>
          <a:xfrm>
            <a:off x="773870" y="1226464"/>
            <a:ext cx="3738829" cy="3892928"/>
          </a:xfrm>
          <a:prstGeom prst="rect">
            <a:avLst/>
          </a:prstGeom>
          <a:ln>
            <a:noFill/>
          </a:ln>
        </p:spPr>
        <p:style>
          <a:lnRef idx="2">
            <a:schemeClr val="dk1"/>
          </a:lnRef>
          <a:fillRef idx="1">
            <a:schemeClr val="lt1"/>
          </a:fillRef>
          <a:effectRef idx="0">
            <a:schemeClr val="dk1"/>
          </a:effectRef>
          <a:fontRef idx="minor">
            <a:schemeClr val="dk1"/>
          </a:fontRef>
        </p:style>
      </p:pic>
      <p:grpSp>
        <p:nvGrpSpPr>
          <p:cNvPr id="6" name="组合 5"/>
          <p:cNvGrpSpPr/>
          <p:nvPr/>
        </p:nvGrpSpPr>
        <p:grpSpPr>
          <a:xfrm>
            <a:off x="2650502" y="5293121"/>
            <a:ext cx="4712237" cy="1453794"/>
            <a:chOff x="1708461" y="3347807"/>
            <a:chExt cx="4178556" cy="1453794"/>
          </a:xfrm>
        </p:grpSpPr>
        <p:sp>
          <p:nvSpPr>
            <p:cNvPr id="7" name="圆角矩形 6"/>
            <p:cNvSpPr/>
            <p:nvPr/>
          </p:nvSpPr>
          <p:spPr>
            <a:xfrm>
              <a:off x="1991279" y="3347807"/>
              <a:ext cx="3895738" cy="1453794"/>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8" name="文本框 7"/>
                <p:cNvSpPr txBox="1"/>
                <p:nvPr/>
              </p:nvSpPr>
              <p:spPr>
                <a:xfrm>
                  <a:off x="1708461" y="3416222"/>
                  <a:ext cx="4073390" cy="11416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i="1" smtClean="0">
                                <a:latin typeface="Cambria Math" panose="02040503050406030204" pitchFamily="18" charset="0"/>
                              </a:rPr>
                            </m:ctrlPr>
                          </m:sSubSupPr>
                          <m:e>
                            <m:r>
                              <a:rPr lang="en-US" altLang="zh-CN" sz="2400" i="1">
                                <a:latin typeface="Cambria Math" panose="02040503050406030204" pitchFamily="18" charset="0"/>
                              </a:rPr>
                              <m:t>𝜎</m:t>
                            </m:r>
                          </m:e>
                          <m:sub>
                            <m:r>
                              <a:rPr lang="en-US" altLang="zh-CN" sz="2400" i="1">
                                <a:latin typeface="Cambria Math" panose="02040503050406030204" pitchFamily="18" charset="0"/>
                              </a:rPr>
                              <m:t>𝑒𝑥𝑝</m:t>
                            </m:r>
                          </m:sub>
                          <m:sup>
                            <m:r>
                              <a:rPr lang="en-US" altLang="zh-CN" sz="2800" i="1">
                                <a:latin typeface="Cambria Math" panose="02040503050406030204" pitchFamily="18" charset="0"/>
                              </a:rPr>
                              <m:t>𝑡𝑜𝑡𝑎𝑙</m:t>
                            </m:r>
                          </m:sup>
                        </m:sSubSup>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sSubSup>
                              <m:sSubSupPr>
                                <m:ctrlPr>
                                  <a:rPr lang="en-US" altLang="zh-CN" sz="2400" b="0" i="1" smtClean="0">
                                    <a:latin typeface="Cambria Math" panose="02040503050406030204" pitchFamily="18" charset="0"/>
                                  </a:rPr>
                                </m:ctrlPr>
                              </m:sSubSupPr>
                              <m:e>
                                <m:r>
                                  <a:rPr lang="en-US" altLang="zh-CN" sz="2400" i="1" smtClean="0">
                                    <a:latin typeface="Cambria Math" panose="02040503050406030204" pitchFamily="18" charset="0"/>
                                  </a:rPr>
                                  <m:t>𝜎</m:t>
                                </m:r>
                              </m:e>
                              <m:sub>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exp</m:t>
                                    </m:r>
                                  </m:fName>
                                  <m:e>
                                    <m:r>
                                      <a:rPr lang="en-US" altLang="zh-CN" sz="2400" b="0" i="1" smtClean="0">
                                        <a:latin typeface="Cambria Math" panose="02040503050406030204" pitchFamily="18" charset="0"/>
                                      </a:rPr>
                                      <m:t> </m:t>
                                    </m:r>
                                  </m:e>
                                </m:func>
                              </m:sub>
                              <m:sup>
                                <m:r>
                                  <m:rPr>
                                    <m:sty m:val="p"/>
                                  </m:rPr>
                                  <a:rPr lang="en-US" altLang="zh-CN" sz="2400" i="1">
                                    <a:latin typeface="Cambria Math" panose="02040503050406030204" pitchFamily="18" charset="0"/>
                                  </a:rPr>
                                  <m:t>veto</m:t>
                                </m:r>
                              </m:sup>
                            </m:sSubSup>
                          </m:num>
                          <m:den>
                            <m:f>
                              <m:fPr>
                                <m:ctrlPr>
                                  <a:rPr lang="en-US" altLang="zh-CN" sz="2400" i="1">
                                    <a:latin typeface="Cambria Math" panose="02040503050406030204" pitchFamily="18" charset="0"/>
                                  </a:rPr>
                                </m:ctrlPr>
                              </m:fPr>
                              <m:num>
                                <m:sSub>
                                  <m:sSubPr>
                                    <m:ctrlPr>
                                      <a:rPr lang="en-US" altLang="zh-CN" sz="2400" i="1" smtClean="0">
                                        <a:solidFill>
                                          <a:srgbClr val="FF0000"/>
                                        </a:solidFill>
                                        <a:latin typeface="Cambria Math" panose="02040503050406030204" pitchFamily="18" charset="0"/>
                                      </a:rPr>
                                    </m:ctrlPr>
                                  </m:sSubPr>
                                  <m:e>
                                    <m:r>
                                      <a:rPr lang="en-US" altLang="zh-CN" sz="2400" i="1">
                                        <a:solidFill>
                                          <a:srgbClr val="FF0000"/>
                                        </a:solidFill>
                                        <a:latin typeface="Cambria Math" panose="02040503050406030204" pitchFamily="18" charset="0"/>
                                      </a:rPr>
                                      <m:t>𝜎</m:t>
                                    </m:r>
                                  </m:e>
                                  <m:sub>
                                    <m:r>
                                      <a:rPr lang="en-US" altLang="zh-CN" sz="2400" i="1">
                                        <a:solidFill>
                                          <a:srgbClr val="FF0000"/>
                                        </a:solidFill>
                                        <a:latin typeface="Cambria Math" panose="02040503050406030204" pitchFamily="18" charset="0"/>
                                      </a:rPr>
                                      <m:t>𝑣𝑒𝑡𝑜</m:t>
                                    </m:r>
                                  </m:sub>
                                </m:sSub>
                              </m:num>
                              <m:den>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𝜎</m:t>
                                    </m:r>
                                  </m:e>
                                  <m:sub>
                                    <m:r>
                                      <a:rPr lang="en-US" altLang="zh-CN" sz="2400" b="0" i="1" smtClean="0">
                                        <a:latin typeface="Cambria Math" panose="02040503050406030204" pitchFamily="18" charset="0"/>
                                      </a:rPr>
                                      <m:t>𝑡𝑜𝑡𝑎𝑙</m:t>
                                    </m:r>
                                  </m:sub>
                                </m:sSub>
                              </m:den>
                            </m:f>
                          </m:den>
                        </m:f>
                      </m:oMath>
                    </m:oMathPara>
                  </a14:m>
                  <a:endParaRPr lang="zh-CN" altLang="en-US" sz="2800" dirty="0"/>
                </a:p>
              </p:txBody>
            </p:sp>
          </mc:Choice>
          <mc:Fallback xmlns="">
            <p:sp>
              <p:nvSpPr>
                <p:cNvPr id="8" name="文本框 7"/>
                <p:cNvSpPr txBox="1">
                  <a:spLocks noRot="1" noChangeAspect="1" noMove="1" noResize="1" noEditPoints="1" noAdjustHandles="1" noChangeArrowheads="1" noChangeShapeType="1" noTextEdit="1"/>
                </p:cNvSpPr>
                <p:nvPr/>
              </p:nvSpPr>
              <p:spPr>
                <a:xfrm>
                  <a:off x="1708461" y="3416222"/>
                  <a:ext cx="4073390" cy="1141659"/>
                </a:xfrm>
                <a:prstGeom prst="rect">
                  <a:avLst/>
                </a:prstGeom>
                <a:blipFill rotWithShape="0">
                  <a:blip r:embed="rId5"/>
                  <a:stretch>
                    <a:fillRect/>
                  </a:stretch>
                </a:blipFill>
              </p:spPr>
              <p:txBody>
                <a:bodyPr/>
                <a:lstStyle/>
                <a:p>
                  <a:r>
                    <a:rPr lang="zh-CN" altLang="en-US">
                      <a:noFill/>
                    </a:rPr>
                    <a:t> </a:t>
                  </a:r>
                </a:p>
              </p:txBody>
            </p:sp>
          </mc:Fallback>
        </mc:AlternateContent>
      </p:grpSp>
      <p:sp>
        <p:nvSpPr>
          <p:cNvPr id="9" name="标题 1"/>
          <p:cNvSpPr>
            <a:spLocks noGrp="1"/>
          </p:cNvSpPr>
          <p:nvPr>
            <p:ph type="title"/>
          </p:nvPr>
        </p:nvSpPr>
        <p:spPr>
          <a:xfrm>
            <a:off x="0" y="141958"/>
            <a:ext cx="9143999" cy="910777"/>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r>
              <a:rPr lang="en-US" altLang="zh-CN" sz="2400" b="1" cap="none" dirty="0" smtClean="0">
                <a:solidFill>
                  <a:srgbClr val="006600"/>
                </a:solidFill>
                <a:latin typeface="Arial" pitchFamily="34" charset="0"/>
                <a:ea typeface="宋体" pitchFamily="2" charset="-122"/>
                <a:cs typeface="+mn-cs"/>
              </a:rPr>
              <a:t>Transverse Momentum Distribution</a:t>
            </a:r>
            <a:endParaRPr lang="zh-CN" altLang="en-US" sz="2400" b="1" cap="none" dirty="0">
              <a:solidFill>
                <a:srgbClr val="006600"/>
              </a:solidFill>
              <a:latin typeface="Arial" pitchFamily="34" charset="0"/>
              <a:ea typeface="宋体" pitchFamily="2" charset="-122"/>
              <a:cs typeface="+mn-cs"/>
            </a:endParaRPr>
          </a:p>
        </p:txBody>
      </p:sp>
      <p:sp>
        <p:nvSpPr>
          <p:cNvPr id="10" name="矩形 9"/>
          <p:cNvSpPr/>
          <p:nvPr/>
        </p:nvSpPr>
        <p:spPr>
          <a:xfrm>
            <a:off x="179512" y="922118"/>
            <a:ext cx="9144001" cy="338554"/>
          </a:xfrm>
          <a:prstGeom prst="rect">
            <a:avLst/>
          </a:prstGeom>
        </p:spPr>
        <p:txBody>
          <a:bodyPr wrap="square">
            <a:spAutoFit/>
          </a:bodyPr>
          <a:lstStyle/>
          <a:p>
            <a:r>
              <a:rPr lang="en-US" altLang="zh-CN" sz="1600" b="1" dirty="0" smtClean="0">
                <a:solidFill>
                  <a:srgbClr val="7030A0"/>
                </a:solidFill>
              </a:rPr>
              <a:t>YW</a:t>
            </a:r>
            <a:r>
              <a:rPr lang="zh-CN" altLang="en-US" sz="1600" dirty="0" smtClean="0">
                <a:solidFill>
                  <a:srgbClr val="7030A0"/>
                </a:solidFill>
              </a:rPr>
              <a:t>, </a:t>
            </a:r>
            <a:r>
              <a:rPr lang="zh-CN" altLang="en-US" sz="1600" dirty="0">
                <a:solidFill>
                  <a:srgbClr val="7030A0"/>
                </a:solidFill>
              </a:rPr>
              <a:t>Chong Sheng Li, Ze Long Liu, Ding Yu </a:t>
            </a:r>
            <a:r>
              <a:rPr lang="zh-CN" altLang="en-US" sz="1600" dirty="0" smtClean="0">
                <a:solidFill>
                  <a:srgbClr val="7030A0"/>
                </a:solidFill>
              </a:rPr>
              <a:t>Shao </a:t>
            </a:r>
            <a:r>
              <a:rPr lang="en-US" altLang="zh-CN" sz="1600" dirty="0" smtClean="0">
                <a:solidFill>
                  <a:srgbClr val="7030A0"/>
                </a:solidFill>
              </a:rPr>
              <a:t>and</a:t>
            </a:r>
            <a:r>
              <a:rPr lang="zh-CN" altLang="en-US" sz="1600" dirty="0" smtClean="0">
                <a:solidFill>
                  <a:srgbClr val="7030A0"/>
                </a:solidFill>
              </a:rPr>
              <a:t> </a:t>
            </a:r>
            <a:r>
              <a:rPr lang="zh-CN" altLang="en-US" sz="1600" dirty="0">
                <a:solidFill>
                  <a:srgbClr val="7030A0"/>
                </a:solidFill>
              </a:rPr>
              <a:t>Hai Tao </a:t>
            </a:r>
            <a:r>
              <a:rPr lang="zh-CN" altLang="en-US" sz="1600" dirty="0" smtClean="0">
                <a:solidFill>
                  <a:srgbClr val="7030A0"/>
                </a:solidFill>
              </a:rPr>
              <a:t>Li</a:t>
            </a:r>
            <a:r>
              <a:rPr lang="en-US" altLang="zh-CN" sz="1600" dirty="0">
                <a:solidFill>
                  <a:srgbClr val="7030A0"/>
                </a:solidFill>
              </a:rPr>
              <a:t>, Phys</a:t>
            </a:r>
            <a:r>
              <a:rPr lang="en-US" altLang="zh-CN" sz="1600" dirty="0" smtClean="0">
                <a:solidFill>
                  <a:srgbClr val="7030A0"/>
                </a:solidFill>
              </a:rPr>
              <a:t>. </a:t>
            </a:r>
            <a:r>
              <a:rPr lang="en-US" altLang="zh-CN" sz="1600" dirty="0">
                <a:solidFill>
                  <a:srgbClr val="7030A0"/>
                </a:solidFill>
              </a:rPr>
              <a:t>Rev</a:t>
            </a:r>
            <a:r>
              <a:rPr lang="en-US" altLang="zh-CN" sz="1600" dirty="0" smtClean="0">
                <a:solidFill>
                  <a:srgbClr val="7030A0"/>
                </a:solidFill>
              </a:rPr>
              <a:t>. D 88, </a:t>
            </a:r>
            <a:r>
              <a:rPr lang="en-US" altLang="zh-CN" sz="1600" dirty="0">
                <a:solidFill>
                  <a:srgbClr val="7030A0"/>
                </a:solidFill>
              </a:rPr>
              <a:t>114017 </a:t>
            </a:r>
            <a:r>
              <a:rPr lang="en-US" altLang="zh-CN" sz="1600" dirty="0" smtClean="0">
                <a:solidFill>
                  <a:srgbClr val="7030A0"/>
                </a:solidFill>
              </a:rPr>
              <a:t> </a:t>
            </a:r>
            <a:r>
              <a:rPr lang="en-US" altLang="zh-CN" sz="1600" dirty="0">
                <a:solidFill>
                  <a:srgbClr val="7030A0"/>
                </a:solidFill>
              </a:rPr>
              <a:t>(2013) </a:t>
            </a:r>
            <a:endParaRPr lang="zh-CN" altLang="en-US" sz="1600" dirty="0">
              <a:solidFill>
                <a:srgbClr val="7030A0"/>
              </a:solidFill>
            </a:endParaRPr>
          </a:p>
        </p:txBody>
      </p:sp>
    </p:spTree>
    <p:extLst>
      <p:ext uri="{BB962C8B-B14F-4D97-AF65-F5344CB8AC3E}">
        <p14:creationId xmlns:p14="http://schemas.microsoft.com/office/powerpoint/2010/main" val="38414402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240151" y="743598"/>
            <a:ext cx="6768752" cy="5830982"/>
            <a:chOff x="1905850" y="779443"/>
            <a:chExt cx="5620432" cy="3895767"/>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850" y="779443"/>
              <a:ext cx="5620432" cy="3895767"/>
            </a:xfrm>
            <a:prstGeom prst="rect">
              <a:avLst/>
            </a:prstGeom>
            <a:ln/>
          </p:spPr>
          <p:style>
            <a:lnRef idx="2">
              <a:schemeClr val="dk1"/>
            </a:lnRef>
            <a:fillRef idx="1">
              <a:schemeClr val="lt1"/>
            </a:fillRef>
            <a:effectRef idx="0">
              <a:schemeClr val="dk1"/>
            </a:effectRef>
            <a:fontRef idx="minor">
              <a:schemeClr val="dk1"/>
            </a:fontRef>
          </p:style>
        </p:pic>
        <p:sp>
          <p:nvSpPr>
            <p:cNvPr id="5" name="圆角矩形 4"/>
            <p:cNvSpPr/>
            <p:nvPr/>
          </p:nvSpPr>
          <p:spPr>
            <a:xfrm>
              <a:off x="1998449" y="2888308"/>
              <a:ext cx="5310723" cy="368977"/>
            </a:xfrm>
            <a:prstGeom prst="roundRect">
              <a:avLst/>
            </a:prstGeom>
            <a:noFill/>
            <a:ln w="762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grpSp>
      <p:pic>
        <p:nvPicPr>
          <p:cNvPr id="10" name="图片 9"/>
          <p:cNvPicPr>
            <a:picLocks noChangeAspect="1"/>
          </p:cNvPicPr>
          <p:nvPr/>
        </p:nvPicPr>
        <p:blipFill>
          <a:blip r:embed="rId4"/>
          <a:stretch>
            <a:fillRect/>
          </a:stretch>
        </p:blipFill>
        <p:spPr>
          <a:xfrm>
            <a:off x="1299141" y="4558231"/>
            <a:ext cx="6841148" cy="2008626"/>
          </a:xfrm>
          <a:prstGeom prst="rect">
            <a:avLst/>
          </a:prstGeom>
        </p:spPr>
      </p:pic>
      <p:pic>
        <p:nvPicPr>
          <p:cNvPr id="8" name="图片 7"/>
          <p:cNvPicPr>
            <a:picLocks noChangeAspect="1"/>
          </p:cNvPicPr>
          <p:nvPr/>
        </p:nvPicPr>
        <p:blipFill>
          <a:blip r:embed="rId5"/>
          <a:stretch>
            <a:fillRect/>
          </a:stretch>
        </p:blipFill>
        <p:spPr>
          <a:xfrm>
            <a:off x="261159" y="127204"/>
            <a:ext cx="1131062" cy="1279886"/>
          </a:xfrm>
          <a:prstGeom prst="rect">
            <a:avLst/>
          </a:prstGeom>
          <a:effectLst>
            <a:glow rad="101600">
              <a:schemeClr val="bg1">
                <a:lumMod val="95000"/>
                <a:alpha val="60000"/>
              </a:schemeClr>
            </a:glow>
            <a:softEdge rad="63500"/>
          </a:effectLst>
        </p:spPr>
      </p:pic>
      <p:sp>
        <p:nvSpPr>
          <p:cNvPr id="20" name="文本框 19"/>
          <p:cNvSpPr txBox="1"/>
          <p:nvPr/>
        </p:nvSpPr>
        <p:spPr>
          <a:xfrm>
            <a:off x="6943093" y="410344"/>
            <a:ext cx="2299797" cy="338554"/>
          </a:xfrm>
          <a:prstGeom prst="rect">
            <a:avLst/>
          </a:prstGeom>
          <a:noFill/>
        </p:spPr>
        <p:txBody>
          <a:bodyPr wrap="none" rtlCol="0">
            <a:spAutoFit/>
          </a:bodyPr>
          <a:lstStyle/>
          <a:p>
            <a:r>
              <a:rPr lang="en-US" altLang="zh-CN" sz="1600" dirty="0" smtClean="0">
                <a:solidFill>
                  <a:schemeClr val="accent1">
                    <a:lumMod val="75000"/>
                  </a:schemeClr>
                </a:solidFill>
              </a:rPr>
              <a:t>CMS PAS SMP-14-016</a:t>
            </a:r>
            <a:endParaRPr lang="zh-CN" altLang="en-US" sz="1600" dirty="0">
              <a:solidFill>
                <a:schemeClr val="accent1">
                  <a:lumMod val="75000"/>
                </a:schemeClr>
              </a:solidFill>
            </a:endParaRPr>
          </a:p>
        </p:txBody>
      </p:sp>
      <p:sp>
        <p:nvSpPr>
          <p:cNvPr id="23" name="圆角矩形 22"/>
          <p:cNvSpPr/>
          <p:nvPr/>
        </p:nvSpPr>
        <p:spPr>
          <a:xfrm>
            <a:off x="4571999" y="5187185"/>
            <a:ext cx="3463172" cy="149332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1471321" y="1967719"/>
            <a:ext cx="6563850" cy="1691370"/>
            <a:chOff x="1114051" y="1328365"/>
            <a:chExt cx="4575342" cy="1552775"/>
          </a:xfrm>
        </p:grpSpPr>
        <p:sp>
          <p:nvSpPr>
            <p:cNvPr id="24" name="圆角矩形 23"/>
            <p:cNvSpPr/>
            <p:nvPr/>
          </p:nvSpPr>
          <p:spPr>
            <a:xfrm>
              <a:off x="1114051" y="1328365"/>
              <a:ext cx="4393298" cy="1552775"/>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759188" y="1557701"/>
              <a:ext cx="3930205" cy="1323439"/>
            </a:xfrm>
            <a:prstGeom prst="rect">
              <a:avLst/>
            </a:prstGeom>
            <a:noFill/>
          </p:spPr>
          <p:txBody>
            <a:bodyPr wrap="square" rtlCol="0">
              <a:spAutoFit/>
            </a:bodyPr>
            <a:lstStyle/>
            <a:p>
              <a:r>
                <a:rPr lang="en-US" altLang="zh-CN" sz="2000" b="1" dirty="0" smtClean="0"/>
                <a:t>T</a:t>
              </a:r>
              <a:r>
                <a:rPr lang="zh-CN" altLang="en-US" sz="2000" b="1" dirty="0" smtClean="0"/>
                <a:t>he </a:t>
              </a:r>
              <a:r>
                <a:rPr lang="zh-CN" altLang="en-US" sz="2000" b="1" dirty="0"/>
                <a:t>simulated POWHEG events </a:t>
              </a:r>
              <a:r>
                <a:rPr lang="zh-CN" altLang="en-US" sz="2000" b="1" dirty="0" smtClean="0"/>
                <a:t>are </a:t>
              </a:r>
              <a:r>
                <a:rPr lang="zh-CN" altLang="en-US" sz="2000" b="1" dirty="0"/>
                <a:t>reweighted by the NNLL transverse momentum resummation predictions.</a:t>
              </a:r>
            </a:p>
          </p:txBody>
        </p:sp>
      </p:grpSp>
      <p:sp>
        <p:nvSpPr>
          <p:cNvPr id="13" name="标题 1"/>
          <p:cNvSpPr txBox="1">
            <a:spLocks/>
          </p:cNvSpPr>
          <p:nvPr/>
        </p:nvSpPr>
        <p:spPr>
          <a:xfrm>
            <a:off x="-28436" y="-22528"/>
            <a:ext cx="9144000" cy="95848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fontAlgn="auto">
              <a:spcAft>
                <a:spcPts val="0"/>
              </a:spcAft>
              <a:buNone/>
            </a:pPr>
            <a:r>
              <a:rPr lang="en-US" altLang="zh-CN" sz="2400" b="1" cap="none" dirty="0" smtClean="0">
                <a:solidFill>
                  <a:srgbClr val="006600"/>
                </a:solidFill>
                <a:latin typeface="Arial" pitchFamily="34" charset="0"/>
              </a:rPr>
              <a:t>Total Cross Section </a:t>
            </a:r>
            <a:r>
              <a:rPr lang="en-US" altLang="zh-CN" sz="2400" b="1" cap="none" dirty="0" smtClean="0">
                <a:solidFill>
                  <a:srgbClr val="FF0000"/>
                </a:solidFill>
                <a:latin typeface="Arial" pitchFamily="34" charset="0"/>
              </a:rPr>
              <a:t>in 2015</a:t>
            </a:r>
            <a:endParaRPr lang="zh-CN" altLang="en-US" sz="2400" b="1" cap="none" dirty="0">
              <a:solidFill>
                <a:srgbClr val="FF0000"/>
              </a:solidFill>
              <a:latin typeface="Arial" pitchFamily="34" charset="0"/>
            </a:endParaRPr>
          </a:p>
        </p:txBody>
      </p:sp>
    </p:spTree>
    <p:extLst>
      <p:ext uri="{BB962C8B-B14F-4D97-AF65-F5344CB8AC3E}">
        <p14:creationId xmlns:p14="http://schemas.microsoft.com/office/powerpoint/2010/main" val="3936733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p:cNvSpPr>
          <p:nvPr/>
        </p:nvSpPr>
        <p:spPr>
          <a:xfrm>
            <a:off x="0" y="370395"/>
            <a:ext cx="9143999" cy="486678"/>
          </a:xfrm>
          <a:prstGeom prst="rect">
            <a:avLst/>
          </a:prstGeom>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68580" tIns="34290" rIns="68580" bIns="34290" rtlCol="0" anchor="ctr">
            <a:normAutofit/>
          </a:bodyPr>
          <a:lstStyle>
            <a:lvl1pPr algn="ctr" defTabSz="914400" eaLnBrk="1" latinLnBrk="0" hangingPunct="1">
              <a:lnSpc>
                <a:spcPct val="90000"/>
              </a:lnSpc>
              <a:buNone/>
              <a:defRPr sz="2400" b="1" cap="all" baseline="0">
                <a:solidFill>
                  <a:srgbClr val="006600"/>
                </a:solidFill>
                <a:effectLst/>
                <a:ea typeface="+mn-ea"/>
              </a:defRPr>
            </a:lvl1pPr>
          </a:lstStyle>
          <a:p>
            <a:r>
              <a:rPr lang="en-US" altLang="zh-CN" cap="none" dirty="0" smtClean="0"/>
              <a:t>What Is </a:t>
            </a:r>
            <a:r>
              <a:rPr lang="en-US" altLang="zh-CN" cap="none" dirty="0" err="1" smtClean="0"/>
              <a:t>Resummation</a:t>
            </a:r>
            <a:endParaRPr lang="zh-CN" altLang="en-US" cap="none" dirty="0"/>
          </a:p>
        </p:txBody>
      </p:sp>
      <p:pic>
        <p:nvPicPr>
          <p:cNvPr id="6" name="图片 5"/>
          <p:cNvPicPr>
            <a:picLocks noChangeAspect="1"/>
          </p:cNvPicPr>
          <p:nvPr/>
        </p:nvPicPr>
        <p:blipFill>
          <a:blip r:embed="rId3"/>
          <a:stretch>
            <a:fillRect/>
          </a:stretch>
        </p:blipFill>
        <p:spPr>
          <a:xfrm>
            <a:off x="5292080" y="1370221"/>
            <a:ext cx="3403345" cy="3168352"/>
          </a:xfrm>
          <a:prstGeom prst="rect">
            <a:avLst/>
          </a:prstGeom>
        </p:spPr>
      </p:pic>
      <p:sp>
        <p:nvSpPr>
          <p:cNvPr id="8" name="文本框 7"/>
          <p:cNvSpPr txBox="1"/>
          <p:nvPr/>
        </p:nvSpPr>
        <p:spPr>
          <a:xfrm>
            <a:off x="1644453" y="5202835"/>
            <a:ext cx="2170787" cy="461665"/>
          </a:xfrm>
          <a:prstGeom prst="rect">
            <a:avLst/>
          </a:prstGeom>
          <a:noFill/>
        </p:spPr>
        <p:txBody>
          <a:bodyPr wrap="none" rtlCol="0">
            <a:spAutoFit/>
          </a:bodyPr>
          <a:lstStyle/>
          <a:p>
            <a:r>
              <a:rPr lang="en-US" altLang="zh-CN" sz="2400" dirty="0" smtClean="0">
                <a:solidFill>
                  <a:srgbClr val="FF0000"/>
                </a:solidFill>
              </a:rPr>
              <a:t>Parton shower</a:t>
            </a:r>
            <a:endParaRPr lang="zh-CN" altLang="en-US" sz="2400" dirty="0">
              <a:solidFill>
                <a:srgbClr val="FF0000"/>
              </a:solidFill>
            </a:endParaRPr>
          </a:p>
        </p:txBody>
      </p:sp>
      <p:sp>
        <p:nvSpPr>
          <p:cNvPr id="9" name="文本框 8"/>
          <p:cNvSpPr txBox="1"/>
          <p:nvPr/>
        </p:nvSpPr>
        <p:spPr>
          <a:xfrm>
            <a:off x="4716016" y="5202834"/>
            <a:ext cx="2876108" cy="461665"/>
          </a:xfrm>
          <a:prstGeom prst="rect">
            <a:avLst/>
          </a:prstGeom>
          <a:noFill/>
        </p:spPr>
        <p:txBody>
          <a:bodyPr wrap="none" rtlCol="0">
            <a:spAutoFit/>
          </a:bodyPr>
          <a:lstStyle/>
          <a:p>
            <a:r>
              <a:rPr lang="en-US" altLang="zh-CN" sz="2400" dirty="0" smtClean="0">
                <a:solidFill>
                  <a:srgbClr val="00B050"/>
                </a:solidFill>
              </a:rPr>
              <a:t>POWHEG+PYTHIA</a:t>
            </a:r>
            <a:endParaRPr lang="zh-CN" altLang="en-US" sz="2400" dirty="0">
              <a:solidFill>
                <a:srgbClr val="00B050"/>
              </a:solidFill>
            </a:endParaRPr>
          </a:p>
        </p:txBody>
      </p:sp>
      <p:pic>
        <p:nvPicPr>
          <p:cNvPr id="11" name="图片 10"/>
          <p:cNvPicPr>
            <a:picLocks noChangeAspect="1"/>
          </p:cNvPicPr>
          <p:nvPr/>
        </p:nvPicPr>
        <p:blipFill>
          <a:blip r:embed="rId4"/>
          <a:stretch>
            <a:fillRect/>
          </a:stretch>
        </p:blipFill>
        <p:spPr>
          <a:xfrm>
            <a:off x="366735" y="1571765"/>
            <a:ext cx="4726221" cy="2778859"/>
          </a:xfrm>
          <a:prstGeom prst="rect">
            <a:avLst/>
          </a:prstGeom>
        </p:spPr>
      </p:pic>
    </p:spTree>
    <p:extLst>
      <p:ext uri="{BB962C8B-B14F-4D97-AF65-F5344CB8AC3E}">
        <p14:creationId xmlns:p14="http://schemas.microsoft.com/office/powerpoint/2010/main" val="2250866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23"/>
          <p:cNvSpPr/>
          <p:nvPr/>
        </p:nvSpPr>
        <p:spPr>
          <a:xfrm>
            <a:off x="3816318" y="5482528"/>
            <a:ext cx="5214781" cy="939295"/>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71180" y="3504475"/>
            <a:ext cx="3407096" cy="132844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1"/>
          <p:cNvSpPr txBox="1">
            <a:spLocks/>
          </p:cNvSpPr>
          <p:nvPr/>
        </p:nvSpPr>
        <p:spPr>
          <a:xfrm>
            <a:off x="0" y="315782"/>
            <a:ext cx="9144000" cy="308767"/>
          </a:xfrm>
          <a:prstGeom prst="rect">
            <a:avLst/>
          </a:prstGeom>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68580" tIns="34290" rIns="68580" bIns="34290" rtlCol="0" anchor="ctr">
            <a:noAutofit/>
          </a:bodyPr>
          <a:lstStyle>
            <a:defPPr>
              <a:defRPr lang="zh-CN"/>
            </a:defPPr>
            <a:lvl1pPr marL="0" defTabSz="914400" eaLnBrk="1" latinLnBrk="0" hangingPunct="1">
              <a:defRPr sz="2400" b="1" cap="all">
                <a:solidFill>
                  <a:srgbClr val="006600"/>
                </a:solidFill>
                <a:ea typeface="+mn-ea"/>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pPr algn="ctr"/>
            <a:r>
              <a:rPr lang="en-US" altLang="zh-CN" cap="none" dirty="0" smtClean="0"/>
              <a:t>The Total Cross Section For WZ And ZZ Production</a:t>
            </a:r>
            <a:endParaRPr lang="zh-CN" altLang="en-US" cap="none" dirty="0"/>
          </a:p>
        </p:txBody>
      </p:sp>
      <p:grpSp>
        <p:nvGrpSpPr>
          <p:cNvPr id="7" name="组合 6"/>
          <p:cNvGrpSpPr/>
          <p:nvPr/>
        </p:nvGrpSpPr>
        <p:grpSpPr>
          <a:xfrm>
            <a:off x="3599166" y="748915"/>
            <a:ext cx="5663671" cy="4586225"/>
            <a:chOff x="1833530" y="363344"/>
            <a:chExt cx="5620432" cy="3895767"/>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3530" y="363344"/>
              <a:ext cx="5620432" cy="3895767"/>
            </a:xfrm>
            <a:prstGeom prst="rect">
              <a:avLst/>
            </a:prstGeom>
            <a:effectLst>
              <a:glow rad="101600">
                <a:schemeClr val="bg1">
                  <a:lumMod val="95000"/>
                  <a:alpha val="60000"/>
                </a:schemeClr>
              </a:glow>
              <a:softEdge rad="63500"/>
            </a:effectLst>
          </p:spPr>
        </p:pic>
        <p:sp>
          <p:nvSpPr>
            <p:cNvPr id="5" name="圆角矩形 4"/>
            <p:cNvSpPr/>
            <p:nvPr/>
          </p:nvSpPr>
          <p:spPr>
            <a:xfrm>
              <a:off x="2054636" y="3005962"/>
              <a:ext cx="5253022" cy="39789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mc:AlternateContent xmlns:mc="http://schemas.openxmlformats.org/markup-compatibility/2006" xmlns:a14="http://schemas.microsoft.com/office/drawing/2010/main">
        <mc:Choice Requires="a14">
          <p:sp>
            <p:nvSpPr>
              <p:cNvPr id="10" name="矩形 9"/>
              <p:cNvSpPr/>
              <p:nvPr/>
            </p:nvSpPr>
            <p:spPr>
              <a:xfrm>
                <a:off x="3816319" y="5608199"/>
                <a:ext cx="5214781" cy="707886"/>
              </a:xfrm>
              <a:prstGeom prst="rect">
                <a:avLst/>
              </a:prstGeom>
              <a:noFill/>
            </p:spPr>
            <p:txBody>
              <a:bodyPr wrap="square" rtlCol="0">
                <a:spAutoFit/>
              </a:bodyPr>
              <a:lstStyle/>
              <a:p>
                <a:r>
                  <a:rPr lang="en-US" altLang="zh-CN" sz="2000" b="1" dirty="0" smtClean="0"/>
                  <a:t>T</a:t>
                </a:r>
                <a:r>
                  <a:rPr lang="zh-CN" altLang="en-US" sz="2000" b="1" dirty="0"/>
                  <a:t>here </a:t>
                </a:r>
                <a:r>
                  <a:rPr lang="en-US" altLang="zh-CN" sz="2000" b="1" dirty="0" smtClean="0"/>
                  <a:t>are </a:t>
                </a:r>
                <a:r>
                  <a:rPr lang="zh-CN" altLang="en-US" sz="2000" b="1" dirty="0" smtClean="0"/>
                  <a:t>about </a:t>
                </a:r>
                <a:r>
                  <a:rPr lang="zh-CN" altLang="en-US" sz="2000" b="1" dirty="0"/>
                  <a:t>2</a:t>
                </a:r>
                <a14:m>
                  <m:oMath xmlns:m="http://schemas.openxmlformats.org/officeDocument/2006/math">
                    <m:r>
                      <a:rPr lang="en-US" altLang="zh-CN" sz="2000" b="1">
                        <a:latin typeface="Cambria Math" panose="02040503050406030204" pitchFamily="18" charset="0"/>
                      </a:rPr>
                      <m:t>𝜎</m:t>
                    </m:r>
                  </m:oMath>
                </a14:m>
                <a:r>
                  <a:rPr lang="zh-CN" altLang="en-US" sz="2000" b="1" dirty="0"/>
                  <a:t> </a:t>
                </a:r>
                <a:r>
                  <a:rPr lang="zh-CN" altLang="en-US" sz="2000" b="1" dirty="0" smtClean="0"/>
                  <a:t>discrepanc</a:t>
                </a:r>
                <a:r>
                  <a:rPr lang="en-US" altLang="zh-CN" sz="2000" b="1" dirty="0" err="1" smtClean="0"/>
                  <a:t>ies</a:t>
                </a:r>
                <a:r>
                  <a:rPr lang="zh-CN" altLang="en-US" sz="2000" b="1" dirty="0" smtClean="0"/>
                  <a:t> </a:t>
                </a:r>
                <a:r>
                  <a:rPr lang="zh-CN" altLang="en-US" sz="2000" b="1" dirty="0"/>
                  <a:t>for </a:t>
                </a:r>
                <a:r>
                  <a:rPr lang="en-US" altLang="zh-CN" sz="2000" b="1" dirty="0"/>
                  <a:t>WZ</a:t>
                </a:r>
                <a:r>
                  <a:rPr lang="zh-CN" altLang="en-US" sz="2000" b="1" dirty="0"/>
                  <a:t> productions in the CMS measurements</a:t>
                </a:r>
              </a:p>
            </p:txBody>
          </p:sp>
        </mc:Choice>
        <mc:Fallback xmlns="">
          <p:sp>
            <p:nvSpPr>
              <p:cNvPr id="10" name="矩形 9"/>
              <p:cNvSpPr>
                <a:spLocks noRot="1" noChangeAspect="1" noMove="1" noResize="1" noEditPoints="1" noAdjustHandles="1" noChangeArrowheads="1" noChangeShapeType="1" noTextEdit="1"/>
              </p:cNvSpPr>
              <p:nvPr/>
            </p:nvSpPr>
            <p:spPr>
              <a:xfrm>
                <a:off x="3816319" y="5608199"/>
                <a:ext cx="5214781" cy="707886"/>
              </a:xfrm>
              <a:prstGeom prst="rect">
                <a:avLst/>
              </a:prstGeom>
              <a:blipFill rotWithShape="0">
                <a:blip r:embed="rId4"/>
                <a:stretch>
                  <a:fillRect l="-1170" t="-4310" b="-15517"/>
                </a:stretch>
              </a:blipFill>
            </p:spPr>
            <p:txBody>
              <a:bodyPr/>
              <a:lstStyle/>
              <a:p>
                <a:r>
                  <a:rPr lang="zh-CN" altLang="en-US">
                    <a:noFill/>
                  </a:rPr>
                  <a:t> </a:t>
                </a:r>
              </a:p>
            </p:txBody>
          </p:sp>
        </mc:Fallback>
      </mc:AlternateContent>
      <p:sp>
        <p:nvSpPr>
          <p:cNvPr id="11" name="下箭头 10"/>
          <p:cNvSpPr/>
          <p:nvPr/>
        </p:nvSpPr>
        <p:spPr>
          <a:xfrm>
            <a:off x="6833637" y="4475700"/>
            <a:ext cx="161336" cy="9851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6" name="矩形 15"/>
              <p:cNvSpPr/>
              <p:nvPr/>
            </p:nvSpPr>
            <p:spPr>
              <a:xfrm>
                <a:off x="341776" y="3524038"/>
                <a:ext cx="3588432" cy="1326773"/>
              </a:xfrm>
              <a:prstGeom prst="rect">
                <a:avLst/>
              </a:prstGeom>
            </p:spPr>
            <p:txBody>
              <a:bodyPr wrap="square">
                <a:spAutoFit/>
              </a:bodyPr>
              <a:lstStyle/>
              <a:p>
                <a:r>
                  <a:rPr lang="en-US" altLang="zh-CN" dirty="0" smtClean="0">
                    <a:solidFill>
                      <a:srgbClr val="7030A0"/>
                    </a:solidFill>
                  </a:rPr>
                  <a:t>The measurements for ZZ production is consistent with </a:t>
                </a:r>
              </a:p>
              <a:p>
                <a:r>
                  <a:rPr lang="en-US" altLang="zh-CN" dirty="0" smtClean="0">
                    <a:solidFill>
                      <a:srgbClr val="7030A0"/>
                    </a:solidFill>
                  </a:rPr>
                  <a:t>NLO predictions, But </a:t>
                </a:r>
                <a14:m>
                  <m:oMath xmlns:m="http://schemas.openxmlformats.org/officeDocument/2006/math">
                    <m:f>
                      <m:fPr>
                        <m:ctrlPr>
                          <a:rPr lang="en-US" altLang="zh-CN" b="0" i="1" smtClean="0">
                            <a:solidFill>
                              <a:srgbClr val="7030A0"/>
                            </a:solidFill>
                            <a:latin typeface="Cambria Math" panose="02040503050406030204" pitchFamily="18" charset="0"/>
                          </a:rPr>
                        </m:ctrlPr>
                      </m:fPr>
                      <m:num>
                        <m:sSub>
                          <m:sSubPr>
                            <m:ctrlPr>
                              <a:rPr lang="en-US" altLang="zh-CN" b="0" i="1" smtClean="0">
                                <a:solidFill>
                                  <a:srgbClr val="7030A0"/>
                                </a:solidFill>
                                <a:latin typeface="Cambria Math" panose="02040503050406030204" pitchFamily="18" charset="0"/>
                              </a:rPr>
                            </m:ctrlPr>
                          </m:sSubPr>
                          <m:e>
                            <m:r>
                              <a:rPr lang="en-US" altLang="zh-CN" b="0" i="1" smtClean="0">
                                <a:solidFill>
                                  <a:srgbClr val="7030A0"/>
                                </a:solidFill>
                                <a:latin typeface="Cambria Math" panose="02040503050406030204" pitchFamily="18" charset="0"/>
                              </a:rPr>
                              <m:t>𝜎</m:t>
                            </m:r>
                          </m:e>
                          <m:sub>
                            <m:r>
                              <a:rPr lang="en-US" altLang="zh-CN" b="0" i="1" smtClean="0">
                                <a:solidFill>
                                  <a:srgbClr val="7030A0"/>
                                </a:solidFill>
                                <a:latin typeface="Cambria Math" panose="02040503050406030204" pitchFamily="18" charset="0"/>
                              </a:rPr>
                              <m:t>𝑁𝑁𝐿𝑂</m:t>
                            </m:r>
                          </m:sub>
                        </m:sSub>
                      </m:num>
                      <m:den>
                        <m:sSub>
                          <m:sSubPr>
                            <m:ctrlPr>
                              <a:rPr lang="en-US" altLang="zh-CN" b="0" i="1" smtClean="0">
                                <a:solidFill>
                                  <a:srgbClr val="7030A0"/>
                                </a:solidFill>
                                <a:latin typeface="Cambria Math" panose="02040503050406030204" pitchFamily="18" charset="0"/>
                              </a:rPr>
                            </m:ctrlPr>
                          </m:sSubPr>
                          <m:e>
                            <m:r>
                              <a:rPr lang="en-US" altLang="zh-CN" b="0" i="1" smtClean="0">
                                <a:solidFill>
                                  <a:srgbClr val="7030A0"/>
                                </a:solidFill>
                                <a:latin typeface="Cambria Math" panose="02040503050406030204" pitchFamily="18" charset="0"/>
                              </a:rPr>
                              <m:t>𝜎</m:t>
                            </m:r>
                          </m:e>
                          <m:sub>
                            <m:r>
                              <a:rPr lang="en-US" altLang="zh-CN" b="0" i="1" smtClean="0">
                                <a:solidFill>
                                  <a:srgbClr val="7030A0"/>
                                </a:solidFill>
                                <a:latin typeface="Cambria Math" panose="02040503050406030204" pitchFamily="18" charset="0"/>
                              </a:rPr>
                              <m:t>𝑁𝐿𝑂</m:t>
                            </m:r>
                          </m:sub>
                        </m:sSub>
                      </m:den>
                    </m:f>
                    <m:r>
                      <a:rPr lang="en-US" altLang="zh-CN" b="0" i="1" smtClean="0">
                        <a:solidFill>
                          <a:srgbClr val="7030A0"/>
                        </a:solidFill>
                        <a:latin typeface="Cambria Math" panose="02040503050406030204" pitchFamily="18" charset="0"/>
                      </a:rPr>
                      <m:t>=1.12 </m:t>
                    </m:r>
                  </m:oMath>
                </a14:m>
                <a:r>
                  <a:rPr lang="zh-CN" altLang="en-US" dirty="0" smtClean="0">
                    <a:solidFill>
                      <a:srgbClr val="7030A0"/>
                    </a:solidFill>
                  </a:rPr>
                  <a:t> </a:t>
                </a:r>
                <a:r>
                  <a:rPr lang="en-US" altLang="zh-CN" dirty="0" smtClean="0">
                    <a:solidFill>
                      <a:srgbClr val="7030A0"/>
                    </a:solidFill>
                  </a:rPr>
                  <a:t>when</a:t>
                </a:r>
                <a:r>
                  <a:rPr lang="zh-CN" altLang="en-US" dirty="0" smtClean="0">
                    <a:solidFill>
                      <a:srgbClr val="7030A0"/>
                    </a:solidFill>
                  </a:rPr>
                  <a:t> </a:t>
                </a:r>
                <a:r>
                  <a:rPr lang="zh-CN" altLang="en-US" dirty="0">
                    <a:solidFill>
                      <a:srgbClr val="7030A0"/>
                    </a:solidFill>
                  </a:rPr>
                  <a:t>√</a:t>
                </a:r>
                <a:r>
                  <a:rPr lang="zh-CN" altLang="en-US" dirty="0" smtClean="0">
                    <a:solidFill>
                      <a:srgbClr val="7030A0"/>
                    </a:solidFill>
                  </a:rPr>
                  <a:t>s</a:t>
                </a:r>
                <a:r>
                  <a:rPr lang="en-US" altLang="zh-CN" dirty="0" smtClean="0">
                    <a:solidFill>
                      <a:srgbClr val="7030A0"/>
                    </a:solidFill>
                  </a:rPr>
                  <a:t>=8 </a:t>
                </a:r>
                <a:r>
                  <a:rPr lang="en-US" altLang="zh-CN" dirty="0" err="1" smtClean="0">
                    <a:solidFill>
                      <a:srgbClr val="7030A0"/>
                    </a:solidFill>
                  </a:rPr>
                  <a:t>TeV</a:t>
                </a:r>
                <a:endParaRPr lang="zh-CN" altLang="en-US" dirty="0">
                  <a:solidFill>
                    <a:srgbClr val="7030A0"/>
                  </a:solidFill>
                </a:endParaRPr>
              </a:p>
            </p:txBody>
          </p:sp>
        </mc:Choice>
        <mc:Fallback xmlns="">
          <p:sp>
            <p:nvSpPr>
              <p:cNvPr id="16" name="矩形 15"/>
              <p:cNvSpPr>
                <a:spLocks noRot="1" noChangeAspect="1" noMove="1" noResize="1" noEditPoints="1" noAdjustHandles="1" noChangeArrowheads="1" noChangeShapeType="1" noTextEdit="1"/>
              </p:cNvSpPr>
              <p:nvPr/>
            </p:nvSpPr>
            <p:spPr>
              <a:xfrm>
                <a:off x="341776" y="3524038"/>
                <a:ext cx="3588432" cy="1326773"/>
              </a:xfrm>
              <a:prstGeom prst="rect">
                <a:avLst/>
              </a:prstGeom>
              <a:blipFill rotWithShape="0">
                <a:blip r:embed="rId5"/>
                <a:stretch>
                  <a:fillRect l="-1358" t="-2294" b="-6422"/>
                </a:stretch>
              </a:blipFill>
            </p:spPr>
            <p:txBody>
              <a:bodyPr/>
              <a:lstStyle/>
              <a:p>
                <a:r>
                  <a:rPr lang="zh-CN" altLang="en-US">
                    <a:noFill/>
                  </a:rPr>
                  <a:t> </a:t>
                </a:r>
              </a:p>
            </p:txBody>
          </p:sp>
        </mc:Fallback>
      </mc:AlternateContent>
      <p:sp>
        <p:nvSpPr>
          <p:cNvPr id="18" name="文本框 17"/>
          <p:cNvSpPr txBox="1"/>
          <p:nvPr/>
        </p:nvSpPr>
        <p:spPr>
          <a:xfrm>
            <a:off x="6731303" y="6382367"/>
            <a:ext cx="2299797" cy="338554"/>
          </a:xfrm>
          <a:prstGeom prst="rect">
            <a:avLst/>
          </a:prstGeom>
          <a:noFill/>
        </p:spPr>
        <p:txBody>
          <a:bodyPr wrap="none" rtlCol="0">
            <a:spAutoFit/>
          </a:bodyPr>
          <a:lstStyle/>
          <a:p>
            <a:r>
              <a:rPr lang="en-US" altLang="zh-CN" sz="1600" dirty="0" smtClean="0">
                <a:solidFill>
                  <a:schemeClr val="accent1">
                    <a:lumMod val="75000"/>
                  </a:schemeClr>
                </a:solidFill>
              </a:rPr>
              <a:t>CMS PAS SMP-12-006</a:t>
            </a:r>
            <a:endParaRPr lang="zh-CN" altLang="en-US" sz="1600" dirty="0">
              <a:solidFill>
                <a:schemeClr val="accent1">
                  <a:lumMod val="75000"/>
                </a:schemeClr>
              </a:solidFill>
            </a:endParaRPr>
          </a:p>
        </p:txBody>
      </p:sp>
      <p:sp>
        <p:nvSpPr>
          <p:cNvPr id="19" name="矩形 18"/>
          <p:cNvSpPr/>
          <p:nvPr/>
        </p:nvSpPr>
        <p:spPr>
          <a:xfrm>
            <a:off x="8214" y="4965808"/>
            <a:ext cx="2950355" cy="738664"/>
          </a:xfrm>
          <a:prstGeom prst="rect">
            <a:avLst/>
          </a:prstGeom>
        </p:spPr>
        <p:txBody>
          <a:bodyPr wrap="square">
            <a:spAutoFit/>
          </a:bodyPr>
          <a:lstStyle/>
          <a:p>
            <a:pPr>
              <a:spcBef>
                <a:spcPts val="0"/>
              </a:spcBef>
            </a:pPr>
            <a:r>
              <a:rPr lang="en-US" altLang="zh-CN" sz="1400" dirty="0">
                <a:solidFill>
                  <a:schemeClr val="accent1">
                    <a:lumMod val="75000"/>
                  </a:schemeClr>
                </a:solidFill>
              </a:rPr>
              <a:t>CMS PAS </a:t>
            </a:r>
            <a:r>
              <a:rPr lang="en-US" altLang="zh-CN" sz="1400" dirty="0" smtClean="0">
                <a:solidFill>
                  <a:schemeClr val="accent1">
                    <a:lumMod val="75000"/>
                  </a:schemeClr>
                </a:solidFill>
              </a:rPr>
              <a:t>SMP-13-005</a:t>
            </a:r>
            <a:endParaRPr lang="de-DE" altLang="zh-CN" sz="1400" b="1" dirty="0" smtClean="0">
              <a:solidFill>
                <a:schemeClr val="accent1">
                  <a:lumMod val="75000"/>
                </a:schemeClr>
              </a:solidFill>
            </a:endParaRPr>
          </a:p>
          <a:p>
            <a:pPr>
              <a:spcBef>
                <a:spcPts val="0"/>
              </a:spcBef>
            </a:pPr>
            <a:r>
              <a:rPr lang="de-DE" altLang="zh-CN" sz="1400" b="1" dirty="0" smtClean="0">
                <a:solidFill>
                  <a:schemeClr val="accent1">
                    <a:lumMod val="75000"/>
                  </a:schemeClr>
                </a:solidFill>
              </a:rPr>
              <a:t>F</a:t>
            </a:r>
            <a:r>
              <a:rPr lang="de-DE" altLang="zh-CN" sz="1400" b="1" dirty="0">
                <a:solidFill>
                  <a:schemeClr val="accent1">
                    <a:lumMod val="75000"/>
                  </a:schemeClr>
                </a:solidFill>
              </a:rPr>
              <a:t>. Cascioli, et al., </a:t>
            </a:r>
            <a:r>
              <a:rPr lang="de-DE" altLang="zh-CN" sz="1400" b="1" dirty="0" smtClean="0">
                <a:solidFill>
                  <a:schemeClr val="accent1">
                    <a:lumMod val="75000"/>
                  </a:schemeClr>
                </a:solidFill>
              </a:rPr>
              <a:t>PLB 735</a:t>
            </a:r>
            <a:r>
              <a:rPr lang="de-DE" altLang="zh-CN" sz="1400" b="1" dirty="0">
                <a:solidFill>
                  <a:schemeClr val="accent1">
                    <a:lumMod val="75000"/>
                  </a:schemeClr>
                </a:solidFill>
              </a:rPr>
              <a:t>, 311 (2014)</a:t>
            </a:r>
            <a:endParaRPr lang="en-US" altLang="zh-CN" sz="1400" b="1" dirty="0">
              <a:solidFill>
                <a:schemeClr val="accent1">
                  <a:lumMod val="75000"/>
                </a:schemeClr>
              </a:solidFill>
            </a:endParaRPr>
          </a:p>
        </p:txBody>
      </p:sp>
      <p:pic>
        <p:nvPicPr>
          <p:cNvPr id="20" name="图片 19"/>
          <p:cNvPicPr>
            <a:picLocks noChangeAspect="1"/>
          </p:cNvPicPr>
          <p:nvPr/>
        </p:nvPicPr>
        <p:blipFill>
          <a:blip r:embed="rId6"/>
          <a:stretch>
            <a:fillRect/>
          </a:stretch>
        </p:blipFill>
        <p:spPr>
          <a:xfrm>
            <a:off x="262629" y="1357133"/>
            <a:ext cx="8881371" cy="1679424"/>
          </a:xfrm>
          <a:prstGeom prst="rect">
            <a:avLst/>
          </a:prstGeom>
        </p:spPr>
      </p:pic>
      <p:sp>
        <p:nvSpPr>
          <p:cNvPr id="2" name="矩形 1"/>
          <p:cNvSpPr/>
          <p:nvPr/>
        </p:nvSpPr>
        <p:spPr>
          <a:xfrm>
            <a:off x="2771800" y="806174"/>
            <a:ext cx="6360892" cy="585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858136" y="955842"/>
            <a:ext cx="671979" cy="369332"/>
          </a:xfrm>
          <a:prstGeom prst="rect">
            <a:avLst/>
          </a:prstGeom>
          <a:noFill/>
        </p:spPr>
        <p:txBody>
          <a:bodyPr wrap="none" rtlCol="0">
            <a:spAutoFit/>
          </a:bodyPr>
          <a:lstStyle/>
          <a:p>
            <a:r>
              <a:rPr lang="en-US" altLang="zh-CN" dirty="0" err="1" smtClean="0">
                <a:solidFill>
                  <a:srgbClr val="0070C0"/>
                </a:solidFill>
              </a:rPr>
              <a:t>lumi</a:t>
            </a:r>
            <a:r>
              <a:rPr lang="en-US" altLang="zh-CN" dirty="0">
                <a:solidFill>
                  <a:srgbClr val="0070C0"/>
                </a:solidFill>
              </a:rPr>
              <a:t>.</a:t>
            </a:r>
            <a:endParaRPr lang="zh-CN" altLang="en-US" dirty="0">
              <a:solidFill>
                <a:srgbClr val="0070C0"/>
              </a:solidFill>
            </a:endParaRPr>
          </a:p>
        </p:txBody>
      </p:sp>
      <p:sp>
        <p:nvSpPr>
          <p:cNvPr id="12" name="文本框 11"/>
          <p:cNvSpPr txBox="1"/>
          <p:nvPr/>
        </p:nvSpPr>
        <p:spPr>
          <a:xfrm>
            <a:off x="5004048" y="967983"/>
            <a:ext cx="620683" cy="369332"/>
          </a:xfrm>
          <a:prstGeom prst="rect">
            <a:avLst/>
          </a:prstGeom>
          <a:noFill/>
        </p:spPr>
        <p:txBody>
          <a:bodyPr wrap="none" rtlCol="0">
            <a:spAutoFit/>
          </a:bodyPr>
          <a:lstStyle/>
          <a:p>
            <a:r>
              <a:rPr lang="en-US" altLang="zh-CN" dirty="0" smtClean="0">
                <a:solidFill>
                  <a:srgbClr val="0070C0"/>
                </a:solidFill>
              </a:rPr>
              <a:t>exp.</a:t>
            </a:r>
            <a:endParaRPr lang="zh-CN" altLang="en-US" dirty="0">
              <a:solidFill>
                <a:srgbClr val="0070C0"/>
              </a:solidFill>
            </a:endParaRPr>
          </a:p>
        </p:txBody>
      </p:sp>
      <p:sp>
        <p:nvSpPr>
          <p:cNvPr id="13" name="文本框 12"/>
          <p:cNvSpPr txBox="1"/>
          <p:nvPr/>
        </p:nvSpPr>
        <p:spPr>
          <a:xfrm>
            <a:off x="7804324" y="914106"/>
            <a:ext cx="659155" cy="369332"/>
          </a:xfrm>
          <a:prstGeom prst="rect">
            <a:avLst/>
          </a:prstGeom>
          <a:noFill/>
        </p:spPr>
        <p:txBody>
          <a:bodyPr wrap="none" rtlCol="0">
            <a:spAutoFit/>
          </a:bodyPr>
          <a:lstStyle/>
          <a:p>
            <a:r>
              <a:rPr lang="en-US" altLang="zh-CN" dirty="0" smtClean="0">
                <a:solidFill>
                  <a:srgbClr val="0070C0"/>
                </a:solidFill>
              </a:rPr>
              <a:t>NLO</a:t>
            </a:r>
          </a:p>
        </p:txBody>
      </p:sp>
    </p:spTree>
    <p:extLst>
      <p:ext uri="{BB962C8B-B14F-4D97-AF65-F5344CB8AC3E}">
        <p14:creationId xmlns:p14="http://schemas.microsoft.com/office/powerpoint/2010/main" val="6265708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683568" y="1369981"/>
            <a:ext cx="3600400" cy="3887083"/>
          </a:xfrm>
          <a:prstGeom prst="rect">
            <a:avLst/>
          </a:prstGeom>
        </p:spPr>
      </p:pic>
      <p:pic>
        <p:nvPicPr>
          <p:cNvPr id="6" name="图片 5"/>
          <p:cNvPicPr>
            <a:picLocks noChangeAspect="1"/>
          </p:cNvPicPr>
          <p:nvPr/>
        </p:nvPicPr>
        <p:blipFill>
          <a:blip r:embed="rId4"/>
          <a:stretch>
            <a:fillRect/>
          </a:stretch>
        </p:blipFill>
        <p:spPr>
          <a:xfrm>
            <a:off x="4650162" y="2471563"/>
            <a:ext cx="4487823" cy="3335870"/>
          </a:xfrm>
          <a:prstGeom prst="rect">
            <a:avLst/>
          </a:prstGeom>
        </p:spPr>
      </p:pic>
      <p:sp>
        <p:nvSpPr>
          <p:cNvPr id="4" name="TextBox 4"/>
          <p:cNvSpPr txBox="1"/>
          <p:nvPr/>
        </p:nvSpPr>
        <p:spPr>
          <a:xfrm>
            <a:off x="179512" y="5391146"/>
            <a:ext cx="4392488" cy="646331"/>
          </a:xfrm>
          <a:prstGeom prst="rect">
            <a:avLst/>
          </a:prstGeom>
          <a:noFill/>
        </p:spPr>
        <p:txBody>
          <a:bodyPr wrap="square" rtlCol="0">
            <a:spAutoFit/>
          </a:bodyPr>
          <a:lstStyle>
            <a:defPPr>
              <a:defRPr lang="zh-CN"/>
            </a:defPPr>
            <a:lvl1pPr marL="214313" indent="-214313">
              <a:buFont typeface="Arial" panose="020B0604020202020204" pitchFamily="34" charset="0"/>
              <a:buChar char="•"/>
              <a:defRPr sz="2400" b="1"/>
            </a:lvl1pPr>
          </a:lstStyle>
          <a:p>
            <a:pPr marL="0" indent="0">
              <a:buNone/>
            </a:pPr>
            <a:r>
              <a:rPr lang="en-US" altLang="zh-CN" sz="1800" dirty="0"/>
              <a:t>The comparison of the </a:t>
            </a:r>
            <a:r>
              <a:rPr lang="en-US" altLang="zh-CN" sz="1800" dirty="0" smtClean="0"/>
              <a:t>jet-veto NLO </a:t>
            </a:r>
            <a:r>
              <a:rPr lang="en-US" altLang="zh-CN" sz="1800" dirty="0"/>
              <a:t>and jet-veto  NLO+NNLL  </a:t>
            </a:r>
            <a:r>
              <a:rPr lang="en-US" altLang="zh-CN" sz="1800" dirty="0" err="1" smtClean="0"/>
              <a:t>resummation</a:t>
            </a:r>
            <a:endParaRPr lang="en-US" altLang="zh-CN" sz="1800" dirty="0" smtClean="0"/>
          </a:p>
        </p:txBody>
      </p:sp>
      <p:sp>
        <p:nvSpPr>
          <p:cNvPr id="2" name="矩形 1"/>
          <p:cNvSpPr/>
          <p:nvPr/>
        </p:nvSpPr>
        <p:spPr>
          <a:xfrm>
            <a:off x="4812117" y="5993872"/>
            <a:ext cx="4163912" cy="400110"/>
          </a:xfrm>
          <a:prstGeom prst="rect">
            <a:avLst/>
          </a:prstGeom>
          <a:noFill/>
        </p:spPr>
        <p:txBody>
          <a:bodyPr wrap="square" rtlCol="0">
            <a:spAutoFit/>
          </a:bodyPr>
          <a:lstStyle/>
          <a:p>
            <a:r>
              <a:rPr lang="zh-CN" altLang="en-US" sz="2000" b="1" dirty="0"/>
              <a:t>The </a:t>
            </a:r>
            <a:r>
              <a:rPr lang="zh-CN" altLang="en-US" sz="2000" b="1" dirty="0" smtClean="0"/>
              <a:t>invariant </a:t>
            </a:r>
            <a:r>
              <a:rPr lang="zh-CN" altLang="en-US" sz="2000" b="1" dirty="0"/>
              <a:t>mass </a:t>
            </a:r>
            <a:r>
              <a:rPr lang="en-US" altLang="zh-CN" sz="2000" b="1" dirty="0" smtClean="0"/>
              <a:t>d</a:t>
            </a:r>
            <a:r>
              <a:rPr lang="zh-CN" altLang="en-US" sz="2000" b="1" dirty="0" smtClean="0"/>
              <a:t>istributions</a:t>
            </a:r>
            <a:endParaRPr lang="zh-CN" altLang="en-US" sz="2000" b="1" dirty="0"/>
          </a:p>
        </p:txBody>
      </p:sp>
      <p:sp>
        <p:nvSpPr>
          <p:cNvPr id="7" name="标题 1"/>
          <p:cNvSpPr>
            <a:spLocks noGrp="1"/>
          </p:cNvSpPr>
          <p:nvPr>
            <p:ph type="title"/>
          </p:nvPr>
        </p:nvSpPr>
        <p:spPr>
          <a:xfrm>
            <a:off x="0" y="-13745"/>
            <a:ext cx="9144000" cy="811123"/>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a:r>
              <a:rPr lang="en-US" altLang="zh-CN" sz="2800" b="1" cap="none" dirty="0" err="1" smtClean="0">
                <a:solidFill>
                  <a:srgbClr val="006600"/>
                </a:solidFill>
                <a:latin typeface="Arial" pitchFamily="34" charset="0"/>
                <a:ea typeface="宋体" pitchFamily="2" charset="-122"/>
                <a:cs typeface="+mn-cs"/>
              </a:rPr>
              <a:t>Resummed</a:t>
            </a:r>
            <a:r>
              <a:rPr lang="en-US" altLang="zh-CN" sz="2800" b="1" cap="none" dirty="0" smtClean="0">
                <a:solidFill>
                  <a:srgbClr val="006600"/>
                </a:solidFill>
                <a:latin typeface="Arial" pitchFamily="34" charset="0"/>
                <a:ea typeface="宋体" pitchFamily="2" charset="-122"/>
                <a:cs typeface="+mn-cs"/>
              </a:rPr>
              <a:t> Prediction</a:t>
            </a:r>
            <a:endParaRPr lang="zh-CN" altLang="en-US" sz="2800" b="1" cap="none" dirty="0">
              <a:solidFill>
                <a:srgbClr val="006600"/>
              </a:solidFill>
              <a:latin typeface="Arial" pitchFamily="34" charset="0"/>
              <a:ea typeface="宋体" pitchFamily="2" charset="-122"/>
              <a:cs typeface="+mn-cs"/>
            </a:endParaRPr>
          </a:p>
        </p:txBody>
      </p:sp>
      <p:grpSp>
        <p:nvGrpSpPr>
          <p:cNvPr id="3" name="组合 2"/>
          <p:cNvGrpSpPr/>
          <p:nvPr/>
        </p:nvGrpSpPr>
        <p:grpSpPr>
          <a:xfrm>
            <a:off x="5439948" y="1282109"/>
            <a:ext cx="2908250" cy="1111490"/>
            <a:chOff x="5439948" y="1282109"/>
            <a:chExt cx="2908250" cy="1111490"/>
          </a:xfrm>
        </p:grpSpPr>
        <p:sp>
          <p:nvSpPr>
            <p:cNvPr id="10" name="圆角矩形 9"/>
            <p:cNvSpPr/>
            <p:nvPr/>
          </p:nvSpPr>
          <p:spPr>
            <a:xfrm>
              <a:off x="5439948" y="1282109"/>
              <a:ext cx="2908250" cy="111149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8" name="矩形 7"/>
                <p:cNvSpPr/>
                <p:nvPr/>
              </p:nvSpPr>
              <p:spPr>
                <a:xfrm>
                  <a:off x="5853692" y="1390584"/>
                  <a:ext cx="2080762" cy="894540"/>
                </a:xfrm>
                <a:prstGeom prst="rect">
                  <a:avLst/>
                </a:prstGeom>
              </p:spPr>
              <p:txBody>
                <a:bodyPr wrap="none">
                  <a:spAutoFit/>
                </a:bodyPr>
                <a:lstStyle/>
                <a:p>
                  <a:pPr marL="0" indent="0">
                    <a:buNone/>
                  </a:pPr>
                  <a14:m>
                    <m:oMathPara xmlns:m="http://schemas.openxmlformats.org/officeDocument/2006/math">
                      <m:oMathParaPr>
                        <m:jc m:val="centerGroup"/>
                      </m:oMathParaPr>
                      <m:oMath xmlns:m="http://schemas.openxmlformats.org/officeDocument/2006/math">
                        <m:sSubSup>
                          <m:sSubSupPr>
                            <m:ctrlPr>
                              <a:rPr lang="en-US" altLang="zh-CN" sz="2400" i="1">
                                <a:latin typeface="Cambria Math" panose="02040503050406030204" pitchFamily="18" charset="0"/>
                              </a:rPr>
                            </m:ctrlPr>
                          </m:sSubSupPr>
                          <m:e>
                            <m:r>
                              <m:rPr>
                                <m:sty m:val="p"/>
                              </m:rPr>
                              <a:rPr lang="en-US" altLang="zh-CN" sz="2400" b="0" i="1">
                                <a:latin typeface="Cambria Math" panose="02040503050406030204" pitchFamily="18" charset="0"/>
                              </a:rPr>
                              <m:t>α</m:t>
                            </m:r>
                          </m:e>
                          <m:sub>
                            <m:r>
                              <m:rPr>
                                <m:sty m:val="p"/>
                              </m:rPr>
                              <a:rPr lang="en-US" altLang="zh-CN" sz="2400" b="0" i="1">
                                <a:latin typeface="Cambria Math" panose="02040503050406030204" pitchFamily="18" charset="0"/>
                              </a:rPr>
                              <m:t>s</m:t>
                            </m:r>
                          </m:sub>
                          <m:sup>
                            <m:r>
                              <m:rPr>
                                <m:sty m:val="p"/>
                              </m:rPr>
                              <a:rPr lang="en-US" altLang="zh-CN" sz="2400" b="0" i="1">
                                <a:latin typeface="Cambria Math" panose="02040503050406030204" pitchFamily="18" charset="0"/>
                              </a:rPr>
                              <m:t>n</m:t>
                            </m:r>
                          </m:sup>
                        </m:sSubSup>
                        <m:sSup>
                          <m:sSupPr>
                            <m:ctrlPr>
                              <a:rPr lang="en-US" altLang="zh-CN" sz="2400" i="1">
                                <a:latin typeface="Cambria Math" panose="02040503050406030204" pitchFamily="18" charset="0"/>
                              </a:rPr>
                            </m:ctrlPr>
                          </m:sSupPr>
                          <m:e>
                            <m:func>
                              <m:funcPr>
                                <m:ctrlPr>
                                  <a:rPr lang="en-US" altLang="zh-CN" sz="2400" i="1">
                                    <a:latin typeface="Cambria Math" panose="02040503050406030204" pitchFamily="18" charset="0"/>
                                  </a:rPr>
                                </m:ctrlPr>
                              </m:funcPr>
                              <m:fName>
                                <m:sSup>
                                  <m:sSupPr>
                                    <m:ctrlPr>
                                      <a:rPr lang="en-US" altLang="zh-CN" sz="2400" i="1">
                                        <a:latin typeface="Cambria Math" panose="02040503050406030204" pitchFamily="18" charset="0"/>
                                      </a:rPr>
                                    </m:ctrlPr>
                                  </m:sSupPr>
                                  <m:e>
                                    <m:r>
                                      <m:rPr>
                                        <m:sty m:val="p"/>
                                      </m:rPr>
                                      <a:rPr lang="en-US" altLang="zh-CN" sz="2400" b="0">
                                        <a:latin typeface="Cambria Math" panose="02040503050406030204" pitchFamily="18" charset="0"/>
                                      </a:rPr>
                                      <m:t>ln</m:t>
                                    </m:r>
                                  </m:e>
                                  <m:sup>
                                    <m:r>
                                      <m:rPr>
                                        <m:sty m:val="p"/>
                                      </m:rPr>
                                      <a:rPr lang="en-US" altLang="zh-CN" sz="2400" b="0" i="1">
                                        <a:latin typeface="Cambria Math" panose="02040503050406030204" pitchFamily="18" charset="0"/>
                                      </a:rPr>
                                      <m:t>k</m:t>
                                    </m:r>
                                  </m:sup>
                                </m:sSup>
                                <m:r>
                                  <a:rPr lang="en-US" altLang="zh-CN" sz="2400" b="0">
                                    <a:latin typeface="Cambria Math" panose="02040503050406030204" pitchFamily="18" charset="0"/>
                                  </a:rPr>
                                  <m:t>(</m:t>
                                </m:r>
                              </m:fName>
                              <m:e>
                                <m:f>
                                  <m:fPr>
                                    <m:ctrlPr>
                                      <a:rPr lang="en-US" altLang="zh-CN" sz="2400" i="1">
                                        <a:latin typeface="Cambria Math" panose="02040503050406030204" pitchFamily="18" charset="0"/>
                                      </a:rPr>
                                    </m:ctrlPr>
                                  </m:fPr>
                                  <m:num>
                                    <m:sSubSup>
                                      <m:sSubSupPr>
                                        <m:ctrlPr>
                                          <a:rPr lang="en-US" altLang="zh-CN" sz="2400" i="1">
                                            <a:latin typeface="Cambria Math" panose="02040503050406030204" pitchFamily="18" charset="0"/>
                                          </a:rPr>
                                        </m:ctrlPr>
                                      </m:sSubSupPr>
                                      <m:e>
                                        <m:r>
                                          <m:rPr>
                                            <m:sty m:val="p"/>
                                          </m:rPr>
                                          <a:rPr lang="en-US" altLang="zh-CN" sz="2400" b="0" i="1">
                                            <a:latin typeface="Cambria Math" panose="02040503050406030204" pitchFamily="18" charset="0"/>
                                          </a:rPr>
                                          <m:t>p</m:t>
                                        </m:r>
                                      </m:e>
                                      <m:sub>
                                        <m:r>
                                          <m:rPr>
                                            <m:sty m:val="p"/>
                                          </m:rPr>
                                          <a:rPr lang="en-US" altLang="zh-CN" sz="2400" b="0" i="1">
                                            <a:latin typeface="Cambria Math" panose="02040503050406030204" pitchFamily="18" charset="0"/>
                                          </a:rPr>
                                          <m:t>T</m:t>
                                        </m:r>
                                      </m:sub>
                                      <m:sup>
                                        <m:r>
                                          <m:rPr>
                                            <m:sty m:val="p"/>
                                          </m:rPr>
                                          <a:rPr lang="en-US" altLang="zh-CN" sz="2400" b="0" i="1">
                                            <a:latin typeface="Cambria Math" panose="02040503050406030204" pitchFamily="18" charset="0"/>
                                          </a:rPr>
                                          <m:t>veto</m:t>
                                        </m:r>
                                      </m:sup>
                                    </m:sSubSup>
                                  </m:num>
                                  <m:den>
                                    <m:r>
                                      <m:rPr>
                                        <m:sty m:val="p"/>
                                      </m:rPr>
                                      <a:rPr lang="en-US" altLang="zh-CN" sz="2400" b="0" i="1">
                                        <a:latin typeface="Cambria Math" panose="02040503050406030204" pitchFamily="18" charset="0"/>
                                      </a:rPr>
                                      <m:t>Q</m:t>
                                    </m:r>
                                  </m:den>
                                </m:f>
                                <m:r>
                                  <a:rPr lang="en-US" altLang="zh-CN" sz="2400" b="0">
                                    <a:latin typeface="Cambria Math" panose="02040503050406030204" pitchFamily="18" charset="0"/>
                                  </a:rPr>
                                  <m:t>)</m:t>
                                </m:r>
                              </m:e>
                            </m:func>
                          </m:e>
                          <m:sup>
                            <m:r>
                              <a:rPr lang="en-US" altLang="zh-CN" sz="2400" b="0">
                                <a:latin typeface="Cambria Math" panose="02040503050406030204" pitchFamily="18" charset="0"/>
                              </a:rPr>
                              <m:t> </m:t>
                            </m:r>
                          </m:sup>
                        </m:sSup>
                      </m:oMath>
                    </m:oMathPara>
                  </a14:m>
                  <a:endParaRPr lang="en-US" altLang="zh-CN" sz="2400" dirty="0"/>
                </a:p>
              </p:txBody>
            </p:sp>
          </mc:Choice>
          <mc:Fallback xmlns="">
            <p:sp>
              <p:nvSpPr>
                <p:cNvPr id="8" name="矩形 7"/>
                <p:cNvSpPr>
                  <a:spLocks noRot="1" noChangeAspect="1" noMove="1" noResize="1" noEditPoints="1" noAdjustHandles="1" noChangeArrowheads="1" noChangeShapeType="1" noTextEdit="1"/>
                </p:cNvSpPr>
                <p:nvPr/>
              </p:nvSpPr>
              <p:spPr>
                <a:xfrm>
                  <a:off x="5853692" y="1390584"/>
                  <a:ext cx="2080762" cy="894540"/>
                </a:xfrm>
                <a:prstGeom prst="rect">
                  <a:avLst/>
                </a:prstGeom>
                <a:blipFill rotWithShape="0">
                  <a:blip r:embed="rId5"/>
                  <a:stretch>
                    <a:fillRect/>
                  </a:stretch>
                </a:blipFill>
              </p:spPr>
              <p:txBody>
                <a:bodyPr/>
                <a:lstStyle/>
                <a:p>
                  <a:r>
                    <a:rPr lang="zh-CN" altLang="en-US">
                      <a:noFill/>
                    </a:rPr>
                    <a:t> </a:t>
                  </a:r>
                </a:p>
              </p:txBody>
            </p:sp>
          </mc:Fallback>
        </mc:AlternateContent>
      </p:grpSp>
      <p:sp>
        <p:nvSpPr>
          <p:cNvPr id="9" name="矩形 8"/>
          <p:cNvSpPr/>
          <p:nvPr/>
        </p:nvSpPr>
        <p:spPr>
          <a:xfrm>
            <a:off x="1519734" y="799151"/>
            <a:ext cx="7632848" cy="369332"/>
          </a:xfrm>
          <a:prstGeom prst="rect">
            <a:avLst/>
          </a:prstGeom>
        </p:spPr>
        <p:txBody>
          <a:bodyPr wrap="square">
            <a:spAutoFit/>
          </a:bodyPr>
          <a:lstStyle/>
          <a:p>
            <a:r>
              <a:rPr lang="en-US" altLang="zh-CN" b="1" dirty="0" smtClean="0">
                <a:solidFill>
                  <a:srgbClr val="7030A0"/>
                </a:solidFill>
              </a:rPr>
              <a:t>WY</a:t>
            </a:r>
            <a:r>
              <a:rPr lang="zh-CN" altLang="en-US" b="1" dirty="0" smtClean="0">
                <a:solidFill>
                  <a:srgbClr val="7030A0"/>
                </a:solidFill>
              </a:rPr>
              <a:t>, </a:t>
            </a:r>
            <a:r>
              <a:rPr lang="zh-CN" altLang="en-US" b="1" dirty="0">
                <a:solidFill>
                  <a:srgbClr val="7030A0"/>
                </a:solidFill>
              </a:rPr>
              <a:t>Chong Sheng Li, Ze Long Liu</a:t>
            </a:r>
            <a:r>
              <a:rPr lang="en-US" altLang="zh-CN" b="1" dirty="0">
                <a:solidFill>
                  <a:srgbClr val="7030A0"/>
                </a:solidFill>
              </a:rPr>
              <a:t>, arXiv:1504.00509 [</a:t>
            </a:r>
            <a:r>
              <a:rPr lang="en-US" altLang="zh-CN" b="1" dirty="0" err="1">
                <a:solidFill>
                  <a:srgbClr val="7030A0"/>
                </a:solidFill>
              </a:rPr>
              <a:t>hep-ph</a:t>
            </a:r>
            <a:r>
              <a:rPr lang="en-US" altLang="zh-CN" b="1" dirty="0">
                <a:solidFill>
                  <a:srgbClr val="7030A0"/>
                </a:solidFill>
              </a:rPr>
              <a:t>]</a:t>
            </a:r>
            <a:endParaRPr lang="zh-CN" altLang="en-US" b="1" dirty="0">
              <a:solidFill>
                <a:srgbClr val="7030A0"/>
              </a:solidFill>
            </a:endParaRPr>
          </a:p>
        </p:txBody>
      </p:sp>
    </p:spTree>
    <p:extLst>
      <p:ext uri="{BB962C8B-B14F-4D97-AF65-F5344CB8AC3E}">
        <p14:creationId xmlns:p14="http://schemas.microsoft.com/office/powerpoint/2010/main" val="30709040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1866670" y="548680"/>
            <a:ext cx="5472608" cy="622054"/>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a:r>
              <a:rPr lang="en-US" altLang="zh-CN" sz="2800" b="1" cap="none" dirty="0" err="1" smtClean="0">
                <a:solidFill>
                  <a:srgbClr val="006600"/>
                </a:solidFill>
                <a:latin typeface="Arial" pitchFamily="34" charset="0"/>
                <a:ea typeface="宋体" pitchFamily="2" charset="-122"/>
                <a:cs typeface="+mn-cs"/>
              </a:rPr>
              <a:t>Resummed</a:t>
            </a:r>
            <a:r>
              <a:rPr lang="en-US" altLang="zh-CN" sz="2800" b="1" cap="none" dirty="0" smtClean="0">
                <a:solidFill>
                  <a:srgbClr val="006600"/>
                </a:solidFill>
                <a:latin typeface="Arial" pitchFamily="34" charset="0"/>
                <a:ea typeface="宋体" pitchFamily="2" charset="-122"/>
                <a:cs typeface="+mn-cs"/>
              </a:rPr>
              <a:t> Prediction</a:t>
            </a:r>
            <a:endParaRPr lang="zh-CN" altLang="en-US" sz="2800" b="1" cap="none" dirty="0">
              <a:solidFill>
                <a:srgbClr val="006600"/>
              </a:solidFill>
              <a:latin typeface="Arial" pitchFamily="34" charset="0"/>
              <a:ea typeface="宋体" pitchFamily="2" charset="-122"/>
              <a:cs typeface="+mn-cs"/>
            </a:endParaRPr>
          </a:p>
        </p:txBody>
      </p:sp>
      <mc:AlternateContent xmlns:mc="http://schemas.openxmlformats.org/markup-compatibility/2006" xmlns:a14="http://schemas.microsoft.com/office/drawing/2010/main">
        <mc:Choice Requires="a14">
          <p:sp>
            <p:nvSpPr>
              <p:cNvPr id="7" name="TextBox 6"/>
              <p:cNvSpPr txBox="1"/>
              <p:nvPr/>
            </p:nvSpPr>
            <p:spPr>
              <a:xfrm>
                <a:off x="395536" y="2492896"/>
                <a:ext cx="3774261" cy="1017907"/>
              </a:xfrm>
              <a:prstGeom prst="rect">
                <a:avLst/>
              </a:prstGeom>
              <a:noFill/>
            </p:spPr>
            <p:txBody>
              <a:bodyPr wrap="square" rtlCol="0">
                <a:spAutoFit/>
              </a:bodyPr>
              <a:lstStyle>
                <a:defPPr>
                  <a:defRPr lang="zh-CN"/>
                </a:defPPr>
                <a:lvl1pPr marL="214313" indent="-214313">
                  <a:buFont typeface="Arial" panose="020B0604020202020204" pitchFamily="34" charset="0"/>
                  <a:buChar char="•"/>
                  <a:defRPr sz="2400" b="1"/>
                </a:lvl1pPr>
              </a:lstStyle>
              <a:p>
                <a:pPr marL="0" indent="0">
                  <a:buNone/>
                </a:pPr>
                <a:r>
                  <a:rPr lang="en-US" altLang="zh-CN" sz="2000" dirty="0"/>
                  <a:t>The NLL and NNLL </a:t>
                </a:r>
                <a:r>
                  <a:rPr lang="en-US" altLang="zh-CN" sz="2000" dirty="0" smtClean="0"/>
                  <a:t>jet-veto </a:t>
                </a:r>
                <a:r>
                  <a:rPr lang="en-US" altLang="zh-CN" sz="2000" dirty="0"/>
                  <a:t>with different jet veto </a:t>
                </a:r>
                <a14:m>
                  <m:oMath xmlns:m="http://schemas.openxmlformats.org/officeDocument/2006/math">
                    <m:sSubSup>
                      <m:sSubSupPr>
                        <m:ctrlPr>
                          <a:rPr lang="en-US" altLang="zh-CN" sz="2000" i="1">
                            <a:latin typeface="Cambria Math" panose="02040503050406030204" pitchFamily="18" charset="0"/>
                          </a:rPr>
                        </m:ctrlPr>
                      </m:sSubSupPr>
                      <m:e>
                        <m:r>
                          <a:rPr lang="en-US" altLang="zh-CN" sz="2000">
                            <a:latin typeface="Cambria Math" panose="02040503050406030204" pitchFamily="18" charset="0"/>
                          </a:rPr>
                          <m:t>𝑝</m:t>
                        </m:r>
                      </m:e>
                      <m:sub>
                        <m:r>
                          <a:rPr lang="en-US" altLang="zh-CN" sz="2000">
                            <a:latin typeface="Cambria Math" panose="02040503050406030204" pitchFamily="18" charset="0"/>
                          </a:rPr>
                          <m:t>𝑇</m:t>
                        </m:r>
                      </m:sub>
                      <m:sup>
                        <m:r>
                          <a:rPr lang="en-US" altLang="zh-CN" sz="2000">
                            <a:latin typeface="Cambria Math" panose="02040503050406030204" pitchFamily="18" charset="0"/>
                          </a:rPr>
                          <m:t>𝑣𝑒𝑡𝑜</m:t>
                        </m:r>
                      </m:sup>
                    </m:sSubSup>
                  </m:oMath>
                </a14:m>
                <a:r>
                  <a:rPr lang="en-US" altLang="zh-CN" sz="2000" dirty="0"/>
                  <a:t> </a:t>
                </a:r>
                <a:endParaRPr lang="en-US" altLang="zh-CN" sz="2000" dirty="0" smtClean="0"/>
              </a:p>
              <a:p>
                <a:pPr marL="0" indent="0">
                  <a:buNone/>
                </a:pPr>
                <a:r>
                  <a:rPr lang="en-US" altLang="zh-CN" sz="2000" dirty="0" smtClean="0"/>
                  <a:t>and </a:t>
                </a:r>
                <a:r>
                  <a:rPr lang="en-US" altLang="zh-CN" sz="2000" dirty="0"/>
                  <a:t>jet radius R. </a:t>
                </a:r>
                <a:endParaRPr lang="zh-CN" alt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395536" y="2492896"/>
                <a:ext cx="3774261" cy="1017907"/>
              </a:xfrm>
              <a:prstGeom prst="rect">
                <a:avLst/>
              </a:prstGeom>
              <a:blipFill rotWithShape="0">
                <a:blip r:embed="rId3"/>
                <a:stretch>
                  <a:fillRect l="-1777" t="-2994" b="-10180"/>
                </a:stretch>
              </a:blipFill>
            </p:spPr>
            <p:txBody>
              <a:bodyPr/>
              <a:lstStyle/>
              <a:p>
                <a:r>
                  <a:rPr lang="zh-CN" altLang="en-US">
                    <a:noFill/>
                  </a:rPr>
                  <a:t> </a:t>
                </a:r>
              </a:p>
            </p:txBody>
          </p:sp>
        </mc:Fallback>
      </mc:AlternateContent>
      <p:pic>
        <p:nvPicPr>
          <p:cNvPr id="6" name="图片 5"/>
          <p:cNvPicPr>
            <a:picLocks noChangeAspect="1"/>
          </p:cNvPicPr>
          <p:nvPr/>
        </p:nvPicPr>
        <p:blipFill>
          <a:blip r:embed="rId4"/>
          <a:stretch>
            <a:fillRect/>
          </a:stretch>
        </p:blipFill>
        <p:spPr>
          <a:xfrm>
            <a:off x="3971925" y="1772816"/>
            <a:ext cx="5172075" cy="3857625"/>
          </a:xfrm>
          <a:prstGeom prst="rect">
            <a:avLst/>
          </a:prstGeom>
        </p:spPr>
      </p:pic>
      <p:pic>
        <p:nvPicPr>
          <p:cNvPr id="10" name="图片 9"/>
          <p:cNvPicPr>
            <a:picLocks noChangeAspect="1"/>
          </p:cNvPicPr>
          <p:nvPr/>
        </p:nvPicPr>
        <p:blipFill>
          <a:blip r:embed="rId5"/>
          <a:stretch>
            <a:fillRect/>
          </a:stretch>
        </p:blipFill>
        <p:spPr>
          <a:xfrm>
            <a:off x="189824" y="3981728"/>
            <a:ext cx="3769660" cy="649156"/>
          </a:xfrm>
          <a:prstGeom prst="rect">
            <a:avLst/>
          </a:prstGeom>
        </p:spPr>
      </p:pic>
    </p:spTree>
    <p:extLst>
      <p:ext uri="{BB962C8B-B14F-4D97-AF65-F5344CB8AC3E}">
        <p14:creationId xmlns:p14="http://schemas.microsoft.com/office/powerpoint/2010/main" val="6222736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a:off x="1105649" y="4631251"/>
            <a:ext cx="2321973" cy="1248731"/>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标题 1"/>
          <p:cNvSpPr>
            <a:spLocks noGrp="1"/>
          </p:cNvSpPr>
          <p:nvPr>
            <p:ph type="title"/>
          </p:nvPr>
        </p:nvSpPr>
        <p:spPr>
          <a:xfrm>
            <a:off x="2230574" y="200378"/>
            <a:ext cx="4608512" cy="434218"/>
          </a:xfrm>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68580" tIns="34290" rIns="68580" bIns="34290" rtlCol="0" anchor="ctr">
            <a:normAutofit fontScale="90000"/>
          </a:bodyPr>
          <a:lstStyle/>
          <a:p>
            <a:pPr algn="l" fontAlgn="base">
              <a:spcAft>
                <a:spcPct val="0"/>
              </a:spcAft>
            </a:pPr>
            <a:r>
              <a:rPr lang="en-US" altLang="zh-CN" sz="2400" b="1" cap="none" dirty="0" smtClean="0">
                <a:solidFill>
                  <a:srgbClr val="006600"/>
                </a:solidFill>
                <a:latin typeface="Arial" pitchFamily="34" charset="0"/>
                <a:ea typeface="+mn-ea"/>
                <a:cs typeface="+mn-cs"/>
              </a:rPr>
              <a:t>Compare With POWHEG+PYTHIA</a:t>
            </a:r>
            <a:endParaRPr lang="zh-CN" altLang="en-US" sz="2400" b="1" cap="none" dirty="0">
              <a:solidFill>
                <a:srgbClr val="006600"/>
              </a:solidFill>
              <a:latin typeface="Arial" pitchFamily="34" charset="0"/>
              <a:ea typeface="+mn-ea"/>
              <a:cs typeface="+mn-cs"/>
            </a:endParaRPr>
          </a:p>
        </p:txBody>
      </p:sp>
      <p:pic>
        <p:nvPicPr>
          <p:cNvPr id="10" name="图片 9"/>
          <p:cNvPicPr>
            <a:picLocks noChangeAspect="1"/>
          </p:cNvPicPr>
          <p:nvPr/>
        </p:nvPicPr>
        <p:blipFill>
          <a:blip r:embed="rId3"/>
          <a:stretch>
            <a:fillRect/>
          </a:stretch>
        </p:blipFill>
        <p:spPr>
          <a:xfrm>
            <a:off x="4534830" y="3860874"/>
            <a:ext cx="4300584" cy="3221665"/>
          </a:xfrm>
          <a:prstGeom prst="rect">
            <a:avLst/>
          </a:prstGeom>
        </p:spPr>
      </p:pic>
      <p:cxnSp>
        <p:nvCxnSpPr>
          <p:cNvPr id="13" name="直接连接符 12"/>
          <p:cNvCxnSpPr/>
          <p:nvPr/>
        </p:nvCxnSpPr>
        <p:spPr>
          <a:xfrm>
            <a:off x="1709099" y="1340768"/>
            <a:ext cx="52147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15" name="图片 14"/>
          <p:cNvPicPr>
            <a:picLocks noChangeAspect="1"/>
          </p:cNvPicPr>
          <p:nvPr/>
        </p:nvPicPr>
        <p:blipFill>
          <a:blip r:embed="rId4"/>
          <a:stretch>
            <a:fillRect/>
          </a:stretch>
        </p:blipFill>
        <p:spPr>
          <a:xfrm>
            <a:off x="270790" y="836712"/>
            <a:ext cx="3653138" cy="3463716"/>
          </a:xfrm>
          <a:prstGeom prst="rect">
            <a:avLst/>
          </a:prstGeom>
        </p:spPr>
      </p:pic>
      <p:pic>
        <p:nvPicPr>
          <p:cNvPr id="16" name="图片 15"/>
          <p:cNvPicPr>
            <a:picLocks noChangeAspect="1"/>
          </p:cNvPicPr>
          <p:nvPr/>
        </p:nvPicPr>
        <p:blipFill>
          <a:blip r:embed="rId5"/>
          <a:stretch>
            <a:fillRect/>
          </a:stretch>
        </p:blipFill>
        <p:spPr>
          <a:xfrm>
            <a:off x="4564529" y="613047"/>
            <a:ext cx="4241186" cy="3316637"/>
          </a:xfrm>
          <a:prstGeom prst="rect">
            <a:avLst/>
          </a:prstGeom>
        </p:spPr>
      </p:pic>
      <p:sp>
        <p:nvSpPr>
          <p:cNvPr id="17" name="矩形 16"/>
          <p:cNvSpPr/>
          <p:nvPr/>
        </p:nvSpPr>
        <p:spPr>
          <a:xfrm>
            <a:off x="60717" y="5962808"/>
            <a:ext cx="4339714" cy="923330"/>
          </a:xfrm>
          <a:prstGeom prst="rect">
            <a:avLst/>
          </a:prstGeom>
        </p:spPr>
        <p:txBody>
          <a:bodyPr wrap="none">
            <a:spAutoFit/>
          </a:bodyPr>
          <a:lstStyle/>
          <a:p>
            <a:r>
              <a:rPr lang="en-US" altLang="zh-CN" b="1" dirty="0">
                <a:solidFill>
                  <a:srgbClr val="7030A0"/>
                </a:solidFill>
              </a:rPr>
              <a:t>P. </a:t>
            </a:r>
            <a:r>
              <a:rPr lang="en-US" altLang="zh-CN" b="1" dirty="0" err="1">
                <a:solidFill>
                  <a:srgbClr val="7030A0"/>
                </a:solidFill>
              </a:rPr>
              <a:t>Jaiswal</a:t>
            </a:r>
            <a:r>
              <a:rPr lang="en-US" altLang="zh-CN" b="1" dirty="0">
                <a:solidFill>
                  <a:srgbClr val="7030A0"/>
                </a:solidFill>
              </a:rPr>
              <a:t>, T. </a:t>
            </a:r>
            <a:r>
              <a:rPr lang="en-US" altLang="zh-CN" b="1" dirty="0" err="1">
                <a:solidFill>
                  <a:srgbClr val="7030A0"/>
                </a:solidFill>
              </a:rPr>
              <a:t>Okui</a:t>
            </a:r>
            <a:r>
              <a:rPr lang="en-US" altLang="zh-CN" b="1" dirty="0">
                <a:solidFill>
                  <a:srgbClr val="7030A0"/>
                </a:solidFill>
              </a:rPr>
              <a:t>, PRD.90.073009</a:t>
            </a:r>
          </a:p>
          <a:p>
            <a:r>
              <a:rPr lang="en-US" altLang="zh-CN" b="1" dirty="0" smtClean="0">
                <a:solidFill>
                  <a:srgbClr val="7030A0"/>
                </a:solidFill>
              </a:rPr>
              <a:t>WY</a:t>
            </a:r>
            <a:r>
              <a:rPr lang="zh-CN" altLang="en-US" b="1" dirty="0" smtClean="0">
                <a:solidFill>
                  <a:srgbClr val="7030A0"/>
                </a:solidFill>
              </a:rPr>
              <a:t>, C</a:t>
            </a:r>
            <a:r>
              <a:rPr lang="en-US" altLang="zh-CN" b="1" dirty="0">
                <a:solidFill>
                  <a:srgbClr val="7030A0"/>
                </a:solidFill>
              </a:rPr>
              <a:t>-</a:t>
            </a:r>
            <a:r>
              <a:rPr lang="zh-CN" altLang="en-US" b="1" dirty="0" smtClean="0">
                <a:solidFill>
                  <a:srgbClr val="7030A0"/>
                </a:solidFill>
              </a:rPr>
              <a:t>S</a:t>
            </a:r>
            <a:r>
              <a:rPr lang="en-US" altLang="zh-CN" b="1" dirty="0" smtClean="0">
                <a:solidFill>
                  <a:srgbClr val="7030A0"/>
                </a:solidFill>
              </a:rPr>
              <a:t>.</a:t>
            </a:r>
            <a:r>
              <a:rPr lang="zh-CN" altLang="en-US" b="1" dirty="0" smtClean="0">
                <a:solidFill>
                  <a:srgbClr val="7030A0"/>
                </a:solidFill>
              </a:rPr>
              <a:t> </a:t>
            </a:r>
            <a:r>
              <a:rPr lang="zh-CN" altLang="en-US" b="1" dirty="0">
                <a:solidFill>
                  <a:srgbClr val="7030A0"/>
                </a:solidFill>
              </a:rPr>
              <a:t>Li, </a:t>
            </a:r>
            <a:r>
              <a:rPr lang="zh-CN" altLang="en-US" b="1" dirty="0" smtClean="0">
                <a:solidFill>
                  <a:srgbClr val="7030A0"/>
                </a:solidFill>
              </a:rPr>
              <a:t>Z</a:t>
            </a:r>
            <a:r>
              <a:rPr lang="en-US" altLang="zh-CN" b="1" dirty="0" smtClean="0">
                <a:solidFill>
                  <a:srgbClr val="7030A0"/>
                </a:solidFill>
              </a:rPr>
              <a:t>-</a:t>
            </a:r>
            <a:r>
              <a:rPr lang="zh-CN" altLang="en-US" b="1" dirty="0" smtClean="0">
                <a:solidFill>
                  <a:srgbClr val="7030A0"/>
                </a:solidFill>
              </a:rPr>
              <a:t>L</a:t>
            </a:r>
            <a:r>
              <a:rPr lang="en-US" altLang="zh-CN" b="1" dirty="0" smtClean="0">
                <a:solidFill>
                  <a:srgbClr val="7030A0"/>
                </a:solidFill>
              </a:rPr>
              <a:t>. </a:t>
            </a:r>
            <a:r>
              <a:rPr lang="zh-CN" altLang="en-US" b="1" dirty="0" smtClean="0">
                <a:solidFill>
                  <a:srgbClr val="7030A0"/>
                </a:solidFill>
              </a:rPr>
              <a:t>Liu</a:t>
            </a:r>
            <a:r>
              <a:rPr lang="en-US" altLang="zh-CN" b="1" dirty="0">
                <a:solidFill>
                  <a:srgbClr val="7030A0"/>
                </a:solidFill>
              </a:rPr>
              <a:t>, </a:t>
            </a:r>
            <a:r>
              <a:rPr lang="en-US" altLang="zh-CN" b="1" dirty="0" smtClean="0">
                <a:solidFill>
                  <a:srgbClr val="7030A0"/>
                </a:solidFill>
              </a:rPr>
              <a:t>arXiv:1504.00509</a:t>
            </a:r>
            <a:endParaRPr lang="en-US" altLang="zh-CN" dirty="0" smtClean="0"/>
          </a:p>
          <a:p>
            <a:endParaRPr lang="zh-CN" altLang="en-US" dirty="0"/>
          </a:p>
        </p:txBody>
      </p:sp>
      <mc:AlternateContent xmlns:mc="http://schemas.openxmlformats.org/markup-compatibility/2006" xmlns:a14="http://schemas.microsoft.com/office/drawing/2010/main">
        <mc:Choice Requires="a14">
          <p:sp>
            <p:nvSpPr>
              <p:cNvPr id="19" name="矩形 18"/>
              <p:cNvSpPr/>
              <p:nvPr/>
            </p:nvSpPr>
            <p:spPr>
              <a:xfrm>
                <a:off x="1141295" y="4714156"/>
                <a:ext cx="2008755" cy="10155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3200" b="0" i="1" smtClean="0">
                          <a:latin typeface="Cambria Math" panose="02040503050406030204" pitchFamily="18" charset="0"/>
                        </a:rPr>
                        <m:t>𝜖</m:t>
                      </m:r>
                      <m:r>
                        <a:rPr lang="en-US" altLang="zh-CN" sz="3200" b="0" i="1" smtClean="0">
                          <a:latin typeface="Cambria Math" panose="02040503050406030204" pitchFamily="18" charset="0"/>
                        </a:rPr>
                        <m:t>=</m:t>
                      </m:r>
                      <m:f>
                        <m:fPr>
                          <m:ctrlPr>
                            <a:rPr lang="en-US" altLang="zh-CN" sz="3200" i="1">
                              <a:latin typeface="Cambria Math" panose="02040503050406030204" pitchFamily="18" charset="0"/>
                            </a:rPr>
                          </m:ctrlPr>
                        </m:fPr>
                        <m:num>
                          <m:sSub>
                            <m:sSubPr>
                              <m:ctrlPr>
                                <a:rPr lang="en-US" altLang="zh-CN" sz="3200" i="1">
                                  <a:solidFill>
                                    <a:srgbClr val="FF0000"/>
                                  </a:solidFill>
                                  <a:latin typeface="Cambria Math" panose="02040503050406030204" pitchFamily="18" charset="0"/>
                                </a:rPr>
                              </m:ctrlPr>
                            </m:sSubPr>
                            <m:e>
                              <m:r>
                                <a:rPr lang="en-US" altLang="zh-CN" sz="3200" i="1">
                                  <a:solidFill>
                                    <a:srgbClr val="FF0000"/>
                                  </a:solidFill>
                                  <a:latin typeface="Cambria Math" panose="02040503050406030204" pitchFamily="18" charset="0"/>
                                </a:rPr>
                                <m:t>𝜎</m:t>
                              </m:r>
                            </m:e>
                            <m:sub>
                              <m:r>
                                <a:rPr lang="en-US" altLang="zh-CN" sz="3200" i="1">
                                  <a:solidFill>
                                    <a:srgbClr val="FF0000"/>
                                  </a:solidFill>
                                  <a:latin typeface="Cambria Math" panose="02040503050406030204" pitchFamily="18" charset="0"/>
                                </a:rPr>
                                <m:t>𝑣𝑒𝑡𝑜</m:t>
                              </m:r>
                            </m:sub>
                          </m:sSub>
                        </m:num>
                        <m:den>
                          <m:sSub>
                            <m:sSubPr>
                              <m:ctrlPr>
                                <a:rPr lang="en-US" altLang="zh-CN" sz="3200" i="1">
                                  <a:latin typeface="Cambria Math" panose="02040503050406030204" pitchFamily="18" charset="0"/>
                                </a:rPr>
                              </m:ctrlPr>
                            </m:sSubPr>
                            <m:e>
                              <m:r>
                                <a:rPr lang="en-US" altLang="zh-CN" sz="3200" i="1">
                                  <a:latin typeface="Cambria Math" panose="02040503050406030204" pitchFamily="18" charset="0"/>
                                </a:rPr>
                                <m:t>𝜎</m:t>
                              </m:r>
                            </m:e>
                            <m:sub>
                              <m:r>
                                <a:rPr lang="en-US" altLang="zh-CN" sz="3200" b="0" i="1" smtClean="0">
                                  <a:latin typeface="Cambria Math" panose="02040503050406030204" pitchFamily="18" charset="0"/>
                                </a:rPr>
                                <m:t>𝑡𝑜𝑡𝑎𝑙</m:t>
                              </m:r>
                            </m:sub>
                          </m:sSub>
                        </m:den>
                      </m:f>
                    </m:oMath>
                  </m:oMathPara>
                </a14:m>
                <a:endParaRPr lang="zh-CN" altLang="en-US" sz="3200" dirty="0"/>
              </a:p>
            </p:txBody>
          </p:sp>
        </mc:Choice>
        <mc:Fallback xmlns="">
          <p:sp>
            <p:nvSpPr>
              <p:cNvPr id="19" name="矩形 18"/>
              <p:cNvSpPr>
                <a:spLocks noRot="1" noChangeAspect="1" noMove="1" noResize="1" noEditPoints="1" noAdjustHandles="1" noChangeArrowheads="1" noChangeShapeType="1" noTextEdit="1"/>
              </p:cNvSpPr>
              <p:nvPr/>
            </p:nvSpPr>
            <p:spPr>
              <a:xfrm>
                <a:off x="1141295" y="4714156"/>
                <a:ext cx="2008755" cy="1015534"/>
              </a:xfrm>
              <a:prstGeom prst="rect">
                <a:avLst/>
              </a:prstGeom>
              <a:blipFill rotWithShape="0">
                <a:blip r:embed="rId6"/>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743962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a:spLocks noGrp="1"/>
          </p:cNvSpPr>
          <p:nvPr>
            <p:ph type="title"/>
          </p:nvPr>
        </p:nvSpPr>
        <p:spPr>
          <a:xfrm>
            <a:off x="0" y="116632"/>
            <a:ext cx="9144000" cy="506226"/>
          </a:xfrm>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68580" tIns="34290" rIns="68580" bIns="34290" rtlCol="0" anchor="ctr">
            <a:normAutofit/>
          </a:bodyPr>
          <a:lstStyle/>
          <a:p>
            <a:pPr fontAlgn="base">
              <a:spcAft>
                <a:spcPct val="0"/>
              </a:spcAft>
            </a:pPr>
            <a:r>
              <a:rPr lang="en-US" altLang="zh-CN" sz="2400" b="1" cap="none" dirty="0" smtClean="0">
                <a:solidFill>
                  <a:srgbClr val="006600"/>
                </a:solidFill>
                <a:latin typeface="Arial" pitchFamily="34" charset="0"/>
                <a:ea typeface="+mn-ea"/>
                <a:cs typeface="+mn-cs"/>
              </a:rPr>
              <a:t>Compare With </a:t>
            </a:r>
            <a:r>
              <a:rPr lang="en-US" altLang="zh-CN" sz="2400" b="1" cap="none" dirty="0" err="1" smtClean="0">
                <a:solidFill>
                  <a:srgbClr val="006600"/>
                </a:solidFill>
                <a:latin typeface="Arial" pitchFamily="34" charset="0"/>
                <a:ea typeface="+mn-ea"/>
                <a:cs typeface="+mn-cs"/>
              </a:rPr>
              <a:t>aMC@nlo+PYTHIA</a:t>
            </a:r>
            <a:endParaRPr lang="zh-CN" altLang="en-US" sz="2400" b="1" cap="none" dirty="0">
              <a:solidFill>
                <a:srgbClr val="006600"/>
              </a:solidFill>
              <a:latin typeface="Arial" pitchFamily="34" charset="0"/>
              <a:ea typeface="+mn-ea"/>
              <a:cs typeface="+mn-cs"/>
            </a:endParaRPr>
          </a:p>
        </p:txBody>
      </p:sp>
      <p:pic>
        <p:nvPicPr>
          <p:cNvPr id="5" name="图片 4"/>
          <p:cNvPicPr>
            <a:picLocks noChangeAspect="1"/>
          </p:cNvPicPr>
          <p:nvPr/>
        </p:nvPicPr>
        <p:blipFill>
          <a:blip r:embed="rId3"/>
          <a:stretch>
            <a:fillRect/>
          </a:stretch>
        </p:blipFill>
        <p:spPr>
          <a:xfrm>
            <a:off x="4597880" y="622858"/>
            <a:ext cx="4381647" cy="3259331"/>
          </a:xfrm>
          <a:prstGeom prst="rect">
            <a:avLst/>
          </a:prstGeom>
        </p:spPr>
      </p:pic>
      <p:pic>
        <p:nvPicPr>
          <p:cNvPr id="6" name="图片 5"/>
          <p:cNvPicPr>
            <a:picLocks noChangeAspect="1"/>
          </p:cNvPicPr>
          <p:nvPr/>
        </p:nvPicPr>
        <p:blipFill>
          <a:blip r:embed="rId4"/>
          <a:stretch>
            <a:fillRect/>
          </a:stretch>
        </p:blipFill>
        <p:spPr>
          <a:xfrm>
            <a:off x="4597880" y="3691999"/>
            <a:ext cx="4389558" cy="3274992"/>
          </a:xfrm>
          <a:prstGeom prst="rect">
            <a:avLst/>
          </a:prstGeom>
        </p:spPr>
      </p:pic>
      <p:pic>
        <p:nvPicPr>
          <p:cNvPr id="7" name="图片 6"/>
          <p:cNvPicPr>
            <a:picLocks noChangeAspect="1"/>
          </p:cNvPicPr>
          <p:nvPr/>
        </p:nvPicPr>
        <p:blipFill>
          <a:blip r:embed="rId5"/>
          <a:stretch>
            <a:fillRect/>
          </a:stretch>
        </p:blipFill>
        <p:spPr>
          <a:xfrm>
            <a:off x="250192" y="1711779"/>
            <a:ext cx="4183215" cy="3960440"/>
          </a:xfrm>
          <a:prstGeom prst="rect">
            <a:avLst/>
          </a:prstGeom>
        </p:spPr>
      </p:pic>
    </p:spTree>
    <p:extLst>
      <p:ext uri="{BB962C8B-B14F-4D97-AF65-F5344CB8AC3E}">
        <p14:creationId xmlns:p14="http://schemas.microsoft.com/office/powerpoint/2010/main" val="2165549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332651" y="1774714"/>
            <a:ext cx="4248317" cy="1006214"/>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 name="文本框 1"/>
              <p:cNvSpPr txBox="1"/>
              <p:nvPr/>
            </p:nvSpPr>
            <p:spPr>
              <a:xfrm>
                <a:off x="314230" y="2024255"/>
                <a:ext cx="426673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i="1" smtClean="0">
                              <a:latin typeface="Cambria Math" panose="02040503050406030204" pitchFamily="18" charset="0"/>
                            </a:rPr>
                          </m:ctrlPr>
                        </m:sSubSupPr>
                        <m:e>
                          <m:r>
                            <a:rPr lang="en-US" altLang="zh-CN" sz="2400" i="1">
                              <a:latin typeface="Cambria Math" panose="02040503050406030204" pitchFamily="18" charset="0"/>
                            </a:rPr>
                            <m:t>𝜎</m:t>
                          </m:r>
                        </m:e>
                        <m:sub>
                          <m:func>
                            <m:funcPr>
                              <m:ctrlPr>
                                <a:rPr lang="en-US" altLang="zh-CN" sz="2400" i="1">
                                  <a:latin typeface="Cambria Math" panose="02040503050406030204" pitchFamily="18" charset="0"/>
                                </a:rPr>
                              </m:ctrlPr>
                            </m:funcPr>
                            <m:fName>
                              <m:r>
                                <m:rPr>
                                  <m:sty m:val="p"/>
                                </m:rPr>
                                <a:rPr lang="en-US" altLang="zh-CN" sz="2400">
                                  <a:latin typeface="Cambria Math" panose="02040503050406030204" pitchFamily="18" charset="0"/>
                                </a:rPr>
                                <m:t>exp</m:t>
                              </m:r>
                            </m:fName>
                            <m:e>
                              <m:r>
                                <a:rPr lang="en-US" altLang="zh-CN" sz="2400" i="1">
                                  <a:latin typeface="Cambria Math" panose="02040503050406030204" pitchFamily="18" charset="0"/>
                                </a:rPr>
                                <m:t> </m:t>
                              </m:r>
                            </m:e>
                          </m:func>
                        </m:sub>
                        <m:sup>
                          <m:r>
                            <m:rPr>
                              <m:sty m:val="p"/>
                            </m:rPr>
                            <a:rPr lang="en-US" altLang="zh-CN" sz="2400" i="1">
                              <a:latin typeface="Cambria Math" panose="02040503050406030204" pitchFamily="18" charset="0"/>
                            </a:rPr>
                            <m:t>veto</m:t>
                          </m:r>
                        </m:sup>
                      </m:sSubSup>
                      <m:r>
                        <a:rPr lang="en-US" altLang="zh-CN" sz="2400" b="0" i="1" smtClean="0">
                          <a:latin typeface="Cambria Math" panose="02040503050406030204" pitchFamily="18" charset="0"/>
                        </a:rPr>
                        <m:t>=</m:t>
                      </m:r>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𝜎</m:t>
                          </m:r>
                        </m:e>
                        <m:sub>
                          <m:r>
                            <a:rPr lang="en-US" altLang="zh-CN" sz="2400" i="1">
                              <a:latin typeface="Cambria Math" panose="02040503050406030204" pitchFamily="18" charset="0"/>
                            </a:rPr>
                            <m:t>𝑒𝑥𝑝</m:t>
                          </m:r>
                        </m:sub>
                        <m:sup>
                          <m:r>
                            <a:rPr lang="en-US" altLang="zh-CN" sz="2400" b="0" i="1" smtClean="0">
                              <a:latin typeface="Cambria Math" panose="02040503050406030204" pitchFamily="18" charset="0"/>
                            </a:rPr>
                            <m:t>𝑡𝑜𝑡𝑎𝑙</m:t>
                          </m:r>
                        </m:sup>
                      </m:sSubSup>
                      <m:r>
                        <a:rPr lang="en-US" altLang="zh-CN" sz="2400" b="0" i="1" smtClean="0">
                          <a:latin typeface="Cambria Math" panose="02040503050406030204" pitchFamily="18" charset="0"/>
                        </a:rPr>
                        <m:t>×</m:t>
                      </m:r>
                      <m:r>
                        <a:rPr lang="en-US" altLang="zh-CN" sz="2800" i="1">
                          <a:latin typeface="Cambria Math" panose="02040503050406030204" pitchFamily="18" charset="0"/>
                        </a:rPr>
                        <m:t>𝜖</m:t>
                      </m:r>
                    </m:oMath>
                  </m:oMathPara>
                </a14:m>
                <a:endParaRPr lang="zh-CN" altLang="en-US" sz="2800" dirty="0"/>
              </a:p>
            </p:txBody>
          </p:sp>
        </mc:Choice>
        <mc:Fallback xmlns="">
          <p:sp>
            <p:nvSpPr>
              <p:cNvPr id="2" name="文本框 1"/>
              <p:cNvSpPr txBox="1">
                <a:spLocks noRot="1" noChangeAspect="1" noMove="1" noResize="1" noEditPoints="1" noAdjustHandles="1" noChangeArrowheads="1" noChangeShapeType="1" noTextEdit="1"/>
              </p:cNvSpPr>
              <p:nvPr/>
            </p:nvSpPr>
            <p:spPr>
              <a:xfrm>
                <a:off x="314230" y="2024255"/>
                <a:ext cx="4266738" cy="523220"/>
              </a:xfrm>
              <a:prstGeom prst="rect">
                <a:avLst/>
              </a:prstGeom>
              <a:blipFill rotWithShape="0">
                <a:blip r:embed="rId3"/>
                <a:stretch>
                  <a:fillRect/>
                </a:stretch>
              </a:blipFill>
            </p:spPr>
            <p:txBody>
              <a:bodyPr/>
              <a:lstStyle/>
              <a:p>
                <a:r>
                  <a:rPr lang="zh-CN" altLang="en-US">
                    <a:noFill/>
                  </a:rPr>
                  <a:t> </a:t>
                </a:r>
              </a:p>
            </p:txBody>
          </p:sp>
        </mc:Fallback>
      </mc:AlternateContent>
      <p:pic>
        <p:nvPicPr>
          <p:cNvPr id="5" name="图片 4"/>
          <p:cNvPicPr>
            <a:picLocks noChangeAspect="1"/>
          </p:cNvPicPr>
          <p:nvPr/>
        </p:nvPicPr>
        <p:blipFill>
          <a:blip r:embed="rId4"/>
          <a:stretch>
            <a:fillRect/>
          </a:stretch>
        </p:blipFill>
        <p:spPr>
          <a:xfrm>
            <a:off x="0" y="3693217"/>
            <a:ext cx="9205262" cy="3160272"/>
          </a:xfrm>
          <a:prstGeom prst="rect">
            <a:avLst/>
          </a:prstGeom>
        </p:spPr>
      </p:pic>
      <p:pic>
        <p:nvPicPr>
          <p:cNvPr id="7" name="图片 6"/>
          <p:cNvPicPr>
            <a:picLocks noChangeAspect="1"/>
          </p:cNvPicPr>
          <p:nvPr/>
        </p:nvPicPr>
        <p:blipFill>
          <a:blip r:embed="rId5"/>
          <a:stretch>
            <a:fillRect/>
          </a:stretch>
        </p:blipFill>
        <p:spPr>
          <a:xfrm>
            <a:off x="4932040" y="0"/>
            <a:ext cx="4010025" cy="3733800"/>
          </a:xfrm>
          <a:prstGeom prst="rect">
            <a:avLst/>
          </a:prstGeom>
        </p:spPr>
      </p:pic>
      <p:sp>
        <p:nvSpPr>
          <p:cNvPr id="21" name="标题 1"/>
          <p:cNvSpPr txBox="1">
            <a:spLocks/>
          </p:cNvSpPr>
          <p:nvPr/>
        </p:nvSpPr>
        <p:spPr>
          <a:xfrm>
            <a:off x="-1908720" y="634244"/>
            <a:ext cx="9144000" cy="506226"/>
          </a:xfrm>
          <a:prstGeom prst="rect">
            <a:avLst/>
          </a:prstGeom>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68580" tIns="34290" rIns="68580" bIns="3429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fontAlgn="base">
              <a:spcAft>
                <a:spcPct val="0"/>
              </a:spcAft>
            </a:pPr>
            <a:r>
              <a:rPr lang="en-US" altLang="zh-CN" sz="2400" b="1" cap="none" dirty="0" smtClean="0">
                <a:solidFill>
                  <a:srgbClr val="006600"/>
                </a:solidFill>
                <a:latin typeface="Arial" pitchFamily="34" charset="0"/>
                <a:ea typeface="+mn-ea"/>
                <a:cs typeface="+mn-cs"/>
              </a:rPr>
              <a:t>Compare With Exp.</a:t>
            </a:r>
            <a:endParaRPr lang="zh-CN" altLang="en-US" sz="2400" b="1" cap="none" dirty="0">
              <a:solidFill>
                <a:srgbClr val="006600"/>
              </a:solidFill>
              <a:latin typeface="Arial" pitchFamily="34" charset="0"/>
              <a:ea typeface="+mn-ea"/>
              <a:cs typeface="+mn-cs"/>
            </a:endParaRPr>
          </a:p>
        </p:txBody>
      </p:sp>
    </p:spTree>
    <p:extLst>
      <p:ext uri="{BB962C8B-B14F-4D97-AF65-F5344CB8AC3E}">
        <p14:creationId xmlns:p14="http://schemas.microsoft.com/office/powerpoint/2010/main" val="22920637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56806" y="311548"/>
            <a:ext cx="7773338" cy="1596177"/>
          </a:xfrm>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68580" tIns="34290" rIns="68580" bIns="34290" rtlCol="0" anchor="ctr">
            <a:normAutofit/>
          </a:bodyPr>
          <a:lstStyle/>
          <a:p>
            <a:pPr fontAlgn="base">
              <a:spcAft>
                <a:spcPct val="0"/>
              </a:spcAft>
            </a:pPr>
            <a:r>
              <a:rPr lang="en-US" altLang="zh-CN" sz="2400" b="1" cap="none" dirty="0">
                <a:solidFill>
                  <a:srgbClr val="006600"/>
                </a:solidFill>
                <a:latin typeface="Arial" pitchFamily="34" charset="0"/>
                <a:ea typeface="+mn-ea"/>
                <a:cs typeface="+mn-cs"/>
              </a:rPr>
              <a:t>Tunes in POWHEG+PYTHIA </a:t>
            </a:r>
            <a:endParaRPr lang="zh-CN" altLang="en-US" sz="2400" b="1" cap="none" dirty="0">
              <a:solidFill>
                <a:srgbClr val="006600"/>
              </a:solidFill>
              <a:latin typeface="Arial" pitchFamily="34" charset="0"/>
              <a:ea typeface="+mn-ea"/>
              <a:cs typeface="+mn-cs"/>
            </a:endParaRPr>
          </a:p>
        </p:txBody>
      </p:sp>
      <p:pic>
        <p:nvPicPr>
          <p:cNvPr id="4" name="图片 3"/>
          <p:cNvPicPr>
            <a:picLocks noChangeAspect="1"/>
          </p:cNvPicPr>
          <p:nvPr/>
        </p:nvPicPr>
        <p:blipFill>
          <a:blip r:embed="rId3"/>
          <a:stretch>
            <a:fillRect/>
          </a:stretch>
        </p:blipFill>
        <p:spPr>
          <a:xfrm>
            <a:off x="1610345" y="1569238"/>
            <a:ext cx="5866259" cy="4308034"/>
          </a:xfrm>
          <a:prstGeom prst="rect">
            <a:avLst/>
          </a:prstGeom>
        </p:spPr>
      </p:pic>
      <p:sp>
        <p:nvSpPr>
          <p:cNvPr id="5" name="矩形 4"/>
          <p:cNvSpPr/>
          <p:nvPr/>
        </p:nvSpPr>
        <p:spPr>
          <a:xfrm>
            <a:off x="4641742" y="5877272"/>
            <a:ext cx="4502258" cy="369332"/>
          </a:xfrm>
          <a:prstGeom prst="rect">
            <a:avLst/>
          </a:prstGeom>
        </p:spPr>
        <p:txBody>
          <a:bodyPr wrap="none">
            <a:spAutoFit/>
          </a:bodyPr>
          <a:lstStyle/>
          <a:p>
            <a:r>
              <a:rPr lang="en-US" altLang="zh-CN" b="1" dirty="0">
                <a:solidFill>
                  <a:schemeClr val="accent1">
                    <a:lumMod val="75000"/>
                  </a:schemeClr>
                </a:solidFill>
              </a:rPr>
              <a:t>P. </a:t>
            </a:r>
            <a:r>
              <a:rPr lang="en-US" altLang="zh-CN" b="1" dirty="0" err="1">
                <a:solidFill>
                  <a:schemeClr val="accent1">
                    <a:lumMod val="75000"/>
                  </a:schemeClr>
                </a:solidFill>
              </a:rPr>
              <a:t>Monn</a:t>
            </a:r>
            <a:r>
              <a:rPr lang="en-US" altLang="zh-CN" b="1" dirty="0">
                <a:solidFill>
                  <a:schemeClr val="accent1">
                    <a:lumMod val="75000"/>
                  </a:schemeClr>
                </a:solidFill>
              </a:rPr>
              <a:t>, G. </a:t>
            </a:r>
            <a:r>
              <a:rPr lang="en-US" altLang="zh-CN" b="1" dirty="0" err="1">
                <a:solidFill>
                  <a:schemeClr val="accent1">
                    <a:lumMod val="75000"/>
                  </a:schemeClr>
                </a:solidFill>
              </a:rPr>
              <a:t>Zanderighi</a:t>
            </a:r>
            <a:r>
              <a:rPr lang="en-US" altLang="zh-CN" b="1" dirty="0">
                <a:solidFill>
                  <a:schemeClr val="accent1">
                    <a:lumMod val="75000"/>
                  </a:schemeClr>
                </a:solidFill>
              </a:rPr>
              <a:t> </a:t>
            </a:r>
            <a:r>
              <a:rPr lang="en-US" altLang="zh-CN" b="1" dirty="0" smtClean="0">
                <a:solidFill>
                  <a:schemeClr val="accent1">
                    <a:lumMod val="75000"/>
                  </a:schemeClr>
                </a:solidFill>
              </a:rPr>
              <a:t> arXiv:1410.4745</a:t>
            </a:r>
            <a:endParaRPr lang="zh-CN" altLang="en-US" b="1" dirty="0">
              <a:solidFill>
                <a:schemeClr val="accent1">
                  <a:lumMod val="75000"/>
                </a:schemeClr>
              </a:solidFill>
            </a:endParaRPr>
          </a:p>
        </p:txBody>
      </p:sp>
    </p:spTree>
    <p:extLst>
      <p:ext uri="{BB962C8B-B14F-4D97-AF65-F5344CB8AC3E}">
        <p14:creationId xmlns:p14="http://schemas.microsoft.com/office/powerpoint/2010/main" val="2691466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491880" y="1052736"/>
            <a:ext cx="2342506" cy="603067"/>
          </a:xfrm>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68580" tIns="34290" rIns="68580" bIns="34290" rtlCol="0" anchor="ctr">
            <a:normAutofit/>
          </a:bodyPr>
          <a:lstStyle/>
          <a:p>
            <a:pPr algn="l" fontAlgn="base">
              <a:spcAft>
                <a:spcPct val="0"/>
              </a:spcAft>
            </a:pPr>
            <a:r>
              <a:rPr lang="en-US" altLang="zh-CN" sz="2400" b="1" dirty="0">
                <a:solidFill>
                  <a:srgbClr val="006600"/>
                </a:solidFill>
                <a:latin typeface="Arial" pitchFamily="34" charset="0"/>
                <a:ea typeface="+mn-ea"/>
                <a:cs typeface="+mn-cs"/>
              </a:rPr>
              <a:t>CONCLUSION</a:t>
            </a:r>
          </a:p>
        </p:txBody>
      </p:sp>
      <p:sp>
        <p:nvSpPr>
          <p:cNvPr id="39939" name="Rectangle 3"/>
          <p:cNvSpPr>
            <a:spLocks noGrp="1" noChangeArrowheads="1"/>
          </p:cNvSpPr>
          <p:nvPr>
            <p:ph sz="quarter" idx="13"/>
          </p:nvPr>
        </p:nvSpPr>
        <p:spPr>
          <a:xfrm>
            <a:off x="1331640" y="2276872"/>
            <a:ext cx="7350884" cy="1938992"/>
          </a:xfrm>
          <a:prstGeom prst="rect">
            <a:avLst/>
          </a:prstGeom>
          <a:noFill/>
        </p:spPr>
        <p:txBody>
          <a:bodyPr wrap="square" rtlCol="0">
            <a:spAutoFit/>
          </a:bodyPr>
          <a:lstStyle/>
          <a:p>
            <a:pPr fontAlgn="base">
              <a:spcBef>
                <a:spcPct val="0"/>
              </a:spcBef>
              <a:spcAft>
                <a:spcPct val="0"/>
              </a:spcAft>
            </a:pPr>
            <a:r>
              <a:rPr lang="en-US" altLang="zh-CN" b="1" cap="none" dirty="0" smtClean="0">
                <a:latin typeface="Arial" panose="020B0604020202020204" pitchFamily="34" charset="0"/>
                <a:ea typeface="宋体" panose="02010600030101010101" pitchFamily="2" charset="-122"/>
              </a:rPr>
              <a:t>NLO + NNLL jet-veto </a:t>
            </a:r>
            <a:r>
              <a:rPr lang="en-US" altLang="zh-CN" b="1" cap="none" dirty="0" err="1" smtClean="0">
                <a:latin typeface="Arial" panose="020B0604020202020204" pitchFamily="34" charset="0"/>
                <a:ea typeface="宋体" panose="02010600030101010101" pitchFamily="2" charset="-122"/>
              </a:rPr>
              <a:t>resummation</a:t>
            </a:r>
            <a:r>
              <a:rPr lang="en-US" altLang="zh-CN" b="1" cap="none" dirty="0" smtClean="0">
                <a:latin typeface="Arial" panose="020B0604020202020204" pitchFamily="34" charset="0"/>
                <a:ea typeface="宋体" panose="02010600030101010101" pitchFamily="2" charset="-122"/>
              </a:rPr>
              <a:t> for gauge boson pair</a:t>
            </a:r>
            <a:endParaRPr lang="en-US" altLang="zh-CN" b="1" cap="none" dirty="0">
              <a:latin typeface="Arial" panose="020B0604020202020204" pitchFamily="34" charset="0"/>
              <a:ea typeface="宋体" panose="02010600030101010101" pitchFamily="2" charset="-122"/>
            </a:endParaRPr>
          </a:p>
          <a:p>
            <a:pPr fontAlgn="base">
              <a:spcBef>
                <a:spcPct val="0"/>
              </a:spcBef>
              <a:spcAft>
                <a:spcPct val="0"/>
              </a:spcAft>
            </a:pPr>
            <a:endParaRPr lang="en-US" altLang="zh-CN" b="1" cap="none" dirty="0" smtClean="0">
              <a:latin typeface="Arial" panose="020B0604020202020204" pitchFamily="34" charset="0"/>
              <a:ea typeface="宋体" panose="02010600030101010101" pitchFamily="2" charset="-122"/>
            </a:endParaRPr>
          </a:p>
          <a:p>
            <a:pPr fontAlgn="base">
              <a:spcBef>
                <a:spcPct val="0"/>
              </a:spcBef>
              <a:spcAft>
                <a:spcPct val="0"/>
              </a:spcAft>
            </a:pPr>
            <a:r>
              <a:rPr lang="en-US" altLang="zh-CN" b="1" cap="none" dirty="0" smtClean="0">
                <a:latin typeface="Arial" panose="020B0604020202020204" pitchFamily="34" charset="0"/>
                <a:ea typeface="宋体" panose="02010600030101010101" pitchFamily="2" charset="-122"/>
              </a:rPr>
              <a:t>POWHEG+PYTHIA underestimate NLO cross section</a:t>
            </a:r>
            <a:endParaRPr lang="en-US" altLang="zh-CN" b="1" cap="none" dirty="0">
              <a:latin typeface="Arial" panose="020B0604020202020204" pitchFamily="34" charset="0"/>
              <a:ea typeface="宋体" panose="02010600030101010101" pitchFamily="2" charset="-122"/>
            </a:endParaRPr>
          </a:p>
          <a:p>
            <a:pPr fontAlgn="base">
              <a:spcBef>
                <a:spcPct val="0"/>
              </a:spcBef>
              <a:spcAft>
                <a:spcPct val="0"/>
              </a:spcAft>
            </a:pPr>
            <a:endParaRPr lang="en-US" altLang="zh-CN" b="1" cap="none" dirty="0" smtClean="0">
              <a:latin typeface="Arial" panose="020B0604020202020204" pitchFamily="34" charset="0"/>
              <a:ea typeface="宋体" panose="02010600030101010101" pitchFamily="2" charset="-122"/>
            </a:endParaRPr>
          </a:p>
          <a:p>
            <a:pPr fontAlgn="base">
              <a:spcBef>
                <a:spcPct val="0"/>
              </a:spcBef>
              <a:spcAft>
                <a:spcPct val="0"/>
              </a:spcAft>
            </a:pPr>
            <a:r>
              <a:rPr lang="en-US" altLang="zh-CN" b="1" cap="none" dirty="0">
                <a:latin typeface="Arial" panose="020B0604020202020204" pitchFamily="34" charset="0"/>
                <a:ea typeface="宋体" panose="02010600030101010101" pitchFamily="2" charset="-122"/>
              </a:rPr>
              <a:t>Reweight the cross </a:t>
            </a:r>
            <a:r>
              <a:rPr lang="en-US" altLang="zh-CN" b="1" cap="none" dirty="0" smtClean="0">
                <a:latin typeface="Arial" panose="020B0604020202020204" pitchFamily="34" charset="0"/>
                <a:ea typeface="宋体" panose="02010600030101010101" pitchFamily="2" charset="-122"/>
              </a:rPr>
              <a:t>section</a:t>
            </a:r>
          </a:p>
        </p:txBody>
      </p:sp>
    </p:spTree>
    <p:extLst>
      <p:ext uri="{BB962C8B-B14F-4D97-AF65-F5344CB8AC3E}">
        <p14:creationId xmlns:p14="http://schemas.microsoft.com/office/powerpoint/2010/main" val="29269376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quarter" idx="13"/>
          </p:nvPr>
        </p:nvSpPr>
        <p:spPr/>
        <p:txBody>
          <a:bodyPr/>
          <a:lstStyle/>
          <a:p>
            <a:endParaRPr lang="zh-CN" altLang="en-US"/>
          </a:p>
        </p:txBody>
      </p:sp>
      <p:pic>
        <p:nvPicPr>
          <p:cNvPr id="4" name="图片 3"/>
          <p:cNvPicPr>
            <a:picLocks noChangeAspect="1"/>
          </p:cNvPicPr>
          <p:nvPr/>
        </p:nvPicPr>
        <p:blipFill>
          <a:blip r:embed="rId3"/>
          <a:stretch>
            <a:fillRect/>
          </a:stretch>
        </p:blipFill>
        <p:spPr>
          <a:xfrm>
            <a:off x="-2052736" y="-53378"/>
            <a:ext cx="12734596" cy="6911378"/>
          </a:xfrm>
          <a:prstGeom prst="rect">
            <a:avLst/>
          </a:prstGeom>
        </p:spPr>
      </p:pic>
    </p:spTree>
    <p:extLst>
      <p:ext uri="{BB962C8B-B14F-4D97-AF65-F5344CB8AC3E}">
        <p14:creationId xmlns:p14="http://schemas.microsoft.com/office/powerpoint/2010/main" val="14896043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043608" y="181522"/>
            <a:ext cx="7022843" cy="6676478"/>
          </a:xfrm>
          <a:prstGeom prst="rect">
            <a:avLst/>
          </a:prstGeom>
        </p:spPr>
      </p:pic>
    </p:spTree>
    <p:extLst>
      <p:ext uri="{BB962C8B-B14F-4D97-AF65-F5344CB8AC3E}">
        <p14:creationId xmlns:p14="http://schemas.microsoft.com/office/powerpoint/2010/main" val="7010640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a:xfrm>
            <a:off x="457199" y="4526545"/>
            <a:ext cx="2890665" cy="558639"/>
          </a:xfrm>
        </p:spPr>
        <p:txBody>
          <a:bodyPr>
            <a:normAutofit/>
          </a:bodyPr>
          <a:lstStyle/>
          <a:p>
            <a:pPr marL="0" indent="0">
              <a:buNone/>
            </a:pPr>
            <a:r>
              <a:rPr lang="en-US" altLang="zh-CN" sz="2400" cap="none" dirty="0" smtClean="0">
                <a:solidFill>
                  <a:schemeClr val="accent5">
                    <a:lumMod val="75000"/>
                  </a:schemeClr>
                </a:solidFill>
              </a:rPr>
              <a:t>http://mcfm.fnal.gov/</a:t>
            </a:r>
            <a:endParaRPr lang="zh-CN" altLang="en-US" sz="2400" cap="none" dirty="0">
              <a:solidFill>
                <a:schemeClr val="accent5">
                  <a:lumMod val="75000"/>
                </a:schemeClr>
              </a:solidFill>
            </a:endParaRPr>
          </a:p>
        </p:txBody>
      </p:sp>
      <p:pic>
        <p:nvPicPr>
          <p:cNvPr id="4" name="图片 3"/>
          <p:cNvPicPr>
            <a:picLocks noChangeAspect="1"/>
          </p:cNvPicPr>
          <p:nvPr/>
        </p:nvPicPr>
        <p:blipFill>
          <a:blip r:embed="rId3"/>
          <a:stretch>
            <a:fillRect/>
          </a:stretch>
        </p:blipFill>
        <p:spPr>
          <a:xfrm>
            <a:off x="50041" y="1196752"/>
            <a:ext cx="9043917" cy="3203054"/>
          </a:xfrm>
          <a:prstGeom prst="rect">
            <a:avLst/>
          </a:prstGeom>
        </p:spPr>
      </p:pic>
      <p:sp>
        <p:nvSpPr>
          <p:cNvPr id="5" name="标题 1"/>
          <p:cNvSpPr txBox="1">
            <a:spLocks/>
          </p:cNvSpPr>
          <p:nvPr/>
        </p:nvSpPr>
        <p:spPr>
          <a:xfrm>
            <a:off x="0" y="370395"/>
            <a:ext cx="9143999" cy="486678"/>
          </a:xfrm>
          <a:prstGeom prst="rect">
            <a:avLst/>
          </a:prstGeom>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68580" tIns="34290" rIns="68580" bIns="34290" rtlCol="0" anchor="ctr">
            <a:normAutofit/>
          </a:bodyPr>
          <a:lstStyle>
            <a:lvl1pPr algn="ctr" defTabSz="914400" eaLnBrk="1" latinLnBrk="0" hangingPunct="1">
              <a:lnSpc>
                <a:spcPct val="90000"/>
              </a:lnSpc>
              <a:buNone/>
              <a:defRPr sz="2400" b="1" cap="all" baseline="0">
                <a:solidFill>
                  <a:srgbClr val="006600"/>
                </a:solidFill>
                <a:effectLst/>
                <a:ea typeface="+mn-ea"/>
              </a:defRPr>
            </a:lvl1pPr>
          </a:lstStyle>
          <a:p>
            <a:r>
              <a:rPr lang="en-US" altLang="zh-CN" cap="none" dirty="0" smtClean="0"/>
              <a:t>MCFM</a:t>
            </a:r>
            <a:endParaRPr lang="zh-CN" altLang="en-US" cap="none" dirty="0"/>
          </a:p>
        </p:txBody>
      </p:sp>
      <p:grpSp>
        <p:nvGrpSpPr>
          <p:cNvPr id="3" name="组合 2"/>
          <p:cNvGrpSpPr/>
          <p:nvPr/>
        </p:nvGrpSpPr>
        <p:grpSpPr>
          <a:xfrm>
            <a:off x="716328" y="5112192"/>
            <a:ext cx="7488831" cy="859372"/>
            <a:chOff x="716328" y="5112192"/>
            <a:chExt cx="7488831" cy="859372"/>
          </a:xfrm>
        </p:grpSpPr>
        <p:sp>
          <p:nvSpPr>
            <p:cNvPr id="7" name="圆角矩形 6"/>
            <p:cNvSpPr/>
            <p:nvPr/>
          </p:nvSpPr>
          <p:spPr>
            <a:xfrm>
              <a:off x="716328" y="5112192"/>
              <a:ext cx="7488831" cy="85937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69344" y="5247341"/>
              <a:ext cx="6851105" cy="646331"/>
            </a:xfrm>
            <a:prstGeom prst="rect">
              <a:avLst/>
            </a:prstGeom>
          </p:spPr>
          <p:txBody>
            <a:bodyPr wrap="square">
              <a:spAutoFit/>
            </a:bodyPr>
            <a:lstStyle/>
            <a:p>
              <a:r>
                <a:rPr lang="en-US" altLang="zh-CN" dirty="0"/>
                <a:t>For most processes, matrix elements are included at next-to-leading order and incorporate full spin correlations.</a:t>
              </a:r>
              <a:endParaRPr lang="zh-CN" altLang="en-US" dirty="0"/>
            </a:p>
          </p:txBody>
        </p:sp>
      </p:grpSp>
      <p:sp>
        <p:nvSpPr>
          <p:cNvPr id="8" name="文本框 7"/>
          <p:cNvSpPr txBox="1"/>
          <p:nvPr/>
        </p:nvSpPr>
        <p:spPr>
          <a:xfrm rot="1389890">
            <a:off x="6057494" y="4675802"/>
            <a:ext cx="2004075" cy="523220"/>
          </a:xfrm>
          <a:prstGeom prst="rect">
            <a:avLst/>
          </a:prstGeom>
          <a:noFill/>
        </p:spPr>
        <p:txBody>
          <a:bodyPr wrap="none" rtlCol="0">
            <a:spAutoFit/>
          </a:bodyPr>
          <a:lstStyle/>
          <a:p>
            <a:r>
              <a:rPr lang="en-US" altLang="zh-CN" sz="2800" dirty="0" smtClean="0">
                <a:solidFill>
                  <a:srgbClr val="FF0000"/>
                </a:solidFill>
              </a:rPr>
              <a:t>Benchmark</a:t>
            </a:r>
            <a:endParaRPr lang="zh-CN" altLang="en-US" sz="2800" dirty="0">
              <a:solidFill>
                <a:srgbClr val="FF0000"/>
              </a:solidFill>
            </a:endParaRPr>
          </a:p>
        </p:txBody>
      </p:sp>
      <p:grpSp>
        <p:nvGrpSpPr>
          <p:cNvPr id="11" name="组合 10"/>
          <p:cNvGrpSpPr/>
          <p:nvPr/>
        </p:nvGrpSpPr>
        <p:grpSpPr>
          <a:xfrm>
            <a:off x="716328" y="6004376"/>
            <a:ext cx="7488831" cy="853624"/>
            <a:chOff x="827584" y="6004376"/>
            <a:chExt cx="7379204" cy="853624"/>
          </a:xfrm>
        </p:grpSpPr>
        <p:sp>
          <p:nvSpPr>
            <p:cNvPr id="9" name="圆角矩形 8"/>
            <p:cNvSpPr/>
            <p:nvPr/>
          </p:nvSpPr>
          <p:spPr>
            <a:xfrm>
              <a:off x="827584" y="6004376"/>
              <a:ext cx="7379204" cy="853624"/>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269343" y="6246522"/>
              <a:ext cx="6851105" cy="369332"/>
            </a:xfrm>
            <a:prstGeom prst="rect">
              <a:avLst/>
            </a:prstGeom>
          </p:spPr>
          <p:txBody>
            <a:bodyPr wrap="square">
              <a:spAutoFit/>
            </a:bodyPr>
            <a:lstStyle/>
            <a:p>
              <a:r>
                <a:rPr lang="en-US" altLang="zh-CN" dirty="0" smtClean="0"/>
                <a:t>Only provide accurate predictions for inclusive quantities</a:t>
              </a:r>
              <a:endParaRPr lang="zh-CN" altLang="en-US" dirty="0"/>
            </a:p>
          </p:txBody>
        </p:sp>
      </p:grpSp>
    </p:spTree>
    <p:extLst>
      <p:ext uri="{BB962C8B-B14F-4D97-AF65-F5344CB8AC3E}">
        <p14:creationId xmlns:p14="http://schemas.microsoft.com/office/powerpoint/2010/main" val="315182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sz="quarter" idx="13"/>
          </p:nvPr>
        </p:nvPicPr>
        <p:blipFill>
          <a:blip r:embed="rId3"/>
          <a:stretch>
            <a:fillRect/>
          </a:stretch>
        </p:blipFill>
        <p:spPr>
          <a:xfrm>
            <a:off x="1733182" y="980728"/>
            <a:ext cx="5677638" cy="5353202"/>
          </a:xfrm>
          <a:prstGeom prst="rect">
            <a:avLst/>
          </a:prstGeom>
        </p:spPr>
      </p:pic>
    </p:spTree>
    <p:extLst>
      <p:ext uri="{BB962C8B-B14F-4D97-AF65-F5344CB8AC3E}">
        <p14:creationId xmlns:p14="http://schemas.microsoft.com/office/powerpoint/2010/main" val="2644484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a:xfrm>
            <a:off x="258907" y="1022762"/>
            <a:ext cx="4788990" cy="558668"/>
          </a:xfrm>
        </p:spPr>
        <p:txBody>
          <a:bodyPr>
            <a:normAutofit/>
          </a:bodyPr>
          <a:lstStyle/>
          <a:p>
            <a:pPr marL="0" indent="0">
              <a:buNone/>
            </a:pPr>
            <a:r>
              <a:rPr lang="en-US" altLang="zh-CN" sz="2400" cap="none" dirty="0" smtClean="0">
                <a:solidFill>
                  <a:srgbClr val="FF0000"/>
                </a:solidFill>
              </a:rPr>
              <a:t>http://powhegbox.mib.infn.it/</a:t>
            </a:r>
            <a:endParaRPr lang="zh-CN" altLang="en-US" sz="2400" cap="none" dirty="0">
              <a:solidFill>
                <a:srgbClr val="FF0000"/>
              </a:solidFill>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0799" y="1052736"/>
            <a:ext cx="3187915" cy="2230440"/>
          </a:xfrm>
          <a:prstGeom prst="rect">
            <a:avLst/>
          </a:prstGeom>
        </p:spPr>
      </p:pic>
      <p:pic>
        <p:nvPicPr>
          <p:cNvPr id="4" name="图片 3"/>
          <p:cNvPicPr>
            <a:picLocks noChangeAspect="1"/>
          </p:cNvPicPr>
          <p:nvPr/>
        </p:nvPicPr>
        <p:blipFill>
          <a:blip r:embed="rId4"/>
          <a:stretch>
            <a:fillRect/>
          </a:stretch>
        </p:blipFill>
        <p:spPr>
          <a:xfrm>
            <a:off x="253408" y="1670833"/>
            <a:ext cx="4654972" cy="4252342"/>
          </a:xfrm>
          <a:prstGeom prst="rect">
            <a:avLst/>
          </a:prstGeom>
        </p:spPr>
      </p:pic>
      <p:pic>
        <p:nvPicPr>
          <p:cNvPr id="5" name="图片 4"/>
          <p:cNvPicPr>
            <a:picLocks noChangeAspect="1"/>
          </p:cNvPicPr>
          <p:nvPr/>
        </p:nvPicPr>
        <p:blipFill>
          <a:blip r:embed="rId5"/>
          <a:stretch>
            <a:fillRect/>
          </a:stretch>
        </p:blipFill>
        <p:spPr>
          <a:xfrm>
            <a:off x="4492929" y="4263121"/>
            <a:ext cx="4678581" cy="966079"/>
          </a:xfrm>
          <a:prstGeom prst="rect">
            <a:avLst/>
          </a:prstGeom>
        </p:spPr>
      </p:pic>
      <p:sp>
        <p:nvSpPr>
          <p:cNvPr id="6" name="标题 1"/>
          <p:cNvSpPr txBox="1">
            <a:spLocks/>
          </p:cNvSpPr>
          <p:nvPr/>
        </p:nvSpPr>
        <p:spPr>
          <a:xfrm>
            <a:off x="0" y="152916"/>
            <a:ext cx="9143999" cy="486678"/>
          </a:xfrm>
          <a:prstGeom prst="rect">
            <a:avLst/>
          </a:prstGeom>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68580" tIns="34290" rIns="68580" bIns="34290" rtlCol="0" anchor="ctr">
            <a:normAutofit/>
          </a:bodyPr>
          <a:lstStyle>
            <a:lvl1pPr algn="ctr" defTabSz="914400" eaLnBrk="1" latinLnBrk="0" hangingPunct="1">
              <a:lnSpc>
                <a:spcPct val="90000"/>
              </a:lnSpc>
              <a:buNone/>
              <a:defRPr sz="2400" b="1" cap="all" baseline="0">
                <a:solidFill>
                  <a:srgbClr val="006600"/>
                </a:solidFill>
                <a:effectLst/>
                <a:ea typeface="+mn-ea"/>
              </a:defRPr>
            </a:lvl1pPr>
          </a:lstStyle>
          <a:p>
            <a:r>
              <a:rPr lang="en-US" altLang="zh-CN" cap="none" dirty="0" smtClean="0"/>
              <a:t>POWHEG</a:t>
            </a:r>
          </a:p>
        </p:txBody>
      </p:sp>
      <p:cxnSp>
        <p:nvCxnSpPr>
          <p:cNvPr id="8" name="直接箭头连接符 7"/>
          <p:cNvCxnSpPr/>
          <p:nvPr/>
        </p:nvCxnSpPr>
        <p:spPr>
          <a:xfrm flipV="1">
            <a:off x="6982703" y="5351676"/>
            <a:ext cx="152053" cy="94615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4771398" y="6297830"/>
            <a:ext cx="4121641" cy="830997"/>
          </a:xfrm>
          <a:prstGeom prst="rect">
            <a:avLst/>
          </a:prstGeom>
          <a:noFill/>
        </p:spPr>
        <p:txBody>
          <a:bodyPr wrap="none" rtlCol="0">
            <a:spAutoFit/>
          </a:bodyPr>
          <a:lstStyle/>
          <a:p>
            <a:r>
              <a:rPr lang="en-US" altLang="zh-CN" sz="2400" dirty="0" err="1" smtClean="0">
                <a:solidFill>
                  <a:schemeClr val="accent5">
                    <a:lumMod val="75000"/>
                  </a:schemeClr>
                </a:solidFill>
              </a:rPr>
              <a:t>pwgevents.lhe</a:t>
            </a:r>
            <a:r>
              <a:rPr lang="en-US" altLang="zh-CN" sz="2400" dirty="0" smtClean="0"/>
              <a:t>   </a:t>
            </a:r>
            <a:r>
              <a:rPr lang="en-US" altLang="zh-CN" sz="2400" dirty="0" err="1" smtClean="0"/>
              <a:t>pwgNLO.top</a:t>
            </a:r>
            <a:endParaRPr lang="en-US" altLang="zh-CN" sz="2400" dirty="0" smtClean="0"/>
          </a:p>
          <a:p>
            <a:endParaRPr lang="zh-CN" altLang="en-US" sz="2400" dirty="0"/>
          </a:p>
        </p:txBody>
      </p:sp>
    </p:spTree>
    <p:extLst>
      <p:ext uri="{BB962C8B-B14F-4D97-AF65-F5344CB8AC3E}">
        <p14:creationId xmlns:p14="http://schemas.microsoft.com/office/powerpoint/2010/main" val="116126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35812" y="2080302"/>
            <a:ext cx="4121641" cy="830997"/>
          </a:xfrm>
          <a:prstGeom prst="rect">
            <a:avLst/>
          </a:prstGeom>
          <a:noFill/>
        </p:spPr>
        <p:txBody>
          <a:bodyPr wrap="none" rtlCol="0">
            <a:spAutoFit/>
          </a:bodyPr>
          <a:lstStyle/>
          <a:p>
            <a:r>
              <a:rPr lang="en-US" altLang="zh-CN" sz="2400" dirty="0" err="1" smtClean="0">
                <a:solidFill>
                  <a:schemeClr val="accent5">
                    <a:lumMod val="75000"/>
                  </a:schemeClr>
                </a:solidFill>
              </a:rPr>
              <a:t>pwgevents.lhe</a:t>
            </a:r>
            <a:r>
              <a:rPr lang="en-US" altLang="zh-CN" sz="2400" dirty="0" smtClean="0"/>
              <a:t>   </a:t>
            </a:r>
            <a:r>
              <a:rPr lang="en-US" altLang="zh-CN" sz="2400" dirty="0" err="1" smtClean="0"/>
              <a:t>pwgNLO.top</a:t>
            </a:r>
            <a:endParaRPr lang="en-US" altLang="zh-CN" sz="2400" dirty="0" smtClean="0"/>
          </a:p>
          <a:p>
            <a:endParaRPr lang="zh-CN" altLang="en-US" sz="2400" dirty="0"/>
          </a:p>
        </p:txBody>
      </p:sp>
      <mc:AlternateContent xmlns:mc="http://schemas.openxmlformats.org/markup-compatibility/2006">
        <mc:Choice xmlns:a14="http://schemas.microsoft.com/office/drawing/2010/main" Requires="a14">
          <p:sp>
            <p:nvSpPr>
              <p:cNvPr id="9" name="文本框 8"/>
              <p:cNvSpPr txBox="1"/>
              <p:nvPr/>
            </p:nvSpPr>
            <p:spPr>
              <a:xfrm>
                <a:off x="940343" y="3947828"/>
                <a:ext cx="7073283" cy="954107"/>
              </a:xfrm>
              <a:prstGeom prst="rect">
                <a:avLst/>
              </a:prstGeom>
              <a:noFill/>
            </p:spPr>
            <p:txBody>
              <a:bodyPr wrap="none" rtlCol="0">
                <a:spAutoFit/>
              </a:bodyPr>
              <a:lstStyle/>
              <a:p>
                <a:r>
                  <a:rPr lang="en-US" altLang="zh-CN" sz="2400" dirty="0" smtClean="0"/>
                  <a:t>The total cross section       </a:t>
                </a:r>
                <a14:m>
                  <m:oMath xmlns:m="http://schemas.openxmlformats.org/officeDocument/2006/math">
                    <m:sSub>
                      <m:sSubPr>
                        <m:ctrlPr>
                          <a:rPr lang="en-US" altLang="zh-CN" sz="3200" b="0" i="1" smtClean="0">
                            <a:solidFill>
                              <a:srgbClr val="FF0000"/>
                            </a:solidFill>
                            <a:latin typeface="Cambria Math" panose="02040503050406030204" pitchFamily="18" charset="0"/>
                          </a:rPr>
                        </m:ctrlPr>
                      </m:sSubPr>
                      <m:e>
                        <m:r>
                          <a:rPr lang="en-US" altLang="zh-CN" sz="3200" b="0" i="1" smtClean="0">
                            <a:solidFill>
                              <a:srgbClr val="FF0000"/>
                            </a:solidFill>
                            <a:latin typeface="Cambria Math" panose="02040503050406030204" pitchFamily="18" charset="0"/>
                          </a:rPr>
                          <m:t>𝜎</m:t>
                        </m:r>
                      </m:e>
                      <m:sub>
                        <m:r>
                          <a:rPr lang="en-US" altLang="zh-CN" sz="3200" b="0" i="1" smtClean="0">
                            <a:solidFill>
                              <a:srgbClr val="FF0000"/>
                            </a:solidFill>
                            <a:latin typeface="Cambria Math" panose="02040503050406030204" pitchFamily="18" charset="0"/>
                          </a:rPr>
                          <m:t>𝑃𝑂𝑊𝐻𝐸𝐺</m:t>
                        </m:r>
                      </m:sub>
                    </m:sSub>
                    <m:r>
                      <a:rPr lang="en-US" altLang="zh-CN" sz="3200" b="0" i="1" smtClean="0">
                        <a:solidFill>
                          <a:srgbClr val="FF0000"/>
                        </a:solidFill>
                        <a:latin typeface="Cambria Math" panose="02040503050406030204" pitchFamily="18" charset="0"/>
                      </a:rPr>
                      <m:t>=</m:t>
                    </m:r>
                    <m:sSub>
                      <m:sSubPr>
                        <m:ctrlPr>
                          <a:rPr lang="en-US" altLang="zh-CN" sz="3200" b="0" i="1" smtClean="0">
                            <a:solidFill>
                              <a:srgbClr val="FF0000"/>
                            </a:solidFill>
                            <a:latin typeface="Cambria Math" panose="02040503050406030204" pitchFamily="18" charset="0"/>
                          </a:rPr>
                        </m:ctrlPr>
                      </m:sSubPr>
                      <m:e>
                        <m:r>
                          <a:rPr lang="en-US" altLang="zh-CN" sz="3200" b="0" i="1" smtClean="0">
                            <a:solidFill>
                              <a:srgbClr val="FF0000"/>
                            </a:solidFill>
                            <a:latin typeface="Cambria Math" panose="02040503050406030204" pitchFamily="18" charset="0"/>
                          </a:rPr>
                          <m:t>𝜎</m:t>
                        </m:r>
                      </m:e>
                      <m:sub>
                        <m:r>
                          <a:rPr lang="en-US" altLang="zh-CN" sz="3200" b="0" i="1" smtClean="0">
                            <a:solidFill>
                              <a:srgbClr val="FF0000"/>
                            </a:solidFill>
                            <a:latin typeface="Cambria Math" panose="02040503050406030204" pitchFamily="18" charset="0"/>
                          </a:rPr>
                          <m:t>𝑀𝐶𝐹𝑀</m:t>
                        </m:r>
                      </m:sub>
                    </m:sSub>
                  </m:oMath>
                </a14:m>
                <a:endParaRPr lang="en-US" altLang="zh-CN" sz="2400" b="0" dirty="0" smtClean="0">
                  <a:solidFill>
                    <a:srgbClr val="FF0000"/>
                  </a:solidFill>
                </a:endParaRPr>
              </a:p>
              <a:p>
                <a:endParaRPr lang="zh-CN" altLang="en-US" sz="2400" dirty="0">
                  <a:solidFill>
                    <a:srgbClr val="FF0000"/>
                  </a:solidFill>
                </a:endParaRPr>
              </a:p>
            </p:txBody>
          </p:sp>
        </mc:Choice>
        <mc:Fallback>
          <p:sp>
            <p:nvSpPr>
              <p:cNvPr id="9" name="文本框 8"/>
              <p:cNvSpPr txBox="1">
                <a:spLocks noRot="1" noChangeAspect="1" noMove="1" noResize="1" noEditPoints="1" noAdjustHandles="1" noChangeArrowheads="1" noChangeShapeType="1" noTextEdit="1"/>
              </p:cNvSpPr>
              <p:nvPr/>
            </p:nvSpPr>
            <p:spPr>
              <a:xfrm>
                <a:off x="940343" y="3947828"/>
                <a:ext cx="7073283" cy="954107"/>
              </a:xfrm>
              <a:prstGeom prst="rect">
                <a:avLst/>
              </a:prstGeom>
              <a:blipFill rotWithShape="0">
                <a:blip r:embed="rId3"/>
                <a:stretch>
                  <a:fillRect l="-1292"/>
                </a:stretch>
              </a:blipFill>
            </p:spPr>
            <p:txBody>
              <a:bodyPr/>
              <a:lstStyle/>
              <a:p>
                <a:r>
                  <a:rPr lang="zh-CN" altLang="en-US">
                    <a:noFill/>
                  </a:rPr>
                  <a:t> </a:t>
                </a:r>
              </a:p>
            </p:txBody>
          </p:sp>
        </mc:Fallback>
      </mc:AlternateContent>
      <p:cxnSp>
        <p:nvCxnSpPr>
          <p:cNvPr id="14" name="直接箭头连接符 13"/>
          <p:cNvCxnSpPr/>
          <p:nvPr/>
        </p:nvCxnSpPr>
        <p:spPr>
          <a:xfrm flipH="1" flipV="1">
            <a:off x="4211960" y="2911299"/>
            <a:ext cx="530050" cy="91665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7" name="标题 1"/>
          <p:cNvSpPr txBox="1">
            <a:spLocks/>
          </p:cNvSpPr>
          <p:nvPr/>
        </p:nvSpPr>
        <p:spPr>
          <a:xfrm>
            <a:off x="0" y="566058"/>
            <a:ext cx="9143999" cy="486678"/>
          </a:xfrm>
          <a:prstGeom prst="rect">
            <a:avLst/>
          </a:prstGeom>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68580" tIns="34290" rIns="68580" bIns="34290" rtlCol="0" anchor="ctr">
            <a:normAutofit/>
          </a:bodyPr>
          <a:lstStyle>
            <a:lvl1pPr algn="ctr" defTabSz="914400" eaLnBrk="1" latinLnBrk="0" hangingPunct="1">
              <a:lnSpc>
                <a:spcPct val="90000"/>
              </a:lnSpc>
              <a:buNone/>
              <a:defRPr sz="2400" b="1" cap="all" baseline="0">
                <a:solidFill>
                  <a:srgbClr val="006600"/>
                </a:solidFill>
                <a:effectLst/>
                <a:ea typeface="+mn-ea"/>
              </a:defRPr>
            </a:lvl1pPr>
          </a:lstStyle>
          <a:p>
            <a:r>
              <a:rPr lang="en-US" altLang="zh-CN" cap="none" dirty="0" smtClean="0"/>
              <a:t>POWHEG NLO file</a:t>
            </a:r>
          </a:p>
        </p:txBody>
      </p:sp>
    </p:spTree>
    <p:extLst>
      <p:ext uri="{BB962C8B-B14F-4D97-AF65-F5344CB8AC3E}">
        <p14:creationId xmlns:p14="http://schemas.microsoft.com/office/powerpoint/2010/main" val="127008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16276" y="878558"/>
            <a:ext cx="4121641" cy="830997"/>
          </a:xfrm>
          <a:prstGeom prst="rect">
            <a:avLst/>
          </a:prstGeom>
          <a:noFill/>
        </p:spPr>
        <p:txBody>
          <a:bodyPr wrap="none" rtlCol="0">
            <a:spAutoFit/>
          </a:bodyPr>
          <a:lstStyle/>
          <a:p>
            <a:r>
              <a:rPr lang="en-US" altLang="zh-CN" sz="2400" dirty="0" err="1" smtClean="0">
                <a:solidFill>
                  <a:schemeClr val="accent5">
                    <a:lumMod val="75000"/>
                  </a:schemeClr>
                </a:solidFill>
              </a:rPr>
              <a:t>pwgevents.lhe</a:t>
            </a:r>
            <a:r>
              <a:rPr lang="en-US" altLang="zh-CN" sz="2400" dirty="0" smtClean="0"/>
              <a:t>   </a:t>
            </a:r>
            <a:r>
              <a:rPr lang="en-US" altLang="zh-CN" sz="2400" dirty="0" err="1" smtClean="0"/>
              <a:t>pwgNLO.top</a:t>
            </a:r>
            <a:endParaRPr lang="en-US" altLang="zh-CN" sz="2400" dirty="0" smtClean="0"/>
          </a:p>
          <a:p>
            <a:endParaRPr lang="zh-CN" altLang="en-US" sz="2400" dirty="0"/>
          </a:p>
        </p:txBody>
      </p:sp>
      <mc:AlternateContent xmlns:mc="http://schemas.openxmlformats.org/markup-compatibility/2006" xmlns:a14="http://schemas.microsoft.com/office/drawing/2010/main">
        <mc:Choice Requires="a14">
          <p:sp>
            <p:nvSpPr>
              <p:cNvPr id="4" name="内容占位符 1"/>
              <p:cNvSpPr>
                <a:spLocks noGrp="1"/>
              </p:cNvSpPr>
              <p:nvPr>
                <p:ph/>
              </p:nvPr>
            </p:nvSpPr>
            <p:spPr>
              <a:xfrm>
                <a:off x="912368" y="6004303"/>
                <a:ext cx="8229600" cy="668536"/>
              </a:xfrm>
            </p:spPr>
            <p:txBody>
              <a:bodyPr/>
              <a:lstStyle/>
              <a:p>
                <a:pPr marL="0" indent="0">
                  <a:buNone/>
                </a:pPr>
                <a14:m>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𝑇</m:t>
                        </m:r>
                      </m:sub>
                      <m:sup>
                        <m:r>
                          <a:rPr lang="en-US" altLang="zh-CN" b="0" i="1" smtClean="0">
                            <a:latin typeface="Cambria Math" panose="02040503050406030204" pitchFamily="18" charset="0"/>
                          </a:rPr>
                          <m:t>1</m:t>
                        </m:r>
                      </m:sup>
                    </m:sSubSup>
                    <m:r>
                      <a:rPr lang="en-US" altLang="zh-CN" b="0" i="1" smtClean="0">
                        <a:latin typeface="Cambria Math" panose="02040503050406030204" pitchFamily="18" charset="0"/>
                      </a:rPr>
                      <m:t>&gt;20 </m:t>
                    </m:r>
                    <m:r>
                      <a:rPr lang="en-US" altLang="zh-CN" b="0" i="1" smtClean="0">
                        <a:latin typeface="Cambria Math" panose="02040503050406030204" pitchFamily="18" charset="0"/>
                      </a:rPr>
                      <m:t>𝐺𝑒𝑉</m:t>
                    </m:r>
                    <m:r>
                      <a:rPr lang="en-US" altLang="zh-CN" b="0" i="1" smtClean="0">
                        <a:latin typeface="Cambria Math" panose="02040503050406030204" pitchFamily="18" charset="0"/>
                      </a:rPr>
                      <m:t>, </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𝑇</m:t>
                        </m:r>
                      </m:sub>
                      <m:sup>
                        <m:r>
                          <a:rPr lang="en-US" altLang="zh-CN" b="0" i="1" smtClean="0">
                            <a:latin typeface="Cambria Math" panose="02040503050406030204" pitchFamily="18" charset="0"/>
                          </a:rPr>
                          <m:t>123</m:t>
                        </m:r>
                      </m:sup>
                    </m:sSubSup>
                    <m:r>
                      <a:rPr lang="en-US" altLang="zh-CN" b="0" i="1" smtClean="0">
                        <a:latin typeface="Cambria Math" panose="02040503050406030204" pitchFamily="18" charset="0"/>
                      </a:rPr>
                      <m:t>&gt;10 </m:t>
                    </m:r>
                    <m:r>
                      <a:rPr lang="en-US" altLang="zh-CN" b="0" i="1" smtClean="0">
                        <a:latin typeface="Cambria Math" panose="02040503050406030204" pitchFamily="18" charset="0"/>
                      </a:rPr>
                      <m:t>𝐺𝑒𝑉</m:t>
                    </m:r>
                    <m:r>
                      <a:rPr lang="en-US" altLang="zh-CN" b="0" i="1" smtClean="0">
                        <a:latin typeface="Cambria Math" panose="02040503050406030204" pitchFamily="18" charset="0"/>
                      </a:rPr>
                      <m:t>, </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𝜂</m:t>
                        </m:r>
                      </m:e>
                    </m:d>
                    <m:r>
                      <a:rPr lang="en-US" altLang="zh-CN" b="0" i="1" smtClean="0">
                        <a:latin typeface="Cambria Math" panose="02040503050406030204" pitchFamily="18" charset="0"/>
                      </a:rPr>
                      <m:t>&lt;2.5</m:t>
                    </m:r>
                  </m:oMath>
                </a14:m>
                <a:r>
                  <a:rPr lang="en-US" altLang="zh-CN" dirty="0" smtClean="0"/>
                  <a:t>, </a:t>
                </a:r>
                <a14:m>
                  <m:oMath xmlns:m="http://schemas.openxmlformats.org/officeDocument/2006/math">
                    <m:r>
                      <a:rPr lang="en-US" altLang="zh-CN" b="0" i="1" smtClean="0">
                        <a:latin typeface="Cambria Math" panose="02040503050406030204" pitchFamily="18" charset="0"/>
                      </a:rPr>
                      <m:t>𝑎𝑛𝑡𝑖</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𝑘</m:t>
                        </m:r>
                      </m:e>
                      <m:sub>
                        <m:r>
                          <a:rPr lang="en-US" altLang="zh-CN" b="0" i="1" smtClean="0">
                            <a:latin typeface="Cambria Math" panose="02040503050406030204" pitchFamily="18" charset="0"/>
                          </a:rPr>
                          <m:t>𝑡</m:t>
                        </m:r>
                      </m:sub>
                    </m:sSub>
                  </m:oMath>
                </a14:m>
                <a:r>
                  <a:rPr lang="zh-CN" altLang="en-US" dirty="0" smtClean="0"/>
                  <a:t> </a:t>
                </a:r>
                <a:r>
                  <a:rPr lang="en-US" altLang="zh-CN" cap="none" dirty="0" smtClean="0"/>
                  <a:t>algorithm, </a:t>
                </a:r>
                <a:r>
                  <a:rPr lang="en-US" altLang="zh-CN" dirty="0" smtClean="0"/>
                  <a:t>R=0.6</a:t>
                </a:r>
                <a:endParaRPr lang="zh-CN" altLang="en-US" dirty="0"/>
              </a:p>
            </p:txBody>
          </p:sp>
        </mc:Choice>
        <mc:Fallback xmlns="">
          <p:sp>
            <p:nvSpPr>
              <p:cNvPr id="4" name="内容占位符 1"/>
              <p:cNvSpPr>
                <a:spLocks noGrp="1" noRot="1" noChangeAspect="1" noMove="1" noResize="1" noEditPoints="1" noAdjustHandles="1" noChangeArrowheads="1" noChangeShapeType="1" noTextEdit="1"/>
              </p:cNvSpPr>
              <p:nvPr>
                <p:ph/>
              </p:nvPr>
            </p:nvSpPr>
            <p:spPr>
              <a:xfrm>
                <a:off x="912368" y="6004303"/>
                <a:ext cx="8229600" cy="668536"/>
              </a:xfrm>
              <a:blipFill rotWithShape="0">
                <a:blip r:embed="rId3"/>
                <a:stretch>
                  <a:fillRect/>
                </a:stretch>
              </a:blipFill>
            </p:spPr>
            <p:txBody>
              <a:bodyPr/>
              <a:lstStyle/>
              <a:p>
                <a:r>
                  <a:rPr lang="zh-CN" altLang="en-US">
                    <a:noFill/>
                  </a:rPr>
                  <a:t> </a:t>
                </a:r>
              </a:p>
            </p:txBody>
          </p:sp>
        </mc:Fallback>
      </mc:AlternateContent>
      <p:pic>
        <p:nvPicPr>
          <p:cNvPr id="5" name="图片 4"/>
          <p:cNvPicPr>
            <a:picLocks noChangeAspect="1"/>
          </p:cNvPicPr>
          <p:nvPr/>
        </p:nvPicPr>
        <p:blipFill>
          <a:blip r:embed="rId4"/>
          <a:stretch>
            <a:fillRect/>
          </a:stretch>
        </p:blipFill>
        <p:spPr>
          <a:xfrm>
            <a:off x="1719226" y="1718906"/>
            <a:ext cx="5990455" cy="4316040"/>
          </a:xfrm>
          <a:prstGeom prst="rect">
            <a:avLst/>
          </a:prstGeom>
        </p:spPr>
      </p:pic>
      <p:sp>
        <p:nvSpPr>
          <p:cNvPr id="6" name="文本框 5"/>
          <p:cNvSpPr txBox="1"/>
          <p:nvPr/>
        </p:nvSpPr>
        <p:spPr>
          <a:xfrm>
            <a:off x="6101548" y="1611489"/>
            <a:ext cx="1608133" cy="369332"/>
          </a:xfrm>
          <a:prstGeom prst="rect">
            <a:avLst/>
          </a:prstGeom>
          <a:noFill/>
        </p:spPr>
        <p:txBody>
          <a:bodyPr wrap="none" rtlCol="0">
            <a:spAutoFit/>
          </a:bodyPr>
          <a:lstStyle/>
          <a:p>
            <a:r>
              <a:rPr lang="en-US" altLang="zh-CN" dirty="0" smtClean="0"/>
              <a:t>ZZ production</a:t>
            </a:r>
            <a:endParaRPr lang="zh-CN" altLang="en-US" dirty="0"/>
          </a:p>
        </p:txBody>
      </p:sp>
      <p:sp>
        <p:nvSpPr>
          <p:cNvPr id="7" name="矩形 6"/>
          <p:cNvSpPr/>
          <p:nvPr/>
        </p:nvSpPr>
        <p:spPr>
          <a:xfrm>
            <a:off x="2450427" y="1796155"/>
            <a:ext cx="936104" cy="131141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837917" y="6338571"/>
            <a:ext cx="4429546" cy="394210"/>
          </a:xfrm>
          <a:prstGeom prst="rect">
            <a:avLst/>
          </a:prstGeom>
        </p:spPr>
        <p:txBody>
          <a:bodyPr vert="horz" wrap="none" lIns="91440" tIns="45720" rIns="91440" bIns="45720" rtlCol="0">
            <a:spAutoFit/>
          </a:bodyPr>
          <a:lstStyle/>
          <a:p>
            <a:pPr>
              <a:lnSpc>
                <a:spcPct val="120000"/>
              </a:lnSpc>
              <a:buClr>
                <a:schemeClr val="tx1"/>
              </a:buClr>
              <a:buFont typeface="Arial" panose="020B0604020202020204" pitchFamily="34" charset="0"/>
              <a:buNone/>
            </a:pPr>
            <a:r>
              <a:rPr lang="en-US" altLang="zh-CN" b="1" dirty="0" smtClean="0">
                <a:solidFill>
                  <a:schemeClr val="accent1">
                    <a:lumMod val="75000"/>
                  </a:schemeClr>
                </a:solidFill>
              </a:rPr>
              <a:t>T. </a:t>
            </a:r>
            <a:r>
              <a:rPr lang="en-US" altLang="zh-CN" b="1" dirty="0" err="1" smtClean="0">
                <a:solidFill>
                  <a:schemeClr val="accent1">
                    <a:lumMod val="75000"/>
                  </a:schemeClr>
                </a:solidFill>
              </a:rPr>
              <a:t>Melia</a:t>
            </a:r>
            <a:r>
              <a:rPr lang="en-US" altLang="zh-CN" b="1" dirty="0" smtClean="0">
                <a:solidFill>
                  <a:schemeClr val="accent1">
                    <a:lumMod val="75000"/>
                  </a:schemeClr>
                </a:solidFill>
              </a:rPr>
              <a:t> et.al. </a:t>
            </a:r>
            <a:r>
              <a:rPr lang="en-US" altLang="zh-CN" b="1" dirty="0" err="1" smtClean="0">
                <a:solidFill>
                  <a:schemeClr val="accent1">
                    <a:lumMod val="75000"/>
                  </a:schemeClr>
                </a:solidFill>
              </a:rPr>
              <a:t>arXiv</a:t>
            </a:r>
            <a:r>
              <a:rPr lang="en-US" altLang="zh-CN" b="1" dirty="0" smtClean="0">
                <a:solidFill>
                  <a:schemeClr val="accent1">
                    <a:lumMod val="75000"/>
                  </a:schemeClr>
                </a:solidFill>
              </a:rPr>
              <a:t>: 1107.5051 [</a:t>
            </a:r>
            <a:r>
              <a:rPr lang="en-US" altLang="zh-CN" b="1" dirty="0" err="1" smtClean="0">
                <a:solidFill>
                  <a:schemeClr val="accent1">
                    <a:lumMod val="75000"/>
                  </a:schemeClr>
                </a:solidFill>
              </a:rPr>
              <a:t>hep-ph</a:t>
            </a:r>
            <a:r>
              <a:rPr lang="en-US" altLang="zh-CN" b="1" dirty="0" smtClean="0">
                <a:solidFill>
                  <a:schemeClr val="accent1">
                    <a:lumMod val="75000"/>
                  </a:schemeClr>
                </a:solidFill>
              </a:rPr>
              <a:t>]</a:t>
            </a:r>
            <a:endParaRPr lang="zh-CN" altLang="en-US" b="1" dirty="0">
              <a:solidFill>
                <a:schemeClr val="accent1">
                  <a:lumMod val="75000"/>
                </a:schemeClr>
              </a:solidFill>
            </a:endParaRPr>
          </a:p>
        </p:txBody>
      </p:sp>
      <p:cxnSp>
        <p:nvCxnSpPr>
          <p:cNvPr id="10" name="直接箭头连接符 9"/>
          <p:cNvCxnSpPr/>
          <p:nvPr/>
        </p:nvCxnSpPr>
        <p:spPr>
          <a:xfrm flipV="1">
            <a:off x="7335850" y="1980821"/>
            <a:ext cx="576064" cy="1506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8019236" y="1796155"/>
            <a:ext cx="877163" cy="369332"/>
          </a:xfrm>
          <a:prstGeom prst="rect">
            <a:avLst/>
          </a:prstGeom>
          <a:noFill/>
        </p:spPr>
        <p:txBody>
          <a:bodyPr wrap="none" rtlCol="0">
            <a:spAutoFit/>
          </a:bodyPr>
          <a:lstStyle/>
          <a:p>
            <a:r>
              <a:rPr lang="en-US" altLang="zh-CN" dirty="0" smtClean="0">
                <a:solidFill>
                  <a:schemeClr val="accent5">
                    <a:lumMod val="75000"/>
                  </a:schemeClr>
                </a:solidFill>
              </a:rPr>
              <a:t>MCFM</a:t>
            </a:r>
          </a:p>
        </p:txBody>
      </p:sp>
      <p:cxnSp>
        <p:nvCxnSpPr>
          <p:cNvPr id="13" name="直接箭头连接符 12"/>
          <p:cNvCxnSpPr/>
          <p:nvPr/>
        </p:nvCxnSpPr>
        <p:spPr>
          <a:xfrm flipH="1" flipV="1">
            <a:off x="4608810" y="1479708"/>
            <a:ext cx="1259334" cy="9411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359665" y="1749988"/>
            <a:ext cx="1263487" cy="461665"/>
          </a:xfrm>
          <a:prstGeom prst="rect">
            <a:avLst/>
          </a:prstGeom>
          <a:noFill/>
        </p:spPr>
        <p:txBody>
          <a:bodyPr wrap="none" rtlCol="0">
            <a:spAutoFit/>
          </a:bodyPr>
          <a:lstStyle/>
          <a:p>
            <a:r>
              <a:rPr lang="en-US" altLang="zh-CN" sz="2400" dirty="0">
                <a:solidFill>
                  <a:srgbClr val="FF0000"/>
                </a:solidFill>
              </a:rPr>
              <a:t>zoom in</a:t>
            </a:r>
            <a:endParaRPr lang="zh-CN" altLang="en-US" sz="2400" dirty="0">
              <a:solidFill>
                <a:srgbClr val="FF0000"/>
              </a:solidFill>
            </a:endParaRPr>
          </a:p>
        </p:txBody>
      </p:sp>
      <p:sp>
        <p:nvSpPr>
          <p:cNvPr id="14" name="标题 1"/>
          <p:cNvSpPr txBox="1">
            <a:spLocks/>
          </p:cNvSpPr>
          <p:nvPr/>
        </p:nvSpPr>
        <p:spPr>
          <a:xfrm>
            <a:off x="-2031" y="189264"/>
            <a:ext cx="9143999" cy="486678"/>
          </a:xfrm>
          <a:prstGeom prst="rect">
            <a:avLst/>
          </a:prstGeom>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68580" tIns="34290" rIns="68580" bIns="34290" rtlCol="0" anchor="ctr">
            <a:normAutofit/>
          </a:bodyPr>
          <a:lstStyle>
            <a:lvl1pPr algn="ctr" defTabSz="914400" eaLnBrk="1" latinLnBrk="0" hangingPunct="1">
              <a:lnSpc>
                <a:spcPct val="90000"/>
              </a:lnSpc>
              <a:buNone/>
              <a:defRPr sz="2400" b="1" cap="all" baseline="0">
                <a:solidFill>
                  <a:srgbClr val="006600"/>
                </a:solidFill>
                <a:effectLst/>
                <a:ea typeface="+mn-ea"/>
              </a:defRPr>
            </a:lvl1pPr>
          </a:lstStyle>
          <a:p>
            <a:r>
              <a:rPr lang="en-US" altLang="zh-CN" cap="none" dirty="0" smtClean="0"/>
              <a:t>POWHEG NLO file</a:t>
            </a:r>
          </a:p>
        </p:txBody>
      </p:sp>
    </p:spTree>
    <p:extLst>
      <p:ext uri="{BB962C8B-B14F-4D97-AF65-F5344CB8AC3E}">
        <p14:creationId xmlns:p14="http://schemas.microsoft.com/office/powerpoint/2010/main" val="219087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p:cNvSpPr>
          <p:nvPr/>
        </p:nvSpPr>
        <p:spPr>
          <a:xfrm>
            <a:off x="12123" y="548680"/>
            <a:ext cx="9143999" cy="486678"/>
          </a:xfrm>
          <a:prstGeom prst="rect">
            <a:avLst/>
          </a:prstGeom>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68580" tIns="34290" rIns="68580" bIns="34290" rtlCol="0" anchor="ctr">
            <a:normAutofit/>
          </a:bodyPr>
          <a:lstStyle>
            <a:lvl1pPr algn="ctr" defTabSz="914400" eaLnBrk="1" latinLnBrk="0" hangingPunct="1">
              <a:lnSpc>
                <a:spcPct val="90000"/>
              </a:lnSpc>
              <a:buNone/>
              <a:defRPr sz="2400" b="1" cap="all" baseline="0">
                <a:solidFill>
                  <a:srgbClr val="006600"/>
                </a:solidFill>
                <a:effectLst/>
                <a:ea typeface="+mn-ea"/>
              </a:defRPr>
            </a:lvl1pPr>
          </a:lstStyle>
          <a:p>
            <a:r>
              <a:rPr lang="en-US" altLang="zh-CN" cap="none" dirty="0" smtClean="0"/>
              <a:t>In the small </a:t>
            </a:r>
            <a:r>
              <a:rPr lang="en-US" altLang="zh-CN" cap="none" dirty="0" err="1" smtClean="0"/>
              <a:t>pt</a:t>
            </a:r>
            <a:r>
              <a:rPr lang="en-US" altLang="zh-CN" cap="none" dirty="0" smtClean="0"/>
              <a:t> region</a:t>
            </a:r>
          </a:p>
        </p:txBody>
      </p:sp>
      <p:sp>
        <p:nvSpPr>
          <p:cNvPr id="6" name="矩形 5"/>
          <p:cNvSpPr/>
          <p:nvPr/>
        </p:nvSpPr>
        <p:spPr>
          <a:xfrm>
            <a:off x="179512" y="6381328"/>
            <a:ext cx="9283091" cy="338554"/>
          </a:xfrm>
          <a:prstGeom prst="rect">
            <a:avLst/>
          </a:prstGeom>
        </p:spPr>
        <p:txBody>
          <a:bodyPr wrap="square">
            <a:spAutoFit/>
          </a:bodyPr>
          <a:lstStyle/>
          <a:p>
            <a:r>
              <a:rPr lang="en-US" altLang="zh-CN" sz="1600" b="1" dirty="0" smtClean="0">
                <a:solidFill>
                  <a:srgbClr val="7030A0"/>
                </a:solidFill>
              </a:rPr>
              <a:t>YW</a:t>
            </a:r>
            <a:r>
              <a:rPr lang="zh-CN" altLang="en-US" sz="1600" dirty="0" smtClean="0">
                <a:solidFill>
                  <a:srgbClr val="7030A0"/>
                </a:solidFill>
              </a:rPr>
              <a:t>, </a:t>
            </a:r>
            <a:r>
              <a:rPr lang="zh-CN" altLang="en-US" sz="1600" dirty="0">
                <a:solidFill>
                  <a:srgbClr val="7030A0"/>
                </a:solidFill>
              </a:rPr>
              <a:t>Chong Sheng Li, Ze Long Liu, </a:t>
            </a:r>
            <a:r>
              <a:rPr lang="zh-CN" altLang="en-US" sz="1600" dirty="0" smtClean="0">
                <a:solidFill>
                  <a:srgbClr val="7030A0"/>
                </a:solidFill>
              </a:rPr>
              <a:t>Ding </a:t>
            </a:r>
            <a:r>
              <a:rPr lang="zh-CN" altLang="en-US" sz="1600" dirty="0">
                <a:solidFill>
                  <a:srgbClr val="7030A0"/>
                </a:solidFill>
              </a:rPr>
              <a:t>Yu </a:t>
            </a:r>
            <a:r>
              <a:rPr lang="zh-CN" altLang="en-US" sz="1600" dirty="0" smtClean="0">
                <a:solidFill>
                  <a:srgbClr val="7030A0"/>
                </a:solidFill>
              </a:rPr>
              <a:t>Shao </a:t>
            </a:r>
            <a:r>
              <a:rPr lang="en-US" altLang="zh-CN" sz="1600" dirty="0" smtClean="0">
                <a:solidFill>
                  <a:srgbClr val="7030A0"/>
                </a:solidFill>
              </a:rPr>
              <a:t>and</a:t>
            </a:r>
            <a:r>
              <a:rPr lang="zh-CN" altLang="en-US" sz="1600" dirty="0" smtClean="0">
                <a:solidFill>
                  <a:srgbClr val="7030A0"/>
                </a:solidFill>
              </a:rPr>
              <a:t> </a:t>
            </a:r>
            <a:r>
              <a:rPr lang="zh-CN" altLang="en-US" sz="1600" dirty="0">
                <a:solidFill>
                  <a:srgbClr val="7030A0"/>
                </a:solidFill>
              </a:rPr>
              <a:t>Hai Tao </a:t>
            </a:r>
            <a:r>
              <a:rPr lang="zh-CN" altLang="en-US" sz="1600" dirty="0" smtClean="0">
                <a:solidFill>
                  <a:srgbClr val="7030A0"/>
                </a:solidFill>
              </a:rPr>
              <a:t>Li</a:t>
            </a:r>
            <a:r>
              <a:rPr lang="en-US" altLang="zh-CN" sz="1600" dirty="0">
                <a:solidFill>
                  <a:srgbClr val="7030A0"/>
                </a:solidFill>
              </a:rPr>
              <a:t>, </a:t>
            </a:r>
            <a:r>
              <a:rPr lang="en-US" altLang="zh-CN" sz="1600" dirty="0" smtClean="0">
                <a:solidFill>
                  <a:srgbClr val="7030A0"/>
                </a:solidFill>
              </a:rPr>
              <a:t>Phys. </a:t>
            </a:r>
            <a:r>
              <a:rPr lang="en-US" altLang="zh-CN" sz="1600" dirty="0">
                <a:solidFill>
                  <a:srgbClr val="7030A0"/>
                </a:solidFill>
              </a:rPr>
              <a:t>Rev</a:t>
            </a:r>
            <a:r>
              <a:rPr lang="en-US" altLang="zh-CN" sz="1600" dirty="0" smtClean="0">
                <a:solidFill>
                  <a:srgbClr val="7030A0"/>
                </a:solidFill>
              </a:rPr>
              <a:t>. D 88, </a:t>
            </a:r>
            <a:r>
              <a:rPr lang="en-US" altLang="zh-CN" sz="1600" dirty="0">
                <a:solidFill>
                  <a:srgbClr val="7030A0"/>
                </a:solidFill>
              </a:rPr>
              <a:t>114017 </a:t>
            </a:r>
            <a:r>
              <a:rPr lang="en-US" altLang="zh-CN" sz="1600" dirty="0" smtClean="0">
                <a:solidFill>
                  <a:srgbClr val="7030A0"/>
                </a:solidFill>
              </a:rPr>
              <a:t> </a:t>
            </a:r>
            <a:r>
              <a:rPr lang="en-US" altLang="zh-CN" sz="1600" dirty="0">
                <a:solidFill>
                  <a:srgbClr val="7030A0"/>
                </a:solidFill>
              </a:rPr>
              <a:t>(2013) </a:t>
            </a:r>
            <a:endParaRPr lang="zh-CN" altLang="en-US" sz="1600" dirty="0">
              <a:solidFill>
                <a:srgbClr val="7030A0"/>
              </a:solidFill>
            </a:endParaRPr>
          </a:p>
        </p:txBody>
      </p:sp>
      <mc:AlternateContent xmlns:mc="http://schemas.openxmlformats.org/markup-compatibility/2006" xmlns:a14="http://schemas.microsoft.com/office/drawing/2010/main">
        <mc:Choice Requires="a14">
          <p:sp>
            <p:nvSpPr>
              <p:cNvPr id="7" name="文本框 6"/>
              <p:cNvSpPr txBox="1"/>
              <p:nvPr/>
            </p:nvSpPr>
            <p:spPr>
              <a:xfrm>
                <a:off x="4632251" y="5174821"/>
                <a:ext cx="59978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𝑝</m:t>
                          </m:r>
                        </m:e>
                        <m:sub>
                          <m:r>
                            <a:rPr lang="en-US" altLang="zh-CN" sz="2400" b="0" i="1" smtClean="0">
                              <a:latin typeface="Cambria Math" panose="02040503050406030204" pitchFamily="18" charset="0"/>
                            </a:rPr>
                            <m:t>𝑇</m:t>
                          </m:r>
                        </m:sub>
                      </m:sSub>
                    </m:oMath>
                  </m:oMathPara>
                </a14:m>
                <a:endParaRPr lang="zh-CN" alt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4632251" y="5174821"/>
                <a:ext cx="599780" cy="461665"/>
              </a:xfrm>
              <a:prstGeom prst="rect">
                <a:avLst/>
              </a:prstGeom>
              <a:blipFill rotWithShape="0">
                <a:blip r:embed="rId3"/>
                <a:stretch>
                  <a:fillRect b="-11842"/>
                </a:stretch>
              </a:blipFill>
            </p:spPr>
            <p:txBody>
              <a:bodyPr/>
              <a:lstStyle/>
              <a:p>
                <a:r>
                  <a:rPr lang="zh-CN" altLang="en-US">
                    <a:noFill/>
                  </a:rPr>
                  <a:t> </a:t>
                </a:r>
              </a:p>
            </p:txBody>
          </p:sp>
        </mc:Fallback>
      </mc:AlternateContent>
      <p:pic>
        <p:nvPicPr>
          <p:cNvPr id="8" name="图片 7"/>
          <p:cNvPicPr>
            <a:picLocks noChangeAspect="1"/>
          </p:cNvPicPr>
          <p:nvPr/>
        </p:nvPicPr>
        <p:blipFill>
          <a:blip r:embed="rId4"/>
          <a:stretch>
            <a:fillRect/>
          </a:stretch>
        </p:blipFill>
        <p:spPr>
          <a:xfrm>
            <a:off x="0" y="1087578"/>
            <a:ext cx="9264502" cy="4222976"/>
          </a:xfrm>
          <a:prstGeom prst="rect">
            <a:avLst/>
          </a:prstGeom>
        </p:spPr>
      </p:pic>
    </p:spTree>
    <p:extLst>
      <p:ext uri="{BB962C8B-B14F-4D97-AF65-F5344CB8AC3E}">
        <p14:creationId xmlns:p14="http://schemas.microsoft.com/office/powerpoint/2010/main" val="231350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矩形 2"/>
              <p:cNvSpPr/>
              <p:nvPr/>
            </p:nvSpPr>
            <p:spPr>
              <a:xfrm>
                <a:off x="0" y="2279061"/>
                <a:ext cx="9143998" cy="10393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i="1" dirty="0" smtClean="0">
                              <a:latin typeface="Cambria Math" panose="02040503050406030204" pitchFamily="18" charset="0"/>
                            </a:rPr>
                          </m:ctrlPr>
                        </m:sSubSupPr>
                        <m:e>
                          <m:r>
                            <m:rPr>
                              <m:sty m:val="p"/>
                            </m:rPr>
                            <a:rPr lang="en-US" altLang="zh-CN" sz="2400" dirty="0">
                              <a:latin typeface="Cambria Math" panose="02040503050406030204" pitchFamily="18" charset="0"/>
                            </a:rPr>
                            <m:t>Δ</m:t>
                          </m:r>
                        </m:e>
                        <m:sub>
                          <m:r>
                            <a:rPr lang="en-US" altLang="zh-CN" sz="2400" b="0" i="1" dirty="0" smtClean="0">
                              <a:latin typeface="Cambria Math" panose="02040503050406030204" pitchFamily="18" charset="0"/>
                            </a:rPr>
                            <m:t> </m:t>
                          </m:r>
                        </m:sub>
                        <m:sup>
                          <m:r>
                            <a:rPr lang="en-US" altLang="zh-CN" sz="2400" b="0" i="1" dirty="0" smtClean="0">
                              <a:latin typeface="Cambria Math" panose="02040503050406030204" pitchFamily="18" charset="0"/>
                            </a:rPr>
                            <m:t> </m:t>
                          </m:r>
                        </m:sup>
                      </m:sSubSup>
                      <m:d>
                        <m:dPr>
                          <m:ctrlPr>
                            <a:rPr lang="en-US" altLang="zh-CN" sz="2400" i="1" dirty="0">
                              <a:latin typeface="Cambria Math" panose="02040503050406030204" pitchFamily="18" charset="0"/>
                            </a:rPr>
                          </m:ctrlPr>
                        </m:dPr>
                        <m:e>
                          <m:sSub>
                            <m:sSubPr>
                              <m:ctrlPr>
                                <a:rPr lang="en-US" altLang="zh-CN" sz="2400" i="1" dirty="0">
                                  <a:latin typeface="Cambria Math" panose="02040503050406030204" pitchFamily="18" charset="0"/>
                                </a:rPr>
                              </m:ctrlPr>
                            </m:sSubPr>
                            <m:e>
                              <m:r>
                                <a:rPr lang="en-US" altLang="zh-CN" sz="2400" i="1" dirty="0">
                                  <a:latin typeface="Cambria Math" panose="02040503050406030204" pitchFamily="18" charset="0"/>
                                </a:rPr>
                                <m:t>𝑞</m:t>
                              </m:r>
                            </m:e>
                            <m:sub>
                              <m:r>
                                <a:rPr lang="en-US" altLang="zh-CN" sz="2400" i="1" dirty="0">
                                  <a:latin typeface="Cambria Math" panose="02040503050406030204" pitchFamily="18" charset="0"/>
                                </a:rPr>
                                <m:t>𝑇</m:t>
                              </m:r>
                            </m:sub>
                          </m:sSub>
                          <m:r>
                            <a:rPr lang="en-US" altLang="zh-CN" sz="2400" i="1" dirty="0">
                              <a:latin typeface="Cambria Math" panose="02040503050406030204" pitchFamily="18" charset="0"/>
                            </a:rPr>
                            <m:t>,</m:t>
                          </m:r>
                          <m:r>
                            <m:rPr>
                              <m:sty m:val="p"/>
                            </m:rPr>
                            <a:rPr lang="en-US" altLang="zh-CN" sz="2400" i="1" dirty="0">
                              <a:latin typeface="Cambria Math" panose="02040503050406030204" pitchFamily="18" charset="0"/>
                            </a:rPr>
                            <m:t>Q</m:t>
                          </m:r>
                        </m:e>
                      </m:d>
                      <m:r>
                        <a:rPr lang="en-US" altLang="zh-CN" sz="2400" b="0" i="1" dirty="0" smtClean="0">
                          <a:latin typeface="Cambria Math" panose="02040503050406030204" pitchFamily="18" charset="0"/>
                        </a:rPr>
                        <m:t>=</m:t>
                      </m:r>
                      <m:func>
                        <m:funcPr>
                          <m:ctrlPr>
                            <a:rPr lang="en-US" altLang="zh-CN" sz="2400" i="1">
                              <a:latin typeface="Cambria Math" panose="02040503050406030204" pitchFamily="18" charset="0"/>
                            </a:rPr>
                          </m:ctrlPr>
                        </m:funcPr>
                        <m:fName>
                          <m:r>
                            <a:rPr lang="en-US" altLang="zh-CN" sz="2400" b="1" i="1">
                              <a:latin typeface="Cambria Math" panose="02040503050406030204" pitchFamily="18" charset="0"/>
                            </a:rPr>
                            <m:t>𝐞𝐱𝐩</m:t>
                          </m:r>
                        </m:fName>
                        <m:e>
                          <m:r>
                            <a:rPr lang="en-US" altLang="zh-CN" sz="2400" i="1">
                              <a:latin typeface="Cambria Math" panose="02040503050406030204" pitchFamily="18" charset="0"/>
                            </a:rPr>
                            <m:t>{−</m:t>
                          </m:r>
                          <m:nary>
                            <m:naryPr>
                              <m:ctrlPr>
                                <a:rPr lang="en-US" altLang="zh-CN" sz="2400" i="1">
                                  <a:latin typeface="Cambria Math" panose="02040503050406030204" pitchFamily="18" charset="0"/>
                                </a:rPr>
                              </m:ctrlPr>
                            </m:naryPr>
                            <m:sub>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𝑞</m:t>
                                  </m:r>
                                </m:e>
                                <m:sub>
                                  <m:r>
                                    <a:rPr lang="en-US" altLang="zh-CN" sz="2400" i="1">
                                      <a:latin typeface="Cambria Math" panose="02040503050406030204" pitchFamily="18" charset="0"/>
                                    </a:rPr>
                                    <m:t>𝑇</m:t>
                                  </m:r>
                                </m:sub>
                                <m:sup>
                                  <m:r>
                                    <a:rPr lang="en-US" altLang="zh-CN" sz="2400" i="1">
                                      <a:latin typeface="Cambria Math" panose="02040503050406030204" pitchFamily="18" charset="0"/>
                                    </a:rPr>
                                    <m:t>2</m:t>
                                  </m:r>
                                </m:sup>
                              </m:sSubSup>
                            </m:sub>
                            <m:sup>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𝑄</m:t>
                                  </m:r>
                                </m:e>
                                <m:sup>
                                  <m:r>
                                    <a:rPr lang="en-US" altLang="zh-CN" sz="2400" i="1">
                                      <a:latin typeface="Cambria Math" panose="02040503050406030204" pitchFamily="18" charset="0"/>
                                    </a:rPr>
                                    <m:t>2</m:t>
                                  </m:r>
                                </m:sup>
                              </m:sSup>
                            </m:sup>
                            <m:e>
                              <m:r>
                                <a:rPr lang="en-US" altLang="zh-CN" sz="2400" i="1">
                                  <a:latin typeface="Cambria Math" panose="02040503050406030204" pitchFamily="18" charset="0"/>
                                </a:rPr>
                                <m:t> </m:t>
                              </m:r>
                            </m:e>
                          </m:nary>
                          <m:f>
                            <m:fPr>
                              <m:ctrlPr>
                                <a:rPr lang="en-US" altLang="zh-CN" sz="2400" i="1">
                                  <a:latin typeface="Cambria Math" panose="02040503050406030204" pitchFamily="18" charset="0"/>
                                </a:rPr>
                              </m:ctrlPr>
                            </m:fPr>
                            <m:num>
                              <m:r>
                                <a:rPr lang="en-US" altLang="zh-CN" sz="2400" i="1">
                                  <a:latin typeface="Cambria Math" panose="02040503050406030204" pitchFamily="18" charset="0"/>
                                </a:rPr>
                                <m:t>𝑑</m:t>
                              </m:r>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𝑞</m:t>
                                  </m:r>
                                </m:e>
                                <m:sup>
                                  <m:r>
                                    <a:rPr lang="en-US" altLang="zh-CN" sz="2400" i="1">
                                      <a:latin typeface="Cambria Math" panose="02040503050406030204" pitchFamily="18" charset="0"/>
                                    </a:rPr>
                                    <m:t>2</m:t>
                                  </m:r>
                                </m:sup>
                              </m:sSup>
                            </m:num>
                            <m:den>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𝑞</m:t>
                                  </m:r>
                                </m:e>
                                <m:sup>
                                  <m:r>
                                    <a:rPr lang="en-US" altLang="zh-CN" sz="2400" i="1">
                                      <a:latin typeface="Cambria Math" panose="02040503050406030204" pitchFamily="18" charset="0"/>
                                    </a:rPr>
                                    <m:t>2</m:t>
                                  </m:r>
                                </m:sup>
                              </m:sSup>
                            </m:den>
                          </m:f>
                          <m:f>
                            <m:fPr>
                              <m:ctrlPr>
                                <a:rPr lang="en-US" altLang="zh-CN" sz="2400" i="1">
                                  <a:latin typeface="Cambria Math" panose="02040503050406030204" pitchFamily="18" charset="0"/>
                                </a:rPr>
                              </m:ctrlPr>
                            </m:fPr>
                            <m:num>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𝛼</m:t>
                                  </m:r>
                                </m:e>
                                <m:sub>
                                  <m:r>
                                    <a:rPr lang="en-US" altLang="zh-CN" sz="2400" i="1">
                                      <a:latin typeface="Cambria Math" panose="02040503050406030204" pitchFamily="18" charset="0"/>
                                    </a:rPr>
                                    <m:t>𝑠</m:t>
                                  </m:r>
                                </m:sub>
                              </m:sSub>
                              <m:d>
                                <m:dPr>
                                  <m:ctrlPr>
                                    <a:rPr lang="en-US" altLang="zh-CN" sz="2400" i="1">
                                      <a:latin typeface="Cambria Math" panose="02040503050406030204" pitchFamily="18" charset="0"/>
                                    </a:rPr>
                                  </m:ctrlPr>
                                </m:dPr>
                                <m:e>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𝑞</m:t>
                                      </m:r>
                                    </m:e>
                                    <m:sup>
                                      <m:r>
                                        <a:rPr lang="en-US" altLang="zh-CN" sz="2400" i="1">
                                          <a:latin typeface="Cambria Math" panose="02040503050406030204" pitchFamily="18" charset="0"/>
                                        </a:rPr>
                                        <m:t>2</m:t>
                                      </m:r>
                                    </m:sup>
                                  </m:sSup>
                                </m:e>
                              </m:d>
                            </m:num>
                            <m:den>
                              <m:r>
                                <a:rPr lang="en-US" altLang="zh-CN" sz="2400" i="1">
                                  <a:latin typeface="Cambria Math" panose="02040503050406030204" pitchFamily="18" charset="0"/>
                                </a:rPr>
                                <m:t>2</m:t>
                              </m:r>
                              <m:r>
                                <a:rPr lang="en-US" altLang="zh-CN" sz="2400" i="1">
                                  <a:latin typeface="Cambria Math" panose="02040503050406030204" pitchFamily="18" charset="0"/>
                                </a:rPr>
                                <m:t>𝜋</m:t>
                              </m:r>
                            </m:den>
                          </m:f>
                          <m:r>
                            <a:rPr lang="en-US" altLang="zh-CN" sz="2400" i="1">
                              <a:latin typeface="Cambria Math" panose="02040503050406030204" pitchFamily="18" charset="0"/>
                            </a:rPr>
                            <m:t>[</m:t>
                          </m:r>
                          <m:r>
                            <a:rPr lang="en-US" altLang="zh-CN" sz="2400" i="1">
                              <a:latin typeface="Cambria Math" panose="02040503050406030204" pitchFamily="18" charset="0"/>
                            </a:rPr>
                            <m:t>𝐴</m:t>
                          </m:r>
                          <m:func>
                            <m:funcPr>
                              <m:ctrlPr>
                                <a:rPr lang="en-US" altLang="zh-CN" sz="2400" i="1">
                                  <a:latin typeface="Cambria Math" panose="02040503050406030204" pitchFamily="18" charset="0"/>
                                </a:rPr>
                              </m:ctrlPr>
                            </m:funcPr>
                            <m:fName>
                              <m:r>
                                <m:rPr>
                                  <m:sty m:val="p"/>
                                </m:rPr>
                                <a:rPr lang="en-US" altLang="zh-CN" sz="2400">
                                  <a:latin typeface="Cambria Math" panose="02040503050406030204" pitchFamily="18" charset="0"/>
                                </a:rPr>
                                <m:t>log</m:t>
                              </m:r>
                            </m:fName>
                            <m:e>
                              <m:f>
                                <m:fPr>
                                  <m:ctrlPr>
                                    <a:rPr lang="en-US" altLang="zh-CN" sz="2400" i="1">
                                      <a:latin typeface="Cambria Math" panose="02040503050406030204" pitchFamily="18" charset="0"/>
                                    </a:rPr>
                                  </m:ctrlPr>
                                </m:fPr>
                                <m:num>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𝑄</m:t>
                                      </m:r>
                                    </m:e>
                                    <m:sup>
                                      <m:r>
                                        <a:rPr lang="en-US" altLang="zh-CN" sz="2400" i="1">
                                          <a:latin typeface="Cambria Math" panose="02040503050406030204" pitchFamily="18" charset="0"/>
                                        </a:rPr>
                                        <m:t>2</m:t>
                                      </m:r>
                                    </m:sup>
                                  </m:sSup>
                                </m:num>
                                <m:den>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𝑞</m:t>
                                      </m:r>
                                    </m:e>
                                    <m:sup>
                                      <m:r>
                                        <a:rPr lang="en-US" altLang="zh-CN" sz="2400" i="1">
                                          <a:latin typeface="Cambria Math" panose="02040503050406030204" pitchFamily="18" charset="0"/>
                                        </a:rPr>
                                        <m:t>2</m:t>
                                      </m:r>
                                    </m:sup>
                                  </m:sSup>
                                </m:den>
                              </m:f>
                            </m:e>
                          </m:func>
                          <m:r>
                            <a:rPr lang="en-US" altLang="zh-CN" sz="2400" i="1">
                              <a:latin typeface="Cambria Math" panose="02040503050406030204" pitchFamily="18" charset="0"/>
                            </a:rPr>
                            <m:t>+</m:t>
                          </m:r>
                          <m:r>
                            <a:rPr lang="en-US" altLang="zh-CN" sz="2400" i="1">
                              <a:latin typeface="Cambria Math" panose="02040503050406030204" pitchFamily="18" charset="0"/>
                            </a:rPr>
                            <m:t>𝐵</m:t>
                          </m:r>
                          <m:r>
                            <a:rPr lang="en-US" altLang="zh-CN" sz="2400" i="1">
                              <a:latin typeface="Cambria Math" panose="02040503050406030204" pitchFamily="18" charset="0"/>
                            </a:rPr>
                            <m:t>] }</m:t>
                          </m:r>
                        </m:e>
                      </m:func>
                    </m:oMath>
                  </m:oMathPara>
                </a14:m>
                <a:endParaRPr lang="zh-CN" altLang="en-US" sz="2400" dirty="0"/>
              </a:p>
            </p:txBody>
          </p:sp>
        </mc:Choice>
        <mc:Fallback xmlns="">
          <p:sp>
            <p:nvSpPr>
              <p:cNvPr id="3" name="矩形 2"/>
              <p:cNvSpPr>
                <a:spLocks noRot="1" noChangeAspect="1" noMove="1" noResize="1" noEditPoints="1" noAdjustHandles="1" noChangeArrowheads="1" noChangeShapeType="1" noTextEdit="1"/>
              </p:cNvSpPr>
              <p:nvPr/>
            </p:nvSpPr>
            <p:spPr>
              <a:xfrm>
                <a:off x="0" y="2279061"/>
                <a:ext cx="9143998" cy="1039387"/>
              </a:xfrm>
              <a:prstGeom prst="rect">
                <a:avLst/>
              </a:prstGeom>
              <a:blipFill rotWithShape="0">
                <a:blip r:embed="rId3"/>
                <a:stretch>
                  <a:fillRect/>
                </a:stretch>
              </a:blipFill>
            </p:spPr>
            <p:txBody>
              <a:bodyPr/>
              <a:lstStyle/>
              <a:p>
                <a:r>
                  <a:rPr lang="zh-CN" altLang="en-US">
                    <a:noFill/>
                  </a:rPr>
                  <a:t> </a:t>
                </a:r>
              </a:p>
            </p:txBody>
          </p:sp>
        </mc:Fallback>
      </mc:AlternateContent>
      <p:sp>
        <p:nvSpPr>
          <p:cNvPr id="5" name="标题 1"/>
          <p:cNvSpPr txBox="1">
            <a:spLocks/>
          </p:cNvSpPr>
          <p:nvPr/>
        </p:nvSpPr>
        <p:spPr>
          <a:xfrm>
            <a:off x="-6847" y="397786"/>
            <a:ext cx="9143999" cy="486678"/>
          </a:xfrm>
          <a:prstGeom prst="rect">
            <a:avLst/>
          </a:prstGeom>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68580" tIns="34290" rIns="68580" bIns="34290" rtlCol="0" anchor="ctr">
            <a:normAutofit/>
          </a:bodyPr>
          <a:lstStyle>
            <a:lvl1pPr algn="ctr" defTabSz="914400" eaLnBrk="1" latinLnBrk="0" hangingPunct="1">
              <a:lnSpc>
                <a:spcPct val="90000"/>
              </a:lnSpc>
              <a:buNone/>
              <a:defRPr sz="2400" b="1" cap="all" baseline="0">
                <a:solidFill>
                  <a:srgbClr val="006600"/>
                </a:solidFill>
                <a:effectLst/>
                <a:ea typeface="+mn-ea"/>
              </a:defRPr>
            </a:lvl1pPr>
          </a:lstStyle>
          <a:p>
            <a:r>
              <a:rPr lang="en-US" altLang="zh-CN" cap="none" dirty="0" smtClean="0"/>
              <a:t>Form factor in POWHEG</a:t>
            </a:r>
          </a:p>
        </p:txBody>
      </p:sp>
      <p:cxnSp>
        <p:nvCxnSpPr>
          <p:cNvPr id="7" name="直接箭头连接符 6"/>
          <p:cNvCxnSpPr/>
          <p:nvPr/>
        </p:nvCxnSpPr>
        <p:spPr>
          <a:xfrm>
            <a:off x="3851920" y="3318448"/>
            <a:ext cx="0" cy="99727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标题 1"/>
          <p:cNvSpPr txBox="1">
            <a:spLocks/>
          </p:cNvSpPr>
          <p:nvPr/>
        </p:nvSpPr>
        <p:spPr>
          <a:xfrm>
            <a:off x="2555775" y="4576820"/>
            <a:ext cx="3275857" cy="486678"/>
          </a:xfrm>
          <a:prstGeom prst="rect">
            <a:avLst/>
          </a:prstGeom>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68580" tIns="34290" rIns="68580" bIns="34290" rtlCol="0" anchor="ctr">
            <a:normAutofit/>
          </a:bodyPr>
          <a:lstStyle>
            <a:lvl1pPr algn="ctr" defTabSz="914400" eaLnBrk="1" latinLnBrk="0" hangingPunct="1">
              <a:lnSpc>
                <a:spcPct val="90000"/>
              </a:lnSpc>
              <a:buNone/>
              <a:defRPr sz="2400" b="1" cap="all" baseline="0">
                <a:solidFill>
                  <a:srgbClr val="006600"/>
                </a:solidFill>
                <a:effectLst/>
                <a:ea typeface="+mn-ea"/>
              </a:defRPr>
            </a:lvl1pPr>
          </a:lstStyle>
          <a:p>
            <a:r>
              <a:rPr lang="en-US" altLang="zh-CN" sz="2800" cap="none" dirty="0" err="1" smtClean="0">
                <a:solidFill>
                  <a:schemeClr val="accent5">
                    <a:lumMod val="75000"/>
                  </a:schemeClr>
                </a:solidFill>
              </a:rPr>
              <a:t>Resummation</a:t>
            </a:r>
            <a:endParaRPr lang="zh-CN" altLang="en-US" sz="2800" cap="none" dirty="0">
              <a:solidFill>
                <a:schemeClr val="accent5">
                  <a:lumMod val="75000"/>
                </a:schemeClr>
              </a:solidFill>
            </a:endParaRPr>
          </a:p>
        </p:txBody>
      </p:sp>
      <p:sp>
        <p:nvSpPr>
          <p:cNvPr id="9" name="标题 1"/>
          <p:cNvSpPr txBox="1">
            <a:spLocks/>
          </p:cNvSpPr>
          <p:nvPr/>
        </p:nvSpPr>
        <p:spPr>
          <a:xfrm>
            <a:off x="1547664" y="4576820"/>
            <a:ext cx="1656606" cy="486678"/>
          </a:xfrm>
          <a:prstGeom prst="rect">
            <a:avLst/>
          </a:prstGeom>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68580" tIns="34290" rIns="68580" bIns="34290" rtlCol="0" anchor="ctr">
            <a:normAutofit/>
          </a:bodyPr>
          <a:lstStyle>
            <a:lvl1pPr algn="ctr" defTabSz="914400" eaLnBrk="1" latinLnBrk="0" hangingPunct="1">
              <a:lnSpc>
                <a:spcPct val="90000"/>
              </a:lnSpc>
              <a:buNone/>
              <a:defRPr sz="2400" b="1" cap="all" baseline="0">
                <a:solidFill>
                  <a:srgbClr val="006600"/>
                </a:solidFill>
                <a:effectLst/>
                <a:ea typeface="+mn-ea"/>
              </a:defRPr>
            </a:lvl1pPr>
          </a:lstStyle>
          <a:p>
            <a:r>
              <a:rPr lang="en-US" altLang="zh-CN" sz="2800" cap="none" dirty="0" smtClean="0">
                <a:solidFill>
                  <a:schemeClr val="accent5">
                    <a:lumMod val="75000"/>
                  </a:schemeClr>
                </a:solidFill>
              </a:rPr>
              <a:t>LL</a:t>
            </a:r>
            <a:endParaRPr lang="zh-CN" altLang="en-US" sz="2800" cap="none" dirty="0">
              <a:solidFill>
                <a:schemeClr val="accent5">
                  <a:lumMod val="75000"/>
                </a:schemeClr>
              </a:solidFill>
            </a:endParaRPr>
          </a:p>
        </p:txBody>
      </p:sp>
      <p:sp>
        <p:nvSpPr>
          <p:cNvPr id="10" name="矩形 9"/>
          <p:cNvSpPr/>
          <p:nvPr/>
        </p:nvSpPr>
        <p:spPr>
          <a:xfrm>
            <a:off x="3324389" y="6317123"/>
            <a:ext cx="5865773" cy="394210"/>
          </a:xfrm>
          <a:prstGeom prst="rect">
            <a:avLst/>
          </a:prstGeom>
        </p:spPr>
        <p:txBody>
          <a:bodyPr vert="horz" wrap="none" lIns="91440" tIns="45720" rIns="91440" bIns="45720" rtlCol="0">
            <a:spAutoFit/>
          </a:bodyPr>
          <a:lstStyle/>
          <a:p>
            <a:pPr>
              <a:lnSpc>
                <a:spcPct val="120000"/>
              </a:lnSpc>
              <a:buClr>
                <a:schemeClr val="tx1"/>
              </a:buClr>
              <a:buFont typeface="Arial" panose="020B0604020202020204" pitchFamily="34" charset="0"/>
              <a:buNone/>
            </a:pPr>
            <a:r>
              <a:rPr lang="en-US" altLang="zh-CN" b="1" dirty="0" smtClean="0">
                <a:solidFill>
                  <a:schemeClr val="accent1">
                    <a:lumMod val="75000"/>
                  </a:schemeClr>
                </a:solidFill>
              </a:rPr>
              <a:t>M.H. Seymour, Comp.Phys.Commun.90:95-101,1995</a:t>
            </a:r>
            <a:endParaRPr lang="zh-CN" altLang="en-US" b="1" dirty="0">
              <a:solidFill>
                <a:schemeClr val="accent1">
                  <a:lumMod val="75000"/>
                </a:schemeClr>
              </a:solidFill>
            </a:endParaRPr>
          </a:p>
        </p:txBody>
      </p:sp>
      <mc:AlternateContent xmlns:mc="http://schemas.openxmlformats.org/markup-compatibility/2006" xmlns:a14="http://schemas.microsoft.com/office/drawing/2010/main">
        <mc:Choice Requires="a14">
          <p:sp>
            <p:nvSpPr>
              <p:cNvPr id="12" name="文本框 11"/>
              <p:cNvSpPr txBox="1"/>
              <p:nvPr/>
            </p:nvSpPr>
            <p:spPr>
              <a:xfrm>
                <a:off x="25838" y="1332190"/>
                <a:ext cx="194475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𝜎</m:t>
                          </m:r>
                        </m:e>
                        <m:sub>
                          <m:r>
                            <a:rPr lang="en-US" altLang="zh-CN" sz="2400" b="0" i="1" smtClean="0">
                              <a:latin typeface="Cambria Math" panose="02040503050406030204" pitchFamily="18" charset="0"/>
                            </a:rPr>
                            <m:t>𝑃𝑂𝑊𝐻𝐸𝐺</m:t>
                          </m:r>
                        </m:sub>
                      </m:sSub>
                      <m:r>
                        <a:rPr lang="en-US" altLang="zh-CN" sz="2400" b="0" i="1" smtClean="0">
                          <a:latin typeface="Cambria Math" panose="02040503050406030204" pitchFamily="18" charset="0"/>
                        </a:rPr>
                        <m:t>=</m:t>
                      </m:r>
                    </m:oMath>
                  </m:oMathPara>
                </a14:m>
                <a:endParaRPr lang="zh-CN" altLang="en-US" sz="2400" dirty="0"/>
              </a:p>
            </p:txBody>
          </p:sp>
        </mc:Choice>
        <mc:Fallback xmlns="">
          <p:sp>
            <p:nvSpPr>
              <p:cNvPr id="12" name="文本框 11"/>
              <p:cNvSpPr txBox="1">
                <a:spLocks noRot="1" noChangeAspect="1" noMove="1" noResize="1" noEditPoints="1" noAdjustHandles="1" noChangeArrowheads="1" noChangeShapeType="1" noTextEdit="1"/>
              </p:cNvSpPr>
              <p:nvPr/>
            </p:nvSpPr>
            <p:spPr>
              <a:xfrm>
                <a:off x="25838" y="1332190"/>
                <a:ext cx="1944754" cy="461665"/>
              </a:xfrm>
              <a:prstGeom prst="rect">
                <a:avLst/>
              </a:prstGeom>
              <a:blipFill rotWithShape="0">
                <a:blip r:embed="rId4"/>
                <a:stretch>
                  <a:fillRect b="-5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矩形 12"/>
              <p:cNvSpPr/>
              <p:nvPr/>
            </p:nvSpPr>
            <p:spPr>
              <a:xfrm>
                <a:off x="1684423" y="1396193"/>
                <a:ext cx="1924886" cy="475643"/>
              </a:xfrm>
              <a:prstGeom prst="rect">
                <a:avLst/>
              </a:prstGeom>
            </p:spPr>
            <p:txBody>
              <a:bodyPr wrap="none">
                <a:spAutoFit/>
              </a:bodyPr>
              <a:lstStyle/>
              <a:p>
                <a14:m>
                  <m:oMath xmlns:m="http://schemas.openxmlformats.org/officeDocument/2006/math">
                    <m:r>
                      <a:rPr lang="en-US" altLang="zh-CN" sz="2400" i="1">
                        <a:latin typeface="Cambria Math" panose="02040503050406030204" pitchFamily="18" charset="0"/>
                      </a:rPr>
                      <m:t>∫</m:t>
                    </m:r>
                    <m:r>
                      <a:rPr lang="en-US" altLang="zh-CN" sz="2400" i="1">
                        <a:latin typeface="Cambria Math" panose="02040503050406030204" pitchFamily="18" charset="0"/>
                      </a:rPr>
                      <m:t>𝑑</m:t>
                    </m:r>
                    <m:sSub>
                      <m:sSubPr>
                        <m:ctrlPr>
                          <a:rPr lang="en-US" altLang="zh-CN" sz="2400" i="1">
                            <a:latin typeface="Cambria Math" panose="02040503050406030204" pitchFamily="18" charset="0"/>
                          </a:rPr>
                        </m:ctrlPr>
                      </m:sSubPr>
                      <m:e>
                        <m:r>
                          <m:rPr>
                            <m:sty m:val="p"/>
                          </m:rPr>
                          <a:rPr lang="en-US" altLang="zh-CN" sz="2400">
                            <a:latin typeface="Cambria Math" panose="02040503050406030204" pitchFamily="18" charset="0"/>
                          </a:rPr>
                          <m:t>Φ</m:t>
                        </m:r>
                      </m:e>
                      <m:sub>
                        <m:r>
                          <a:rPr lang="en-US" altLang="zh-CN" sz="2400" i="1">
                            <a:latin typeface="Cambria Math" panose="02040503050406030204" pitchFamily="18" charset="0"/>
                          </a:rPr>
                          <m:t>𝐵</m:t>
                        </m:r>
                      </m:sub>
                    </m:sSub>
                    <m:r>
                      <a:rPr lang="en-US" altLang="zh-CN" sz="2400" i="1">
                        <a:latin typeface="Cambria Math" panose="02040503050406030204" pitchFamily="18" charset="0"/>
                      </a:rPr>
                      <m:t> </m:t>
                    </m:r>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𝐵</m:t>
                        </m:r>
                      </m:e>
                    </m:acc>
                  </m:oMath>
                </a14:m>
                <a:r>
                  <a:rPr lang="en-US" altLang="zh-CN" sz="2400" dirty="0"/>
                  <a:t>(</a:t>
                </a:r>
                <a14:m>
                  <m:oMath xmlns:m="http://schemas.openxmlformats.org/officeDocument/2006/math">
                    <m:sSub>
                      <m:sSubPr>
                        <m:ctrlPr>
                          <a:rPr lang="en-US" altLang="zh-CN" sz="2400" i="1">
                            <a:latin typeface="Cambria Math" panose="02040503050406030204" pitchFamily="18" charset="0"/>
                          </a:rPr>
                        </m:ctrlPr>
                      </m:sSubPr>
                      <m:e>
                        <m:r>
                          <m:rPr>
                            <m:sty m:val="p"/>
                          </m:rPr>
                          <a:rPr lang="en-US" altLang="zh-CN" sz="2400">
                            <a:latin typeface="Cambria Math" panose="02040503050406030204" pitchFamily="18" charset="0"/>
                          </a:rPr>
                          <m:t>Φ</m:t>
                        </m:r>
                      </m:e>
                      <m:sub>
                        <m:r>
                          <a:rPr lang="en-US" altLang="zh-CN" sz="2400" i="1">
                            <a:latin typeface="Cambria Math" panose="02040503050406030204" pitchFamily="18" charset="0"/>
                          </a:rPr>
                          <m:t>𝐵</m:t>
                        </m:r>
                      </m:sub>
                    </m:sSub>
                  </m:oMath>
                </a14:m>
                <a:r>
                  <a:rPr lang="en-US" altLang="zh-CN" sz="2400" dirty="0" smtClean="0"/>
                  <a:t>)</a:t>
                </a:r>
                <a:endParaRPr lang="zh-CN" altLang="en-US" sz="2400" dirty="0"/>
              </a:p>
            </p:txBody>
          </p:sp>
        </mc:Choice>
        <mc:Fallback xmlns="">
          <p:sp>
            <p:nvSpPr>
              <p:cNvPr id="13" name="矩形 12"/>
              <p:cNvSpPr>
                <a:spLocks noRot="1" noChangeAspect="1" noMove="1" noResize="1" noEditPoints="1" noAdjustHandles="1" noChangeArrowheads="1" noChangeShapeType="1" noTextEdit="1"/>
              </p:cNvSpPr>
              <p:nvPr/>
            </p:nvSpPr>
            <p:spPr>
              <a:xfrm>
                <a:off x="1684423" y="1396193"/>
                <a:ext cx="1924886" cy="475643"/>
              </a:xfrm>
              <a:prstGeom prst="rect">
                <a:avLst/>
              </a:prstGeom>
              <a:blipFill rotWithShape="0">
                <a:blip r:embed="rId5"/>
                <a:stretch>
                  <a:fillRect t="-6410" r="-4114" b="-2948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矩形 13"/>
              <p:cNvSpPr/>
              <p:nvPr/>
            </p:nvSpPr>
            <p:spPr>
              <a:xfrm>
                <a:off x="4873311" y="1365217"/>
                <a:ext cx="4268797" cy="607089"/>
              </a:xfrm>
              <a:prstGeom prst="rect">
                <a:avLst/>
              </a:prstGeom>
            </p:spPr>
            <p:txBody>
              <a:bodyPr wrap="none">
                <a:spAutoFit/>
              </a:bodyPr>
              <a:lstStyle/>
              <a:p>
                <a:r>
                  <a:rPr lang="en-US" altLang="zh-CN" sz="2400" dirty="0" smtClean="0"/>
                  <a:t>+</a:t>
                </a:r>
                <a14:m>
                  <m:oMath xmlns:m="http://schemas.openxmlformats.org/officeDocument/2006/math">
                    <m:nary>
                      <m:naryPr>
                        <m:ctrlPr>
                          <a:rPr lang="en-US" altLang="zh-CN" sz="2400" i="1" dirty="0">
                            <a:latin typeface="Cambria Math" panose="02040503050406030204" pitchFamily="18" charset="0"/>
                          </a:rPr>
                        </m:ctrlPr>
                      </m:naryPr>
                      <m:sub>
                        <m:sSub>
                          <m:sSubPr>
                            <m:ctrlPr>
                              <a:rPr lang="en-US" altLang="zh-CN" sz="2400" i="1" dirty="0">
                                <a:latin typeface="Cambria Math" panose="02040503050406030204" pitchFamily="18" charset="0"/>
                              </a:rPr>
                            </m:ctrlPr>
                          </m:sSubPr>
                          <m:e>
                            <m:r>
                              <a:rPr lang="en-US" altLang="zh-CN" sz="2400" i="1" dirty="0">
                                <a:latin typeface="Cambria Math" panose="02040503050406030204" pitchFamily="18" charset="0"/>
                              </a:rPr>
                              <m:t>𝜇</m:t>
                            </m:r>
                          </m:e>
                          <m:sub>
                            <m:r>
                              <a:rPr lang="en-US" altLang="zh-CN" sz="2400" i="1" dirty="0">
                                <a:latin typeface="Cambria Math" panose="02040503050406030204" pitchFamily="18" charset="0"/>
                              </a:rPr>
                              <m:t>0</m:t>
                            </m:r>
                          </m:sub>
                        </m:sSub>
                      </m:sub>
                      <m:sup>
                        <m:r>
                          <a:rPr lang="en-US" altLang="zh-CN" sz="2400" i="1" dirty="0">
                            <a:latin typeface="Cambria Math" panose="02040503050406030204" pitchFamily="18" charset="0"/>
                          </a:rPr>
                          <m:t>𝜇</m:t>
                        </m:r>
                      </m:sup>
                      <m:e>
                        <m:r>
                          <a:rPr lang="en-US" altLang="zh-CN" sz="2400" i="1" dirty="0">
                            <a:latin typeface="Cambria Math" panose="02040503050406030204" pitchFamily="18" charset="0"/>
                          </a:rPr>
                          <m:t>𝑑</m:t>
                        </m:r>
                        <m:r>
                          <a:rPr lang="en-US" altLang="zh-CN" sz="2400" i="1" dirty="0">
                            <a:latin typeface="Cambria Math" panose="02040503050406030204" pitchFamily="18" charset="0"/>
                          </a:rPr>
                          <m:t>  </m:t>
                        </m:r>
                        <m:sSub>
                          <m:sSubPr>
                            <m:ctrlPr>
                              <a:rPr lang="en-US" altLang="zh-CN" sz="2400" i="1" dirty="0">
                                <a:latin typeface="Cambria Math" panose="02040503050406030204" pitchFamily="18" charset="0"/>
                              </a:rPr>
                            </m:ctrlPr>
                          </m:sSubPr>
                          <m:e>
                            <m:r>
                              <m:rPr>
                                <m:sty m:val="p"/>
                              </m:rPr>
                              <a:rPr lang="en-US" altLang="zh-CN" sz="2400" dirty="0">
                                <a:latin typeface="Cambria Math" panose="02040503050406030204" pitchFamily="18" charset="0"/>
                              </a:rPr>
                              <m:t>Φ</m:t>
                            </m:r>
                          </m:e>
                          <m:sub>
                            <m:r>
                              <a:rPr lang="en-US" altLang="zh-CN" sz="2400" i="1" dirty="0">
                                <a:latin typeface="Cambria Math" panose="02040503050406030204" pitchFamily="18" charset="0"/>
                              </a:rPr>
                              <m:t>1</m:t>
                            </m:r>
                          </m:sub>
                        </m:sSub>
                      </m:e>
                    </m:nary>
                    <m:r>
                      <a:rPr lang="en-US" altLang="zh-CN" sz="2400" i="1" dirty="0">
                        <a:latin typeface="Cambria Math" panose="02040503050406030204" pitchFamily="18" charset="0"/>
                      </a:rPr>
                      <m:t>𝑅</m:t>
                    </m:r>
                    <m:r>
                      <a:rPr lang="en-US" altLang="zh-CN" sz="2400" i="1" dirty="0">
                        <a:latin typeface="Cambria Math" panose="02040503050406030204" pitchFamily="18" charset="0"/>
                      </a:rPr>
                      <m:t>(</m:t>
                    </m:r>
                    <m:sSub>
                      <m:sSubPr>
                        <m:ctrlPr>
                          <a:rPr lang="en-US" altLang="zh-CN" sz="2400" i="1" dirty="0">
                            <a:latin typeface="Cambria Math" panose="02040503050406030204" pitchFamily="18" charset="0"/>
                          </a:rPr>
                        </m:ctrlPr>
                      </m:sSubPr>
                      <m:e>
                        <m:r>
                          <m:rPr>
                            <m:sty m:val="p"/>
                          </m:rPr>
                          <a:rPr lang="en-US" altLang="zh-CN" sz="2400" dirty="0">
                            <a:latin typeface="Cambria Math" panose="02040503050406030204" pitchFamily="18" charset="0"/>
                          </a:rPr>
                          <m:t>Φ</m:t>
                        </m:r>
                      </m:e>
                      <m:sub>
                        <m:r>
                          <a:rPr lang="en-US" altLang="zh-CN" sz="2400" i="1" dirty="0">
                            <a:latin typeface="Cambria Math" panose="02040503050406030204" pitchFamily="18" charset="0"/>
                          </a:rPr>
                          <m:t>𝐵</m:t>
                        </m:r>
                      </m:sub>
                    </m:sSub>
                    <m:r>
                      <a:rPr lang="en-US" altLang="zh-CN" sz="2400" i="1" dirty="0">
                        <a:latin typeface="Cambria Math" panose="02040503050406030204" pitchFamily="18" charset="0"/>
                      </a:rPr>
                      <m:t>×</m:t>
                    </m:r>
                    <m:sSub>
                      <m:sSubPr>
                        <m:ctrlPr>
                          <a:rPr lang="en-US" altLang="zh-CN" sz="2400" i="1" dirty="0">
                            <a:latin typeface="Cambria Math" panose="02040503050406030204" pitchFamily="18" charset="0"/>
                          </a:rPr>
                        </m:ctrlPr>
                      </m:sSubPr>
                      <m:e>
                        <m:r>
                          <m:rPr>
                            <m:sty m:val="p"/>
                          </m:rPr>
                          <a:rPr lang="en-US" altLang="zh-CN" sz="2400" dirty="0">
                            <a:latin typeface="Cambria Math" panose="02040503050406030204" pitchFamily="18" charset="0"/>
                          </a:rPr>
                          <m:t>Φ</m:t>
                        </m:r>
                      </m:e>
                      <m:sub>
                        <m:r>
                          <a:rPr lang="en-US" altLang="zh-CN" sz="2400" i="1" dirty="0">
                            <a:latin typeface="Cambria Math" panose="02040503050406030204" pitchFamily="18" charset="0"/>
                          </a:rPr>
                          <m:t>1</m:t>
                        </m:r>
                      </m:sub>
                    </m:sSub>
                    <m:r>
                      <a:rPr lang="en-US" altLang="zh-CN" sz="2400" i="1" dirty="0">
                        <a:latin typeface="Cambria Math" panose="02040503050406030204" pitchFamily="18" charset="0"/>
                      </a:rPr>
                      <m:t>)/</m:t>
                    </m:r>
                    <m:r>
                      <a:rPr lang="en-US" altLang="zh-CN" sz="2400" i="1" dirty="0">
                        <a:latin typeface="Cambria Math" panose="02040503050406030204" pitchFamily="18" charset="0"/>
                      </a:rPr>
                      <m:t>𝐵</m:t>
                    </m:r>
                    <m:d>
                      <m:dPr>
                        <m:ctrlPr>
                          <a:rPr lang="en-US" altLang="zh-CN" sz="2400" i="1" dirty="0">
                            <a:latin typeface="Cambria Math" panose="02040503050406030204" pitchFamily="18" charset="0"/>
                          </a:rPr>
                        </m:ctrlPr>
                      </m:dPr>
                      <m:e>
                        <m:sSub>
                          <m:sSubPr>
                            <m:ctrlPr>
                              <a:rPr lang="en-US" altLang="zh-CN" sz="2400" i="1" dirty="0">
                                <a:latin typeface="Cambria Math" panose="02040503050406030204" pitchFamily="18" charset="0"/>
                              </a:rPr>
                            </m:ctrlPr>
                          </m:sSubPr>
                          <m:e>
                            <m:r>
                              <m:rPr>
                                <m:sty m:val="p"/>
                              </m:rPr>
                              <a:rPr lang="en-US" altLang="zh-CN" sz="2400" dirty="0">
                                <a:latin typeface="Cambria Math" panose="02040503050406030204" pitchFamily="18" charset="0"/>
                              </a:rPr>
                              <m:t>Φ</m:t>
                            </m:r>
                          </m:e>
                          <m:sub>
                            <m:r>
                              <m:rPr>
                                <m:sty m:val="p"/>
                              </m:rPr>
                              <a:rPr lang="en-US" altLang="zh-CN" sz="2400" dirty="0">
                                <a:latin typeface="Cambria Math" panose="02040503050406030204" pitchFamily="18" charset="0"/>
                              </a:rPr>
                              <m:t>B</m:t>
                            </m:r>
                          </m:sub>
                        </m:sSub>
                      </m:e>
                    </m:d>
                  </m:oMath>
                </a14:m>
                <a:r>
                  <a:rPr lang="en-US" altLang="zh-CN" sz="2400" dirty="0" smtClean="0"/>
                  <a:t>]</a:t>
                </a:r>
                <a:endParaRPr lang="zh-CN" altLang="en-US" sz="2400" dirty="0"/>
              </a:p>
            </p:txBody>
          </p:sp>
        </mc:Choice>
        <mc:Fallback xmlns="">
          <p:sp>
            <p:nvSpPr>
              <p:cNvPr id="14" name="矩形 13"/>
              <p:cNvSpPr>
                <a:spLocks noRot="1" noChangeAspect="1" noMove="1" noResize="1" noEditPoints="1" noAdjustHandles="1" noChangeArrowheads="1" noChangeShapeType="1" noTextEdit="1"/>
              </p:cNvSpPr>
              <p:nvPr/>
            </p:nvSpPr>
            <p:spPr>
              <a:xfrm>
                <a:off x="4873311" y="1365217"/>
                <a:ext cx="4268797" cy="607089"/>
              </a:xfrm>
              <a:prstGeom prst="rect">
                <a:avLst/>
              </a:prstGeom>
              <a:blipFill rotWithShape="0">
                <a:blip r:embed="rId6"/>
                <a:stretch>
                  <a:fillRect l="-2140" t="-1000" r="-1284" b="-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矩形 14"/>
              <p:cNvSpPr/>
              <p:nvPr/>
            </p:nvSpPr>
            <p:spPr>
              <a:xfrm>
                <a:off x="3546155" y="1368629"/>
                <a:ext cx="141654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400" b="0" i="0" dirty="0" smtClean="0">
                          <a:latin typeface="Cambria Math" panose="02040503050406030204" pitchFamily="18" charset="0"/>
                        </a:rPr>
                        <m:t>[</m:t>
                      </m:r>
                      <m:r>
                        <m:rPr>
                          <m:sty m:val="p"/>
                        </m:rPr>
                        <a:rPr lang="en-US" altLang="zh-CN" sz="2400" dirty="0">
                          <a:latin typeface="Cambria Math" panose="02040503050406030204" pitchFamily="18" charset="0"/>
                        </a:rPr>
                        <m:t>Δ</m:t>
                      </m:r>
                      <m:d>
                        <m:dPr>
                          <m:ctrlPr>
                            <a:rPr lang="en-US" altLang="zh-CN" sz="2400" i="1" dirty="0">
                              <a:latin typeface="Cambria Math" panose="02040503050406030204" pitchFamily="18" charset="0"/>
                            </a:rPr>
                          </m:ctrlPr>
                        </m:dPr>
                        <m:e>
                          <m:r>
                            <a:rPr lang="en-US" altLang="zh-CN" sz="2400" i="1" dirty="0">
                              <a:latin typeface="Cambria Math" panose="02040503050406030204" pitchFamily="18" charset="0"/>
                            </a:rPr>
                            <m:t>𝜇</m:t>
                          </m:r>
                          <m:r>
                            <a:rPr lang="en-US" altLang="zh-CN" sz="2400" i="1" dirty="0">
                              <a:latin typeface="Cambria Math" panose="02040503050406030204" pitchFamily="18" charset="0"/>
                            </a:rPr>
                            <m:t>,</m:t>
                          </m:r>
                          <m:sSub>
                            <m:sSubPr>
                              <m:ctrlPr>
                                <a:rPr lang="en-US" altLang="zh-CN" sz="2400" i="1" dirty="0">
                                  <a:latin typeface="Cambria Math" panose="02040503050406030204" pitchFamily="18" charset="0"/>
                                </a:rPr>
                              </m:ctrlPr>
                            </m:sSubPr>
                            <m:e>
                              <m:r>
                                <a:rPr lang="en-US" altLang="zh-CN" sz="2400" i="1" dirty="0">
                                  <a:latin typeface="Cambria Math" panose="02040503050406030204" pitchFamily="18" charset="0"/>
                                </a:rPr>
                                <m:t>𝜇</m:t>
                              </m:r>
                            </m:e>
                            <m:sub>
                              <m:r>
                                <a:rPr lang="en-US" altLang="zh-CN" sz="2400" i="1" dirty="0">
                                  <a:latin typeface="Cambria Math" panose="02040503050406030204" pitchFamily="18" charset="0"/>
                                </a:rPr>
                                <m:t>0</m:t>
                              </m:r>
                            </m:sub>
                          </m:sSub>
                        </m:e>
                      </m:d>
                    </m:oMath>
                  </m:oMathPara>
                </a14:m>
                <a:endParaRPr lang="zh-CN" altLang="en-US" sz="2400" dirty="0"/>
              </a:p>
            </p:txBody>
          </p:sp>
        </mc:Choice>
        <mc:Fallback xmlns="">
          <p:sp>
            <p:nvSpPr>
              <p:cNvPr id="15" name="矩形 14"/>
              <p:cNvSpPr>
                <a:spLocks noRot="1" noChangeAspect="1" noMove="1" noResize="1" noEditPoints="1" noAdjustHandles="1" noChangeArrowheads="1" noChangeShapeType="1" noTextEdit="1"/>
              </p:cNvSpPr>
              <p:nvPr/>
            </p:nvSpPr>
            <p:spPr>
              <a:xfrm>
                <a:off x="3546155" y="1368629"/>
                <a:ext cx="1416542" cy="461665"/>
              </a:xfrm>
              <a:prstGeom prst="rect">
                <a:avLst/>
              </a:prstGeom>
              <a:blipFill rotWithShape="0">
                <a:blip r:embed="rId7"/>
                <a:stretch>
                  <a:fillRect l="-431" b="-2133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78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13"/>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0" nodeType="clickEffect">
                                  <p:stCondLst>
                                    <p:cond delay="0"/>
                                  </p:stCondLst>
                                  <p:childTnLst>
                                    <p:animClr clrSpc="rgb" dir="cw">
                                      <p:cBhvr override="childStyle">
                                        <p:cTn id="10" dur="500" fill="hold"/>
                                        <p:tgtEl>
                                          <p:spTgt spid="15"/>
                                        </p:tgtEl>
                                        <p:attrNameLst>
                                          <p:attrName>style.color</p:attrName>
                                        </p:attrNameLst>
                                      </p:cBhvr>
                                      <p:to>
                                        <a:srgbClr val="FF1D17"/>
                                      </p:to>
                                    </p:animClr>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5" grpId="0"/>
    </p:bldLst>
  </p:timing>
</p:sld>
</file>

<file path=ppt/theme/theme1.xml><?xml version="1.0" encoding="utf-8"?>
<a:theme xmlns:a="http://schemas.openxmlformats.org/drawingml/2006/main" name="报告常用_气泡">
  <a:themeElements>
    <a:clrScheme name="水滴">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报告常用_气泡" id="{F191042E-AFEE-4D39-8E21-D94761740B20}" vid="{6991E93F-0F32-4ED0-BDFB-93C55315D39D}"/>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报告常用_气泡</Template>
  <TotalTime>8442</TotalTime>
  <Words>4331</Words>
  <Application>Microsoft Office PowerPoint</Application>
  <PresentationFormat>全屏显示(4:3)</PresentationFormat>
  <Paragraphs>476</Paragraphs>
  <Slides>40</Slides>
  <Notes>39</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40</vt:i4>
      </vt:variant>
    </vt:vector>
  </HeadingPairs>
  <TitlesOfParts>
    <vt:vector size="49" baseType="lpstr">
      <vt:lpstr>Arial Unicode MS</vt:lpstr>
      <vt:lpstr>BatangChe</vt:lpstr>
      <vt:lpstr>华文楷体</vt:lpstr>
      <vt:lpstr>宋体</vt:lpstr>
      <vt:lpstr>Arial</vt:lpstr>
      <vt:lpstr>Cambria Math</vt:lpstr>
      <vt:lpstr>Times New Roman</vt:lpstr>
      <vt:lpstr>Tw Cen MT</vt:lpstr>
      <vt:lpstr>报告常用_气泡</vt:lpstr>
      <vt:lpstr>Jet-veto Resummation for Gauge boson Pair</vt:lpstr>
      <vt:lpstr>OUTLOOK</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When Resum ?</vt:lpstr>
      <vt:lpstr>The Effects of Resummation ?</vt:lpstr>
      <vt:lpstr>Standard Model (SM) </vt:lpstr>
      <vt:lpstr>PowerPoint 演示文稿</vt:lpstr>
      <vt:lpstr>PowerPoint 演示文稿</vt:lpstr>
      <vt:lpstr>PowerPoint 演示文稿</vt:lpstr>
      <vt:lpstr>PowerPoint 演示文稿</vt:lpstr>
      <vt:lpstr>PowerPoint 演示文稿</vt:lpstr>
      <vt:lpstr>PowerPoint 演示文稿</vt:lpstr>
      <vt:lpstr>The theoretical predictions Gauge Boson Pair Production</vt:lpstr>
      <vt:lpstr>Total Cross Section in 2013</vt:lpstr>
      <vt:lpstr>How to measure in the experiment</vt:lpstr>
      <vt:lpstr>Jet Veto</vt:lpstr>
      <vt:lpstr>Transverse Momentum Distribution</vt:lpstr>
      <vt:lpstr>Transverse Momentum Distribution</vt:lpstr>
      <vt:lpstr>PowerPoint 演示文稿</vt:lpstr>
      <vt:lpstr>PowerPoint 演示文稿</vt:lpstr>
      <vt:lpstr>Resummed Prediction</vt:lpstr>
      <vt:lpstr>Resummed Prediction</vt:lpstr>
      <vt:lpstr>Compare With POWHEG+PYTHIA</vt:lpstr>
      <vt:lpstr>Compare With aMC@nlo+PYTHIA</vt:lpstr>
      <vt:lpstr>PowerPoint 演示文稿</vt:lpstr>
      <vt:lpstr>Tunes in POWHEG+PYTHIA </vt:lpstr>
      <vt:lpstr>CONCLUSION</vt:lpstr>
      <vt:lpstr>PowerPoint 演示文稿</vt:lpstr>
      <vt:lpstr>PowerPoint 演示文稿</vt:lpstr>
      <vt:lpstr>PowerPoint 演示文稿</vt:lpstr>
    </vt:vector>
  </TitlesOfParts>
  <Company>WWW.YlmF.CoM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Probe Htq couplings  at QCD NLO</dc:title>
  <dc:creator>雨林木风</dc:creator>
  <cp:lastModifiedBy>yancy wang</cp:lastModifiedBy>
  <cp:revision>346</cp:revision>
  <dcterms:created xsi:type="dcterms:W3CDTF">2012-12-11T09:04:33Z</dcterms:created>
  <dcterms:modified xsi:type="dcterms:W3CDTF">2015-10-30T02:35:39Z</dcterms:modified>
</cp:coreProperties>
</file>