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Relationship Id="rId9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hyperlink" Target="https://inspirehep.net/record/1298149/files/Photon%202013_070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9232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study and IR design for CEPC local double ring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/>
          <a:lstStyle/>
          <a:p>
            <a:r>
              <a:rPr lang="en-US" altLang="zh-CN" dirty="0" smtClean="0"/>
              <a:t>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Gao, </a:t>
            </a:r>
            <a:r>
              <a:rPr lang="en-US" altLang="zh-CN" dirty="0"/>
              <a:t>Feng Su, Yuan </a:t>
            </a:r>
            <a:r>
              <a:rPr lang="en-US" altLang="zh-CN" dirty="0" smtClean="0"/>
              <a:t>Zhang, Ming Xiao, </a:t>
            </a:r>
            <a:r>
              <a:rPr lang="en-US" altLang="zh-CN" dirty="0" err="1"/>
              <a:t>Yiwei</a:t>
            </a:r>
            <a:r>
              <a:rPr lang="en-US" altLang="zh-CN" dirty="0"/>
              <a:t> Wang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Zhe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Duan</a:t>
            </a:r>
            <a:r>
              <a:rPr lang="en-US" altLang="zh-CN" dirty="0" smtClean="0"/>
              <a:t>, </a:t>
            </a:r>
            <a:r>
              <a:rPr lang="en-US" altLang="zh-CN" dirty="0" smtClean="0"/>
              <a:t>Bai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53536" y="6309320"/>
            <a:ext cx="2843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CEPC AP meeting, </a:t>
            </a:r>
            <a:r>
              <a:rPr lang="en-US" altLang="zh-CN" dirty="0" smtClean="0"/>
              <a:t>20151023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55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90304"/>
              </p:ext>
            </p:extLst>
          </p:nvPr>
        </p:nvGraphicFramePr>
        <p:xfrm>
          <a:off x="1547664" y="980728"/>
          <a:ext cx="6228183" cy="5800923"/>
        </p:xfrm>
        <a:graphic>
          <a:graphicData uri="http://schemas.openxmlformats.org/drawingml/2006/table">
            <a:tbl>
              <a:tblPr firstRow="1" bandRow="1"/>
              <a:tblGrid>
                <a:gridCol w="2052292"/>
                <a:gridCol w="1836140"/>
                <a:gridCol w="2339751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Local double ring</a:t>
                      </a:r>
                      <a:r>
                        <a:rPr lang="zh-CN" altLang="en-US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crab waist</a:t>
                      </a:r>
                      <a:r>
                        <a:rPr lang="zh-CN" altLang="en-US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600" b="1" i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0.265/0.0012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3.55/0.01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30.7/0.11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Primary parameter design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96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 Double ring FFS design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7" t="4061" r="10412" b="8504"/>
          <a:stretch/>
        </p:blipFill>
        <p:spPr bwMode="auto">
          <a:xfrm>
            <a:off x="35496" y="2050264"/>
            <a:ext cx="5541264" cy="4379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2" t="4451" r="10315" b="9948"/>
          <a:stretch/>
        </p:blipFill>
        <p:spPr bwMode="auto">
          <a:xfrm>
            <a:off x="3275856" y="2240280"/>
            <a:ext cx="5733288" cy="446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75588" y="158815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E</a:t>
            </a:r>
            <a:r>
              <a:rPr lang="en-US" altLang="zh-CN" dirty="0" err="1" smtClean="0"/>
              <a:t>c</a:t>
            </a:r>
            <a:r>
              <a:rPr lang="en-US" altLang="zh-CN" dirty="0" smtClean="0"/>
              <a:t>=110 </a:t>
            </a:r>
            <a:r>
              <a:rPr lang="en-US" altLang="zh-CN" dirty="0" err="1" smtClean="0"/>
              <a:t>keV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37170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Betax</a:t>
            </a:r>
            <a:r>
              <a:rPr lang="en-US" altLang="zh-CN" sz="1400" dirty="0" smtClean="0"/>
              <a:t>=0.8m</a:t>
            </a:r>
          </a:p>
          <a:p>
            <a:r>
              <a:rPr lang="en-US" altLang="zh-CN" sz="1400" dirty="0" err="1" smtClean="0"/>
              <a:t>Betay</a:t>
            </a:r>
            <a:r>
              <a:rPr lang="en-US" altLang="zh-CN" sz="1400" dirty="0" smtClean="0"/>
              <a:t>=0.003m</a:t>
            </a:r>
            <a:endParaRPr lang="zh-CN" altLang="en-US" sz="1400" dirty="0"/>
          </a:p>
        </p:txBody>
      </p:sp>
      <p:sp>
        <p:nvSpPr>
          <p:cNvPr id="5" name="矩形 4"/>
          <p:cNvSpPr/>
          <p:nvPr/>
        </p:nvSpPr>
        <p:spPr>
          <a:xfrm>
            <a:off x="611560" y="1680932"/>
            <a:ext cx="2757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Final transformer telescope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64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613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Combine with local double ring lattice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7" y="1412776"/>
            <a:ext cx="8461375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417631" y="4088879"/>
            <a:ext cx="8415921" cy="2560637"/>
            <a:chOff x="491543" y="3811027"/>
            <a:chExt cx="8461375" cy="2560637"/>
          </a:xfrm>
        </p:grpSpPr>
        <p:pic>
          <p:nvPicPr>
            <p:cNvPr id="1024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543" y="3811027"/>
              <a:ext cx="8461375" cy="2560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弧形 3"/>
            <p:cNvSpPr/>
            <p:nvPr/>
          </p:nvSpPr>
          <p:spPr>
            <a:xfrm rot="20769150">
              <a:off x="4299207" y="4560166"/>
              <a:ext cx="510707" cy="69282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45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327829">
              <a:off x="4806413" y="4834988"/>
              <a:ext cx="341313" cy="29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67544" y="14127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Choice 1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42210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Choice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38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41168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A consistent calculation method for CEPC parameter choice with carb waist scheme has been created.</a:t>
            </a:r>
          </a:p>
          <a:p>
            <a:r>
              <a:rPr lang="en-US" altLang="zh-CN" sz="2400" dirty="0" smtClean="0"/>
              <a:t>The first edition of carb waist parameter was shown. We got larger luminosity with this parameter.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L</a:t>
            </a:r>
            <a:r>
              <a:rPr lang="en-US" altLang="zh-CN" sz="2400" dirty="0" smtClean="0">
                <a:solidFill>
                  <a:srgbClr val="FF0000"/>
                </a:solidFill>
              </a:rPr>
              <a:t>=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2.91*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/IP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/>
              <a:t> The key differences compared with Pre-CDR parameters are: </a:t>
            </a:r>
          </a:p>
          <a:p>
            <a:pPr marL="0" indent="0">
              <a:buNone/>
            </a:pPr>
            <a:r>
              <a:rPr lang="en-US" altLang="zh-CN" sz="1800" dirty="0" smtClean="0"/>
              <a:t>                            half crossing angle:          13 </a:t>
            </a:r>
            <a:r>
              <a:rPr lang="en-US" altLang="zh-CN" sz="1800" dirty="0" err="1" smtClean="0"/>
              <a:t>mrad</a:t>
            </a:r>
            <a:r>
              <a:rPr lang="en-US" altLang="zh-CN" sz="1800" dirty="0" smtClean="0"/>
              <a:t> (</a:t>
            </a:r>
            <a:r>
              <a:rPr lang="en-US" altLang="zh-CN" sz="1800" dirty="0" err="1" smtClean="0"/>
              <a:t>Pinwinski</a:t>
            </a:r>
            <a:r>
              <a:rPr lang="en-US" altLang="zh-CN" sz="1800" dirty="0" smtClean="0"/>
              <a:t> </a:t>
            </a:r>
            <a:r>
              <a:rPr lang="en-US" altLang="zh-CN" sz="1800" dirty="0" smtClean="0">
                <a:sym typeface="Symbol"/>
              </a:rPr>
              <a:t>=</a:t>
            </a:r>
            <a:r>
              <a:rPr lang="en-US" altLang="zh-CN" sz="1800" dirty="0" smtClean="0"/>
              <a:t>2)</a:t>
            </a:r>
          </a:p>
          <a:p>
            <a:pPr marL="0" indent="0">
              <a:buNone/>
            </a:pPr>
            <a:r>
              <a:rPr lang="en-US" altLang="zh-CN" sz="1800" dirty="0" smtClean="0"/>
              <a:t>                            </a:t>
            </a:r>
            <a:r>
              <a:rPr lang="en-US" altLang="zh-CN" sz="1800" dirty="0" err="1" smtClean="0"/>
              <a:t>emittance</a:t>
            </a:r>
            <a:r>
              <a:rPr lang="en-US" altLang="zh-CN" sz="1800" dirty="0" smtClean="0"/>
              <a:t>:                         </a:t>
            </a:r>
            <a:r>
              <a:rPr lang="en-US" altLang="zh-CN" sz="1800" kern="100" dirty="0" smtClean="0">
                <a:latin typeface="Times New Roman"/>
                <a:cs typeface="Times New Roman"/>
              </a:rPr>
              <a:t>3.55 nm</a:t>
            </a:r>
          </a:p>
          <a:p>
            <a:pPr marL="0" indent="0">
              <a:buNone/>
            </a:pPr>
            <a:r>
              <a:rPr lang="en-US" altLang="zh-CN" sz="1800" kern="100" dirty="0">
                <a:latin typeface="Times New Roman"/>
                <a:cs typeface="Times New Roman"/>
              </a:rPr>
              <a:t> </a:t>
            </a:r>
            <a:r>
              <a:rPr lang="en-US" altLang="zh-CN" sz="1800" kern="100" dirty="0" smtClean="0">
                <a:latin typeface="Times New Roman"/>
                <a:cs typeface="Times New Roman"/>
              </a:rPr>
              <a:t>                         beam-beam limit </a:t>
            </a:r>
            <a:r>
              <a:rPr lang="en-US" altLang="zh-CN" sz="1800" kern="100" dirty="0" smtClean="0">
                <a:latin typeface="Times New Roman"/>
                <a:cs typeface="Times New Roman"/>
                <a:sym typeface="Symbol"/>
              </a:rPr>
              <a:t>y:       0.11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              bunch length(nature):     3.5 mm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              RF voltage:                         3.6 GV</a:t>
            </a:r>
          </a:p>
          <a:p>
            <a:r>
              <a:rPr lang="en-US" altLang="zh-CN" sz="2400" dirty="0" smtClean="0"/>
              <a:t>Two crab </a:t>
            </a:r>
            <a:r>
              <a:rPr lang="en-US" altLang="zh-CN" sz="2400" dirty="0" err="1" smtClean="0"/>
              <a:t>sextupoles</a:t>
            </a:r>
            <a:r>
              <a:rPr lang="en-US" altLang="zh-CN" sz="2400" dirty="0" smtClean="0"/>
              <a:t> should be designed soon.</a:t>
            </a:r>
          </a:p>
          <a:p>
            <a:r>
              <a:rPr lang="en-US" altLang="zh-CN" sz="2400" dirty="0" smtClean="0"/>
              <a:t>Local double ring lattice and IR design are ready.  Next step: connect two part to make a whole ring.</a:t>
            </a:r>
          </a:p>
        </p:txBody>
      </p:sp>
    </p:spTree>
    <p:extLst>
      <p:ext uri="{BB962C8B-B14F-4D97-AF65-F5344CB8AC3E}">
        <p14:creationId xmlns:p14="http://schemas.microsoft.com/office/powerpoint/2010/main" val="15003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916832"/>
            <a:ext cx="8064896" cy="426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  <a:endParaRPr lang="en-US" altLang="zh-CN" dirty="0" smtClean="0"/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R=</a:t>
            </a:r>
            <a:r>
              <a:rPr lang="en-US" altLang="zh-CN" dirty="0" smtClean="0">
                <a:sym typeface="Symbol"/>
              </a:rPr>
              <a:t>y/x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luminosity 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A=</a:t>
            </a:r>
            <a:r>
              <a:rPr lang="en-US" altLang="zh-CN" i="1" dirty="0" smtClean="0">
                <a:sym typeface="Symbol"/>
              </a:rPr>
              <a:t></a:t>
            </a:r>
            <a:r>
              <a:rPr lang="en-US" altLang="zh-CN" baseline="-25000" dirty="0" smtClean="0">
                <a:sym typeface="Symbol"/>
              </a:rPr>
              <a:t>0</a:t>
            </a:r>
            <a:r>
              <a:rPr lang="en-US" altLang="zh-CN" dirty="0" smtClean="0">
                <a:sym typeface="Symbol"/>
              </a:rPr>
              <a:t>/</a:t>
            </a:r>
            <a:r>
              <a:rPr lang="en-US" altLang="zh-CN" i="1" dirty="0" smtClean="0">
                <a:sym typeface="Symbol"/>
              </a:rPr>
              <a:t></a:t>
            </a:r>
            <a:r>
              <a:rPr lang="en-US" altLang="zh-CN" baseline="-25000" dirty="0" smtClean="0">
                <a:sym typeface="Symbol"/>
              </a:rPr>
              <a:t>BS</a:t>
            </a:r>
            <a:r>
              <a:rPr lang="en-US" altLang="zh-CN" dirty="0" smtClean="0">
                <a:sym typeface="Symbol"/>
              </a:rPr>
              <a:t> (A&gt;~3)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42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1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184090"/>
              </p:ext>
            </p:extLst>
          </p:nvPr>
        </p:nvGraphicFramePr>
        <p:xfrm>
          <a:off x="2843807" y="1628800"/>
          <a:ext cx="25414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" name="Equation" r:id="rId3" imgW="1548728" imgH="444307" progId="Equation.DSMT4">
                  <p:embed/>
                </p:oleObj>
              </mc:Choice>
              <mc:Fallback>
                <p:oleObj name="Equation" r:id="rId3" imgW="1548728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1628800"/>
                        <a:ext cx="254145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7913"/>
              </p:ext>
            </p:extLst>
          </p:nvPr>
        </p:nvGraphicFramePr>
        <p:xfrm>
          <a:off x="3347864" y="2420888"/>
          <a:ext cx="1080120" cy="83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1080120" cy="834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418709"/>
              </p:ext>
            </p:extLst>
          </p:nvPr>
        </p:nvGraphicFramePr>
        <p:xfrm>
          <a:off x="3275856" y="3284984"/>
          <a:ext cx="1296144" cy="81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0" name="Equation" r:id="rId7" imgW="799753" imgH="495085" progId="Equation.DSMT4">
                  <p:embed/>
                </p:oleObj>
              </mc:Choice>
              <mc:Fallback>
                <p:oleObj name="Equation" r:id="rId7" imgW="799753" imgH="49508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296144" cy="812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88473"/>
              </p:ext>
            </p:extLst>
          </p:nvPr>
        </p:nvGraphicFramePr>
        <p:xfrm>
          <a:off x="2411760" y="4797152"/>
          <a:ext cx="2868717" cy="8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1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97152"/>
                        <a:ext cx="2868717" cy="824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4128" y="4848919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: luminosity enhancement by crab waist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5036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Beam-beam limit: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043608" y="6093296"/>
            <a:ext cx="7236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Gao,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2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859872"/>
              </p:ext>
            </p:extLst>
          </p:nvPr>
        </p:nvGraphicFramePr>
        <p:xfrm>
          <a:off x="1579563" y="2205038"/>
          <a:ext cx="48625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2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205038"/>
                        <a:ext cx="4862512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325933"/>
              </p:ext>
            </p:extLst>
          </p:nvPr>
        </p:nvGraphicFramePr>
        <p:xfrm>
          <a:off x="2713038" y="3213100"/>
          <a:ext cx="2697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3" name="Equation" r:id="rId5" imgW="1587240" imgH="482400" progId="Equation.DSMT4">
                  <p:embed/>
                </p:oleObj>
              </mc:Choice>
              <mc:Fallback>
                <p:oleObj name="Equation" r:id="rId5" imgW="1587240" imgH="48240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213100"/>
                        <a:ext cx="26971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796754"/>
              </p:ext>
            </p:extLst>
          </p:nvPr>
        </p:nvGraphicFramePr>
        <p:xfrm>
          <a:off x="1763688" y="4901270"/>
          <a:ext cx="6681203" cy="7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name="Equation" r:id="rId7" imgW="4114800" imgH="507960" progId="Equation.DSMT4">
                  <p:embed/>
                </p:oleObj>
              </mc:Choice>
              <mc:Fallback>
                <p:oleObj name="Equation" r:id="rId7" imgW="411480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01270"/>
                        <a:ext cx="6681203" cy="799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大括号 7"/>
          <p:cNvSpPr/>
          <p:nvPr/>
        </p:nvSpPr>
        <p:spPr>
          <a:xfrm>
            <a:off x="6732240" y="2492896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611560" y="515719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CN" dirty="0" smtClean="0"/>
              <a:t>Parameter choice – step 3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526807"/>
              </p:ext>
            </p:extLst>
          </p:nvPr>
        </p:nvGraphicFramePr>
        <p:xfrm>
          <a:off x="2411760" y="1196752"/>
          <a:ext cx="149185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7" name="Equation" r:id="rId3" imgW="1117600" imgH="431800" progId="Equation.DSMT4">
                  <p:embed/>
                </p:oleObj>
              </mc:Choice>
              <mc:Fallback>
                <p:oleObj name="Equation" r:id="rId3" imgW="1117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196752"/>
                        <a:ext cx="149185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73190"/>
              </p:ext>
            </p:extLst>
          </p:nvPr>
        </p:nvGraphicFramePr>
        <p:xfrm>
          <a:off x="2267744" y="1860123"/>
          <a:ext cx="1777277" cy="59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8" name="Equation" r:id="rId5" imgW="1447560" imgH="482400" progId="Equation.DSMT4">
                  <p:embed/>
                </p:oleObj>
              </mc:Choice>
              <mc:Fallback>
                <p:oleObj name="Equation" r:id="rId5" imgW="144756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60123"/>
                        <a:ext cx="1777277" cy="596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86006"/>
              </p:ext>
            </p:extLst>
          </p:nvPr>
        </p:nvGraphicFramePr>
        <p:xfrm>
          <a:off x="5652120" y="1512562"/>
          <a:ext cx="22844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9" name="Equation" r:id="rId7" imgW="1803240" imgH="520560" progId="Equation.DSMT4">
                  <p:embed/>
                </p:oleObj>
              </mc:Choice>
              <mc:Fallback>
                <p:oleObj name="Equation" r:id="rId7" imgW="180324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12562"/>
                        <a:ext cx="2284413" cy="65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右大括号 8"/>
          <p:cNvSpPr/>
          <p:nvPr/>
        </p:nvSpPr>
        <p:spPr>
          <a:xfrm>
            <a:off x="4355976" y="1363668"/>
            <a:ext cx="252028" cy="94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860032" y="17299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863392"/>
              </p:ext>
            </p:extLst>
          </p:nvPr>
        </p:nvGraphicFramePr>
        <p:xfrm>
          <a:off x="2813581" y="2564904"/>
          <a:ext cx="166840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" name="Equation" r:id="rId9" imgW="1218960" imgH="393480" progId="Equation.DSMT4">
                  <p:embed/>
                </p:oleObj>
              </mc:Choice>
              <mc:Fallback>
                <p:oleObj name="Equation" r:id="rId9" imgW="12189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581" y="2564904"/>
                        <a:ext cx="1668409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>
            <a:off x="4788024" y="277378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8754"/>
              </p:ext>
            </p:extLst>
          </p:nvPr>
        </p:nvGraphicFramePr>
        <p:xfrm>
          <a:off x="6156176" y="2596937"/>
          <a:ext cx="1496078" cy="56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" name="Equation" r:id="rId11" imgW="1244520" imgH="469800" progId="Equation.DSMT4">
                  <p:embed/>
                </p:oleObj>
              </mc:Choice>
              <mc:Fallback>
                <p:oleObj name="Equation" r:id="rId11" imgW="1244520" imgH="469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96937"/>
                        <a:ext cx="1496078" cy="569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右大括号 15"/>
          <p:cNvSpPr/>
          <p:nvPr/>
        </p:nvSpPr>
        <p:spPr>
          <a:xfrm>
            <a:off x="8287672" y="1707954"/>
            <a:ext cx="216024" cy="1281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641866"/>
              </p:ext>
            </p:extLst>
          </p:nvPr>
        </p:nvGraphicFramePr>
        <p:xfrm>
          <a:off x="2322907" y="3429000"/>
          <a:ext cx="24651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2" name="Equation" r:id="rId13" imgW="1498320" imgH="520560" progId="Equation.DSMT4">
                  <p:embed/>
                </p:oleObj>
              </mc:Choice>
              <mc:Fallback>
                <p:oleObj name="Equation" r:id="rId13" imgW="1498320" imgH="5205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07" y="3429000"/>
                        <a:ext cx="2465117" cy="86409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35071"/>
              </p:ext>
            </p:extLst>
          </p:nvPr>
        </p:nvGraphicFramePr>
        <p:xfrm>
          <a:off x="5869248" y="3212976"/>
          <a:ext cx="18653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3" name="Equation" r:id="rId15" imgW="1485720" imgH="965160" progId="Equation.DSMT4">
                  <p:embed/>
                </p:oleObj>
              </mc:Choice>
              <mc:Fallback>
                <p:oleObj name="Equation" r:id="rId15" imgW="1485720" imgH="9651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48" y="3212976"/>
                        <a:ext cx="1865313" cy="12287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865970"/>
              </p:ext>
            </p:extLst>
          </p:nvPr>
        </p:nvGraphicFramePr>
        <p:xfrm>
          <a:off x="1475656" y="4653136"/>
          <a:ext cx="43681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4" name="Equation" r:id="rId17" imgW="3492360" imgH="863280" progId="Equation.DSMT4">
                  <p:embed/>
                </p:oleObj>
              </mc:Choice>
              <mc:Fallback>
                <p:oleObj name="Equation" r:id="rId17" imgW="3492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43681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14432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ym typeface="Symbol"/>
              </a:rPr>
              <a:t></a:t>
            </a:r>
            <a:r>
              <a:rPr lang="en-US" altLang="zh-CN" dirty="0" smtClean="0">
                <a:sym typeface="Symbol"/>
              </a:rPr>
              <a:t>-- phase advance/cell, </a:t>
            </a:r>
            <a:r>
              <a:rPr lang="en-US" altLang="zh-CN" i="1" dirty="0" smtClean="0">
                <a:sym typeface="Symbol"/>
              </a:rPr>
              <a:t></a:t>
            </a:r>
            <a:r>
              <a:rPr lang="en-US" altLang="zh-CN" dirty="0" smtClean="0">
                <a:sym typeface="Symbol"/>
              </a:rPr>
              <a:t>-- bending angle/cell.</a:t>
            </a:r>
            <a:endParaRPr lang="zh-CN" altLang="en-US" dirty="0"/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690818"/>
              </p:ext>
            </p:extLst>
          </p:nvPr>
        </p:nvGraphicFramePr>
        <p:xfrm>
          <a:off x="2999929" y="5949280"/>
          <a:ext cx="2004119" cy="7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5" name="Equation" r:id="rId19" imgW="1473120" imgH="583920" progId="Equation.DSMT4">
                  <p:embed/>
                </p:oleObj>
              </mc:Choice>
              <mc:Fallback>
                <p:oleObj name="Equation" r:id="rId19" imgW="1473120" imgH="58392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9" y="5949280"/>
                        <a:ext cx="2004119" cy="792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接箭头连接符 25"/>
          <p:cNvCxnSpPr/>
          <p:nvPr/>
        </p:nvCxnSpPr>
        <p:spPr>
          <a:xfrm>
            <a:off x="500404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3648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Estimate :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1336366"/>
            <a:ext cx="208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 life time: 30 min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71600" y="1953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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4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488263"/>
              </p:ext>
            </p:extLst>
          </p:nvPr>
        </p:nvGraphicFramePr>
        <p:xfrm>
          <a:off x="1835696" y="1772816"/>
          <a:ext cx="289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8" name="Equation" r:id="rId3" imgW="1562040" imgH="520560" progId="Equation.DSMT4">
                  <p:embed/>
                </p:oleObj>
              </mc:Choice>
              <mc:Fallback>
                <p:oleObj name="Equation" r:id="rId3" imgW="156204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72816"/>
                        <a:ext cx="289401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657577"/>
              </p:ext>
            </p:extLst>
          </p:nvPr>
        </p:nvGraphicFramePr>
        <p:xfrm>
          <a:off x="6588224" y="1916832"/>
          <a:ext cx="936104" cy="62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9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916832"/>
                        <a:ext cx="936104" cy="624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>
            <a:off x="5148064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51825"/>
              </p:ext>
            </p:extLst>
          </p:nvPr>
        </p:nvGraphicFramePr>
        <p:xfrm>
          <a:off x="2051720" y="3284984"/>
          <a:ext cx="1584176" cy="80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1584176" cy="802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71286"/>
              </p:ext>
            </p:extLst>
          </p:nvPr>
        </p:nvGraphicFramePr>
        <p:xfrm>
          <a:off x="2339751" y="4221088"/>
          <a:ext cx="12707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1" y="4221088"/>
                        <a:ext cx="127072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右大括号 11"/>
          <p:cNvSpPr/>
          <p:nvPr/>
        </p:nvSpPr>
        <p:spPr>
          <a:xfrm>
            <a:off x="3851920" y="3645024"/>
            <a:ext cx="21602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00961"/>
              </p:ext>
            </p:extLst>
          </p:nvPr>
        </p:nvGraphicFramePr>
        <p:xfrm>
          <a:off x="4661062" y="3751836"/>
          <a:ext cx="2846211" cy="90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2" name="Equation" r:id="rId11" imgW="1523880" imgH="482400" progId="Equation.DSMT4">
                  <p:embed/>
                </p:oleObj>
              </mc:Choice>
              <mc:Fallback>
                <p:oleObj name="Equation" r:id="rId11" imgW="1523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61062" y="3751836"/>
                        <a:ext cx="2846211" cy="90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5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145257"/>
              </p:ext>
            </p:extLst>
          </p:nvPr>
        </p:nvGraphicFramePr>
        <p:xfrm>
          <a:off x="3643380" y="3968189"/>
          <a:ext cx="1315157" cy="68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380" y="3968189"/>
                        <a:ext cx="1315157" cy="68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03612"/>
              </p:ext>
            </p:extLst>
          </p:nvPr>
        </p:nvGraphicFramePr>
        <p:xfrm>
          <a:off x="3059832" y="4972304"/>
          <a:ext cx="360069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5" name="Equation" r:id="rId5" imgW="2323800" imgH="507960" progId="Equation.DSMT4">
                  <p:embed/>
                </p:oleObj>
              </mc:Choice>
              <mc:Fallback>
                <p:oleObj name="Equation" r:id="rId5" imgW="232380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2304"/>
                        <a:ext cx="360069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799"/>
            <a:ext cx="5362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Hour glass effect: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3645024"/>
            <a:ext cx="76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Effective bunch length: </a:t>
            </a:r>
            <a:r>
              <a:rPr lang="zh-CN" altLang="en-US" dirty="0"/>
              <a:t> </a:t>
            </a:r>
            <a:r>
              <a:rPr lang="en-US" altLang="zh-CN" dirty="0" smtClean="0"/>
              <a:t>overlap </a:t>
            </a:r>
            <a:r>
              <a:rPr lang="en-US" altLang="zh-CN" dirty="0"/>
              <a:t>area of colliding bunches </a:t>
            </a:r>
          </a:p>
          <a:p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649733"/>
              </p:ext>
            </p:extLst>
          </p:nvPr>
        </p:nvGraphicFramePr>
        <p:xfrm>
          <a:off x="3970732" y="6165304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6" name="Equation" r:id="rId8" imgW="558800" imgH="228600" progId="Equation.DSMT4">
                  <p:embed/>
                </p:oleObj>
              </mc:Choice>
              <mc:Fallback>
                <p:oleObj name="Equation" r:id="rId8" imgW="5588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732" y="6165304"/>
                        <a:ext cx="1058518" cy="4320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2555776" y="622012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6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077325"/>
              </p:ext>
            </p:extLst>
          </p:nvPr>
        </p:nvGraphicFramePr>
        <p:xfrm>
          <a:off x="2915816" y="2132856"/>
          <a:ext cx="1584177" cy="405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9" name="Equation" r:id="rId3" imgW="939392" imgH="241195" progId="Equation.DSMT4">
                  <p:embed/>
                </p:oleObj>
              </mc:Choice>
              <mc:Fallback>
                <p:oleObj name="Equation" r:id="rId3" imgW="939392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1584177" cy="405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961574"/>
              </p:ext>
            </p:extLst>
          </p:nvPr>
        </p:nvGraphicFramePr>
        <p:xfrm>
          <a:off x="2035175" y="2924175"/>
          <a:ext cx="35480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0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924175"/>
                        <a:ext cx="354806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大括号 6"/>
          <p:cNvSpPr/>
          <p:nvPr/>
        </p:nvSpPr>
        <p:spPr>
          <a:xfrm>
            <a:off x="6012160" y="2240868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1457"/>
              </p:ext>
            </p:extLst>
          </p:nvPr>
        </p:nvGraphicFramePr>
        <p:xfrm>
          <a:off x="2452769" y="5301208"/>
          <a:ext cx="42384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" name="Equation" r:id="rId7" imgW="2577960" imgH="520560" progId="Equation.DSMT4">
                  <p:embed/>
                </p:oleObj>
              </mc:Choice>
              <mc:Fallback>
                <p:oleObj name="Equation" r:id="rId7" imgW="257796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769" y="5301208"/>
                        <a:ext cx="4238461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95611"/>
              </p:ext>
            </p:extLst>
          </p:nvPr>
        </p:nvGraphicFramePr>
        <p:xfrm>
          <a:off x="7092280" y="5373216"/>
          <a:ext cx="1008112" cy="69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373216"/>
                        <a:ext cx="1008112" cy="695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458112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Energy acceptance from RF:</a:t>
            </a:r>
            <a:endParaRPr lang="zh-CN" altLang="en-US" sz="2000" dirty="0"/>
          </a:p>
        </p:txBody>
      </p:sp>
      <p:sp>
        <p:nvSpPr>
          <p:cNvPr id="13" name="右箭头 12"/>
          <p:cNvSpPr/>
          <p:nvPr/>
        </p:nvSpPr>
        <p:spPr>
          <a:xfrm>
            <a:off x="6444208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45232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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</a:t>
            </a:r>
            <a:endParaRPr lang="zh-CN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7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62880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Beam </a:t>
            </a:r>
            <a:r>
              <a:rPr lang="en-US" altLang="zh-CN" dirty="0"/>
              <a:t>lifetime due to radiative </a:t>
            </a:r>
            <a:r>
              <a:rPr lang="en-US" altLang="zh-CN" dirty="0" err="1"/>
              <a:t>Bhabha</a:t>
            </a:r>
            <a:r>
              <a:rPr lang="en-US" altLang="zh-CN" dirty="0"/>
              <a:t> scattering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78126"/>
              </p:ext>
            </p:extLst>
          </p:nvPr>
        </p:nvGraphicFramePr>
        <p:xfrm>
          <a:off x="1907704" y="2348880"/>
          <a:ext cx="4178524" cy="64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Equation" r:id="rId3" imgW="2831760" imgH="431640" progId="Equation.DSMT4">
                  <p:embed/>
                </p:oleObj>
              </mc:Choice>
              <mc:Fallback>
                <p:oleObj name="Equation" r:id="rId3" imgW="283176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348880"/>
                        <a:ext cx="4178524" cy="648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13358"/>
              </p:ext>
            </p:extLst>
          </p:nvPr>
        </p:nvGraphicFramePr>
        <p:xfrm>
          <a:off x="2484438" y="4581524"/>
          <a:ext cx="2697058" cy="79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Equation" r:id="rId5" imgW="1600200" imgH="469800" progId="Equation.DSMT4">
                  <p:embed/>
                </p:oleObj>
              </mc:Choice>
              <mc:Fallback>
                <p:oleObj name="Equation" r:id="rId5" imgW="1600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4438" y="4581524"/>
                        <a:ext cx="2697058" cy="791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683568" y="3613666"/>
            <a:ext cx="3903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Beam lifetime </a:t>
            </a:r>
            <a:r>
              <a:rPr lang="en-US" altLang="zh-CN" dirty="0"/>
              <a:t>due to </a:t>
            </a:r>
            <a:r>
              <a:rPr lang="en-US" altLang="zh-CN" dirty="0" err="1"/>
              <a:t>Beamstrahlung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83568" y="5877272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*V.I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Telnov</a:t>
            </a:r>
            <a:r>
              <a:rPr lang="en-US" altLang="zh-CN" sz="1400" dirty="0"/>
              <a:t>, "Issues with current designs for </a:t>
            </a:r>
            <a:r>
              <a:rPr lang="en-US" altLang="zh-CN" sz="1400" dirty="0" err="1"/>
              <a:t>e+e</a:t>
            </a:r>
            <a:r>
              <a:rPr lang="en-US" altLang="zh-CN" sz="1400" dirty="0"/>
              <a:t>- and </a:t>
            </a:r>
            <a:r>
              <a:rPr lang="en-US" altLang="zh-CN" sz="1400" dirty="0" err="1"/>
              <a:t>gammagamma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colliders“, </a:t>
            </a:r>
            <a:r>
              <a:rPr lang="en-US" altLang="zh-CN" sz="1400" dirty="0" err="1" smtClean="0"/>
              <a:t>PoS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Photon2013 (2013) </a:t>
            </a:r>
            <a:r>
              <a:rPr lang="en-US" altLang="zh-CN" sz="1400" dirty="0" smtClean="0"/>
              <a:t>070. </a:t>
            </a:r>
            <a:r>
              <a:rPr lang="en-US" altLang="zh-CN" sz="1400" dirty="0">
                <a:hlinkClick r:id="rId7"/>
              </a:rPr>
              <a:t>https://inspirehep.net/record/1298149/files/Photon%202013_070.pdf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593</Words>
  <Application>Microsoft Office PowerPoint</Application>
  <PresentationFormat>全屏显示(4:3)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</vt:lpstr>
      <vt:lpstr>Equation</vt:lpstr>
      <vt:lpstr>Parameter study and IR design for CEPC local double ring scheme</vt:lpstr>
      <vt:lpstr>Machine constraints / given parameters</vt:lpstr>
      <vt:lpstr>Parameter choice – step 1</vt:lpstr>
      <vt:lpstr>Parameter choice – step 2</vt:lpstr>
      <vt:lpstr>Parameter choice – step 3</vt:lpstr>
      <vt:lpstr>Parameter choice – step 4</vt:lpstr>
      <vt:lpstr>Parameter choice – step 5</vt:lpstr>
      <vt:lpstr>Parameter choice – step 6</vt:lpstr>
      <vt:lpstr>Parameter choice – step 7</vt:lpstr>
      <vt:lpstr>Primary parameter design</vt:lpstr>
      <vt:lpstr> Double ring FFS design</vt:lpstr>
      <vt:lpstr>Combine with local double ring lattice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parameter choice with crab waist scheme</dc:title>
  <dc:creator>Dou</dc:creator>
  <cp:lastModifiedBy>Dou</cp:lastModifiedBy>
  <cp:revision>46</cp:revision>
  <dcterms:created xsi:type="dcterms:W3CDTF">2015-10-13T01:38:58Z</dcterms:created>
  <dcterms:modified xsi:type="dcterms:W3CDTF">2015-10-23T05:49:22Z</dcterms:modified>
</cp:coreProperties>
</file>