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hyperlink" Target="https://inspirehep.net/record/1298149/files/Photon%202013_07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9232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study and IR design for CEPC local double ring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Gao, </a:t>
            </a:r>
            <a:r>
              <a:rPr lang="en-US" altLang="zh-CN" dirty="0"/>
              <a:t>Feng Su, Yuan </a:t>
            </a:r>
            <a:r>
              <a:rPr lang="en-US" altLang="zh-CN" dirty="0" smtClean="0"/>
              <a:t>Zhang, Ming Xiao, </a:t>
            </a:r>
            <a:r>
              <a:rPr lang="en-US" altLang="zh-CN" dirty="0" err="1"/>
              <a:t>Yiwei</a:t>
            </a:r>
            <a:r>
              <a:rPr lang="en-US" altLang="zh-CN" dirty="0"/>
              <a:t> Wang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Zhe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Duan</a:t>
            </a:r>
            <a:r>
              <a:rPr lang="en-US" altLang="zh-CN" dirty="0" smtClean="0"/>
              <a:t>, </a:t>
            </a:r>
            <a:r>
              <a:rPr lang="en-US" altLang="zh-CN" dirty="0" smtClean="0"/>
              <a:t>Bai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53536" y="6309320"/>
            <a:ext cx="2843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CEPC AP meeting, </a:t>
            </a:r>
            <a:r>
              <a:rPr lang="en-US" altLang="zh-CN" dirty="0" smtClean="0"/>
              <a:t>20151023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55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90304"/>
              </p:ext>
            </p:extLst>
          </p:nvPr>
        </p:nvGraphicFramePr>
        <p:xfrm>
          <a:off x="1547664" y="980728"/>
          <a:ext cx="6228183" cy="5800923"/>
        </p:xfrm>
        <a:graphic>
          <a:graphicData uri="http://schemas.openxmlformats.org/drawingml/2006/table">
            <a:tbl>
              <a:tblPr firstRow="1" bandRow="1"/>
              <a:tblGrid>
                <a:gridCol w="2052292"/>
                <a:gridCol w="1836140"/>
                <a:gridCol w="2339751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Local double ring</a:t>
                      </a:r>
                      <a:r>
                        <a:rPr lang="zh-CN" altLang="en-US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crab waist</a:t>
                      </a:r>
                      <a:r>
                        <a:rPr lang="zh-CN" altLang="en-US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zh-CN" sz="1600" b="1" i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0.265/0.0012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3.55/0.01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30.7/0.11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Primary parameter design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6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 Double ring FFS design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7" t="4061" r="10412" b="8504"/>
          <a:stretch/>
        </p:blipFill>
        <p:spPr bwMode="auto">
          <a:xfrm>
            <a:off x="35496" y="2050264"/>
            <a:ext cx="5541264" cy="437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2" t="4451" r="10315" b="9948"/>
          <a:stretch/>
        </p:blipFill>
        <p:spPr bwMode="auto">
          <a:xfrm>
            <a:off x="3275856" y="2240280"/>
            <a:ext cx="5733288" cy="446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5588" y="158815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E</a:t>
            </a:r>
            <a:r>
              <a:rPr lang="en-US" altLang="zh-CN" dirty="0" err="1" smtClean="0"/>
              <a:t>c</a:t>
            </a:r>
            <a:r>
              <a:rPr lang="en-US" altLang="zh-CN" dirty="0" smtClean="0"/>
              <a:t>=110 </a:t>
            </a:r>
            <a:r>
              <a:rPr lang="en-US" altLang="zh-CN" dirty="0" err="1" smtClean="0"/>
              <a:t>keV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7170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Betax</a:t>
            </a:r>
            <a:r>
              <a:rPr lang="en-US" altLang="zh-CN" sz="1400" dirty="0" smtClean="0"/>
              <a:t>=0.8m</a:t>
            </a:r>
          </a:p>
          <a:p>
            <a:r>
              <a:rPr lang="en-US" altLang="zh-CN" sz="1400" dirty="0" err="1" smtClean="0"/>
              <a:t>Betay</a:t>
            </a:r>
            <a:r>
              <a:rPr lang="en-US" altLang="zh-CN" sz="1400" dirty="0" smtClean="0"/>
              <a:t>=0.003m</a:t>
            </a:r>
            <a:endParaRPr lang="zh-CN" altLang="en-US" sz="1400" dirty="0"/>
          </a:p>
        </p:txBody>
      </p:sp>
      <p:sp>
        <p:nvSpPr>
          <p:cNvPr id="5" name="矩形 4"/>
          <p:cNvSpPr/>
          <p:nvPr/>
        </p:nvSpPr>
        <p:spPr>
          <a:xfrm>
            <a:off x="611560" y="1680932"/>
            <a:ext cx="2757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Final transformer telescope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64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613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Combine with local double ring lattice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7" y="1412776"/>
            <a:ext cx="8461375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17631" y="4088879"/>
            <a:ext cx="8415921" cy="2560637"/>
            <a:chOff x="491543" y="3811027"/>
            <a:chExt cx="8461375" cy="2560637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543" y="3811027"/>
              <a:ext cx="8461375" cy="2560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弧形 3"/>
            <p:cNvSpPr/>
            <p:nvPr/>
          </p:nvSpPr>
          <p:spPr>
            <a:xfrm rot="20769150">
              <a:off x="4299207" y="4560166"/>
              <a:ext cx="510707" cy="6928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327829">
              <a:off x="4806413" y="4834988"/>
              <a:ext cx="341313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67544" y="14127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Choice 1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2210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Choice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8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116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A consistent calculation method for CEPC parameter choice with carb waist scheme has been created.</a:t>
            </a:r>
          </a:p>
          <a:p>
            <a:r>
              <a:rPr lang="en-US" altLang="zh-CN" sz="2400" dirty="0" smtClean="0"/>
              <a:t>The first edition of carb waist parameter was shown. We got larger luminosity with this parameter.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L</a:t>
            </a:r>
            <a:r>
              <a:rPr lang="en-US" altLang="zh-CN" sz="2400" dirty="0" smtClean="0">
                <a:solidFill>
                  <a:srgbClr val="FF0000"/>
                </a:solidFill>
              </a:rPr>
              <a:t>=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2.91*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/IP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 The key differences compared with Pre-CDR parameters are: </a:t>
            </a:r>
          </a:p>
          <a:p>
            <a:pPr marL="0" indent="0">
              <a:buNone/>
            </a:pPr>
            <a:r>
              <a:rPr lang="en-US" altLang="zh-CN" sz="1800" dirty="0" smtClean="0"/>
              <a:t>                            half crossing angle:          13 </a:t>
            </a:r>
            <a:r>
              <a:rPr lang="en-US" altLang="zh-CN" sz="1800" dirty="0" err="1" smtClean="0"/>
              <a:t>mrad</a:t>
            </a:r>
            <a:r>
              <a:rPr lang="en-US" altLang="zh-CN" sz="1800" dirty="0" smtClean="0"/>
              <a:t> (</a:t>
            </a:r>
            <a:r>
              <a:rPr lang="en-US" altLang="zh-CN" sz="1800" dirty="0" err="1" smtClean="0"/>
              <a:t>Pinwinski</a:t>
            </a:r>
            <a:r>
              <a:rPr lang="en-US" altLang="zh-CN" sz="1800" dirty="0" smtClean="0"/>
              <a:t> </a:t>
            </a:r>
            <a:r>
              <a:rPr lang="en-US" altLang="zh-CN" sz="1800" dirty="0" smtClean="0">
                <a:sym typeface="Symbol"/>
              </a:rPr>
              <a:t>=</a:t>
            </a:r>
            <a:r>
              <a:rPr lang="en-US" altLang="zh-CN" sz="1800" dirty="0" smtClean="0"/>
              <a:t>2)</a:t>
            </a:r>
          </a:p>
          <a:p>
            <a:pPr marL="0" indent="0">
              <a:buNone/>
            </a:pPr>
            <a:r>
              <a:rPr lang="en-US" altLang="zh-CN" sz="1800" dirty="0" smtClean="0"/>
              <a:t>                            </a:t>
            </a:r>
            <a:r>
              <a:rPr lang="en-US" altLang="zh-CN" sz="1800" dirty="0" err="1" smtClean="0"/>
              <a:t>emittance</a:t>
            </a:r>
            <a:r>
              <a:rPr lang="en-US" altLang="zh-CN" sz="1800" dirty="0" smtClean="0"/>
              <a:t>:                         </a:t>
            </a:r>
            <a:r>
              <a:rPr lang="en-US" altLang="zh-CN" sz="1800" kern="100" dirty="0" smtClean="0">
                <a:latin typeface="Times New Roman"/>
                <a:cs typeface="Times New Roman"/>
              </a:rPr>
              <a:t>3.55 nm</a:t>
            </a:r>
          </a:p>
          <a:p>
            <a:pPr marL="0" indent="0">
              <a:buNone/>
            </a:pPr>
            <a:r>
              <a:rPr lang="en-US" altLang="zh-CN" sz="1800" kern="100" dirty="0">
                <a:latin typeface="Times New Roman"/>
                <a:cs typeface="Times New Roman"/>
              </a:rPr>
              <a:t> </a:t>
            </a:r>
            <a:r>
              <a:rPr lang="en-US" altLang="zh-CN" sz="1800" kern="100" dirty="0" smtClean="0">
                <a:latin typeface="Times New Roman"/>
                <a:cs typeface="Times New Roman"/>
              </a:rPr>
              <a:t>                         beam-beam limit </a:t>
            </a:r>
            <a:r>
              <a:rPr lang="en-US" altLang="zh-CN" sz="1800" kern="100" dirty="0" smtClean="0">
                <a:latin typeface="Times New Roman"/>
                <a:cs typeface="Times New Roman"/>
                <a:sym typeface="Symbol"/>
              </a:rPr>
              <a:t>y:       0.11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bunch length(nature):     3.5 mm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RF voltage:                         3.6 GV</a:t>
            </a:r>
          </a:p>
          <a:p>
            <a:r>
              <a:rPr lang="en-US" altLang="zh-CN" sz="2400" dirty="0" smtClean="0"/>
              <a:t>Two crab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should be designed soon.</a:t>
            </a:r>
          </a:p>
          <a:p>
            <a:r>
              <a:rPr lang="en-US" altLang="zh-CN" sz="2400" dirty="0" smtClean="0"/>
              <a:t>Local double ring lattice and IR design are ready.  Next step: connect two part to make a whole ring.</a:t>
            </a:r>
          </a:p>
        </p:txBody>
      </p:sp>
    </p:spTree>
    <p:extLst>
      <p:ext uri="{BB962C8B-B14F-4D97-AF65-F5344CB8AC3E}">
        <p14:creationId xmlns:p14="http://schemas.microsoft.com/office/powerpoint/2010/main" val="1500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8064896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  <a:endParaRPr lang="en-US" altLang="zh-CN" dirty="0" smtClean="0"/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R=</a:t>
            </a:r>
            <a:r>
              <a:rPr lang="en-US" altLang="zh-CN" dirty="0" smtClean="0">
                <a:sym typeface="Symbol"/>
              </a:rPr>
              <a:t>y/x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luminosity 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A=</a:t>
            </a:r>
            <a:r>
              <a:rPr lang="en-US" altLang="zh-CN" i="1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0</a:t>
            </a:r>
            <a:r>
              <a:rPr lang="en-US" altLang="zh-CN" dirty="0" smtClean="0">
                <a:sym typeface="Symbol"/>
              </a:rPr>
              <a:t>/</a:t>
            </a:r>
            <a:r>
              <a:rPr lang="en-US" altLang="zh-CN" i="1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BS</a:t>
            </a:r>
            <a:r>
              <a:rPr lang="en-US" altLang="zh-CN" dirty="0" smtClean="0">
                <a:sym typeface="Symbol"/>
              </a:rPr>
              <a:t> (A&gt;~3)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2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184090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7913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418709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88473"/>
              </p:ext>
            </p:extLst>
          </p:nvPr>
        </p:nvGraphicFramePr>
        <p:xfrm>
          <a:off x="2411760" y="4797152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97152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484891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luminosity enhancement by crab waist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043608" y="6093296"/>
            <a:ext cx="7236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Gao,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859872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25933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96754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26807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7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73190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8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86006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9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63392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754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41866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2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35071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865970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4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690818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5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488263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8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57577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9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51825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71286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00961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2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45257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03612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649733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077325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9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961574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0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1457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611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</a:t>
            </a:r>
            <a:r>
              <a:rPr lang="en-US" altLang="zh-CN" dirty="0"/>
              <a:t>lifetime due to radiative </a:t>
            </a:r>
            <a:r>
              <a:rPr lang="en-US" altLang="zh-CN" dirty="0" err="1"/>
              <a:t>Bhabha</a:t>
            </a:r>
            <a:r>
              <a:rPr lang="en-US" altLang="zh-CN" dirty="0"/>
              <a:t> scattering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78126"/>
              </p:ext>
            </p:extLst>
          </p:nvPr>
        </p:nvGraphicFramePr>
        <p:xfrm>
          <a:off x="1907704" y="2348880"/>
          <a:ext cx="4178524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4178524" cy="64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13358"/>
              </p:ext>
            </p:extLst>
          </p:nvPr>
        </p:nvGraphicFramePr>
        <p:xfrm>
          <a:off x="2484438" y="4581524"/>
          <a:ext cx="2697058" cy="7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4438" y="4581524"/>
                        <a:ext cx="2697058" cy="791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3613666"/>
            <a:ext cx="3903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lifetime </a:t>
            </a:r>
            <a:r>
              <a:rPr lang="en-US" altLang="zh-CN" dirty="0"/>
              <a:t>due to </a:t>
            </a:r>
            <a:r>
              <a:rPr lang="en-US" altLang="zh-CN" dirty="0" err="1"/>
              <a:t>Beamstrahlung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3568" y="587727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*V.I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Telnov</a:t>
            </a:r>
            <a:r>
              <a:rPr lang="en-US" altLang="zh-CN" sz="1400" dirty="0"/>
              <a:t>, "Issues with current designs for </a:t>
            </a:r>
            <a:r>
              <a:rPr lang="en-US" altLang="zh-CN" sz="1400" dirty="0" err="1"/>
              <a:t>e+e</a:t>
            </a:r>
            <a:r>
              <a:rPr lang="en-US" altLang="zh-CN" sz="1400" dirty="0"/>
              <a:t>- and </a:t>
            </a:r>
            <a:r>
              <a:rPr lang="en-US" altLang="zh-CN" sz="1400" dirty="0" err="1"/>
              <a:t>gammagamma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colliders“,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Photon2013 (2013) </a:t>
            </a:r>
            <a:r>
              <a:rPr lang="en-US" altLang="zh-CN" sz="1400" dirty="0" smtClean="0"/>
              <a:t>070. </a:t>
            </a:r>
            <a:r>
              <a:rPr lang="en-US" altLang="zh-CN" sz="1400" dirty="0">
                <a:hlinkClick r:id="rId7"/>
              </a:rPr>
              <a:t>https://inspirehep.net/record/1298149/files/Photon%202013_070.pdf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593</Words>
  <Application>Microsoft Office PowerPoint</Application>
  <PresentationFormat>全屏显示(4:3)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</vt:lpstr>
      <vt:lpstr>Equation</vt:lpstr>
      <vt:lpstr>Parameter study and IR design for CEPC local double ring scheme</vt:lpstr>
      <vt:lpstr>Machine constraints / given parameters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Primary parameter design</vt:lpstr>
      <vt:lpstr> Double ring FFS design</vt:lpstr>
      <vt:lpstr>Combine with local double ring lattice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parameter choice with crab waist scheme</dc:title>
  <dc:creator>Dou</dc:creator>
  <cp:lastModifiedBy>Dou</cp:lastModifiedBy>
  <cp:revision>46</cp:revision>
  <dcterms:created xsi:type="dcterms:W3CDTF">2015-10-13T01:38:58Z</dcterms:created>
  <dcterms:modified xsi:type="dcterms:W3CDTF">2015-10-23T05:49:22Z</dcterms:modified>
</cp:coreProperties>
</file>