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60" r:id="rId7"/>
    <p:sldId id="263" r:id="rId8"/>
    <p:sldId id="268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8" autoAdjust="0"/>
  </p:normalViewPr>
  <p:slideViewPr>
    <p:cSldViewPr>
      <p:cViewPr varScale="1">
        <p:scale>
          <a:sx n="62" d="100"/>
          <a:sy n="62" d="100"/>
        </p:scale>
        <p:origin x="93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267A8-D362-4360-8406-88AF4877F473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03394-E1C0-4FFC-87C8-01A7C29E5F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289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03394-E1C0-4FFC-87C8-01A7C29E5F6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1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00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876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63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017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11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62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47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18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97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33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27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Bunch Lengthening of CEPC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err="1" smtClean="0">
                <a:solidFill>
                  <a:srgbClr val="002060"/>
                </a:solidFill>
              </a:rPr>
              <a:t>Hongjuan</a:t>
            </a:r>
            <a:r>
              <a:rPr lang="en-US" altLang="zh-CN" sz="2800" dirty="0" smtClean="0">
                <a:solidFill>
                  <a:srgbClr val="002060"/>
                </a:solidFill>
              </a:rPr>
              <a:t> Zheng, </a:t>
            </a:r>
            <a:r>
              <a:rPr lang="en-US" altLang="zh-CN" sz="2800" dirty="0" err="1" smtClean="0">
                <a:solidFill>
                  <a:srgbClr val="002060"/>
                </a:solidFill>
              </a:rPr>
              <a:t>Jie</a:t>
            </a:r>
            <a:r>
              <a:rPr lang="en-US" altLang="zh-CN" sz="2800" dirty="0" smtClean="0">
                <a:solidFill>
                  <a:srgbClr val="002060"/>
                </a:solidFill>
              </a:rPr>
              <a:t> Gao</a:t>
            </a:r>
          </a:p>
          <a:p>
            <a:r>
              <a:rPr lang="en-US" altLang="zh-CN" sz="2800" dirty="0" smtClean="0">
                <a:solidFill>
                  <a:srgbClr val="002060"/>
                </a:solidFill>
              </a:rPr>
              <a:t>2015-10-23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0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Outline 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Theory used-----”</a:t>
            </a:r>
            <a:r>
              <a:rPr lang="en-US" altLang="zh-CN" sz="2800" dirty="0"/>
              <a:t> Gao’s theory</a:t>
            </a:r>
            <a:r>
              <a:rPr lang="en-US" altLang="zh-CN" sz="2800" dirty="0" smtClean="0"/>
              <a:t>”.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Different models used to calculate bunch lengthening and energy spread for the </a:t>
            </a:r>
            <a:r>
              <a:rPr lang="en-US" altLang="zh-CN" sz="2800" dirty="0" smtClean="0">
                <a:solidFill>
                  <a:srgbClr val="002060"/>
                </a:solidFill>
              </a:rPr>
              <a:t>main ring</a:t>
            </a:r>
            <a:r>
              <a:rPr lang="en-US" altLang="zh-CN" sz="2800" dirty="0" smtClean="0"/>
              <a:t>.  </a:t>
            </a:r>
          </a:p>
          <a:p>
            <a:pPr marL="720000" indent="-514350"/>
            <a:r>
              <a:rPr lang="en-US" altLang="zh-CN" sz="2800" dirty="0" smtClean="0"/>
              <a:t>Only RF cavities and resistive wall are considered.</a:t>
            </a:r>
          </a:p>
          <a:p>
            <a:pPr marL="720000" indent="-514350"/>
            <a:r>
              <a:rPr lang="en-US" altLang="zh-CN" sz="2800" dirty="0"/>
              <a:t>Scaled KEKB LER</a:t>
            </a:r>
            <a:r>
              <a:rPr lang="en-US" altLang="zh-CN" sz="2800" dirty="0" smtClean="0"/>
              <a:t>.</a:t>
            </a:r>
            <a:endParaRPr lang="en-US" altLang="zh-CN" sz="2800" dirty="0"/>
          </a:p>
          <a:p>
            <a:pPr marL="334800" indent="-5143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Bunch lengthening and energy spread </a:t>
            </a:r>
            <a:r>
              <a:rPr lang="en-US" altLang="zh-CN" sz="2800" dirty="0" smtClean="0">
                <a:solidFill>
                  <a:srgbClr val="002060"/>
                </a:solidFill>
              </a:rPr>
              <a:t>for booster</a:t>
            </a:r>
            <a:r>
              <a:rPr lang="en-US" altLang="zh-CN" sz="2800" dirty="0" smtClean="0"/>
              <a:t>.</a:t>
            </a:r>
          </a:p>
          <a:p>
            <a:pPr marL="334800" indent="-514350">
              <a:buFont typeface="Wingdings" panose="05000000000000000000" pitchFamily="2" charset="2"/>
              <a:buChar char="Ø"/>
            </a:pPr>
            <a:r>
              <a:rPr lang="en-US" altLang="zh-CN" sz="2800" dirty="0"/>
              <a:t>Summary </a:t>
            </a:r>
          </a:p>
          <a:p>
            <a:pPr marL="334800" indent="-514350">
              <a:buFont typeface="Wingdings" panose="05000000000000000000" pitchFamily="2" charset="2"/>
              <a:buChar char="Ø"/>
            </a:pP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377066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Theory used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The analytical expression that describes the wake potential of a storage ring is[1]:</a:t>
            </a:r>
          </a:p>
          <a:p>
            <a:pPr marL="0" indent="0">
              <a:buNone/>
            </a:pPr>
            <a:r>
              <a:rPr lang="en-US" altLang="zh-CN" sz="2000" dirty="0"/>
              <a:t> 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 bunch lengthening equation is as follows[1]: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Energy spread is:</a:t>
            </a:r>
          </a:p>
          <a:p>
            <a:pPr marL="0" indent="0">
              <a:buNone/>
            </a:pPr>
            <a:endParaRPr lang="en-US" altLang="zh-CN" sz="2000" dirty="0" smtClean="0"/>
          </a:p>
          <a:p>
            <a:endParaRPr lang="zh-CN" altLang="en-US" sz="2000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32654"/>
              </p:ext>
            </p:extLst>
          </p:nvPr>
        </p:nvGraphicFramePr>
        <p:xfrm>
          <a:off x="899592" y="2276872"/>
          <a:ext cx="7056783" cy="707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" name="Equation" r:id="rId4" imgW="4686120" imgH="469800" progId="Equation.DSMT4">
                  <p:embed/>
                </p:oleObj>
              </mc:Choice>
              <mc:Fallback>
                <p:oleObj name="Equation" r:id="rId4" imgW="46861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9592" y="2276872"/>
                        <a:ext cx="7056783" cy="7075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13424"/>
              </p:ext>
            </p:extLst>
          </p:nvPr>
        </p:nvGraphicFramePr>
        <p:xfrm>
          <a:off x="2216150" y="3500438"/>
          <a:ext cx="391953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" name="Equation" r:id="rId6" imgW="2679480" imgH="482400" progId="Equation.DSMT4">
                  <p:embed/>
                </p:oleObj>
              </mc:Choice>
              <mc:Fallback>
                <p:oleObj name="Equation" r:id="rId6" imgW="26794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16150" y="3500438"/>
                        <a:ext cx="3919538" cy="70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398669"/>
              </p:ext>
            </p:extLst>
          </p:nvPr>
        </p:nvGraphicFramePr>
        <p:xfrm>
          <a:off x="2406650" y="5157788"/>
          <a:ext cx="23145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" name="Equation" r:id="rId8" imgW="1511280" imgH="469800" progId="Equation.DSMT4">
                  <p:embed/>
                </p:oleObj>
              </mc:Choice>
              <mc:Fallback>
                <p:oleObj name="Equation" r:id="rId8" imgW="15112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06650" y="5157788"/>
                        <a:ext cx="2314575" cy="719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459961"/>
              </p:ext>
            </p:extLst>
          </p:nvPr>
        </p:nvGraphicFramePr>
        <p:xfrm>
          <a:off x="2555776" y="5877272"/>
          <a:ext cx="1152127" cy="351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" name="Equation" r:id="rId10" imgW="749160" imgH="228600" progId="Equation.DSMT4">
                  <p:embed/>
                </p:oleObj>
              </mc:Choice>
              <mc:Fallback>
                <p:oleObj name="Equation" r:id="rId10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55776" y="5877272"/>
                        <a:ext cx="1152127" cy="351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7175"/>
              </p:ext>
            </p:extLst>
          </p:nvPr>
        </p:nvGraphicFramePr>
        <p:xfrm>
          <a:off x="2411760" y="4221088"/>
          <a:ext cx="12601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" name="Equation" r:id="rId12" imgW="799920" imgH="228600" progId="Equation.DSMT4">
                  <p:embed/>
                </p:oleObj>
              </mc:Choice>
              <mc:Fallback>
                <p:oleObj name="Equation" r:id="rId12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11760" y="4221088"/>
                        <a:ext cx="1260140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7504" y="6381328"/>
            <a:ext cx="9036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[1] J</a:t>
            </a:r>
            <a:r>
              <a:rPr lang="en-US" altLang="zh-CN" sz="1050" dirty="0"/>
              <a:t>. Gao, On the single bunch longitudinal collective effects in electron storage rings, Nuclear Instruments and Methods in Physics Research A 491(2002) 1-8</a:t>
            </a:r>
            <a:r>
              <a:rPr lang="en-US" altLang="zh-CN" sz="105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960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Gao theory </a:t>
            </a:r>
            <a:r>
              <a:rPr lang="en-US" altLang="zh-CN" sz="2400" dirty="0" smtClean="0"/>
              <a:t>has been used to </a:t>
            </a:r>
            <a:r>
              <a:rPr lang="en-US" altLang="zh-CN" sz="2400" dirty="0"/>
              <a:t>get the longitudinal loss </a:t>
            </a:r>
            <a:r>
              <a:rPr lang="en-US" altLang="zh-CN" sz="2400" dirty="0" smtClean="0"/>
              <a:t>factor of </a:t>
            </a:r>
            <a:r>
              <a:rPr lang="en-US" altLang="zh-CN" sz="2400" dirty="0" smtClean="0"/>
              <a:t>BEPCII[2]. </a:t>
            </a:r>
            <a:r>
              <a:rPr lang="en-US" altLang="zh-CN" sz="2400" dirty="0"/>
              <a:t>The experimental results are fit by using the </a:t>
            </a:r>
            <a:r>
              <a:rPr lang="en-US" altLang="zh-CN" sz="2400" dirty="0" smtClean="0"/>
              <a:t>Gao equation, </a:t>
            </a:r>
            <a:r>
              <a:rPr lang="en-US" altLang="zh-CN" sz="2400" dirty="0"/>
              <a:t>estimation for longitudinal loss factor basically agrees with the impedance </a:t>
            </a:r>
            <a:r>
              <a:rPr lang="en-US" altLang="zh-CN" sz="2400" dirty="0" smtClean="0"/>
              <a:t>budget from design report. </a:t>
            </a:r>
            <a:endParaRPr lang="en-US" altLang="zh-CN" sz="2400" dirty="0"/>
          </a:p>
          <a:p>
            <a:endParaRPr lang="en-US" altLang="zh-CN" sz="2400" dirty="0"/>
          </a:p>
          <a:p>
            <a:endParaRPr lang="en-US" altLang="zh-CN" sz="2400" dirty="0"/>
          </a:p>
          <a:p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6476177"/>
            <a:ext cx="76693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[2] </a:t>
            </a:r>
            <a:r>
              <a:rPr lang="en-US" altLang="zh-CN" sz="1050" dirty="0" smtClean="0"/>
              <a:t>WANG Dou, </a:t>
            </a:r>
            <a:r>
              <a:rPr lang="en-US" altLang="zh-CN" sz="1050" dirty="0"/>
              <a:t>LI </a:t>
            </a:r>
            <a:r>
              <a:rPr lang="en-US" altLang="zh-CN" sz="1050" dirty="0" smtClean="0"/>
              <a:t>Yong, et al. </a:t>
            </a:r>
            <a:r>
              <a:rPr lang="en-US" altLang="zh-CN" sz="1050" dirty="0"/>
              <a:t>Longitudinal Single Bunch Instability Study on BEPCII </a:t>
            </a:r>
            <a:r>
              <a:rPr lang="en-US" altLang="zh-CN" sz="1050" dirty="0" smtClean="0"/>
              <a:t>,</a:t>
            </a:r>
            <a:r>
              <a:rPr lang="en-US" altLang="zh-CN" sz="1050" dirty="0"/>
              <a:t> </a:t>
            </a:r>
            <a:r>
              <a:rPr lang="en-US" altLang="zh-CN" sz="1050" dirty="0" smtClean="0"/>
              <a:t> </a:t>
            </a:r>
            <a:r>
              <a:rPr lang="en-US" altLang="zh-CN" sz="1050" dirty="0" err="1" smtClean="0"/>
              <a:t>arXiv</a:t>
            </a:r>
            <a:r>
              <a:rPr lang="en-US" altLang="zh-CN" sz="1050" dirty="0" smtClean="0"/>
              <a:t> </a:t>
            </a:r>
            <a:r>
              <a:rPr lang="en-US" altLang="zh-CN" sz="1050" dirty="0"/>
              <a:t>preprint arXiv:1304.2822 (2013).</a:t>
            </a:r>
            <a:r>
              <a:rPr lang="en-US" altLang="zh-CN" sz="1050" dirty="0" smtClean="0"/>
              <a:t> </a:t>
            </a:r>
            <a:endParaRPr lang="en-US" altLang="zh-CN" sz="105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8149"/>
            <a:ext cx="491490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21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5865515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The theory also used to estimate the instability of KEKB LER.  The analytical calculation fits well with the numerical simulation.</a:t>
            </a:r>
            <a:endParaRPr lang="zh-CN" altLang="en-US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36245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978" y="1455837"/>
            <a:ext cx="4295775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10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CEPC main ring. (</a:t>
            </a:r>
            <a:r>
              <a:rPr lang="el-GR" altLang="zh-CN" sz="2400" dirty="0">
                <a:solidFill>
                  <a:srgbClr val="C00000"/>
                </a:solidFill>
              </a:rPr>
              <a:t>σ</a:t>
            </a:r>
            <a:r>
              <a:rPr lang="en-US" altLang="zh-CN" sz="1200" dirty="0" smtClean="0">
                <a:solidFill>
                  <a:srgbClr val="C00000"/>
                </a:solidFill>
              </a:rPr>
              <a:t>z0</a:t>
            </a:r>
            <a:r>
              <a:rPr lang="en-US" altLang="zh-CN" sz="2400" dirty="0" smtClean="0">
                <a:solidFill>
                  <a:srgbClr val="C00000"/>
                </a:solidFill>
              </a:rPr>
              <a:t>=2.65mm </a:t>
            </a:r>
            <a:r>
              <a:rPr lang="en-US" altLang="zh-CN" sz="2400" dirty="0">
                <a:solidFill>
                  <a:srgbClr val="C00000"/>
                </a:solidFill>
              </a:rPr>
              <a:t>)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Bunch lengthening with CEPC RF cavities and resistive wall.</a:t>
            </a:r>
          </a:p>
          <a:p>
            <a:endParaRPr lang="zh-CN" altLang="en-US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576675"/>
              </p:ext>
            </p:extLst>
          </p:nvPr>
        </p:nvGraphicFramePr>
        <p:xfrm>
          <a:off x="350259" y="1238695"/>
          <a:ext cx="4902748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Mathcad" r:id="rId3" imgW="3724275" imgH="2628900" progId="Mathcad">
                  <p:embed/>
                </p:oleObj>
              </mc:Choice>
              <mc:Fallback>
                <p:oleObj name="Mathcad" r:id="rId3" imgW="3724275" imgH="2628900" progId="Mathcad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59" y="1238695"/>
                        <a:ext cx="4902748" cy="3456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2987824" y="4418927"/>
            <a:ext cx="42100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alibri"/>
                <a:ea typeface="宋体"/>
                <a:cs typeface="Times New Roman"/>
              </a:rPr>
              <a:t>(m)</a:t>
            </a:r>
            <a:endParaRPr lang="zh-CN" sz="1050" kern="100" dirty="0">
              <a:effectLst/>
              <a:latin typeface="Calibri"/>
              <a:ea typeface="宋体"/>
              <a:cs typeface="Times New Roman"/>
            </a:endParaRPr>
          </a:p>
        </p:txBody>
      </p:sp>
      <p:sp>
        <p:nvSpPr>
          <p:cNvPr id="8" name="文本框 2"/>
          <p:cNvSpPr txBox="1">
            <a:spLocks noChangeArrowheads="1"/>
          </p:cNvSpPr>
          <p:nvPr/>
        </p:nvSpPr>
        <p:spPr bwMode="auto">
          <a:xfrm>
            <a:off x="342587" y="2966887"/>
            <a:ext cx="54038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alibri"/>
                <a:ea typeface="宋体"/>
                <a:cs typeface="Times New Roman"/>
              </a:rPr>
              <a:t>(V/</a:t>
            </a:r>
            <a:r>
              <a:rPr lang="en-US" sz="1050" kern="100" dirty="0" err="1">
                <a:effectLst/>
                <a:latin typeface="Calibri"/>
                <a:ea typeface="宋体"/>
                <a:cs typeface="Times New Roman"/>
              </a:rPr>
              <a:t>pC</a:t>
            </a:r>
            <a:r>
              <a:rPr lang="en-US" sz="1050" kern="100" dirty="0">
                <a:effectLst/>
                <a:latin typeface="Calibri"/>
                <a:ea typeface="宋体"/>
                <a:cs typeface="Times New Roman"/>
              </a:rPr>
              <a:t>)</a:t>
            </a:r>
            <a:endParaRPr lang="zh-CN" sz="1050" kern="100" dirty="0">
              <a:effectLst/>
              <a:latin typeface="Calibri"/>
              <a:ea typeface="宋体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859" y="4794870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Total </a:t>
            </a:r>
            <a:r>
              <a:rPr lang="en-US" altLang="zh-CN" sz="2000" dirty="0">
                <a:solidFill>
                  <a:srgbClr val="002060"/>
                </a:solidFill>
              </a:rPr>
              <a:t>longitudinal </a:t>
            </a:r>
            <a:r>
              <a:rPr lang="en-US" altLang="zh-CN" sz="2000" dirty="0" smtClean="0">
                <a:solidFill>
                  <a:srgbClr val="002060"/>
                </a:solidFill>
              </a:rPr>
              <a:t>loss factor of 384 cavities and resistive wall are 1205.1V/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pC</a:t>
            </a:r>
            <a:r>
              <a:rPr lang="en-US" altLang="zh-CN" sz="2000" dirty="0" smtClean="0">
                <a:solidFill>
                  <a:srgbClr val="002060"/>
                </a:solidFill>
              </a:rPr>
              <a:t>, total inductance is 126.8nH [4].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When bunch current is </a:t>
            </a:r>
            <a:r>
              <a:rPr lang="en-US" altLang="zh-CN" sz="2000" dirty="0" smtClean="0">
                <a:solidFill>
                  <a:srgbClr val="C00000"/>
                </a:solidFill>
              </a:rPr>
              <a:t>0.332mA</a:t>
            </a:r>
            <a:r>
              <a:rPr lang="en-US" altLang="zh-CN" sz="2000" dirty="0" smtClean="0">
                <a:solidFill>
                  <a:srgbClr val="002060"/>
                </a:solidFill>
              </a:rPr>
              <a:t>, bunch lengthening </a:t>
            </a:r>
            <a:r>
              <a:rPr lang="en-US" altLang="zh-CN" sz="2000" i="1" dirty="0" err="1" smtClean="0">
                <a:solidFill>
                  <a:srgbClr val="C00000"/>
                </a:solidFill>
              </a:rPr>
              <a:t>R</a:t>
            </a:r>
            <a:r>
              <a:rPr lang="en-US" altLang="zh-CN" sz="2000" baseline="-25000" dirty="0" err="1" smtClean="0">
                <a:solidFill>
                  <a:srgbClr val="C00000"/>
                </a:solidFill>
              </a:rPr>
              <a:t>z</a:t>
            </a:r>
            <a:r>
              <a:rPr lang="en-US" altLang="zh-CN" sz="2000" dirty="0" smtClean="0">
                <a:solidFill>
                  <a:srgbClr val="C00000"/>
                </a:solidFill>
              </a:rPr>
              <a:t>=1.329</a:t>
            </a:r>
            <a:r>
              <a:rPr lang="en-US" altLang="zh-CN" sz="2000" dirty="0" smtClean="0">
                <a:solidFill>
                  <a:srgbClr val="002060"/>
                </a:solidFill>
              </a:rPr>
              <a:t>, energy spread </a:t>
            </a:r>
            <a:r>
              <a:rPr lang="en-US" altLang="zh-CN" sz="2000" i="1" dirty="0" smtClean="0">
                <a:solidFill>
                  <a:srgbClr val="C00000"/>
                </a:solidFill>
              </a:rPr>
              <a:t>R</a:t>
            </a:r>
            <a:r>
              <a:rPr lang="en-US" altLang="zh-CN" sz="2000" baseline="-25000" dirty="0" smtClean="0">
                <a:solidFill>
                  <a:srgbClr val="C00000"/>
                </a:solidFill>
              </a:rPr>
              <a:t>e</a:t>
            </a:r>
            <a:r>
              <a:rPr lang="en-US" altLang="zh-CN" sz="2000" dirty="0" smtClean="0">
                <a:solidFill>
                  <a:srgbClr val="C00000"/>
                </a:solidFill>
              </a:rPr>
              <a:t>=1.231.</a:t>
            </a:r>
            <a:r>
              <a:rPr lang="en-US" altLang="zh-CN" sz="2000" dirty="0" smtClean="0">
                <a:solidFill>
                  <a:srgbClr val="002060"/>
                </a:solidFill>
              </a:rPr>
              <a:t> 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4151" y="6309320"/>
            <a:ext cx="85689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/>
              <a:t>N. </a:t>
            </a:r>
            <a:r>
              <a:rPr lang="en-US" altLang="zh-CN" sz="1050" dirty="0" smtClean="0"/>
              <a:t>Wang, et al. </a:t>
            </a:r>
            <a:r>
              <a:rPr lang="en-US" altLang="zh-CN" sz="1050" dirty="0"/>
              <a:t>Impedance and collective effects of </a:t>
            </a:r>
            <a:r>
              <a:rPr lang="en-US" altLang="zh-CN" sz="1050" dirty="0" smtClean="0"/>
              <a:t>CEPC, </a:t>
            </a:r>
            <a:r>
              <a:rPr lang="en-US" altLang="zh-CN" sz="1050" dirty="0"/>
              <a:t>55th ICFA Advanced Beam Dynamics Workshop on High Luminosity Circular </a:t>
            </a:r>
            <a:r>
              <a:rPr lang="en-US" altLang="zh-CN" sz="1050" dirty="0" err="1"/>
              <a:t>e+e</a:t>
            </a:r>
            <a:r>
              <a:rPr lang="en-US" altLang="zh-CN" sz="1050" dirty="0"/>
              <a:t>- Colliders – Higgs Factory (HF2014</a:t>
            </a:r>
            <a:r>
              <a:rPr lang="en-US" altLang="zh-CN" sz="1050" dirty="0" smtClean="0"/>
              <a:t>), Oct. 11, 2014.</a:t>
            </a:r>
            <a:endParaRPr lang="en-US" altLang="zh-CN" sz="1050" dirty="0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612233"/>
              </p:ext>
            </p:extLst>
          </p:nvPr>
        </p:nvGraphicFramePr>
        <p:xfrm>
          <a:off x="4678034" y="1233123"/>
          <a:ext cx="4373808" cy="3095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Graph" r:id="rId5" imgW="4276954" imgH="3022397" progId="Origin50.Graph">
                  <p:embed/>
                </p:oleObj>
              </mc:Choice>
              <mc:Fallback>
                <p:oleObj name="Graph" r:id="rId5" imgW="4276954" imgH="3022397" progId="Origin50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034" y="1233123"/>
                        <a:ext cx="4373808" cy="30956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35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581141"/>
              </p:ext>
            </p:extLst>
          </p:nvPr>
        </p:nvGraphicFramePr>
        <p:xfrm>
          <a:off x="5050377" y="1356219"/>
          <a:ext cx="4147120" cy="290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Mathcad" r:id="rId3" imgW="3752850" imgH="2628900" progId="Mathcad">
                  <p:embed/>
                </p:oleObj>
              </mc:Choice>
              <mc:Fallback>
                <p:oleObj name="Mathcad" r:id="rId3" imgW="3752850" imgH="2628900" progId="Mathcad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377" y="1356219"/>
                        <a:ext cx="4147120" cy="29029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CEPC  main ring. (</a:t>
            </a:r>
            <a:r>
              <a:rPr lang="el-GR" altLang="zh-CN" sz="2400" dirty="0">
                <a:solidFill>
                  <a:srgbClr val="C00000"/>
                </a:solidFill>
              </a:rPr>
              <a:t>σ</a:t>
            </a:r>
            <a:r>
              <a:rPr lang="en-US" altLang="zh-CN" sz="1200" dirty="0" smtClean="0">
                <a:solidFill>
                  <a:srgbClr val="C00000"/>
                </a:solidFill>
              </a:rPr>
              <a:t>z0</a:t>
            </a:r>
            <a:r>
              <a:rPr lang="en-US" altLang="zh-CN" sz="2400" dirty="0" smtClean="0">
                <a:solidFill>
                  <a:srgbClr val="C00000"/>
                </a:solidFill>
              </a:rPr>
              <a:t>=2.65mm </a:t>
            </a:r>
            <a:r>
              <a:rPr lang="en-US" altLang="zh-CN" sz="2400" dirty="0">
                <a:solidFill>
                  <a:srgbClr val="C00000"/>
                </a:solidFill>
              </a:rPr>
              <a:t>)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Bunch lengthening with scaled KEKB LER parameter----according to the proportion of RF cavities and resistive wall.</a:t>
            </a:r>
          </a:p>
          <a:p>
            <a:endParaRPr lang="zh-CN" altLang="en-US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7229566" y="3998699"/>
            <a:ext cx="42100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alibri"/>
                <a:ea typeface="宋体"/>
                <a:cs typeface="Times New Roman"/>
              </a:rPr>
              <a:t>(m)</a:t>
            </a:r>
            <a:endParaRPr lang="zh-CN" sz="1050" kern="100" dirty="0">
              <a:effectLst/>
              <a:latin typeface="Calibri"/>
              <a:ea typeface="宋体"/>
              <a:cs typeface="Times New Roman"/>
            </a:endParaRPr>
          </a:p>
        </p:txBody>
      </p:sp>
      <p:sp>
        <p:nvSpPr>
          <p:cNvPr id="8" name="文本框 2"/>
          <p:cNvSpPr txBox="1">
            <a:spLocks noChangeArrowheads="1"/>
          </p:cNvSpPr>
          <p:nvPr/>
        </p:nvSpPr>
        <p:spPr bwMode="auto">
          <a:xfrm>
            <a:off x="4985537" y="2807711"/>
            <a:ext cx="54038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alibri"/>
                <a:ea typeface="宋体"/>
                <a:cs typeface="Times New Roman"/>
              </a:rPr>
              <a:t>(V/</a:t>
            </a:r>
            <a:r>
              <a:rPr lang="en-US" sz="1050" kern="100" dirty="0" err="1">
                <a:effectLst/>
                <a:latin typeface="Calibri"/>
                <a:ea typeface="宋体"/>
                <a:cs typeface="Times New Roman"/>
              </a:rPr>
              <a:t>pC</a:t>
            </a:r>
            <a:r>
              <a:rPr lang="en-US" sz="1050" kern="100" dirty="0">
                <a:effectLst/>
                <a:latin typeface="Calibri"/>
                <a:ea typeface="宋体"/>
                <a:cs typeface="Times New Roman"/>
              </a:rPr>
              <a:t>)</a:t>
            </a:r>
            <a:endParaRPr lang="zh-CN" sz="1050" kern="100" dirty="0">
              <a:effectLst/>
              <a:latin typeface="Calibri"/>
              <a:ea typeface="宋体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5238" y="3140968"/>
            <a:ext cx="47165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Total </a:t>
            </a:r>
            <a:r>
              <a:rPr lang="en-US" altLang="zh-CN" sz="2000" dirty="0">
                <a:solidFill>
                  <a:srgbClr val="002060"/>
                </a:solidFill>
              </a:rPr>
              <a:t>longitudinal </a:t>
            </a:r>
            <a:r>
              <a:rPr lang="en-US" altLang="zh-CN" sz="2000" dirty="0" smtClean="0">
                <a:solidFill>
                  <a:srgbClr val="002060"/>
                </a:solidFill>
              </a:rPr>
              <a:t>loss factor of the ring is 2921V/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pC</a:t>
            </a:r>
            <a:r>
              <a:rPr lang="en-US" altLang="zh-CN" sz="2000" dirty="0" smtClean="0">
                <a:solidFill>
                  <a:srgbClr val="002060"/>
                </a:solidFill>
              </a:rPr>
              <a:t>, total inductance is 365.418nH.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When bunch current is </a:t>
            </a:r>
            <a:r>
              <a:rPr lang="en-US" altLang="zh-CN" sz="2000" dirty="0" smtClean="0">
                <a:solidFill>
                  <a:srgbClr val="C00000"/>
                </a:solidFill>
              </a:rPr>
              <a:t>0.332mA</a:t>
            </a:r>
            <a:r>
              <a:rPr lang="en-US" altLang="zh-CN" sz="2000" dirty="0" smtClean="0">
                <a:solidFill>
                  <a:srgbClr val="002060"/>
                </a:solidFill>
              </a:rPr>
              <a:t>, bunch lengthening </a:t>
            </a:r>
            <a:r>
              <a:rPr lang="en-US" altLang="zh-CN" sz="2000" i="1" dirty="0" err="1" smtClean="0">
                <a:solidFill>
                  <a:srgbClr val="C00000"/>
                </a:solidFill>
              </a:rPr>
              <a:t>R</a:t>
            </a:r>
            <a:r>
              <a:rPr lang="en-US" altLang="zh-CN" sz="2000" baseline="-25000" dirty="0" err="1" smtClean="0">
                <a:solidFill>
                  <a:srgbClr val="C00000"/>
                </a:solidFill>
              </a:rPr>
              <a:t>z</a:t>
            </a:r>
            <a:r>
              <a:rPr lang="en-US" altLang="zh-CN" sz="2000" dirty="0" smtClean="0">
                <a:solidFill>
                  <a:srgbClr val="C00000"/>
                </a:solidFill>
              </a:rPr>
              <a:t>=1.842</a:t>
            </a:r>
            <a:r>
              <a:rPr lang="en-US" altLang="zh-CN" sz="2000" dirty="0" smtClean="0">
                <a:solidFill>
                  <a:srgbClr val="002060"/>
                </a:solidFill>
              </a:rPr>
              <a:t>, energy spread </a:t>
            </a:r>
            <a:r>
              <a:rPr lang="en-US" altLang="zh-CN" sz="2000" i="1" dirty="0" smtClean="0">
                <a:solidFill>
                  <a:srgbClr val="C00000"/>
                </a:solidFill>
              </a:rPr>
              <a:t>R</a:t>
            </a:r>
            <a:r>
              <a:rPr lang="en-US" altLang="zh-CN" sz="2000" baseline="-25000" dirty="0" smtClean="0">
                <a:solidFill>
                  <a:srgbClr val="C00000"/>
                </a:solidFill>
              </a:rPr>
              <a:t>e</a:t>
            </a:r>
            <a:r>
              <a:rPr lang="en-US" altLang="zh-CN" sz="2000" dirty="0" smtClean="0">
                <a:solidFill>
                  <a:srgbClr val="C00000"/>
                </a:solidFill>
              </a:rPr>
              <a:t>=1.708</a:t>
            </a:r>
            <a:r>
              <a:rPr lang="en-US" altLang="zh-CN" sz="2000" dirty="0" smtClean="0">
                <a:solidFill>
                  <a:srgbClr val="002060"/>
                </a:solidFill>
              </a:rPr>
              <a:t>. 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51234" y="1732401"/>
            <a:ext cx="4538464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4800" lvl="1">
              <a:spcBef>
                <a:spcPct val="20000"/>
              </a:spcBef>
              <a:spcAft>
                <a:spcPct val="10000"/>
              </a:spcAft>
              <a:buFontTx/>
              <a:buChar char="•"/>
            </a:pPr>
            <a:r>
              <a:rPr kumimoji="1" lang="en-US" altLang="zh-CN" dirty="0">
                <a:solidFill>
                  <a:schemeClr val="tx2"/>
                </a:solidFill>
              </a:rPr>
              <a:t>The scaling factor is Cir (CEPC)/</a:t>
            </a:r>
            <a:r>
              <a:rPr kumimoji="1" lang="en-US" altLang="zh-CN" dirty="0" smtClean="0">
                <a:solidFill>
                  <a:schemeClr val="tx2"/>
                </a:solidFill>
              </a:rPr>
              <a:t>Cir(KEKB).</a:t>
            </a:r>
          </a:p>
          <a:p>
            <a:pPr marL="334800" lvl="1">
              <a:spcBef>
                <a:spcPct val="20000"/>
              </a:spcBef>
              <a:spcAft>
                <a:spcPct val="10000"/>
              </a:spcAft>
              <a:buFontTx/>
              <a:buChar char="•"/>
            </a:pPr>
            <a:r>
              <a:rPr kumimoji="1" lang="en-US" altLang="zh-CN" dirty="0" smtClean="0">
                <a:solidFill>
                  <a:schemeClr val="tx2"/>
                </a:solidFill>
              </a:rPr>
              <a:t>Loss factor is scaled by SPEAR scaling law.</a:t>
            </a:r>
            <a:endParaRPr kumimoji="1" lang="en-US" altLang="zh-CN" dirty="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287953"/>
              </p:ext>
            </p:extLst>
          </p:nvPr>
        </p:nvGraphicFramePr>
        <p:xfrm>
          <a:off x="5131762" y="4141574"/>
          <a:ext cx="4086572" cy="288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" name="Graph" r:id="rId5" imgW="4276800" imgH="3022560" progId="Origin50.Graph">
                  <p:embed/>
                </p:oleObj>
              </mc:Choice>
              <mc:Fallback>
                <p:oleObj name="Graph" r:id="rId5" imgW="4276800" imgH="30225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31762" y="4141574"/>
                        <a:ext cx="4086572" cy="2888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543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CEPC booster. (</a:t>
            </a:r>
            <a:r>
              <a:rPr lang="el-GR" altLang="zh-CN" sz="2400" dirty="0" smtClean="0">
                <a:solidFill>
                  <a:srgbClr val="C00000"/>
                </a:solidFill>
              </a:rPr>
              <a:t>σ</a:t>
            </a:r>
            <a:r>
              <a:rPr lang="en-US" altLang="zh-CN" sz="1200" dirty="0" smtClean="0">
                <a:solidFill>
                  <a:srgbClr val="C00000"/>
                </a:solidFill>
              </a:rPr>
              <a:t>z0</a:t>
            </a:r>
            <a:r>
              <a:rPr lang="en-US" altLang="zh-CN" sz="2400" dirty="0" smtClean="0">
                <a:solidFill>
                  <a:srgbClr val="C00000"/>
                </a:solidFill>
              </a:rPr>
              <a:t>=2.66mm E=120GeV)</a:t>
            </a: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Bunch </a:t>
            </a:r>
            <a:r>
              <a:rPr lang="en-US" altLang="zh-CN" sz="2400" dirty="0">
                <a:solidFill>
                  <a:srgbClr val="C00000"/>
                </a:solidFill>
              </a:rPr>
              <a:t>lengthening with CEPC RF cavities and resistive wall.</a:t>
            </a:r>
          </a:p>
          <a:p>
            <a:endParaRPr lang="zh-CN" altLang="en-US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40303"/>
              </p:ext>
            </p:extLst>
          </p:nvPr>
        </p:nvGraphicFramePr>
        <p:xfrm>
          <a:off x="4439841" y="1056482"/>
          <a:ext cx="5079922" cy="3590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Graph" r:id="rId3" imgW="4276800" imgH="3022560" progId="Origin50.Graph">
                  <p:embed/>
                </p:oleObj>
              </mc:Choice>
              <mc:Fallback>
                <p:oleObj name="Graph" r:id="rId3" imgW="4276800" imgH="30225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39841" y="1056482"/>
                        <a:ext cx="5079922" cy="3590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8"/>
          <p:cNvSpPr txBox="1"/>
          <p:nvPr/>
        </p:nvSpPr>
        <p:spPr>
          <a:xfrm>
            <a:off x="654859" y="4794870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Total </a:t>
            </a:r>
            <a:r>
              <a:rPr lang="en-US" altLang="zh-CN" sz="2000" dirty="0">
                <a:solidFill>
                  <a:srgbClr val="002060"/>
                </a:solidFill>
              </a:rPr>
              <a:t>longitudinal </a:t>
            </a:r>
            <a:r>
              <a:rPr lang="en-US" altLang="zh-CN" sz="2000" dirty="0" smtClean="0">
                <a:solidFill>
                  <a:srgbClr val="002060"/>
                </a:solidFill>
              </a:rPr>
              <a:t>loss factor of 256 cavities and resistive wall are 2270.786V/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pC</a:t>
            </a:r>
            <a:r>
              <a:rPr lang="en-US" altLang="zh-CN" sz="2000" dirty="0" smtClean="0">
                <a:solidFill>
                  <a:srgbClr val="002060"/>
                </a:solidFill>
              </a:rPr>
              <a:t>, total inductance is 167nH[4].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When bunch current is </a:t>
            </a:r>
            <a:r>
              <a:rPr lang="en-US" altLang="zh-CN" sz="2000" dirty="0" smtClean="0">
                <a:solidFill>
                  <a:srgbClr val="C00000"/>
                </a:solidFill>
              </a:rPr>
              <a:t>0.0175mA</a:t>
            </a:r>
            <a:r>
              <a:rPr lang="en-US" altLang="zh-CN" sz="2000" dirty="0" smtClean="0">
                <a:solidFill>
                  <a:srgbClr val="002060"/>
                </a:solidFill>
              </a:rPr>
              <a:t>, bunch lengthening </a:t>
            </a:r>
            <a:r>
              <a:rPr lang="en-US" altLang="zh-CN" sz="2000" i="1" dirty="0" err="1" smtClean="0">
                <a:solidFill>
                  <a:srgbClr val="C00000"/>
                </a:solidFill>
              </a:rPr>
              <a:t>R</a:t>
            </a:r>
            <a:r>
              <a:rPr lang="en-US" altLang="zh-CN" sz="2000" baseline="-25000" dirty="0" err="1" smtClean="0">
                <a:solidFill>
                  <a:srgbClr val="C00000"/>
                </a:solidFill>
              </a:rPr>
              <a:t>z</a:t>
            </a:r>
            <a:r>
              <a:rPr lang="en-US" altLang="zh-CN" sz="2000" dirty="0" smtClean="0">
                <a:solidFill>
                  <a:srgbClr val="C00000"/>
                </a:solidFill>
              </a:rPr>
              <a:t>=1.008</a:t>
            </a:r>
            <a:r>
              <a:rPr lang="en-US" altLang="zh-CN" sz="2000" dirty="0" smtClean="0">
                <a:solidFill>
                  <a:srgbClr val="002060"/>
                </a:solidFill>
              </a:rPr>
              <a:t>, energy spread </a:t>
            </a:r>
            <a:r>
              <a:rPr lang="en-US" altLang="zh-CN" sz="2000" i="1" dirty="0" smtClean="0">
                <a:solidFill>
                  <a:srgbClr val="C00000"/>
                </a:solidFill>
              </a:rPr>
              <a:t>R</a:t>
            </a:r>
            <a:r>
              <a:rPr lang="en-US" altLang="zh-CN" sz="2000" baseline="-25000" dirty="0" smtClean="0">
                <a:solidFill>
                  <a:srgbClr val="C00000"/>
                </a:solidFill>
              </a:rPr>
              <a:t>e</a:t>
            </a:r>
            <a:r>
              <a:rPr lang="en-US" altLang="zh-CN" sz="2000" dirty="0" smtClean="0">
                <a:solidFill>
                  <a:srgbClr val="C00000"/>
                </a:solidFill>
              </a:rPr>
              <a:t>=1.003.</a:t>
            </a:r>
            <a:r>
              <a:rPr lang="en-US" altLang="zh-CN" sz="2000" dirty="0" smtClean="0">
                <a:solidFill>
                  <a:srgbClr val="002060"/>
                </a:solidFill>
              </a:rPr>
              <a:t> 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79511" y="982860"/>
            <a:ext cx="105205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449221"/>
              </p:ext>
            </p:extLst>
          </p:nvPr>
        </p:nvGraphicFramePr>
        <p:xfrm>
          <a:off x="175707" y="1251701"/>
          <a:ext cx="5114693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Mathcad" r:id="rId5" imgW="4130040" imgH="2849880" progId="Mathcad">
                  <p:embed/>
                </p:oleObj>
              </mc:Choice>
              <mc:Fallback>
                <p:oleObj name="Mathcad" r:id="rId5" imgW="4130040" imgH="2849880" progId="Mathcad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07" y="1251701"/>
                        <a:ext cx="5114693" cy="3528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5418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2800" dirty="0" smtClean="0"/>
              <a:t>We can see from the calculations above that the bunch lengthening is a serious problem for CEPC main ring. When only consider cavities and resistive wall, bunch lengthening is 32.9%. This will affect the luminosity of the machine.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 smtClean="0"/>
              <a:t>The scale is reasonable.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75787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</TotalTime>
  <Words>475</Words>
  <Application>Microsoft Office PowerPoint</Application>
  <PresentationFormat>全屏显示(4:3)</PresentationFormat>
  <Paragraphs>48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宋体</vt:lpstr>
      <vt:lpstr>Arial</vt:lpstr>
      <vt:lpstr>Calibri</vt:lpstr>
      <vt:lpstr>Times New Roman</vt:lpstr>
      <vt:lpstr>Wingdings</vt:lpstr>
      <vt:lpstr>Office 主题​​</vt:lpstr>
      <vt:lpstr>Graph</vt:lpstr>
      <vt:lpstr>Mathcad</vt:lpstr>
      <vt:lpstr>Equation</vt:lpstr>
      <vt:lpstr>Bunch Lengthening of CEPC</vt:lpstr>
      <vt:lpstr>Outline </vt:lpstr>
      <vt:lpstr>Theory used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Bunch Longitudinal Collective Effects</dc:title>
  <dc:creator>zheng</dc:creator>
  <cp:lastModifiedBy>hongjuan zheng</cp:lastModifiedBy>
  <cp:revision>66</cp:revision>
  <dcterms:created xsi:type="dcterms:W3CDTF">2014-12-11T06:04:55Z</dcterms:created>
  <dcterms:modified xsi:type="dcterms:W3CDTF">2015-10-23T05:43:47Z</dcterms:modified>
</cp:coreProperties>
</file>