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ED416-339A-4BFC-8333-39DA512CBE7F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1C775-4D0D-4938-877F-2A30A7B6DE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8699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Pretzel orbit design with asymmetric lattice </a:t>
            </a:r>
            <a:r>
              <a:rPr lang="en-US" altLang="zh-CN" sz="2800" dirty="0" smtClean="0"/>
              <a:t>(v20140930)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04856" cy="2135088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endParaRPr lang="en-US" altLang="zh-CN" dirty="0" smtClean="0"/>
          </a:p>
          <a:p>
            <a:r>
              <a:rPr lang="en-US" altLang="zh-CN" dirty="0" smtClean="0"/>
              <a:t>CEPC Accelerator Physics regular meeting</a:t>
            </a:r>
          </a:p>
          <a:p>
            <a:r>
              <a:rPr lang="en-US" altLang="zh-CN" dirty="0" smtClean="0"/>
              <a:t>2015.10.23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129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Review of asymmetric lattice </a:t>
            </a:r>
            <a:r>
              <a:rPr lang="en-US" altLang="zh-CN" sz="2800" dirty="0" smtClean="0">
                <a:solidFill>
                  <a:prstClr val="black"/>
                </a:solidFill>
              </a:rPr>
              <a:t>(</a:t>
            </a:r>
            <a:r>
              <a:rPr lang="en-US" altLang="zh-CN" sz="2800" dirty="0">
                <a:solidFill>
                  <a:prstClr val="black"/>
                </a:solidFill>
              </a:rPr>
              <a:t>v20140930)</a:t>
            </a: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72816"/>
            <a:ext cx="3773833" cy="3454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528" y="1556792"/>
            <a:ext cx="4680520" cy="394542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err="1" smtClean="0"/>
              <a:t>Circuference</a:t>
            </a:r>
            <a:r>
              <a:rPr lang="en-US" altLang="zh-CN" sz="2400" dirty="0" smtClean="0"/>
              <a:t>: 54.752 km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FODO cell length: 47.2 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Phase advance per cell: 60/60 degrees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ARC length:5852.8m=  (2+120+2)*47.2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Short straight: 18 FODO cells, 849.6m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Long straight: 24 FODO cells, 1132.8m</a:t>
            </a:r>
            <a:endParaRPr lang="zh-CN" alt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259632" y="587727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Results reported in HF2014 are using this lattice.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8473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Issues with pretzel orbit</a:t>
            </a: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936104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For ideal pretzel orbit, the following  relationship should be </a:t>
            </a:r>
            <a:r>
              <a:rPr lang="en-US" altLang="zh-CN" sz="2400" dirty="0" err="1" smtClean="0"/>
              <a:t>fullfilled</a:t>
            </a:r>
            <a:r>
              <a:rPr lang="en-US" altLang="zh-CN" sz="2400" dirty="0" smtClean="0"/>
              <a:t>: </a:t>
            </a:r>
            <a:endParaRPr lang="zh-CN" alt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3568" y="2564904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i.e. the phase advance between parasitic crossing point should be a integer number of 2*Pi. </a:t>
            </a:r>
            <a:endParaRPr lang="zh-CN" altLang="en-US" sz="2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664983"/>
              </p:ext>
            </p:extLst>
          </p:nvPr>
        </p:nvGraphicFramePr>
        <p:xfrm>
          <a:off x="3001963" y="1988840"/>
          <a:ext cx="1914525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Equation" r:id="rId3" imgW="787320" imgH="253800" progId="Equation.DSMT4">
                  <p:embed/>
                </p:oleObj>
              </mc:Choice>
              <mc:Fallback>
                <p:oleObj name="Equation" r:id="rId3" imgW="787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1963" y="1988840"/>
                        <a:ext cx="1914525" cy="617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>
          <a:xfrm>
            <a:off x="463104" y="3356992"/>
            <a:ext cx="828092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altLang="zh-CN" sz="2400" dirty="0" smtClean="0"/>
              <a:t>For our lattice, it is comprised of 60/60 degree FODO cells, so the relationship can be written as:</a:t>
            </a:r>
          </a:p>
          <a:p>
            <a:pPr marL="0" indent="0">
              <a:buNone/>
            </a:pPr>
            <a:endParaRPr lang="en-US" altLang="zh-CN" sz="2400" dirty="0" smtClean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733129"/>
              </p:ext>
            </p:extLst>
          </p:nvPr>
        </p:nvGraphicFramePr>
        <p:xfrm>
          <a:off x="1919288" y="4221088"/>
          <a:ext cx="43846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Equation" r:id="rId5" imgW="1803240" imgH="253800" progId="Equation.DSMT4">
                  <p:embed/>
                </p:oleObj>
              </mc:Choice>
              <mc:Fallback>
                <p:oleObj name="Equation" r:id="rId5" imgW="1803240" imgH="253800" progId="Equation.DSMT4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4221088"/>
                        <a:ext cx="4384675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内容占位符 2"/>
          <p:cNvSpPr txBox="1">
            <a:spLocks/>
          </p:cNvSpPr>
          <p:nvPr/>
        </p:nvSpPr>
        <p:spPr>
          <a:xfrm>
            <a:off x="467544" y="4797152"/>
            <a:ext cx="827648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altLang="zh-CN" sz="2400" dirty="0" smtClean="0"/>
              <a:t>But for this asymmetric lattice, as for 50 bunches case:</a:t>
            </a:r>
          </a:p>
          <a:p>
            <a:pPr marL="0" indent="0">
              <a:buNone/>
            </a:pPr>
            <a:endParaRPr lang="en-US" altLang="zh-CN" sz="2400" dirty="0" smtClean="0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133074"/>
              </p:ext>
            </p:extLst>
          </p:nvPr>
        </p:nvGraphicFramePr>
        <p:xfrm>
          <a:off x="1703834" y="5229200"/>
          <a:ext cx="580390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Equation" r:id="rId7" imgW="2387520" imgH="253800" progId="Equation.DSMT4">
                  <p:embed/>
                </p:oleObj>
              </mc:Choice>
              <mc:Fallback>
                <p:oleObj name="Equation" r:id="rId7" imgW="2387520" imgH="2538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834" y="5229200"/>
                        <a:ext cx="5803900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27584" y="5805264"/>
            <a:ext cx="7916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This is why we say pretzel orbit is not working for this lattice version.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6496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To make it work</a:t>
            </a: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3608" y="1340768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Two options(assuming phase advance per cell keeps constant):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Change the cell length, which will result in the change of emittance, circumference etc.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Change the circumference</a:t>
            </a:r>
            <a:endParaRPr lang="zh-CN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83568" y="414908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In the following, we take the easy way, i.e. we change the circumference to make the lattice work for pretzel orbit of 50 bunches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6856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Changes made</a:t>
            </a: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704280" y="1340768"/>
            <a:ext cx="6892056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/>
              <a:t>ARC length:5852.8m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prstClr val="black"/>
                </a:solidFill>
              </a:rPr>
              <a:t>Short </a:t>
            </a:r>
            <a:r>
              <a:rPr lang="en-US" altLang="zh-CN" sz="2400" dirty="0">
                <a:solidFill>
                  <a:prstClr val="black"/>
                </a:solidFill>
              </a:rPr>
              <a:t>straight: 18 FODO cells, 849.6m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>
                <a:solidFill>
                  <a:srgbClr val="FF0000"/>
                </a:solidFill>
              </a:rPr>
              <a:t>Long straight: </a:t>
            </a:r>
            <a:r>
              <a:rPr lang="en-US" altLang="zh-CN" sz="2400" dirty="0" smtClean="0">
                <a:solidFill>
                  <a:srgbClr val="FF0000"/>
                </a:solidFill>
              </a:rPr>
              <a:t>34 </a:t>
            </a:r>
            <a:r>
              <a:rPr lang="en-US" altLang="zh-CN" sz="2400" dirty="0">
                <a:solidFill>
                  <a:srgbClr val="FF0000"/>
                </a:solidFill>
              </a:rPr>
              <a:t>FODO cells, </a:t>
            </a:r>
            <a:r>
              <a:rPr lang="en-US" altLang="zh-CN" sz="2400" dirty="0" smtClean="0">
                <a:solidFill>
                  <a:srgbClr val="FF0000"/>
                </a:solidFill>
              </a:rPr>
              <a:t>1604.8m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400" dirty="0" smtClean="0">
                <a:solidFill>
                  <a:srgbClr val="FF0000"/>
                </a:solidFill>
              </a:rPr>
              <a:t>Circumference: 56.640km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636543"/>
              </p:ext>
            </p:extLst>
          </p:nvPr>
        </p:nvGraphicFramePr>
        <p:xfrm>
          <a:off x="1043608" y="3573016"/>
          <a:ext cx="54641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3" imgW="2247840" imgH="253800" progId="Equation.DSMT4">
                  <p:embed/>
                </p:oleObj>
              </mc:Choice>
              <mc:Fallback>
                <p:oleObj name="Equation" r:id="rId3" imgW="2247840" imgH="253800" progId="Equation.DSMT4">
                  <p:embed/>
                  <p:pic>
                    <p:nvPicPr>
                      <p:cNvPr id="0" name="对象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573016"/>
                        <a:ext cx="5464175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4149080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After making this </a:t>
            </a:r>
            <a:r>
              <a:rPr lang="en-US" altLang="zh-CN" sz="2400" dirty="0" err="1" smtClean="0"/>
              <a:t>chang</a:t>
            </a:r>
            <a:r>
              <a:rPr lang="en-US" altLang="zh-CN" sz="2400" dirty="0" smtClean="0"/>
              <a:t>, every nearest parasitic collision points will have a phase advance of 4Pi.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54659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Pretzel orbit design</a:t>
            </a: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410" y="2492896"/>
            <a:ext cx="4137078" cy="280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62734"/>
            <a:ext cx="4605080" cy="38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8" y="1260063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Find proper positon and strength of static electric separators, then the pretzel orbit can be well generated.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54659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93096"/>
            <a:ext cx="3744416" cy="228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77956"/>
            <a:ext cx="3600400" cy="272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77956"/>
            <a:ext cx="2880319" cy="268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64407"/>
            <a:ext cx="4271362" cy="244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939336" cy="922114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Comparison of results before adding pretzel</a:t>
            </a:r>
            <a:endParaRPr lang="zh-CN" altLang="en-US" sz="3600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87824" y="22768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v20140930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67600" y="253651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New version</a:t>
            </a:r>
          </a:p>
          <a:p>
            <a:r>
              <a:rPr lang="en-US" altLang="zh-CN" dirty="0" smtClean="0"/>
              <a:t>v20150923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597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Pretzel orbit issue could be fixed by changing the circumference of the ring</a:t>
            </a:r>
          </a:p>
          <a:p>
            <a:r>
              <a:rPr lang="en-US" altLang="zh-CN" dirty="0" smtClean="0"/>
              <a:t>But the change of drift space length will have a big effect on dynamic aperture (as we have already noticed), which will need further study.</a:t>
            </a:r>
            <a:endParaRPr lang="zh-CN" altLang="en-US" dirty="0"/>
          </a:p>
        </p:txBody>
      </p:sp>
      <p:cxnSp>
        <p:nvCxnSpPr>
          <p:cNvPr id="4" name="直接连接符 3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477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329</Words>
  <Application>Microsoft Office PowerPoint</Application>
  <PresentationFormat>全屏显示(4:3)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Office 主题</vt:lpstr>
      <vt:lpstr>Equation</vt:lpstr>
      <vt:lpstr>Pretzel orbit design with asymmetric lattice (v20140930)</vt:lpstr>
      <vt:lpstr>Review of asymmetric lattice (v20140930)</vt:lpstr>
      <vt:lpstr>Issues with pretzel orbit</vt:lpstr>
      <vt:lpstr>To make it work</vt:lpstr>
      <vt:lpstr>Changes made</vt:lpstr>
      <vt:lpstr>Pretzel orbit design</vt:lpstr>
      <vt:lpstr>Comparison of results before adding pretzel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Pretzel orbit design with asymmetric lattice(v20140930)</dc:title>
  <dc:creator>lenovo</dc:creator>
  <cp:lastModifiedBy>lenovo</cp:lastModifiedBy>
  <cp:revision>57</cp:revision>
  <dcterms:created xsi:type="dcterms:W3CDTF">2015-10-22T07:25:10Z</dcterms:created>
  <dcterms:modified xsi:type="dcterms:W3CDTF">2015-10-22T09:29:54Z</dcterms:modified>
</cp:coreProperties>
</file>