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6" r:id="rId2"/>
    <p:sldId id="403" r:id="rId3"/>
    <p:sldId id="399" r:id="rId4"/>
    <p:sldId id="400" r:id="rId5"/>
    <p:sldId id="401" r:id="rId6"/>
    <p:sldId id="402" r:id="rId7"/>
    <p:sldId id="363" r:id="rId8"/>
    <p:sldId id="364" r:id="rId9"/>
    <p:sldId id="365" r:id="rId10"/>
    <p:sldId id="398" r:id="rId11"/>
    <p:sldId id="397" r:id="rId12"/>
    <p:sldId id="39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ABA"/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3565" autoAdjust="0"/>
  </p:normalViewPr>
  <p:slideViewPr>
    <p:cSldViewPr>
      <p:cViewPr>
        <p:scale>
          <a:sx n="66" d="100"/>
          <a:sy n="66" d="100"/>
        </p:scale>
        <p:origin x="-136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F8924-6AEB-4C64-A017-737697705031}" type="datetimeFigureOut">
              <a:rPr lang="zh-CN" altLang="en-US" smtClean="0"/>
              <a:t>2015/10/30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46BE-9F21-4804-A886-D32F7A0DB2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49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466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59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1556793"/>
            <a:ext cx="8458200" cy="20436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Update of study on </a:t>
            </a:r>
            <a:r>
              <a:rPr lang="en-US" altLang="zh-CN" b="1" dirty="0"/>
              <a:t>DA </a:t>
            </a:r>
            <a:r>
              <a:rPr lang="en-US" altLang="zh-CN" b="1" dirty="0" smtClean="0"/>
              <a:t>optimization and </a:t>
            </a:r>
            <a:r>
              <a:rPr lang="en-US" altLang="zh-CN" b="1" dirty="0"/>
              <a:t>l</a:t>
            </a:r>
            <a:r>
              <a:rPr lang="en-US" altLang="zh-CN" b="1" dirty="0" smtClean="0"/>
              <a:t>uminosity </a:t>
            </a:r>
            <a:r>
              <a:rPr lang="en-US" altLang="zh-CN" b="1" dirty="0"/>
              <a:t>reduction due to lattice </a:t>
            </a:r>
            <a:r>
              <a:rPr lang="en-US" altLang="zh-CN" b="1" dirty="0" smtClean="0"/>
              <a:t>nonlinearity</a:t>
            </a:r>
            <a:endParaRPr lang="zh-CN" altLang="en-US" sz="4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7504" y="3573016"/>
            <a:ext cx="8240960" cy="2736304"/>
          </a:xfrm>
        </p:spPr>
        <p:txBody>
          <a:bodyPr>
            <a:normAutofit/>
          </a:bodyPr>
          <a:lstStyle/>
          <a:p>
            <a:r>
              <a:rPr lang="en-US" altLang="zh-CN" sz="2400" b="1" dirty="0" err="1" smtClean="0">
                <a:solidFill>
                  <a:schemeClr val="tx2"/>
                </a:solidFill>
              </a:rPr>
              <a:t>Yiwei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WANG, Yuan Zhang</a:t>
            </a:r>
            <a:r>
              <a:rPr lang="en-US" altLang="zh-CN" sz="2400" b="1" dirty="0">
                <a:solidFill>
                  <a:schemeClr val="tx2"/>
                </a:solidFill>
              </a:rPr>
              <a:t>, Dou Wang, </a:t>
            </a:r>
            <a:endParaRPr lang="en-US" altLang="zh-CN" sz="2400" b="1" dirty="0" smtClean="0">
              <a:solidFill>
                <a:schemeClr val="tx2"/>
              </a:solidFill>
            </a:endParaRPr>
          </a:p>
          <a:p>
            <a:r>
              <a:rPr lang="en-US" altLang="zh-CN" sz="2400" b="1" dirty="0" err="1" smtClean="0">
                <a:solidFill>
                  <a:schemeClr val="tx2"/>
                </a:solidFill>
              </a:rPr>
              <a:t>Huiping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400" b="1" dirty="0" err="1" smtClean="0">
                <a:solidFill>
                  <a:schemeClr val="tx2"/>
                </a:solidFill>
              </a:rPr>
              <a:t>Geng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, </a:t>
            </a:r>
            <a:r>
              <a:rPr lang="en-US" altLang="zh-CN" sz="2400" b="1" dirty="0" err="1">
                <a:solidFill>
                  <a:schemeClr val="tx2"/>
                </a:solidFill>
              </a:rPr>
              <a:t>Demin</a:t>
            </a:r>
            <a:r>
              <a:rPr lang="en-US" altLang="zh-CN" sz="2400" b="1" dirty="0">
                <a:solidFill>
                  <a:schemeClr val="tx2"/>
                </a:solidFill>
              </a:rPr>
              <a:t> Zhou, </a:t>
            </a:r>
            <a:r>
              <a:rPr lang="en-US" altLang="zh-CN" sz="2400" b="1" dirty="0" err="1">
                <a:solidFill>
                  <a:schemeClr val="tx2"/>
                </a:solidFill>
              </a:rPr>
              <a:t>Jie</a:t>
            </a:r>
            <a:r>
              <a:rPr lang="en-US" altLang="zh-CN" sz="2400" b="1" dirty="0">
                <a:solidFill>
                  <a:schemeClr val="tx2"/>
                </a:solidFill>
              </a:rPr>
              <a:t>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Gao</a:t>
            </a:r>
            <a:endParaRPr lang="en-US" altLang="zh-CN" sz="2400" b="1" dirty="0" smtClean="0">
              <a:solidFill>
                <a:schemeClr val="tx2"/>
              </a:solidFill>
            </a:endParaRPr>
          </a:p>
          <a:p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400" b="1" dirty="0">
                <a:solidFill>
                  <a:schemeClr val="tx2"/>
                </a:solidFill>
              </a:rPr>
              <a:t>CPEC AP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meeting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, 30 </a:t>
            </a:r>
            <a:r>
              <a:rPr lang="en-US" altLang="zh-CN" sz="2400" b="1" dirty="0">
                <a:solidFill>
                  <a:schemeClr val="tx2"/>
                </a:solidFill>
              </a:rPr>
              <a:t>Oct. 2015</a:t>
            </a:r>
          </a:p>
          <a:p>
            <a:endParaRPr lang="zh-CN" altLang="en-US" sz="2400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" y="26574"/>
            <a:ext cx="6285242" cy="102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2400" dirty="0"/>
                  <a:t>To keep the beam </a:t>
                </a:r>
                <a:r>
                  <a:rPr lang="en-US" altLang="zh-CN" sz="2400" dirty="0"/>
                  <a:t>lifetime, we have to work with a 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400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CN" sz="2400" b="1" i="1">
                            <a:latin typeface="Cambria Math"/>
                          </a:rPr>
                          <m:t>𝒃𝒃</m:t>
                        </m:r>
                      </m:sub>
                    </m:sSub>
                  </m:oMath>
                </a14:m>
                <a:r>
                  <a:rPr lang="en-US" altLang="zh-CN" sz="2400" dirty="0"/>
                  <a:t> which will reduce the luminosity</a:t>
                </a:r>
                <a:r>
                  <a:rPr lang="en-US" altLang="zh-CN" sz="2400" dirty="0"/>
                  <a:t>.</a:t>
                </a:r>
              </a:p>
              <a:p>
                <a:r>
                  <a:rPr lang="en-US" altLang="zh-CN" sz="2400" dirty="0"/>
                  <a:t>Analytical estimation with Prof. </a:t>
                </a:r>
                <a:r>
                  <a:rPr lang="en-US" altLang="zh-CN" sz="2400" dirty="0"/>
                  <a:t>Gao’s </a:t>
                </a:r>
                <a:r>
                  <a:rPr lang="en-US" altLang="zh-CN" sz="2400" dirty="0" smtClean="0"/>
                  <a:t>formula(</a:t>
                </a:r>
                <a:r>
                  <a:rPr lang="en-US" altLang="zh-CN" sz="2400" dirty="0" err="1" smtClean="0"/>
                  <a:t>elptical</a:t>
                </a:r>
                <a:r>
                  <a:rPr lang="en-US" altLang="zh-CN" sz="2400" dirty="0" smtClean="0"/>
                  <a:t> model </a:t>
                </a:r>
                <a:r>
                  <a:rPr lang="en-US" altLang="zh-CN" sz="2400" dirty="0" err="1" smtClean="0"/>
                  <a:t>Alat</a:t>
                </a:r>
                <a:r>
                  <a:rPr lang="en-US" altLang="zh-CN" sz="2400" dirty="0" smtClean="0"/>
                  <a:t> vs. </a:t>
                </a:r>
                <a:r>
                  <a:rPr lang="en-US" altLang="zh-CN" sz="2400" dirty="0" err="1" smtClean="0"/>
                  <a:t>dp</a:t>
                </a:r>
                <a:r>
                  <a:rPr lang="en-US" altLang="zh-CN" sz="2400" dirty="0" smtClean="0"/>
                  <a:t>/p)</a:t>
                </a:r>
                <a:endParaRPr lang="en-US" altLang="zh-CN" sz="2400" dirty="0"/>
              </a:p>
              <a:p>
                <a:pPr lvl="1"/>
                <a:r>
                  <a:rPr lang="en-US" altLang="zh-CN" sz="2400" dirty="0"/>
                  <a:t>With a uniform density, the luminosity decreased to </a:t>
                </a:r>
                <a:r>
                  <a:rPr lang="en-US" altLang="zh-CN" sz="2400" dirty="0" smtClean="0">
                    <a:solidFill>
                      <a:schemeClr val="dk1"/>
                    </a:solidFill>
                  </a:rPr>
                  <a:t>93.87% </a:t>
                </a:r>
                <a:r>
                  <a:rPr lang="en-US" altLang="zh-CN" sz="2400" kern="100" dirty="0" smtClean="0">
                    <a:cs typeface="Times New Roman"/>
                  </a:rPr>
                  <a:t>(x/y</a:t>
                </a:r>
                <a:r>
                  <a:rPr lang="en-US" altLang="zh-CN" sz="2400" kern="100" dirty="0">
                    <a:cs typeface="Times New Roman"/>
                  </a:rPr>
                  <a:t>)</a:t>
                </a:r>
                <a:endParaRPr lang="en-US" altLang="zh-CN" sz="2400" dirty="0"/>
              </a:p>
              <a:p>
                <a:pPr lvl="1"/>
                <a:r>
                  <a:rPr lang="en-US" altLang="zh-CN" sz="2400" dirty="0"/>
                  <a:t>With a </a:t>
                </a:r>
                <a:r>
                  <a:rPr lang="en-US" altLang="zh-CN" sz="2400" dirty="0" err="1"/>
                  <a:t>gaussian</a:t>
                </a:r>
                <a:r>
                  <a:rPr lang="en-US" altLang="zh-CN" sz="2400" dirty="0"/>
                  <a:t> density, the luminosity decreased to </a:t>
                </a:r>
                <a:r>
                  <a:rPr lang="en-US" altLang="zh-CN" sz="2400" dirty="0" smtClean="0">
                    <a:solidFill>
                      <a:schemeClr val="dk1"/>
                    </a:solidFill>
                  </a:rPr>
                  <a:t>96.00%</a:t>
                </a:r>
                <a:r>
                  <a:rPr lang="zh-CN" altLang="en-US" sz="2400" dirty="0" smtClean="0">
                    <a:solidFill>
                      <a:schemeClr val="dk1"/>
                    </a:solidFill>
                  </a:rPr>
                  <a:t> </a:t>
                </a:r>
                <a:r>
                  <a:rPr lang="en-US" altLang="zh-CN" sz="2400" kern="100" dirty="0" smtClean="0"/>
                  <a:t>(x/y)</a:t>
                </a:r>
              </a:p>
              <a:p>
                <a:r>
                  <a:rPr lang="en-US" altLang="zh-CN" sz="2400" kern="100" dirty="0" err="1" smtClean="0">
                    <a:cs typeface="Times New Roman"/>
                  </a:rPr>
                  <a:t>Optimise</a:t>
                </a:r>
                <a:r>
                  <a:rPr lang="en-US" altLang="zh-CN" sz="2400" kern="100" dirty="0" smtClean="0">
                    <a:cs typeface="Times New Roman"/>
                  </a:rPr>
                  <a:t> DA </a:t>
                </a:r>
                <a:r>
                  <a:rPr lang="en-US" altLang="zh-CN" sz="2400" kern="100" dirty="0" err="1" smtClean="0">
                    <a:cs typeface="Times New Roman"/>
                  </a:rPr>
                  <a:t>directyly</a:t>
                </a:r>
                <a:r>
                  <a:rPr lang="en-US" altLang="zh-CN" sz="2400" kern="100" dirty="0" smtClean="0">
                    <a:cs typeface="Times New Roman"/>
                  </a:rPr>
                  <a:t> works</a:t>
                </a:r>
              </a:p>
              <a:p>
                <a:pPr lvl="1"/>
                <a:r>
                  <a:rPr lang="en-US" altLang="zh-CN" sz="2400" kern="100" dirty="0" smtClean="0">
                    <a:cs typeface="Times New Roman"/>
                  </a:rPr>
                  <a:t>Work With More families are going</a:t>
                </a:r>
                <a:endParaRPr lang="zh-CN" altLang="zh-CN" sz="2400" kern="100" dirty="0">
                  <a:cs typeface="Times New Roman"/>
                </a:endParaRP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7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Reserved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2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1D0DF1"/>
                </a:solidFill>
              </a:rPr>
              <a:t>Dynamic aperture (</a:t>
            </a:r>
            <a:r>
              <a:rPr lang="en-US" altLang="zh-CN" sz="4000" b="1" dirty="0" smtClean="0">
                <a:solidFill>
                  <a:srgbClr val="1D0DF1"/>
                </a:solidFill>
              </a:rPr>
              <a:t>w </a:t>
            </a:r>
            <a:r>
              <a:rPr lang="en-US" altLang="zh-CN" sz="4000" b="1" dirty="0">
                <a:solidFill>
                  <a:srgbClr val="1D0DF1"/>
                </a:solidFill>
              </a:rPr>
              <a:t>damping)</a:t>
            </a:r>
            <a:endParaRPr lang="zh-CN" altLang="en-US" sz="4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986" y="1277230"/>
            <a:ext cx="4761518" cy="265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62564"/>
            <a:ext cx="3247243" cy="212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390" y="3924933"/>
            <a:ext cx="4832114" cy="274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85" y="4578812"/>
            <a:ext cx="3092159" cy="201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2952328" y="134076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/>
              <a:t>SF =(L= 0.400000 K2= 0.15991 </a:t>
            </a:r>
            <a:r>
              <a:rPr lang="en-US" altLang="zh-CN" sz="1600" dirty="0" smtClean="0"/>
              <a:t>)</a:t>
            </a:r>
          </a:p>
          <a:p>
            <a:r>
              <a:rPr lang="en-US" altLang="zh-CN" sz="1600" dirty="0" smtClean="0"/>
              <a:t>SD </a:t>
            </a:r>
            <a:r>
              <a:rPr lang="en-US" altLang="zh-CN" sz="1600" dirty="0"/>
              <a:t>=(L= 0.400000 K2= -0.244761 </a:t>
            </a:r>
            <a:r>
              <a:rPr lang="en-US" altLang="zh-CN" sz="1600" dirty="0" smtClean="0"/>
              <a:t>)</a:t>
            </a:r>
            <a:endParaRPr lang="en-US" altLang="zh-CN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79512" y="415082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</a:t>
            </a:r>
            <a:r>
              <a:rPr lang="en-US" altLang="zh-CN" dirty="0" err="1" smtClean="0"/>
              <a:t>optimised</a:t>
            </a:r>
            <a:r>
              <a:rPr lang="en-US" altLang="zh-CN" dirty="0" smtClean="0"/>
              <a:t> directly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987824" y="395373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 smtClean="0"/>
              <a:t>SF      </a:t>
            </a:r>
            <a:r>
              <a:rPr lang="en-US" altLang="zh-CN" sz="1600" dirty="0"/>
              <a:t>=(L =.4   K2 =.</a:t>
            </a:r>
            <a:r>
              <a:rPr lang="en-US" altLang="zh-CN" sz="1600" dirty="0" smtClean="0"/>
              <a:t>156997 </a:t>
            </a:r>
            <a:r>
              <a:rPr lang="en-US" altLang="zh-CN" sz="1600" dirty="0"/>
              <a:t>)        </a:t>
            </a:r>
            <a:endParaRPr lang="en-US" altLang="zh-CN" sz="1600" dirty="0" smtClean="0"/>
          </a:p>
          <a:p>
            <a:r>
              <a:rPr lang="en-US" altLang="zh-CN" sz="1600" dirty="0" smtClean="0"/>
              <a:t>SD      </a:t>
            </a:r>
            <a:r>
              <a:rPr lang="en-US" altLang="zh-CN" sz="1600" dirty="0"/>
              <a:t>=(L =.4   K2 =-.</a:t>
            </a:r>
            <a:r>
              <a:rPr lang="en-US" altLang="zh-CN" sz="1600" dirty="0" smtClean="0"/>
              <a:t>236104 </a:t>
            </a:r>
            <a:r>
              <a:rPr lang="en-US" altLang="zh-CN" sz="1600" dirty="0"/>
              <a:t>)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668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Arial" charset="0"/>
                <a:ea typeface="宋体" charset="-122"/>
                <a:cs typeface="+mn-cs"/>
              </a:rPr>
              <a:t>Outline</a:t>
            </a:r>
            <a:endParaRPr lang="zh-CN" altLang="en-US" sz="4000" b="1" dirty="0">
              <a:solidFill>
                <a:srgbClr val="0000FF"/>
              </a:solidFill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Luminosity </a:t>
            </a:r>
            <a:r>
              <a:rPr lang="en-US" altLang="zh-CN" dirty="0" smtClean="0"/>
              <a:t>reduction due to lattice nonlinearity</a:t>
            </a:r>
          </a:p>
          <a:p>
            <a:r>
              <a:rPr lang="en-US" altLang="zh-CN" dirty="0" smtClean="0"/>
              <a:t>Update of dynamic aperture study </a:t>
            </a:r>
            <a:endParaRPr lang="en-US" altLang="zh-CN" dirty="0" smtClean="0"/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0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268760"/>
                <a:ext cx="8229600" cy="5177061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800" dirty="0" smtClean="0"/>
                  <a:t>Luminosity</a:t>
                </a:r>
              </a:p>
              <a:p>
                <a:pPr marL="0" indent="0">
                  <a:buNone/>
                </a:pPr>
                <a:endParaRPr lang="en-US" altLang="zh-CN" sz="2800" dirty="0" smtClean="0"/>
              </a:p>
              <a:p>
                <a:r>
                  <a:rPr lang="en-US" altLang="zh-CN" sz="2800" dirty="0" smtClean="0"/>
                  <a:t>Dynamic aperture due to the beam-beam and lattice nonlinearity</a:t>
                </a:r>
              </a:p>
              <a:p>
                <a:endParaRPr lang="en-US" altLang="zh-CN" sz="2800" dirty="0"/>
              </a:p>
              <a:p>
                <a:r>
                  <a:rPr lang="en-US" altLang="zh-CN" sz="2800" dirty="0" smtClean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𝛕</m:t>
                        </m:r>
                      </m:e>
                      <m:sub>
                        <m:r>
                          <a:rPr lang="en-US" altLang="zh-CN" sz="2800" b="1" i="1">
                            <a:latin typeface="Cambria Math"/>
                          </a:rPr>
                          <m:t>𝒃𝒃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=60min,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𝛕</m:t>
                        </m:r>
                      </m:e>
                      <m:sub>
                        <m:r>
                          <a:rPr lang="en-US" altLang="zh-CN" sz="2800" b="1" i="1" smtClean="0">
                            <a:latin typeface="Cambria Math"/>
                          </a:rPr>
                          <m:t>𝒅𝒂𝒎𝒑𝒊𝒏𝒈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=14ms,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i="1" kern="10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kern="100"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altLang="zh-CN" sz="2800" kern="100">
                            <a:latin typeface="Cambria Math"/>
                          </a:rPr>
                          <m:t>𝐛𝐛</m:t>
                        </m:r>
                      </m:sub>
                    </m:sSub>
                    <m:r>
                      <a:rPr lang="en-US" altLang="zh-CN" sz="2800" kern="100">
                        <a:latin typeface="Cambria Math"/>
                      </a:rPr>
                      <m:t>/</m:t>
                    </m:r>
                    <m:r>
                      <a:rPr lang="en-US" altLang="zh-CN" sz="2800" kern="100">
                        <a:latin typeface="Cambria Math"/>
                      </a:rPr>
                      <m:t>𝛔</m:t>
                    </m:r>
                  </m:oMath>
                </a14:m>
                <a:r>
                  <a:rPr lang="en-US" altLang="zh-CN" sz="2800" dirty="0" smtClean="0"/>
                  <a:t>=3.990</a:t>
                </a:r>
              </a:p>
              <a:p>
                <a:endParaRPr lang="en-US" altLang="zh-CN" sz="2800" dirty="0" smtClean="0"/>
              </a:p>
              <a:p>
                <a:r>
                  <a:rPr lang="en-US" altLang="zh-CN" sz="2800" dirty="0" smtClean="0"/>
                  <a:t>To keep the beam lifetime, we have to work with a </a:t>
                </a:r>
                <a:r>
                  <a:rPr lang="en-US" altLang="zh-CN" sz="2800" dirty="0"/>
                  <a:t>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CN" sz="2800" b="1" i="1">
                            <a:latin typeface="Cambria Math"/>
                          </a:rPr>
                          <m:t>𝒃𝒃</m:t>
                        </m:r>
                      </m:sub>
                    </m:sSub>
                  </m:oMath>
                </a14:m>
                <a:r>
                  <a:rPr lang="en-US" altLang="zh-CN" sz="2800" dirty="0" smtClean="0"/>
                  <a:t> which will reduce the luminosity.</a:t>
                </a:r>
              </a:p>
              <a:p>
                <a:r>
                  <a:rPr lang="en-US" altLang="zh-CN" sz="2800" dirty="0" smtClean="0"/>
                  <a:t>To calculate the luminosity  reduction</a:t>
                </a:r>
                <a:endParaRPr lang="en-US" altLang="zh-CN" sz="28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268760"/>
                <a:ext cx="8229600" cy="5177061"/>
              </a:xfrm>
              <a:blipFill rotWithShape="1">
                <a:blip r:embed="rId2"/>
                <a:stretch>
                  <a:fillRect l="-1259" t="-1060" r="-1185" b="-1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19672" y="1124744"/>
                <a:ext cx="3960440" cy="1086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</a:rPr>
                        <m:t>𝐿</m:t>
                      </m:r>
                      <m:r>
                        <a:rPr lang="en-US" altLang="zh-CN" sz="2400" b="0" i="1" smtClean="0">
                          <a:latin typeface="Cambria Math"/>
                          <a:ea typeface="Cambria Math"/>
                        </a:rPr>
                        <m:t>∝</m:t>
                      </m:r>
                      <m:r>
                        <a:rPr lang="zh-CN" alt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𝜉</m:t>
                      </m:r>
                      <m:r>
                        <a:rPr lang="en-US" altLang="zh-CN" sz="2400" i="1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lang="en-US" altLang="zh-CN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zh-CN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sz="24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altLang="zh-CN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400" i="1">
                                          <a:latin typeface="Cambria Math"/>
                                          <a:ea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sz="2400" b="0" i="1" smtClean="0">
                                          <a:latin typeface="Cambria Math"/>
                                          <a:ea typeface="Cambria Math"/>
                                        </a:rPr>
                                        <m:t>𝑏𝑏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altLang="zh-CN" sz="2400" i="1" smtClean="0">
                                      <a:latin typeface="Cambria Math"/>
                                      <a:ea typeface="Cambria Math"/>
                                    </a:rPr>
                                    <m:t>σ</m:t>
                                  </m:r>
                                </m:den>
                              </m:f>
                              <m:r>
                                <a:rPr lang="en-US" altLang="zh-CN" sz="2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124744"/>
                <a:ext cx="3960440" cy="10865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59832" y="616530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Ref: </a:t>
            </a:r>
            <a:r>
              <a:rPr lang="en-US" altLang="zh-CN" dirty="0"/>
              <a:t>J. Gao, </a:t>
            </a:r>
            <a:r>
              <a:rPr lang="en-US" altLang="zh-CN" dirty="0" smtClean="0"/>
              <a:t>Nucl</a:t>
            </a:r>
            <a:r>
              <a:rPr lang="en-US" altLang="zh-CN" dirty="0"/>
              <a:t>. Instr. and Methods A463 (2001) 56-61.</a:t>
            </a:r>
            <a:endParaRPr lang="zh-CN" alt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050706"/>
            <a:ext cx="3888433" cy="81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381" y="4221088"/>
            <a:ext cx="4978947" cy="696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9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189" y="1049315"/>
            <a:ext cx="5060299" cy="324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/>
          <p:nvPr/>
        </p:nvCxnSpPr>
        <p:spPr>
          <a:xfrm flipH="1">
            <a:off x="5848405" y="3497587"/>
            <a:ext cx="2448272" cy="504056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472141" y="3641603"/>
            <a:ext cx="2376264" cy="36842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:\CEPC_2\Beam_lifetime\Jie_GAO_formular_3\DA_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05368"/>
            <a:ext cx="3794773" cy="24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EPC_2\Beam_lifetime\Jie_GAO_formular_3\DA_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62837"/>
            <a:ext cx="3724677" cy="237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标题 1"/>
          <p:cNvSpPr txBox="1">
            <a:spLocks/>
          </p:cNvSpPr>
          <p:nvPr/>
        </p:nvSpPr>
        <p:spPr>
          <a:xfrm>
            <a:off x="3605867" y="544050"/>
            <a:ext cx="53285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zh-CN" sz="1400" b="1" dirty="0" smtClean="0"/>
              <a:t>Dynamic aperture with FFS_3.0mm_v2.2_Sep_2015, Yiwei Wang</a:t>
            </a:r>
            <a:endParaRPr lang="zh-CN" altLang="en-US" sz="1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4474840" cy="4525963"/>
          </a:xfrm>
        </p:spPr>
        <p:txBody>
          <a:bodyPr/>
          <a:lstStyle/>
          <a:p>
            <a:r>
              <a:rPr lang="en-US" altLang="zh-CN" sz="2000" dirty="0"/>
              <a:t>Horizontal DA 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got </a:t>
            </a:r>
            <a:r>
              <a:rPr lang="en-US" altLang="zh-CN" sz="2000" dirty="0"/>
              <a:t>with a non-zero </a:t>
            </a:r>
            <a:r>
              <a:rPr lang="en-US" altLang="zh-CN" sz="2000" dirty="0" smtClean="0"/>
              <a:t>vertical amplitude</a:t>
            </a:r>
          </a:p>
          <a:p>
            <a:pPr lvl="1"/>
            <a:r>
              <a:rPr lang="en-US" altLang="zh-CN" sz="2000" dirty="0"/>
              <a:t>m</a:t>
            </a:r>
            <a:r>
              <a:rPr lang="en-US" altLang="zh-CN" sz="2000" dirty="0" smtClean="0"/>
              <a:t>ean value of the two directions</a:t>
            </a:r>
          </a:p>
          <a:p>
            <a:pPr lvl="1"/>
            <a:r>
              <a:rPr lang="en-US" altLang="zh-CN" sz="2000" dirty="0" smtClean="0"/>
              <a:t>20 instead of 40 for on-momentum particle which not real DA</a:t>
            </a:r>
            <a:endParaRPr lang="zh-CN" altLang="en-US" sz="2000" dirty="0"/>
          </a:p>
          <a:p>
            <a:endParaRPr lang="zh-CN" altLang="en-US" dirty="0"/>
          </a:p>
        </p:txBody>
      </p:sp>
      <p:sp>
        <p:nvSpPr>
          <p:cNvPr id="18" name="标题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Dynamic aperture of v2.2</a:t>
            </a:r>
            <a:endParaRPr lang="zh-CN" altLang="en-US" sz="4000" dirty="0"/>
          </a:p>
        </p:txBody>
      </p:sp>
      <p:pic>
        <p:nvPicPr>
          <p:cNvPr id="19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接箭头连接符 16"/>
          <p:cNvCxnSpPr/>
          <p:nvPr/>
        </p:nvCxnSpPr>
        <p:spPr>
          <a:xfrm>
            <a:off x="1691680" y="3641603"/>
            <a:ext cx="648072" cy="18097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3904189" y="2671205"/>
            <a:ext cx="2900059" cy="1078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3904189" y="2671205"/>
            <a:ext cx="502144" cy="1078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12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 reduction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72343484"/>
                  </p:ext>
                </p:extLst>
              </p:nvPr>
            </p:nvGraphicFramePr>
            <p:xfrm>
              <a:off x="251520" y="2062096"/>
              <a:ext cx="8568952" cy="33111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Gaussian density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𝛔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𝑬</m:t>
                                  </m:r>
                                </m:sub>
                              </m:sSub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%</m:t>
                              </m:r>
                            </m:oMath>
                          </a14:m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begChr m:val="〈"/>
                                  <m:endChr m:val="〉"/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CN" sz="2400" i="1" kern="100">
                                          <a:effectLst/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kern="100">
                                          <a:effectLst/>
                                          <a:latin typeface="Cambria Math"/>
                                        </a:rPr>
                                        <m:t>𝐀</m:t>
                                      </m:r>
                                    </m:e>
                                    <m:sub>
                                      <m:r>
                                        <a:rPr lang="en-US" sz="2400" kern="100">
                                          <a:effectLst/>
                                          <a:latin typeface="Cambria Math"/>
                                        </a:rPr>
                                        <m:t>𝐥𝐚𝐭</m:t>
                                      </m:r>
                                    </m:sub>
                                  </m:s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/</m:t>
                                  </m:r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𝛔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(x/y)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7.968/ 43.171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15.481/ 110.821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𝐛𝐛</m:t>
                                  </m:r>
                                </m:sub>
                              </m:sSub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𝛔</m:t>
                              </m:r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(x/y)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4.609/ 4.007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4.129/ 3.992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𝐋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0.749</a:t>
                          </a:r>
                          <a:r>
                            <a:rPr lang="en-US" sz="2400" kern="100" dirty="0" smtClean="0">
                              <a:solidFill>
                                <a:schemeClr val="dk1"/>
                              </a:solidFill>
                              <a:effectLst/>
                            </a:rPr>
                            <a:t>/</a:t>
                          </a:r>
                          <a:r>
                            <a:rPr lang="en-US" sz="2400" kern="100" dirty="0" smtClean="0">
                              <a:effectLst/>
                            </a:rPr>
                            <a:t>0.991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0.934/</a:t>
                          </a:r>
                          <a:r>
                            <a:rPr lang="en-US" sz="2400" kern="100" dirty="0" smtClean="0">
                              <a:effectLst/>
                            </a:rPr>
                            <a:t>0.999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𝐭𝐨𝐭</m:t>
                                    </m:r>
                                  </m:sub>
                                </m:sSub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𝛔</m:t>
                                </m:r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𝛕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𝒕𝒐𝒕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[min]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95697185"/>
                  </p:ext>
                </p:extLst>
              </p:nvPr>
            </p:nvGraphicFramePr>
            <p:xfrm>
              <a:off x="251520" y="2062096"/>
              <a:ext cx="8568952" cy="331112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73152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509" t="-12500" b="-370833"/>
                          </a:stretch>
                        </a:blipFill>
                      </a:tcPr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125000" r="-299432" b="-312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7.968/ 43.171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15.481/ 110.821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352174" r="-299432" b="-3884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4.609/ 4.007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4.129/ 3.992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88889" r="-299432" b="-14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0.749</a:t>
                          </a:r>
                          <a:r>
                            <a:rPr lang="en-US" sz="2400" kern="100" dirty="0" smtClean="0">
                              <a:solidFill>
                                <a:schemeClr val="dk1"/>
                              </a:solidFill>
                              <a:effectLst/>
                            </a:rPr>
                            <a:t>/</a:t>
                          </a:r>
                          <a:r>
                            <a:rPr lang="en-US" sz="2400" kern="100" dirty="0" smtClean="0">
                              <a:effectLst/>
                            </a:rPr>
                            <a:t>0.991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0.934/</a:t>
                          </a:r>
                          <a:r>
                            <a:rPr lang="en-US" sz="2400" kern="100" dirty="0" smtClean="0">
                              <a:effectLst/>
                            </a:rPr>
                            <a:t>0.999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608696" r="-299432" b="-131884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708696" r="-299432" b="-31884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2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9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reduction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04369588"/>
                  </p:ext>
                </p:extLst>
              </p:nvPr>
            </p:nvGraphicFramePr>
            <p:xfrm>
              <a:off x="251520" y="2328496"/>
              <a:ext cx="8568952" cy="3764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Gaussian density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𝛔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𝑬</m:t>
                                  </m:r>
                                </m:sub>
                              </m:sSub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.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𝟏𝟔</m:t>
                              </m:r>
                              <m:r>
                                <a:rPr lang="en-US" sz="2400" kern="100">
                                  <a:effectLst/>
                                  <a:latin typeface="Cambria Math"/>
                                </a:rPr>
                                <m:t>%</m:t>
                              </m:r>
                            </m:oMath>
                          </a14:m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〈"/>
                                    <m:endChr m:val="〉"/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zh-CN" sz="2400" i="1" kern="10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kern="100">
                                            <a:effectLst/>
                                            <a:latin typeface="Cambria Math"/>
                                          </a:rPr>
                                          <m:t>𝐀</m:t>
                                        </m:r>
                                      </m:e>
                                      <m:sub>
                                        <m:r>
                                          <a:rPr lang="en-US" sz="2400" kern="100">
                                            <a:effectLst/>
                                            <a:latin typeface="Cambria Math"/>
                                          </a:rPr>
                                          <m:t>𝐥𝐚𝐭</m:t>
                                        </m:r>
                                      </m:sub>
                                    </m:s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/</m:t>
                                    </m:r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𝛔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dirty="0" smtClean="0"/>
                            <a:t>17.092(on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20,off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10)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16.1134(on 20, off 5)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dirty="0" smtClean="0"/>
                            <a:t>19.9518(on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20,off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10)</a:t>
                          </a:r>
                        </a:p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19.9397(on 20, off 5)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𝐛𝐛</m:t>
                                    </m:r>
                                  </m:sub>
                                </m:sSub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𝛔</m:t>
                                </m:r>
                              </m:oMath>
                            </m:oMathPara>
                          </a14:m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4.10309</a:t>
                          </a: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endParaRPr lang="en-US" altLang="zh-CN" sz="240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4.11796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4.07198</a:t>
                          </a:r>
                        </a:p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4.07208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660760">
                    <a:tc>
                      <a:txBody>
                        <a:bodyPr/>
                        <a:lstStyle/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𝐋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0.945512</a:t>
                          </a:r>
                        </a:p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0.938692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0.960013</a:t>
                          </a:r>
                        </a:p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0.959964</a:t>
                          </a:r>
                          <a:endParaRPr lang="zh-CN" altLang="en-US" sz="240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CN" sz="2400" i="1" kern="10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400" kern="100">
                                        <a:effectLst/>
                                        <a:latin typeface="Cambria Math"/>
                                      </a:rPr>
                                      <m:t>𝐭𝐨𝐭</m:t>
                                    </m:r>
                                  </m:sub>
                                </m:sSub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/</m:t>
                                </m:r>
                                <m:r>
                                  <a:rPr lang="en-US" sz="2400" kern="100">
                                    <a:effectLst/>
                                    <a:latin typeface="Cambria Math"/>
                                  </a:rPr>
                                  <m:t>𝛔</m:t>
                                </m:r>
                              </m:oMath>
                            </m:oMathPara>
                          </a14:m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CN" sz="2400" i="1" kern="10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𝛕</m:t>
                                  </m:r>
                                </m:e>
                                <m:sub>
                                  <m:r>
                                    <a:rPr lang="en-US" sz="2400" kern="100">
                                      <a:effectLst/>
                                      <a:latin typeface="Cambria Math"/>
                                    </a:rPr>
                                    <m:t>𝒕𝒐𝒕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kern="100" dirty="0">
                              <a:effectLst/>
                            </a:rPr>
                            <a:t> [min]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内容占位符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04369588"/>
                  </p:ext>
                </p:extLst>
              </p:nvPr>
            </p:nvGraphicFramePr>
            <p:xfrm>
              <a:off x="251520" y="2328496"/>
              <a:ext cx="8568952" cy="37648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44862"/>
                    <a:gridCol w="3097085"/>
                    <a:gridCol w="3327005"/>
                  </a:tblGrid>
                  <a:tr h="731520"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 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Uniform density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57509" t="-13333" b="-432500"/>
                          </a:stretch>
                        </a:blipFill>
                      </a:tcPr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113333" r="-299432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dirty="0" smtClean="0"/>
                            <a:t>17.092(on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20,off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10)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16.1134(on 20, off 5)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dirty="0" smtClean="0"/>
                            <a:t>19.9518(on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20,off</a:t>
                          </a:r>
                          <a:r>
                            <a:rPr lang="en-US" altLang="zh-CN" sz="2400" baseline="0" dirty="0" smtClean="0"/>
                            <a:t> </a:t>
                          </a:r>
                          <a:r>
                            <a:rPr lang="en-US" altLang="zh-CN" sz="2400" dirty="0" smtClean="0"/>
                            <a:t>10)</a:t>
                          </a:r>
                        </a:p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19.9397(on 20, off 5)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13333" r="-299432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4.10309</a:t>
                          </a: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endParaRPr lang="en-US" altLang="zh-CN" sz="240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4.11796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4.07198</a:t>
                          </a:r>
                        </a:p>
                        <a:p>
                          <a:pPr marL="0" indent="266700" algn="ctr" defTabSz="914400" rtl="0" eaLnBrk="1" latinLnBrk="0" hangingPunct="1">
                            <a:spcAft>
                              <a:spcPts val="0"/>
                            </a:spcAft>
                          </a:pPr>
                          <a:r>
                            <a:rPr lang="zh-CN" altLang="en-US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4.07208</a:t>
                          </a:r>
                          <a:endParaRPr lang="zh-CN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73152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313333" r="-299432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0.945512</a:t>
                          </a:r>
                        </a:p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0.938692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0.960013</a:t>
                          </a:r>
                        </a:p>
                        <a:p>
                          <a:pPr marL="0" marR="0" indent="26670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0.959964</a:t>
                          </a:r>
                          <a:endParaRPr lang="zh-CN" altLang="en-US" sz="2400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68580" marR="68580" marT="0" marB="0"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718841" r="-299432" b="-130435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3.990</a:t>
                          </a:r>
                          <a:endParaRPr lang="zh-CN" sz="3200" kern="10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41936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818841" r="-299432" b="-30435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indent="266700" algn="ctr"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60</a:t>
                          </a:r>
                          <a:endParaRPr lang="zh-CN" sz="3200" kern="100" dirty="0">
                            <a:effectLst/>
                            <a:latin typeface="Calibri"/>
                            <a:ea typeface="宋体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251520" y="1599183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/>
              <a:t>elptical</a:t>
            </a:r>
            <a:r>
              <a:rPr lang="en-US" altLang="zh-CN" sz="2400" dirty="0" smtClean="0"/>
              <a:t> model assumed for </a:t>
            </a:r>
            <a:r>
              <a:rPr lang="en-US" altLang="zh-CN" sz="2400" dirty="0" err="1" smtClean="0"/>
              <a:t>Alat</a:t>
            </a:r>
            <a:r>
              <a:rPr lang="en-US" altLang="zh-CN" sz="2400" dirty="0" smtClean="0"/>
              <a:t> vs.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6698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30" name="灯片编号占位符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08" y="3212976"/>
            <a:ext cx="773530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CN" b="1" dirty="0">
                <a:solidFill>
                  <a:srgbClr val="1D0DF1"/>
                </a:solidFill>
              </a:rPr>
              <a:t>Lattice of </a:t>
            </a:r>
            <a:r>
              <a:rPr lang="en-US" altLang="zh-CN" b="1" dirty="0" smtClean="0">
                <a:solidFill>
                  <a:srgbClr val="1D0DF1"/>
                </a:solidFill>
              </a:rPr>
              <a:t>interaction </a:t>
            </a:r>
            <a:r>
              <a:rPr lang="en-US" altLang="zh-CN" b="1" dirty="0" smtClean="0">
                <a:solidFill>
                  <a:srgbClr val="1D0DF1"/>
                </a:solidFill>
              </a:rPr>
              <a:t>region v2.2</a:t>
            </a:r>
            <a:endParaRPr lang="zh-CN" altLang="en-US" dirty="0"/>
          </a:p>
        </p:txBody>
      </p:sp>
      <p:sp>
        <p:nvSpPr>
          <p:cNvPr id="31" name="内容占位符 5"/>
          <p:cNvSpPr>
            <a:spLocks noGrp="1"/>
          </p:cNvSpPr>
          <p:nvPr>
            <p:ph idx="1"/>
          </p:nvPr>
        </p:nvSpPr>
        <p:spPr>
          <a:xfrm>
            <a:off x="490500" y="1376752"/>
            <a:ext cx="8329972" cy="2772328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B</a:t>
            </a:r>
            <a:r>
              <a:rPr lang="en-US" altLang="zh-CN" sz="2400" dirty="0" smtClean="0"/>
              <a:t>eam-beam simulation show that the luminosities of CEPC </a:t>
            </a:r>
            <a:r>
              <a:rPr lang="en-US" altLang="zh-CN" sz="2400" dirty="0"/>
              <a:t>are almost the same when </a:t>
            </a:r>
            <a:r>
              <a:rPr lang="en-US" altLang="zh-CN" sz="2400" dirty="0">
                <a:sym typeface="Symbol"/>
              </a:rPr>
              <a:t>y* increased from 1.2 mm to 3 mm</a:t>
            </a:r>
            <a:r>
              <a:rPr lang="en-US" altLang="zh-CN" sz="2400" dirty="0" smtClean="0"/>
              <a:t>. </a:t>
            </a:r>
          </a:p>
          <a:p>
            <a:r>
              <a:rPr lang="en-US" altLang="zh-CN" sz="2400" dirty="0" smtClean="0"/>
              <a:t>IR design with local chromaticity correction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68144" y="3789040"/>
            <a:ext cx="136815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ym typeface="Symbol"/>
              </a:rPr>
              <a:t>L*=1.5m</a:t>
            </a:r>
          </a:p>
          <a:p>
            <a:r>
              <a:rPr lang="en-US" altLang="zh-CN" dirty="0" smtClean="0">
                <a:sym typeface="Symbol"/>
              </a:rPr>
              <a:t></a:t>
            </a:r>
            <a:r>
              <a:rPr lang="en-US" altLang="zh-CN" dirty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*=3mm</a:t>
            </a:r>
          </a:p>
        </p:txBody>
      </p:sp>
      <p:cxnSp>
        <p:nvCxnSpPr>
          <p:cNvPr id="3" name="直接箭头连接符 2"/>
          <p:cNvCxnSpPr/>
          <p:nvPr/>
        </p:nvCxnSpPr>
        <p:spPr>
          <a:xfrm>
            <a:off x="2555776" y="5589240"/>
            <a:ext cx="8640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4499992" y="5589240"/>
            <a:ext cx="864096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43808" y="50758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-I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88024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-I</a:t>
            </a:r>
            <a:endParaRPr lang="zh-CN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2615826"/>
            <a:ext cx="4320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IP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1979712" y="2812051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475656" y="2810764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3779912" y="2822331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5580112" y="2801245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6156176" y="2810764"/>
            <a:ext cx="0" cy="36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1547664" y="2959426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2051720" y="2954780"/>
            <a:ext cx="1656184" cy="46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3851920" y="2954780"/>
            <a:ext cx="1584176" cy="92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5652120" y="2954780"/>
            <a:ext cx="3600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75656" y="25947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83768" y="25947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CCY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3968" y="25947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CCX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52120" y="25947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</a:t>
            </a:r>
            <a:r>
              <a:rPr lang="en-US" altLang="zh-CN" b="1" dirty="0" smtClean="0">
                <a:solidFill>
                  <a:srgbClr val="FF0000"/>
                </a:solidFill>
              </a:rPr>
              <a:t>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>
            <a:off x="1259632" y="3007110"/>
            <a:ext cx="216024" cy="277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1D0DF1"/>
                </a:solidFill>
              </a:rPr>
              <a:t>Chromaticity of the </a:t>
            </a:r>
            <a:r>
              <a:rPr lang="en-US" altLang="zh-CN" sz="4000" b="1" dirty="0" smtClean="0">
                <a:solidFill>
                  <a:srgbClr val="1D0DF1"/>
                </a:solidFill>
              </a:rPr>
              <a:t>ring</a:t>
            </a:r>
            <a:endParaRPr lang="zh-CN" altLang="en-US" sz="4000" b="1" dirty="0">
              <a:solidFill>
                <a:srgbClr val="1D0DF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650" y="1423317"/>
            <a:ext cx="3712318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Adjust the tune </a:t>
            </a:r>
            <a:r>
              <a:rPr lang="en-US" altLang="zh-CN" sz="2400" dirty="0" smtClean="0">
                <a:sym typeface="Symbol"/>
              </a:rPr>
              <a:t>to be .08/.22 (x/y)</a:t>
            </a:r>
          </a:p>
          <a:p>
            <a:pPr lvl="1"/>
            <a:r>
              <a:rPr lang="en-US" altLang="zh-CN" sz="2400" dirty="0" smtClean="0">
                <a:sym typeface="Symbol"/>
              </a:rPr>
              <a:t>determined by beam-beam study</a:t>
            </a:r>
          </a:p>
          <a:p>
            <a:r>
              <a:rPr lang="en-US" altLang="zh-CN" sz="2400" dirty="0" smtClean="0">
                <a:sym typeface="Symbol"/>
              </a:rPr>
              <a:t>match Q’ to be ~0.5 with the sextupoles in the ARC</a:t>
            </a:r>
          </a:p>
          <a:p>
            <a:pPr lvl="1"/>
            <a:r>
              <a:rPr lang="en-US" altLang="zh-CN" sz="2400" dirty="0" smtClean="0">
                <a:sym typeface="Symbol"/>
              </a:rPr>
              <a:t>5 families in IR + 2 families in ARC</a:t>
            </a:r>
          </a:p>
        </p:txBody>
      </p:sp>
      <p:pic>
        <p:nvPicPr>
          <p:cNvPr id="8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68594"/>
            <a:ext cx="4320480" cy="272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68760"/>
            <a:ext cx="3960440" cy="24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27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1D0DF1"/>
                </a:solidFill>
              </a:rPr>
              <a:t>Dynamic </a:t>
            </a:r>
            <a:r>
              <a:rPr lang="en-US" altLang="zh-CN" sz="4000" b="1" dirty="0" smtClean="0">
                <a:solidFill>
                  <a:srgbClr val="1D0DF1"/>
                </a:solidFill>
              </a:rPr>
              <a:t>aperture with FFS v2.2</a:t>
            </a:r>
            <a:endParaRPr lang="zh-CN" altLang="en-US" sz="4000" b="1" dirty="0">
              <a:solidFill>
                <a:srgbClr val="1D0DF1"/>
              </a:solidFill>
            </a:endParaRPr>
          </a:p>
        </p:txBody>
      </p:sp>
      <p:pic>
        <p:nvPicPr>
          <p:cNvPr id="10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Yiwei Wang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30 Oct 2015</a:t>
            </a:r>
            <a:endParaRPr lang="zh-CN" altLang="en-US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894319"/>
            <a:ext cx="5472608" cy="26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3170383" cy="2062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717032"/>
            <a:ext cx="5400600" cy="3096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65044"/>
            <a:ext cx="3240360" cy="210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79512" y="392493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</a:t>
            </a:r>
            <a:r>
              <a:rPr lang="en-US" altLang="zh-CN" dirty="0" err="1" smtClean="0"/>
              <a:t>optimised</a:t>
            </a:r>
            <a:r>
              <a:rPr lang="en-US" altLang="zh-CN" dirty="0" smtClean="0"/>
              <a:t> directly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339752" y="10440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/>
              <a:t>SF =(L= 0.400000 K2= 0.15991 </a:t>
            </a:r>
            <a:r>
              <a:rPr lang="en-US" altLang="zh-CN" sz="1600" dirty="0" smtClean="0"/>
              <a:t>)</a:t>
            </a:r>
          </a:p>
          <a:p>
            <a:r>
              <a:rPr lang="en-US" altLang="zh-CN" sz="1600" dirty="0" smtClean="0"/>
              <a:t>SD </a:t>
            </a:r>
            <a:r>
              <a:rPr lang="en-US" altLang="zh-CN" sz="1600" dirty="0"/>
              <a:t>=(L= 0.400000 K2= -0.244761 </a:t>
            </a:r>
            <a:r>
              <a:rPr lang="en-US" altLang="zh-CN" sz="1600" dirty="0" smtClean="0"/>
              <a:t>)</a:t>
            </a:r>
            <a:endParaRPr lang="en-US" altLang="zh-CN" sz="1600" dirty="0"/>
          </a:p>
        </p:txBody>
      </p:sp>
      <p:sp>
        <p:nvSpPr>
          <p:cNvPr id="9" name="矩形 8"/>
          <p:cNvSpPr/>
          <p:nvPr/>
        </p:nvSpPr>
        <p:spPr>
          <a:xfrm>
            <a:off x="2448272" y="392434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600" dirty="0" smtClean="0"/>
              <a:t>SF=(</a:t>
            </a:r>
            <a:r>
              <a:rPr lang="en-US" altLang="zh-CN" sz="1600" dirty="0"/>
              <a:t>L =.4   K2 =.</a:t>
            </a:r>
            <a:r>
              <a:rPr lang="en-US" altLang="zh-CN" sz="1600" dirty="0" smtClean="0"/>
              <a:t>156997 </a:t>
            </a:r>
            <a:r>
              <a:rPr lang="en-US" altLang="zh-CN" sz="1600" dirty="0"/>
              <a:t>)        </a:t>
            </a:r>
            <a:endParaRPr lang="en-US" altLang="zh-CN" sz="1600" dirty="0" smtClean="0"/>
          </a:p>
          <a:p>
            <a:r>
              <a:rPr lang="en-US" altLang="zh-CN" sz="1600" dirty="0" smtClean="0"/>
              <a:t>SD=(</a:t>
            </a:r>
            <a:r>
              <a:rPr lang="en-US" altLang="zh-CN" sz="1600" dirty="0"/>
              <a:t>L =.4   K2 =-.</a:t>
            </a:r>
            <a:r>
              <a:rPr lang="en-US" altLang="zh-CN" sz="1600" dirty="0" smtClean="0"/>
              <a:t>236104 </a:t>
            </a:r>
            <a:r>
              <a:rPr lang="en-US" altLang="zh-CN" sz="1600" dirty="0"/>
              <a:t>)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1374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11405</TotalTime>
  <Words>684</Words>
  <Application>Microsoft Office PowerPoint</Application>
  <PresentationFormat>全屏显示(4:3)</PresentationFormat>
  <Paragraphs>141</Paragraphs>
  <Slides>12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Update of study on DA optimization and luminosity reduction due to lattice nonlinearity</vt:lpstr>
      <vt:lpstr>Outline</vt:lpstr>
      <vt:lpstr>Introduction</vt:lpstr>
      <vt:lpstr>Dynamic aperture of v2.2</vt:lpstr>
      <vt:lpstr>Luminosity reduction</vt:lpstr>
      <vt:lpstr>Luminosity reduction</vt:lpstr>
      <vt:lpstr>Lattice of interaction region v2.2</vt:lpstr>
      <vt:lpstr>Chromaticity of the ring</vt:lpstr>
      <vt:lpstr>Dynamic aperture with FFS v2.2</vt:lpstr>
      <vt:lpstr>Summary</vt:lpstr>
      <vt:lpstr>Reserved</vt:lpstr>
      <vt:lpstr>Dynamic aperture (w damping)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2123</cp:revision>
  <dcterms:created xsi:type="dcterms:W3CDTF">2014-10-05T09:11:35Z</dcterms:created>
  <dcterms:modified xsi:type="dcterms:W3CDTF">2015-10-30T01:01:59Z</dcterms:modified>
</cp:coreProperties>
</file>