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0" r:id="rId5"/>
    <p:sldId id="282" r:id="rId6"/>
    <p:sldId id="286" r:id="rId7"/>
    <p:sldId id="287" r:id="rId8"/>
    <p:sldId id="288" r:id="rId9"/>
    <p:sldId id="289" r:id="rId10"/>
    <p:sldId id="291" r:id="rId11"/>
    <p:sldId id="292" r:id="rId12"/>
    <p:sldId id="293" r:id="rId13"/>
    <p:sldId id="294" r:id="rId14"/>
    <p:sldId id="295" r:id="rId15"/>
    <p:sldId id="296" r:id="rId16"/>
  </p:sldIdLst>
  <p:sldSz cx="12192000" cy="6858000"/>
  <p:notesSz cx="6797675" cy="98742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39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81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9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57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87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75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64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32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78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58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94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024AB-2B43-48F9-AAB4-C12C856EE5DE}" type="datetimeFigureOut">
              <a:rPr lang="zh-CN" altLang="en-US" smtClean="0"/>
              <a:t>2015-10-26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91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</a:t>
            </a:r>
            <a:r>
              <a:rPr lang="zh-CN" altLang="en-US" dirty="0" smtClean="0"/>
              <a:t>动力学孔径</a:t>
            </a:r>
            <a:r>
              <a:rPr lang="zh-CN" altLang="en-US" dirty="0" smtClean="0"/>
              <a:t>优化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4000" dirty="0" smtClean="0"/>
              <a:t>in progress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张 源、王毅伟、耿会平、王逗</a:t>
            </a:r>
            <a:endParaRPr lang="en-US" altLang="zh-CN" dirty="0" smtClean="0"/>
          </a:p>
          <a:p>
            <a:r>
              <a:rPr lang="en-US" altLang="zh-CN" dirty="0" smtClean="0"/>
              <a:t>2015-10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4107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 pattern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Non-interleave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, same between arc1 and arc2, 120 </a:t>
            </a:r>
            <a:r>
              <a:rPr lang="en-US" altLang="zh-CN" dirty="0" err="1" smtClean="0"/>
              <a:t>sextupoles</a:t>
            </a:r>
            <a:endParaRPr lang="en-US" altLang="zh-CN" dirty="0" smtClean="0"/>
          </a:p>
          <a:p>
            <a:r>
              <a:rPr lang="en-US" altLang="zh-CN" dirty="0" smtClean="0"/>
              <a:t>Non-interleave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, 240 </a:t>
            </a:r>
            <a:r>
              <a:rPr lang="en-US" altLang="zh-CN" dirty="0" err="1" smtClean="0"/>
              <a:t>sextupoles</a:t>
            </a:r>
            <a:endParaRPr lang="en-US" altLang="zh-CN" dirty="0" smtClean="0"/>
          </a:p>
          <a:p>
            <a:r>
              <a:rPr lang="en-US" altLang="zh-CN" dirty="0" smtClean="0"/>
              <a:t>Interleave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, 68 </a:t>
            </a:r>
            <a:r>
              <a:rPr lang="en-US" altLang="zh-CN" dirty="0" err="1" smtClean="0"/>
              <a:t>sextupoles</a:t>
            </a: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No good solutions yet.</a:t>
            </a:r>
          </a:p>
        </p:txBody>
      </p:sp>
    </p:spTree>
    <p:extLst>
      <p:ext uri="{BB962C8B-B14F-4D97-AF65-F5344CB8AC3E}">
        <p14:creationId xmlns:p14="http://schemas.microsoft.com/office/powerpoint/2010/main" val="226779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will be very complicated by suppressing the limiting factor of DA one by one</a:t>
            </a:r>
          </a:p>
          <a:p>
            <a:r>
              <a:rPr lang="en-US" altLang="zh-CN" dirty="0" smtClean="0"/>
              <a:t>It is very slow to calculate the nonlinear parameters</a:t>
            </a:r>
          </a:p>
          <a:p>
            <a:r>
              <a:rPr lang="en-US" altLang="zh-CN" dirty="0" smtClean="0"/>
              <a:t>It seems it will be more efficient to optimize the DA directly.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I’ve tried to use </a:t>
            </a:r>
            <a:r>
              <a:rPr lang="en-US" altLang="zh-CN" dirty="0" err="1" smtClean="0"/>
              <a:t>Mathematica’s</a:t>
            </a:r>
            <a:r>
              <a:rPr lang="en-US" altLang="zh-CN" dirty="0" smtClean="0"/>
              <a:t> optimize function. But it is not easy to parallelize it. </a:t>
            </a:r>
          </a:p>
          <a:p>
            <a:pPr marL="0" indent="0">
              <a:buNone/>
            </a:pPr>
            <a:r>
              <a:rPr lang="en-US" altLang="zh-CN" dirty="0" smtClean="0"/>
              <a:t>Maybe it is easier to implement a parallel optimize algorithm, and use it to call sad.</a:t>
            </a:r>
          </a:p>
        </p:txBody>
      </p:sp>
    </p:spTree>
    <p:extLst>
      <p:ext uri="{BB962C8B-B14F-4D97-AF65-F5344CB8AC3E}">
        <p14:creationId xmlns:p14="http://schemas.microsoft.com/office/powerpoint/2010/main" val="47623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Higher </a:t>
            </a:r>
            <a:r>
              <a:rPr lang="en-US" altLang="zh-CN" dirty="0" err="1" smtClean="0"/>
              <a:t>multipoles</a:t>
            </a:r>
            <a:r>
              <a:rPr lang="en-US" altLang="zh-CN" dirty="0"/>
              <a:t> </a:t>
            </a:r>
            <a:r>
              <a:rPr lang="en-US" altLang="zh-CN" dirty="0" smtClean="0"/>
              <a:t>– </a:t>
            </a:r>
            <a:r>
              <a:rPr lang="en-US" altLang="zh-CN" dirty="0" err="1" smtClean="0"/>
              <a:t>Decapole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>Interleave </a:t>
            </a:r>
            <a:r>
              <a:rPr lang="en-US" altLang="zh-CN" dirty="0" err="1"/>
              <a:t>Decapole</a:t>
            </a:r>
            <a:r>
              <a:rPr lang="en-US" altLang="zh-CN" dirty="0"/>
              <a:t> (F/D), </a:t>
            </a:r>
            <a:r>
              <a:rPr lang="en-US" altLang="zh-CN" dirty="0" smtClean="0"/>
              <a:t>(</a:t>
            </a:r>
            <a:r>
              <a:rPr lang="en-US" altLang="zh-CN" dirty="0"/>
              <a:t>dec-10281914)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6" r="50526" b="4295"/>
          <a:stretch/>
        </p:blipFill>
        <p:spPr>
          <a:xfrm>
            <a:off x="6096000" y="1398203"/>
            <a:ext cx="4825496" cy="5188506"/>
          </a:xfr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26" r="47631" b="4412"/>
          <a:stretch/>
        </p:blipFill>
        <p:spPr>
          <a:xfrm>
            <a:off x="838200" y="1398203"/>
            <a:ext cx="5107858" cy="520618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49390" y="1843548"/>
            <a:ext cx="536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DA limitation comes from oscillation in X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Tuneshift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decapole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35421" y="1825625"/>
            <a:ext cx="5286172" cy="3951601"/>
          </a:xfrm>
          <a:prstGeom prst="rect">
            <a:avLst/>
          </a:prstGeom>
        </p:spPr>
      </p:pic>
      <p:pic>
        <p:nvPicPr>
          <p:cNvPr id="5" name="图片 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067628" y="1850641"/>
            <a:ext cx="5286172" cy="395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2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Tuneshift</a:t>
            </a:r>
            <a:r>
              <a:rPr lang="en-US" altLang="zh-CN" dirty="0" smtClean="0"/>
              <a:t> check, v1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25624"/>
            <a:ext cx="5286172" cy="3951601"/>
          </a:xfrm>
          <a:prstGeom prst="rect">
            <a:avLst/>
          </a:prstGeom>
        </p:spPr>
      </p:pic>
      <p:pic>
        <p:nvPicPr>
          <p:cNvPr id="5" name="图片 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647939" y="1825625"/>
            <a:ext cx="5286172" cy="395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5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Tuneshift</a:t>
            </a:r>
            <a:r>
              <a:rPr lang="en-US" altLang="zh-CN" dirty="0"/>
              <a:t>, </a:t>
            </a:r>
            <a:r>
              <a:rPr lang="en-US" altLang="zh-CN" dirty="0" err="1" smtClean="0"/>
              <a:t>decapole</a:t>
            </a:r>
            <a:r>
              <a:rPr lang="en-US" altLang="zh-CN" dirty="0" smtClean="0"/>
              <a:t>, anhx300 included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930" y="1825625"/>
            <a:ext cx="72761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3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Wangyw-V1 review</a:t>
            </a:r>
          </a:p>
          <a:p>
            <a:pPr lvl="1"/>
            <a:r>
              <a:rPr lang="en-US" altLang="zh-CN" dirty="0" smtClean="0"/>
              <a:t>Optics plot (</a:t>
            </a:r>
            <a:r>
              <a:rPr lang="en-US" altLang="zh-CN" dirty="0" err="1" smtClean="0"/>
              <a:t>madx</a:t>
            </a:r>
            <a:r>
              <a:rPr lang="en-US" altLang="zh-CN" dirty="0" smtClean="0"/>
              <a:t> sad)</a:t>
            </a:r>
          </a:p>
          <a:p>
            <a:pPr lvl="1"/>
            <a:r>
              <a:rPr lang="en-US" altLang="zh-CN" dirty="0" smtClean="0"/>
              <a:t>Nonlinearity (</a:t>
            </a:r>
            <a:r>
              <a:rPr lang="en-US" altLang="zh-CN" dirty="0" err="1" smtClean="0"/>
              <a:t>anhx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Dynamic Aperture (sad)</a:t>
            </a:r>
          </a:p>
          <a:p>
            <a:r>
              <a:rPr lang="en-US" altLang="zh-CN" dirty="0" smtClean="0"/>
              <a:t>What limit DA?</a:t>
            </a:r>
          </a:p>
          <a:p>
            <a:pPr lvl="1"/>
            <a:r>
              <a:rPr lang="en-US" altLang="zh-CN" dirty="0" smtClean="0"/>
              <a:t>ANHX (add in sad)</a:t>
            </a:r>
          </a:p>
          <a:p>
            <a:pPr lvl="1"/>
            <a:r>
              <a:rPr lang="en-US" altLang="zh-CN" dirty="0" smtClean="0"/>
              <a:t>Resonance (spectrum)</a:t>
            </a:r>
          </a:p>
          <a:p>
            <a:r>
              <a:rPr lang="en-US" altLang="zh-CN" dirty="0" smtClean="0"/>
              <a:t>Chromatic Optimization </a:t>
            </a:r>
          </a:p>
          <a:p>
            <a:pPr lvl="1"/>
            <a:r>
              <a:rPr lang="en-US" altLang="zh-CN" dirty="0" smtClean="0"/>
              <a:t>But DA not optimized</a:t>
            </a:r>
          </a:p>
          <a:p>
            <a:pPr lvl="1"/>
            <a:r>
              <a:rPr lang="en-US" altLang="zh-CN" dirty="0" smtClean="0"/>
              <a:t>Try to suppress </a:t>
            </a:r>
            <a:r>
              <a:rPr lang="en-US" altLang="zh-CN" dirty="0" err="1" smtClean="0"/>
              <a:t>gnfu</a:t>
            </a:r>
            <a:r>
              <a:rPr lang="en-US" altLang="zh-CN" dirty="0" smtClean="0"/>
              <a:t> for off-momentum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6655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DAPWIDTH=15, NORFSW vs RFSW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6" r="49717" b="4129"/>
          <a:stretch/>
        </p:blipFill>
        <p:spPr>
          <a:xfrm>
            <a:off x="1006594" y="1404485"/>
            <a:ext cx="4904349" cy="5203144"/>
          </a:xfr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97" r="50223" b="4185"/>
          <a:stretch/>
        </p:blipFill>
        <p:spPr>
          <a:xfrm>
            <a:off x="6204857" y="1404485"/>
            <a:ext cx="4855029" cy="520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9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V1</a:t>
            </a:r>
            <a:r>
              <a:rPr lang="zh-CN" altLang="en-US" dirty="0"/>
              <a:t>，</a:t>
            </a:r>
            <a:r>
              <a:rPr lang="en-US" altLang="zh-CN" dirty="0"/>
              <a:t>DAPWIDTH=15, </a:t>
            </a:r>
            <a:r>
              <a:rPr lang="en-US" altLang="zh-CN" dirty="0" smtClean="0"/>
              <a:t>NORFSW(0.3% vs 0)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44" r="49698" b="4247"/>
          <a:stretch/>
        </p:blipFill>
        <p:spPr>
          <a:xfrm>
            <a:off x="6174306" y="1404837"/>
            <a:ext cx="4906297" cy="5202792"/>
          </a:xfrm>
        </p:spPr>
      </p:pic>
      <p:pic>
        <p:nvPicPr>
          <p:cNvPr id="4" name="内容占位符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6" r="49717" b="4129"/>
          <a:stretch/>
        </p:blipFill>
        <p:spPr>
          <a:xfrm>
            <a:off x="1006594" y="1404485"/>
            <a:ext cx="4904349" cy="520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MADX tune shift </a:t>
            </a:r>
            <a:r>
              <a:rPr lang="en-US" altLang="zh-CN" dirty="0" smtClean="0"/>
              <a:t>calculation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100∗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010∗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𝐴𝑁𝐻𝑌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010∗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+ </m:t>
                      </m:r>
                    </m:oMath>
                  </m:oMathPara>
                </a14:m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200∗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+2∗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110∗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020∗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𝐴𝑁𝐻𝑌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020∗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100∗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200∗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010∗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110∗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020∗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010∗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020∗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010∗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110∗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200∗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110≡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200,   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020≡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𝐴𝑁𝐻𝑌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110</m:t>
                    </m:r>
                  </m:oMath>
                </a14:m>
                <a:r>
                  <a:rPr lang="en-US" altLang="zh-CN" dirty="0" smtClean="0"/>
                  <a:t> 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7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27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shift vs amplitude (on-momentum)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930" y="1825625"/>
            <a:ext cx="7276140" cy="43513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3587931" y="424107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19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931" y="4241074"/>
                <a:ext cx="91440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000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接箭头连接符 6"/>
          <p:cNvCxnSpPr/>
          <p:nvPr/>
        </p:nvCxnSpPr>
        <p:spPr>
          <a:xfrm>
            <a:off x="4101737" y="4610406"/>
            <a:ext cx="400594" cy="58861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23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Tune shift vs amplitude (-2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dirty="0" smtClean="0"/>
                  <a:t>)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7930" y="1825625"/>
            <a:ext cx="7276140" cy="43513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4118873" y="3606893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873" y="3606893"/>
                <a:ext cx="91440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000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接箭头连接符 5"/>
          <p:cNvCxnSpPr/>
          <p:nvPr/>
        </p:nvCxnSpPr>
        <p:spPr>
          <a:xfrm>
            <a:off x="4632679" y="3976225"/>
            <a:ext cx="400594" cy="58861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87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Tune shift vs amplitude </a:t>
                </a:r>
                <a:r>
                  <a:rPr lang="en-US" altLang="zh-CN" dirty="0" smtClean="0"/>
                  <a:t>(+2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7930" y="1825625"/>
            <a:ext cx="7276140" cy="43513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5844434" y="287273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434" y="2872734"/>
                <a:ext cx="91440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000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接箭头连接符 6"/>
          <p:cNvCxnSpPr>
            <a:stCxn id="6" idx="2"/>
          </p:cNvCxnSpPr>
          <p:nvPr/>
        </p:nvCxnSpPr>
        <p:spPr>
          <a:xfrm>
            <a:off x="6301634" y="3242066"/>
            <a:ext cx="457200" cy="15764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9252802" y="3254733"/>
                <a:ext cx="2513573" cy="464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zh-CN" sz="2800" dirty="0" smtClean="0"/>
                  <a:t> ?</a:t>
                </a:r>
                <a:endParaRPr lang="zh-CN" altLang="en-US" sz="2800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2802" y="3254733"/>
                <a:ext cx="2513573" cy="464871"/>
              </a:xfrm>
              <a:prstGeom prst="rect">
                <a:avLst/>
              </a:prstGeom>
              <a:blipFill rotWithShape="0">
                <a:blip r:embed="rId5"/>
                <a:stretch>
                  <a:fillRect t="-22368" r="-7524" b="-394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箭头连接符 10"/>
          <p:cNvCxnSpPr>
            <a:stCxn id="10" idx="1"/>
          </p:cNvCxnSpPr>
          <p:nvPr/>
        </p:nvCxnSpPr>
        <p:spPr>
          <a:xfrm flipH="1" flipV="1">
            <a:off x="7757652" y="3254735"/>
            <a:ext cx="1495150" cy="23243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85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want to answer what limit the dynamic aperture. But it seems the cause is not clear</a:t>
            </a:r>
          </a:p>
          <a:p>
            <a:r>
              <a:rPr lang="en-US" altLang="zh-CN" dirty="0" smtClean="0"/>
              <a:t>One method is to control the tune shift well, and constrain the geometric terms at the same time. It is expected we could find a solution.</a:t>
            </a:r>
          </a:p>
        </p:txBody>
      </p:sp>
    </p:spTree>
    <p:extLst>
      <p:ext uri="{BB962C8B-B14F-4D97-AF65-F5344CB8AC3E}">
        <p14:creationId xmlns:p14="http://schemas.microsoft.com/office/powerpoint/2010/main" val="387990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29413</TotalTime>
  <Words>276</Words>
  <Application>Microsoft Office PowerPoint</Application>
  <PresentationFormat>宽屏</PresentationFormat>
  <Paragraphs>53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宋体</vt:lpstr>
      <vt:lpstr>Arial</vt:lpstr>
      <vt:lpstr>Calibri</vt:lpstr>
      <vt:lpstr>Calibri Light</vt:lpstr>
      <vt:lpstr>Cambria Math</vt:lpstr>
      <vt:lpstr>Office 主题</vt:lpstr>
      <vt:lpstr>CEPC 动力学孔径优化 in progress</vt:lpstr>
      <vt:lpstr>Outline</vt:lpstr>
      <vt:lpstr>V1，DAPWIDTH=15, NORFSW vs RFSW</vt:lpstr>
      <vt:lpstr>V1，DAPWIDTH=15, NORFSW(0.3% vs 0)</vt:lpstr>
      <vt:lpstr>MADX tune shift calculation</vt:lpstr>
      <vt:lpstr>Tune shift vs amplitude (on-momentum)</vt:lpstr>
      <vt:lpstr>Tune shift vs amplitude (-2σ_p)</vt:lpstr>
      <vt:lpstr>Tune shift vs amplitude (+2σ_p)</vt:lpstr>
      <vt:lpstr>PowerPoint 演示文稿</vt:lpstr>
      <vt:lpstr>Different pattern</vt:lpstr>
      <vt:lpstr>PowerPoint 演示文稿</vt:lpstr>
      <vt:lpstr>Higher multipoles – Decapole Interleave Decapole (F/D), (dec-10281914) </vt:lpstr>
      <vt:lpstr>Tuneshift, decapole</vt:lpstr>
      <vt:lpstr>Tuneshift check, v1</vt:lpstr>
      <vt:lpstr>Tuneshift, decapole, anhx300 included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动力学孔径优化</dc:title>
  <dc:creator>zhang yuan</dc:creator>
  <cp:lastModifiedBy>zhang yuan</cp:lastModifiedBy>
  <cp:revision>92</cp:revision>
  <cp:lastPrinted>2015-10-15T09:05:44Z</cp:lastPrinted>
  <dcterms:created xsi:type="dcterms:W3CDTF">2015-09-29T09:11:35Z</dcterms:created>
  <dcterms:modified xsi:type="dcterms:W3CDTF">2015-10-30T00:56:15Z</dcterms:modified>
</cp:coreProperties>
</file>