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gif" ContentType="image/gif"/>
  <Default Extension="vml" ContentType="application/vnd.openxmlformats-officedocument.vmlDrawing"/>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4.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5.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32" r:id="rId7"/>
    <p:sldMasterId id="2147483744" r:id="rId8"/>
    <p:sldMasterId id="2147483756" r:id="rId9"/>
    <p:sldMasterId id="2147483768" r:id="rId10"/>
    <p:sldMasterId id="2147483774" r:id="rId11"/>
    <p:sldMasterId id="2147483780" r:id="rId12"/>
    <p:sldMasterId id="2147483787" r:id="rId13"/>
    <p:sldMasterId id="2147483791" r:id="rId14"/>
    <p:sldMasterId id="2147483797" r:id="rId15"/>
    <p:sldMasterId id="2147483809" r:id="rId16"/>
  </p:sldMasterIdLst>
  <p:notesMasterIdLst>
    <p:notesMasterId r:id="rId113"/>
  </p:notesMasterIdLst>
  <p:sldIdLst>
    <p:sldId id="256" r:id="rId17"/>
    <p:sldId id="315" r:id="rId18"/>
    <p:sldId id="325" r:id="rId19"/>
    <p:sldId id="324" r:id="rId20"/>
    <p:sldId id="326" r:id="rId21"/>
    <p:sldId id="330" r:id="rId22"/>
    <p:sldId id="331" r:id="rId23"/>
    <p:sldId id="332" r:id="rId24"/>
    <p:sldId id="333" r:id="rId25"/>
    <p:sldId id="334" r:id="rId26"/>
    <p:sldId id="337" r:id="rId27"/>
    <p:sldId id="338" r:id="rId28"/>
    <p:sldId id="339" r:id="rId29"/>
    <p:sldId id="340" r:id="rId30"/>
    <p:sldId id="335" r:id="rId31"/>
    <p:sldId id="336" r:id="rId32"/>
    <p:sldId id="341" r:id="rId33"/>
    <p:sldId id="342" r:id="rId34"/>
    <p:sldId id="343" r:id="rId35"/>
    <p:sldId id="368" r:id="rId36"/>
    <p:sldId id="369" r:id="rId37"/>
    <p:sldId id="320" r:id="rId38"/>
    <p:sldId id="321" r:id="rId39"/>
    <p:sldId id="322" r:id="rId40"/>
    <p:sldId id="316" r:id="rId41"/>
    <p:sldId id="323" r:id="rId42"/>
    <p:sldId id="317" r:id="rId43"/>
    <p:sldId id="345" r:id="rId44"/>
    <p:sldId id="318" r:id="rId45"/>
    <p:sldId id="319" r:id="rId46"/>
    <p:sldId id="370" r:id="rId47"/>
    <p:sldId id="371" r:id="rId48"/>
    <p:sldId id="372" r:id="rId49"/>
    <p:sldId id="411" r:id="rId50"/>
    <p:sldId id="413" r:id="rId51"/>
    <p:sldId id="373" r:id="rId52"/>
    <p:sldId id="374" r:id="rId53"/>
    <p:sldId id="375" r:id="rId54"/>
    <p:sldId id="376" r:id="rId55"/>
    <p:sldId id="377" r:id="rId56"/>
    <p:sldId id="378" r:id="rId57"/>
    <p:sldId id="414" r:id="rId58"/>
    <p:sldId id="408" r:id="rId59"/>
    <p:sldId id="379" r:id="rId60"/>
    <p:sldId id="380" r:id="rId61"/>
    <p:sldId id="381" r:id="rId62"/>
    <p:sldId id="346" r:id="rId63"/>
    <p:sldId id="347" r:id="rId64"/>
    <p:sldId id="382" r:id="rId65"/>
    <p:sldId id="383" r:id="rId66"/>
    <p:sldId id="384" r:id="rId67"/>
    <p:sldId id="386" r:id="rId68"/>
    <p:sldId id="387" r:id="rId69"/>
    <p:sldId id="394" r:id="rId70"/>
    <p:sldId id="388" r:id="rId71"/>
    <p:sldId id="389" r:id="rId72"/>
    <p:sldId id="390" r:id="rId73"/>
    <p:sldId id="391" r:id="rId74"/>
    <p:sldId id="392" r:id="rId75"/>
    <p:sldId id="393" r:id="rId76"/>
    <p:sldId id="395" r:id="rId77"/>
    <p:sldId id="396" r:id="rId78"/>
    <p:sldId id="397" r:id="rId79"/>
    <p:sldId id="398" r:id="rId80"/>
    <p:sldId id="399" r:id="rId81"/>
    <p:sldId id="409" r:id="rId82"/>
    <p:sldId id="410" r:id="rId83"/>
    <p:sldId id="415" r:id="rId84"/>
    <p:sldId id="348" r:id="rId85"/>
    <p:sldId id="349" r:id="rId86"/>
    <p:sldId id="358" r:id="rId87"/>
    <p:sldId id="359" r:id="rId88"/>
    <p:sldId id="360" r:id="rId89"/>
    <p:sldId id="402" r:id="rId90"/>
    <p:sldId id="404" r:id="rId91"/>
    <p:sldId id="416" r:id="rId92"/>
    <p:sldId id="417" r:id="rId93"/>
    <p:sldId id="418" r:id="rId94"/>
    <p:sldId id="400" r:id="rId95"/>
    <p:sldId id="401" r:id="rId96"/>
    <p:sldId id="403" r:id="rId97"/>
    <p:sldId id="406" r:id="rId98"/>
    <p:sldId id="405" r:id="rId99"/>
    <p:sldId id="361" r:id="rId100"/>
    <p:sldId id="362" r:id="rId101"/>
    <p:sldId id="363" r:id="rId102"/>
    <p:sldId id="364" r:id="rId103"/>
    <p:sldId id="365" r:id="rId104"/>
    <p:sldId id="366" r:id="rId105"/>
    <p:sldId id="367" r:id="rId106"/>
    <p:sldId id="350" r:id="rId107"/>
    <p:sldId id="351" r:id="rId108"/>
    <p:sldId id="344" r:id="rId109"/>
    <p:sldId id="355" r:id="rId110"/>
    <p:sldId id="356" r:id="rId111"/>
    <p:sldId id="357" r:id="rId11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164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tableStyles" Target="tableStyles.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102" Type="http://schemas.openxmlformats.org/officeDocument/2006/relationships/slide" Target="slides/slide86.xml"/><Relationship Id="rId110" Type="http://schemas.openxmlformats.org/officeDocument/2006/relationships/slide" Target="slides/slide94.xml"/><Relationship Id="rId115"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13"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slide" Target="slides/slide92.xml"/><Relationship Id="rId116" Type="http://schemas.openxmlformats.org/officeDocument/2006/relationships/theme" Target="theme/theme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hou\Desktop\Chou_driveC\misc\China\CEPC\CEPC%20cost%20references\CEPC%20power%20consump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cat>
            <c:strRef>
              <c:f>Sheet1!$C$2:$C$9</c:f>
              <c:strCache>
                <c:ptCount val="8"/>
                <c:pt idx="0">
                  <c:v>Linac &amp; transport lines</c:v>
                </c:pt>
                <c:pt idx="1">
                  <c:v>Booster</c:v>
                </c:pt>
                <c:pt idx="2">
                  <c:v>Magnet</c:v>
                </c:pt>
                <c:pt idx="3">
                  <c:v>SRF</c:v>
                </c:pt>
                <c:pt idx="4">
                  <c:v>Cryogenics</c:v>
                </c:pt>
                <c:pt idx="5">
                  <c:v>Regular electricity</c:v>
                </c:pt>
                <c:pt idx="6">
                  <c:v>Utilities</c:v>
                </c:pt>
                <c:pt idx="7">
                  <c:v>Detectors</c:v>
                </c:pt>
              </c:strCache>
            </c:strRef>
          </c:cat>
          <c:val>
            <c:numRef>
              <c:f>Sheet1!$D$2:$D$9</c:f>
              <c:numCache>
                <c:formatCode>General</c:formatCode>
                <c:ptCount val="8"/>
                <c:pt idx="0">
                  <c:v>10</c:v>
                </c:pt>
                <c:pt idx="1">
                  <c:v>43</c:v>
                </c:pt>
                <c:pt idx="2">
                  <c:v>75</c:v>
                </c:pt>
                <c:pt idx="3">
                  <c:v>220</c:v>
                </c:pt>
                <c:pt idx="4">
                  <c:v>25</c:v>
                </c:pt>
                <c:pt idx="5">
                  <c:v>30</c:v>
                </c:pt>
                <c:pt idx="6">
                  <c:v>45</c:v>
                </c:pt>
                <c:pt idx="7">
                  <c:v>15</c:v>
                </c:pt>
              </c:numCache>
            </c:numRef>
          </c:val>
        </c:ser>
        <c:dLbls>
          <c:showLegendKey val="0"/>
          <c:showVal val="0"/>
          <c:showCatName val="0"/>
          <c:showSerName val="0"/>
          <c:showPercent val="0"/>
          <c:showBubbleSize val="0"/>
          <c:showLeaderLines val="1"/>
        </c:dLbls>
        <c:firstSliceAng val="0"/>
      </c:pieChart>
    </c:plotArea>
    <c:legend>
      <c:legendPos val="r"/>
      <c:overlay val="0"/>
      <c:txPr>
        <a:bodyPr/>
        <a:lstStyle/>
        <a:p>
          <a:pPr>
            <a:defRPr sz="1800"/>
          </a:pPr>
          <a:endParaRPr lang="zh-CN"/>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170DC9-DF7D-3E40-A493-A1EB36996D5A}"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en-US"/>
        </a:p>
      </dgm:t>
    </dgm:pt>
    <dgm:pt modelId="{1B2A40BF-8CAE-5B4D-9E73-9F7B3DBB9482}">
      <dgm:prSet phldrT="[Text]"/>
      <dgm:spPr/>
      <dgm:t>
        <a:bodyPr/>
        <a:lstStyle/>
        <a:p>
          <a:r>
            <a:rPr lang="en-US" dirty="0" smtClean="0"/>
            <a:t>2012</a:t>
          </a:r>
          <a:endParaRPr lang="en-US" dirty="0"/>
        </a:p>
      </dgm:t>
    </dgm:pt>
    <dgm:pt modelId="{649B3518-2FFA-6942-9199-47653ABF74AC}" type="parTrans" cxnId="{B300A01C-9D74-AB4E-8506-0580F62CED13}">
      <dgm:prSet/>
      <dgm:spPr/>
      <dgm:t>
        <a:bodyPr/>
        <a:lstStyle/>
        <a:p>
          <a:endParaRPr lang="en-US"/>
        </a:p>
      </dgm:t>
    </dgm:pt>
    <dgm:pt modelId="{D05E52D8-153A-3645-9348-86CD5A461727}" type="sibTrans" cxnId="{B300A01C-9D74-AB4E-8506-0580F62CED13}">
      <dgm:prSet/>
      <dgm:spPr/>
      <dgm:t>
        <a:bodyPr/>
        <a:lstStyle/>
        <a:p>
          <a:endParaRPr lang="en-US"/>
        </a:p>
      </dgm:t>
    </dgm:pt>
    <dgm:pt modelId="{14658A91-CA80-1C4F-B061-1F8550846355}">
      <dgm:prSet phldrT="[Text]" custT="1"/>
      <dgm:spPr/>
      <dgm:t>
        <a:bodyPr/>
        <a:lstStyle/>
        <a:p>
          <a:r>
            <a:rPr lang="en-US" sz="1600" dirty="0" smtClean="0"/>
            <a:t>Discovery at FNAL of unprecedented Q values on single cells treated with nitrogen in high temperature furnace</a:t>
          </a:r>
          <a:endParaRPr lang="en-US" sz="1600" dirty="0"/>
        </a:p>
      </dgm:t>
    </dgm:pt>
    <dgm:pt modelId="{DCD6A94C-406E-EE48-A26C-9CE650128FA1}" type="parTrans" cxnId="{AD7C0507-4C41-8B4C-BFE5-6B6D741AC525}">
      <dgm:prSet/>
      <dgm:spPr/>
      <dgm:t>
        <a:bodyPr/>
        <a:lstStyle/>
        <a:p>
          <a:endParaRPr lang="en-US"/>
        </a:p>
      </dgm:t>
    </dgm:pt>
    <dgm:pt modelId="{444E0673-9BD3-0943-AC00-696A89CC48D0}" type="sibTrans" cxnId="{AD7C0507-4C41-8B4C-BFE5-6B6D741AC525}">
      <dgm:prSet/>
      <dgm:spPr/>
      <dgm:t>
        <a:bodyPr/>
        <a:lstStyle/>
        <a:p>
          <a:endParaRPr lang="en-US"/>
        </a:p>
      </dgm:t>
    </dgm:pt>
    <dgm:pt modelId="{B3754215-11F8-A546-87F2-6AD0840E8353}">
      <dgm:prSet phldrT="[Text]"/>
      <dgm:spPr/>
      <dgm:t>
        <a:bodyPr/>
        <a:lstStyle/>
        <a:p>
          <a:r>
            <a:rPr lang="en-US" dirty="0" smtClean="0"/>
            <a:t>2013</a:t>
          </a:r>
          <a:endParaRPr lang="en-US" dirty="0"/>
        </a:p>
      </dgm:t>
    </dgm:pt>
    <dgm:pt modelId="{209FF5CC-9F10-A144-BA8E-5F11645EBD58}" type="parTrans" cxnId="{9EC8E63F-4FB5-3647-AA2B-6ED36B6742A8}">
      <dgm:prSet/>
      <dgm:spPr/>
      <dgm:t>
        <a:bodyPr/>
        <a:lstStyle/>
        <a:p>
          <a:endParaRPr lang="en-US"/>
        </a:p>
      </dgm:t>
    </dgm:pt>
    <dgm:pt modelId="{27C3AB81-D48E-C047-8161-5F0E34873C09}" type="sibTrans" cxnId="{9EC8E63F-4FB5-3647-AA2B-6ED36B6742A8}">
      <dgm:prSet/>
      <dgm:spPr/>
      <dgm:t>
        <a:bodyPr/>
        <a:lstStyle/>
        <a:p>
          <a:endParaRPr lang="en-US"/>
        </a:p>
      </dgm:t>
    </dgm:pt>
    <dgm:pt modelId="{40FB5E07-CD45-D746-BEFD-0B030B97D03A}">
      <dgm:prSet phldrT="[Text]" custT="1"/>
      <dgm:spPr/>
      <dgm:t>
        <a:bodyPr/>
        <a:lstStyle/>
        <a:p>
          <a:r>
            <a:rPr lang="en-US" sz="1400" dirty="0" smtClean="0"/>
            <a:t>Developed understanding of root of Q improvement and made process controllable and reproducible</a:t>
          </a:r>
          <a:endParaRPr lang="en-US" sz="1400" dirty="0"/>
        </a:p>
      </dgm:t>
    </dgm:pt>
    <dgm:pt modelId="{C5489277-5C8F-4C42-801B-18B15B75CDD2}" type="parTrans" cxnId="{A840FC08-729E-9A43-AD2E-1A6B326CB822}">
      <dgm:prSet/>
      <dgm:spPr/>
      <dgm:t>
        <a:bodyPr/>
        <a:lstStyle/>
        <a:p>
          <a:endParaRPr lang="en-US"/>
        </a:p>
      </dgm:t>
    </dgm:pt>
    <dgm:pt modelId="{060E3C41-B16A-8340-BA85-B75E490BF32C}" type="sibTrans" cxnId="{A840FC08-729E-9A43-AD2E-1A6B326CB822}">
      <dgm:prSet/>
      <dgm:spPr/>
      <dgm:t>
        <a:bodyPr/>
        <a:lstStyle/>
        <a:p>
          <a:endParaRPr lang="en-US"/>
        </a:p>
      </dgm:t>
    </dgm:pt>
    <dgm:pt modelId="{F03B5A7D-1300-E241-BEDD-92FA92438B70}">
      <dgm:prSet phldrT="[Text]" custT="1"/>
      <dgm:spPr/>
      <dgm:t>
        <a:bodyPr/>
        <a:lstStyle/>
        <a:p>
          <a:r>
            <a:rPr lang="en-US" sz="1400" dirty="0" smtClean="0"/>
            <a:t>Discovered that ‘light doping’ improves quench fields while maintaining the benefit of high Q</a:t>
          </a:r>
          <a:endParaRPr lang="en-US" sz="1400" dirty="0"/>
        </a:p>
      </dgm:t>
    </dgm:pt>
    <dgm:pt modelId="{4D32499D-BF6E-B044-934C-043BEBCB2CEF}" type="parTrans" cxnId="{5EC88E95-B2B1-D346-B8F7-FAB16E9A035A}">
      <dgm:prSet/>
      <dgm:spPr/>
      <dgm:t>
        <a:bodyPr/>
        <a:lstStyle/>
        <a:p>
          <a:endParaRPr lang="en-US"/>
        </a:p>
      </dgm:t>
    </dgm:pt>
    <dgm:pt modelId="{7D9DDB1E-5224-2745-90AA-86780D181CB1}" type="sibTrans" cxnId="{5EC88E95-B2B1-D346-B8F7-FAB16E9A035A}">
      <dgm:prSet/>
      <dgm:spPr/>
      <dgm:t>
        <a:bodyPr/>
        <a:lstStyle/>
        <a:p>
          <a:endParaRPr lang="en-US"/>
        </a:p>
      </dgm:t>
    </dgm:pt>
    <dgm:pt modelId="{2FA9744C-1037-8D4D-A277-E27A7422185B}">
      <dgm:prSet phldrT="[Text]"/>
      <dgm:spPr/>
      <dgm:t>
        <a:bodyPr/>
        <a:lstStyle/>
        <a:p>
          <a:r>
            <a:rPr lang="en-US" dirty="0" smtClean="0"/>
            <a:t>2014</a:t>
          </a:r>
          <a:endParaRPr lang="en-US" dirty="0"/>
        </a:p>
      </dgm:t>
    </dgm:pt>
    <dgm:pt modelId="{B07427EB-E7F7-E940-B4A3-9E33D7951BC1}" type="parTrans" cxnId="{9D340AEB-1E24-DC4C-8985-FB8E68DBCCEA}">
      <dgm:prSet/>
      <dgm:spPr/>
      <dgm:t>
        <a:bodyPr/>
        <a:lstStyle/>
        <a:p>
          <a:endParaRPr lang="en-US"/>
        </a:p>
      </dgm:t>
    </dgm:pt>
    <dgm:pt modelId="{19A3278E-9C9C-F84A-BA61-97D84B61DEDA}" type="sibTrans" cxnId="{9D340AEB-1E24-DC4C-8985-FB8E68DBCCEA}">
      <dgm:prSet/>
      <dgm:spPr/>
      <dgm:t>
        <a:bodyPr/>
        <a:lstStyle/>
        <a:p>
          <a:endParaRPr lang="en-US"/>
        </a:p>
      </dgm:t>
    </dgm:pt>
    <dgm:pt modelId="{0B2C35B7-79DC-CD41-A2AB-5F52B376E43F}">
      <dgm:prSet phldrT="[Text]"/>
      <dgm:spPr/>
      <dgm:t>
        <a:bodyPr/>
        <a:lstStyle/>
        <a:p>
          <a:r>
            <a:rPr lang="en-US" dirty="0" smtClean="0"/>
            <a:t>Cavity vendors currently being qualified for N doping production process for LCLS-2</a:t>
          </a:r>
          <a:endParaRPr lang="en-US" dirty="0"/>
        </a:p>
      </dgm:t>
    </dgm:pt>
    <dgm:pt modelId="{33B25BC8-0977-254A-B87A-AF0D7CB512E9}" type="parTrans" cxnId="{3A61D625-0451-9848-AE8A-F47171749C0F}">
      <dgm:prSet/>
      <dgm:spPr/>
      <dgm:t>
        <a:bodyPr/>
        <a:lstStyle/>
        <a:p>
          <a:endParaRPr lang="en-US"/>
        </a:p>
      </dgm:t>
    </dgm:pt>
    <dgm:pt modelId="{C5D50831-08A1-0E4C-A573-52BB6B3F6EEE}" type="sibTrans" cxnId="{3A61D625-0451-9848-AE8A-F47171749C0F}">
      <dgm:prSet/>
      <dgm:spPr/>
      <dgm:t>
        <a:bodyPr/>
        <a:lstStyle/>
        <a:p>
          <a:endParaRPr lang="en-US"/>
        </a:p>
      </dgm:t>
    </dgm:pt>
    <dgm:pt modelId="{EEA363EE-F482-A04F-8D2F-63A50EC67243}">
      <dgm:prSet phldrT="[Text]"/>
      <dgm:spPr/>
      <dgm:t>
        <a:bodyPr/>
        <a:lstStyle/>
        <a:p>
          <a:r>
            <a:rPr lang="en-US" dirty="0" smtClean="0"/>
            <a:t>R&amp;D continues for further understanding and improvements (quench, B sensitivity)</a:t>
          </a:r>
          <a:endParaRPr lang="en-US" dirty="0"/>
        </a:p>
      </dgm:t>
    </dgm:pt>
    <dgm:pt modelId="{9793045E-E3B2-784A-A215-EADAF677CFF4}" type="parTrans" cxnId="{57E58CBA-FCF1-E74F-8CD1-1FAAA78D2509}">
      <dgm:prSet/>
      <dgm:spPr/>
      <dgm:t>
        <a:bodyPr/>
        <a:lstStyle/>
        <a:p>
          <a:endParaRPr lang="en-US"/>
        </a:p>
      </dgm:t>
    </dgm:pt>
    <dgm:pt modelId="{7E86E291-6176-4740-B4EA-1DAF9038E7BB}" type="sibTrans" cxnId="{57E58CBA-FCF1-E74F-8CD1-1FAAA78D2509}">
      <dgm:prSet/>
      <dgm:spPr/>
      <dgm:t>
        <a:bodyPr/>
        <a:lstStyle/>
        <a:p>
          <a:endParaRPr lang="en-US"/>
        </a:p>
      </dgm:t>
    </dgm:pt>
    <dgm:pt modelId="{D30B9AE7-B998-9442-A025-2E52B76E86C9}">
      <dgm:prSet phldrT="[Text]"/>
      <dgm:spPr/>
      <dgm:t>
        <a:bodyPr/>
        <a:lstStyle/>
        <a:p>
          <a:r>
            <a:rPr lang="en-US" dirty="0" smtClean="0"/>
            <a:t>2015</a:t>
          </a:r>
          <a:endParaRPr lang="en-US" dirty="0"/>
        </a:p>
      </dgm:t>
    </dgm:pt>
    <dgm:pt modelId="{2FFFE879-D622-9C40-A018-85039444D42B}" type="parTrans" cxnId="{E721689C-A54E-4A42-8D48-DB5596BB235E}">
      <dgm:prSet/>
      <dgm:spPr/>
      <dgm:t>
        <a:bodyPr/>
        <a:lstStyle/>
        <a:p>
          <a:endParaRPr lang="en-US"/>
        </a:p>
      </dgm:t>
    </dgm:pt>
    <dgm:pt modelId="{A4E28453-E719-674D-B4F8-0666C4441CE4}" type="sibTrans" cxnId="{E721689C-A54E-4A42-8D48-DB5596BB235E}">
      <dgm:prSet/>
      <dgm:spPr/>
      <dgm:t>
        <a:bodyPr/>
        <a:lstStyle/>
        <a:p>
          <a:endParaRPr lang="en-US"/>
        </a:p>
      </dgm:t>
    </dgm:pt>
    <dgm:pt modelId="{F88FA408-723D-D64B-BB84-FBC625F55E77}">
      <dgm:prSet phldrT="[Text]"/>
      <dgm:spPr/>
      <dgm:t>
        <a:bodyPr/>
        <a:lstStyle/>
        <a:p>
          <a:r>
            <a:rPr lang="en-US" dirty="0" smtClean="0"/>
            <a:t>More than 100 N doped cavity tests with 18 nine cell qualified for the two LCLS-2 prototype </a:t>
          </a:r>
          <a:r>
            <a:rPr lang="en-US" dirty="0" err="1" smtClean="0"/>
            <a:t>cryomodules</a:t>
          </a:r>
          <a:r>
            <a:rPr lang="en-US" dirty="0" smtClean="0"/>
            <a:t> </a:t>
          </a:r>
          <a:endParaRPr lang="en-US" dirty="0"/>
        </a:p>
      </dgm:t>
    </dgm:pt>
    <dgm:pt modelId="{6DE5A0B9-E3B0-7940-A172-90A3F002DE4F}" type="parTrans" cxnId="{11A02949-BEA3-7047-8878-7AEC2D73D643}">
      <dgm:prSet/>
      <dgm:spPr/>
      <dgm:t>
        <a:bodyPr/>
        <a:lstStyle/>
        <a:p>
          <a:endParaRPr lang="en-US"/>
        </a:p>
      </dgm:t>
    </dgm:pt>
    <dgm:pt modelId="{20E22E12-AD8F-4C40-82DC-BFB3987D9138}" type="sibTrans" cxnId="{11A02949-BEA3-7047-8878-7AEC2D73D643}">
      <dgm:prSet/>
      <dgm:spPr/>
      <dgm:t>
        <a:bodyPr/>
        <a:lstStyle/>
        <a:p>
          <a:endParaRPr lang="en-US"/>
        </a:p>
      </dgm:t>
    </dgm:pt>
    <dgm:pt modelId="{42ADB667-1F91-F348-A4E2-75F6E2F48756}">
      <dgm:prSet phldrT="[Text]" custT="1"/>
      <dgm:spPr/>
      <dgm:t>
        <a:bodyPr/>
        <a:lstStyle/>
        <a:p>
          <a:r>
            <a:rPr lang="en-US" sz="1400" dirty="0" smtClean="0"/>
            <a:t>LCLS-2 invests in this technology, three partner labs working together FNAL-Cornell-</a:t>
          </a:r>
          <a:r>
            <a:rPr lang="en-US" sz="1400" dirty="0" err="1" smtClean="0"/>
            <a:t>Jlab</a:t>
          </a:r>
          <a:endParaRPr lang="en-US" sz="1400" dirty="0"/>
        </a:p>
      </dgm:t>
    </dgm:pt>
    <dgm:pt modelId="{057A4F89-4CCB-3D47-BD01-6D37F8AADF64}" type="parTrans" cxnId="{CCFF70D5-1299-0843-AA40-C9A102F8AD8B}">
      <dgm:prSet/>
      <dgm:spPr/>
      <dgm:t>
        <a:bodyPr/>
        <a:lstStyle/>
        <a:p>
          <a:endParaRPr lang="en-US"/>
        </a:p>
      </dgm:t>
    </dgm:pt>
    <dgm:pt modelId="{6D11CF44-EB1C-1C4C-821B-0F35CDE1E509}" type="sibTrans" cxnId="{CCFF70D5-1299-0843-AA40-C9A102F8AD8B}">
      <dgm:prSet/>
      <dgm:spPr/>
      <dgm:t>
        <a:bodyPr/>
        <a:lstStyle/>
        <a:p>
          <a:endParaRPr lang="en-US"/>
        </a:p>
      </dgm:t>
    </dgm:pt>
    <dgm:pt modelId="{9442A924-40C3-7442-977F-3ED1DAB0EB5C}" type="pres">
      <dgm:prSet presAssocID="{5A170DC9-DF7D-3E40-A493-A1EB36996D5A}" presName="Name0" presStyleCnt="0">
        <dgm:presLayoutVars>
          <dgm:dir/>
          <dgm:animLvl val="lvl"/>
          <dgm:resizeHandles val="exact"/>
        </dgm:presLayoutVars>
      </dgm:prSet>
      <dgm:spPr/>
      <dgm:t>
        <a:bodyPr/>
        <a:lstStyle/>
        <a:p>
          <a:endParaRPr lang="zh-CN" altLang="en-US"/>
        </a:p>
      </dgm:t>
    </dgm:pt>
    <dgm:pt modelId="{56DAC4EB-6854-9741-8AE4-300286BFAEC8}" type="pres">
      <dgm:prSet presAssocID="{D30B9AE7-B998-9442-A025-2E52B76E86C9}" presName="boxAndChildren" presStyleCnt="0"/>
      <dgm:spPr/>
    </dgm:pt>
    <dgm:pt modelId="{C8B3F251-02EA-3C45-89F7-C1A88D36724E}" type="pres">
      <dgm:prSet presAssocID="{D30B9AE7-B998-9442-A025-2E52B76E86C9}" presName="parentTextBox" presStyleLbl="node1" presStyleIdx="0" presStyleCnt="4"/>
      <dgm:spPr/>
      <dgm:t>
        <a:bodyPr/>
        <a:lstStyle/>
        <a:p>
          <a:endParaRPr lang="zh-CN" altLang="en-US"/>
        </a:p>
      </dgm:t>
    </dgm:pt>
    <dgm:pt modelId="{8FF2C3C9-8966-814D-A02E-71169350538B}" type="pres">
      <dgm:prSet presAssocID="{D30B9AE7-B998-9442-A025-2E52B76E86C9}" presName="entireBox" presStyleLbl="node1" presStyleIdx="0" presStyleCnt="4"/>
      <dgm:spPr/>
      <dgm:t>
        <a:bodyPr/>
        <a:lstStyle/>
        <a:p>
          <a:endParaRPr lang="zh-CN" altLang="en-US"/>
        </a:p>
      </dgm:t>
    </dgm:pt>
    <dgm:pt modelId="{28356284-A45E-3540-B101-43D84D993226}" type="pres">
      <dgm:prSet presAssocID="{D30B9AE7-B998-9442-A025-2E52B76E86C9}" presName="descendantBox" presStyleCnt="0"/>
      <dgm:spPr/>
    </dgm:pt>
    <dgm:pt modelId="{B7BB509F-A03D-EB4B-A33E-8343DC3656B8}" type="pres">
      <dgm:prSet presAssocID="{0B2C35B7-79DC-CD41-A2AB-5F52B376E43F}" presName="childTextBox" presStyleLbl="fgAccFollowNode1" presStyleIdx="0" presStyleCnt="7">
        <dgm:presLayoutVars>
          <dgm:bulletEnabled val="1"/>
        </dgm:presLayoutVars>
      </dgm:prSet>
      <dgm:spPr/>
      <dgm:t>
        <a:bodyPr/>
        <a:lstStyle/>
        <a:p>
          <a:endParaRPr lang="en-US"/>
        </a:p>
      </dgm:t>
    </dgm:pt>
    <dgm:pt modelId="{56D3F180-074B-3D41-9D3C-8884EECD37F2}" type="pres">
      <dgm:prSet presAssocID="{EEA363EE-F482-A04F-8D2F-63A50EC67243}" presName="childTextBox" presStyleLbl="fgAccFollowNode1" presStyleIdx="1" presStyleCnt="7">
        <dgm:presLayoutVars>
          <dgm:bulletEnabled val="1"/>
        </dgm:presLayoutVars>
      </dgm:prSet>
      <dgm:spPr/>
      <dgm:t>
        <a:bodyPr/>
        <a:lstStyle/>
        <a:p>
          <a:endParaRPr lang="en-US"/>
        </a:p>
      </dgm:t>
    </dgm:pt>
    <dgm:pt modelId="{2989DEF2-4E27-1743-B46A-76AE885B1CB0}" type="pres">
      <dgm:prSet presAssocID="{19A3278E-9C9C-F84A-BA61-97D84B61DEDA}" presName="sp" presStyleCnt="0"/>
      <dgm:spPr/>
    </dgm:pt>
    <dgm:pt modelId="{129EB886-0819-1F4B-ABF4-DCEA1964AE9C}" type="pres">
      <dgm:prSet presAssocID="{2FA9744C-1037-8D4D-A277-E27A7422185B}" presName="arrowAndChildren" presStyleCnt="0"/>
      <dgm:spPr/>
    </dgm:pt>
    <dgm:pt modelId="{B0D3BE40-350C-9E47-A5FE-F7841F5614C1}" type="pres">
      <dgm:prSet presAssocID="{2FA9744C-1037-8D4D-A277-E27A7422185B}" presName="parentTextArrow" presStyleLbl="node1" presStyleIdx="0" presStyleCnt="4"/>
      <dgm:spPr/>
      <dgm:t>
        <a:bodyPr/>
        <a:lstStyle/>
        <a:p>
          <a:endParaRPr lang="en-US"/>
        </a:p>
      </dgm:t>
    </dgm:pt>
    <dgm:pt modelId="{E8D7E9EE-62FD-7446-BC07-ACA1B0166AD8}" type="pres">
      <dgm:prSet presAssocID="{2FA9744C-1037-8D4D-A277-E27A7422185B}" presName="arrow" presStyleLbl="node1" presStyleIdx="1" presStyleCnt="4"/>
      <dgm:spPr/>
      <dgm:t>
        <a:bodyPr/>
        <a:lstStyle/>
        <a:p>
          <a:endParaRPr lang="en-US"/>
        </a:p>
      </dgm:t>
    </dgm:pt>
    <dgm:pt modelId="{9EADE9E7-9200-B744-A818-280DA620537B}" type="pres">
      <dgm:prSet presAssocID="{2FA9744C-1037-8D4D-A277-E27A7422185B}" presName="descendantArrow" presStyleCnt="0"/>
      <dgm:spPr/>
    </dgm:pt>
    <dgm:pt modelId="{7DFE65B4-CDFD-E34D-B037-07B928560545}" type="pres">
      <dgm:prSet presAssocID="{42ADB667-1F91-F348-A4E2-75F6E2F48756}" presName="childTextArrow" presStyleLbl="fgAccFollowNode1" presStyleIdx="2" presStyleCnt="7">
        <dgm:presLayoutVars>
          <dgm:bulletEnabled val="1"/>
        </dgm:presLayoutVars>
      </dgm:prSet>
      <dgm:spPr/>
      <dgm:t>
        <a:bodyPr/>
        <a:lstStyle/>
        <a:p>
          <a:endParaRPr lang="en-US"/>
        </a:p>
      </dgm:t>
    </dgm:pt>
    <dgm:pt modelId="{E140650F-CF40-3A42-A84D-A0773C6E7EAF}" type="pres">
      <dgm:prSet presAssocID="{F88FA408-723D-D64B-BB84-FBC625F55E77}" presName="childTextArrow" presStyleLbl="fgAccFollowNode1" presStyleIdx="3" presStyleCnt="7">
        <dgm:presLayoutVars>
          <dgm:bulletEnabled val="1"/>
        </dgm:presLayoutVars>
      </dgm:prSet>
      <dgm:spPr/>
      <dgm:t>
        <a:bodyPr/>
        <a:lstStyle/>
        <a:p>
          <a:endParaRPr lang="zh-CN" altLang="en-US"/>
        </a:p>
      </dgm:t>
    </dgm:pt>
    <dgm:pt modelId="{00E53BAD-D537-8C4F-B7B0-67EC076A7668}" type="pres">
      <dgm:prSet presAssocID="{27C3AB81-D48E-C047-8161-5F0E34873C09}" presName="sp" presStyleCnt="0"/>
      <dgm:spPr/>
    </dgm:pt>
    <dgm:pt modelId="{90E72F78-6CAF-6847-AFA2-BAA29CD68007}" type="pres">
      <dgm:prSet presAssocID="{B3754215-11F8-A546-87F2-6AD0840E8353}" presName="arrowAndChildren" presStyleCnt="0"/>
      <dgm:spPr/>
    </dgm:pt>
    <dgm:pt modelId="{C8E1EB86-AEED-6F4E-97DC-44C162B61B05}" type="pres">
      <dgm:prSet presAssocID="{B3754215-11F8-A546-87F2-6AD0840E8353}" presName="parentTextArrow" presStyleLbl="node1" presStyleIdx="1" presStyleCnt="4"/>
      <dgm:spPr/>
      <dgm:t>
        <a:bodyPr/>
        <a:lstStyle/>
        <a:p>
          <a:endParaRPr lang="en-US"/>
        </a:p>
      </dgm:t>
    </dgm:pt>
    <dgm:pt modelId="{CE6F2F49-F6EC-0B4D-A0E1-0B34EB2AA7FF}" type="pres">
      <dgm:prSet presAssocID="{B3754215-11F8-A546-87F2-6AD0840E8353}" presName="arrow" presStyleLbl="node1" presStyleIdx="2" presStyleCnt="4"/>
      <dgm:spPr/>
      <dgm:t>
        <a:bodyPr/>
        <a:lstStyle/>
        <a:p>
          <a:endParaRPr lang="en-US"/>
        </a:p>
      </dgm:t>
    </dgm:pt>
    <dgm:pt modelId="{08DD2C1A-D79B-4749-9AAF-E6FA235D70B4}" type="pres">
      <dgm:prSet presAssocID="{B3754215-11F8-A546-87F2-6AD0840E8353}" presName="descendantArrow" presStyleCnt="0"/>
      <dgm:spPr/>
    </dgm:pt>
    <dgm:pt modelId="{1826BC85-D532-2E49-9D0E-8BBAEE51B059}" type="pres">
      <dgm:prSet presAssocID="{40FB5E07-CD45-D746-BEFD-0B030B97D03A}" presName="childTextArrow" presStyleLbl="fgAccFollowNode1" presStyleIdx="4" presStyleCnt="7">
        <dgm:presLayoutVars>
          <dgm:bulletEnabled val="1"/>
        </dgm:presLayoutVars>
      </dgm:prSet>
      <dgm:spPr/>
      <dgm:t>
        <a:bodyPr/>
        <a:lstStyle/>
        <a:p>
          <a:endParaRPr lang="en-US"/>
        </a:p>
      </dgm:t>
    </dgm:pt>
    <dgm:pt modelId="{3923D196-DD4D-4E43-9DFB-A9AB09E00DE3}" type="pres">
      <dgm:prSet presAssocID="{F03B5A7D-1300-E241-BEDD-92FA92438B70}" presName="childTextArrow" presStyleLbl="fgAccFollowNode1" presStyleIdx="5" presStyleCnt="7">
        <dgm:presLayoutVars>
          <dgm:bulletEnabled val="1"/>
        </dgm:presLayoutVars>
      </dgm:prSet>
      <dgm:spPr/>
      <dgm:t>
        <a:bodyPr/>
        <a:lstStyle/>
        <a:p>
          <a:endParaRPr lang="en-US"/>
        </a:p>
      </dgm:t>
    </dgm:pt>
    <dgm:pt modelId="{CDD4AD05-32B5-5845-BF2D-EE6CCCEA88A2}" type="pres">
      <dgm:prSet presAssocID="{D05E52D8-153A-3645-9348-86CD5A461727}" presName="sp" presStyleCnt="0"/>
      <dgm:spPr/>
    </dgm:pt>
    <dgm:pt modelId="{C099C5A2-D3B8-EC4F-AC2B-E00F3F9F44CD}" type="pres">
      <dgm:prSet presAssocID="{1B2A40BF-8CAE-5B4D-9E73-9F7B3DBB9482}" presName="arrowAndChildren" presStyleCnt="0"/>
      <dgm:spPr/>
    </dgm:pt>
    <dgm:pt modelId="{DC53A26E-A526-EF46-877D-C4BA67334E9A}" type="pres">
      <dgm:prSet presAssocID="{1B2A40BF-8CAE-5B4D-9E73-9F7B3DBB9482}" presName="parentTextArrow" presStyleLbl="node1" presStyleIdx="2" presStyleCnt="4"/>
      <dgm:spPr/>
      <dgm:t>
        <a:bodyPr/>
        <a:lstStyle/>
        <a:p>
          <a:endParaRPr lang="zh-CN" altLang="en-US"/>
        </a:p>
      </dgm:t>
    </dgm:pt>
    <dgm:pt modelId="{8C6C7E4A-78EB-B246-B940-115FA2969A18}" type="pres">
      <dgm:prSet presAssocID="{1B2A40BF-8CAE-5B4D-9E73-9F7B3DBB9482}" presName="arrow" presStyleLbl="node1" presStyleIdx="3" presStyleCnt="4"/>
      <dgm:spPr/>
      <dgm:t>
        <a:bodyPr/>
        <a:lstStyle/>
        <a:p>
          <a:endParaRPr lang="zh-CN" altLang="en-US"/>
        </a:p>
      </dgm:t>
    </dgm:pt>
    <dgm:pt modelId="{69111505-932C-8345-928D-3294B54DEA40}" type="pres">
      <dgm:prSet presAssocID="{1B2A40BF-8CAE-5B4D-9E73-9F7B3DBB9482}" presName="descendantArrow" presStyleCnt="0"/>
      <dgm:spPr/>
    </dgm:pt>
    <dgm:pt modelId="{E990AFC5-DD06-F649-8C21-180D6D250574}" type="pres">
      <dgm:prSet presAssocID="{14658A91-CA80-1C4F-B061-1F8550846355}" presName="childTextArrow" presStyleLbl="fgAccFollowNode1" presStyleIdx="6" presStyleCnt="7">
        <dgm:presLayoutVars>
          <dgm:bulletEnabled val="1"/>
        </dgm:presLayoutVars>
      </dgm:prSet>
      <dgm:spPr/>
      <dgm:t>
        <a:bodyPr/>
        <a:lstStyle/>
        <a:p>
          <a:endParaRPr lang="en-US"/>
        </a:p>
      </dgm:t>
    </dgm:pt>
  </dgm:ptLst>
  <dgm:cxnLst>
    <dgm:cxn modelId="{C1886832-9417-49E4-8EC3-C818B022FA21}" type="presOf" srcId="{1B2A40BF-8CAE-5B4D-9E73-9F7B3DBB9482}" destId="{DC53A26E-A526-EF46-877D-C4BA67334E9A}" srcOrd="0" destOrd="0" presId="urn:microsoft.com/office/officeart/2005/8/layout/process4"/>
    <dgm:cxn modelId="{9F88E845-35DC-459F-926C-8B5237DB1054}" type="presOf" srcId="{EEA363EE-F482-A04F-8D2F-63A50EC67243}" destId="{56D3F180-074B-3D41-9D3C-8884EECD37F2}" srcOrd="0" destOrd="0" presId="urn:microsoft.com/office/officeart/2005/8/layout/process4"/>
    <dgm:cxn modelId="{FC7BD73C-D1B4-423F-887F-E92F7990013D}" type="presOf" srcId="{B3754215-11F8-A546-87F2-6AD0840E8353}" destId="{CE6F2F49-F6EC-0B4D-A0E1-0B34EB2AA7FF}" srcOrd="1" destOrd="0" presId="urn:microsoft.com/office/officeart/2005/8/layout/process4"/>
    <dgm:cxn modelId="{57E58CBA-FCF1-E74F-8CD1-1FAAA78D2509}" srcId="{D30B9AE7-B998-9442-A025-2E52B76E86C9}" destId="{EEA363EE-F482-A04F-8D2F-63A50EC67243}" srcOrd="1" destOrd="0" parTransId="{9793045E-E3B2-784A-A215-EADAF677CFF4}" sibTransId="{7E86E291-6176-4740-B4EA-1DAF9038E7BB}"/>
    <dgm:cxn modelId="{CDED6C5E-EC57-448A-99F3-96C4A46D4A50}" type="presOf" srcId="{14658A91-CA80-1C4F-B061-1F8550846355}" destId="{E990AFC5-DD06-F649-8C21-180D6D250574}" srcOrd="0" destOrd="0" presId="urn:microsoft.com/office/officeart/2005/8/layout/process4"/>
    <dgm:cxn modelId="{CCFF70D5-1299-0843-AA40-C9A102F8AD8B}" srcId="{2FA9744C-1037-8D4D-A277-E27A7422185B}" destId="{42ADB667-1F91-F348-A4E2-75F6E2F48756}" srcOrd="0" destOrd="0" parTransId="{057A4F89-4CCB-3D47-BD01-6D37F8AADF64}" sibTransId="{6D11CF44-EB1C-1C4C-821B-0F35CDE1E509}"/>
    <dgm:cxn modelId="{E721689C-A54E-4A42-8D48-DB5596BB235E}" srcId="{5A170DC9-DF7D-3E40-A493-A1EB36996D5A}" destId="{D30B9AE7-B998-9442-A025-2E52B76E86C9}" srcOrd="3" destOrd="0" parTransId="{2FFFE879-D622-9C40-A018-85039444D42B}" sibTransId="{A4E28453-E719-674D-B4F8-0666C4441CE4}"/>
    <dgm:cxn modelId="{5EC88E95-B2B1-D346-B8F7-FAB16E9A035A}" srcId="{B3754215-11F8-A546-87F2-6AD0840E8353}" destId="{F03B5A7D-1300-E241-BEDD-92FA92438B70}" srcOrd="1" destOrd="0" parTransId="{4D32499D-BF6E-B044-934C-043BEBCB2CEF}" sibTransId="{7D9DDB1E-5224-2745-90AA-86780D181CB1}"/>
    <dgm:cxn modelId="{8ABB753F-862C-4B59-B293-15EC7C76177C}" type="presOf" srcId="{40FB5E07-CD45-D746-BEFD-0B030B97D03A}" destId="{1826BC85-D532-2E49-9D0E-8BBAEE51B059}" srcOrd="0" destOrd="0" presId="urn:microsoft.com/office/officeart/2005/8/layout/process4"/>
    <dgm:cxn modelId="{DDBA174C-F8C4-4B73-84B7-72978D957D52}" type="presOf" srcId="{D30B9AE7-B998-9442-A025-2E52B76E86C9}" destId="{8FF2C3C9-8966-814D-A02E-71169350538B}" srcOrd="1" destOrd="0" presId="urn:microsoft.com/office/officeart/2005/8/layout/process4"/>
    <dgm:cxn modelId="{2098EAE0-DA01-40B5-9E04-F80E8571FC86}" type="presOf" srcId="{B3754215-11F8-A546-87F2-6AD0840E8353}" destId="{C8E1EB86-AEED-6F4E-97DC-44C162B61B05}" srcOrd="0" destOrd="0" presId="urn:microsoft.com/office/officeart/2005/8/layout/process4"/>
    <dgm:cxn modelId="{09D6A5E0-8B60-4C6F-93DB-9F24803518E4}" type="presOf" srcId="{2FA9744C-1037-8D4D-A277-E27A7422185B}" destId="{B0D3BE40-350C-9E47-A5FE-F7841F5614C1}" srcOrd="0" destOrd="0" presId="urn:microsoft.com/office/officeart/2005/8/layout/process4"/>
    <dgm:cxn modelId="{11A02949-BEA3-7047-8878-7AEC2D73D643}" srcId="{2FA9744C-1037-8D4D-A277-E27A7422185B}" destId="{F88FA408-723D-D64B-BB84-FBC625F55E77}" srcOrd="1" destOrd="0" parTransId="{6DE5A0B9-E3B0-7940-A172-90A3F002DE4F}" sibTransId="{20E22E12-AD8F-4C40-82DC-BFB3987D9138}"/>
    <dgm:cxn modelId="{547C8EBC-ADF8-4756-BD81-248A5C685A56}" type="presOf" srcId="{0B2C35B7-79DC-CD41-A2AB-5F52B376E43F}" destId="{B7BB509F-A03D-EB4B-A33E-8343DC3656B8}" srcOrd="0" destOrd="0" presId="urn:microsoft.com/office/officeart/2005/8/layout/process4"/>
    <dgm:cxn modelId="{B300A01C-9D74-AB4E-8506-0580F62CED13}" srcId="{5A170DC9-DF7D-3E40-A493-A1EB36996D5A}" destId="{1B2A40BF-8CAE-5B4D-9E73-9F7B3DBB9482}" srcOrd="0" destOrd="0" parTransId="{649B3518-2FFA-6942-9199-47653ABF74AC}" sibTransId="{D05E52D8-153A-3645-9348-86CD5A461727}"/>
    <dgm:cxn modelId="{10D7D064-114A-4913-A72F-1AF20BB48477}" type="presOf" srcId="{F88FA408-723D-D64B-BB84-FBC625F55E77}" destId="{E140650F-CF40-3A42-A84D-A0773C6E7EAF}" srcOrd="0" destOrd="0" presId="urn:microsoft.com/office/officeart/2005/8/layout/process4"/>
    <dgm:cxn modelId="{544841FA-6593-41C4-ACFD-22386813662B}" type="presOf" srcId="{F03B5A7D-1300-E241-BEDD-92FA92438B70}" destId="{3923D196-DD4D-4E43-9DFB-A9AB09E00DE3}" srcOrd="0" destOrd="0" presId="urn:microsoft.com/office/officeart/2005/8/layout/process4"/>
    <dgm:cxn modelId="{A3E144C0-CFEB-4233-B64C-84D9C878B89B}" type="presOf" srcId="{1B2A40BF-8CAE-5B4D-9E73-9F7B3DBB9482}" destId="{8C6C7E4A-78EB-B246-B940-115FA2969A18}" srcOrd="1" destOrd="0" presId="urn:microsoft.com/office/officeart/2005/8/layout/process4"/>
    <dgm:cxn modelId="{1F476008-C906-4D56-9D6C-59EB4DB87B4D}" type="presOf" srcId="{42ADB667-1F91-F348-A4E2-75F6E2F48756}" destId="{7DFE65B4-CDFD-E34D-B037-07B928560545}" srcOrd="0" destOrd="0" presId="urn:microsoft.com/office/officeart/2005/8/layout/process4"/>
    <dgm:cxn modelId="{1F52D5C7-1B7F-4AEC-A5BC-55A469F338D5}" type="presOf" srcId="{5A170DC9-DF7D-3E40-A493-A1EB36996D5A}" destId="{9442A924-40C3-7442-977F-3ED1DAB0EB5C}" srcOrd="0" destOrd="0" presId="urn:microsoft.com/office/officeart/2005/8/layout/process4"/>
    <dgm:cxn modelId="{3A61D625-0451-9848-AE8A-F47171749C0F}" srcId="{D30B9AE7-B998-9442-A025-2E52B76E86C9}" destId="{0B2C35B7-79DC-CD41-A2AB-5F52B376E43F}" srcOrd="0" destOrd="0" parTransId="{33B25BC8-0977-254A-B87A-AF0D7CB512E9}" sibTransId="{C5D50831-08A1-0E4C-A573-52BB6B3F6EEE}"/>
    <dgm:cxn modelId="{A840FC08-729E-9A43-AD2E-1A6B326CB822}" srcId="{B3754215-11F8-A546-87F2-6AD0840E8353}" destId="{40FB5E07-CD45-D746-BEFD-0B030B97D03A}" srcOrd="0" destOrd="0" parTransId="{C5489277-5C8F-4C42-801B-18B15B75CDD2}" sibTransId="{060E3C41-B16A-8340-BA85-B75E490BF32C}"/>
    <dgm:cxn modelId="{AD7C0507-4C41-8B4C-BFE5-6B6D741AC525}" srcId="{1B2A40BF-8CAE-5B4D-9E73-9F7B3DBB9482}" destId="{14658A91-CA80-1C4F-B061-1F8550846355}" srcOrd="0" destOrd="0" parTransId="{DCD6A94C-406E-EE48-A26C-9CE650128FA1}" sibTransId="{444E0673-9BD3-0943-AC00-696A89CC48D0}"/>
    <dgm:cxn modelId="{9EC8E63F-4FB5-3647-AA2B-6ED36B6742A8}" srcId="{5A170DC9-DF7D-3E40-A493-A1EB36996D5A}" destId="{B3754215-11F8-A546-87F2-6AD0840E8353}" srcOrd="1" destOrd="0" parTransId="{209FF5CC-9F10-A144-BA8E-5F11645EBD58}" sibTransId="{27C3AB81-D48E-C047-8161-5F0E34873C09}"/>
    <dgm:cxn modelId="{9D340AEB-1E24-DC4C-8985-FB8E68DBCCEA}" srcId="{5A170DC9-DF7D-3E40-A493-A1EB36996D5A}" destId="{2FA9744C-1037-8D4D-A277-E27A7422185B}" srcOrd="2" destOrd="0" parTransId="{B07427EB-E7F7-E940-B4A3-9E33D7951BC1}" sibTransId="{19A3278E-9C9C-F84A-BA61-97D84B61DEDA}"/>
    <dgm:cxn modelId="{219D88CE-C9E1-43C9-8D85-6EEED29D1A6F}" type="presOf" srcId="{2FA9744C-1037-8D4D-A277-E27A7422185B}" destId="{E8D7E9EE-62FD-7446-BC07-ACA1B0166AD8}" srcOrd="1" destOrd="0" presId="urn:microsoft.com/office/officeart/2005/8/layout/process4"/>
    <dgm:cxn modelId="{EB4163A2-E59A-456D-BD42-5A17539B13D3}" type="presOf" srcId="{D30B9AE7-B998-9442-A025-2E52B76E86C9}" destId="{C8B3F251-02EA-3C45-89F7-C1A88D36724E}" srcOrd="0" destOrd="0" presId="urn:microsoft.com/office/officeart/2005/8/layout/process4"/>
    <dgm:cxn modelId="{7CB440E2-81CB-45BE-BABA-98D8ACDD7899}" type="presParOf" srcId="{9442A924-40C3-7442-977F-3ED1DAB0EB5C}" destId="{56DAC4EB-6854-9741-8AE4-300286BFAEC8}" srcOrd="0" destOrd="0" presId="urn:microsoft.com/office/officeart/2005/8/layout/process4"/>
    <dgm:cxn modelId="{A61C9254-7CB7-401E-A03A-7944F040B44E}" type="presParOf" srcId="{56DAC4EB-6854-9741-8AE4-300286BFAEC8}" destId="{C8B3F251-02EA-3C45-89F7-C1A88D36724E}" srcOrd="0" destOrd="0" presId="urn:microsoft.com/office/officeart/2005/8/layout/process4"/>
    <dgm:cxn modelId="{9EBCFA1D-45AC-43AA-A846-0BD56E1EE6E1}" type="presParOf" srcId="{56DAC4EB-6854-9741-8AE4-300286BFAEC8}" destId="{8FF2C3C9-8966-814D-A02E-71169350538B}" srcOrd="1" destOrd="0" presId="urn:microsoft.com/office/officeart/2005/8/layout/process4"/>
    <dgm:cxn modelId="{8527337E-4E1A-4915-93FF-6A98FC08C5A2}" type="presParOf" srcId="{56DAC4EB-6854-9741-8AE4-300286BFAEC8}" destId="{28356284-A45E-3540-B101-43D84D993226}" srcOrd="2" destOrd="0" presId="urn:microsoft.com/office/officeart/2005/8/layout/process4"/>
    <dgm:cxn modelId="{3F7933AB-2B3E-4630-A55F-0FA6DA279A12}" type="presParOf" srcId="{28356284-A45E-3540-B101-43D84D993226}" destId="{B7BB509F-A03D-EB4B-A33E-8343DC3656B8}" srcOrd="0" destOrd="0" presId="urn:microsoft.com/office/officeart/2005/8/layout/process4"/>
    <dgm:cxn modelId="{7D51A479-5CE0-4741-9A38-33510744B6CB}" type="presParOf" srcId="{28356284-A45E-3540-B101-43D84D993226}" destId="{56D3F180-074B-3D41-9D3C-8884EECD37F2}" srcOrd="1" destOrd="0" presId="urn:microsoft.com/office/officeart/2005/8/layout/process4"/>
    <dgm:cxn modelId="{F43F9A6A-84ED-421B-9465-93DF1CE6A111}" type="presParOf" srcId="{9442A924-40C3-7442-977F-3ED1DAB0EB5C}" destId="{2989DEF2-4E27-1743-B46A-76AE885B1CB0}" srcOrd="1" destOrd="0" presId="urn:microsoft.com/office/officeart/2005/8/layout/process4"/>
    <dgm:cxn modelId="{3E377C32-8E0C-4682-BFD1-D376DF33E636}" type="presParOf" srcId="{9442A924-40C3-7442-977F-3ED1DAB0EB5C}" destId="{129EB886-0819-1F4B-ABF4-DCEA1964AE9C}" srcOrd="2" destOrd="0" presId="urn:microsoft.com/office/officeart/2005/8/layout/process4"/>
    <dgm:cxn modelId="{B7ACD34E-535F-45D0-B726-D9D6E80A6DCB}" type="presParOf" srcId="{129EB886-0819-1F4B-ABF4-DCEA1964AE9C}" destId="{B0D3BE40-350C-9E47-A5FE-F7841F5614C1}" srcOrd="0" destOrd="0" presId="urn:microsoft.com/office/officeart/2005/8/layout/process4"/>
    <dgm:cxn modelId="{1DEC8A9F-312B-4182-82DB-875F67F3B8AB}" type="presParOf" srcId="{129EB886-0819-1F4B-ABF4-DCEA1964AE9C}" destId="{E8D7E9EE-62FD-7446-BC07-ACA1B0166AD8}" srcOrd="1" destOrd="0" presId="urn:microsoft.com/office/officeart/2005/8/layout/process4"/>
    <dgm:cxn modelId="{8BD71B70-502D-44DE-8B7C-7D13A9E5444D}" type="presParOf" srcId="{129EB886-0819-1F4B-ABF4-DCEA1964AE9C}" destId="{9EADE9E7-9200-B744-A818-280DA620537B}" srcOrd="2" destOrd="0" presId="urn:microsoft.com/office/officeart/2005/8/layout/process4"/>
    <dgm:cxn modelId="{8E55D54A-0BC4-40A8-9698-F2F32A520758}" type="presParOf" srcId="{9EADE9E7-9200-B744-A818-280DA620537B}" destId="{7DFE65B4-CDFD-E34D-B037-07B928560545}" srcOrd="0" destOrd="0" presId="urn:microsoft.com/office/officeart/2005/8/layout/process4"/>
    <dgm:cxn modelId="{57547CC1-2D5B-4920-9ADC-3EFDDF5B8306}" type="presParOf" srcId="{9EADE9E7-9200-B744-A818-280DA620537B}" destId="{E140650F-CF40-3A42-A84D-A0773C6E7EAF}" srcOrd="1" destOrd="0" presId="urn:microsoft.com/office/officeart/2005/8/layout/process4"/>
    <dgm:cxn modelId="{7362802C-6AF3-4ACF-AFB5-BD3C4D3AAC76}" type="presParOf" srcId="{9442A924-40C3-7442-977F-3ED1DAB0EB5C}" destId="{00E53BAD-D537-8C4F-B7B0-67EC076A7668}" srcOrd="3" destOrd="0" presId="urn:microsoft.com/office/officeart/2005/8/layout/process4"/>
    <dgm:cxn modelId="{E7487BF2-20FD-4565-8CE4-BA2332158E73}" type="presParOf" srcId="{9442A924-40C3-7442-977F-3ED1DAB0EB5C}" destId="{90E72F78-6CAF-6847-AFA2-BAA29CD68007}" srcOrd="4" destOrd="0" presId="urn:microsoft.com/office/officeart/2005/8/layout/process4"/>
    <dgm:cxn modelId="{A5682715-505A-4DCD-9E64-640A5AA46CD8}" type="presParOf" srcId="{90E72F78-6CAF-6847-AFA2-BAA29CD68007}" destId="{C8E1EB86-AEED-6F4E-97DC-44C162B61B05}" srcOrd="0" destOrd="0" presId="urn:microsoft.com/office/officeart/2005/8/layout/process4"/>
    <dgm:cxn modelId="{4BCE8838-87A4-440C-A115-6670E5DFF569}" type="presParOf" srcId="{90E72F78-6CAF-6847-AFA2-BAA29CD68007}" destId="{CE6F2F49-F6EC-0B4D-A0E1-0B34EB2AA7FF}" srcOrd="1" destOrd="0" presId="urn:microsoft.com/office/officeart/2005/8/layout/process4"/>
    <dgm:cxn modelId="{CB1529D4-B18E-4C3E-991F-2BE57A75D9BE}" type="presParOf" srcId="{90E72F78-6CAF-6847-AFA2-BAA29CD68007}" destId="{08DD2C1A-D79B-4749-9AAF-E6FA235D70B4}" srcOrd="2" destOrd="0" presId="urn:microsoft.com/office/officeart/2005/8/layout/process4"/>
    <dgm:cxn modelId="{C292115E-B7FD-4551-ABBD-FD3068675A5A}" type="presParOf" srcId="{08DD2C1A-D79B-4749-9AAF-E6FA235D70B4}" destId="{1826BC85-D532-2E49-9D0E-8BBAEE51B059}" srcOrd="0" destOrd="0" presId="urn:microsoft.com/office/officeart/2005/8/layout/process4"/>
    <dgm:cxn modelId="{5B8CF3B1-30BC-4BA4-B26D-F27843BC3201}" type="presParOf" srcId="{08DD2C1A-D79B-4749-9AAF-E6FA235D70B4}" destId="{3923D196-DD4D-4E43-9DFB-A9AB09E00DE3}" srcOrd="1" destOrd="0" presId="urn:microsoft.com/office/officeart/2005/8/layout/process4"/>
    <dgm:cxn modelId="{015E5B20-E5E2-4670-9B7D-ABCF7A8D744A}" type="presParOf" srcId="{9442A924-40C3-7442-977F-3ED1DAB0EB5C}" destId="{CDD4AD05-32B5-5845-BF2D-EE6CCCEA88A2}" srcOrd="5" destOrd="0" presId="urn:microsoft.com/office/officeart/2005/8/layout/process4"/>
    <dgm:cxn modelId="{83ED22E1-0E3C-4649-96D5-DBACC0BE5301}" type="presParOf" srcId="{9442A924-40C3-7442-977F-3ED1DAB0EB5C}" destId="{C099C5A2-D3B8-EC4F-AC2B-E00F3F9F44CD}" srcOrd="6" destOrd="0" presId="urn:microsoft.com/office/officeart/2005/8/layout/process4"/>
    <dgm:cxn modelId="{8A12C4BD-128A-4C8C-87BC-46B5B6B9AA0B}" type="presParOf" srcId="{C099C5A2-D3B8-EC4F-AC2B-E00F3F9F44CD}" destId="{DC53A26E-A526-EF46-877D-C4BA67334E9A}" srcOrd="0" destOrd="0" presId="urn:microsoft.com/office/officeart/2005/8/layout/process4"/>
    <dgm:cxn modelId="{C049937D-0510-428F-A7AD-6F83221CF06C}" type="presParOf" srcId="{C099C5A2-D3B8-EC4F-AC2B-E00F3F9F44CD}" destId="{8C6C7E4A-78EB-B246-B940-115FA2969A18}" srcOrd="1" destOrd="0" presId="urn:microsoft.com/office/officeart/2005/8/layout/process4"/>
    <dgm:cxn modelId="{4F9E7176-E0CE-4FA0-A672-7B383EF39FC6}" type="presParOf" srcId="{C099C5A2-D3B8-EC4F-AC2B-E00F3F9F44CD}" destId="{69111505-932C-8345-928D-3294B54DEA40}" srcOrd="2" destOrd="0" presId="urn:microsoft.com/office/officeart/2005/8/layout/process4"/>
    <dgm:cxn modelId="{D8769617-5B1F-487B-9127-57AEE4A79713}" type="presParOf" srcId="{69111505-932C-8345-928D-3294B54DEA40}" destId="{E990AFC5-DD06-F649-8C21-180D6D25057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image" Target="../media/image9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image" Target="../media/image1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F026E9-6A35-4F11-8FC3-CAAB2D441745}" type="datetimeFigureOut">
              <a:rPr lang="zh-CN" altLang="en-US" smtClean="0"/>
              <a:t>2015/11/1</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CDAEE-A257-402F-9481-489667830756}" type="slidenum">
              <a:rPr lang="zh-CN" altLang="en-US" smtClean="0"/>
              <a:t>‹#›</a:t>
            </a:fld>
            <a:endParaRPr lang="zh-CN" altLang="en-US"/>
          </a:p>
        </p:txBody>
      </p:sp>
    </p:spTree>
    <p:extLst>
      <p:ext uri="{BB962C8B-B14F-4D97-AF65-F5344CB8AC3E}">
        <p14:creationId xmlns:p14="http://schemas.microsoft.com/office/powerpoint/2010/main" val="1033781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dirty="0" smtClean="0">
              <a:solidFill>
                <a:srgbClr val="000000"/>
              </a:solidFill>
              <a:effectLst/>
              <a:latin typeface="Arial Unicode M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dirty="0" smtClean="0">
              <a:solidFill>
                <a:srgbClr val="000000"/>
              </a:solidFill>
              <a:effectLst/>
              <a:latin typeface="Arial Unicode MS"/>
            </a:endParaRPr>
          </a:p>
          <a:p>
            <a:endParaRPr lang="zh-CN" altLang="en-US" dirty="0"/>
          </a:p>
        </p:txBody>
      </p:sp>
      <p:sp>
        <p:nvSpPr>
          <p:cNvPr id="4" name="灯片编号占位符 3"/>
          <p:cNvSpPr>
            <a:spLocks noGrp="1"/>
          </p:cNvSpPr>
          <p:nvPr>
            <p:ph type="sldNum" sz="quarter" idx="10"/>
          </p:nvPr>
        </p:nvSpPr>
        <p:spPr/>
        <p:txBody>
          <a:bodyPr/>
          <a:lstStyle/>
          <a:p>
            <a:fld id="{A8576140-997B-4C2A-A616-20B16371FFC0}"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2565985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7C9BE5-837D-4C22-9D36-A06006E19E77}" type="slidenum">
              <a:rPr lang="de-DE" smtClean="0">
                <a:solidFill>
                  <a:prstClr val="black"/>
                </a:solidFill>
              </a:rPr>
              <a:pPr>
                <a:defRPr/>
              </a:pPr>
              <a:t>66</a:t>
            </a:fld>
            <a:endParaRPr lang="de-DE">
              <a:solidFill>
                <a:prstClr val="black"/>
              </a:solidFill>
            </a:endParaRPr>
          </a:p>
        </p:txBody>
      </p:sp>
    </p:spTree>
    <p:extLst>
      <p:ext uri="{BB962C8B-B14F-4D97-AF65-F5344CB8AC3E}">
        <p14:creationId xmlns:p14="http://schemas.microsoft.com/office/powerpoint/2010/main" val="2885996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7C9BE5-837D-4C22-9D36-A06006E19E77}" type="slidenum">
              <a:rPr lang="de-DE" smtClean="0"/>
              <a:pPr>
                <a:defRPr/>
              </a:pPr>
              <a:t>67</a:t>
            </a:fld>
            <a:endParaRPr lang="de-DE"/>
          </a:p>
        </p:txBody>
      </p:sp>
    </p:spTree>
    <p:extLst>
      <p:ext uri="{BB962C8B-B14F-4D97-AF65-F5344CB8AC3E}">
        <p14:creationId xmlns:p14="http://schemas.microsoft.com/office/powerpoint/2010/main" val="445476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61E771-3EAB-429B-BAAB-6DD0992A6D71}" type="slidenum">
              <a:rPr lang="zh-CN" altLang="en-US" smtClean="0">
                <a:solidFill>
                  <a:prstClr val="black"/>
                </a:solidFill>
              </a:rPr>
              <a:pPr/>
              <a:t>72</a:t>
            </a:fld>
            <a:endParaRPr lang="zh-CN" altLang="en-US">
              <a:solidFill>
                <a:prstClr val="black"/>
              </a:solidFill>
            </a:endParaRPr>
          </a:p>
        </p:txBody>
      </p:sp>
    </p:spTree>
    <p:extLst>
      <p:ext uri="{BB962C8B-B14F-4D97-AF65-F5344CB8AC3E}">
        <p14:creationId xmlns:p14="http://schemas.microsoft.com/office/powerpoint/2010/main" val="754831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5"/>
          <p:cNvSpPr>
            <a:spLocks noGrp="1" noChangeArrowheads="1"/>
          </p:cNvSpPr>
          <p:nvPr>
            <p:ph type="sldNum" sz="quarter"/>
          </p:nvPr>
        </p:nvSpPr>
        <p:spPr>
          <a:noFill/>
        </p:spPr>
        <p:txBody>
          <a:bodyPr/>
          <a:lstStyle>
            <a:lvl1pPr eaLnBrk="0" hangingPunct="0">
              <a:tabLst>
                <a:tab pos="724696" algn="l"/>
                <a:tab pos="1449393" algn="l"/>
                <a:tab pos="2174089" algn="l"/>
                <a:tab pos="2898785" algn="l"/>
              </a:tabLst>
              <a:defRPr sz="900">
                <a:solidFill>
                  <a:schemeClr val="bg1"/>
                </a:solidFill>
                <a:latin typeface="Arial" pitchFamily="34" charset="0"/>
                <a:ea typeface="ＭＳ Ｐゴシック" pitchFamily="34" charset="-128"/>
              </a:defRPr>
            </a:lvl1pPr>
            <a:lvl2pPr eaLnBrk="0" hangingPunct="0">
              <a:tabLst>
                <a:tab pos="724696" algn="l"/>
                <a:tab pos="1449393" algn="l"/>
                <a:tab pos="2174089" algn="l"/>
                <a:tab pos="2898785" algn="l"/>
              </a:tabLst>
              <a:defRPr sz="900">
                <a:solidFill>
                  <a:schemeClr val="bg1"/>
                </a:solidFill>
                <a:latin typeface="Arial" pitchFamily="34" charset="0"/>
                <a:ea typeface="ＭＳ Ｐゴシック" pitchFamily="34" charset="-128"/>
              </a:defRPr>
            </a:lvl2pPr>
            <a:lvl3pPr eaLnBrk="0" hangingPunct="0">
              <a:tabLst>
                <a:tab pos="724696" algn="l"/>
                <a:tab pos="1449393" algn="l"/>
                <a:tab pos="2174089" algn="l"/>
                <a:tab pos="2898785" algn="l"/>
              </a:tabLst>
              <a:defRPr sz="900">
                <a:solidFill>
                  <a:schemeClr val="bg1"/>
                </a:solidFill>
                <a:latin typeface="Arial" pitchFamily="34" charset="0"/>
                <a:ea typeface="ＭＳ Ｐゴシック" pitchFamily="34" charset="-128"/>
              </a:defRPr>
            </a:lvl3pPr>
            <a:lvl4pPr eaLnBrk="0" hangingPunct="0">
              <a:tabLst>
                <a:tab pos="724696" algn="l"/>
                <a:tab pos="1449393" algn="l"/>
                <a:tab pos="2174089" algn="l"/>
                <a:tab pos="2898785" algn="l"/>
              </a:tabLst>
              <a:defRPr sz="900">
                <a:solidFill>
                  <a:schemeClr val="bg1"/>
                </a:solidFill>
                <a:latin typeface="Arial" pitchFamily="34" charset="0"/>
                <a:ea typeface="ＭＳ Ｐゴシック" pitchFamily="34" charset="-128"/>
              </a:defRPr>
            </a:lvl4pPr>
            <a:lvl5pPr eaLnBrk="0" hangingPunct="0">
              <a:tabLst>
                <a:tab pos="724696" algn="l"/>
                <a:tab pos="1449393" algn="l"/>
                <a:tab pos="2174089" algn="l"/>
                <a:tab pos="2898785" algn="l"/>
              </a:tabLst>
              <a:defRPr sz="900">
                <a:solidFill>
                  <a:schemeClr val="bg1"/>
                </a:solidFill>
                <a:latin typeface="Arial" pitchFamily="34" charset="0"/>
                <a:ea typeface="ＭＳ Ｐゴシック" pitchFamily="34" charset="-128"/>
              </a:defRPr>
            </a:lvl5pPr>
            <a:lvl6pPr marL="2517366" indent="-228851" defTabSz="449757" eaLnBrk="0" fontAlgn="base" hangingPunct="0">
              <a:spcBef>
                <a:spcPts val="225"/>
              </a:spcBef>
              <a:spcAft>
                <a:spcPct val="0"/>
              </a:spcAft>
              <a:buClr>
                <a:srgbClr val="000000"/>
              </a:buClr>
              <a:buSzPct val="100000"/>
              <a:buFont typeface="Times New Roman" pitchFamily="18" charset="0"/>
              <a:tabLst>
                <a:tab pos="724696" algn="l"/>
                <a:tab pos="1449393" algn="l"/>
                <a:tab pos="2174089" algn="l"/>
                <a:tab pos="2898785" algn="l"/>
              </a:tabLst>
              <a:defRPr sz="900">
                <a:solidFill>
                  <a:schemeClr val="bg1"/>
                </a:solidFill>
                <a:latin typeface="Arial" pitchFamily="34" charset="0"/>
                <a:ea typeface="ＭＳ Ｐゴシック" pitchFamily="34" charset="-128"/>
              </a:defRPr>
            </a:lvl6pPr>
            <a:lvl7pPr marL="2975069" indent="-228851" defTabSz="449757" eaLnBrk="0" fontAlgn="base" hangingPunct="0">
              <a:spcBef>
                <a:spcPts val="225"/>
              </a:spcBef>
              <a:spcAft>
                <a:spcPct val="0"/>
              </a:spcAft>
              <a:buClr>
                <a:srgbClr val="000000"/>
              </a:buClr>
              <a:buSzPct val="100000"/>
              <a:buFont typeface="Times New Roman" pitchFamily="18" charset="0"/>
              <a:tabLst>
                <a:tab pos="724696" algn="l"/>
                <a:tab pos="1449393" algn="l"/>
                <a:tab pos="2174089" algn="l"/>
                <a:tab pos="2898785" algn="l"/>
              </a:tabLst>
              <a:defRPr sz="900">
                <a:solidFill>
                  <a:schemeClr val="bg1"/>
                </a:solidFill>
                <a:latin typeface="Arial" pitchFamily="34" charset="0"/>
                <a:ea typeface="ＭＳ Ｐゴシック" pitchFamily="34" charset="-128"/>
              </a:defRPr>
            </a:lvl7pPr>
            <a:lvl8pPr marL="3432772" indent="-228851" defTabSz="449757" eaLnBrk="0" fontAlgn="base" hangingPunct="0">
              <a:spcBef>
                <a:spcPts val="225"/>
              </a:spcBef>
              <a:spcAft>
                <a:spcPct val="0"/>
              </a:spcAft>
              <a:buClr>
                <a:srgbClr val="000000"/>
              </a:buClr>
              <a:buSzPct val="100000"/>
              <a:buFont typeface="Times New Roman" pitchFamily="18" charset="0"/>
              <a:tabLst>
                <a:tab pos="724696" algn="l"/>
                <a:tab pos="1449393" algn="l"/>
                <a:tab pos="2174089" algn="l"/>
                <a:tab pos="2898785" algn="l"/>
              </a:tabLst>
              <a:defRPr sz="900">
                <a:solidFill>
                  <a:schemeClr val="bg1"/>
                </a:solidFill>
                <a:latin typeface="Arial" pitchFamily="34" charset="0"/>
                <a:ea typeface="ＭＳ Ｐゴシック" pitchFamily="34" charset="-128"/>
              </a:defRPr>
            </a:lvl8pPr>
            <a:lvl9pPr marL="3890475" indent="-228851" defTabSz="449757" eaLnBrk="0" fontAlgn="base" hangingPunct="0">
              <a:spcBef>
                <a:spcPts val="225"/>
              </a:spcBef>
              <a:spcAft>
                <a:spcPct val="0"/>
              </a:spcAft>
              <a:buClr>
                <a:srgbClr val="000000"/>
              </a:buClr>
              <a:buSzPct val="100000"/>
              <a:buFont typeface="Times New Roman" pitchFamily="18" charset="0"/>
              <a:tabLst>
                <a:tab pos="724696" algn="l"/>
                <a:tab pos="1449393" algn="l"/>
                <a:tab pos="2174089" algn="l"/>
                <a:tab pos="2898785" algn="l"/>
              </a:tabLst>
              <a:defRPr sz="900">
                <a:solidFill>
                  <a:schemeClr val="bg1"/>
                </a:solidFill>
                <a:latin typeface="Arial" pitchFamily="34" charset="0"/>
                <a:ea typeface="ＭＳ Ｐゴシック" pitchFamily="34" charset="-128"/>
              </a:defRPr>
            </a:lvl9pPr>
          </a:lstStyle>
          <a:p>
            <a:pPr eaLnBrk="1"/>
            <a:fld id="{852F0944-D6AC-414B-94BB-195DA96D335E}" type="slidenum">
              <a:rPr lang="de-DE" sz="1200">
                <a:solidFill>
                  <a:srgbClr val="000000"/>
                </a:solidFill>
                <a:latin typeface="Times New Roman" pitchFamily="18" charset="0"/>
              </a:rPr>
              <a:pPr eaLnBrk="1"/>
              <a:t>74</a:t>
            </a:fld>
            <a:endParaRPr lang="de-DE" sz="1200">
              <a:solidFill>
                <a:srgbClr val="000000"/>
              </a:solidFill>
              <a:latin typeface="Times New Roman" pitchFamily="18" charset="0"/>
            </a:endParaRPr>
          </a:p>
        </p:txBody>
      </p:sp>
      <p:sp>
        <p:nvSpPr>
          <p:cNvPr id="33795" name="Rectangle 1"/>
          <p:cNvSpPr>
            <a:spLocks noGrp="1" noRot="1" noChangeAspect="1" noChangeArrowheads="1" noTextEdit="1"/>
          </p:cNvSpPr>
          <p:nvPr>
            <p:ph type="sldImg"/>
          </p:nvPr>
        </p:nvSpPr>
        <p:spPr>
          <a:xfrm>
            <a:off x="850900" y="755650"/>
            <a:ext cx="4960938"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6" name="Rectangle 2"/>
          <p:cNvSpPr>
            <a:spLocks noGrp="1" noChangeArrowheads="1"/>
          </p:cNvSpPr>
          <p:nvPr>
            <p:ph type="body" idx="1"/>
          </p:nvPr>
        </p:nvSpPr>
        <p:spPr>
          <a:xfrm>
            <a:off x="666118" y="4714720"/>
            <a:ext cx="5330502" cy="4466907"/>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mtClean="0">
              <a:latin typeface="Times New Roman" pitchFamily="18" charset="0"/>
            </a:endParaRPr>
          </a:p>
        </p:txBody>
      </p:sp>
    </p:spTree>
    <p:extLst>
      <p:ext uri="{BB962C8B-B14F-4D97-AF65-F5344CB8AC3E}">
        <p14:creationId xmlns:p14="http://schemas.microsoft.com/office/powerpoint/2010/main" val="1949411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5"/>
          <p:cNvSpPr>
            <a:spLocks noGrp="1" noChangeArrowheads="1"/>
          </p:cNvSpPr>
          <p:nvPr>
            <p:ph type="sldNum" sz="quarter"/>
          </p:nvPr>
        </p:nvSpPr>
        <p:spPr>
          <a:noFill/>
        </p:spPr>
        <p:txBody>
          <a:bodyPr/>
          <a:lstStyle>
            <a:lvl1pPr eaLnBrk="0" hangingPunct="0">
              <a:tabLst>
                <a:tab pos="724696" algn="l"/>
                <a:tab pos="1449393" algn="l"/>
                <a:tab pos="2174089" algn="l"/>
                <a:tab pos="2898785" algn="l"/>
              </a:tabLst>
              <a:defRPr sz="900">
                <a:solidFill>
                  <a:schemeClr val="bg1"/>
                </a:solidFill>
                <a:latin typeface="Arial" pitchFamily="34" charset="0"/>
                <a:ea typeface="ＭＳ Ｐゴシック" pitchFamily="34" charset="-128"/>
              </a:defRPr>
            </a:lvl1pPr>
            <a:lvl2pPr eaLnBrk="0" hangingPunct="0">
              <a:tabLst>
                <a:tab pos="724696" algn="l"/>
                <a:tab pos="1449393" algn="l"/>
                <a:tab pos="2174089" algn="l"/>
                <a:tab pos="2898785" algn="l"/>
              </a:tabLst>
              <a:defRPr sz="900">
                <a:solidFill>
                  <a:schemeClr val="bg1"/>
                </a:solidFill>
                <a:latin typeface="Arial" pitchFamily="34" charset="0"/>
                <a:ea typeface="ＭＳ Ｐゴシック" pitchFamily="34" charset="-128"/>
              </a:defRPr>
            </a:lvl2pPr>
            <a:lvl3pPr eaLnBrk="0" hangingPunct="0">
              <a:tabLst>
                <a:tab pos="724696" algn="l"/>
                <a:tab pos="1449393" algn="l"/>
                <a:tab pos="2174089" algn="l"/>
                <a:tab pos="2898785" algn="l"/>
              </a:tabLst>
              <a:defRPr sz="900">
                <a:solidFill>
                  <a:schemeClr val="bg1"/>
                </a:solidFill>
                <a:latin typeface="Arial" pitchFamily="34" charset="0"/>
                <a:ea typeface="ＭＳ Ｐゴシック" pitchFamily="34" charset="-128"/>
              </a:defRPr>
            </a:lvl3pPr>
            <a:lvl4pPr eaLnBrk="0" hangingPunct="0">
              <a:tabLst>
                <a:tab pos="724696" algn="l"/>
                <a:tab pos="1449393" algn="l"/>
                <a:tab pos="2174089" algn="l"/>
                <a:tab pos="2898785" algn="l"/>
              </a:tabLst>
              <a:defRPr sz="900">
                <a:solidFill>
                  <a:schemeClr val="bg1"/>
                </a:solidFill>
                <a:latin typeface="Arial" pitchFamily="34" charset="0"/>
                <a:ea typeface="ＭＳ Ｐゴシック" pitchFamily="34" charset="-128"/>
              </a:defRPr>
            </a:lvl4pPr>
            <a:lvl5pPr eaLnBrk="0" hangingPunct="0">
              <a:tabLst>
                <a:tab pos="724696" algn="l"/>
                <a:tab pos="1449393" algn="l"/>
                <a:tab pos="2174089" algn="l"/>
                <a:tab pos="2898785" algn="l"/>
              </a:tabLst>
              <a:defRPr sz="900">
                <a:solidFill>
                  <a:schemeClr val="bg1"/>
                </a:solidFill>
                <a:latin typeface="Arial" pitchFamily="34" charset="0"/>
                <a:ea typeface="ＭＳ Ｐゴシック" pitchFamily="34" charset="-128"/>
              </a:defRPr>
            </a:lvl5pPr>
            <a:lvl6pPr marL="2517366" indent="-228851" defTabSz="449757" eaLnBrk="0" fontAlgn="base" hangingPunct="0">
              <a:spcBef>
                <a:spcPts val="225"/>
              </a:spcBef>
              <a:spcAft>
                <a:spcPct val="0"/>
              </a:spcAft>
              <a:buClr>
                <a:srgbClr val="000000"/>
              </a:buClr>
              <a:buSzPct val="100000"/>
              <a:buFont typeface="Times New Roman" pitchFamily="18" charset="0"/>
              <a:tabLst>
                <a:tab pos="724696" algn="l"/>
                <a:tab pos="1449393" algn="l"/>
                <a:tab pos="2174089" algn="l"/>
                <a:tab pos="2898785" algn="l"/>
              </a:tabLst>
              <a:defRPr sz="900">
                <a:solidFill>
                  <a:schemeClr val="bg1"/>
                </a:solidFill>
                <a:latin typeface="Arial" pitchFamily="34" charset="0"/>
                <a:ea typeface="ＭＳ Ｐゴシック" pitchFamily="34" charset="-128"/>
              </a:defRPr>
            </a:lvl6pPr>
            <a:lvl7pPr marL="2975069" indent="-228851" defTabSz="449757" eaLnBrk="0" fontAlgn="base" hangingPunct="0">
              <a:spcBef>
                <a:spcPts val="225"/>
              </a:spcBef>
              <a:spcAft>
                <a:spcPct val="0"/>
              </a:spcAft>
              <a:buClr>
                <a:srgbClr val="000000"/>
              </a:buClr>
              <a:buSzPct val="100000"/>
              <a:buFont typeface="Times New Roman" pitchFamily="18" charset="0"/>
              <a:tabLst>
                <a:tab pos="724696" algn="l"/>
                <a:tab pos="1449393" algn="l"/>
                <a:tab pos="2174089" algn="l"/>
                <a:tab pos="2898785" algn="l"/>
              </a:tabLst>
              <a:defRPr sz="900">
                <a:solidFill>
                  <a:schemeClr val="bg1"/>
                </a:solidFill>
                <a:latin typeface="Arial" pitchFamily="34" charset="0"/>
                <a:ea typeface="ＭＳ Ｐゴシック" pitchFamily="34" charset="-128"/>
              </a:defRPr>
            </a:lvl7pPr>
            <a:lvl8pPr marL="3432772" indent="-228851" defTabSz="449757" eaLnBrk="0" fontAlgn="base" hangingPunct="0">
              <a:spcBef>
                <a:spcPts val="225"/>
              </a:spcBef>
              <a:spcAft>
                <a:spcPct val="0"/>
              </a:spcAft>
              <a:buClr>
                <a:srgbClr val="000000"/>
              </a:buClr>
              <a:buSzPct val="100000"/>
              <a:buFont typeface="Times New Roman" pitchFamily="18" charset="0"/>
              <a:tabLst>
                <a:tab pos="724696" algn="l"/>
                <a:tab pos="1449393" algn="l"/>
                <a:tab pos="2174089" algn="l"/>
                <a:tab pos="2898785" algn="l"/>
              </a:tabLst>
              <a:defRPr sz="900">
                <a:solidFill>
                  <a:schemeClr val="bg1"/>
                </a:solidFill>
                <a:latin typeface="Arial" pitchFamily="34" charset="0"/>
                <a:ea typeface="ＭＳ Ｐゴシック" pitchFamily="34" charset="-128"/>
              </a:defRPr>
            </a:lvl8pPr>
            <a:lvl9pPr marL="3890475" indent="-228851" defTabSz="449757" eaLnBrk="0" fontAlgn="base" hangingPunct="0">
              <a:spcBef>
                <a:spcPts val="225"/>
              </a:spcBef>
              <a:spcAft>
                <a:spcPct val="0"/>
              </a:spcAft>
              <a:buClr>
                <a:srgbClr val="000000"/>
              </a:buClr>
              <a:buSzPct val="100000"/>
              <a:buFont typeface="Times New Roman" pitchFamily="18" charset="0"/>
              <a:tabLst>
                <a:tab pos="724696" algn="l"/>
                <a:tab pos="1449393" algn="l"/>
                <a:tab pos="2174089" algn="l"/>
                <a:tab pos="2898785" algn="l"/>
              </a:tabLst>
              <a:defRPr sz="900">
                <a:solidFill>
                  <a:schemeClr val="bg1"/>
                </a:solidFill>
                <a:latin typeface="Arial" pitchFamily="34" charset="0"/>
                <a:ea typeface="ＭＳ Ｐゴシック" pitchFamily="34" charset="-128"/>
              </a:defRPr>
            </a:lvl9pPr>
          </a:lstStyle>
          <a:p>
            <a:pPr eaLnBrk="1"/>
            <a:fld id="{852F0944-D6AC-414B-94BB-195DA96D335E}" type="slidenum">
              <a:rPr lang="de-DE" sz="1200">
                <a:solidFill>
                  <a:srgbClr val="000000"/>
                </a:solidFill>
                <a:latin typeface="Times New Roman" pitchFamily="18" charset="0"/>
              </a:rPr>
              <a:pPr eaLnBrk="1"/>
              <a:t>75</a:t>
            </a:fld>
            <a:endParaRPr lang="de-DE" sz="1200">
              <a:solidFill>
                <a:srgbClr val="000000"/>
              </a:solidFill>
              <a:latin typeface="Times New Roman" pitchFamily="18" charset="0"/>
            </a:endParaRPr>
          </a:p>
        </p:txBody>
      </p:sp>
      <p:sp>
        <p:nvSpPr>
          <p:cNvPr id="33795" name="Rectangle 1"/>
          <p:cNvSpPr>
            <a:spLocks noGrp="1" noRot="1" noChangeAspect="1" noChangeArrowheads="1" noTextEdit="1"/>
          </p:cNvSpPr>
          <p:nvPr>
            <p:ph type="sldImg"/>
          </p:nvPr>
        </p:nvSpPr>
        <p:spPr>
          <a:xfrm>
            <a:off x="850900" y="755650"/>
            <a:ext cx="4960938"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6" name="Rectangle 2"/>
          <p:cNvSpPr>
            <a:spLocks noGrp="1" noChangeArrowheads="1"/>
          </p:cNvSpPr>
          <p:nvPr>
            <p:ph type="body" idx="1"/>
          </p:nvPr>
        </p:nvSpPr>
        <p:spPr>
          <a:xfrm>
            <a:off x="666118" y="4714720"/>
            <a:ext cx="5330502" cy="4466907"/>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mtClean="0">
              <a:latin typeface="Times New Roman" pitchFamily="18" charset="0"/>
            </a:endParaRPr>
          </a:p>
        </p:txBody>
      </p:sp>
    </p:spTree>
    <p:extLst>
      <p:ext uri="{BB962C8B-B14F-4D97-AF65-F5344CB8AC3E}">
        <p14:creationId xmlns:p14="http://schemas.microsoft.com/office/powerpoint/2010/main" val="1139626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5"/>
          <p:cNvSpPr>
            <a:spLocks noGrp="1" noChangeArrowheads="1"/>
          </p:cNvSpPr>
          <p:nvPr>
            <p:ph type="sldNum" sz="quarter"/>
          </p:nvPr>
        </p:nvSpPr>
        <p:spPr>
          <a:noFill/>
        </p:spPr>
        <p:txBody>
          <a:bodyPr/>
          <a:lstStyle>
            <a:lvl1pPr eaLnBrk="0" hangingPunct="0">
              <a:tabLst>
                <a:tab pos="724696" algn="l"/>
                <a:tab pos="1449393" algn="l"/>
                <a:tab pos="2174089" algn="l"/>
                <a:tab pos="2898785" algn="l"/>
              </a:tabLst>
              <a:defRPr sz="900">
                <a:solidFill>
                  <a:schemeClr val="bg1"/>
                </a:solidFill>
                <a:latin typeface="Arial" pitchFamily="34" charset="0"/>
                <a:ea typeface="ＭＳ Ｐゴシック" pitchFamily="34" charset="-128"/>
              </a:defRPr>
            </a:lvl1pPr>
            <a:lvl2pPr eaLnBrk="0" hangingPunct="0">
              <a:tabLst>
                <a:tab pos="724696" algn="l"/>
                <a:tab pos="1449393" algn="l"/>
                <a:tab pos="2174089" algn="l"/>
                <a:tab pos="2898785" algn="l"/>
              </a:tabLst>
              <a:defRPr sz="900">
                <a:solidFill>
                  <a:schemeClr val="bg1"/>
                </a:solidFill>
                <a:latin typeface="Arial" pitchFamily="34" charset="0"/>
                <a:ea typeface="ＭＳ Ｐゴシック" pitchFamily="34" charset="-128"/>
              </a:defRPr>
            </a:lvl2pPr>
            <a:lvl3pPr eaLnBrk="0" hangingPunct="0">
              <a:tabLst>
                <a:tab pos="724696" algn="l"/>
                <a:tab pos="1449393" algn="l"/>
                <a:tab pos="2174089" algn="l"/>
                <a:tab pos="2898785" algn="l"/>
              </a:tabLst>
              <a:defRPr sz="900">
                <a:solidFill>
                  <a:schemeClr val="bg1"/>
                </a:solidFill>
                <a:latin typeface="Arial" pitchFamily="34" charset="0"/>
                <a:ea typeface="ＭＳ Ｐゴシック" pitchFamily="34" charset="-128"/>
              </a:defRPr>
            </a:lvl3pPr>
            <a:lvl4pPr eaLnBrk="0" hangingPunct="0">
              <a:tabLst>
                <a:tab pos="724696" algn="l"/>
                <a:tab pos="1449393" algn="l"/>
                <a:tab pos="2174089" algn="l"/>
                <a:tab pos="2898785" algn="l"/>
              </a:tabLst>
              <a:defRPr sz="900">
                <a:solidFill>
                  <a:schemeClr val="bg1"/>
                </a:solidFill>
                <a:latin typeface="Arial" pitchFamily="34" charset="0"/>
                <a:ea typeface="ＭＳ Ｐゴシック" pitchFamily="34" charset="-128"/>
              </a:defRPr>
            </a:lvl4pPr>
            <a:lvl5pPr eaLnBrk="0" hangingPunct="0">
              <a:tabLst>
                <a:tab pos="724696" algn="l"/>
                <a:tab pos="1449393" algn="l"/>
                <a:tab pos="2174089" algn="l"/>
                <a:tab pos="2898785" algn="l"/>
              </a:tabLst>
              <a:defRPr sz="900">
                <a:solidFill>
                  <a:schemeClr val="bg1"/>
                </a:solidFill>
                <a:latin typeface="Arial" pitchFamily="34" charset="0"/>
                <a:ea typeface="ＭＳ Ｐゴシック" pitchFamily="34" charset="-128"/>
              </a:defRPr>
            </a:lvl5pPr>
            <a:lvl6pPr marL="2517366" indent="-228851" defTabSz="449757" eaLnBrk="0" fontAlgn="base" hangingPunct="0">
              <a:spcBef>
                <a:spcPts val="225"/>
              </a:spcBef>
              <a:spcAft>
                <a:spcPct val="0"/>
              </a:spcAft>
              <a:buClr>
                <a:srgbClr val="000000"/>
              </a:buClr>
              <a:buSzPct val="100000"/>
              <a:buFont typeface="Times New Roman" pitchFamily="18" charset="0"/>
              <a:tabLst>
                <a:tab pos="724696" algn="l"/>
                <a:tab pos="1449393" algn="l"/>
                <a:tab pos="2174089" algn="l"/>
                <a:tab pos="2898785" algn="l"/>
              </a:tabLst>
              <a:defRPr sz="900">
                <a:solidFill>
                  <a:schemeClr val="bg1"/>
                </a:solidFill>
                <a:latin typeface="Arial" pitchFamily="34" charset="0"/>
                <a:ea typeface="ＭＳ Ｐゴシック" pitchFamily="34" charset="-128"/>
              </a:defRPr>
            </a:lvl6pPr>
            <a:lvl7pPr marL="2975069" indent="-228851" defTabSz="449757" eaLnBrk="0" fontAlgn="base" hangingPunct="0">
              <a:spcBef>
                <a:spcPts val="225"/>
              </a:spcBef>
              <a:spcAft>
                <a:spcPct val="0"/>
              </a:spcAft>
              <a:buClr>
                <a:srgbClr val="000000"/>
              </a:buClr>
              <a:buSzPct val="100000"/>
              <a:buFont typeface="Times New Roman" pitchFamily="18" charset="0"/>
              <a:tabLst>
                <a:tab pos="724696" algn="l"/>
                <a:tab pos="1449393" algn="l"/>
                <a:tab pos="2174089" algn="l"/>
                <a:tab pos="2898785" algn="l"/>
              </a:tabLst>
              <a:defRPr sz="900">
                <a:solidFill>
                  <a:schemeClr val="bg1"/>
                </a:solidFill>
                <a:latin typeface="Arial" pitchFamily="34" charset="0"/>
                <a:ea typeface="ＭＳ Ｐゴシック" pitchFamily="34" charset="-128"/>
              </a:defRPr>
            </a:lvl7pPr>
            <a:lvl8pPr marL="3432772" indent="-228851" defTabSz="449757" eaLnBrk="0" fontAlgn="base" hangingPunct="0">
              <a:spcBef>
                <a:spcPts val="225"/>
              </a:spcBef>
              <a:spcAft>
                <a:spcPct val="0"/>
              </a:spcAft>
              <a:buClr>
                <a:srgbClr val="000000"/>
              </a:buClr>
              <a:buSzPct val="100000"/>
              <a:buFont typeface="Times New Roman" pitchFamily="18" charset="0"/>
              <a:tabLst>
                <a:tab pos="724696" algn="l"/>
                <a:tab pos="1449393" algn="l"/>
                <a:tab pos="2174089" algn="l"/>
                <a:tab pos="2898785" algn="l"/>
              </a:tabLst>
              <a:defRPr sz="900">
                <a:solidFill>
                  <a:schemeClr val="bg1"/>
                </a:solidFill>
                <a:latin typeface="Arial" pitchFamily="34" charset="0"/>
                <a:ea typeface="ＭＳ Ｐゴシック" pitchFamily="34" charset="-128"/>
              </a:defRPr>
            </a:lvl8pPr>
            <a:lvl9pPr marL="3890475" indent="-228851" defTabSz="449757" eaLnBrk="0" fontAlgn="base" hangingPunct="0">
              <a:spcBef>
                <a:spcPts val="225"/>
              </a:spcBef>
              <a:spcAft>
                <a:spcPct val="0"/>
              </a:spcAft>
              <a:buClr>
                <a:srgbClr val="000000"/>
              </a:buClr>
              <a:buSzPct val="100000"/>
              <a:buFont typeface="Times New Roman" pitchFamily="18" charset="0"/>
              <a:tabLst>
                <a:tab pos="724696" algn="l"/>
                <a:tab pos="1449393" algn="l"/>
                <a:tab pos="2174089" algn="l"/>
                <a:tab pos="2898785" algn="l"/>
              </a:tabLst>
              <a:defRPr sz="900">
                <a:solidFill>
                  <a:schemeClr val="bg1"/>
                </a:solidFill>
                <a:latin typeface="Arial" pitchFamily="34" charset="0"/>
                <a:ea typeface="ＭＳ Ｐゴシック" pitchFamily="34" charset="-128"/>
              </a:defRPr>
            </a:lvl9pPr>
          </a:lstStyle>
          <a:p>
            <a:pPr eaLnBrk="1"/>
            <a:fld id="{81A33FCD-B406-464E-BBD4-6A1A0FD61869}" type="slidenum">
              <a:rPr lang="de-DE" sz="1200">
                <a:solidFill>
                  <a:srgbClr val="000000"/>
                </a:solidFill>
                <a:latin typeface="Times New Roman" pitchFamily="18" charset="0"/>
              </a:rPr>
              <a:pPr eaLnBrk="1"/>
              <a:t>79</a:t>
            </a:fld>
            <a:endParaRPr lang="de-DE" sz="1200">
              <a:solidFill>
                <a:srgbClr val="000000"/>
              </a:solidFill>
              <a:latin typeface="Times New Roman" pitchFamily="18" charset="0"/>
            </a:endParaRPr>
          </a:p>
        </p:txBody>
      </p:sp>
      <p:sp>
        <p:nvSpPr>
          <p:cNvPr id="28675" name="Rectangle 1"/>
          <p:cNvSpPr>
            <a:spLocks noGrp="1" noRot="1" noChangeAspect="1" noChangeArrowheads="1" noTextEdit="1"/>
          </p:cNvSpPr>
          <p:nvPr>
            <p:ph type="sldImg"/>
          </p:nvPr>
        </p:nvSpPr>
        <p:spPr>
          <a:xfrm>
            <a:off x="850900" y="755650"/>
            <a:ext cx="4960938"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p:cNvSpPr>
            <a:spLocks noGrp="1" noChangeArrowheads="1"/>
          </p:cNvSpPr>
          <p:nvPr>
            <p:ph type="body" idx="1"/>
          </p:nvPr>
        </p:nvSpPr>
        <p:spPr>
          <a:xfrm>
            <a:off x="666118" y="4714720"/>
            <a:ext cx="5330502" cy="4466907"/>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mtClean="0">
              <a:latin typeface="Times New Roman" pitchFamily="18" charset="0"/>
            </a:endParaRPr>
          </a:p>
        </p:txBody>
      </p:sp>
    </p:spTree>
    <p:extLst>
      <p:ext uri="{BB962C8B-B14F-4D97-AF65-F5344CB8AC3E}">
        <p14:creationId xmlns:p14="http://schemas.microsoft.com/office/powerpoint/2010/main" val="1489356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5"/>
          <p:cNvSpPr>
            <a:spLocks noGrp="1" noChangeArrowheads="1"/>
          </p:cNvSpPr>
          <p:nvPr>
            <p:ph type="sldNum" sz="quarter"/>
          </p:nvPr>
        </p:nvSpPr>
        <p:spPr>
          <a:noFill/>
        </p:spPr>
        <p:txBody>
          <a:bodyPr/>
          <a:lstStyle>
            <a:lvl1pPr eaLnBrk="0" hangingPunct="0">
              <a:tabLst>
                <a:tab pos="724696" algn="l"/>
                <a:tab pos="1449393" algn="l"/>
                <a:tab pos="2174089" algn="l"/>
                <a:tab pos="2898785" algn="l"/>
              </a:tabLst>
              <a:defRPr sz="900">
                <a:solidFill>
                  <a:schemeClr val="bg1"/>
                </a:solidFill>
                <a:latin typeface="Arial" pitchFamily="34" charset="0"/>
                <a:ea typeface="ＭＳ Ｐゴシック" pitchFamily="34" charset="-128"/>
              </a:defRPr>
            </a:lvl1pPr>
            <a:lvl2pPr eaLnBrk="0" hangingPunct="0">
              <a:tabLst>
                <a:tab pos="724696" algn="l"/>
                <a:tab pos="1449393" algn="l"/>
                <a:tab pos="2174089" algn="l"/>
                <a:tab pos="2898785" algn="l"/>
              </a:tabLst>
              <a:defRPr sz="900">
                <a:solidFill>
                  <a:schemeClr val="bg1"/>
                </a:solidFill>
                <a:latin typeface="Arial" pitchFamily="34" charset="0"/>
                <a:ea typeface="ＭＳ Ｐゴシック" pitchFamily="34" charset="-128"/>
              </a:defRPr>
            </a:lvl2pPr>
            <a:lvl3pPr eaLnBrk="0" hangingPunct="0">
              <a:tabLst>
                <a:tab pos="724696" algn="l"/>
                <a:tab pos="1449393" algn="l"/>
                <a:tab pos="2174089" algn="l"/>
                <a:tab pos="2898785" algn="l"/>
              </a:tabLst>
              <a:defRPr sz="900">
                <a:solidFill>
                  <a:schemeClr val="bg1"/>
                </a:solidFill>
                <a:latin typeface="Arial" pitchFamily="34" charset="0"/>
                <a:ea typeface="ＭＳ Ｐゴシック" pitchFamily="34" charset="-128"/>
              </a:defRPr>
            </a:lvl3pPr>
            <a:lvl4pPr eaLnBrk="0" hangingPunct="0">
              <a:tabLst>
                <a:tab pos="724696" algn="l"/>
                <a:tab pos="1449393" algn="l"/>
                <a:tab pos="2174089" algn="l"/>
                <a:tab pos="2898785" algn="l"/>
              </a:tabLst>
              <a:defRPr sz="900">
                <a:solidFill>
                  <a:schemeClr val="bg1"/>
                </a:solidFill>
                <a:latin typeface="Arial" pitchFamily="34" charset="0"/>
                <a:ea typeface="ＭＳ Ｐゴシック" pitchFamily="34" charset="-128"/>
              </a:defRPr>
            </a:lvl4pPr>
            <a:lvl5pPr eaLnBrk="0" hangingPunct="0">
              <a:tabLst>
                <a:tab pos="724696" algn="l"/>
                <a:tab pos="1449393" algn="l"/>
                <a:tab pos="2174089" algn="l"/>
                <a:tab pos="2898785" algn="l"/>
              </a:tabLst>
              <a:defRPr sz="900">
                <a:solidFill>
                  <a:schemeClr val="bg1"/>
                </a:solidFill>
                <a:latin typeface="Arial" pitchFamily="34" charset="0"/>
                <a:ea typeface="ＭＳ Ｐゴシック" pitchFamily="34" charset="-128"/>
              </a:defRPr>
            </a:lvl5pPr>
            <a:lvl6pPr marL="2517366" indent="-228851" defTabSz="449757" eaLnBrk="0" fontAlgn="base" hangingPunct="0">
              <a:spcBef>
                <a:spcPts val="225"/>
              </a:spcBef>
              <a:spcAft>
                <a:spcPct val="0"/>
              </a:spcAft>
              <a:buClr>
                <a:srgbClr val="000000"/>
              </a:buClr>
              <a:buSzPct val="100000"/>
              <a:buFont typeface="Times New Roman" pitchFamily="18" charset="0"/>
              <a:tabLst>
                <a:tab pos="724696" algn="l"/>
                <a:tab pos="1449393" algn="l"/>
                <a:tab pos="2174089" algn="l"/>
                <a:tab pos="2898785" algn="l"/>
              </a:tabLst>
              <a:defRPr sz="900">
                <a:solidFill>
                  <a:schemeClr val="bg1"/>
                </a:solidFill>
                <a:latin typeface="Arial" pitchFamily="34" charset="0"/>
                <a:ea typeface="ＭＳ Ｐゴシック" pitchFamily="34" charset="-128"/>
              </a:defRPr>
            </a:lvl6pPr>
            <a:lvl7pPr marL="2975069" indent="-228851" defTabSz="449757" eaLnBrk="0" fontAlgn="base" hangingPunct="0">
              <a:spcBef>
                <a:spcPts val="225"/>
              </a:spcBef>
              <a:spcAft>
                <a:spcPct val="0"/>
              </a:spcAft>
              <a:buClr>
                <a:srgbClr val="000000"/>
              </a:buClr>
              <a:buSzPct val="100000"/>
              <a:buFont typeface="Times New Roman" pitchFamily="18" charset="0"/>
              <a:tabLst>
                <a:tab pos="724696" algn="l"/>
                <a:tab pos="1449393" algn="l"/>
                <a:tab pos="2174089" algn="l"/>
                <a:tab pos="2898785" algn="l"/>
              </a:tabLst>
              <a:defRPr sz="900">
                <a:solidFill>
                  <a:schemeClr val="bg1"/>
                </a:solidFill>
                <a:latin typeface="Arial" pitchFamily="34" charset="0"/>
                <a:ea typeface="ＭＳ Ｐゴシック" pitchFamily="34" charset="-128"/>
              </a:defRPr>
            </a:lvl7pPr>
            <a:lvl8pPr marL="3432772" indent="-228851" defTabSz="449757" eaLnBrk="0" fontAlgn="base" hangingPunct="0">
              <a:spcBef>
                <a:spcPts val="225"/>
              </a:spcBef>
              <a:spcAft>
                <a:spcPct val="0"/>
              </a:spcAft>
              <a:buClr>
                <a:srgbClr val="000000"/>
              </a:buClr>
              <a:buSzPct val="100000"/>
              <a:buFont typeface="Times New Roman" pitchFamily="18" charset="0"/>
              <a:tabLst>
                <a:tab pos="724696" algn="l"/>
                <a:tab pos="1449393" algn="l"/>
                <a:tab pos="2174089" algn="l"/>
                <a:tab pos="2898785" algn="l"/>
              </a:tabLst>
              <a:defRPr sz="900">
                <a:solidFill>
                  <a:schemeClr val="bg1"/>
                </a:solidFill>
                <a:latin typeface="Arial" pitchFamily="34" charset="0"/>
                <a:ea typeface="ＭＳ Ｐゴシック" pitchFamily="34" charset="-128"/>
              </a:defRPr>
            </a:lvl8pPr>
            <a:lvl9pPr marL="3890475" indent="-228851" defTabSz="449757" eaLnBrk="0" fontAlgn="base" hangingPunct="0">
              <a:spcBef>
                <a:spcPts val="225"/>
              </a:spcBef>
              <a:spcAft>
                <a:spcPct val="0"/>
              </a:spcAft>
              <a:buClr>
                <a:srgbClr val="000000"/>
              </a:buClr>
              <a:buSzPct val="100000"/>
              <a:buFont typeface="Times New Roman" pitchFamily="18" charset="0"/>
              <a:tabLst>
                <a:tab pos="724696" algn="l"/>
                <a:tab pos="1449393" algn="l"/>
                <a:tab pos="2174089" algn="l"/>
                <a:tab pos="2898785" algn="l"/>
              </a:tabLst>
              <a:defRPr sz="900">
                <a:solidFill>
                  <a:schemeClr val="bg1"/>
                </a:solidFill>
                <a:latin typeface="Arial" pitchFamily="34" charset="0"/>
                <a:ea typeface="ＭＳ Ｐゴシック" pitchFamily="34" charset="-128"/>
              </a:defRPr>
            </a:lvl9pPr>
          </a:lstStyle>
          <a:p>
            <a:pPr eaLnBrk="1"/>
            <a:fld id="{81A33FCD-B406-464E-BBD4-6A1A0FD61869}" type="slidenum">
              <a:rPr lang="de-DE" sz="1200">
                <a:solidFill>
                  <a:srgbClr val="000000"/>
                </a:solidFill>
                <a:latin typeface="Times New Roman" pitchFamily="18" charset="0"/>
              </a:rPr>
              <a:pPr eaLnBrk="1"/>
              <a:t>80</a:t>
            </a:fld>
            <a:endParaRPr lang="de-DE" sz="1200">
              <a:solidFill>
                <a:srgbClr val="000000"/>
              </a:solidFill>
              <a:latin typeface="Times New Roman" pitchFamily="18" charset="0"/>
            </a:endParaRPr>
          </a:p>
        </p:txBody>
      </p:sp>
      <p:sp>
        <p:nvSpPr>
          <p:cNvPr id="28675" name="Rectangle 1"/>
          <p:cNvSpPr>
            <a:spLocks noGrp="1" noRot="1" noChangeAspect="1" noChangeArrowheads="1" noTextEdit="1"/>
          </p:cNvSpPr>
          <p:nvPr>
            <p:ph type="sldImg"/>
          </p:nvPr>
        </p:nvSpPr>
        <p:spPr>
          <a:xfrm>
            <a:off x="850900" y="755650"/>
            <a:ext cx="4960938"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p:cNvSpPr>
            <a:spLocks noGrp="1" noChangeArrowheads="1"/>
          </p:cNvSpPr>
          <p:nvPr>
            <p:ph type="body" idx="1"/>
          </p:nvPr>
        </p:nvSpPr>
        <p:spPr>
          <a:xfrm>
            <a:off x="666118" y="4714720"/>
            <a:ext cx="5330502" cy="4466907"/>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mtClean="0">
              <a:latin typeface="Times New Roman" pitchFamily="18" charset="0"/>
            </a:endParaRPr>
          </a:p>
        </p:txBody>
      </p:sp>
    </p:spTree>
    <p:extLst>
      <p:ext uri="{BB962C8B-B14F-4D97-AF65-F5344CB8AC3E}">
        <p14:creationId xmlns:p14="http://schemas.microsoft.com/office/powerpoint/2010/main" val="3100520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9313" y="742950"/>
            <a:ext cx="4964112" cy="3724275"/>
          </a:xfrm>
          <a:prstGeom prst="rect">
            <a:avLst/>
          </a:prstGeom>
          <a:noFill/>
          <a:ln w="12700">
            <a:solidFill>
              <a:prstClr val="black"/>
            </a:solidFill>
          </a:ln>
        </p:spPr>
      </p:sp>
      <p:sp>
        <p:nvSpPr>
          <p:cNvPr id="3" name="Notes Placeholder 2"/>
          <p:cNvSpPr>
            <a:spLocks noGrp="1"/>
          </p:cNvSpPr>
          <p:nvPr>
            <p:ph type="body" idx="1"/>
          </p:nvPr>
        </p:nvSpPr>
        <p:spPr>
          <a:xfrm>
            <a:off x="666274" y="4715154"/>
            <a:ext cx="5330190" cy="4466988"/>
          </a:xfrm>
          <a:prstGeom prst="rect">
            <a:avLst/>
          </a:prstGeom>
        </p:spPr>
        <p:txBody>
          <a:bodyPr/>
          <a:lstStyle/>
          <a:p>
            <a:pPr marL="228600" indent="-228600">
              <a:lnSpc>
                <a:spcPct val="90000"/>
              </a:lnSpc>
              <a:spcBef>
                <a:spcPct val="0"/>
              </a:spcBef>
              <a:spcAft>
                <a:spcPct val="20000"/>
              </a:spcAft>
            </a:pPr>
            <a:r>
              <a:rPr lang="en-GB" sz="1200" b="1" dirty="0" smtClean="0"/>
              <a:t>Before you start</a:t>
            </a:r>
            <a:r>
              <a:rPr lang="en-GB" sz="1200" dirty="0" smtClean="0"/>
              <a:t> editing the slides of your talk change to the </a:t>
            </a:r>
            <a:r>
              <a:rPr lang="en-GB" sz="1200" b="1" dirty="0" smtClean="0"/>
              <a:t>Master Slide view</a:t>
            </a:r>
            <a:r>
              <a:rPr lang="en-GB" sz="1200" dirty="0" smtClean="0"/>
              <a:t>:</a:t>
            </a:r>
          </a:p>
          <a:p>
            <a:pPr marL="228600" indent="-228600">
              <a:lnSpc>
                <a:spcPct val="90000"/>
              </a:lnSpc>
              <a:spcBef>
                <a:spcPct val="0"/>
              </a:spcBef>
              <a:spcAft>
                <a:spcPct val="20000"/>
              </a:spcAft>
            </a:pPr>
            <a:r>
              <a:rPr lang="en-GB" sz="1200" dirty="0" smtClean="0"/>
              <a:t>Menu button “View”</a:t>
            </a:r>
            <a:r>
              <a:rPr lang="en-GB" sz="1200" baseline="0" dirty="0" smtClean="0"/>
              <a:t> &gt; </a:t>
            </a:r>
            <a:r>
              <a:rPr lang="en-GB" sz="1200" dirty="0" smtClean="0">
                <a:sym typeface="Wingdings" pitchFamily="2" charset="2"/>
              </a:rPr>
              <a:t>Slide Master:</a:t>
            </a:r>
          </a:p>
          <a:p>
            <a:pPr marL="228600" indent="-228600">
              <a:lnSpc>
                <a:spcPct val="90000"/>
              </a:lnSpc>
              <a:spcBef>
                <a:spcPct val="0"/>
              </a:spcBef>
              <a:spcAft>
                <a:spcPct val="20000"/>
              </a:spcAft>
            </a:pPr>
            <a:endParaRPr lang="en-GB" sz="1200" dirty="0" smtClean="0">
              <a:sym typeface="Wingdings" pitchFamily="2" charset="2"/>
            </a:endParaRPr>
          </a:p>
          <a:p>
            <a:pPr marL="228600" indent="-228600">
              <a:lnSpc>
                <a:spcPct val="90000"/>
              </a:lnSpc>
              <a:spcBef>
                <a:spcPct val="0"/>
              </a:spcBef>
              <a:spcAft>
                <a:spcPct val="20000"/>
              </a:spcAft>
            </a:pPr>
            <a:r>
              <a:rPr lang="en-GB" sz="1200" b="1" dirty="0" smtClean="0">
                <a:sym typeface="Wingdings" pitchFamily="2" charset="2"/>
              </a:rPr>
              <a:t>Edit the following items:</a:t>
            </a:r>
          </a:p>
          <a:p>
            <a:pPr marL="0" indent="0">
              <a:lnSpc>
                <a:spcPct val="90000"/>
              </a:lnSpc>
              <a:spcBef>
                <a:spcPct val="0"/>
              </a:spcBef>
              <a:spcAft>
                <a:spcPct val="20000"/>
              </a:spcAft>
              <a:buNone/>
            </a:pPr>
            <a:r>
              <a:rPr lang="de-DE" sz="1200" b="1" dirty="0" smtClean="0">
                <a:sym typeface="Wingdings" pitchFamily="2" charset="2"/>
              </a:rPr>
              <a:t>1. O</a:t>
            </a:r>
            <a:r>
              <a:rPr lang="en-GB" sz="1200" b="1" dirty="0" smtClean="0">
                <a:sym typeface="Wingdings" pitchFamily="2" charset="2"/>
              </a:rPr>
              <a:t>n the Title slide (second master slide)</a:t>
            </a:r>
          </a:p>
          <a:p>
            <a:pPr marL="0" indent="0">
              <a:lnSpc>
                <a:spcPct val="90000"/>
              </a:lnSpc>
              <a:spcBef>
                <a:spcPct val="0"/>
              </a:spcBef>
              <a:spcAft>
                <a:spcPct val="20000"/>
              </a:spcAft>
              <a:buNone/>
            </a:pPr>
            <a:r>
              <a:rPr lang="en-GB" sz="1200" b="1" dirty="0" smtClean="0">
                <a:sym typeface="Wingdings" pitchFamily="2" charset="2"/>
              </a:rPr>
              <a:t>     </a:t>
            </a:r>
            <a:r>
              <a:rPr lang="en-GB" sz="1200" b="0" baseline="0" dirty="0" smtClean="0">
                <a:sym typeface="Wingdings" pitchFamily="2" charset="2"/>
              </a:rPr>
              <a:t> a) C</a:t>
            </a:r>
            <a:r>
              <a:rPr lang="en-GB" sz="1200" dirty="0" smtClean="0">
                <a:sym typeface="Wingdings" pitchFamily="2" charset="2"/>
              </a:rPr>
              <a:t>lick to add title of your</a:t>
            </a:r>
            <a:r>
              <a:rPr lang="en-GB" sz="1200" baseline="0" dirty="0" smtClean="0">
                <a:sym typeface="Wingdings" pitchFamily="2" charset="2"/>
              </a:rPr>
              <a:t> talk</a:t>
            </a:r>
          </a:p>
          <a:p>
            <a:pPr marL="0" indent="0">
              <a:lnSpc>
                <a:spcPct val="90000"/>
              </a:lnSpc>
              <a:spcBef>
                <a:spcPct val="0"/>
              </a:spcBef>
              <a:spcAft>
                <a:spcPct val="20000"/>
              </a:spcAft>
              <a:buNone/>
            </a:pPr>
            <a:r>
              <a:rPr lang="en-GB" sz="1200" baseline="0" dirty="0" smtClean="0">
                <a:sym typeface="Wingdings" pitchFamily="2" charset="2"/>
              </a:rPr>
              <a:t>      b) </a:t>
            </a:r>
            <a:r>
              <a:rPr lang="en-GB" sz="1200" dirty="0" smtClean="0">
                <a:sym typeface="Wingdings" pitchFamily="2" charset="2"/>
              </a:rPr>
              <a:t>Click to add subtitle</a:t>
            </a:r>
            <a:r>
              <a:rPr lang="en-GB" sz="1200" baseline="0" dirty="0" smtClean="0">
                <a:sym typeface="Wingdings" pitchFamily="2" charset="2"/>
              </a:rPr>
              <a:t> </a:t>
            </a:r>
            <a:r>
              <a:rPr lang="en-GB" noProof="0" dirty="0" smtClean="0"/>
              <a:t>(conference, location, name of the speaker, date)</a:t>
            </a:r>
          </a:p>
          <a:p>
            <a:pPr marL="0" marR="0" indent="0" algn="l" defTabSz="914400" rtl="0" eaLnBrk="1" fontAlgn="base" latinLnBrk="0" hangingPunct="1">
              <a:lnSpc>
                <a:spcPct val="90000"/>
              </a:lnSpc>
              <a:spcBef>
                <a:spcPct val="0"/>
              </a:spcBef>
              <a:spcAft>
                <a:spcPct val="20000"/>
              </a:spcAft>
              <a:buClrTx/>
              <a:buSzTx/>
              <a:buFontTx/>
              <a:buNone/>
              <a:tabLst/>
              <a:defRPr/>
            </a:pPr>
            <a:r>
              <a:rPr lang="de-DE" sz="1200" b="1" dirty="0" smtClean="0">
                <a:sym typeface="Wingdings" pitchFamily="2" charset="2"/>
              </a:rPr>
              <a:t>2. O</a:t>
            </a:r>
            <a:r>
              <a:rPr lang="en-GB" sz="1200" b="1" dirty="0" smtClean="0">
                <a:sym typeface="Wingdings" pitchFamily="2" charset="2"/>
              </a:rPr>
              <a:t>n the Slide Master (first master slide)</a:t>
            </a:r>
          </a:p>
          <a:p>
            <a:pPr marL="0" indent="0">
              <a:lnSpc>
                <a:spcPct val="90000"/>
              </a:lnSpc>
              <a:spcBef>
                <a:spcPct val="0"/>
              </a:spcBef>
              <a:spcAft>
                <a:spcPct val="20000"/>
              </a:spcAft>
              <a:buNone/>
            </a:pPr>
            <a:r>
              <a:rPr lang="de-DE" sz="1200" noProof="0" dirty="0" smtClean="0">
                <a:sym typeface="Wingdings" pitchFamily="2" charset="2"/>
              </a:rPr>
              <a:t>      a) The </a:t>
            </a:r>
            <a:r>
              <a:rPr lang="en-GB" sz="1200" dirty="0" smtClean="0">
                <a:sym typeface="Wingdings" pitchFamily="2" charset="2"/>
              </a:rPr>
              <a:t>1st row in the violet header: </a:t>
            </a:r>
            <a:r>
              <a:rPr lang="de-DE" sz="1200" dirty="0" smtClean="0">
                <a:sym typeface="Wingdings" pitchFamily="2" charset="2"/>
              </a:rPr>
              <a:t>D</a:t>
            </a:r>
            <a:r>
              <a:rPr lang="en-GB" sz="1200" dirty="0" err="1" smtClean="0">
                <a:sym typeface="Wingdings" pitchFamily="2" charset="2"/>
              </a:rPr>
              <a:t>elete</a:t>
            </a:r>
            <a:r>
              <a:rPr lang="en-GB" sz="1200" dirty="0" smtClean="0">
                <a:sym typeface="Wingdings" pitchFamily="2" charset="2"/>
              </a:rPr>
              <a:t> the existent text and write the title of your talk into this text field</a:t>
            </a:r>
            <a:br>
              <a:rPr lang="en-GB" sz="1200" dirty="0" smtClean="0">
                <a:sym typeface="Wingdings" pitchFamily="2" charset="2"/>
              </a:rPr>
            </a:br>
            <a:r>
              <a:rPr lang="en-GB" sz="1200" dirty="0" smtClean="0">
                <a:sym typeface="Wingdings" pitchFamily="2" charset="2"/>
              </a:rPr>
              <a:t>      b) The 2 rows in the footer area: Delete the text and write the information regarding your talk (same as on the Title Slide) into this text field.  </a:t>
            </a:r>
            <a:br>
              <a:rPr lang="en-GB" sz="1200" dirty="0" smtClean="0">
                <a:sym typeface="Wingdings" pitchFamily="2" charset="2"/>
              </a:rPr>
            </a:br>
            <a:endParaRPr lang="en-GB" sz="1200" dirty="0" smtClean="0">
              <a:sym typeface="Wingdings" pitchFamily="2" charset="2"/>
            </a:endParaRPr>
          </a:p>
          <a:p>
            <a:pPr marL="0" indent="0">
              <a:lnSpc>
                <a:spcPct val="90000"/>
              </a:lnSpc>
              <a:spcBef>
                <a:spcPct val="0"/>
              </a:spcBef>
              <a:spcAft>
                <a:spcPct val="20000"/>
              </a:spcAft>
              <a:buNone/>
            </a:pPr>
            <a:r>
              <a:rPr lang="en-GB" sz="1200" dirty="0" smtClean="0">
                <a:sym typeface="Wingdings" pitchFamily="2" charset="2"/>
              </a:rPr>
              <a:t>If you want to use more </a:t>
            </a:r>
            <a:r>
              <a:rPr lang="en-GB" sz="1200" b="1" dirty="0" smtClean="0">
                <a:sym typeface="Wingdings" pitchFamily="2" charset="2"/>
              </a:rPr>
              <a:t>partner logos</a:t>
            </a:r>
            <a:r>
              <a:rPr lang="en-GB" sz="1200" dirty="0" smtClean="0">
                <a:sym typeface="Wingdings" pitchFamily="2" charset="2"/>
              </a:rPr>
              <a:t> position them left beside the DESY logo in the footer area.</a:t>
            </a:r>
          </a:p>
          <a:p>
            <a:pPr marL="0" indent="0">
              <a:lnSpc>
                <a:spcPct val="90000"/>
              </a:lnSpc>
              <a:spcBef>
                <a:spcPct val="0"/>
              </a:spcBef>
              <a:spcAft>
                <a:spcPct val="20000"/>
              </a:spcAft>
              <a:buNone/>
            </a:pPr>
            <a:endParaRPr lang="en-GB" sz="1200" b="1" dirty="0" smtClean="0">
              <a:sym typeface="Wingdings" pitchFamily="2" charset="2"/>
            </a:endParaRPr>
          </a:p>
          <a:p>
            <a:pPr marL="0" indent="0">
              <a:lnSpc>
                <a:spcPct val="90000"/>
              </a:lnSpc>
              <a:spcBef>
                <a:spcPct val="0"/>
              </a:spcBef>
              <a:spcAft>
                <a:spcPct val="20000"/>
              </a:spcAft>
              <a:buNone/>
            </a:pPr>
            <a:r>
              <a:rPr lang="en-GB" sz="1200" b="1" dirty="0" smtClean="0">
                <a:sym typeface="Wingdings" pitchFamily="2" charset="2"/>
              </a:rPr>
              <a:t>Close Master View</a:t>
            </a:r>
            <a:endParaRPr lang="en-GB" sz="1200" b="1" dirty="0" smtClean="0"/>
          </a:p>
          <a:p>
            <a:endParaRPr lang="en-GB" dirty="0"/>
          </a:p>
        </p:txBody>
      </p:sp>
      <p:sp>
        <p:nvSpPr>
          <p:cNvPr id="4" name="Slide Number Placeholder 3"/>
          <p:cNvSpPr>
            <a:spLocks noGrp="1"/>
          </p:cNvSpPr>
          <p:nvPr>
            <p:ph type="sldNum" sz="quarter" idx="10"/>
          </p:nvPr>
        </p:nvSpPr>
        <p:spPr/>
        <p:txBody>
          <a:bodyPr/>
          <a:lstStyle/>
          <a:p>
            <a:fld id="{70F96095-A911-4B8A-9974-6A40BAAD5501}" type="slidenum">
              <a:rPr lang="de-DE" smtClean="0"/>
              <a:pPr/>
              <a:t>83</a:t>
            </a:fld>
            <a:endParaRPr lang="de-DE"/>
          </a:p>
        </p:txBody>
      </p:sp>
    </p:spTree>
    <p:extLst>
      <p:ext uri="{BB962C8B-B14F-4D97-AF65-F5344CB8AC3E}">
        <p14:creationId xmlns:p14="http://schemas.microsoft.com/office/powerpoint/2010/main" val="1301766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C1A1C04-2E32-4481-A906-3AD97DDC3884}" type="slidenum">
              <a:rPr lang="zh-CN" altLang="en-US" smtClean="0">
                <a:solidFill>
                  <a:prstClr val="black"/>
                </a:solidFill>
              </a:rPr>
              <a:pPr/>
              <a:t>84</a:t>
            </a:fld>
            <a:endParaRPr lang="zh-CN" altLang="en-US">
              <a:solidFill>
                <a:prstClr val="black"/>
              </a:solidFill>
            </a:endParaRPr>
          </a:p>
        </p:txBody>
      </p:sp>
    </p:spTree>
    <p:extLst>
      <p:ext uri="{BB962C8B-B14F-4D97-AF65-F5344CB8AC3E}">
        <p14:creationId xmlns:p14="http://schemas.microsoft.com/office/powerpoint/2010/main" val="1894731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C1A1C04-2E32-4481-A906-3AD97DDC3884}" type="slidenum">
              <a:rPr lang="zh-CN" altLang="en-US" smtClean="0">
                <a:solidFill>
                  <a:prstClr val="black"/>
                </a:solidFill>
              </a:rPr>
              <a:pPr/>
              <a:t>85</a:t>
            </a:fld>
            <a:endParaRPr lang="zh-CN" altLang="en-US">
              <a:solidFill>
                <a:prstClr val="black"/>
              </a:solidFill>
            </a:endParaRPr>
          </a:p>
        </p:txBody>
      </p:sp>
    </p:spTree>
    <p:extLst>
      <p:ext uri="{BB962C8B-B14F-4D97-AF65-F5344CB8AC3E}">
        <p14:creationId xmlns:p14="http://schemas.microsoft.com/office/powerpoint/2010/main" val="892249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AEBD39-8B29-411F-B925-EED62FBBAD32}"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4164066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4000340-8074-435C-8E42-8C3C1C62BA26}" type="slidenum">
              <a:rPr lang="zh-CN" altLang="en-US" smtClean="0">
                <a:solidFill>
                  <a:prstClr val="black"/>
                </a:solidFill>
              </a:rPr>
              <a:pPr/>
              <a:t>90</a:t>
            </a:fld>
            <a:endParaRPr lang="zh-CN" altLang="en-US">
              <a:solidFill>
                <a:prstClr val="black"/>
              </a:solidFill>
            </a:endParaRPr>
          </a:p>
        </p:txBody>
      </p:sp>
    </p:spTree>
    <p:extLst>
      <p:ext uri="{BB962C8B-B14F-4D97-AF65-F5344CB8AC3E}">
        <p14:creationId xmlns:p14="http://schemas.microsoft.com/office/powerpoint/2010/main" val="120578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AEBD39-8B29-411F-B925-EED62FBBAD32}"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2018220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256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fld id="{5789F825-00CD-4F18-9028-4191CFDD228C}" type="slidenum">
              <a:rPr lang="zh-CN" altLang="en-US">
                <a:solidFill>
                  <a:prstClr val="black"/>
                </a:solidFill>
              </a:rPr>
              <a:pPr eaLnBrk="1" hangingPunct="1"/>
              <a:t>29</a:t>
            </a:fld>
            <a:endParaRPr lang="zh-CN" altLang="en-US">
              <a:solidFill>
                <a:prstClr val="black"/>
              </a:solidFill>
            </a:endParaRPr>
          </a:p>
        </p:txBody>
      </p:sp>
    </p:spTree>
    <p:extLst>
      <p:ext uri="{BB962C8B-B14F-4D97-AF65-F5344CB8AC3E}">
        <p14:creationId xmlns:p14="http://schemas.microsoft.com/office/powerpoint/2010/main" val="947280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FC086A-EF22-42CA-A2EA-EA27A00ED62A}" type="slidenum">
              <a:rPr lang="en-US" altLang="en-US" smtClean="0">
                <a:solidFill>
                  <a:prstClr val="black"/>
                </a:solidFill>
              </a:rPr>
              <a:pPr/>
              <a:t>35</a:t>
            </a:fld>
            <a:endParaRPr lang="en-US" altLang="en-US">
              <a:solidFill>
                <a:prstClr val="black"/>
              </a:solidFill>
            </a:endParaRPr>
          </a:p>
        </p:txBody>
      </p:sp>
    </p:spTree>
    <p:extLst>
      <p:ext uri="{BB962C8B-B14F-4D97-AF65-F5344CB8AC3E}">
        <p14:creationId xmlns:p14="http://schemas.microsoft.com/office/powerpoint/2010/main" val="4077075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AEBD39-8B29-411F-B925-EED62FBBAD32}"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3861606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AEBD39-8B29-411F-B925-EED62FBBAD32}"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val="771303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TextEdit="1"/>
          </p:cNvSpPr>
          <p:nvPr>
            <p:ph type="sldImg"/>
          </p:nvPr>
        </p:nvSpPr>
        <p:spPr>
          <a:ln/>
        </p:spPr>
      </p:sp>
      <p:sp>
        <p:nvSpPr>
          <p:cNvPr id="20483" name="备注占位符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kumimoji="0" lang="zh-CN" altLang="en-US" dirty="0">
              <a:ea typeface="宋体" charset="0"/>
            </a:endParaRPr>
          </a:p>
        </p:txBody>
      </p:sp>
      <p:sp>
        <p:nvSpPr>
          <p:cNvPr id="20484" name="灯片编号占位符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r"/>
            <a:fld id="{B9D19AAF-DB61-4B77-A615-75B491547B9B}" type="slidenum">
              <a:rPr kumimoji="0" lang="en-US" altLang="zh-CN" sz="1200">
                <a:solidFill>
                  <a:prstClr val="black"/>
                </a:solidFill>
              </a:rPr>
              <a:pPr algn="r"/>
              <a:t>40</a:t>
            </a:fld>
            <a:endParaRPr kumimoji="0" lang="en-US" altLang="zh-CN" sz="1200">
              <a:solidFill>
                <a:prstClr val="black"/>
              </a:solidFill>
            </a:endParaRPr>
          </a:p>
        </p:txBody>
      </p:sp>
    </p:spTree>
    <p:extLst>
      <p:ext uri="{BB962C8B-B14F-4D97-AF65-F5344CB8AC3E}">
        <p14:creationId xmlns:p14="http://schemas.microsoft.com/office/powerpoint/2010/main" val="3284644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C07A1-56A1-4911-8B3A-8C38B4A7B48D}" type="slidenum">
              <a:rPr lang="en-US" smtClean="0"/>
              <a:t>65</a:t>
            </a:fld>
            <a:endParaRPr lang="en-US"/>
          </a:p>
        </p:txBody>
      </p:sp>
    </p:spTree>
    <p:extLst>
      <p:ext uri="{BB962C8B-B14F-4D97-AF65-F5344CB8AC3E}">
        <p14:creationId xmlns:p14="http://schemas.microsoft.com/office/powerpoint/2010/main" val="3105662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Master" Target="../slideMasters/slideMaster1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C1AAF34-227B-4E35-B79F-339AD2546397}" type="datetimeFigureOut">
              <a:rPr lang="zh-CN" altLang="en-US" smtClean="0"/>
              <a:t>2015/11/1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14CFCE-A39D-4527-8547-DE8DA93F34C8}" type="slidenum">
              <a:rPr lang="zh-CN" altLang="en-US" smtClean="0"/>
              <a:t>‹#›</a:t>
            </a:fld>
            <a:endParaRPr lang="zh-CN" altLang="en-US"/>
          </a:p>
        </p:txBody>
      </p:sp>
    </p:spTree>
    <p:extLst>
      <p:ext uri="{BB962C8B-B14F-4D97-AF65-F5344CB8AC3E}">
        <p14:creationId xmlns:p14="http://schemas.microsoft.com/office/powerpoint/2010/main" val="23931540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C1AAF34-227B-4E35-B79F-339AD2546397}" type="datetimeFigureOut">
              <a:rPr lang="zh-CN" altLang="en-US" smtClean="0"/>
              <a:t>2015/11/1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14CFCE-A39D-4527-8547-DE8DA93F34C8}" type="slidenum">
              <a:rPr lang="zh-CN" altLang="en-US" smtClean="0"/>
              <a:t>‹#›</a:t>
            </a:fld>
            <a:endParaRPr lang="zh-CN" altLang="en-US"/>
          </a:p>
        </p:txBody>
      </p:sp>
    </p:spTree>
    <p:extLst>
      <p:ext uri="{BB962C8B-B14F-4D97-AF65-F5344CB8AC3E}">
        <p14:creationId xmlns:p14="http://schemas.microsoft.com/office/powerpoint/2010/main" val="33382106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71600"/>
            <a:ext cx="3644900"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2479150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fld id="{74925A9E-A83E-0C48-8B3C-DE99E33E0C38}" type="datetime1">
              <a:rPr lang="en-US" smtClean="0"/>
              <a:pPr>
                <a:defRPr/>
              </a:pPr>
              <a:t>11/1/2015</a:t>
            </a:fld>
            <a:endParaRPr lang="en-US"/>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smtClean="0"/>
              <a:t>Grassellino | Performance of N doped cavities</a:t>
            </a:r>
            <a:endParaRPr lang="en-US" b="1"/>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492E84A3-02EC-8549-BD83-9F5790A19C80}" type="slidenum">
              <a:rPr lang="en-US"/>
              <a:pPr>
                <a:defRPr/>
              </a:pPr>
              <a:t>‹#›</a:t>
            </a:fld>
            <a:endParaRPr lang="en-US" dirty="0"/>
          </a:p>
        </p:txBody>
      </p:sp>
    </p:spTree>
    <p:extLst>
      <p:ext uri="{BB962C8B-B14F-4D97-AF65-F5344CB8AC3E}">
        <p14:creationId xmlns:p14="http://schemas.microsoft.com/office/powerpoint/2010/main" val="36458231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fld id="{E5FB4E6F-7B2E-C84A-9054-2485B34F2308}" type="datetime1">
              <a:rPr lang="en-US" smtClean="0"/>
              <a:pPr>
                <a:defRPr/>
              </a:pPr>
              <a:t>11/1/2015</a:t>
            </a:fld>
            <a:endParaRPr lang="en-US"/>
          </a:p>
        </p:txBody>
      </p:sp>
      <p:sp>
        <p:nvSpPr>
          <p:cNvPr id="8" name="Footer Placeholder 4"/>
          <p:cNvSpPr>
            <a:spLocks noGrp="1"/>
          </p:cNvSpPr>
          <p:nvPr>
            <p:ph type="ftr" sz="quarter" idx="20"/>
          </p:nvPr>
        </p:nvSpPr>
        <p:spPr/>
        <p:txBody>
          <a:bodyPr/>
          <a:lstStyle>
            <a:lvl1pPr>
              <a:defRPr/>
            </a:lvl1pPr>
          </a:lstStyle>
          <a:p>
            <a:pPr>
              <a:defRPr/>
            </a:pPr>
            <a:r>
              <a:rPr lang="en-US" smtClean="0"/>
              <a:t>Grassellino | Performance of N doped cavities</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7296B608-905B-F04B-A908-5FDAB501B110}" type="slidenum">
              <a:rPr lang="en-US"/>
              <a:pPr>
                <a:defRPr/>
              </a:pPr>
              <a:t>‹#›</a:t>
            </a:fld>
            <a:endParaRPr lang="en-US" dirty="0"/>
          </a:p>
        </p:txBody>
      </p:sp>
    </p:spTree>
    <p:extLst>
      <p:ext uri="{BB962C8B-B14F-4D97-AF65-F5344CB8AC3E}">
        <p14:creationId xmlns:p14="http://schemas.microsoft.com/office/powerpoint/2010/main" val="36206715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fld id="{A13FEDE3-F2F5-2A44-89D4-E66EA9C8156B}" type="datetime1">
              <a:rPr lang="en-US" smtClean="0"/>
              <a:pPr>
                <a:defRPr/>
              </a:pPr>
              <a:t>11/1/2015</a:t>
            </a:fld>
            <a:endParaRPr lang="en-US"/>
          </a:p>
        </p:txBody>
      </p:sp>
      <p:sp>
        <p:nvSpPr>
          <p:cNvPr id="6" name="Footer Placeholder 4"/>
          <p:cNvSpPr>
            <a:spLocks noGrp="1"/>
          </p:cNvSpPr>
          <p:nvPr>
            <p:ph type="ftr" sz="quarter" idx="17"/>
          </p:nvPr>
        </p:nvSpPr>
        <p:spPr/>
        <p:txBody>
          <a:bodyPr/>
          <a:lstStyle>
            <a:lvl1pPr>
              <a:defRPr/>
            </a:lvl1pPr>
          </a:lstStyle>
          <a:p>
            <a:pPr>
              <a:defRPr/>
            </a:pPr>
            <a:r>
              <a:rPr lang="en-US" smtClean="0"/>
              <a:t>Grassellino | Performance of N doped cavities</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073801F5-7CE7-8740-848C-453D5E609F8D}" type="slidenum">
              <a:rPr lang="en-US"/>
              <a:pPr>
                <a:defRPr/>
              </a:pPr>
              <a:t>‹#›</a:t>
            </a:fld>
            <a:endParaRPr lang="en-US" dirty="0"/>
          </a:p>
        </p:txBody>
      </p:sp>
    </p:spTree>
    <p:extLst>
      <p:ext uri="{BB962C8B-B14F-4D97-AF65-F5344CB8AC3E}">
        <p14:creationId xmlns:p14="http://schemas.microsoft.com/office/powerpoint/2010/main" val="26104964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A7C6DF49-DA32-3347-BDA4-56461514DC2D}" type="datetime1">
              <a:rPr lang="en-US" smtClean="0"/>
              <a:pPr>
                <a:defRPr/>
              </a:pPr>
              <a:t>11/1/2015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Grassellino | Performance of N doped cavities</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9120BF7B-9604-224F-8C22-8B0B6161BFFF}" type="slidenum">
              <a:rPr lang="en-US"/>
              <a:pPr>
                <a:defRPr/>
              </a:pPr>
              <a:t>‹#›</a:t>
            </a:fld>
            <a:endParaRPr lang="en-US" dirty="0"/>
          </a:p>
        </p:txBody>
      </p:sp>
    </p:spTree>
    <p:extLst>
      <p:ext uri="{BB962C8B-B14F-4D97-AF65-F5344CB8AC3E}">
        <p14:creationId xmlns:p14="http://schemas.microsoft.com/office/powerpoint/2010/main" val="24838162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71600"/>
            <a:ext cx="3644900"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1989008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fld id="{74925A9E-A83E-0C48-8B3C-DE99E33E0C38}" type="datetime1">
              <a:rPr lang="en-US" smtClean="0"/>
              <a:pPr>
                <a:defRPr/>
              </a:pPr>
              <a:t>11/1/2015</a:t>
            </a:fld>
            <a:endParaRPr lang="en-US"/>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smtClean="0"/>
              <a:t>Grassellino | Performance of N doped cavities</a:t>
            </a:r>
            <a:endParaRPr lang="en-US" b="1"/>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492E84A3-02EC-8549-BD83-9F5790A19C80}" type="slidenum">
              <a:rPr lang="en-US"/>
              <a:pPr>
                <a:defRPr/>
              </a:pPr>
              <a:t>‹#›</a:t>
            </a:fld>
            <a:endParaRPr lang="en-US" dirty="0"/>
          </a:p>
        </p:txBody>
      </p:sp>
    </p:spTree>
    <p:extLst>
      <p:ext uri="{BB962C8B-B14F-4D97-AF65-F5344CB8AC3E}">
        <p14:creationId xmlns:p14="http://schemas.microsoft.com/office/powerpoint/2010/main" val="22082048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fld id="{E5FB4E6F-7B2E-C84A-9054-2485B34F2308}" type="datetime1">
              <a:rPr lang="en-US" smtClean="0"/>
              <a:pPr>
                <a:defRPr/>
              </a:pPr>
              <a:t>11/1/2015</a:t>
            </a:fld>
            <a:endParaRPr lang="en-US"/>
          </a:p>
        </p:txBody>
      </p:sp>
      <p:sp>
        <p:nvSpPr>
          <p:cNvPr id="8" name="Footer Placeholder 4"/>
          <p:cNvSpPr>
            <a:spLocks noGrp="1"/>
          </p:cNvSpPr>
          <p:nvPr>
            <p:ph type="ftr" sz="quarter" idx="20"/>
          </p:nvPr>
        </p:nvSpPr>
        <p:spPr/>
        <p:txBody>
          <a:bodyPr/>
          <a:lstStyle>
            <a:lvl1pPr>
              <a:defRPr/>
            </a:lvl1pPr>
          </a:lstStyle>
          <a:p>
            <a:pPr>
              <a:defRPr/>
            </a:pPr>
            <a:r>
              <a:rPr lang="en-US" smtClean="0"/>
              <a:t>Grassellino | Performance of N doped cavities</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7296B608-905B-F04B-A908-5FDAB501B110}" type="slidenum">
              <a:rPr lang="en-US"/>
              <a:pPr>
                <a:defRPr/>
              </a:pPr>
              <a:t>‹#›</a:t>
            </a:fld>
            <a:endParaRPr lang="en-US" dirty="0"/>
          </a:p>
        </p:txBody>
      </p:sp>
    </p:spTree>
    <p:extLst>
      <p:ext uri="{BB962C8B-B14F-4D97-AF65-F5344CB8AC3E}">
        <p14:creationId xmlns:p14="http://schemas.microsoft.com/office/powerpoint/2010/main" val="28959293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fld id="{A13FEDE3-F2F5-2A44-89D4-E66EA9C8156B}" type="datetime1">
              <a:rPr lang="en-US" smtClean="0"/>
              <a:pPr>
                <a:defRPr/>
              </a:pPr>
              <a:t>11/1/2015</a:t>
            </a:fld>
            <a:endParaRPr lang="en-US"/>
          </a:p>
        </p:txBody>
      </p:sp>
      <p:sp>
        <p:nvSpPr>
          <p:cNvPr id="6" name="Footer Placeholder 4"/>
          <p:cNvSpPr>
            <a:spLocks noGrp="1"/>
          </p:cNvSpPr>
          <p:nvPr>
            <p:ph type="ftr" sz="quarter" idx="17"/>
          </p:nvPr>
        </p:nvSpPr>
        <p:spPr/>
        <p:txBody>
          <a:bodyPr/>
          <a:lstStyle>
            <a:lvl1pPr>
              <a:defRPr/>
            </a:lvl1pPr>
          </a:lstStyle>
          <a:p>
            <a:pPr>
              <a:defRPr/>
            </a:pPr>
            <a:r>
              <a:rPr lang="en-US" smtClean="0"/>
              <a:t>Grassellino | Performance of N doped cavities</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073801F5-7CE7-8740-848C-453D5E609F8D}" type="slidenum">
              <a:rPr lang="en-US"/>
              <a:pPr>
                <a:defRPr/>
              </a:pPr>
              <a:t>‹#›</a:t>
            </a:fld>
            <a:endParaRPr lang="en-US" dirty="0"/>
          </a:p>
        </p:txBody>
      </p:sp>
    </p:spTree>
    <p:extLst>
      <p:ext uri="{BB962C8B-B14F-4D97-AF65-F5344CB8AC3E}">
        <p14:creationId xmlns:p14="http://schemas.microsoft.com/office/powerpoint/2010/main" val="17642922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A7C6DF49-DA32-3347-BDA4-56461514DC2D}" type="datetime1">
              <a:rPr lang="en-US" smtClean="0"/>
              <a:pPr>
                <a:defRPr/>
              </a:pPr>
              <a:t>11/1/2015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Grassellino | Performance of N doped cavities</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9120BF7B-9604-224F-8C22-8B0B6161BFFF}" type="slidenum">
              <a:rPr lang="en-US"/>
              <a:pPr>
                <a:defRPr/>
              </a:pPr>
              <a:t>‹#›</a:t>
            </a:fld>
            <a:endParaRPr lang="en-US" dirty="0"/>
          </a:p>
        </p:txBody>
      </p:sp>
    </p:spTree>
    <p:extLst>
      <p:ext uri="{BB962C8B-B14F-4D97-AF65-F5344CB8AC3E}">
        <p14:creationId xmlns:p14="http://schemas.microsoft.com/office/powerpoint/2010/main" val="1363725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365125"/>
            <a:ext cx="1478756"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1488" y="365125"/>
            <a:ext cx="4321969"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C1AAF34-227B-4E35-B79F-339AD2546397}" type="datetimeFigureOut">
              <a:rPr lang="zh-CN" altLang="en-US" smtClean="0"/>
              <a:t>2015/11/1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14CFCE-A39D-4527-8547-DE8DA93F34C8}" type="slidenum">
              <a:rPr lang="zh-CN" altLang="en-US" smtClean="0"/>
              <a:t>‹#›</a:t>
            </a:fld>
            <a:endParaRPr lang="zh-CN" altLang="en-US"/>
          </a:p>
        </p:txBody>
      </p:sp>
    </p:spTree>
    <p:extLst>
      <p:ext uri="{BB962C8B-B14F-4D97-AF65-F5344CB8AC3E}">
        <p14:creationId xmlns:p14="http://schemas.microsoft.com/office/powerpoint/2010/main" val="6548717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322" name="Rectangle 82"/>
          <p:cNvSpPr>
            <a:spLocks noChangeArrowheads="1"/>
          </p:cNvSpPr>
          <p:nvPr userDrawn="1"/>
        </p:nvSpPr>
        <p:spPr bwMode="auto">
          <a:xfrm>
            <a:off x="8442325" y="114300"/>
            <a:ext cx="576264" cy="907200"/>
          </a:xfrm>
          <a:prstGeom prst="rect">
            <a:avLst/>
          </a:prstGeom>
          <a:solidFill>
            <a:schemeClr val="tx1"/>
          </a:solidFill>
          <a:ln w="9525">
            <a:solidFill>
              <a:srgbClr val="261748"/>
            </a:solidFill>
            <a:miter lim="800000"/>
            <a:headEnd/>
            <a:tailEnd/>
          </a:ln>
        </p:spPr>
        <p:txBody>
          <a:bodyPr wrap="none" anchor="ctr"/>
          <a:lstStyle/>
          <a:p>
            <a:pPr fontAlgn="base">
              <a:spcBef>
                <a:spcPct val="20000"/>
              </a:spcBef>
              <a:spcAft>
                <a:spcPct val="0"/>
              </a:spcAft>
              <a:buClr>
                <a:srgbClr val="F8B323"/>
              </a:buClr>
              <a:buFont typeface="Wingdings" pitchFamily="2" charset="2"/>
              <a:buChar char="n"/>
            </a:pPr>
            <a:endParaRPr lang="en-GB" sz="900">
              <a:solidFill>
                <a:srgbClr val="261748"/>
              </a:solidFill>
              <a:ea typeface="ＭＳ Ｐゴシック" pitchFamily="112" charset="-128"/>
            </a:endParaRPr>
          </a:p>
        </p:txBody>
      </p:sp>
      <p:sp>
        <p:nvSpPr>
          <p:cNvPr id="10313" name="Line 73"/>
          <p:cNvSpPr>
            <a:spLocks noChangeShapeType="1"/>
          </p:cNvSpPr>
          <p:nvPr userDrawn="1"/>
        </p:nvSpPr>
        <p:spPr bwMode="auto">
          <a:xfrm>
            <a:off x="115888" y="6477000"/>
            <a:ext cx="8904287"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20000"/>
              </a:spcBef>
              <a:spcAft>
                <a:spcPct val="0"/>
              </a:spcAft>
              <a:buClr>
                <a:srgbClr val="F8B323"/>
              </a:buClr>
              <a:buFont typeface="Wingdings" pitchFamily="2" charset="2"/>
              <a:buChar char="n"/>
            </a:pPr>
            <a:endParaRPr lang="en-GB" sz="900">
              <a:solidFill>
                <a:srgbClr val="261748"/>
              </a:solidFill>
              <a:ea typeface="ＭＳ Ｐゴシック" pitchFamily="112" charset="-128"/>
            </a:endParaRPr>
          </a:p>
        </p:txBody>
      </p:sp>
      <p:pic>
        <p:nvPicPr>
          <p:cNvPr id="10323" name="Picture 83" descr="logo-XFEL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7475" y="114300"/>
            <a:ext cx="911225" cy="911225"/>
          </a:xfrm>
          <a:prstGeom prst="rect">
            <a:avLst/>
          </a:prstGeom>
          <a:noFill/>
          <a:extLst>
            <a:ext uri="{909E8E84-426E-40DD-AFC4-6F175D3DCCD1}">
              <a14:hiddenFill xmlns:a14="http://schemas.microsoft.com/office/drawing/2010/main">
                <a:solidFill>
                  <a:srgbClr val="FFFFFF"/>
                </a:solidFill>
              </a14:hiddenFill>
            </a:ext>
          </a:extLst>
        </p:spPr>
      </p:pic>
      <p:sp>
        <p:nvSpPr>
          <p:cNvPr id="10324" name="Rectangle 84"/>
          <p:cNvSpPr>
            <a:spLocks noGrp="1" noChangeArrowheads="1"/>
          </p:cNvSpPr>
          <p:nvPr>
            <p:ph type="subTitle" sz="quarter" idx="1"/>
          </p:nvPr>
        </p:nvSpPr>
        <p:spPr>
          <a:xfrm>
            <a:off x="404607" y="3411538"/>
            <a:ext cx="8325262" cy="1681457"/>
          </a:xfrm>
          <a:extLst>
            <a:ext uri="{91240B29-F687-4F45-9708-019B960494DF}">
              <a14:hiddenLine xmlns:a14="http://schemas.microsoft.com/office/drawing/2010/main" w="28575">
                <a:solidFill>
                  <a:srgbClr val="FF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0" indent="0" algn="ctr">
              <a:buFont typeface="Wingdings" pitchFamily="2" charset="2"/>
              <a:buNone/>
              <a:defRPr sz="3200" baseline="0">
                <a:solidFill>
                  <a:schemeClr val="tx1"/>
                </a:solidFill>
              </a:defRPr>
            </a:lvl1pPr>
          </a:lstStyle>
          <a:p>
            <a:pPr lvl="0"/>
            <a:endParaRPr lang="en-GB" noProof="0" dirty="0" smtClean="0"/>
          </a:p>
        </p:txBody>
      </p:sp>
      <p:sp>
        <p:nvSpPr>
          <p:cNvPr id="10325" name="Line 85"/>
          <p:cNvSpPr>
            <a:spLocks noChangeShapeType="1"/>
          </p:cNvSpPr>
          <p:nvPr userDrawn="1"/>
        </p:nvSpPr>
        <p:spPr bwMode="auto">
          <a:xfrm>
            <a:off x="115888" y="6477000"/>
            <a:ext cx="89042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20000"/>
              </a:spcBef>
              <a:spcAft>
                <a:spcPct val="0"/>
              </a:spcAft>
              <a:buClr>
                <a:srgbClr val="F8B323"/>
              </a:buClr>
              <a:buFont typeface="Wingdings" pitchFamily="2" charset="2"/>
              <a:buChar char="n"/>
            </a:pPr>
            <a:endParaRPr lang="en-GB" sz="900">
              <a:solidFill>
                <a:srgbClr val="261748"/>
              </a:solidFill>
              <a:ea typeface="ＭＳ Ｐゴシック" pitchFamily="112" charset="-128"/>
            </a:endParaRPr>
          </a:p>
        </p:txBody>
      </p:sp>
      <p:sp>
        <p:nvSpPr>
          <p:cNvPr id="10326" name="Rectangle 86"/>
          <p:cNvSpPr>
            <a:spLocks noGrp="1" noChangeArrowheads="1"/>
          </p:cNvSpPr>
          <p:nvPr>
            <p:ph type="ctrTitle" sz="quarter"/>
          </p:nvPr>
        </p:nvSpPr>
        <p:spPr>
          <a:xfrm>
            <a:off x="404813" y="1314450"/>
            <a:ext cx="8331200" cy="1844675"/>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ctr">
              <a:defRPr sz="5500" b="0">
                <a:solidFill>
                  <a:schemeClr val="tx1"/>
                </a:solidFill>
              </a:defRPr>
            </a:lvl1pPr>
          </a:lstStyle>
          <a:p>
            <a:pPr lvl="0"/>
            <a:endParaRPr lang="en-GB" noProof="0" dirty="0" smtClean="0"/>
          </a:p>
        </p:txBody>
      </p:sp>
      <p:pic>
        <p:nvPicPr>
          <p:cNvPr id="10327" name="Picture 87" descr="Undulator_final_nurh#50DE97_links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5375" y="114300"/>
            <a:ext cx="728186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asted-image.pdf"/>
          <p:cNvPicPr>
            <a:picLocks noChangeAspect="1"/>
          </p:cNvPicPr>
          <p:nvPr userDrawn="1"/>
        </p:nvPicPr>
        <p:blipFill>
          <a:blip r:embed="rId4">
            <a:extLst/>
          </a:blip>
          <a:stretch>
            <a:fillRect/>
          </a:stretch>
        </p:blipFill>
        <p:spPr>
          <a:xfrm>
            <a:off x="3131952" y="5382898"/>
            <a:ext cx="4200525" cy="908685"/>
          </a:xfrm>
          <a:prstGeom prst="rect">
            <a:avLst/>
          </a:prstGeom>
          <a:ln w="12700">
            <a:miter lim="400000"/>
          </a:ln>
        </p:spPr>
      </p:pic>
      <p:pic>
        <p:nvPicPr>
          <p:cNvPr id="12" name="Picture 12"/>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a:off x="1834553" y="5498052"/>
            <a:ext cx="972000" cy="726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solidFill>
                  <a:schemeClr val="folHlink"/>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317721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GB" noProof="0"/>
          </a:p>
        </p:txBody>
      </p:sp>
      <p:sp>
        <p:nvSpPr>
          <p:cNvPr id="3" name="Inhaltsplatzhalt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3016956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946886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No 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8869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Rectangle 126"/>
          <p:cNvSpPr>
            <a:spLocks noGrp="1" noChangeArrowheads="1"/>
          </p:cNvSpPr>
          <p:nvPr>
            <p:ph type="sldNum" sz="quarter" idx="10"/>
          </p:nvPr>
        </p:nvSpPr>
        <p:spPr>
          <a:xfrm>
            <a:off x="8442325" y="114300"/>
            <a:ext cx="576263" cy="911225"/>
          </a:xfrm>
          <a:prstGeom prst="rect">
            <a:avLst/>
          </a:prstGeom>
          <a:ln/>
        </p:spPr>
        <p:txBody>
          <a:bodyPr/>
          <a:lstStyle>
            <a:lvl1pPr>
              <a:buNone/>
              <a:defRPr/>
            </a:lvl1pPr>
          </a:lstStyle>
          <a:p>
            <a:pPr fontAlgn="base">
              <a:spcBef>
                <a:spcPct val="20000"/>
              </a:spcBef>
              <a:spcAft>
                <a:spcPct val="0"/>
              </a:spcAft>
              <a:buClr>
                <a:srgbClr val="F8B323"/>
              </a:buClr>
              <a:buFont typeface="Wingdings" pitchFamily="2" charset="2"/>
              <a:buNone/>
              <a:defRPr/>
            </a:pPr>
            <a:endParaRPr lang="en-GB" sz="900" dirty="0" smtClean="0">
              <a:solidFill>
                <a:srgbClr val="261748"/>
              </a:solidFill>
              <a:ea typeface="ＭＳ Ｐゴシック" pitchFamily="112" charset="-128"/>
            </a:endParaRPr>
          </a:p>
        </p:txBody>
      </p:sp>
      <p:sp>
        <p:nvSpPr>
          <p:cNvPr id="4" name="Title 1"/>
          <p:cNvSpPr>
            <a:spLocks noGrp="1"/>
          </p:cNvSpPr>
          <p:nvPr>
            <p:ph type="title"/>
          </p:nvPr>
        </p:nvSpPr>
        <p:spPr>
          <a:xfrm>
            <a:off x="1093788" y="541338"/>
            <a:ext cx="7283450" cy="481012"/>
          </a:xfrm>
        </p:spPr>
        <p:txBody>
          <a:bodyPr/>
          <a:lstStyle/>
          <a:p>
            <a:r>
              <a:rPr lang="en-US" smtClean="0"/>
              <a:t>Click to edit Master title style</a:t>
            </a:r>
            <a:endParaRPr lang="en-US"/>
          </a:p>
        </p:txBody>
      </p:sp>
      <p:sp>
        <p:nvSpPr>
          <p:cNvPr id="5" name="Rectangle 26"/>
          <p:cNvSpPr>
            <a:spLocks noGrp="1" noChangeArrowheads="1"/>
          </p:cNvSpPr>
          <p:nvPr>
            <p:ph type="ftr" sz="quarter" idx="11"/>
          </p:nvPr>
        </p:nvSpPr>
        <p:spPr>
          <a:xfrm>
            <a:off x="117475" y="6505575"/>
            <a:ext cx="5702300" cy="266700"/>
          </a:xfrm>
          <a:prstGeom prst="rect">
            <a:avLst/>
          </a:prstGeom>
          <a:ln/>
        </p:spPr>
        <p:txBody>
          <a:bodyPr/>
          <a:lstStyle>
            <a:lvl1pPr>
              <a:defRPr/>
            </a:lvl1pPr>
          </a:lstStyle>
          <a:p>
            <a:pPr fontAlgn="base">
              <a:spcBef>
                <a:spcPct val="20000"/>
              </a:spcBef>
              <a:spcAft>
                <a:spcPct val="0"/>
              </a:spcAft>
              <a:buClr>
                <a:srgbClr val="F8B323"/>
              </a:buClr>
              <a:buFont typeface="Wingdings" pitchFamily="2" charset="2"/>
              <a:buChar char="n"/>
              <a:defRPr/>
            </a:pPr>
            <a:r>
              <a:rPr lang="en-US" sz="900">
                <a:solidFill>
                  <a:srgbClr val="261748"/>
                </a:solidFill>
                <a:ea typeface="ＭＳ Ｐゴシック" pitchFamily="112" charset="-128"/>
              </a:rPr>
              <a:t>SRF Conference, Chicago, July 24 -29, 2011 </a:t>
            </a:r>
          </a:p>
          <a:p>
            <a:pPr fontAlgn="base">
              <a:spcBef>
                <a:spcPct val="20000"/>
              </a:spcBef>
              <a:spcAft>
                <a:spcPct val="0"/>
              </a:spcAft>
              <a:buClr>
                <a:srgbClr val="F8B323"/>
              </a:buClr>
              <a:buFont typeface="Wingdings" pitchFamily="2" charset="2"/>
              <a:buChar char="n"/>
              <a:defRPr/>
            </a:pPr>
            <a:r>
              <a:rPr lang="en-US" sz="900">
                <a:solidFill>
                  <a:srgbClr val="261748"/>
                </a:solidFill>
                <a:ea typeface="ＭＳ Ｐゴシック" pitchFamily="112" charset="-128"/>
              </a:rPr>
              <a:t>Detlef Reschke, DESY</a:t>
            </a:r>
            <a:endParaRPr lang="en-GB" sz="900">
              <a:solidFill>
                <a:srgbClr val="261748"/>
              </a:solidFill>
              <a:ea typeface="ＭＳ Ｐゴシック" pitchFamily="112" charset="-128"/>
            </a:endParaRPr>
          </a:p>
        </p:txBody>
      </p:sp>
    </p:spTree>
    <p:extLst>
      <p:ext uri="{BB962C8B-B14F-4D97-AF65-F5344CB8AC3E}">
        <p14:creationId xmlns:p14="http://schemas.microsoft.com/office/powerpoint/2010/main" val="13879248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 name="Shape 15"/>
          <p:cNvSpPr>
            <a:spLocks noGrp="1"/>
          </p:cNvSpPr>
          <p:nvPr>
            <p:ph type="body" idx="1"/>
          </p:nvPr>
        </p:nvSpPr>
        <p:spPr>
          <a:prstGeom prst="rect">
            <a:avLst/>
          </a:prstGeom>
        </p:spPr>
        <p:txBody>
          <a:bodyPr/>
          <a:lstStyle>
            <a:lvl1pPr>
              <a:buBlip>
                <a:blip r:embed="rId2"/>
              </a:buBlip>
            </a:lvl1pPr>
            <a:lvl2pPr marL="473257" indent="-160729">
              <a:spcBef>
                <a:spcPts val="844"/>
              </a:spcBef>
              <a:buSzPct val="25000"/>
              <a:buBlip>
                <a:blip r:embed="rId2"/>
              </a:buBlip>
            </a:lvl2pPr>
            <a:lvl3pPr>
              <a:spcBef>
                <a:spcPts val="703"/>
              </a:spcBef>
              <a:buClr>
                <a:srgbClr val="FD920B"/>
              </a:buClr>
              <a:buSzPct val="75000"/>
              <a:buChar char="➡"/>
            </a:lvl3pPr>
            <a:lvl4pPr>
              <a:spcBef>
                <a:spcPts val="703"/>
              </a:spcBef>
              <a:buSzPct val="75000"/>
              <a:buChar char="•"/>
            </a:lvl4pPr>
            <a:lvl5pPr>
              <a:spcBef>
                <a:spcPts val="703"/>
              </a:spcBef>
              <a:buSzPct val="75000"/>
              <a:buChar char="•"/>
            </a:lvl5pPr>
          </a:lstStyle>
          <a:p>
            <a:pPr lvl="0">
              <a:defRPr sz="1800">
                <a:solidFill>
                  <a:srgbClr val="000000"/>
                </a:solidFill>
              </a:defRPr>
            </a:pPr>
            <a:r>
              <a:rPr sz="2500">
                <a:solidFill>
                  <a:srgbClr val="241B44"/>
                </a:solidFill>
              </a:rPr>
              <a:t>Body Level One</a:t>
            </a:r>
          </a:p>
          <a:p>
            <a:pPr lvl="1">
              <a:defRPr sz="1800">
                <a:solidFill>
                  <a:srgbClr val="000000"/>
                </a:solidFill>
              </a:defRPr>
            </a:pPr>
            <a:r>
              <a:rPr sz="2500">
                <a:solidFill>
                  <a:srgbClr val="241B44"/>
                </a:solidFill>
              </a:rPr>
              <a:t>Body Level Two</a:t>
            </a:r>
          </a:p>
          <a:p>
            <a:pPr lvl="2">
              <a:defRPr sz="1800">
                <a:solidFill>
                  <a:srgbClr val="000000"/>
                </a:solidFill>
              </a:defRPr>
            </a:pPr>
            <a:r>
              <a:rPr sz="2500">
                <a:solidFill>
                  <a:srgbClr val="241B44"/>
                </a:solidFill>
              </a:rPr>
              <a:t>Body Level Three</a:t>
            </a:r>
          </a:p>
          <a:p>
            <a:pPr lvl="3">
              <a:defRPr sz="1800">
                <a:solidFill>
                  <a:srgbClr val="000000"/>
                </a:solidFill>
              </a:defRPr>
            </a:pPr>
            <a:r>
              <a:rPr sz="2500">
                <a:solidFill>
                  <a:srgbClr val="241B44"/>
                </a:solidFill>
              </a:rPr>
              <a:t>Body Level Four</a:t>
            </a:r>
          </a:p>
          <a:p>
            <a:pPr lvl="4">
              <a:defRPr sz="1800">
                <a:solidFill>
                  <a:srgbClr val="000000"/>
                </a:solidFill>
              </a:defRPr>
            </a:pPr>
            <a:r>
              <a:rPr sz="2500">
                <a:solidFill>
                  <a:srgbClr val="241B44"/>
                </a:solidFill>
              </a:rPr>
              <a:t>Body Level Five</a:t>
            </a:r>
          </a:p>
        </p:txBody>
      </p:sp>
      <p:sp>
        <p:nvSpPr>
          <p:cNvPr id="16" name="Shape 16"/>
          <p:cNvSpPr>
            <a:spLocks noGrp="1"/>
          </p:cNvSpPr>
          <p:nvPr>
            <p:ph type="sldNum" sz="quarter" idx="2"/>
          </p:nvPr>
        </p:nvSpPr>
        <p:spPr>
          <a:xfrm>
            <a:off x="8715303" y="674191"/>
            <a:ext cx="259104" cy="267891"/>
          </a:xfrm>
          <a:prstGeom prst="rect">
            <a:avLst/>
          </a:prstGeom>
        </p:spPr>
        <p:txBody>
          <a:bodyPr lIns="64291" tIns="32146" rIns="64291" bIns="32146"/>
          <a:lstStyle/>
          <a:p>
            <a:pPr fontAlgn="base">
              <a:spcBef>
                <a:spcPct val="20000"/>
              </a:spcBef>
              <a:spcAft>
                <a:spcPct val="0"/>
              </a:spcAft>
              <a:buClr>
                <a:srgbClr val="F8B323"/>
              </a:buClr>
              <a:buFont typeface="Wingdings" pitchFamily="2" charset="2"/>
              <a:buChar char="n"/>
            </a:pPr>
            <a:fld id="{86CB4B4D-7CA3-9044-876B-883B54F8677D}" type="slidenum">
              <a:rPr sz="900">
                <a:solidFill>
                  <a:srgbClr val="261748"/>
                </a:solidFill>
                <a:ea typeface="ＭＳ Ｐゴシック" pitchFamily="112" charset="-128"/>
              </a:rPr>
              <a:pPr fontAlgn="base">
                <a:spcBef>
                  <a:spcPct val="20000"/>
                </a:spcBef>
                <a:spcAft>
                  <a:spcPct val="0"/>
                </a:spcAft>
                <a:buClr>
                  <a:srgbClr val="F8B323"/>
                </a:buClr>
                <a:buFont typeface="Wingdings" pitchFamily="2" charset="2"/>
                <a:buChar char="n"/>
              </a:pPr>
              <a:t>‹#›</a:t>
            </a:fld>
            <a:endParaRPr sz="900">
              <a:solidFill>
                <a:srgbClr val="261748"/>
              </a:solidFill>
              <a:ea typeface="ＭＳ Ｐゴシック" pitchFamily="112" charset="-128"/>
            </a:endParaRPr>
          </a:p>
        </p:txBody>
      </p:sp>
      <p:sp>
        <p:nvSpPr>
          <p:cNvPr id="17" name="Shape 17"/>
          <p:cNvSpPr>
            <a:spLocks noGrp="1"/>
          </p:cNvSpPr>
          <p:nvPr>
            <p:ph type="title"/>
          </p:nvPr>
        </p:nvSpPr>
        <p:spPr>
          <a:prstGeom prst="rect">
            <a:avLst/>
          </a:prstGeom>
        </p:spPr>
        <p:txBody>
          <a:bodyPr/>
          <a:lstStyle/>
          <a:p>
            <a:pPr lvl="0">
              <a:defRPr sz="1800" b="0">
                <a:solidFill>
                  <a:srgbClr val="000000"/>
                </a:solidFill>
              </a:defRPr>
            </a:pPr>
            <a:r>
              <a:rPr sz="3200" b="1">
                <a:solidFill>
                  <a:srgbClr val="FFFFFF"/>
                </a:solidFill>
              </a:rPr>
              <a:t>Title Text</a:t>
            </a:r>
          </a:p>
        </p:txBody>
      </p:sp>
    </p:spTree>
    <p:extLst>
      <p:ext uri="{BB962C8B-B14F-4D97-AF65-F5344CB8AC3E}">
        <p14:creationId xmlns:p14="http://schemas.microsoft.com/office/powerpoint/2010/main" val="1002050274"/>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2" name="Grafik 6" descr="Wissenschaftl_Info_ab_Willkommen.bmp"/>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6830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nhalt mit Texten und Aufzähung">
    <p:spTree>
      <p:nvGrpSpPr>
        <p:cNvPr id="1" name=""/>
        <p:cNvGrpSpPr/>
        <p:nvPr/>
      </p:nvGrpSpPr>
      <p:grpSpPr>
        <a:xfrm>
          <a:off x="0" y="0"/>
          <a:ext cx="0" cy="0"/>
          <a:chOff x="0" y="0"/>
          <a:chExt cx="0" cy="0"/>
        </a:xfrm>
      </p:grpSpPr>
      <p:sp>
        <p:nvSpPr>
          <p:cNvPr id="3" name="Inhaltsplatzhalter 2"/>
          <p:cNvSpPr>
            <a:spLocks noGrp="1"/>
          </p:cNvSpPr>
          <p:nvPr>
            <p:ph idx="1"/>
          </p:nvPr>
        </p:nvSpPr>
        <p:spPr>
          <a:xfrm>
            <a:off x="960561" y="421217"/>
            <a:ext cx="8671689" cy="340414"/>
          </a:xfrm>
        </p:spPr>
        <p:txBody>
          <a:bodyPr/>
          <a:lstStyle>
            <a:lvl1pPr marL="0" indent="0">
              <a:lnSpc>
                <a:spcPts val="2800"/>
              </a:lnSpc>
              <a:defRPr>
                <a:latin typeface="+mj-lt"/>
              </a:defRPr>
            </a:lvl1pPr>
          </a:lstStyle>
          <a:p>
            <a:pPr lvl="0"/>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p:txBody>
      </p:sp>
      <p:sp>
        <p:nvSpPr>
          <p:cNvPr id="10" name="Textplatzhalter 9"/>
          <p:cNvSpPr>
            <a:spLocks noGrp="1"/>
          </p:cNvSpPr>
          <p:nvPr>
            <p:ph type="body" sz="quarter" idx="13"/>
          </p:nvPr>
        </p:nvSpPr>
        <p:spPr>
          <a:xfrm>
            <a:off x="960561" y="1428736"/>
            <a:ext cx="5000660" cy="291747"/>
          </a:xfrm>
        </p:spPr>
        <p:txBody>
          <a:bodyPr wrap="square"/>
          <a:lstStyle>
            <a:lvl1pPr marL="0" indent="0">
              <a:lnSpc>
                <a:spcPts val="2400"/>
              </a:lnSpc>
              <a:defRPr sz="1800" b="0" cap="none" baseline="0">
                <a:solidFill>
                  <a:schemeClr val="tx1"/>
                </a:solidFill>
                <a:latin typeface="+mj-lt"/>
              </a:defRPr>
            </a:lvl1pPr>
            <a:lvl2pPr>
              <a:lnSpc>
                <a:spcPts val="2400"/>
              </a:lnSpc>
              <a:buFont typeface="Arial" pitchFamily="34" charset="0"/>
              <a:buChar char="•"/>
              <a:defRPr b="1"/>
            </a:lvl2pPr>
          </a:lstStyle>
          <a:p>
            <a:pPr lvl="0"/>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endParaRPr lang="en-US" noProof="0" dirty="0"/>
          </a:p>
        </p:txBody>
      </p:sp>
      <p:sp>
        <p:nvSpPr>
          <p:cNvPr id="8" name="Textplatzhalter 7"/>
          <p:cNvSpPr>
            <a:spLocks noGrp="1"/>
          </p:cNvSpPr>
          <p:nvPr>
            <p:ph type="body" sz="quarter" idx="14"/>
          </p:nvPr>
        </p:nvSpPr>
        <p:spPr>
          <a:xfrm>
            <a:off x="949928" y="2643182"/>
            <a:ext cx="5236208" cy="785818"/>
          </a:xfrm>
        </p:spPr>
        <p:txBody>
          <a:bodyPr>
            <a:noAutofit/>
          </a:bodyPr>
          <a:lstStyle>
            <a:lvl1pPr marL="265113" indent="-265113" defTabSz="358775">
              <a:lnSpc>
                <a:spcPts val="2400"/>
              </a:lnSpc>
              <a:buClr>
                <a:srgbClr val="009EE0"/>
              </a:buClr>
              <a:buFont typeface="Arial" pitchFamily="34" charset="0"/>
              <a:buChar char="•"/>
              <a:defRPr sz="1800" b="1" cap="none">
                <a:solidFill>
                  <a:schemeClr val="tx1"/>
                </a:solidFill>
                <a:latin typeface="+mj-lt"/>
              </a:defRPr>
            </a:lvl1pPr>
            <a:lvl2pPr marL="265113" indent="-265113" defTabSz="358775">
              <a:lnSpc>
                <a:spcPts val="2400"/>
              </a:lnSpc>
              <a:buFont typeface="Arial" pitchFamily="34" charset="0"/>
              <a:buChar char="•"/>
              <a:defRPr sz="1800" b="1" cap="none">
                <a:solidFill>
                  <a:schemeClr val="tx1"/>
                </a:solidFill>
                <a:latin typeface="+mj-lt"/>
              </a:defRPr>
            </a:lvl2pPr>
            <a:lvl3pPr marL="265113" indent="-265113" defTabSz="358775">
              <a:lnSpc>
                <a:spcPts val="2400"/>
              </a:lnSpc>
              <a:buFont typeface="Arial" pitchFamily="34" charset="0"/>
              <a:buChar char="•"/>
              <a:defRPr sz="1800" b="1" cap="none">
                <a:solidFill>
                  <a:schemeClr val="tx1"/>
                </a:solidFill>
                <a:latin typeface="+mj-lt"/>
              </a:defRPr>
            </a:lvl3pPr>
            <a:lvl4pPr marL="265113" indent="-265113" defTabSz="358775">
              <a:lnSpc>
                <a:spcPts val="2400"/>
              </a:lnSpc>
              <a:buFont typeface="Arial" pitchFamily="34" charset="0"/>
              <a:buChar char="•"/>
              <a:defRPr sz="1800" b="1" cap="none">
                <a:solidFill>
                  <a:schemeClr val="tx1"/>
                </a:solidFill>
                <a:latin typeface="+mj-lt"/>
              </a:defRPr>
            </a:lvl4pPr>
            <a:lvl5pPr marL="265113" indent="-265113" defTabSz="358775">
              <a:lnSpc>
                <a:spcPts val="2400"/>
              </a:lnSpc>
              <a:buFont typeface="Arial" pitchFamily="34" charset="0"/>
              <a:buChar char="•"/>
              <a:defRPr sz="1800" b="1" cap="none">
                <a:solidFill>
                  <a:schemeClr val="tx1"/>
                </a:solidFill>
                <a:latin typeface="+mj-lt"/>
              </a:defRPr>
            </a:lvl5pPr>
          </a:lstStyle>
          <a:p>
            <a:pPr lvl="0"/>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5" name="Foliennummernplatzhalter 5"/>
          <p:cNvSpPr>
            <a:spLocks noGrp="1"/>
          </p:cNvSpPr>
          <p:nvPr>
            <p:ph type="sldNum" sz="quarter" idx="15"/>
          </p:nvPr>
        </p:nvSpPr>
        <p:spPr/>
        <p:txBody>
          <a:bodyPr/>
          <a:lstStyle>
            <a:lvl1pPr>
              <a:defRPr b="0">
                <a:solidFill>
                  <a:srgbClr val="00589C"/>
                </a:solidFill>
                <a:latin typeface="+mj-lt"/>
              </a:defRPr>
            </a:lvl1pPr>
          </a:lstStyle>
          <a:p>
            <a:pPr>
              <a:defRPr/>
            </a:pPr>
            <a:r>
              <a:rPr lang="en-US" dirty="0" smtClean="0"/>
              <a:t>     </a:t>
            </a:r>
            <a:fld id="{761BB298-47F0-46EC-83FC-901F834866EA}" type="slidenum">
              <a:rPr lang="en-US" smtClean="0"/>
              <a:pPr>
                <a:defRPr/>
              </a:pPr>
              <a:t>‹#›</a:t>
            </a:fld>
            <a:endParaRPr lang="en-US" dirty="0"/>
          </a:p>
        </p:txBody>
      </p:sp>
    </p:spTree>
    <p:extLst>
      <p:ext uri="{BB962C8B-B14F-4D97-AF65-F5344CB8AC3E}">
        <p14:creationId xmlns:p14="http://schemas.microsoft.com/office/powerpoint/2010/main" val="61000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Inhalt mit 2 Fotos links">
    <p:spTree>
      <p:nvGrpSpPr>
        <p:cNvPr id="1" name=""/>
        <p:cNvGrpSpPr/>
        <p:nvPr/>
      </p:nvGrpSpPr>
      <p:grpSpPr>
        <a:xfrm>
          <a:off x="0" y="0"/>
          <a:ext cx="0" cy="0"/>
          <a:chOff x="0" y="0"/>
          <a:chExt cx="0" cy="0"/>
        </a:xfrm>
      </p:grpSpPr>
      <p:sp>
        <p:nvSpPr>
          <p:cNvPr id="2" name="Titel 1"/>
          <p:cNvSpPr>
            <a:spLocks noGrp="1"/>
          </p:cNvSpPr>
          <p:nvPr>
            <p:ph type="title"/>
          </p:nvPr>
        </p:nvSpPr>
        <p:spPr>
          <a:xfrm>
            <a:off x="800100" y="142875"/>
            <a:ext cx="8229600" cy="439738"/>
          </a:xfrm>
          <a:prstGeom prst="rect">
            <a:avLst/>
          </a:prstGeom>
        </p:spPr>
        <p:txBody>
          <a:bodyPr/>
          <a:lstStyle>
            <a:lvl1pPr>
              <a:defRPr cap="all" baseline="0">
                <a:latin typeface="+mj-lt"/>
              </a:defRPr>
            </a:lvl1pPr>
          </a:lstStyle>
          <a:p>
            <a:r>
              <a:rPr lang="de-DE" dirty="0" smtClean="0"/>
              <a:t>Titelmasterformat durch Klicken bearbeiten</a:t>
            </a:r>
            <a:endParaRPr lang="de-DE" dirty="0"/>
          </a:p>
        </p:txBody>
      </p:sp>
      <p:sp>
        <p:nvSpPr>
          <p:cNvPr id="3" name="Inhaltsplatzhalter 2"/>
          <p:cNvSpPr>
            <a:spLocks noGrp="1"/>
          </p:cNvSpPr>
          <p:nvPr>
            <p:ph idx="1"/>
          </p:nvPr>
        </p:nvSpPr>
        <p:spPr>
          <a:xfrm>
            <a:off x="349200" y="1018800"/>
            <a:ext cx="8671689" cy="359073"/>
          </a:xfrm>
        </p:spPr>
        <p:txBody>
          <a:bodyPr/>
          <a:lstStyle>
            <a:lvl1pPr marL="0" indent="0">
              <a:lnSpc>
                <a:spcPts val="2800"/>
              </a:lnSpc>
              <a:defRPr>
                <a:latin typeface="+mj-lt"/>
              </a:defRPr>
            </a:lvl1pPr>
          </a:lstStyle>
          <a:p>
            <a:pPr lvl="0"/>
            <a:r>
              <a:rPr lang="de-DE" smtClean="0"/>
              <a:t>Textmasterformate durch Klicken bearbeiten</a:t>
            </a:r>
          </a:p>
        </p:txBody>
      </p:sp>
      <p:sp>
        <p:nvSpPr>
          <p:cNvPr id="10" name="Textplatzhalter 9"/>
          <p:cNvSpPr>
            <a:spLocks noGrp="1"/>
          </p:cNvSpPr>
          <p:nvPr>
            <p:ph type="body" sz="quarter" idx="13"/>
          </p:nvPr>
        </p:nvSpPr>
        <p:spPr>
          <a:xfrm>
            <a:off x="3143240" y="2435224"/>
            <a:ext cx="5000660" cy="230832"/>
          </a:xfrm>
        </p:spPr>
        <p:txBody>
          <a:bodyPr wrap="square">
            <a:spAutoFit/>
          </a:bodyPr>
          <a:lstStyle>
            <a:lvl1pPr marL="0" indent="0">
              <a:lnSpc>
                <a:spcPts val="1800"/>
              </a:lnSpc>
              <a:defRPr sz="1400" b="0" cap="none" baseline="0">
                <a:solidFill>
                  <a:schemeClr val="tx1"/>
                </a:solidFill>
                <a:latin typeface="+mj-lt"/>
              </a:defRPr>
            </a:lvl1pPr>
            <a:lvl2pPr>
              <a:lnSpc>
                <a:spcPts val="2400"/>
              </a:lnSpc>
              <a:buFont typeface="Arial" pitchFamily="34" charset="0"/>
              <a:buChar char="•"/>
              <a:defRPr b="1"/>
            </a:lvl2pPr>
          </a:lstStyle>
          <a:p>
            <a:pPr lvl="0"/>
            <a:r>
              <a:rPr lang="de-DE" dirty="0" smtClean="0"/>
              <a:t>Textmasterformate durch Klicken</a:t>
            </a:r>
            <a:endParaRPr lang="de-DE" dirty="0"/>
          </a:p>
        </p:txBody>
      </p:sp>
      <p:sp>
        <p:nvSpPr>
          <p:cNvPr id="8" name="Textplatzhalter 7"/>
          <p:cNvSpPr>
            <a:spLocks noGrp="1"/>
          </p:cNvSpPr>
          <p:nvPr>
            <p:ph type="body" sz="quarter" idx="14"/>
          </p:nvPr>
        </p:nvSpPr>
        <p:spPr>
          <a:xfrm>
            <a:off x="3836386" y="3429000"/>
            <a:ext cx="5236208" cy="785818"/>
          </a:xfrm>
        </p:spPr>
        <p:txBody>
          <a:bodyPr>
            <a:noAutofit/>
          </a:bodyPr>
          <a:lstStyle>
            <a:lvl1pPr marL="265113" indent="-265113" defTabSz="358775">
              <a:lnSpc>
                <a:spcPts val="2400"/>
              </a:lnSpc>
              <a:buFont typeface="Arial" pitchFamily="34" charset="0"/>
              <a:buChar char="•"/>
              <a:defRPr sz="1800" b="1" cap="none">
                <a:solidFill>
                  <a:schemeClr val="tx1"/>
                </a:solidFill>
                <a:latin typeface="+mj-lt"/>
              </a:defRPr>
            </a:lvl1pPr>
            <a:lvl2pPr marL="265113" indent="-265113" defTabSz="358775">
              <a:lnSpc>
                <a:spcPts val="2400"/>
              </a:lnSpc>
              <a:buFont typeface="Arial" pitchFamily="34" charset="0"/>
              <a:buChar char="•"/>
              <a:defRPr sz="1800" b="1" cap="none">
                <a:solidFill>
                  <a:schemeClr val="tx1"/>
                </a:solidFill>
                <a:latin typeface="+mj-lt"/>
              </a:defRPr>
            </a:lvl2pPr>
            <a:lvl3pPr marL="265113" indent="-265113" defTabSz="358775">
              <a:lnSpc>
                <a:spcPts val="2400"/>
              </a:lnSpc>
              <a:buFont typeface="Arial" pitchFamily="34" charset="0"/>
              <a:buChar char="•"/>
              <a:defRPr sz="1800" b="1" cap="none">
                <a:solidFill>
                  <a:schemeClr val="tx1"/>
                </a:solidFill>
                <a:latin typeface="+mj-lt"/>
              </a:defRPr>
            </a:lvl3pPr>
            <a:lvl4pPr marL="265113" indent="-265113" defTabSz="358775">
              <a:lnSpc>
                <a:spcPts val="2400"/>
              </a:lnSpc>
              <a:buFont typeface="Arial" pitchFamily="34" charset="0"/>
              <a:buChar char="•"/>
              <a:defRPr sz="1800" b="1" cap="none">
                <a:solidFill>
                  <a:schemeClr val="tx1"/>
                </a:solidFill>
                <a:latin typeface="+mj-lt"/>
              </a:defRPr>
            </a:lvl4pPr>
            <a:lvl5pPr marL="265113" indent="-265113" defTabSz="358775">
              <a:lnSpc>
                <a:spcPts val="2400"/>
              </a:lnSpc>
              <a:buFont typeface="Arial" pitchFamily="34" charset="0"/>
              <a:buChar char="•"/>
              <a:defRPr sz="1800" b="1" cap="none">
                <a:solidFill>
                  <a:schemeClr val="tx1"/>
                </a:solidFill>
                <a:latin typeface="+mj-lt"/>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15"/>
          </p:nvPr>
        </p:nvSpPr>
        <p:spPr/>
        <p:txBody>
          <a:bodyPr/>
          <a:lstStyle>
            <a:lvl1pPr>
              <a:defRPr>
                <a:latin typeface="+mj-lt"/>
              </a:defRPr>
            </a:lvl1pPr>
          </a:lstStyle>
          <a:p>
            <a:pPr>
              <a:defRPr/>
            </a:pPr>
            <a:fld id="{7DA37597-3D31-4572-9E4D-D42959130DDB}" type="slidenum">
              <a:rPr lang="de-DE" altLang="de-DE" smtClean="0"/>
              <a:pPr>
                <a:defRPr/>
              </a:pPr>
              <a:t>‹#›</a:t>
            </a:fld>
            <a:endParaRPr lang="de-DE" altLang="de-DE"/>
          </a:p>
        </p:txBody>
      </p:sp>
    </p:spTree>
    <p:extLst>
      <p:ext uri="{BB962C8B-B14F-4D97-AF65-F5344CB8AC3E}">
        <p14:creationId xmlns:p14="http://schemas.microsoft.com/office/powerpoint/2010/main" val="41363628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63593993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2AC760E8-05CD-4F5D-9901-0ADAFC414113}"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D893DBE-096C-451B-BE0B-B86EEE067AB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58527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1" y="103664"/>
            <a:ext cx="6326312" cy="641739"/>
          </a:xfrm>
          <a:prstGeom prst="rect">
            <a:avLst/>
          </a:prstGeom>
        </p:spPr>
        <p:txBody>
          <a:bodyPr lIns="0" tIns="0" rIns="0" bIns="0" anchor="b" anchorCtr="0"/>
          <a:lstStyle>
            <a:lvl1pPr>
              <a:defRPr sz="2400">
                <a:solidFill>
                  <a:srgbClr val="004C97"/>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a:lvl1pPr>
          </a:lstStyle>
          <a:p>
            <a:fld id="{5E407150-6799-46F0-852F-404D79B49039}" type="datetime1">
              <a:rPr lang="en-US" altLang="en-US" smtClean="0"/>
              <a:pPr/>
              <a:t>11/1/2015</a:t>
            </a:fld>
            <a:endParaRPr lang="en-US" altLang="en-US" dirty="0"/>
          </a:p>
        </p:txBody>
      </p:sp>
      <p:sp>
        <p:nvSpPr>
          <p:cNvPr id="5" name="Footer Placeholder 4"/>
          <p:cNvSpPr>
            <a:spLocks noGrp="1"/>
          </p:cNvSpPr>
          <p:nvPr>
            <p:ph type="ftr" sz="quarter" idx="11"/>
          </p:nvPr>
        </p:nvSpPr>
        <p:spPr>
          <a:xfrm>
            <a:off x="827007" y="6515100"/>
            <a:ext cx="4433370" cy="241300"/>
          </a:xfrm>
        </p:spPr>
        <p:txBody>
          <a:bodyPr/>
          <a:lstStyle>
            <a:lvl1pPr>
              <a:defRPr sz="900">
                <a:solidFill>
                  <a:srgbClr val="004C97"/>
                </a:solidFill>
              </a:defRPr>
            </a:lvl1pPr>
          </a:lstStyle>
          <a:p>
            <a:pPr>
              <a:defRPr/>
            </a:pPr>
            <a:r>
              <a:rPr lang="en-US" smtClean="0"/>
              <a:t>V. Yakovlev | SRF 2015</a:t>
            </a:r>
            <a:endParaRPr lang="en-US" b="1" dirty="0"/>
          </a:p>
        </p:txBody>
      </p:sp>
      <p:sp>
        <p:nvSpPr>
          <p:cNvPr id="6" name="Slide Number Placeholder 5"/>
          <p:cNvSpPr>
            <a:spLocks noGrp="1"/>
          </p:cNvSpPr>
          <p:nvPr>
            <p:ph type="sldNum" sz="quarter" idx="12"/>
          </p:nvPr>
        </p:nvSpPr>
        <p:spPr/>
        <p:txBody>
          <a:bodyPr/>
          <a:lstStyle>
            <a:lvl1pPr>
              <a:defRPr/>
            </a:lvl1pPr>
          </a:lstStyle>
          <a:p>
            <a:fld id="{D4078CA2-75EA-4F42-B0AF-FB0975373545}" type="slidenum">
              <a:rPr lang="en-US" altLang="en-US"/>
              <a:pPr/>
              <a:t>‹#›</a:t>
            </a:fld>
            <a:endParaRPr lang="en-US" alt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8550" y="6441831"/>
            <a:ext cx="763802" cy="416169"/>
          </a:xfrm>
          <a:prstGeom prst="rect">
            <a:avLst/>
          </a:prstGeom>
        </p:spPr>
      </p:pic>
    </p:spTree>
    <p:extLst>
      <p:ext uri="{BB962C8B-B14F-4D97-AF65-F5344CB8AC3E}">
        <p14:creationId xmlns:p14="http://schemas.microsoft.com/office/powerpoint/2010/main" val="28690163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fld id="{8E1A379C-F99A-4FBA-A45E-32004A99A593}" type="datetime1">
              <a:rPr lang="en-US" altLang="en-US" smtClean="0"/>
              <a:pPr/>
              <a:t>11/1/2015</a:t>
            </a:fld>
            <a:endParaRPr lang="en-US" altLang="en-US"/>
          </a:p>
        </p:txBody>
      </p:sp>
      <p:sp>
        <p:nvSpPr>
          <p:cNvPr id="8" name="Footer Placeholder 4"/>
          <p:cNvSpPr>
            <a:spLocks noGrp="1"/>
          </p:cNvSpPr>
          <p:nvPr>
            <p:ph type="ftr" sz="quarter" idx="20"/>
          </p:nvPr>
        </p:nvSpPr>
        <p:spPr/>
        <p:txBody>
          <a:bodyPr/>
          <a:lstStyle>
            <a:lvl1pPr>
              <a:defRPr/>
            </a:lvl1pPr>
          </a:lstStyle>
          <a:p>
            <a:pPr>
              <a:defRPr/>
            </a:pPr>
            <a:r>
              <a:rPr lang="en-US" smtClean="0"/>
              <a:t>V. Yakovlev | SRF 2015</a:t>
            </a:r>
            <a:endParaRPr lang="en-US" b="1"/>
          </a:p>
        </p:txBody>
      </p:sp>
      <p:sp>
        <p:nvSpPr>
          <p:cNvPr id="9" name="Slide Number Placeholder 5"/>
          <p:cNvSpPr>
            <a:spLocks noGrp="1"/>
          </p:cNvSpPr>
          <p:nvPr>
            <p:ph type="sldNum" sz="quarter" idx="21"/>
          </p:nvPr>
        </p:nvSpPr>
        <p:spPr/>
        <p:txBody>
          <a:bodyPr/>
          <a:lstStyle>
            <a:lvl1pPr>
              <a:defRPr/>
            </a:lvl1pPr>
          </a:lstStyle>
          <a:p>
            <a:fld id="{401800F4-4579-43AA-8D1C-4C601C6F94A5}" type="slidenum">
              <a:rPr lang="en-US" altLang="en-US"/>
              <a:pPr/>
              <a:t>‹#›</a:t>
            </a:fld>
            <a:endParaRPr lang="en-US" altLang="en-US"/>
          </a:p>
        </p:txBody>
      </p:sp>
    </p:spTree>
    <p:extLst>
      <p:ext uri="{BB962C8B-B14F-4D97-AF65-F5344CB8AC3E}">
        <p14:creationId xmlns:p14="http://schemas.microsoft.com/office/powerpoint/2010/main" val="30229456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fld id="{5E0F6A73-1CD4-42C6-B96B-3191708198F7}" type="datetime1">
              <a:rPr lang="en-US" altLang="en-US" smtClean="0"/>
              <a:pPr/>
              <a:t>11/1/2015</a:t>
            </a:fld>
            <a:endParaRPr lang="en-US" altLang="en-US"/>
          </a:p>
        </p:txBody>
      </p:sp>
      <p:sp>
        <p:nvSpPr>
          <p:cNvPr id="6" name="Footer Placeholder 4"/>
          <p:cNvSpPr>
            <a:spLocks noGrp="1"/>
          </p:cNvSpPr>
          <p:nvPr>
            <p:ph type="ftr" sz="quarter" idx="17"/>
          </p:nvPr>
        </p:nvSpPr>
        <p:spPr/>
        <p:txBody>
          <a:bodyPr/>
          <a:lstStyle>
            <a:lvl1pPr>
              <a:defRPr/>
            </a:lvl1pPr>
          </a:lstStyle>
          <a:p>
            <a:pPr>
              <a:defRPr/>
            </a:pPr>
            <a:r>
              <a:rPr lang="en-US" smtClean="0"/>
              <a:t>V. Yakovlev | SRF 2015</a:t>
            </a:r>
            <a:endParaRPr lang="en-US" b="1"/>
          </a:p>
        </p:txBody>
      </p:sp>
      <p:sp>
        <p:nvSpPr>
          <p:cNvPr id="7" name="Slide Number Placeholder 5"/>
          <p:cNvSpPr>
            <a:spLocks noGrp="1"/>
          </p:cNvSpPr>
          <p:nvPr>
            <p:ph type="sldNum" sz="quarter" idx="18"/>
          </p:nvPr>
        </p:nvSpPr>
        <p:spPr/>
        <p:txBody>
          <a:bodyPr/>
          <a:lstStyle>
            <a:lvl1pPr>
              <a:defRPr/>
            </a:lvl1pPr>
          </a:lstStyle>
          <a:p>
            <a:fld id="{A1456F2F-62F8-4BD5-83E6-D3C20E36CF7A}" type="slidenum">
              <a:rPr lang="en-US" altLang="en-US"/>
              <a:pPr/>
              <a:t>‹#›</a:t>
            </a:fld>
            <a:endParaRPr lang="en-US" altLang="en-US"/>
          </a:p>
        </p:txBody>
      </p:sp>
    </p:spTree>
    <p:extLst>
      <p:ext uri="{BB962C8B-B14F-4D97-AF65-F5344CB8AC3E}">
        <p14:creationId xmlns:p14="http://schemas.microsoft.com/office/powerpoint/2010/main" val="39607138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fld id="{6B96A2E1-8206-4522-B6A4-8C154D9C8CB7}" type="datetime1">
              <a:rPr lang="en-US" altLang="en-US" smtClean="0"/>
              <a:pPr/>
              <a:t>11/1/2015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V. Yakovlev | SRF 2015</a:t>
            </a:r>
            <a:endParaRPr lang="en-US" b="1"/>
          </a:p>
        </p:txBody>
      </p:sp>
      <p:sp>
        <p:nvSpPr>
          <p:cNvPr id="7" name="Slide Number Placeholder 5"/>
          <p:cNvSpPr>
            <a:spLocks noGrp="1"/>
          </p:cNvSpPr>
          <p:nvPr>
            <p:ph type="sldNum" sz="quarter" idx="12"/>
          </p:nvPr>
        </p:nvSpPr>
        <p:spPr/>
        <p:txBody>
          <a:bodyPr/>
          <a:lstStyle>
            <a:lvl1pPr>
              <a:defRPr/>
            </a:lvl1pPr>
          </a:lstStyle>
          <a:p>
            <a:fld id="{9CB54F8A-A4D5-4456-AF3F-D990255E9FC0}" type="slidenum">
              <a:rPr lang="en-US" altLang="en-US"/>
              <a:pPr/>
              <a:t>‹#›</a:t>
            </a:fld>
            <a:endParaRPr lang="en-US" altLang="en-US"/>
          </a:p>
        </p:txBody>
      </p:sp>
    </p:spTree>
    <p:extLst>
      <p:ext uri="{BB962C8B-B14F-4D97-AF65-F5344CB8AC3E}">
        <p14:creationId xmlns:p14="http://schemas.microsoft.com/office/powerpoint/2010/main" val="34987156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49434" indent="0" algn="ctr">
              <a:buNone/>
              <a:defRPr>
                <a:solidFill>
                  <a:schemeClr val="tx1">
                    <a:tint val="75000"/>
                  </a:schemeClr>
                </a:solidFill>
              </a:defRPr>
            </a:lvl2pPr>
            <a:lvl3pPr marL="898867" indent="0" algn="ctr">
              <a:buNone/>
              <a:defRPr>
                <a:solidFill>
                  <a:schemeClr val="tx1">
                    <a:tint val="75000"/>
                  </a:schemeClr>
                </a:solidFill>
              </a:defRPr>
            </a:lvl3pPr>
            <a:lvl4pPr marL="1348301" indent="0" algn="ctr">
              <a:buNone/>
              <a:defRPr>
                <a:solidFill>
                  <a:schemeClr val="tx1">
                    <a:tint val="75000"/>
                  </a:schemeClr>
                </a:solidFill>
              </a:defRPr>
            </a:lvl4pPr>
            <a:lvl5pPr marL="1797733" indent="0" algn="ctr">
              <a:buNone/>
              <a:defRPr>
                <a:solidFill>
                  <a:schemeClr val="tx1">
                    <a:tint val="75000"/>
                  </a:schemeClr>
                </a:solidFill>
              </a:defRPr>
            </a:lvl5pPr>
            <a:lvl6pPr marL="2247167" indent="0" algn="ctr">
              <a:buNone/>
              <a:defRPr>
                <a:solidFill>
                  <a:schemeClr val="tx1">
                    <a:tint val="75000"/>
                  </a:schemeClr>
                </a:solidFill>
              </a:defRPr>
            </a:lvl6pPr>
            <a:lvl7pPr marL="2696600" indent="0" algn="ctr">
              <a:buNone/>
              <a:defRPr>
                <a:solidFill>
                  <a:schemeClr val="tx1">
                    <a:tint val="75000"/>
                  </a:schemeClr>
                </a:solidFill>
              </a:defRPr>
            </a:lvl7pPr>
            <a:lvl8pPr marL="3146034" indent="0" algn="ctr">
              <a:buNone/>
              <a:defRPr>
                <a:solidFill>
                  <a:schemeClr val="tx1">
                    <a:tint val="75000"/>
                  </a:schemeClr>
                </a:solidFill>
              </a:defRPr>
            </a:lvl8pPr>
            <a:lvl9pPr marL="35954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898867"/>
            <a:fld id="{BE87EE06-FB3E-4311-8846-20F1EC8AF52E}" type="datetime1">
              <a:rPr lang="en-US" sz="1765" smtClean="0">
                <a:solidFill>
                  <a:prstClr val="black"/>
                </a:solidFill>
              </a:rPr>
              <a:pPr defTabSz="898867"/>
              <a:t>11/1/2015</a:t>
            </a:fld>
            <a:endParaRPr lang="en-US" sz="1765">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D.L. Hall - SRF conference 2015 - Whistler, Canada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3EB10E-002A-413D-A7C5-440C4C885F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12957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898867"/>
            <a:fld id="{F5D63514-DBCC-40FF-8E0B-FE9AB7FE9C1D}" type="datetime1">
              <a:rPr lang="en-US" sz="1765" smtClean="0">
                <a:solidFill>
                  <a:prstClr val="black"/>
                </a:solidFill>
              </a:rPr>
              <a:pPr defTabSz="898867"/>
              <a:t>11/1/2015</a:t>
            </a:fld>
            <a:endParaRPr lang="en-US" sz="1765">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D.L. Hall - SRF conference 2015 - Whistler, Canada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3EB10E-002A-413D-A7C5-440C4C885F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0112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971"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941">
                <a:solidFill>
                  <a:schemeClr val="tx1">
                    <a:tint val="75000"/>
                  </a:schemeClr>
                </a:solidFill>
              </a:defRPr>
            </a:lvl1pPr>
            <a:lvl2pPr marL="449434" indent="0">
              <a:buNone/>
              <a:defRPr sz="1765">
                <a:solidFill>
                  <a:schemeClr val="tx1">
                    <a:tint val="75000"/>
                  </a:schemeClr>
                </a:solidFill>
              </a:defRPr>
            </a:lvl2pPr>
            <a:lvl3pPr marL="898867" indent="0">
              <a:buNone/>
              <a:defRPr sz="1588">
                <a:solidFill>
                  <a:schemeClr val="tx1">
                    <a:tint val="75000"/>
                  </a:schemeClr>
                </a:solidFill>
              </a:defRPr>
            </a:lvl3pPr>
            <a:lvl4pPr marL="1348301" indent="0">
              <a:buNone/>
              <a:defRPr sz="1412">
                <a:solidFill>
                  <a:schemeClr val="tx1">
                    <a:tint val="75000"/>
                  </a:schemeClr>
                </a:solidFill>
              </a:defRPr>
            </a:lvl4pPr>
            <a:lvl5pPr marL="1797733" indent="0">
              <a:buNone/>
              <a:defRPr sz="1412">
                <a:solidFill>
                  <a:schemeClr val="tx1">
                    <a:tint val="75000"/>
                  </a:schemeClr>
                </a:solidFill>
              </a:defRPr>
            </a:lvl5pPr>
            <a:lvl6pPr marL="2247167" indent="0">
              <a:buNone/>
              <a:defRPr sz="1412">
                <a:solidFill>
                  <a:schemeClr val="tx1">
                    <a:tint val="75000"/>
                  </a:schemeClr>
                </a:solidFill>
              </a:defRPr>
            </a:lvl6pPr>
            <a:lvl7pPr marL="2696600" indent="0">
              <a:buNone/>
              <a:defRPr sz="1412">
                <a:solidFill>
                  <a:schemeClr val="tx1">
                    <a:tint val="75000"/>
                  </a:schemeClr>
                </a:solidFill>
              </a:defRPr>
            </a:lvl7pPr>
            <a:lvl8pPr marL="3146034" indent="0">
              <a:buNone/>
              <a:defRPr sz="1412">
                <a:solidFill>
                  <a:schemeClr val="tx1">
                    <a:tint val="75000"/>
                  </a:schemeClr>
                </a:solidFill>
              </a:defRPr>
            </a:lvl8pPr>
            <a:lvl9pPr marL="3595468" indent="0">
              <a:buNone/>
              <a:defRPr sz="141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898867"/>
            <a:fld id="{8AF21CA8-6A0C-45E6-AD3D-30922244199B}" type="datetime1">
              <a:rPr lang="en-US" sz="1765" smtClean="0">
                <a:solidFill>
                  <a:prstClr val="black"/>
                </a:solidFill>
              </a:rPr>
              <a:pPr defTabSz="898867"/>
              <a:t>11/1/2015</a:t>
            </a:fld>
            <a:endParaRPr lang="en-US" sz="1765">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D.L. Hall - SRF conference 2015 - Whistler, Canada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3EB10E-002A-413D-A7C5-440C4C885F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9275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46241" y="10240963"/>
            <a:ext cx="14736761" cy="28967112"/>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6535401" y="10240963"/>
            <a:ext cx="14736763" cy="28967112"/>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898867"/>
            <a:fld id="{CCEBEC40-252C-4B5F-9B29-7761EE5F455A}" type="datetime1">
              <a:rPr lang="en-US" sz="1765" smtClean="0">
                <a:solidFill>
                  <a:prstClr val="black"/>
                </a:solidFill>
              </a:rPr>
              <a:pPr defTabSz="898867"/>
              <a:t>11/1/2015</a:t>
            </a:fld>
            <a:endParaRPr lang="en-US" sz="1765">
              <a:solidFill>
                <a:prstClr val="black"/>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D.L. Hall - SRF conference 2015 - Whistler, Canada</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3EB10E-002A-413D-A7C5-440C4C885F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0443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382" b="1"/>
            </a:lvl1pPr>
            <a:lvl2pPr marL="449434" indent="0">
              <a:buNone/>
              <a:defRPr sz="1941" b="1"/>
            </a:lvl2pPr>
            <a:lvl3pPr marL="898867" indent="0">
              <a:buNone/>
              <a:defRPr sz="1765" b="1"/>
            </a:lvl3pPr>
            <a:lvl4pPr marL="1348301" indent="0">
              <a:buNone/>
              <a:defRPr sz="1588" b="1"/>
            </a:lvl4pPr>
            <a:lvl5pPr marL="1797733" indent="0">
              <a:buNone/>
              <a:defRPr sz="1588" b="1"/>
            </a:lvl5pPr>
            <a:lvl6pPr marL="2247167" indent="0">
              <a:buNone/>
              <a:defRPr sz="1588" b="1"/>
            </a:lvl6pPr>
            <a:lvl7pPr marL="2696600" indent="0">
              <a:buNone/>
              <a:defRPr sz="1588" b="1"/>
            </a:lvl7pPr>
            <a:lvl8pPr marL="3146034" indent="0">
              <a:buNone/>
              <a:defRPr sz="1588" b="1"/>
            </a:lvl8pPr>
            <a:lvl9pPr marL="3595468" indent="0">
              <a:buNone/>
              <a:defRPr sz="1588"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382" b="1"/>
            </a:lvl1pPr>
            <a:lvl2pPr marL="449434" indent="0">
              <a:buNone/>
              <a:defRPr sz="1941" b="1"/>
            </a:lvl2pPr>
            <a:lvl3pPr marL="898867" indent="0">
              <a:buNone/>
              <a:defRPr sz="1765" b="1"/>
            </a:lvl3pPr>
            <a:lvl4pPr marL="1348301" indent="0">
              <a:buNone/>
              <a:defRPr sz="1588" b="1"/>
            </a:lvl4pPr>
            <a:lvl5pPr marL="1797733" indent="0">
              <a:buNone/>
              <a:defRPr sz="1588" b="1"/>
            </a:lvl5pPr>
            <a:lvl6pPr marL="2247167" indent="0">
              <a:buNone/>
              <a:defRPr sz="1588" b="1"/>
            </a:lvl6pPr>
            <a:lvl7pPr marL="2696600" indent="0">
              <a:buNone/>
              <a:defRPr sz="1588" b="1"/>
            </a:lvl7pPr>
            <a:lvl8pPr marL="3146034" indent="0">
              <a:buNone/>
              <a:defRPr sz="1588" b="1"/>
            </a:lvl8pPr>
            <a:lvl9pPr marL="3595468" indent="0">
              <a:buNone/>
              <a:defRPr sz="1588"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898867"/>
            <a:fld id="{83943FB4-B0A0-458B-B3D3-82F5C3AA3CD8}" type="datetime1">
              <a:rPr lang="en-US" sz="1765" smtClean="0">
                <a:solidFill>
                  <a:prstClr val="black"/>
                </a:solidFill>
              </a:rPr>
              <a:pPr defTabSz="898867"/>
              <a:t>11/1/2015</a:t>
            </a:fld>
            <a:endParaRPr lang="en-US" sz="1765">
              <a:solidFill>
                <a:prstClr val="black"/>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D.L. Hall - SRF conference 2015 - Whistler, Canada</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3EB10E-002A-413D-A7C5-440C4C885F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9909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898867"/>
            <a:fld id="{C0C31DAC-378A-44D9-98E5-40E06865ED65}" type="datetime1">
              <a:rPr lang="en-US" sz="1765" smtClean="0">
                <a:solidFill>
                  <a:prstClr val="black"/>
                </a:solidFill>
              </a:rPr>
              <a:pPr defTabSz="898867"/>
              <a:t>11/1/2015</a:t>
            </a:fld>
            <a:endParaRPr lang="en-US" sz="1765">
              <a:solidFill>
                <a:prstClr val="black"/>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D.L. Hall - SRF conference 2015 - Whistler, Canada</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3EB10E-002A-413D-A7C5-440C4C885F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165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AC760E8-05CD-4F5D-9901-0ADAFC414113}"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D893DBE-096C-451B-BE0B-B86EEE067AB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45658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898867"/>
            <a:fld id="{C28DCDBA-FA86-431B-A39A-6EF6A98691A6}" type="datetime1">
              <a:rPr lang="en-US" sz="1765" smtClean="0">
                <a:solidFill>
                  <a:prstClr val="black"/>
                </a:solidFill>
              </a:rPr>
              <a:pPr defTabSz="898867"/>
              <a:t>11/1/2015</a:t>
            </a:fld>
            <a:endParaRPr lang="en-US" sz="1765">
              <a:solidFill>
                <a:prstClr val="black"/>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D.L. Hall - SRF conference 2015 - Whistler, Canada</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3EB10E-002A-413D-A7C5-440C4C885F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1714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41"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1" cy="5853113"/>
          </a:xfrm>
        </p:spPr>
        <p:txBody>
          <a:bodyPr/>
          <a:lstStyle>
            <a:lvl1pPr>
              <a:defRPr sz="3177"/>
            </a:lvl1pPr>
            <a:lvl2pPr>
              <a:defRPr sz="2735"/>
            </a:lvl2pPr>
            <a:lvl3pPr>
              <a:defRPr sz="2382"/>
            </a:lvl3pPr>
            <a:lvl4pPr>
              <a:defRPr sz="1941"/>
            </a:lvl4pPr>
            <a:lvl5pPr>
              <a:defRPr sz="1941"/>
            </a:lvl5pPr>
            <a:lvl6pPr>
              <a:defRPr sz="1941"/>
            </a:lvl6pPr>
            <a:lvl7pPr>
              <a:defRPr sz="1941"/>
            </a:lvl7pPr>
            <a:lvl8pPr>
              <a:defRPr sz="1941"/>
            </a:lvl8pPr>
            <a:lvl9pPr>
              <a:defRPr sz="194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12"/>
            </a:lvl1pPr>
            <a:lvl2pPr marL="449434" indent="0">
              <a:buNone/>
              <a:defRPr sz="1147"/>
            </a:lvl2pPr>
            <a:lvl3pPr marL="898867" indent="0">
              <a:buNone/>
              <a:defRPr sz="971"/>
            </a:lvl3pPr>
            <a:lvl4pPr marL="1348301" indent="0">
              <a:buNone/>
              <a:defRPr sz="882"/>
            </a:lvl4pPr>
            <a:lvl5pPr marL="1797733" indent="0">
              <a:buNone/>
              <a:defRPr sz="882"/>
            </a:lvl5pPr>
            <a:lvl6pPr marL="2247167" indent="0">
              <a:buNone/>
              <a:defRPr sz="882"/>
            </a:lvl6pPr>
            <a:lvl7pPr marL="2696600" indent="0">
              <a:buNone/>
              <a:defRPr sz="882"/>
            </a:lvl7pPr>
            <a:lvl8pPr marL="3146034" indent="0">
              <a:buNone/>
              <a:defRPr sz="882"/>
            </a:lvl8pPr>
            <a:lvl9pPr marL="3595468" indent="0">
              <a:buNone/>
              <a:defRPr sz="882"/>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898867"/>
            <a:fld id="{E5195EB9-9D94-46D7-83B0-6F96A17BC723}" type="datetime1">
              <a:rPr lang="en-US" sz="1765" smtClean="0">
                <a:solidFill>
                  <a:prstClr val="black"/>
                </a:solidFill>
              </a:rPr>
              <a:pPr defTabSz="898867"/>
              <a:t>11/1/2015</a:t>
            </a:fld>
            <a:endParaRPr lang="en-US" sz="1765">
              <a:solidFill>
                <a:prstClr val="black"/>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D.L. Hall - SRF conference 2015 - Whistler, Canada</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3EB10E-002A-413D-A7C5-440C4C885F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8129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941"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177"/>
            </a:lvl1pPr>
            <a:lvl2pPr marL="449434" indent="0">
              <a:buNone/>
              <a:defRPr sz="2735"/>
            </a:lvl2pPr>
            <a:lvl3pPr marL="898867" indent="0">
              <a:buNone/>
              <a:defRPr sz="2382"/>
            </a:lvl3pPr>
            <a:lvl4pPr marL="1348301" indent="0">
              <a:buNone/>
              <a:defRPr sz="1941"/>
            </a:lvl4pPr>
            <a:lvl5pPr marL="1797733" indent="0">
              <a:buNone/>
              <a:defRPr sz="1941"/>
            </a:lvl5pPr>
            <a:lvl6pPr marL="2247167" indent="0">
              <a:buNone/>
              <a:defRPr sz="1941"/>
            </a:lvl6pPr>
            <a:lvl7pPr marL="2696600" indent="0">
              <a:buNone/>
              <a:defRPr sz="1941"/>
            </a:lvl7pPr>
            <a:lvl8pPr marL="3146034" indent="0">
              <a:buNone/>
              <a:defRPr sz="1941"/>
            </a:lvl8pPr>
            <a:lvl9pPr marL="3595468" indent="0">
              <a:buNone/>
              <a:defRPr sz="1941"/>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12"/>
            </a:lvl1pPr>
            <a:lvl2pPr marL="449434" indent="0">
              <a:buNone/>
              <a:defRPr sz="1147"/>
            </a:lvl2pPr>
            <a:lvl3pPr marL="898867" indent="0">
              <a:buNone/>
              <a:defRPr sz="971"/>
            </a:lvl3pPr>
            <a:lvl4pPr marL="1348301" indent="0">
              <a:buNone/>
              <a:defRPr sz="882"/>
            </a:lvl4pPr>
            <a:lvl5pPr marL="1797733" indent="0">
              <a:buNone/>
              <a:defRPr sz="882"/>
            </a:lvl5pPr>
            <a:lvl6pPr marL="2247167" indent="0">
              <a:buNone/>
              <a:defRPr sz="882"/>
            </a:lvl6pPr>
            <a:lvl7pPr marL="2696600" indent="0">
              <a:buNone/>
              <a:defRPr sz="882"/>
            </a:lvl7pPr>
            <a:lvl8pPr marL="3146034" indent="0">
              <a:buNone/>
              <a:defRPr sz="882"/>
            </a:lvl8pPr>
            <a:lvl9pPr marL="3595468" indent="0">
              <a:buNone/>
              <a:defRPr sz="882"/>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898867"/>
            <a:fld id="{85FD1F3E-AB81-47A6-9586-CAD14C033C62}" type="datetime1">
              <a:rPr lang="en-US" sz="1765" smtClean="0">
                <a:solidFill>
                  <a:prstClr val="black"/>
                </a:solidFill>
              </a:rPr>
              <a:pPr defTabSz="898867"/>
              <a:t>11/1/2015</a:t>
            </a:fld>
            <a:endParaRPr lang="en-US" sz="1765">
              <a:solidFill>
                <a:prstClr val="black"/>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D.L. Hall - SRF conference 2015 - Whistler, Canada</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3EB10E-002A-413D-A7C5-440C4C885F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9094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898867"/>
            <a:fld id="{2E5D69BA-B031-4A81-BCD0-67C94AAAAE61}" type="datetime1">
              <a:rPr lang="en-US" sz="1765" smtClean="0">
                <a:solidFill>
                  <a:prstClr val="black"/>
                </a:solidFill>
              </a:rPr>
              <a:pPr defTabSz="898867"/>
              <a:t>11/1/2015</a:t>
            </a:fld>
            <a:endParaRPr lang="en-US" sz="1765">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D.L. Hall - SRF conference 2015 - Whistler, Canada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3EB10E-002A-413D-A7C5-440C4C885F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0613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6475" y="1757365"/>
            <a:ext cx="7405688" cy="374507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46240" y="1757365"/>
            <a:ext cx="22067837" cy="374507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898867"/>
            <a:fld id="{CA913808-1B61-4D0B-AF5E-B227DD5C0C6B}" type="datetime1">
              <a:rPr lang="en-US" sz="1765" smtClean="0">
                <a:solidFill>
                  <a:prstClr val="black"/>
                </a:solidFill>
              </a:rPr>
              <a:pPr defTabSz="898867"/>
              <a:t>11/1/2015</a:t>
            </a:fld>
            <a:endParaRPr lang="en-US" sz="1765">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D.L. Hall - SRF conference 2015 - Whistler, Canada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3EB10E-002A-413D-A7C5-440C4C885F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9910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3750" y="1149350"/>
            <a:ext cx="3267075"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4056435861"/>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004C97"/>
                </a:solidFill>
              </a:defRPr>
            </a:lvl1pPr>
          </a:lstStyle>
          <a:p>
            <a:pPr>
              <a:defRPr/>
            </a:pPr>
            <a:r>
              <a:rPr lang="en-US" smtClean="0"/>
              <a:t>18 Sep 2015</a:t>
            </a:r>
            <a:endParaRPr lang="en-US"/>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r>
              <a:rPr lang="en-US" smtClean="0"/>
              <a:t>E. Harms | FRAA03: High Gradient Performance in Fermilab ILC Cryomodule</a:t>
            </a:r>
            <a:endParaRPr lang="en-US" b="1" dirty="0"/>
          </a:p>
        </p:txBody>
      </p:sp>
      <p:sp>
        <p:nvSpPr>
          <p:cNvPr id="6" name="Slide Number Placeholder 5"/>
          <p:cNvSpPr>
            <a:spLocks noGrp="1"/>
          </p:cNvSpPr>
          <p:nvPr>
            <p:ph type="sldNum" sz="quarter" idx="12"/>
          </p:nvPr>
        </p:nvSpPr>
        <p:spPr/>
        <p:txBody>
          <a:bodyPr/>
          <a:lstStyle>
            <a:lvl1pPr>
              <a:defRPr sz="900">
                <a:solidFill>
                  <a:srgbClr val="004C97"/>
                </a:solidFill>
              </a:defRPr>
            </a:lvl1pPr>
          </a:lstStyle>
          <a:p>
            <a:pPr>
              <a:defRPr/>
            </a:pPr>
            <a:fld id="{389BA861-9A8F-3F49-8077-A8524619EB6E}" type="slidenum">
              <a:rPr lang="en-US"/>
              <a:pPr>
                <a:defRPr/>
              </a:pPr>
              <a:t>‹#›</a:t>
            </a:fld>
            <a:endParaRPr lang="en-US" dirty="0"/>
          </a:p>
        </p:txBody>
      </p:sp>
    </p:spTree>
    <p:extLst>
      <p:ext uri="{BB962C8B-B14F-4D97-AF65-F5344CB8AC3E}">
        <p14:creationId xmlns:p14="http://schemas.microsoft.com/office/powerpoint/2010/main" val="39486090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18 Sep 2015</a:t>
            </a:r>
            <a:endParaRPr lang="en-US"/>
          </a:p>
        </p:txBody>
      </p:sp>
      <p:sp>
        <p:nvSpPr>
          <p:cNvPr id="8" name="Footer Placeholder 4"/>
          <p:cNvSpPr>
            <a:spLocks noGrp="1"/>
          </p:cNvSpPr>
          <p:nvPr>
            <p:ph type="ftr" sz="quarter" idx="20"/>
          </p:nvPr>
        </p:nvSpPr>
        <p:spPr/>
        <p:txBody>
          <a:bodyPr/>
          <a:lstStyle>
            <a:lvl1pPr>
              <a:defRPr/>
            </a:lvl1pPr>
          </a:lstStyle>
          <a:p>
            <a:pPr>
              <a:defRPr/>
            </a:pPr>
            <a:r>
              <a:rPr lang="en-US" smtClean="0"/>
              <a:t>E. Harms | FRAA03: High Gradient Performance in Fermilab ILC Cryomodule</a:t>
            </a:r>
            <a:endParaRPr lang="en-US" b="1"/>
          </a:p>
        </p:txBody>
      </p:sp>
      <p:sp>
        <p:nvSpPr>
          <p:cNvPr id="9" name="Slide Number Placeholder 5"/>
          <p:cNvSpPr>
            <a:spLocks noGrp="1"/>
          </p:cNvSpPr>
          <p:nvPr>
            <p:ph type="sldNum" sz="quarter" idx="21"/>
          </p:nvPr>
        </p:nvSpPr>
        <p:spPr/>
        <p:txBody>
          <a:bodyPr/>
          <a:lstStyle>
            <a:lvl1pPr>
              <a:defRPr/>
            </a:lvl1pPr>
          </a:lstStyle>
          <a:p>
            <a:pPr>
              <a:defRPr/>
            </a:pPr>
            <a:fld id="{0A4EC5D3-7D71-6B4E-8980-BE378D9ECCE1}" type="slidenum">
              <a:rPr lang="en-US"/>
              <a:pPr>
                <a:defRPr/>
              </a:pPr>
              <a:t>‹#›</a:t>
            </a:fld>
            <a:endParaRPr lang="en-US" dirty="0"/>
          </a:p>
        </p:txBody>
      </p:sp>
    </p:spTree>
    <p:extLst>
      <p:ext uri="{BB962C8B-B14F-4D97-AF65-F5344CB8AC3E}">
        <p14:creationId xmlns:p14="http://schemas.microsoft.com/office/powerpoint/2010/main" val="20667129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18 Sep 2015</a:t>
            </a:r>
            <a:endParaRPr lang="en-US"/>
          </a:p>
        </p:txBody>
      </p:sp>
      <p:sp>
        <p:nvSpPr>
          <p:cNvPr id="6" name="Footer Placeholder 4"/>
          <p:cNvSpPr>
            <a:spLocks noGrp="1"/>
          </p:cNvSpPr>
          <p:nvPr>
            <p:ph type="ftr" sz="quarter" idx="17"/>
          </p:nvPr>
        </p:nvSpPr>
        <p:spPr/>
        <p:txBody>
          <a:bodyPr/>
          <a:lstStyle>
            <a:lvl1pPr>
              <a:defRPr/>
            </a:lvl1pPr>
          </a:lstStyle>
          <a:p>
            <a:pPr>
              <a:defRPr/>
            </a:pPr>
            <a:r>
              <a:rPr lang="en-US" smtClean="0"/>
              <a:t>E. Harms | FRAA03: High Gradient Performance in Fermilab ILC Cryomodule</a:t>
            </a:r>
            <a:endParaRPr lang="en-US" b="1"/>
          </a:p>
        </p:txBody>
      </p:sp>
      <p:sp>
        <p:nvSpPr>
          <p:cNvPr id="7" name="Slide Number Placeholder 5"/>
          <p:cNvSpPr>
            <a:spLocks noGrp="1"/>
          </p:cNvSpPr>
          <p:nvPr>
            <p:ph type="sldNum" sz="quarter" idx="18"/>
          </p:nvPr>
        </p:nvSpPr>
        <p:spPr/>
        <p:txBody>
          <a:bodyPr/>
          <a:lstStyle>
            <a:lvl1pPr>
              <a:defRPr/>
            </a:lvl1pPr>
          </a:lstStyle>
          <a:p>
            <a:pPr>
              <a:defRPr/>
            </a:pPr>
            <a:fld id="{34457EEE-DB15-DE46-AF01-CAD48DCD7463}" type="slidenum">
              <a:rPr lang="en-US"/>
              <a:pPr>
                <a:defRPr/>
              </a:pPr>
              <a:t>‹#›</a:t>
            </a:fld>
            <a:endParaRPr lang="en-US" dirty="0"/>
          </a:p>
        </p:txBody>
      </p:sp>
    </p:spTree>
    <p:extLst>
      <p:ext uri="{BB962C8B-B14F-4D97-AF65-F5344CB8AC3E}">
        <p14:creationId xmlns:p14="http://schemas.microsoft.com/office/powerpoint/2010/main" val="33203435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18 Sep 2015</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E. Harms | FRAA03: High Gradient Performance in Fermilab ILC Cryomodule</a:t>
            </a:r>
            <a:endParaRPr lang="en-US" b="1"/>
          </a:p>
        </p:txBody>
      </p:sp>
      <p:sp>
        <p:nvSpPr>
          <p:cNvPr id="7" name="Slide Number Placeholder 5"/>
          <p:cNvSpPr>
            <a:spLocks noGrp="1"/>
          </p:cNvSpPr>
          <p:nvPr>
            <p:ph type="sldNum" sz="quarter" idx="12"/>
          </p:nvPr>
        </p:nvSpPr>
        <p:spPr/>
        <p:txBody>
          <a:bodyPr/>
          <a:lstStyle>
            <a:lvl1pPr>
              <a:defRPr/>
            </a:lvl1pPr>
          </a:lstStyle>
          <a:p>
            <a:pPr>
              <a:defRPr/>
            </a:pPr>
            <a:fld id="{41CCE847-006B-C941-9D3C-2F7C7BD71732}" type="slidenum">
              <a:rPr lang="en-US"/>
              <a:pPr>
                <a:defRPr/>
              </a:pPr>
              <a:t>‹#›</a:t>
            </a:fld>
            <a:endParaRPr lang="en-US" dirty="0"/>
          </a:p>
        </p:txBody>
      </p:sp>
    </p:spTree>
    <p:extLst>
      <p:ext uri="{BB962C8B-B14F-4D97-AF65-F5344CB8AC3E}">
        <p14:creationId xmlns:p14="http://schemas.microsoft.com/office/powerpoint/2010/main" val="2047517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2AC760E8-05CD-4F5D-9901-0ADAFC414113}"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D893DBE-096C-451B-BE0B-B86EEE067AB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699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71487"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3486150"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AC760E8-05CD-4F5D-9901-0ADAFC414113}"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D893DBE-096C-451B-BE0B-B86EEE067AB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1951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AC760E8-05CD-4F5D-9901-0ADAFC414113}"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D893DBE-096C-451B-BE0B-B86EEE067AB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4460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AC760E8-05CD-4F5D-9901-0ADAFC414113}"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D893DBE-096C-451B-BE0B-B86EEE067AB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0909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AC760E8-05CD-4F5D-9901-0ADAFC414113}"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D893DBE-096C-451B-BE0B-B86EEE067AB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0589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AC760E8-05CD-4F5D-9901-0ADAFC414113}"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D893DBE-096C-451B-BE0B-B86EEE067AB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9623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C1AAF34-227B-4E35-B79F-339AD2546397}" type="datetimeFigureOut">
              <a:rPr lang="zh-CN" altLang="en-US" smtClean="0"/>
              <a:t>2015/11/1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14CFCE-A39D-4527-8547-DE8DA93F34C8}" type="slidenum">
              <a:rPr lang="zh-CN" altLang="en-US" smtClean="0"/>
              <a:t>‹#›</a:t>
            </a:fld>
            <a:endParaRPr lang="zh-CN" altLang="en-US"/>
          </a:p>
        </p:txBody>
      </p:sp>
    </p:spTree>
    <p:extLst>
      <p:ext uri="{BB962C8B-B14F-4D97-AF65-F5344CB8AC3E}">
        <p14:creationId xmlns:p14="http://schemas.microsoft.com/office/powerpoint/2010/main" val="420854944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AC760E8-05CD-4F5D-9901-0ADAFC414113}"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D893DBE-096C-451B-BE0B-B86EEE067AB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6330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AC760E8-05CD-4F5D-9901-0ADAFC414113}"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D893DBE-096C-451B-BE0B-B86EEE067AB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5159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365125"/>
            <a:ext cx="1478756"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1488" y="365125"/>
            <a:ext cx="4321969"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AC760E8-05CD-4F5D-9901-0ADAFC414113}"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D893DBE-096C-451B-BE0B-B86EEE067AB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8868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8C58B18-5831-4FC5-ACBF-BF62766AC18E}" type="datetime1">
              <a:rPr lang="zh-CN" altLang="en-US" smtClean="0">
                <a:solidFill>
                  <a:prstClr val="black"/>
                </a:solidFill>
              </a:rPr>
              <a:pPr/>
              <a:t>2015/11/1</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61078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lvl1pPr algn="ctr">
              <a:defRPr sz="3200"/>
            </a:lvl1pPr>
          </a:lstStyle>
          <a:p>
            <a:r>
              <a:rPr lang="zh-CN" altLang="en-US" dirty="0" smtClean="0"/>
              <a:t>单击此处编辑母版标题样式</a:t>
            </a:r>
            <a:endParaRPr lang="zh-CN" altLang="en-US" dirty="0"/>
          </a:p>
        </p:txBody>
      </p:sp>
      <p:sp>
        <p:nvSpPr>
          <p:cNvPr id="3" name="内容占位符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zh-CN" altLang="en-US" dirty="0" smtClean="0"/>
              <a:t> 单击此处编辑母版文本样式</a:t>
            </a:r>
          </a:p>
          <a:p>
            <a:pPr lvl="1"/>
            <a:r>
              <a:rPr lang="zh-CN" altLang="en-US" dirty="0" smtClean="0"/>
              <a:t> 第二级</a:t>
            </a:r>
          </a:p>
          <a:p>
            <a:pPr lvl="2"/>
            <a:r>
              <a:rPr lang="zh-CN" altLang="en-US" dirty="0" smtClean="0"/>
              <a:t> 第三级</a:t>
            </a:r>
          </a:p>
          <a:p>
            <a:pPr lvl="3"/>
            <a:r>
              <a:rPr lang="zh-CN" altLang="en-US" dirty="0" smtClean="0"/>
              <a:t> 第四级</a:t>
            </a:r>
          </a:p>
          <a:p>
            <a:pPr lvl="4"/>
            <a:r>
              <a:rPr lang="zh-CN" altLang="en-US" dirty="0" smtClean="0"/>
              <a:t> 第五级</a:t>
            </a:r>
            <a:endParaRPr lang="zh-CN" altLang="en-US" dirty="0"/>
          </a:p>
        </p:txBody>
      </p:sp>
      <p:sp>
        <p:nvSpPr>
          <p:cNvPr id="4" name="日期占位符 3"/>
          <p:cNvSpPr>
            <a:spLocks noGrp="1"/>
          </p:cNvSpPr>
          <p:nvPr>
            <p:ph type="dt" sz="half" idx="10"/>
          </p:nvPr>
        </p:nvSpPr>
        <p:spPr/>
        <p:txBody>
          <a:bodyPr/>
          <a:lstStyle/>
          <a:p>
            <a:fld id="{1110BECC-B305-4421-BB2B-423F9244E830}" type="datetime1">
              <a:rPr lang="zh-CN" altLang="en-US" smtClean="0">
                <a:solidFill>
                  <a:prstClr val="black"/>
                </a:solidFill>
              </a:rPr>
              <a:pPr/>
              <a:t>2015/11/1</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28766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354AE22-CA4B-48AB-91B6-35A768030DC5}" type="datetime1">
              <a:rPr lang="zh-CN" altLang="en-US" smtClean="0">
                <a:solidFill>
                  <a:prstClr val="black"/>
                </a:solidFill>
              </a:rPr>
              <a:pPr/>
              <a:t>2015/11/1</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59657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71487"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3486150"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E962FB0-6670-4A9B-B6B1-977FA90F7DD7}" type="datetime1">
              <a:rPr lang="zh-CN" altLang="en-US" smtClean="0">
                <a:solidFill>
                  <a:prstClr val="black"/>
                </a:solidFill>
              </a:rPr>
              <a:pPr/>
              <a:t>2015/11/1</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625480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C50B999-72E0-43C9-B462-6763C087FC51}" type="datetime1">
              <a:rPr lang="zh-CN" altLang="en-US" smtClean="0">
                <a:solidFill>
                  <a:prstClr val="black"/>
                </a:solidFill>
              </a:rPr>
              <a:pPr/>
              <a:t>2015/11/1</a:t>
            </a:fld>
            <a:endParaRPr lang="zh-CN" altLang="en-US">
              <a:solidFill>
                <a:prstClr val="black"/>
              </a:solidFill>
            </a:endParaRPr>
          </a:p>
        </p:txBody>
      </p:sp>
      <p:sp>
        <p:nvSpPr>
          <p:cNvPr id="8" name="页脚占位符 7"/>
          <p:cNvSpPr>
            <a:spLocks noGrp="1"/>
          </p:cNvSpPr>
          <p:nvPr>
            <p:ph type="ftr" sz="quarter" idx="11"/>
          </p:nvPr>
        </p:nvSpPr>
        <p:spPr/>
        <p:txBody>
          <a:bodyPr/>
          <a:lstStyle/>
          <a:p>
            <a:endParaRPr lang="zh-CN" altLang="en-US">
              <a:solidFill>
                <a:prstClr val="black"/>
              </a:solidFill>
            </a:endParaRPr>
          </a:p>
        </p:txBody>
      </p:sp>
      <p:sp>
        <p:nvSpPr>
          <p:cNvPr id="9" name="灯片编号占位符 8"/>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688653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F29D0C4-1528-4CA8-8623-2729CF98DBB4}" type="datetime1">
              <a:rPr lang="zh-CN" altLang="en-US" smtClean="0">
                <a:solidFill>
                  <a:prstClr val="black"/>
                </a:solidFill>
              </a:rPr>
              <a:pPr/>
              <a:t>2015/11/1</a:t>
            </a:fld>
            <a:endParaRPr lang="zh-CN" altLang="en-US">
              <a:solidFill>
                <a:prstClr val="black"/>
              </a:solidFill>
            </a:endParaRPr>
          </a:p>
        </p:txBody>
      </p:sp>
      <p:sp>
        <p:nvSpPr>
          <p:cNvPr id="4" name="页脚占位符 3"/>
          <p:cNvSpPr>
            <a:spLocks noGrp="1"/>
          </p:cNvSpPr>
          <p:nvPr>
            <p:ph type="ftr" sz="quarter" idx="11"/>
          </p:nvPr>
        </p:nvSpPr>
        <p:spPr/>
        <p:txBody>
          <a:bodyPr/>
          <a:lstStyle/>
          <a:p>
            <a:endParaRPr lang="zh-CN" altLang="en-US">
              <a:solidFill>
                <a:prstClr val="black"/>
              </a:solidFill>
            </a:endParaRPr>
          </a:p>
        </p:txBody>
      </p:sp>
      <p:sp>
        <p:nvSpPr>
          <p:cNvPr id="5" name="灯片编号占位符 4"/>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59497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3F35A4-448E-4687-9CCC-67B70DE67233}" type="datetime1">
              <a:rPr lang="zh-CN" altLang="en-US" smtClean="0">
                <a:solidFill>
                  <a:prstClr val="black"/>
                </a:solidFill>
              </a:rPr>
              <a:pPr/>
              <a:t>2015/11/1</a:t>
            </a:fld>
            <a:endParaRPr lang="zh-CN" altLang="en-US">
              <a:solidFill>
                <a:prstClr val="black"/>
              </a:solidFill>
            </a:endParaRPr>
          </a:p>
        </p:txBody>
      </p:sp>
      <p:sp>
        <p:nvSpPr>
          <p:cNvPr id="3" name="页脚占位符 2"/>
          <p:cNvSpPr>
            <a:spLocks noGrp="1"/>
          </p:cNvSpPr>
          <p:nvPr>
            <p:ph type="ftr" sz="quarter" idx="11"/>
          </p:nvPr>
        </p:nvSpPr>
        <p:spPr/>
        <p:txBody>
          <a:bodyPr/>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31821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C1AAF34-227B-4E35-B79F-339AD2546397}" type="datetimeFigureOut">
              <a:rPr lang="zh-CN" altLang="en-US" smtClean="0"/>
              <a:t>2015/11/1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14CFCE-A39D-4527-8547-DE8DA93F34C8}" type="slidenum">
              <a:rPr lang="zh-CN" altLang="en-US" smtClean="0"/>
              <a:t>‹#›</a:t>
            </a:fld>
            <a:endParaRPr lang="zh-CN" altLang="en-US"/>
          </a:p>
        </p:txBody>
      </p:sp>
    </p:spTree>
    <p:extLst>
      <p:ext uri="{BB962C8B-B14F-4D97-AF65-F5344CB8AC3E}">
        <p14:creationId xmlns:p14="http://schemas.microsoft.com/office/powerpoint/2010/main" val="1975229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987F77F-D8FA-4631-B9AA-C74979BC5435}" type="datetime1">
              <a:rPr lang="zh-CN" altLang="en-US" smtClean="0">
                <a:solidFill>
                  <a:prstClr val="black"/>
                </a:solidFill>
              </a:rPr>
              <a:pPr/>
              <a:t>2015/11/1</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5864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7307225-D3CA-470B-A2FD-1DBB540ADEEE}" type="datetime1">
              <a:rPr lang="zh-CN" altLang="en-US" smtClean="0">
                <a:solidFill>
                  <a:prstClr val="black"/>
                </a:solidFill>
              </a:rPr>
              <a:pPr/>
              <a:t>2015/11/1</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47929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60DD175-1C4E-4D24-8AB2-64EEACEE9E8F}" type="datetime1">
              <a:rPr lang="zh-CN" altLang="en-US" smtClean="0">
                <a:solidFill>
                  <a:prstClr val="black"/>
                </a:solidFill>
              </a:rPr>
              <a:pPr/>
              <a:t>2015/11/1</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776283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365125"/>
            <a:ext cx="1478756"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1488" y="365125"/>
            <a:ext cx="4321969"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11748C8-7E48-47F4-AEA7-9271EFE18CEE}" type="datetime1">
              <a:rPr lang="zh-CN" altLang="en-US" smtClean="0">
                <a:solidFill>
                  <a:prstClr val="black"/>
                </a:solidFill>
              </a:rPr>
              <a:pPr/>
              <a:t>2015/11/1</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17318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8705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3395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39399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56297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72861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62892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71487"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3486150"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C1AAF34-227B-4E35-B79F-339AD2546397}" type="datetimeFigureOut">
              <a:rPr lang="zh-CN" altLang="en-US" smtClean="0"/>
              <a:t>2015/11/1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14CFCE-A39D-4527-8547-DE8DA93F34C8}" type="slidenum">
              <a:rPr lang="zh-CN" altLang="en-US" smtClean="0"/>
              <a:t>‹#›</a:t>
            </a:fld>
            <a:endParaRPr lang="zh-CN" altLang="en-US"/>
          </a:p>
        </p:txBody>
      </p:sp>
    </p:spTree>
    <p:extLst>
      <p:ext uri="{BB962C8B-B14F-4D97-AF65-F5344CB8AC3E}">
        <p14:creationId xmlns:p14="http://schemas.microsoft.com/office/powerpoint/2010/main" val="32491063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4358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55946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10661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03235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118151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50325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92868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0661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88060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39056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C1AAF34-227B-4E35-B79F-339AD2546397}" type="datetimeFigureOut">
              <a:rPr lang="zh-CN" altLang="en-US" smtClean="0"/>
              <a:t>2015/11/1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D14CFCE-A39D-4527-8547-DE8DA93F34C8}" type="slidenum">
              <a:rPr lang="zh-CN" altLang="en-US" smtClean="0"/>
              <a:t>‹#›</a:t>
            </a:fld>
            <a:endParaRPr lang="zh-CN" altLang="en-US"/>
          </a:p>
        </p:txBody>
      </p:sp>
    </p:spTree>
    <p:extLst>
      <p:ext uri="{BB962C8B-B14F-4D97-AF65-F5344CB8AC3E}">
        <p14:creationId xmlns:p14="http://schemas.microsoft.com/office/powerpoint/2010/main" val="21163048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18356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86162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55321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15639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29161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0639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8C58B18-5831-4FC5-ACBF-BF62766AC18E}" type="datetime1">
              <a:rPr lang="zh-CN" altLang="en-US" smtClean="0">
                <a:solidFill>
                  <a:prstClr val="black"/>
                </a:solidFill>
              </a:rPr>
              <a:pPr/>
              <a:t>2015/11/1</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49766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lvl1pPr algn="ctr">
              <a:defRPr sz="3200"/>
            </a:lvl1pPr>
          </a:lstStyle>
          <a:p>
            <a:r>
              <a:rPr lang="zh-CN" altLang="en-US" dirty="0" smtClean="0"/>
              <a:t>单击此处编辑母版标题样式</a:t>
            </a:r>
            <a:endParaRPr lang="zh-CN" altLang="en-US" dirty="0"/>
          </a:p>
        </p:txBody>
      </p:sp>
      <p:sp>
        <p:nvSpPr>
          <p:cNvPr id="3" name="内容占位符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zh-CN" altLang="en-US" dirty="0" smtClean="0"/>
              <a:t> 单击此处编辑母版文本样式</a:t>
            </a:r>
          </a:p>
          <a:p>
            <a:pPr lvl="1"/>
            <a:r>
              <a:rPr lang="zh-CN" altLang="en-US" dirty="0" smtClean="0"/>
              <a:t> 第二级</a:t>
            </a:r>
          </a:p>
          <a:p>
            <a:pPr lvl="2"/>
            <a:r>
              <a:rPr lang="zh-CN" altLang="en-US" dirty="0" smtClean="0"/>
              <a:t> 第三级</a:t>
            </a:r>
          </a:p>
          <a:p>
            <a:pPr lvl="3"/>
            <a:r>
              <a:rPr lang="zh-CN" altLang="en-US" dirty="0" smtClean="0"/>
              <a:t> 第四级</a:t>
            </a:r>
          </a:p>
          <a:p>
            <a:pPr lvl="4"/>
            <a:r>
              <a:rPr lang="zh-CN" altLang="en-US" dirty="0" smtClean="0"/>
              <a:t> 第五级</a:t>
            </a:r>
            <a:endParaRPr lang="zh-CN" altLang="en-US" dirty="0"/>
          </a:p>
        </p:txBody>
      </p:sp>
      <p:sp>
        <p:nvSpPr>
          <p:cNvPr id="4" name="日期占位符 3"/>
          <p:cNvSpPr>
            <a:spLocks noGrp="1"/>
          </p:cNvSpPr>
          <p:nvPr>
            <p:ph type="dt" sz="half" idx="10"/>
          </p:nvPr>
        </p:nvSpPr>
        <p:spPr/>
        <p:txBody>
          <a:bodyPr/>
          <a:lstStyle/>
          <a:p>
            <a:fld id="{1110BECC-B305-4421-BB2B-423F9244E830}" type="datetime1">
              <a:rPr lang="zh-CN" altLang="en-US" smtClean="0">
                <a:solidFill>
                  <a:prstClr val="black"/>
                </a:solidFill>
              </a:rPr>
              <a:pPr/>
              <a:t>2015/11/1</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36336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354AE22-CA4B-48AB-91B6-35A768030DC5}" type="datetime1">
              <a:rPr lang="zh-CN" altLang="en-US" smtClean="0">
                <a:solidFill>
                  <a:prstClr val="black"/>
                </a:solidFill>
              </a:rPr>
              <a:pPr/>
              <a:t>2015/11/1</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07389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71487"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3486150"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E962FB0-6670-4A9B-B6B1-977FA90F7DD7}" type="datetime1">
              <a:rPr lang="zh-CN" altLang="en-US" smtClean="0">
                <a:solidFill>
                  <a:prstClr val="black"/>
                </a:solidFill>
              </a:rPr>
              <a:pPr/>
              <a:t>2015/11/1</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69016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C1AAF34-227B-4E35-B79F-339AD2546397}" type="datetimeFigureOut">
              <a:rPr lang="zh-CN" altLang="en-US" smtClean="0"/>
              <a:t>2015/11/1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D14CFCE-A39D-4527-8547-DE8DA93F34C8}" type="slidenum">
              <a:rPr lang="zh-CN" altLang="en-US" smtClean="0"/>
              <a:t>‹#›</a:t>
            </a:fld>
            <a:endParaRPr lang="zh-CN" altLang="en-US"/>
          </a:p>
        </p:txBody>
      </p:sp>
    </p:spTree>
    <p:extLst>
      <p:ext uri="{BB962C8B-B14F-4D97-AF65-F5344CB8AC3E}">
        <p14:creationId xmlns:p14="http://schemas.microsoft.com/office/powerpoint/2010/main" val="27929192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C50B999-72E0-43C9-B462-6763C087FC51}" type="datetime1">
              <a:rPr lang="zh-CN" altLang="en-US" smtClean="0">
                <a:solidFill>
                  <a:prstClr val="black"/>
                </a:solidFill>
              </a:rPr>
              <a:pPr/>
              <a:t>2015/11/1</a:t>
            </a:fld>
            <a:endParaRPr lang="zh-CN" altLang="en-US">
              <a:solidFill>
                <a:prstClr val="black"/>
              </a:solidFill>
            </a:endParaRPr>
          </a:p>
        </p:txBody>
      </p:sp>
      <p:sp>
        <p:nvSpPr>
          <p:cNvPr id="8" name="页脚占位符 7"/>
          <p:cNvSpPr>
            <a:spLocks noGrp="1"/>
          </p:cNvSpPr>
          <p:nvPr>
            <p:ph type="ftr" sz="quarter" idx="11"/>
          </p:nvPr>
        </p:nvSpPr>
        <p:spPr/>
        <p:txBody>
          <a:bodyPr/>
          <a:lstStyle/>
          <a:p>
            <a:endParaRPr lang="zh-CN" altLang="en-US">
              <a:solidFill>
                <a:prstClr val="black"/>
              </a:solidFill>
            </a:endParaRPr>
          </a:p>
        </p:txBody>
      </p:sp>
      <p:sp>
        <p:nvSpPr>
          <p:cNvPr id="9" name="灯片编号占位符 8"/>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695976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F29D0C4-1528-4CA8-8623-2729CF98DBB4}" type="datetime1">
              <a:rPr lang="zh-CN" altLang="en-US" smtClean="0">
                <a:solidFill>
                  <a:prstClr val="black"/>
                </a:solidFill>
              </a:rPr>
              <a:pPr/>
              <a:t>2015/11/1</a:t>
            </a:fld>
            <a:endParaRPr lang="zh-CN" altLang="en-US">
              <a:solidFill>
                <a:prstClr val="black"/>
              </a:solidFill>
            </a:endParaRPr>
          </a:p>
        </p:txBody>
      </p:sp>
      <p:sp>
        <p:nvSpPr>
          <p:cNvPr id="4" name="页脚占位符 3"/>
          <p:cNvSpPr>
            <a:spLocks noGrp="1"/>
          </p:cNvSpPr>
          <p:nvPr>
            <p:ph type="ftr" sz="quarter" idx="11"/>
          </p:nvPr>
        </p:nvSpPr>
        <p:spPr/>
        <p:txBody>
          <a:bodyPr/>
          <a:lstStyle/>
          <a:p>
            <a:endParaRPr lang="zh-CN" altLang="en-US">
              <a:solidFill>
                <a:prstClr val="black"/>
              </a:solidFill>
            </a:endParaRPr>
          </a:p>
        </p:txBody>
      </p:sp>
      <p:sp>
        <p:nvSpPr>
          <p:cNvPr id="5" name="灯片编号占位符 4"/>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09328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3F35A4-448E-4687-9CCC-67B70DE67233}" type="datetime1">
              <a:rPr lang="zh-CN" altLang="en-US" smtClean="0">
                <a:solidFill>
                  <a:prstClr val="black"/>
                </a:solidFill>
              </a:rPr>
              <a:pPr/>
              <a:t>2015/11/1</a:t>
            </a:fld>
            <a:endParaRPr lang="zh-CN" altLang="en-US">
              <a:solidFill>
                <a:prstClr val="black"/>
              </a:solidFill>
            </a:endParaRPr>
          </a:p>
        </p:txBody>
      </p:sp>
      <p:sp>
        <p:nvSpPr>
          <p:cNvPr id="3" name="页脚占位符 2"/>
          <p:cNvSpPr>
            <a:spLocks noGrp="1"/>
          </p:cNvSpPr>
          <p:nvPr>
            <p:ph type="ftr" sz="quarter" idx="11"/>
          </p:nvPr>
        </p:nvSpPr>
        <p:spPr/>
        <p:txBody>
          <a:bodyPr/>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81914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987F77F-D8FA-4631-B9AA-C74979BC5435}" type="datetime1">
              <a:rPr lang="zh-CN" altLang="en-US" smtClean="0">
                <a:solidFill>
                  <a:prstClr val="black"/>
                </a:solidFill>
              </a:rPr>
              <a:pPr/>
              <a:t>2015/11/1</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63503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7307225-D3CA-470B-A2FD-1DBB540ADEEE}" type="datetime1">
              <a:rPr lang="zh-CN" altLang="en-US" smtClean="0">
                <a:solidFill>
                  <a:prstClr val="black"/>
                </a:solidFill>
              </a:rPr>
              <a:pPr/>
              <a:t>2015/11/1</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019919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60DD175-1C4E-4D24-8AB2-64EEACEE9E8F}" type="datetime1">
              <a:rPr lang="zh-CN" altLang="en-US" smtClean="0">
                <a:solidFill>
                  <a:prstClr val="black"/>
                </a:solidFill>
              </a:rPr>
              <a:pPr/>
              <a:t>2015/11/1</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672355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365125"/>
            <a:ext cx="1478756"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1488" y="365125"/>
            <a:ext cx="4321969"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11748C8-7E48-47F4-AEA7-9271EFE18CEE}" type="datetime1">
              <a:rPr lang="zh-CN" altLang="en-US" smtClean="0">
                <a:solidFill>
                  <a:prstClr val="black"/>
                </a:solidFill>
              </a:rPr>
              <a:pPr/>
              <a:t>2015/11/1</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81037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52737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641273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6841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C1AAF34-227B-4E35-B79F-339AD2546397}" type="datetimeFigureOut">
              <a:rPr lang="zh-CN" altLang="en-US" smtClean="0"/>
              <a:t>2015/11/1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D14CFCE-A39D-4527-8547-DE8DA93F34C8}" type="slidenum">
              <a:rPr lang="zh-CN" altLang="en-US" smtClean="0"/>
              <a:t>‹#›</a:t>
            </a:fld>
            <a:endParaRPr lang="zh-CN" altLang="en-US"/>
          </a:p>
        </p:txBody>
      </p:sp>
    </p:spTree>
    <p:extLst>
      <p:ext uri="{BB962C8B-B14F-4D97-AF65-F5344CB8AC3E}">
        <p14:creationId xmlns:p14="http://schemas.microsoft.com/office/powerpoint/2010/main" val="17377554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8589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050943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61580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84579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59479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01560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87831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96375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84850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4073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C1AAF34-227B-4E35-B79F-339AD2546397}" type="datetimeFigureOut">
              <a:rPr lang="zh-CN" altLang="en-US" smtClean="0"/>
              <a:t>2015/11/1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14CFCE-A39D-4527-8547-DE8DA93F34C8}" type="slidenum">
              <a:rPr lang="zh-CN" altLang="en-US" smtClean="0"/>
              <a:t>‹#›</a:t>
            </a:fld>
            <a:endParaRPr lang="zh-CN" altLang="en-US"/>
          </a:p>
        </p:txBody>
      </p:sp>
    </p:spTree>
    <p:extLst>
      <p:ext uri="{BB962C8B-B14F-4D97-AF65-F5344CB8AC3E}">
        <p14:creationId xmlns:p14="http://schemas.microsoft.com/office/powerpoint/2010/main" val="7965828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35236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58375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82992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25921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42638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10878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63856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21013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89311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6600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C1AAF34-227B-4E35-B79F-339AD2546397}" type="datetimeFigureOut">
              <a:rPr lang="zh-CN" altLang="en-US" smtClean="0"/>
              <a:t>2015/11/1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14CFCE-A39D-4527-8547-DE8DA93F34C8}" type="slidenum">
              <a:rPr lang="zh-CN" altLang="en-US" smtClean="0"/>
              <a:t>‹#›</a:t>
            </a:fld>
            <a:endParaRPr lang="zh-CN" altLang="en-US"/>
          </a:p>
        </p:txBody>
      </p:sp>
    </p:spTree>
    <p:extLst>
      <p:ext uri="{BB962C8B-B14F-4D97-AF65-F5344CB8AC3E}">
        <p14:creationId xmlns:p14="http://schemas.microsoft.com/office/powerpoint/2010/main" val="34073993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61287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86115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92965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607536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59905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90783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15414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55714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88831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727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2.xml"/><Relationship Id="rId7" Type="http://schemas.openxmlformats.org/officeDocument/2006/relationships/image" Target="../media/image1.emf"/><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theme" Target="../theme/theme10.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7.xml"/><Relationship Id="rId7" Type="http://schemas.openxmlformats.org/officeDocument/2006/relationships/image" Target="../media/image1.emf"/><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theme" Target="../theme/theme11.xml"/><Relationship Id="rId5" Type="http://schemas.openxmlformats.org/officeDocument/2006/relationships/slideLayout" Target="../slideLayouts/slideLayout109.xml"/><Relationship Id="rId4"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12.xml"/><Relationship Id="rId7" Type="http://schemas.openxmlformats.org/officeDocument/2006/relationships/theme" Target="../theme/theme12.xml"/><Relationship Id="rId12" Type="http://schemas.openxmlformats.org/officeDocument/2006/relationships/image" Target="../media/image9.gif"/><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image" Target="../media/image8.png"/><Relationship Id="rId5" Type="http://schemas.openxmlformats.org/officeDocument/2006/relationships/slideLayout" Target="../slideLayouts/slideLayout114.xml"/><Relationship Id="rId10" Type="http://schemas.openxmlformats.org/officeDocument/2006/relationships/image" Target="../media/image7.png"/><Relationship Id="rId4" Type="http://schemas.openxmlformats.org/officeDocument/2006/relationships/slideLayout" Target="../slideLayouts/slideLayout113.xml"/><Relationship Id="rId9" Type="http://schemas.openxmlformats.org/officeDocument/2006/relationships/image" Target="../media/image6.png"/></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5" Type="http://schemas.openxmlformats.org/officeDocument/2006/relationships/image" Target="../media/image12.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21.xml"/><Relationship Id="rId7" Type="http://schemas.openxmlformats.org/officeDocument/2006/relationships/image" Target="../media/image14.png"/><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theme" Target="../theme/theme14.xml"/><Relationship Id="rId5" Type="http://schemas.openxmlformats.org/officeDocument/2006/relationships/slideLayout" Target="../slideLayouts/slideLayout123.xml"/><Relationship Id="rId4" Type="http://schemas.openxmlformats.org/officeDocument/2006/relationships/slideLayout" Target="../slideLayouts/slideLayout12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8.jpeg"/><Relationship Id="rId18" Type="http://schemas.openxmlformats.org/officeDocument/2006/relationships/image" Target="../media/image22.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5.xml"/><Relationship Id="rId17" Type="http://schemas.microsoft.com/office/2007/relationships/hdphoto" Target="../media/hdphoto1.wdp"/><Relationship Id="rId2" Type="http://schemas.openxmlformats.org/officeDocument/2006/relationships/slideLayout" Target="../slideLayouts/slideLayout125.xml"/><Relationship Id="rId16" Type="http://schemas.openxmlformats.org/officeDocument/2006/relationships/image" Target="../media/image21.png"/><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image" Target="../media/image20.jpeg"/><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19.jpeg"/></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37.xml"/><Relationship Id="rId7" Type="http://schemas.openxmlformats.org/officeDocument/2006/relationships/image" Target="../media/image23.png"/><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theme" Target="../theme/theme16.xml"/><Relationship Id="rId5" Type="http://schemas.openxmlformats.org/officeDocument/2006/relationships/slideLayout" Target="../slideLayouts/slideLayout139.xml"/><Relationship Id="rId4"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C1AAF34-227B-4E35-B79F-339AD2546397}" type="datetimeFigureOut">
              <a:rPr lang="zh-CN" altLang="en-US" smtClean="0"/>
              <a:t>2015/11/1</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D14CFCE-A39D-4527-8547-DE8DA93F34C8}" type="slidenum">
              <a:rPr lang="zh-CN" altLang="en-US" smtClean="0"/>
              <a:t>‹#›</a:t>
            </a:fld>
            <a:endParaRPr lang="zh-CN" altLang="en-US"/>
          </a:p>
        </p:txBody>
      </p:sp>
    </p:spTree>
    <p:extLst>
      <p:ext uri="{BB962C8B-B14F-4D97-AF65-F5344CB8AC3E}">
        <p14:creationId xmlns:p14="http://schemas.microsoft.com/office/powerpoint/2010/main" val="3421209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171450" indent="-360000" algn="l" defTabSz="685800" rtl="0" eaLnBrk="1" latinLnBrk="0" hangingPunct="1">
        <a:lnSpc>
          <a:spcPct val="120000"/>
        </a:lnSpc>
        <a:spcBef>
          <a:spcPts val="75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56000" indent="-360000" algn="l" defTabSz="685800" rtl="0" eaLnBrk="1" latinLnBrk="0" hangingPunct="1">
        <a:lnSpc>
          <a:spcPct val="120000"/>
        </a:lnSpc>
        <a:spcBef>
          <a:spcPts val="375"/>
        </a:spcBef>
        <a:buFont typeface="Calibri" panose="020F050202020403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57250" indent="-36000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150" indent="-36000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3050" indent="-36000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Helvetica"/>
              </a:defRPr>
            </a:lvl1pPr>
          </a:lstStyle>
          <a:p>
            <a:pPr defTabSz="457200" fontAlgn="base">
              <a:spcBef>
                <a:spcPct val="0"/>
              </a:spcBef>
              <a:spcAft>
                <a:spcPct val="0"/>
              </a:spcAft>
              <a:defRPr/>
            </a:pPr>
            <a:fld id="{8DBC9D60-AF2C-964F-8801-B6ACDE7630AF}" type="datetime1">
              <a:rPr lang="en-US" smtClean="0">
                <a:ea typeface="ＭＳ Ｐゴシック" charset="0"/>
                <a:cs typeface="ＭＳ Ｐゴシック" charset="0"/>
              </a:rPr>
              <a:pPr defTabSz="457200" fontAlgn="base">
                <a:spcBef>
                  <a:spcPct val="0"/>
                </a:spcBef>
                <a:spcAft>
                  <a:spcPct val="0"/>
                </a:spcAft>
                <a:defRPr/>
              </a:pPr>
              <a:t>11/1/2015</a:t>
            </a:fld>
            <a:endParaRPr lang="en-US">
              <a:ea typeface="ＭＳ Ｐゴシック" charset="0"/>
              <a:cs typeface="ＭＳ Ｐゴシック" charset="0"/>
            </a:endParaRP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defRPr>
            </a:lvl1pPr>
          </a:lstStyle>
          <a:p>
            <a:pPr defTabSz="457200" fontAlgn="base">
              <a:spcBef>
                <a:spcPct val="0"/>
              </a:spcBef>
              <a:spcAft>
                <a:spcPct val="0"/>
              </a:spcAft>
              <a:defRPr/>
            </a:pPr>
            <a:r>
              <a:rPr lang="en-US" smtClean="0">
                <a:ea typeface="ＭＳ Ｐゴシック" charset="0"/>
                <a:cs typeface="ＭＳ Ｐゴシック" charset="0"/>
              </a:rPr>
              <a:t>Grassellino | Performance of N doped cavities</a:t>
            </a:r>
            <a:endParaRPr lang="en-US" b="1" dirty="0">
              <a:ea typeface="ＭＳ Ｐゴシック" charset="0"/>
              <a:cs typeface="ＭＳ Ｐゴシック" charset="0"/>
            </a:endParaRPr>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Helvetica"/>
              </a:defRPr>
            </a:lvl1pPr>
          </a:lstStyle>
          <a:p>
            <a:pPr defTabSz="457200" fontAlgn="base">
              <a:spcBef>
                <a:spcPct val="0"/>
              </a:spcBef>
              <a:spcAft>
                <a:spcPct val="0"/>
              </a:spcAft>
              <a:defRPr/>
            </a:pPr>
            <a:fld id="{175E7CF7-B3DC-E741-A30F-ACFD129F44F0}" type="slidenum">
              <a:rPr lang="en-US">
                <a:ea typeface="ＭＳ Ｐゴシック" charset="0"/>
                <a:cs typeface="ＭＳ Ｐゴシック" charset="0"/>
              </a:rPr>
              <a:pPr defTabSz="4572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95574974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Helvetica"/>
              </a:defRPr>
            </a:lvl1pPr>
          </a:lstStyle>
          <a:p>
            <a:pPr defTabSz="457200" fontAlgn="base">
              <a:spcBef>
                <a:spcPct val="0"/>
              </a:spcBef>
              <a:spcAft>
                <a:spcPct val="0"/>
              </a:spcAft>
              <a:defRPr/>
            </a:pPr>
            <a:fld id="{8DBC9D60-AF2C-964F-8801-B6ACDE7630AF}" type="datetime1">
              <a:rPr lang="en-US" smtClean="0">
                <a:ea typeface="ＭＳ Ｐゴシック" charset="0"/>
                <a:cs typeface="ＭＳ Ｐゴシック" charset="0"/>
              </a:rPr>
              <a:pPr defTabSz="457200" fontAlgn="base">
                <a:spcBef>
                  <a:spcPct val="0"/>
                </a:spcBef>
                <a:spcAft>
                  <a:spcPct val="0"/>
                </a:spcAft>
                <a:defRPr/>
              </a:pPr>
              <a:t>11/1/2015</a:t>
            </a:fld>
            <a:endParaRPr lang="en-US">
              <a:ea typeface="ＭＳ Ｐゴシック" charset="0"/>
              <a:cs typeface="ＭＳ Ｐゴシック" charset="0"/>
            </a:endParaRP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defRPr>
            </a:lvl1pPr>
          </a:lstStyle>
          <a:p>
            <a:pPr defTabSz="457200" fontAlgn="base">
              <a:spcBef>
                <a:spcPct val="0"/>
              </a:spcBef>
              <a:spcAft>
                <a:spcPct val="0"/>
              </a:spcAft>
              <a:defRPr/>
            </a:pPr>
            <a:r>
              <a:rPr lang="en-US" smtClean="0">
                <a:ea typeface="ＭＳ Ｐゴシック" charset="0"/>
                <a:cs typeface="ＭＳ Ｐゴシック" charset="0"/>
              </a:rPr>
              <a:t>Grassellino | Performance of N doped cavities</a:t>
            </a:r>
            <a:endParaRPr lang="en-US" b="1" dirty="0">
              <a:ea typeface="ＭＳ Ｐゴシック" charset="0"/>
              <a:cs typeface="ＭＳ Ｐゴシック" charset="0"/>
            </a:endParaRPr>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Helvetica"/>
              </a:defRPr>
            </a:lvl1pPr>
          </a:lstStyle>
          <a:p>
            <a:pPr defTabSz="457200" fontAlgn="base">
              <a:spcBef>
                <a:spcPct val="0"/>
              </a:spcBef>
              <a:spcAft>
                <a:spcPct val="0"/>
              </a:spcAft>
              <a:defRPr/>
            </a:pPr>
            <a:fld id="{175E7CF7-B3DC-E741-A30F-ACFD129F44F0}" type="slidenum">
              <a:rPr lang="en-US">
                <a:ea typeface="ＭＳ Ｐゴシック" charset="0"/>
                <a:cs typeface="ＭＳ Ｐゴシック" charset="0"/>
              </a:rPr>
              <a:pPr defTabSz="4572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58200398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 name="Picture 134" descr="Undulator_final_nurh#50DE97_rech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2325" y="114300"/>
            <a:ext cx="582613" cy="917575"/>
          </a:xfrm>
          <a:prstGeom prst="rect">
            <a:avLst/>
          </a:prstGeom>
          <a:noFill/>
          <a:extLst>
            <a:ext uri="{909E8E84-426E-40DD-AFC4-6F175D3DCCD1}">
              <a14:hiddenFill xmlns:a14="http://schemas.microsoft.com/office/drawing/2010/main">
                <a:solidFill>
                  <a:srgbClr val="FFFFFF"/>
                </a:solidFill>
              </a14:hiddenFill>
            </a:ext>
          </a:extLst>
        </p:spPr>
      </p:pic>
      <p:sp>
        <p:nvSpPr>
          <p:cNvPr id="1146" name="Rectangle 122"/>
          <p:cNvSpPr>
            <a:spLocks noChangeArrowheads="1"/>
          </p:cNvSpPr>
          <p:nvPr/>
        </p:nvSpPr>
        <p:spPr bwMode="auto">
          <a:xfrm>
            <a:off x="1093788" y="114300"/>
            <a:ext cx="7283450" cy="915988"/>
          </a:xfrm>
          <a:prstGeom prst="rect">
            <a:avLst/>
          </a:prstGeom>
          <a:solidFill>
            <a:schemeClr val="tx1"/>
          </a:solidFill>
          <a:ln>
            <a:noFill/>
          </a:ln>
        </p:spPr>
        <p:txBody>
          <a:bodyPr wrap="none" anchor="ctr"/>
          <a:lstStyle/>
          <a:p>
            <a:pPr algn="ctr" eaLnBrk="0" fontAlgn="base" hangingPunct="0">
              <a:spcBef>
                <a:spcPct val="0"/>
              </a:spcBef>
              <a:spcAft>
                <a:spcPct val="0"/>
              </a:spcAft>
            </a:pPr>
            <a:endParaRPr lang="en-GB" sz="2400">
              <a:solidFill>
                <a:srgbClr val="261748"/>
              </a:solidFill>
              <a:ea typeface="ＭＳ Ｐゴシック" pitchFamily="112" charset="-128"/>
            </a:endParaRPr>
          </a:p>
        </p:txBody>
      </p:sp>
      <p:sp>
        <p:nvSpPr>
          <p:cNvPr id="1154" name="Rectangle 130"/>
          <p:cNvSpPr>
            <a:spLocks noGrp="1" noChangeArrowheads="1"/>
          </p:cNvSpPr>
          <p:nvPr>
            <p:ph type="title"/>
          </p:nvPr>
        </p:nvSpPr>
        <p:spPr bwMode="auto">
          <a:xfrm>
            <a:off x="1093788" y="307975"/>
            <a:ext cx="72834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2000" tIns="45720" rIns="91440" bIns="0" numCol="1" anchor="b" anchorCtr="0" compatLnSpc="1">
            <a:prstTxWarp prst="textNoShape">
              <a:avLst/>
            </a:prstTxWarp>
          </a:bodyPr>
          <a:lstStyle/>
          <a:p>
            <a:pPr lvl="0"/>
            <a:r>
              <a:rPr lang="en-GB" noProof="0" dirty="0" smtClean="0"/>
              <a:t>Slide title: Don’t edit here!</a:t>
            </a:r>
          </a:p>
        </p:txBody>
      </p:sp>
      <p:sp>
        <p:nvSpPr>
          <p:cNvPr id="1144" name="Line 120"/>
          <p:cNvSpPr>
            <a:spLocks noChangeShapeType="1"/>
          </p:cNvSpPr>
          <p:nvPr/>
        </p:nvSpPr>
        <p:spPr bwMode="auto">
          <a:xfrm>
            <a:off x="115888" y="6477000"/>
            <a:ext cx="89042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20000"/>
              </a:spcBef>
              <a:spcAft>
                <a:spcPct val="0"/>
              </a:spcAft>
              <a:buClr>
                <a:srgbClr val="F8B323"/>
              </a:buClr>
              <a:buFont typeface="Wingdings" pitchFamily="2" charset="2"/>
              <a:buChar char="n"/>
            </a:pPr>
            <a:endParaRPr lang="en-GB" sz="900">
              <a:solidFill>
                <a:srgbClr val="261748"/>
              </a:solidFill>
              <a:ea typeface="ＭＳ Ｐゴシック" pitchFamily="112" charset="-128"/>
            </a:endParaRPr>
          </a:p>
        </p:txBody>
      </p:sp>
      <p:sp>
        <p:nvSpPr>
          <p:cNvPr id="1147" name="Text Box 123"/>
          <p:cNvSpPr txBox="1">
            <a:spLocks noChangeArrowheads="1"/>
          </p:cNvSpPr>
          <p:nvPr/>
        </p:nvSpPr>
        <p:spPr bwMode="auto">
          <a:xfrm>
            <a:off x="1093788" y="114300"/>
            <a:ext cx="6629400" cy="193675"/>
          </a:xfrm>
          <a:prstGeom prst="rect">
            <a:avLst/>
          </a:prstGeom>
          <a:noFill/>
          <a:ln>
            <a:noFill/>
          </a:ln>
          <a:extLst>
            <a:ext uri="{909E8E84-426E-40DD-AFC4-6F175D3DCCD1}">
              <a14:hiddenFill xmlns:a14="http://schemas.microsoft.com/office/drawing/2010/main">
                <a:solidFill>
                  <a:srgbClr val="251555"/>
                </a:solidFill>
              </a14:hiddenFill>
            </a:ext>
            <a:ext uri="{91240B29-F687-4F45-9708-019B960494DF}">
              <a14:hiddenLine xmlns:a14="http://schemas.microsoft.com/office/drawing/2010/main" w="9525">
                <a:solidFill>
                  <a:schemeClr val="tx1"/>
                </a:solidFill>
                <a:miter lim="800000"/>
                <a:headEnd/>
                <a:tailEnd/>
              </a14:hiddenLine>
            </a:ext>
          </a:extLst>
        </p:spPr>
        <p:txBody>
          <a:bodyPr lIns="79200" tIns="0" rIns="46800" bIns="0" anchor="b"/>
          <a:lstStyle/>
          <a:p>
            <a:pPr eaLnBrk="0" fontAlgn="base" hangingPunct="0">
              <a:lnSpc>
                <a:spcPct val="110000"/>
              </a:lnSpc>
              <a:spcBef>
                <a:spcPct val="50000"/>
              </a:spcBef>
              <a:spcAft>
                <a:spcPct val="0"/>
              </a:spcAft>
            </a:pPr>
            <a:r>
              <a:rPr lang="en-GB" sz="1000" dirty="0" smtClean="0">
                <a:solidFill>
                  <a:srgbClr val="FFFFFF"/>
                </a:solidFill>
                <a:ea typeface="ＭＳ Ｐゴシック" pitchFamily="112" charset="-128"/>
              </a:rPr>
              <a:t>Recent Progress with EU-XFEL</a:t>
            </a:r>
            <a:endParaRPr lang="en-GB" sz="1000" dirty="0">
              <a:solidFill>
                <a:srgbClr val="FFFFFF"/>
              </a:solidFill>
              <a:ea typeface="ＭＳ Ｐゴシック" pitchFamily="112" charset="-128"/>
            </a:endParaRPr>
          </a:p>
        </p:txBody>
      </p:sp>
      <p:pic>
        <p:nvPicPr>
          <p:cNvPr id="1151" name="Picture 127" descr="logo-XFEL_rg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7475" y="114300"/>
            <a:ext cx="911225" cy="911225"/>
          </a:xfrm>
          <a:prstGeom prst="rect">
            <a:avLst/>
          </a:prstGeom>
          <a:noFill/>
          <a:extLst>
            <a:ext uri="{909E8E84-426E-40DD-AFC4-6F175D3DCCD1}">
              <a14:hiddenFill xmlns:a14="http://schemas.microsoft.com/office/drawing/2010/main">
                <a:solidFill>
                  <a:srgbClr val="FFFFFF"/>
                </a:solidFill>
              </a14:hiddenFill>
            </a:ext>
          </a:extLst>
        </p:spPr>
      </p:pic>
      <p:sp>
        <p:nvSpPr>
          <p:cNvPr id="1156" name="Rectangle 132"/>
          <p:cNvSpPr>
            <a:spLocks noGrp="1" noChangeAspect="1" noChangeArrowheads="1"/>
          </p:cNvSpPr>
          <p:nvPr>
            <p:ph type="body" idx="1"/>
          </p:nvPr>
        </p:nvSpPr>
        <p:spPr bwMode="auto">
          <a:xfrm>
            <a:off x="404813" y="1347788"/>
            <a:ext cx="7972425" cy="4932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noProof="0" dirty="0" smtClean="0"/>
              <a:t>text format – don’t edit!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17" name="Rechteck 16"/>
          <p:cNvSpPr/>
          <p:nvPr/>
        </p:nvSpPr>
        <p:spPr bwMode="auto">
          <a:xfrm>
            <a:off x="8448938" y="784800"/>
            <a:ext cx="576000" cy="247075"/>
          </a:xfrm>
          <a:prstGeom prst="rect">
            <a:avLst/>
          </a:prstGeom>
          <a:noFill/>
          <a:ln>
            <a:noFill/>
          </a:ln>
        </p:spPr>
        <p:txBody>
          <a:bodyPr vert="horz" wrap="square" lIns="54000" tIns="45720" rIns="54000" bIns="18000" numCol="1" anchor="b" anchorCtr="0" compatLnSpc="1">
            <a:prstTxWarp prst="textNoShape">
              <a:avLst/>
            </a:prstTxWarp>
          </a:bodyPr>
          <a:lstStyle/>
          <a:p>
            <a:pPr algn="ctr" eaLnBrk="0" fontAlgn="base" hangingPunct="0">
              <a:spcBef>
                <a:spcPct val="0"/>
              </a:spcBef>
              <a:spcAft>
                <a:spcPct val="0"/>
              </a:spcAft>
            </a:pPr>
            <a:fld id="{7BD41925-BADA-44CD-9D29-92AC82CF061D}" type="slidenum">
              <a:rPr lang="en-GB" sz="1000" b="1" smtClean="0">
                <a:solidFill>
                  <a:srgbClr val="FFFFFF"/>
                </a:solidFill>
                <a:ea typeface="Geneva" pitchFamily="1" charset="-128"/>
              </a:rPr>
              <a:pPr algn="ctr" eaLnBrk="0" fontAlgn="base" hangingPunct="0">
                <a:spcBef>
                  <a:spcPct val="0"/>
                </a:spcBef>
                <a:spcAft>
                  <a:spcPct val="0"/>
                </a:spcAft>
              </a:pPr>
              <a:t>‹#›</a:t>
            </a:fld>
            <a:endParaRPr lang="en-GB" sz="1000" b="1" smtClean="0">
              <a:solidFill>
                <a:srgbClr val="FFFFFF"/>
              </a:solidFill>
              <a:ea typeface="Geneva" pitchFamily="1" charset="-128"/>
            </a:endParaRPr>
          </a:p>
        </p:txBody>
      </p:sp>
      <p:sp>
        <p:nvSpPr>
          <p:cNvPr id="3" name="Textfeld 2"/>
          <p:cNvSpPr txBox="1"/>
          <p:nvPr userDrawn="1"/>
        </p:nvSpPr>
        <p:spPr>
          <a:xfrm>
            <a:off x="117475" y="6477000"/>
            <a:ext cx="89027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eaLnBrk="0" hangingPunct="0">
              <a:lnSpc>
                <a:spcPct val="110000"/>
              </a:lnSpc>
              <a:spcBef>
                <a:spcPct val="0"/>
              </a:spcBef>
              <a:buClrTx/>
              <a:buFontTx/>
              <a:buNone/>
              <a:defRPr sz="800">
                <a:solidFill>
                  <a:srgbClr val="000000"/>
                </a:solidFill>
              </a:defRPr>
            </a:lvl1pPr>
          </a:lstStyle>
          <a:p>
            <a:pPr fontAlgn="base">
              <a:spcAft>
                <a:spcPct val="0"/>
              </a:spcAft>
            </a:pPr>
            <a:r>
              <a:rPr lang="en-GB" dirty="0" smtClean="0">
                <a:ea typeface="ＭＳ Ｐゴシック" pitchFamily="112" charset="-128"/>
              </a:rPr>
              <a:t>17</a:t>
            </a:r>
            <a:r>
              <a:rPr lang="en-GB" baseline="30000" dirty="0" smtClean="0">
                <a:ea typeface="ＭＳ Ｐゴシック" pitchFamily="112" charset="-128"/>
              </a:rPr>
              <a:t>th</a:t>
            </a:r>
            <a:r>
              <a:rPr lang="en-GB" dirty="0" smtClean="0">
                <a:ea typeface="ＭＳ Ｐゴシック" pitchFamily="112" charset="-128"/>
              </a:rPr>
              <a:t> International Conference on RF Superconductivity</a:t>
            </a:r>
          </a:p>
          <a:p>
            <a:pPr fontAlgn="base">
              <a:spcAft>
                <a:spcPct val="0"/>
              </a:spcAft>
            </a:pPr>
            <a:r>
              <a:rPr lang="en-GB" dirty="0" err="1" smtClean="0">
                <a:ea typeface="ＭＳ Ｐゴシック" pitchFamily="112" charset="-128"/>
              </a:rPr>
              <a:t>Detlef</a:t>
            </a:r>
            <a:r>
              <a:rPr lang="en-GB" dirty="0" smtClean="0">
                <a:ea typeface="ＭＳ Ｐゴシック" pitchFamily="112" charset="-128"/>
              </a:rPr>
              <a:t> </a:t>
            </a:r>
            <a:r>
              <a:rPr lang="en-GB" dirty="0" err="1" smtClean="0">
                <a:ea typeface="ＭＳ Ｐゴシック" pitchFamily="112" charset="-128"/>
              </a:rPr>
              <a:t>Reschke</a:t>
            </a:r>
            <a:r>
              <a:rPr lang="en-GB" dirty="0" smtClean="0">
                <a:ea typeface="ＭＳ Ｐゴシック" pitchFamily="112" charset="-128"/>
              </a:rPr>
              <a:t>, DESY</a:t>
            </a:r>
          </a:p>
        </p:txBody>
      </p:sp>
      <p:pic>
        <p:nvPicPr>
          <p:cNvPr id="13" name="pasted-image.pdf"/>
          <p:cNvPicPr>
            <a:picLocks noChangeAspect="1"/>
          </p:cNvPicPr>
          <p:nvPr userDrawn="1"/>
        </p:nvPicPr>
        <p:blipFill>
          <a:blip r:embed="rId10">
            <a:extLst/>
          </a:blip>
          <a:stretch>
            <a:fillRect/>
          </a:stretch>
        </p:blipFill>
        <p:spPr>
          <a:xfrm>
            <a:off x="7238188" y="6486995"/>
            <a:ext cx="1664145" cy="360000"/>
          </a:xfrm>
          <a:prstGeom prst="rect">
            <a:avLst/>
          </a:prstGeom>
          <a:ln w="12700">
            <a:miter lim="400000"/>
          </a:ln>
        </p:spPr>
      </p:pic>
      <p:pic>
        <p:nvPicPr>
          <p:cNvPr id="14" name="Picture 12"/>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a:off x="6599041" y="6511227"/>
            <a:ext cx="43319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solidFill>
                  <a:schemeClr val="folHlink"/>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337606" y="6435566"/>
            <a:ext cx="462437" cy="440854"/>
          </a:xfrm>
          <a:prstGeom prst="rect">
            <a:avLst/>
          </a:prstGeom>
        </p:spPr>
      </p:pic>
    </p:spTree>
    <p:extLst>
      <p:ext uri="{BB962C8B-B14F-4D97-AF65-F5344CB8AC3E}">
        <p14:creationId xmlns:p14="http://schemas.microsoft.com/office/powerpoint/2010/main" val="349632969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Lst>
  <p:hf hdr="0" dt="0"/>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Arial" charset="0"/>
          <a:ea typeface="ＭＳ Ｐゴシック" pitchFamily="112" charset="-128"/>
        </a:defRPr>
      </a:lvl2pPr>
      <a:lvl3pPr algn="l" rtl="0" eaLnBrk="1" fontAlgn="base" hangingPunct="1">
        <a:spcBef>
          <a:spcPct val="0"/>
        </a:spcBef>
        <a:spcAft>
          <a:spcPct val="0"/>
        </a:spcAft>
        <a:defRPr sz="2400" b="1">
          <a:solidFill>
            <a:schemeClr val="bg1"/>
          </a:solidFill>
          <a:latin typeface="Arial" charset="0"/>
          <a:ea typeface="ＭＳ Ｐゴシック" pitchFamily="112" charset="-128"/>
        </a:defRPr>
      </a:lvl3pPr>
      <a:lvl4pPr algn="l" rtl="0" eaLnBrk="1" fontAlgn="base" hangingPunct="1">
        <a:spcBef>
          <a:spcPct val="0"/>
        </a:spcBef>
        <a:spcAft>
          <a:spcPct val="0"/>
        </a:spcAft>
        <a:defRPr sz="2400" b="1">
          <a:solidFill>
            <a:schemeClr val="bg1"/>
          </a:solidFill>
          <a:latin typeface="Arial" charset="0"/>
          <a:ea typeface="ＭＳ Ｐゴシック" pitchFamily="112" charset="-128"/>
        </a:defRPr>
      </a:lvl4pPr>
      <a:lvl5pPr algn="l" rtl="0" eaLnBrk="1" fontAlgn="base" hangingPunct="1">
        <a:spcBef>
          <a:spcPct val="0"/>
        </a:spcBef>
        <a:spcAft>
          <a:spcPct val="0"/>
        </a:spcAft>
        <a:defRPr sz="2400" b="1">
          <a:solidFill>
            <a:schemeClr val="bg1"/>
          </a:solidFill>
          <a:latin typeface="Arial" charset="0"/>
          <a:ea typeface="ＭＳ Ｐゴシック" pitchFamily="112" charset="-128"/>
        </a:defRPr>
      </a:lvl5pPr>
      <a:lvl6pPr marL="457200" algn="l" rtl="0" eaLnBrk="1" fontAlgn="base" hangingPunct="1">
        <a:spcBef>
          <a:spcPct val="0"/>
        </a:spcBef>
        <a:spcAft>
          <a:spcPct val="0"/>
        </a:spcAft>
        <a:defRPr sz="2400" b="1">
          <a:solidFill>
            <a:schemeClr val="bg1"/>
          </a:solidFill>
          <a:latin typeface="Arial" charset="0"/>
          <a:ea typeface="ＭＳ Ｐゴシック" pitchFamily="112" charset="-128"/>
        </a:defRPr>
      </a:lvl6pPr>
      <a:lvl7pPr marL="914400" algn="l" rtl="0" eaLnBrk="1" fontAlgn="base" hangingPunct="1">
        <a:spcBef>
          <a:spcPct val="0"/>
        </a:spcBef>
        <a:spcAft>
          <a:spcPct val="0"/>
        </a:spcAft>
        <a:defRPr sz="2400" b="1">
          <a:solidFill>
            <a:schemeClr val="bg1"/>
          </a:solidFill>
          <a:latin typeface="Arial" charset="0"/>
          <a:ea typeface="ＭＳ Ｐゴシック" pitchFamily="112" charset="-128"/>
        </a:defRPr>
      </a:lvl7pPr>
      <a:lvl8pPr marL="1371600" algn="l" rtl="0" eaLnBrk="1" fontAlgn="base" hangingPunct="1">
        <a:spcBef>
          <a:spcPct val="0"/>
        </a:spcBef>
        <a:spcAft>
          <a:spcPct val="0"/>
        </a:spcAft>
        <a:defRPr sz="2400" b="1">
          <a:solidFill>
            <a:schemeClr val="bg1"/>
          </a:solidFill>
          <a:latin typeface="Arial" charset="0"/>
          <a:ea typeface="ＭＳ Ｐゴシック" pitchFamily="112" charset="-128"/>
        </a:defRPr>
      </a:lvl8pPr>
      <a:lvl9pPr marL="1828800" algn="l" rtl="0" eaLnBrk="1" fontAlgn="base" hangingPunct="1">
        <a:spcBef>
          <a:spcPct val="0"/>
        </a:spcBef>
        <a:spcAft>
          <a:spcPct val="0"/>
        </a:spcAft>
        <a:defRPr sz="2400" b="1">
          <a:solidFill>
            <a:schemeClr val="bg1"/>
          </a:solidFill>
          <a:latin typeface="Arial" charset="0"/>
          <a:ea typeface="ＭＳ Ｐゴシック" pitchFamily="112" charset="-128"/>
        </a:defRPr>
      </a:lvl9pPr>
    </p:titleStyle>
    <p:bodyStyle>
      <a:lvl1pPr marL="298450" indent="-298450" algn="l" rtl="0" eaLnBrk="1" fontAlgn="base" hangingPunct="1">
        <a:spcBef>
          <a:spcPts val="600"/>
        </a:spcBef>
        <a:spcAft>
          <a:spcPct val="0"/>
        </a:spcAft>
        <a:buClr>
          <a:schemeClr val="accent2"/>
        </a:buClr>
        <a:buSzPct val="80000"/>
        <a:buFont typeface="Wingdings" pitchFamily="2" charset="2"/>
        <a:buChar char="n"/>
        <a:defRPr sz="2400">
          <a:solidFill>
            <a:schemeClr val="tx2"/>
          </a:solidFill>
          <a:latin typeface="+mn-lt"/>
          <a:ea typeface="+mn-ea"/>
          <a:cs typeface="+mn-cs"/>
        </a:defRPr>
      </a:lvl1pPr>
      <a:lvl2pPr marL="558800" indent="-258763" algn="l" rtl="0" eaLnBrk="1" fontAlgn="base" hangingPunct="1">
        <a:spcBef>
          <a:spcPts val="600"/>
        </a:spcBef>
        <a:spcAft>
          <a:spcPct val="0"/>
        </a:spcAft>
        <a:buClr>
          <a:schemeClr val="accent1"/>
        </a:buClr>
        <a:buFont typeface="Wingdings" pitchFamily="2" charset="2"/>
        <a:buChar char="§"/>
        <a:defRPr sz="2400">
          <a:solidFill>
            <a:schemeClr val="tx2"/>
          </a:solidFill>
          <a:latin typeface="+mn-lt"/>
          <a:ea typeface="+mn-ea"/>
        </a:defRPr>
      </a:lvl2pPr>
      <a:lvl3pPr marL="817563" indent="-257175" algn="l" rtl="0" eaLnBrk="1" fontAlgn="base" hangingPunct="1">
        <a:spcBef>
          <a:spcPts val="600"/>
        </a:spcBef>
        <a:spcAft>
          <a:spcPct val="0"/>
        </a:spcAft>
        <a:buClr>
          <a:schemeClr val="accent2"/>
        </a:buClr>
        <a:buSzPct val="60000"/>
        <a:buFont typeface="Wingdings" pitchFamily="2" charset="2"/>
        <a:buChar char=""/>
        <a:defRPr sz="2400">
          <a:solidFill>
            <a:schemeClr val="tx2"/>
          </a:solidFill>
          <a:latin typeface="+mn-lt"/>
          <a:ea typeface="+mn-ea"/>
        </a:defRPr>
      </a:lvl3pPr>
      <a:lvl4pPr marL="1077913" indent="-258763" algn="l" rtl="0" eaLnBrk="1" fontAlgn="base" hangingPunct="1">
        <a:spcBef>
          <a:spcPts val="600"/>
        </a:spcBef>
        <a:spcAft>
          <a:spcPct val="0"/>
        </a:spcAft>
        <a:buClr>
          <a:schemeClr val="hlink"/>
        </a:buClr>
        <a:buFont typeface="Wingdings" pitchFamily="2" charset="2"/>
        <a:buChar char="§"/>
        <a:defRPr sz="2400">
          <a:solidFill>
            <a:srgbClr val="100F2E"/>
          </a:solidFill>
          <a:latin typeface="+mn-lt"/>
          <a:ea typeface="+mn-ea"/>
        </a:defRPr>
      </a:lvl4pPr>
      <a:lvl5pPr marL="1312863" indent="-223838" algn="l" rtl="0" eaLnBrk="1" fontAlgn="base" hangingPunct="1">
        <a:spcBef>
          <a:spcPts val="600"/>
        </a:spcBef>
        <a:spcAft>
          <a:spcPct val="0"/>
        </a:spcAft>
        <a:buClr>
          <a:schemeClr val="accent2"/>
        </a:buClr>
        <a:buChar char="»"/>
        <a:defRPr sz="2400">
          <a:solidFill>
            <a:srgbClr val="100F2E"/>
          </a:solidFill>
          <a:latin typeface="+mn-lt"/>
          <a:ea typeface="+mn-ea"/>
        </a:defRPr>
      </a:lvl5pPr>
      <a:lvl6pPr marL="17700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6pPr>
      <a:lvl7pPr marL="22272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7pPr>
      <a:lvl8pPr marL="26844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8pPr>
      <a:lvl9pPr marL="31416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Grafik 4" descr="Wissenschaftl_Info_b_Kopf.bmp"/>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91440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platzhalter 2"/>
          <p:cNvSpPr>
            <a:spLocks noGrp="1"/>
          </p:cNvSpPr>
          <p:nvPr>
            <p:ph type="body" idx="1"/>
          </p:nvPr>
        </p:nvSpPr>
        <p:spPr>
          <a:xfrm>
            <a:off x="928688" y="412750"/>
            <a:ext cx="8766175" cy="322263"/>
          </a:xfrm>
          <a:prstGeom prst="rect">
            <a:avLst/>
          </a:prstGeom>
        </p:spPr>
        <p:txBody>
          <a:bodyPr vert="horz" lIns="0" tIns="0" rIns="0" bIns="0" rtlCol="0">
            <a:spAutoFit/>
          </a:bodyPr>
          <a:lstStyle/>
          <a:p>
            <a:pPr lvl="0"/>
            <a:r>
              <a:rPr lang="de-DE" dirty="0" smtClean="0"/>
              <a:t>Textmasterformate durch Klicken bearbeiten</a:t>
            </a:r>
          </a:p>
        </p:txBody>
      </p:sp>
      <p:sp>
        <p:nvSpPr>
          <p:cNvPr id="6" name="Foliennummernplatzhalter 5"/>
          <p:cNvSpPr>
            <a:spLocks noGrp="1"/>
          </p:cNvSpPr>
          <p:nvPr>
            <p:ph type="sldNum" sz="quarter" idx="4"/>
          </p:nvPr>
        </p:nvSpPr>
        <p:spPr>
          <a:xfrm>
            <a:off x="6796088"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srgbClr val="00589C"/>
                </a:solidFill>
                <a:latin typeface="+mj-lt"/>
                <a:cs typeface="Arial" pitchFamily="34" charset="0"/>
              </a:defRPr>
            </a:lvl1pPr>
          </a:lstStyle>
          <a:p>
            <a:pPr>
              <a:defRPr/>
            </a:pPr>
            <a:r>
              <a:rPr lang="de-DE" smtClean="0"/>
              <a:t> KOLUMNE  </a:t>
            </a:r>
            <a:fld id="{A15E7D59-6BE1-4BFC-AE6F-AE16ED99342B}" type="slidenum">
              <a:rPr lang="de-DE" smtClean="0"/>
              <a:pPr>
                <a:defRPr/>
              </a:pPr>
              <a:t>‹#›</a:t>
            </a:fld>
            <a:endParaRPr lang="de-DE"/>
          </a:p>
        </p:txBody>
      </p:sp>
    </p:spTree>
    <p:extLst>
      <p:ext uri="{BB962C8B-B14F-4D97-AF65-F5344CB8AC3E}">
        <p14:creationId xmlns:p14="http://schemas.microsoft.com/office/powerpoint/2010/main" val="61211270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Lst>
  <p:hf hdr="0" ftr="0" dt="0"/>
  <p:txStyles>
    <p:titleStyle>
      <a:lvl1pPr algn="l" rtl="0" eaLnBrk="0" fontAlgn="base" hangingPunct="0">
        <a:spcBef>
          <a:spcPct val="0"/>
        </a:spcBef>
        <a:spcAft>
          <a:spcPct val="0"/>
        </a:spcAft>
        <a:defRPr sz="1400" b="1"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1400" b="1">
          <a:solidFill>
            <a:schemeClr val="bg1"/>
          </a:solidFill>
          <a:latin typeface="Arial" charset="0"/>
          <a:cs typeface="Arial" charset="0"/>
        </a:defRPr>
      </a:lvl2pPr>
      <a:lvl3pPr algn="l" rtl="0" eaLnBrk="0" fontAlgn="base" hangingPunct="0">
        <a:spcBef>
          <a:spcPct val="0"/>
        </a:spcBef>
        <a:spcAft>
          <a:spcPct val="0"/>
        </a:spcAft>
        <a:defRPr sz="1400" b="1">
          <a:solidFill>
            <a:schemeClr val="bg1"/>
          </a:solidFill>
          <a:latin typeface="Arial" charset="0"/>
          <a:cs typeface="Arial" charset="0"/>
        </a:defRPr>
      </a:lvl3pPr>
      <a:lvl4pPr algn="l" rtl="0" eaLnBrk="0" fontAlgn="base" hangingPunct="0">
        <a:spcBef>
          <a:spcPct val="0"/>
        </a:spcBef>
        <a:spcAft>
          <a:spcPct val="0"/>
        </a:spcAft>
        <a:defRPr sz="1400" b="1">
          <a:solidFill>
            <a:schemeClr val="bg1"/>
          </a:solidFill>
          <a:latin typeface="Arial" charset="0"/>
          <a:cs typeface="Arial" charset="0"/>
        </a:defRPr>
      </a:lvl4pPr>
      <a:lvl5pPr algn="l" rtl="0" eaLnBrk="0" fontAlgn="base" hangingPunct="0">
        <a:spcBef>
          <a:spcPct val="0"/>
        </a:spcBef>
        <a:spcAft>
          <a:spcPct val="0"/>
        </a:spcAft>
        <a:defRPr sz="1400" b="1">
          <a:solidFill>
            <a:schemeClr val="bg1"/>
          </a:solidFill>
          <a:latin typeface="Arial" charset="0"/>
          <a:cs typeface="Arial" charset="0"/>
        </a:defRPr>
      </a:lvl5pPr>
      <a:lvl6pPr marL="457200" algn="l" rtl="0" fontAlgn="base">
        <a:spcBef>
          <a:spcPct val="0"/>
        </a:spcBef>
        <a:spcAft>
          <a:spcPct val="0"/>
        </a:spcAft>
        <a:defRPr sz="1400" b="1">
          <a:solidFill>
            <a:schemeClr val="bg1"/>
          </a:solidFill>
          <a:latin typeface="Arial" charset="0"/>
          <a:cs typeface="Arial" charset="0"/>
        </a:defRPr>
      </a:lvl6pPr>
      <a:lvl7pPr marL="914400" algn="l" rtl="0" fontAlgn="base">
        <a:spcBef>
          <a:spcPct val="0"/>
        </a:spcBef>
        <a:spcAft>
          <a:spcPct val="0"/>
        </a:spcAft>
        <a:defRPr sz="1400" b="1">
          <a:solidFill>
            <a:schemeClr val="bg1"/>
          </a:solidFill>
          <a:latin typeface="Arial" charset="0"/>
          <a:cs typeface="Arial" charset="0"/>
        </a:defRPr>
      </a:lvl7pPr>
      <a:lvl8pPr marL="1371600" algn="l" rtl="0" fontAlgn="base">
        <a:spcBef>
          <a:spcPct val="0"/>
        </a:spcBef>
        <a:spcAft>
          <a:spcPct val="0"/>
        </a:spcAft>
        <a:defRPr sz="1400" b="1">
          <a:solidFill>
            <a:schemeClr val="bg1"/>
          </a:solidFill>
          <a:latin typeface="Arial" charset="0"/>
          <a:cs typeface="Arial" charset="0"/>
        </a:defRPr>
      </a:lvl8pPr>
      <a:lvl9pPr marL="1828800" algn="l" rtl="0" fontAlgn="base">
        <a:spcBef>
          <a:spcPct val="0"/>
        </a:spcBef>
        <a:spcAft>
          <a:spcPct val="0"/>
        </a:spcAft>
        <a:defRPr sz="1400" b="1">
          <a:solidFill>
            <a:schemeClr val="bg1"/>
          </a:solidFill>
          <a:latin typeface="Arial" charset="0"/>
          <a:cs typeface="Arial" charset="0"/>
        </a:defRPr>
      </a:lvl9pPr>
    </p:titleStyle>
    <p:bodyStyle>
      <a:lvl1pPr marL="5156200" indent="-5156200" algn="l" rtl="0" eaLnBrk="0" fontAlgn="base" hangingPunct="0">
        <a:spcBef>
          <a:spcPct val="20000"/>
        </a:spcBef>
        <a:spcAft>
          <a:spcPct val="0"/>
        </a:spcAft>
        <a:buFont typeface="Arial" charset="0"/>
        <a:defRPr sz="2100" b="1" kern="1200" cap="all">
          <a:solidFill>
            <a:srgbClr val="00589C"/>
          </a:solidFill>
          <a:latin typeface="+mj-lt"/>
          <a:ea typeface="+mn-ea"/>
          <a:cs typeface="Arial" pitchFamily="34" charset="0"/>
        </a:defRPr>
      </a:lvl1pPr>
      <a:lvl2pPr marL="742950" indent="-285750" algn="l"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2pPr>
      <a:lvl3pPr marL="5922963" indent="-180975" algn="l" rtl="0" eaLnBrk="0" fontAlgn="base" hangingPunct="0">
        <a:spcBef>
          <a:spcPct val="20000"/>
        </a:spcBef>
        <a:spcAft>
          <a:spcPct val="0"/>
        </a:spcAft>
        <a:buFont typeface="Arial" charset="0"/>
        <a:buChar char="•"/>
        <a:tabLst>
          <a:tab pos="1169988" algn="l"/>
        </a:tabLst>
        <a:defRPr b="1" kern="1200">
          <a:solidFill>
            <a:schemeClr val="tx1"/>
          </a:solidFill>
          <a:latin typeface="Arial" pitchFamily="34" charset="0"/>
          <a:ea typeface="+mn-ea"/>
          <a:cs typeface="Arial" pitchFamily="34" charset="0"/>
        </a:defRPr>
      </a:lvl3pPr>
      <a:lvl4pPr marL="1600200" indent="3248025" algn="l" rtl="0" eaLnBrk="0" fontAlgn="base" hangingPunct="0">
        <a:spcBef>
          <a:spcPct val="20000"/>
        </a:spcBef>
        <a:spcAft>
          <a:spcPct val="0"/>
        </a:spcAft>
        <a:buFont typeface="Arial" charset="0"/>
        <a:defRPr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anose="020B0604020202020204" pitchFamily="34" charset="0"/>
              </a:defRPr>
            </a:lvl1pPr>
          </a:lstStyle>
          <a:p>
            <a:pPr defTabSz="457200" fontAlgn="base">
              <a:spcBef>
                <a:spcPct val="0"/>
              </a:spcBef>
              <a:spcAft>
                <a:spcPct val="0"/>
              </a:spcAft>
            </a:pPr>
            <a:fld id="{96399C02-23E4-4DF8-B354-BB6BF8735D3D}" type="datetime1">
              <a:rPr lang="en-US" altLang="en-US" smtClean="0">
                <a:ea typeface="MS PGothic" panose="020B0600070205080204" pitchFamily="34" charset="-128"/>
              </a:rPr>
              <a:pPr defTabSz="457200" fontAlgn="base">
                <a:spcBef>
                  <a:spcPct val="0"/>
                </a:spcBef>
                <a:spcAft>
                  <a:spcPct val="0"/>
                </a:spcAft>
              </a:pPr>
              <a:t>11/1/2015</a:t>
            </a:fld>
            <a:endParaRPr lang="en-US" altLang="en-US">
              <a:ea typeface="MS PGothic" panose="020B0600070205080204" pitchFamily="34" charset="-128"/>
            </a:endParaRP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defTabSz="457200" fontAlgn="base">
              <a:spcBef>
                <a:spcPct val="0"/>
              </a:spcBef>
              <a:spcAft>
                <a:spcPct val="0"/>
              </a:spcAft>
              <a:defRPr/>
            </a:pPr>
            <a:r>
              <a:rPr lang="en-US" smtClean="0"/>
              <a:t>V. Yakovlev | SRF 2015</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anose="020B0604020202020204" pitchFamily="34" charset="0"/>
              </a:defRPr>
            </a:lvl1pPr>
          </a:lstStyle>
          <a:p>
            <a:pPr defTabSz="457200" fontAlgn="base">
              <a:spcBef>
                <a:spcPct val="0"/>
              </a:spcBef>
              <a:spcAft>
                <a:spcPct val="0"/>
              </a:spcAft>
            </a:pPr>
            <a:fld id="{10E6ED46-57A2-47C0-A64C-B6DFECAB6C7F}" type="slidenum">
              <a:rPr lang="en-US" altLang="en-US">
                <a:ea typeface="MS PGothic" panose="020B0600070205080204" pitchFamily="34" charset="-128"/>
              </a:rPr>
              <a:pPr defTabSz="457200" fontAlgn="base">
                <a:spcBef>
                  <a:spcPct val="0"/>
                </a:spcBef>
                <a:spcAft>
                  <a:spcPct val="0"/>
                </a:spcAft>
              </a:pPr>
              <a:t>‹#›</a:t>
            </a:fld>
            <a:endParaRPr lang="en-US" altLang="en-US">
              <a:ea typeface="MS PGothic" panose="020B0600070205080204" pitchFamily="34" charset="-128"/>
            </a:endParaRPr>
          </a:p>
        </p:txBody>
      </p:sp>
      <p:pic>
        <p:nvPicPr>
          <p:cNvPr id="1029" name="Picture 2" descr="HeaderFooter_0060314.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03994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MS PGothic" panose="020B0600070205080204"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ＭＳ Ｐゴシック"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ＭＳ Ｐゴシック"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ＭＳ Ｐゴシック"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72353"/>
            <a:ext cx="8229600" cy="1143000"/>
          </a:xfrm>
          <a:prstGeom prst="rect">
            <a:avLst/>
          </a:prstGeom>
        </p:spPr>
        <p:txBody>
          <a:bodyPr vert="horz" lIns="101866" tIns="50933" rIns="101866" bIns="5093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861390"/>
            <a:ext cx="8229600" cy="4525963"/>
          </a:xfrm>
          <a:prstGeom prst="rect">
            <a:avLst/>
          </a:prstGeom>
        </p:spPr>
        <p:txBody>
          <a:bodyPr vert="horz" lIns="101866" tIns="50933" rIns="101866" bIns="5093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484909" y="6356350"/>
            <a:ext cx="3532909" cy="365125"/>
          </a:xfrm>
          <a:prstGeom prst="rect">
            <a:avLst/>
          </a:prstGeom>
        </p:spPr>
        <p:txBody>
          <a:bodyPr vert="horz" lIns="101866" tIns="50933" rIns="101866" bIns="50933" rtlCol="0" anchor="ctr"/>
          <a:lstStyle>
            <a:lvl1pPr algn="l">
              <a:defRPr sz="1147">
                <a:solidFill>
                  <a:schemeClr val="tx1">
                    <a:tint val="75000"/>
                  </a:schemeClr>
                </a:solidFill>
              </a:defRPr>
            </a:lvl1pPr>
          </a:lstStyle>
          <a:p>
            <a:pPr defTabSz="898867"/>
            <a:r>
              <a:rPr lang="en-US" smtClean="0">
                <a:solidFill>
                  <a:prstClr val="black">
                    <a:tint val="75000"/>
                  </a:prstClr>
                </a:solidFill>
              </a:rPr>
              <a:t>D.L. Hall - SRF conference 2015 - Whistler, Canada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101866" tIns="50933" rIns="101866" bIns="50933" rtlCol="0" anchor="ctr"/>
          <a:lstStyle>
            <a:lvl1pPr algn="r">
              <a:defRPr sz="1147">
                <a:solidFill>
                  <a:schemeClr val="tx1">
                    <a:tint val="75000"/>
                  </a:schemeClr>
                </a:solidFill>
              </a:defRPr>
            </a:lvl1pPr>
          </a:lstStyle>
          <a:p>
            <a:pPr defTabSz="898867"/>
            <a:fld id="{0C3EB10E-002A-413D-A7C5-440C4C885FAD}" type="slidenum">
              <a:rPr lang="en-US" smtClean="0">
                <a:solidFill>
                  <a:prstClr val="black">
                    <a:tint val="75000"/>
                  </a:prstClr>
                </a:solidFill>
              </a:rPr>
              <a:pPr defTabSz="898867"/>
              <a:t>‹#›</a:t>
            </a:fld>
            <a:endParaRPr lang="en-US">
              <a:solidFill>
                <a:prstClr val="black">
                  <a:tint val="75000"/>
                </a:prstClr>
              </a:solidFill>
            </a:endParaRPr>
          </a:p>
        </p:txBody>
      </p:sp>
      <p:pic>
        <p:nvPicPr>
          <p:cNvPr id="7" name="Picture 11" descr="nsfe"/>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8805039" y="6589059"/>
            <a:ext cx="256939" cy="24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CU SEAL SIMPLE BLACK.jp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81139" y="6589059"/>
            <a:ext cx="253160" cy="24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userDrawn="1"/>
        </p:nvSpPr>
        <p:spPr bwMode="auto">
          <a:xfrm>
            <a:off x="620007" y="6744146"/>
            <a:ext cx="7883260" cy="100341"/>
          </a:xfrm>
          <a:prstGeom prst="rect">
            <a:avLst/>
          </a:prstGeom>
          <a:noFill/>
          <a:ln>
            <a:noFill/>
          </a:ln>
          <a:effectLst/>
          <a:extLst/>
        </p:spPr>
        <p:txBody>
          <a:bodyPr lIns="18725" tIns="9363" rIns="18725" bIns="9363">
            <a:spAutoFit/>
          </a:bodyPr>
          <a:lstStyle/>
          <a:p>
            <a:pPr algn="ctr" defTabSz="481530">
              <a:defRPr/>
            </a:pPr>
            <a:r>
              <a:rPr lang="en-US" sz="529" dirty="0">
                <a:solidFill>
                  <a:prstClr val="black"/>
                </a:solidFill>
                <a:ea typeface="ＭＳ Ｐゴシック" charset="0"/>
                <a:cs typeface="ＭＳ Ｐゴシック" charset="0"/>
              </a:rPr>
              <a:t>CLASSE facilities are operated by the Cornell Laboratory for Elementary Particle Physics (LEPP) and the Cornell High Energy Synchrotron Source (CHESS) with major support from the National Science Foundation. </a:t>
            </a:r>
            <a:endParaRPr lang="en-US" sz="529" dirty="0">
              <a:solidFill>
                <a:prstClr val="black"/>
              </a:solidFill>
              <a:ea typeface="ＭＳ Ｐゴシック" pitchFamily="-102" charset="-128"/>
            </a:endParaRPr>
          </a:p>
        </p:txBody>
      </p:sp>
      <p:grpSp>
        <p:nvGrpSpPr>
          <p:cNvPr id="10" name="Group 9"/>
          <p:cNvGrpSpPr/>
          <p:nvPr userDrawn="1"/>
        </p:nvGrpSpPr>
        <p:grpSpPr>
          <a:xfrm>
            <a:off x="0" y="-6260"/>
            <a:ext cx="9144000" cy="905151"/>
            <a:chOff x="0" y="-7095"/>
            <a:chExt cx="10058400" cy="1025838"/>
          </a:xfrm>
        </p:grpSpPr>
        <p:sp>
          <p:nvSpPr>
            <p:cNvPr id="11" name="Rectangle 10"/>
            <p:cNvSpPr/>
            <p:nvPr/>
          </p:nvSpPr>
          <p:spPr>
            <a:xfrm>
              <a:off x="0" y="0"/>
              <a:ext cx="10058400" cy="1012087"/>
            </a:xfrm>
            <a:prstGeom prst="rect">
              <a:avLst/>
            </a:prstGeom>
            <a:solidFill>
              <a:srgbClr val="B3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8867"/>
              <a:endParaRPr lang="en-GB" sz="1765">
                <a:solidFill>
                  <a:prstClr val="white"/>
                </a:solidFill>
              </a:endParaRPr>
            </a:p>
          </p:txBody>
        </p:sp>
        <p:grpSp>
          <p:nvGrpSpPr>
            <p:cNvPr id="12" name="Group 11"/>
            <p:cNvGrpSpPr/>
            <p:nvPr/>
          </p:nvGrpSpPr>
          <p:grpSpPr>
            <a:xfrm>
              <a:off x="7137014" y="-7095"/>
              <a:ext cx="2921386" cy="1025838"/>
              <a:chOff x="5029200" y="-910105"/>
              <a:chExt cx="10058400" cy="3531984"/>
            </a:xfrm>
          </p:grpSpPr>
          <p:grpSp>
            <p:nvGrpSpPr>
              <p:cNvPr id="14" name="Group 13"/>
              <p:cNvGrpSpPr/>
              <p:nvPr/>
            </p:nvGrpSpPr>
            <p:grpSpPr>
              <a:xfrm>
                <a:off x="5029200" y="-887188"/>
                <a:ext cx="10058400" cy="3486151"/>
                <a:chOff x="22860000" y="-114300"/>
                <a:chExt cx="10058400" cy="3486151"/>
              </a:xfrm>
            </p:grpSpPr>
            <p:pic>
              <p:nvPicPr>
                <p:cNvPr id="16" name="Picture 15"/>
                <p:cNvPicPr>
                  <a:picLocks noChangeAspect="1"/>
                </p:cNvPicPr>
                <p:nvPr/>
              </p:nvPicPr>
              <p:blipFill rotWithShape="1">
                <a:blip r:embed="rId15" cstate="print">
                  <a:duotone>
                    <a:prstClr val="black"/>
                    <a:srgbClr val="B31B1B">
                      <a:tint val="45000"/>
                      <a:satMod val="400000"/>
                    </a:srgbClr>
                  </a:duotone>
                  <a:extLst>
                    <a:ext uri="{28A0092B-C50C-407E-A947-70E740481C1C}">
                      <a14:useLocalDpi xmlns:a14="http://schemas.microsoft.com/office/drawing/2010/main" val="0"/>
                    </a:ext>
                  </a:extLst>
                </a:blip>
                <a:srcRect t="31697" b="21901"/>
                <a:stretch/>
              </p:blipFill>
              <p:spPr>
                <a:xfrm flipH="1">
                  <a:off x="22860000" y="-114300"/>
                  <a:ext cx="10058400" cy="3486151"/>
                </a:xfrm>
                <a:prstGeom prst="rect">
                  <a:avLst/>
                </a:prstGeom>
              </p:spPr>
            </p:pic>
            <p:sp>
              <p:nvSpPr>
                <p:cNvPr id="17" name="Rectangle 16"/>
                <p:cNvSpPr/>
                <p:nvPr/>
              </p:nvSpPr>
              <p:spPr>
                <a:xfrm>
                  <a:off x="22860000" y="-114300"/>
                  <a:ext cx="7010402" cy="3486151"/>
                </a:xfrm>
                <a:prstGeom prst="rect">
                  <a:avLst/>
                </a:prstGeom>
                <a:gradFill flip="none" rotWithShape="1">
                  <a:gsLst>
                    <a:gs pos="0">
                      <a:srgbClr val="B31B1B"/>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8867"/>
                  <a:endParaRPr lang="en-GB" sz="1765">
                    <a:solidFill>
                      <a:prstClr val="white"/>
                    </a:solidFill>
                  </a:endParaRPr>
                </a:p>
              </p:txBody>
            </p:sp>
          </p:grpSp>
          <p:pic>
            <p:nvPicPr>
              <p:cNvPr id="15" name="Picture 14"/>
              <p:cNvPicPr>
                <a:picLocks noChangeAspect="1"/>
              </p:cNvPicPr>
              <p:nvPr/>
            </p:nvPicPr>
            <p:blipFill>
              <a:blip r:embed="rId16" cstate="print">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tretch>
                <a:fillRect/>
              </a:stretch>
            </p:blipFill>
            <p:spPr>
              <a:xfrm>
                <a:off x="11967854" y="-910105"/>
                <a:ext cx="3106366" cy="3531984"/>
              </a:xfrm>
              <a:prstGeom prst="rect">
                <a:avLst/>
              </a:prstGeom>
            </p:spPr>
          </p:pic>
        </p:grpSp>
        <p:pic>
          <p:nvPicPr>
            <p:cNvPr id="13" name="Picture 1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7729" y="152400"/>
              <a:ext cx="2598382" cy="703488"/>
            </a:xfrm>
            <a:prstGeom prst="rect">
              <a:avLst/>
            </a:prstGeom>
          </p:spPr>
        </p:pic>
      </p:grpSp>
    </p:spTree>
    <p:extLst>
      <p:ext uri="{BB962C8B-B14F-4D97-AF65-F5344CB8AC3E}">
        <p14:creationId xmlns:p14="http://schemas.microsoft.com/office/powerpoint/2010/main" val="10531374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hf hdr="0" dt="0"/>
  <p:txStyles>
    <p:titleStyle>
      <a:lvl1pPr algn="ctr" defTabSz="898867" rtl="0" eaLnBrk="1" latinLnBrk="0" hangingPunct="1">
        <a:spcBef>
          <a:spcPct val="0"/>
        </a:spcBef>
        <a:buNone/>
        <a:defRPr sz="4324" kern="1200">
          <a:solidFill>
            <a:schemeClr val="tx1"/>
          </a:solidFill>
          <a:latin typeface="+mj-lt"/>
          <a:ea typeface="+mj-ea"/>
          <a:cs typeface="+mj-cs"/>
        </a:defRPr>
      </a:lvl1pPr>
    </p:titleStyle>
    <p:bodyStyle>
      <a:lvl1pPr marL="337075" indent="-337075" algn="l" defTabSz="898867" rtl="0" eaLnBrk="1" latinLnBrk="0" hangingPunct="1">
        <a:spcBef>
          <a:spcPct val="20000"/>
        </a:spcBef>
        <a:buFont typeface="Arial" panose="020B0604020202020204" pitchFamily="34" charset="0"/>
        <a:buChar char="•"/>
        <a:defRPr sz="3177" kern="1200">
          <a:solidFill>
            <a:schemeClr val="tx1"/>
          </a:solidFill>
          <a:latin typeface="+mn-lt"/>
          <a:ea typeface="+mn-ea"/>
          <a:cs typeface="+mn-cs"/>
        </a:defRPr>
      </a:lvl1pPr>
      <a:lvl2pPr marL="730329" indent="-280895" algn="l" defTabSz="898867" rtl="0" eaLnBrk="1" latinLnBrk="0" hangingPunct="1">
        <a:spcBef>
          <a:spcPct val="20000"/>
        </a:spcBef>
        <a:buFont typeface="Arial" panose="020B0604020202020204" pitchFamily="34" charset="0"/>
        <a:buChar char="–"/>
        <a:defRPr sz="2735" kern="1200">
          <a:solidFill>
            <a:schemeClr val="tx1"/>
          </a:solidFill>
          <a:latin typeface="+mn-lt"/>
          <a:ea typeface="+mn-ea"/>
          <a:cs typeface="+mn-cs"/>
        </a:defRPr>
      </a:lvl2pPr>
      <a:lvl3pPr marL="1123584" indent="-224716" algn="l" defTabSz="898867" rtl="0" eaLnBrk="1" latinLnBrk="0" hangingPunct="1">
        <a:spcBef>
          <a:spcPct val="20000"/>
        </a:spcBef>
        <a:buFont typeface="Arial" panose="020B0604020202020204" pitchFamily="34" charset="0"/>
        <a:buChar char="•"/>
        <a:defRPr sz="2382" kern="1200">
          <a:solidFill>
            <a:schemeClr val="tx1"/>
          </a:solidFill>
          <a:latin typeface="+mn-lt"/>
          <a:ea typeface="+mn-ea"/>
          <a:cs typeface="+mn-cs"/>
        </a:defRPr>
      </a:lvl3pPr>
      <a:lvl4pPr marL="1573017" indent="-224716" algn="l" defTabSz="898867"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4pPr>
      <a:lvl5pPr marL="2022451" indent="-224716" algn="l" defTabSz="898867"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5pPr>
      <a:lvl6pPr marL="2471884" indent="-224716" algn="l" defTabSz="898867"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6pPr>
      <a:lvl7pPr marL="2921318" indent="-224716" algn="l" defTabSz="898867"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7pPr>
      <a:lvl8pPr marL="3370750" indent="-224716" algn="l" defTabSz="898867"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8pPr>
      <a:lvl9pPr marL="3820184" indent="-224716" algn="l" defTabSz="898867"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9pPr>
    </p:bodyStyle>
    <p:otherStyle>
      <a:defPPr>
        <a:defRPr lang="en-US"/>
      </a:defPPr>
      <a:lvl1pPr marL="0" algn="l" defTabSz="898867" rtl="0" eaLnBrk="1" latinLnBrk="0" hangingPunct="1">
        <a:defRPr sz="1765" kern="1200">
          <a:solidFill>
            <a:schemeClr val="tx1"/>
          </a:solidFill>
          <a:latin typeface="+mn-lt"/>
          <a:ea typeface="+mn-ea"/>
          <a:cs typeface="+mn-cs"/>
        </a:defRPr>
      </a:lvl1pPr>
      <a:lvl2pPr marL="449434" algn="l" defTabSz="898867" rtl="0" eaLnBrk="1" latinLnBrk="0" hangingPunct="1">
        <a:defRPr sz="1765" kern="1200">
          <a:solidFill>
            <a:schemeClr val="tx1"/>
          </a:solidFill>
          <a:latin typeface="+mn-lt"/>
          <a:ea typeface="+mn-ea"/>
          <a:cs typeface="+mn-cs"/>
        </a:defRPr>
      </a:lvl2pPr>
      <a:lvl3pPr marL="898867" algn="l" defTabSz="898867" rtl="0" eaLnBrk="1" latinLnBrk="0" hangingPunct="1">
        <a:defRPr sz="1765" kern="1200">
          <a:solidFill>
            <a:schemeClr val="tx1"/>
          </a:solidFill>
          <a:latin typeface="+mn-lt"/>
          <a:ea typeface="+mn-ea"/>
          <a:cs typeface="+mn-cs"/>
        </a:defRPr>
      </a:lvl3pPr>
      <a:lvl4pPr marL="1348301" algn="l" defTabSz="898867" rtl="0" eaLnBrk="1" latinLnBrk="0" hangingPunct="1">
        <a:defRPr sz="1765" kern="1200">
          <a:solidFill>
            <a:schemeClr val="tx1"/>
          </a:solidFill>
          <a:latin typeface="+mn-lt"/>
          <a:ea typeface="+mn-ea"/>
          <a:cs typeface="+mn-cs"/>
        </a:defRPr>
      </a:lvl4pPr>
      <a:lvl5pPr marL="1797733" algn="l" defTabSz="898867" rtl="0" eaLnBrk="1" latinLnBrk="0" hangingPunct="1">
        <a:defRPr sz="1765" kern="1200">
          <a:solidFill>
            <a:schemeClr val="tx1"/>
          </a:solidFill>
          <a:latin typeface="+mn-lt"/>
          <a:ea typeface="+mn-ea"/>
          <a:cs typeface="+mn-cs"/>
        </a:defRPr>
      </a:lvl5pPr>
      <a:lvl6pPr marL="2247167" algn="l" defTabSz="898867" rtl="0" eaLnBrk="1" latinLnBrk="0" hangingPunct="1">
        <a:defRPr sz="1765" kern="1200">
          <a:solidFill>
            <a:schemeClr val="tx1"/>
          </a:solidFill>
          <a:latin typeface="+mn-lt"/>
          <a:ea typeface="+mn-ea"/>
          <a:cs typeface="+mn-cs"/>
        </a:defRPr>
      </a:lvl6pPr>
      <a:lvl7pPr marL="2696600" algn="l" defTabSz="898867" rtl="0" eaLnBrk="1" latinLnBrk="0" hangingPunct="1">
        <a:defRPr sz="1765" kern="1200">
          <a:solidFill>
            <a:schemeClr val="tx1"/>
          </a:solidFill>
          <a:latin typeface="+mn-lt"/>
          <a:ea typeface="+mn-ea"/>
          <a:cs typeface="+mn-cs"/>
        </a:defRPr>
      </a:lvl7pPr>
      <a:lvl8pPr marL="3146034" algn="l" defTabSz="898867" rtl="0" eaLnBrk="1" latinLnBrk="0" hangingPunct="1">
        <a:defRPr sz="1765" kern="1200">
          <a:solidFill>
            <a:schemeClr val="tx1"/>
          </a:solidFill>
          <a:latin typeface="+mn-lt"/>
          <a:ea typeface="+mn-ea"/>
          <a:cs typeface="+mn-cs"/>
        </a:defRPr>
      </a:lvl8pPr>
      <a:lvl9pPr marL="3595468" algn="l" defTabSz="898867" rtl="0" eaLnBrk="1" latinLnBrk="0" hangingPunct="1">
        <a:defRPr sz="1765"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004C97"/>
                </a:solidFill>
                <a:latin typeface="Helvetica"/>
              </a:defRPr>
            </a:lvl1pPr>
          </a:lstStyle>
          <a:p>
            <a:pPr defTabSz="457200" fontAlgn="base">
              <a:spcBef>
                <a:spcPct val="0"/>
              </a:spcBef>
              <a:spcAft>
                <a:spcPct val="0"/>
              </a:spcAft>
              <a:defRPr/>
            </a:pPr>
            <a:r>
              <a:rPr lang="en-US" smtClean="0">
                <a:ea typeface="ＭＳ Ｐゴシック" charset="0"/>
              </a:rPr>
              <a:t>18 Sep 2015</a:t>
            </a:r>
            <a:endParaRPr lang="en-US">
              <a:ea typeface="ＭＳ Ｐゴシック" charset="0"/>
            </a:endParaRP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defRPr>
            </a:lvl1pPr>
          </a:lstStyle>
          <a:p>
            <a:pPr defTabSz="457200" fontAlgn="base">
              <a:spcBef>
                <a:spcPct val="0"/>
              </a:spcBef>
              <a:spcAft>
                <a:spcPct val="0"/>
              </a:spcAft>
              <a:defRPr/>
            </a:pPr>
            <a:r>
              <a:rPr lang="en-US" smtClean="0">
                <a:ea typeface="ＭＳ Ｐゴシック" charset="0"/>
              </a:rPr>
              <a:t>E. Harms | FRAA03: High Gradient Performance in Fermilab ILC Cryomodule</a:t>
            </a:r>
            <a:endParaRPr lang="en-US" b="1">
              <a:ea typeface="ＭＳ Ｐゴシック" charset="0"/>
            </a:endParaRPr>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004C97"/>
                </a:solidFill>
                <a:latin typeface="Helvetica"/>
              </a:defRPr>
            </a:lvl1pPr>
          </a:lstStyle>
          <a:p>
            <a:pPr defTabSz="457200" fontAlgn="base">
              <a:spcBef>
                <a:spcPct val="0"/>
              </a:spcBef>
              <a:spcAft>
                <a:spcPct val="0"/>
              </a:spcAft>
              <a:defRPr/>
            </a:pPr>
            <a:fld id="{63C366F4-8614-EC4C-9269-5A7D7CD96580}" type="slidenum">
              <a:rPr lang="en-US">
                <a:ea typeface="ＭＳ Ｐゴシック" charset="0"/>
              </a:rPr>
              <a:pPr defTabSz="457200" fontAlgn="base">
                <a:spcBef>
                  <a:spcPct val="0"/>
                </a:spcBef>
                <a:spcAft>
                  <a:spcPct val="0"/>
                </a:spcAft>
                <a:defRPr/>
              </a:pPr>
              <a:t>‹#›</a:t>
            </a:fld>
            <a:endParaRPr lang="en-US" dirty="0">
              <a:ea typeface="ＭＳ Ｐゴシック" charset="0"/>
            </a:endParaRPr>
          </a:p>
        </p:txBody>
      </p:sp>
      <p:pic>
        <p:nvPicPr>
          <p:cNvPr id="1029" name="Picture 2" descr="HeaderFooter_0060314.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28110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AC760E8-05CD-4F5D-9901-0ADAFC414113}"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D893DBE-096C-451B-BE0B-B86EEE067AB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27459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176867"/>
            <a:ext cx="78867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628650" y="1664260"/>
            <a:ext cx="7886700" cy="5057216"/>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fld id="{E78C61FC-DDCE-4902-ABE9-48E558E91A25}" type="datetime1">
              <a:rPr lang="zh-CN" altLang="en-US" smtClean="0">
                <a:solidFill>
                  <a:prstClr val="black"/>
                </a:solidFill>
              </a:rPr>
              <a:pPr/>
              <a:t>2015/11/1</a:t>
            </a:fld>
            <a:endParaRPr lang="zh-CN" altLang="en-US">
              <a:solidFill>
                <a:prstClr val="black"/>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solidFill>
                <a:latin typeface="Arial" panose="020B0604020202020204" pitchFamily="34" charset="0"/>
                <a:cs typeface="Arial" panose="020B0604020202020204" pitchFamily="34" charset="0"/>
              </a:defRPr>
            </a:lvl1pPr>
          </a:lstStyle>
          <a:p>
            <a:endParaRPr lang="zh-CN" altLang="en-US">
              <a:solidFill>
                <a:prstClr val="black"/>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solidFill>
                <a:latin typeface="Arial" panose="020B0604020202020204" pitchFamily="34" charset="0"/>
                <a:cs typeface="Arial" panose="020B0604020202020204" pitchFamily="34" charset="0"/>
              </a:defRPr>
            </a:lvl1p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3964835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algn="ctr" defTabSz="685800" rtl="0" eaLnBrk="1" latinLnBrk="0" hangingPunct="1">
        <a:lnSpc>
          <a:spcPct val="90000"/>
        </a:lnSpc>
        <a:spcBef>
          <a:spcPct val="0"/>
        </a:spcBef>
        <a:buNone/>
        <a:defRPr sz="3200" b="1" kern="1200">
          <a:solidFill>
            <a:srgbClr val="0070C0"/>
          </a:solidFill>
          <a:latin typeface="Arial" panose="020B0604020202020204" pitchFamily="34" charset="0"/>
          <a:ea typeface="+mj-ea"/>
          <a:cs typeface="Arial" panose="020B0604020202020204" pitchFamily="34" charset="0"/>
        </a:defRPr>
      </a:lvl1pPr>
    </p:titleStyle>
    <p:bodyStyle>
      <a:lvl1pPr marL="171450" indent="-252000" algn="l" defTabSz="685800" rtl="0" eaLnBrk="1" latinLnBrk="0" hangingPunct="1">
        <a:lnSpc>
          <a:spcPct val="100000"/>
        </a:lnSpc>
        <a:spcBef>
          <a:spcPts val="75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14350" indent="-252000" algn="l" defTabSz="685800" rtl="0" eaLnBrk="1" latinLnBrk="0" hangingPunct="1">
        <a:lnSpc>
          <a:spcPct val="100000"/>
        </a:lnSpc>
        <a:spcBef>
          <a:spcPts val="375"/>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57250" indent="-25200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150" indent="-252000" algn="l" defTabSz="685800" rtl="0" eaLnBrk="1" latinLnBrk="0" hangingPunct="1">
        <a:lnSpc>
          <a:spcPct val="10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3050" indent="-252000" algn="l" defTabSz="685800" rtl="0" eaLnBrk="1" latinLnBrk="0" hangingPunct="1">
        <a:lnSpc>
          <a:spcPct val="10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87297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138818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176867"/>
            <a:ext cx="78867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628650" y="1664260"/>
            <a:ext cx="7886700" cy="5057216"/>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fld id="{E78C61FC-DDCE-4902-ABE9-48E558E91A25}" type="datetime1">
              <a:rPr lang="zh-CN" altLang="en-US" smtClean="0">
                <a:solidFill>
                  <a:prstClr val="black"/>
                </a:solidFill>
              </a:rPr>
              <a:pPr/>
              <a:t>2015/11/1</a:t>
            </a:fld>
            <a:endParaRPr lang="zh-CN" altLang="en-US">
              <a:solidFill>
                <a:prstClr val="black"/>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solidFill>
                <a:latin typeface="Arial" panose="020B0604020202020204" pitchFamily="34" charset="0"/>
                <a:cs typeface="Arial" panose="020B0604020202020204" pitchFamily="34" charset="0"/>
              </a:defRPr>
            </a:lvl1pPr>
          </a:lstStyle>
          <a:p>
            <a:endParaRPr lang="zh-CN" altLang="en-US">
              <a:solidFill>
                <a:prstClr val="black"/>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solidFill>
                <a:latin typeface="Arial" panose="020B0604020202020204" pitchFamily="34" charset="0"/>
                <a:cs typeface="Arial" panose="020B0604020202020204" pitchFamily="34" charset="0"/>
              </a:defRPr>
            </a:lvl1p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030380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algn="ctr" defTabSz="685800" rtl="0" eaLnBrk="1" latinLnBrk="0" hangingPunct="1">
        <a:lnSpc>
          <a:spcPct val="90000"/>
        </a:lnSpc>
        <a:spcBef>
          <a:spcPct val="0"/>
        </a:spcBef>
        <a:buNone/>
        <a:defRPr sz="3200" b="1" kern="1200">
          <a:solidFill>
            <a:srgbClr val="0070C0"/>
          </a:solidFill>
          <a:latin typeface="Arial" panose="020B0604020202020204" pitchFamily="34" charset="0"/>
          <a:ea typeface="+mj-ea"/>
          <a:cs typeface="Arial" panose="020B0604020202020204" pitchFamily="34" charset="0"/>
        </a:defRPr>
      </a:lvl1pPr>
    </p:titleStyle>
    <p:bodyStyle>
      <a:lvl1pPr marL="171450" indent="-252000" algn="l" defTabSz="685800" rtl="0" eaLnBrk="1" latinLnBrk="0" hangingPunct="1">
        <a:lnSpc>
          <a:spcPct val="100000"/>
        </a:lnSpc>
        <a:spcBef>
          <a:spcPts val="75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14350" indent="-252000" algn="l" defTabSz="685800" rtl="0" eaLnBrk="1" latinLnBrk="0" hangingPunct="1">
        <a:lnSpc>
          <a:spcPct val="100000"/>
        </a:lnSpc>
        <a:spcBef>
          <a:spcPts val="375"/>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57250" indent="-25200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150" indent="-252000" algn="l" defTabSz="685800" rtl="0" eaLnBrk="1" latinLnBrk="0" hangingPunct="1">
        <a:lnSpc>
          <a:spcPct val="10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3050" indent="-252000" algn="l" defTabSz="685800" rtl="0" eaLnBrk="1" latinLnBrk="0" hangingPunct="1">
        <a:lnSpc>
          <a:spcPct val="10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549934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786085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28EA6-9393-4190-B78F-D43C8B50F460}" type="datetimeFigureOut">
              <a:rPr lang="zh-CN" altLang="en-US" smtClean="0">
                <a:solidFill>
                  <a:prstClr val="black">
                    <a:tint val="75000"/>
                  </a:prstClr>
                </a:solidFill>
              </a:rPr>
              <a:pPr/>
              <a:t>2015/11/1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2598DA-6101-4F0C-9E8B-B5C8690DD7A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59693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Layout" Target="../slideLayouts/slideLayout35.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35.xml"/><Relationship Id="rId4" Type="http://schemas.openxmlformats.org/officeDocument/2006/relationships/image" Target="../media/image44.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emf"/><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20.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20.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Word___1.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8.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2.PNG"/><Relationship Id="rId7" Type="http://schemas.openxmlformats.org/officeDocument/2006/relationships/image" Target="../media/image61.wmf"/><Relationship Id="rId2" Type="http://schemas.openxmlformats.org/officeDocument/2006/relationships/slideLayout" Target="../slideLayouts/slideLayout24.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66.PNG"/><Relationship Id="rId5" Type="http://schemas.openxmlformats.org/officeDocument/2006/relationships/image" Target="../media/image60.wmf"/><Relationship Id="rId10" Type="http://schemas.openxmlformats.org/officeDocument/2006/relationships/image" Target="../media/image65.png"/><Relationship Id="rId4" Type="http://schemas.openxmlformats.org/officeDocument/2006/relationships/oleObject" Target="../embeddings/oleObject1.bin"/><Relationship Id="rId9"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4.xml"/><Relationship Id="rId5" Type="http://schemas.openxmlformats.org/officeDocument/2006/relationships/image" Target="../media/image70.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4.xml"/><Relationship Id="rId5" Type="http://schemas.openxmlformats.org/officeDocument/2006/relationships/image" Target="../media/image76.png"/><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24.xml"/><Relationship Id="rId5" Type="http://schemas.openxmlformats.org/officeDocument/2006/relationships/image" Target="../media/image79.jpeg"/><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1.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1.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emf"/><Relationship Id="rId1" Type="http://schemas.openxmlformats.org/officeDocument/2006/relationships/slideLayout" Target="../slideLayouts/slideLayout106.xml"/></Relationships>
</file>

<file path=ppt/slides/_rels/slide53.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106.xml"/><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06.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06.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106.xml"/><Relationship Id="rId5" Type="http://schemas.openxmlformats.org/officeDocument/2006/relationships/image" Target="../media/image93.png"/><Relationship Id="rId4" Type="http://schemas.openxmlformats.org/officeDocument/2006/relationships/image" Target="../media/image92.tif"/></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06.xml"/></Relationships>
</file>

<file path=ppt/slides/_rels/slide58.xml.rels><?xml version="1.0" encoding="UTF-8" standalone="yes"?>
<Relationships xmlns="http://schemas.openxmlformats.org/package/2006/relationships"><Relationship Id="rId8" Type="http://schemas.openxmlformats.org/officeDocument/2006/relationships/image" Target="../media/image98.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106.xml"/><Relationship Id="rId1" Type="http://schemas.openxmlformats.org/officeDocument/2006/relationships/vmlDrawing" Target="../drawings/vmlDrawing3.vml"/><Relationship Id="rId6" Type="http://schemas.openxmlformats.org/officeDocument/2006/relationships/image" Target="../media/image97.wmf"/><Relationship Id="rId5" Type="http://schemas.openxmlformats.org/officeDocument/2006/relationships/oleObject" Target="../embeddings/oleObject4.bin"/><Relationship Id="rId4" Type="http://schemas.openxmlformats.org/officeDocument/2006/relationships/image" Target="../media/image96.wmf"/></Relationships>
</file>

<file path=ppt/slides/_rels/slide5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106.xml"/><Relationship Id="rId1" Type="http://schemas.openxmlformats.org/officeDocument/2006/relationships/vmlDrawing" Target="../drawings/vmlDrawing4.vml"/><Relationship Id="rId5" Type="http://schemas.openxmlformats.org/officeDocument/2006/relationships/image" Target="../media/image100.wmf"/><Relationship Id="rId4" Type="http://schemas.openxmlformats.org/officeDocument/2006/relationships/oleObject" Target="../embeddings/oleObject6.bin"/></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01.xml"/></Relationships>
</file>

<file path=ppt/slides/_rels/slide6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101.xml"/></Relationships>
</file>

<file path=ppt/slides/_rels/slide6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01.xml"/></Relationships>
</file>

<file path=ppt/slides/_rels/slide6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01.xml"/></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xml"/><Relationship Id="rId1" Type="http://schemas.openxmlformats.org/officeDocument/2006/relationships/slideLayout" Target="../slideLayouts/slideLayout117.xml"/><Relationship Id="rId5" Type="http://schemas.openxmlformats.org/officeDocument/2006/relationships/image" Target="../media/image111.png"/><Relationship Id="rId4" Type="http://schemas.openxmlformats.org/officeDocument/2006/relationships/image" Target="../media/image11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7.xml"/></Relationships>
</file>

<file path=ppt/slides/_rels/slide6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5.xml"/></Relationships>
</file>

<file path=ppt/slides/_rels/slide6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jpeg"/><Relationship Id="rId1" Type="http://schemas.openxmlformats.org/officeDocument/2006/relationships/slideLayout" Target="../slideLayouts/slideLayout12.xml"/><Relationship Id="rId6" Type="http://schemas.openxmlformats.org/officeDocument/2006/relationships/image" Target="../media/image119.wmf"/><Relationship Id="rId5" Type="http://schemas.openxmlformats.org/officeDocument/2006/relationships/image" Target="../media/image118.png"/><Relationship Id="rId4" Type="http://schemas.openxmlformats.org/officeDocument/2006/relationships/image" Target="../media/image117.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22.wmf"/><Relationship Id="rId2" Type="http://schemas.openxmlformats.org/officeDocument/2006/relationships/slideLayout" Target="../slideLayouts/slideLayout15.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121.wmf"/><Relationship Id="rId4" Type="http://schemas.openxmlformats.org/officeDocument/2006/relationships/oleObject" Target="../embeddings/oleObject7.bin"/></Relationships>
</file>

<file path=ppt/slides/_rels/slide73.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png"/><Relationship Id="rId1" Type="http://schemas.openxmlformats.org/officeDocument/2006/relationships/slideLayout" Target="../slideLayouts/slideLayout13.xml"/><Relationship Id="rId5" Type="http://schemas.openxmlformats.org/officeDocument/2006/relationships/image" Target="../media/image1000.png"/><Relationship Id="rId4" Type="http://schemas.openxmlformats.org/officeDocument/2006/relationships/image" Target="../media/image125.jpeg"/></Relationships>
</file>

<file path=ppt/slides/_rels/slide7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xml"/><Relationship Id="rId1" Type="http://schemas.openxmlformats.org/officeDocument/2006/relationships/slideLayout" Target="../slideLayouts/slideLayout114.xml"/><Relationship Id="rId5" Type="http://schemas.openxmlformats.org/officeDocument/2006/relationships/image" Target="../media/image128.png"/><Relationship Id="rId4" Type="http://schemas.openxmlformats.org/officeDocument/2006/relationships/image" Target="../media/image127.jpeg"/></Relationships>
</file>

<file path=ppt/slides/_rels/slide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xml"/><Relationship Id="rId1" Type="http://schemas.openxmlformats.org/officeDocument/2006/relationships/slideLayout" Target="../slideLayouts/slideLayout114.xml"/><Relationship Id="rId4" Type="http://schemas.openxmlformats.org/officeDocument/2006/relationships/image" Target="../media/image130.png"/></Relationships>
</file>

<file path=ppt/slides/_rels/slide76.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114.xml"/></Relationships>
</file>

<file path=ppt/slides/_rels/slide77.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114.xml"/></Relationships>
</file>

<file path=ppt/slides/_rels/slide7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gif"/><Relationship Id="rId1" Type="http://schemas.openxmlformats.org/officeDocument/2006/relationships/slideLayout" Target="../slideLayouts/slideLayout136.xml"/></Relationships>
</file>

<file path=ppt/slides/_rels/slide7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xml"/><Relationship Id="rId1" Type="http://schemas.openxmlformats.org/officeDocument/2006/relationships/slideLayout" Target="../slideLayouts/slideLayout11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xml"/><Relationship Id="rId1" Type="http://schemas.openxmlformats.org/officeDocument/2006/relationships/slideLayout" Target="../slideLayouts/slideLayout114.xml"/><Relationship Id="rId4" Type="http://schemas.openxmlformats.org/officeDocument/2006/relationships/image" Target="../media/image140.png"/></Relationships>
</file>

<file path=ppt/slides/_rels/slide8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12.xml"/></Relationships>
</file>

<file path=ppt/slides/_rels/slide8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12.xml"/></Relationships>
</file>

<file path=ppt/slides/_rels/slide8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7.xml"/><Relationship Id="rId1" Type="http://schemas.openxmlformats.org/officeDocument/2006/relationships/slideLayout" Target="../slideLayouts/slideLayout111.xml"/></Relationships>
</file>

<file path=ppt/slides/_rels/slide84.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48.png"/><Relationship Id="rId2" Type="http://schemas.openxmlformats.org/officeDocument/2006/relationships/notesSlide" Target="../notesSlides/notesSlide18.xml"/><Relationship Id="rId1" Type="http://schemas.openxmlformats.org/officeDocument/2006/relationships/slideLayout" Target="../slideLayouts/slideLayout71.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8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9.xml"/><Relationship Id="rId1" Type="http://schemas.openxmlformats.org/officeDocument/2006/relationships/slideLayout" Target="../slideLayouts/slideLayout71.xml"/><Relationship Id="rId4" Type="http://schemas.openxmlformats.org/officeDocument/2006/relationships/image" Target="../media/image150.jpeg"/></Relationships>
</file>

<file path=ppt/slides/_rels/slide8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1.xml"/><Relationship Id="rId5" Type="http://schemas.openxmlformats.org/officeDocument/2006/relationships/image" Target="../media/image154.emf"/><Relationship Id="rId4" Type="http://schemas.openxmlformats.org/officeDocument/2006/relationships/image" Target="../media/image153.emf"/></Relationships>
</file>

<file path=ppt/slides/_rels/slide87.xml.rels><?xml version="1.0" encoding="UTF-8" standalone="yes"?>
<Relationships xmlns="http://schemas.openxmlformats.org/package/2006/relationships"><Relationship Id="rId8" Type="http://schemas.openxmlformats.org/officeDocument/2006/relationships/image" Target="../media/image160.jpeg"/><Relationship Id="rId13" Type="http://schemas.openxmlformats.org/officeDocument/2006/relationships/image" Target="../media/image165.jpeg"/><Relationship Id="rId3" Type="http://schemas.openxmlformats.org/officeDocument/2006/relationships/image" Target="../media/image156.jpeg"/><Relationship Id="rId7" Type="http://schemas.microsoft.com/office/2007/relationships/hdphoto" Target="../media/hdphoto5.wdp"/><Relationship Id="rId12" Type="http://schemas.openxmlformats.org/officeDocument/2006/relationships/image" Target="../media/image164.jpeg"/><Relationship Id="rId2" Type="http://schemas.openxmlformats.org/officeDocument/2006/relationships/image" Target="../media/image155.jpg"/><Relationship Id="rId1" Type="http://schemas.openxmlformats.org/officeDocument/2006/relationships/slideLayout" Target="../slideLayouts/slideLayout79.xml"/><Relationship Id="rId6" Type="http://schemas.openxmlformats.org/officeDocument/2006/relationships/image" Target="../media/image159.png"/><Relationship Id="rId11" Type="http://schemas.openxmlformats.org/officeDocument/2006/relationships/image" Target="../media/image163.png"/><Relationship Id="rId5" Type="http://schemas.openxmlformats.org/officeDocument/2006/relationships/image" Target="../media/image158.emf"/><Relationship Id="rId15" Type="http://schemas.openxmlformats.org/officeDocument/2006/relationships/image" Target="../media/image167.png"/><Relationship Id="rId10" Type="http://schemas.openxmlformats.org/officeDocument/2006/relationships/image" Target="../media/image162.jpeg"/><Relationship Id="rId4" Type="http://schemas.openxmlformats.org/officeDocument/2006/relationships/image" Target="../media/image157.png"/><Relationship Id="rId9" Type="http://schemas.openxmlformats.org/officeDocument/2006/relationships/image" Target="../media/image161.jpeg"/><Relationship Id="rId14" Type="http://schemas.openxmlformats.org/officeDocument/2006/relationships/image" Target="../media/image166.png"/></Relationships>
</file>

<file path=ppt/slides/_rels/slide88.xml.rels><?xml version="1.0" encoding="UTF-8" standalone="yes"?>
<Relationships xmlns="http://schemas.openxmlformats.org/package/2006/relationships"><Relationship Id="rId3" Type="http://schemas.openxmlformats.org/officeDocument/2006/relationships/image" Target="../media/image169.jpeg"/><Relationship Id="rId7" Type="http://schemas.openxmlformats.org/officeDocument/2006/relationships/image" Target="../media/image173.jpeg"/><Relationship Id="rId2" Type="http://schemas.openxmlformats.org/officeDocument/2006/relationships/image" Target="../media/image168.png"/><Relationship Id="rId1" Type="http://schemas.openxmlformats.org/officeDocument/2006/relationships/slideLayout" Target="../slideLayouts/slideLayout79.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89.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5.jpeg"/><Relationship Id="rId7" Type="http://schemas.openxmlformats.org/officeDocument/2006/relationships/image" Target="../media/image178.jpeg"/><Relationship Id="rId2" Type="http://schemas.openxmlformats.org/officeDocument/2006/relationships/image" Target="../media/image174.png"/><Relationship Id="rId1" Type="http://schemas.openxmlformats.org/officeDocument/2006/relationships/slideLayout" Target="../slideLayouts/slideLayout90.xml"/><Relationship Id="rId6" Type="http://schemas.microsoft.com/office/2007/relationships/hdphoto" Target="../media/hdphoto6.wdp"/><Relationship Id="rId5" Type="http://schemas.openxmlformats.org/officeDocument/2006/relationships/image" Target="../media/image177.png"/><Relationship Id="rId4" Type="http://schemas.openxmlformats.org/officeDocument/2006/relationships/image" Target="../media/image176.jpeg"/></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0.xml"/></Relationships>
</file>

<file path=ppt/slides/_rels/slide90.xml.rels><?xml version="1.0" encoding="UTF-8" standalone="yes"?>
<Relationships xmlns="http://schemas.openxmlformats.org/package/2006/relationships"><Relationship Id="rId8" Type="http://schemas.openxmlformats.org/officeDocument/2006/relationships/image" Target="../media/image185.jpeg"/><Relationship Id="rId13" Type="http://schemas.openxmlformats.org/officeDocument/2006/relationships/image" Target="../media/image190.png"/><Relationship Id="rId3" Type="http://schemas.openxmlformats.org/officeDocument/2006/relationships/image" Target="../media/image180.jpeg"/><Relationship Id="rId7" Type="http://schemas.openxmlformats.org/officeDocument/2006/relationships/image" Target="../media/image184.jpeg"/><Relationship Id="rId12" Type="http://schemas.openxmlformats.org/officeDocument/2006/relationships/image" Target="../media/image189.png"/><Relationship Id="rId2" Type="http://schemas.openxmlformats.org/officeDocument/2006/relationships/notesSlide" Target="../notesSlides/notesSlide20.xml"/><Relationship Id="rId16" Type="http://schemas.openxmlformats.org/officeDocument/2006/relationships/image" Target="../media/image193.jpeg"/><Relationship Id="rId1" Type="http://schemas.openxmlformats.org/officeDocument/2006/relationships/slideLayout" Target="../slideLayouts/slideLayout90.xml"/><Relationship Id="rId6" Type="http://schemas.openxmlformats.org/officeDocument/2006/relationships/image" Target="../media/image183.jpeg"/><Relationship Id="rId11" Type="http://schemas.openxmlformats.org/officeDocument/2006/relationships/image" Target="../media/image188.jpeg"/><Relationship Id="rId5" Type="http://schemas.openxmlformats.org/officeDocument/2006/relationships/image" Target="../media/image182.jpeg"/><Relationship Id="rId15" Type="http://schemas.openxmlformats.org/officeDocument/2006/relationships/image" Target="../media/image192.jpeg"/><Relationship Id="rId10" Type="http://schemas.openxmlformats.org/officeDocument/2006/relationships/image" Target="../media/image187.jpeg"/><Relationship Id="rId4" Type="http://schemas.openxmlformats.org/officeDocument/2006/relationships/image" Target="../media/image181.jpeg"/><Relationship Id="rId9" Type="http://schemas.openxmlformats.org/officeDocument/2006/relationships/image" Target="../media/image186.jpeg"/><Relationship Id="rId14" Type="http://schemas.openxmlformats.org/officeDocument/2006/relationships/image" Target="../media/image19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73.png"/><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2"/>
            <a:ext cx="6858000" cy="2507805"/>
          </a:xfrm>
        </p:spPr>
        <p:txBody>
          <a:bodyPr>
            <a:normAutofit/>
          </a:bodyPr>
          <a:lstStyle/>
          <a:p>
            <a:pPr>
              <a:lnSpc>
                <a:spcPct val="110000"/>
              </a:lnSpc>
            </a:pPr>
            <a:r>
              <a:rPr lang="en-US" altLang="zh-CN" sz="4400" dirty="0" smtClean="0"/>
              <a:t>CEPC SRF</a:t>
            </a:r>
            <a:br>
              <a:rPr lang="en-US" altLang="zh-CN" sz="4400" dirty="0" smtClean="0"/>
            </a:br>
            <a:r>
              <a:rPr lang="en-US" altLang="zh-CN" sz="4400" dirty="0" smtClean="0"/>
              <a:t>Working Group Meeting</a:t>
            </a:r>
            <a:endParaRPr lang="zh-CN" altLang="en-US" sz="4400" dirty="0"/>
          </a:p>
        </p:txBody>
      </p:sp>
      <p:sp>
        <p:nvSpPr>
          <p:cNvPr id="3" name="副标题 2"/>
          <p:cNvSpPr>
            <a:spLocks noGrp="1"/>
          </p:cNvSpPr>
          <p:nvPr>
            <p:ph type="subTitle" idx="1"/>
          </p:nvPr>
        </p:nvSpPr>
        <p:spPr>
          <a:xfrm>
            <a:off x="1051560" y="4242118"/>
            <a:ext cx="6858000" cy="2003234"/>
          </a:xfrm>
        </p:spPr>
        <p:txBody>
          <a:bodyPr>
            <a:normAutofit/>
          </a:bodyPr>
          <a:lstStyle/>
          <a:p>
            <a:r>
              <a:rPr lang="en-US" altLang="zh-CN" sz="2400" dirty="0" smtClean="0"/>
              <a:t>Jiyuan Zhai</a:t>
            </a:r>
            <a:endParaRPr lang="en-US" altLang="zh-CN" sz="2400" dirty="0" smtClean="0"/>
          </a:p>
          <a:p>
            <a:endParaRPr lang="en-US" altLang="zh-CN" dirty="0"/>
          </a:p>
          <a:p>
            <a:endParaRPr lang="en-US" altLang="zh-CN" dirty="0" smtClean="0"/>
          </a:p>
          <a:p>
            <a:r>
              <a:rPr lang="en-US" altLang="zh-CN" sz="2400" dirty="0" smtClean="0"/>
              <a:t>Oct 30, 2015, IHEP</a:t>
            </a:r>
          </a:p>
        </p:txBody>
      </p:sp>
    </p:spTree>
    <p:extLst>
      <p:ext uri="{BB962C8B-B14F-4D97-AF65-F5344CB8AC3E}">
        <p14:creationId xmlns:p14="http://schemas.microsoft.com/office/powerpoint/2010/main" val="2779874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536" y="990600"/>
            <a:ext cx="7266888" cy="563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Circular Lepton Colliders </a:t>
            </a:r>
            <a:r>
              <a:rPr lang="en-US" sz="2400" dirty="0" smtClean="0">
                <a:solidFill>
                  <a:prstClr val="black"/>
                </a:solidFill>
                <a:latin typeface="Tahoma" pitchFamily="34" charset="0"/>
                <a:cs typeface="Tahoma" pitchFamily="34" charset="0"/>
              </a:rPr>
              <a:t>(K. </a:t>
            </a:r>
            <a:r>
              <a:rPr lang="en-US" sz="2400" dirty="0" err="1" smtClean="0">
                <a:solidFill>
                  <a:prstClr val="black"/>
                </a:solidFill>
                <a:latin typeface="Tahoma" pitchFamily="34" charset="0"/>
                <a:cs typeface="Tahoma" pitchFamily="34" charset="0"/>
              </a:rPr>
              <a:t>Oide</a:t>
            </a:r>
            <a:r>
              <a:rPr lang="en-US" sz="2400" dirty="0" smtClean="0">
                <a:solidFill>
                  <a:prstClr val="black"/>
                </a:solidFill>
                <a:latin typeface="Tahoma" pitchFamily="34" charset="0"/>
                <a:cs typeface="Tahoma" pitchFamily="34" charset="0"/>
              </a:rPr>
              <a:t>, RAST, volume 7)</a:t>
            </a:r>
            <a:endParaRPr lang="en-US" sz="2400" dirty="0">
              <a:solidFill>
                <a:prstClr val="black"/>
              </a:solidFill>
              <a:latin typeface="Tahoma" pitchFamily="34" charset="0"/>
              <a:cs typeface="Tahoma" pitchFamily="34" charset="0"/>
            </a:endParaRPr>
          </a:p>
        </p:txBody>
      </p:sp>
      <p:sp>
        <p:nvSpPr>
          <p:cNvPr id="2" name="Oval 1"/>
          <p:cNvSpPr/>
          <p:nvPr/>
        </p:nvSpPr>
        <p:spPr>
          <a:xfrm>
            <a:off x="4457700" y="5181600"/>
            <a:ext cx="6477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5829300" y="5638800"/>
            <a:ext cx="8763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Arrow Connector 5"/>
          <p:cNvCxnSpPr>
            <a:endCxn id="5" idx="1"/>
          </p:cNvCxnSpPr>
          <p:nvPr/>
        </p:nvCxnSpPr>
        <p:spPr>
          <a:xfrm>
            <a:off x="5105400" y="5295900"/>
            <a:ext cx="852231" cy="376378"/>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10</a:t>
            </a:fld>
            <a:endParaRPr lang="zh-CN" altLang="en-US">
              <a:solidFill>
                <a:prstClr val="black">
                  <a:tint val="75000"/>
                </a:prstClr>
              </a:solidFill>
            </a:endParaRPr>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zh-CN" altLang="en-US">
              <a:solidFill>
                <a:prstClr val="black">
                  <a:tint val="75000"/>
                </a:prstClr>
              </a:solidFill>
            </a:endParaRPr>
          </a:p>
        </p:txBody>
      </p:sp>
      <p:sp>
        <p:nvSpPr>
          <p:cNvPr id="7" name="Footer Placeholder 6"/>
          <p:cNvSpPr>
            <a:spLocks noGrp="1"/>
          </p:cNvSpPr>
          <p:nvPr>
            <p:ph type="ftr" sz="quarter" idx="11"/>
          </p:nvPr>
        </p:nvSpPr>
        <p:spPr/>
        <p:txBody>
          <a:bodyPr/>
          <a:lstStyle/>
          <a:p>
            <a:r>
              <a:rPr lang="en-US" altLang="zh-CN" smtClean="0">
                <a:solidFill>
                  <a:prstClr val="black">
                    <a:tint val="75000"/>
                  </a:prstClr>
                </a:solidFill>
              </a:rPr>
              <a:t>CEPC-SPPC Review, Feb 14-16, 2015</a:t>
            </a:r>
            <a:endParaRPr lang="zh-CN" altLang="en-US">
              <a:solidFill>
                <a:prstClr val="black">
                  <a:tint val="75000"/>
                </a:prstClr>
              </a:solidFill>
            </a:endParaRPr>
          </a:p>
        </p:txBody>
      </p:sp>
    </p:spTree>
    <p:extLst>
      <p:ext uri="{BB962C8B-B14F-4D97-AF65-F5344CB8AC3E}">
        <p14:creationId xmlns:p14="http://schemas.microsoft.com/office/powerpoint/2010/main" val="2388558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CEPC Design – Guidelines </a:t>
            </a:r>
            <a:endParaRPr lang="en-US" sz="2800" b="1" dirty="0">
              <a:solidFill>
                <a:prstClr val="black"/>
              </a:solidFill>
              <a:latin typeface="Tahoma" pitchFamily="34" charset="0"/>
              <a:cs typeface="Tahoma" pitchFamily="34" charset="0"/>
            </a:endParaRPr>
          </a:p>
        </p:txBody>
      </p:sp>
      <p:sp>
        <p:nvSpPr>
          <p:cNvPr id="3" name="Content Placeholder 4"/>
          <p:cNvSpPr txBox="1">
            <a:spLocks/>
          </p:cNvSpPr>
          <p:nvPr/>
        </p:nvSpPr>
        <p:spPr>
          <a:xfrm>
            <a:off x="381000" y="1143000"/>
            <a:ext cx="8382000" cy="5334000"/>
          </a:xfrm>
          <a:prstGeom prst="rect">
            <a:avLst/>
          </a:prstGeom>
        </p:spPr>
        <p:txBody>
          <a:bodyPr vert="horz" lIns="91420" tIns="45711" rIns="91420" bIns="45711" rtlCol="0">
            <a:normAutofit fontScale="92500" lnSpcReduction="20000"/>
          </a:bodyPr>
          <a:lstStyle/>
          <a:p>
            <a:pPr marL="342829" indent="-342829">
              <a:spcBef>
                <a:spcPct val="20000"/>
              </a:spcBef>
              <a:buFont typeface="Arial" pitchFamily="34" charset="0"/>
              <a:buChar char="•"/>
            </a:pPr>
            <a:r>
              <a:rPr lang="en-US" sz="2000" dirty="0">
                <a:solidFill>
                  <a:prstClr val="black"/>
                </a:solidFill>
              </a:rPr>
              <a:t>B</a:t>
            </a:r>
            <a:r>
              <a:rPr lang="en-US" sz="2000" dirty="0" smtClean="0">
                <a:solidFill>
                  <a:prstClr val="black"/>
                </a:solidFill>
              </a:rPr>
              <a:t>uild an underground tunnel for a Higgs factory</a:t>
            </a:r>
          </a:p>
          <a:p>
            <a:pPr marL="342829" indent="-342829">
              <a:spcBef>
                <a:spcPct val="20000"/>
              </a:spcBef>
              <a:buFont typeface="Arial" pitchFamily="34" charset="0"/>
              <a:buChar char="•"/>
            </a:pPr>
            <a:r>
              <a:rPr lang="en-US" sz="2000" dirty="0">
                <a:solidFill>
                  <a:prstClr val="black"/>
                </a:solidFill>
              </a:rPr>
              <a:t>U</a:t>
            </a:r>
            <a:r>
              <a:rPr lang="en-US" sz="2000" dirty="0" smtClean="0">
                <a:solidFill>
                  <a:prstClr val="black"/>
                </a:solidFill>
              </a:rPr>
              <a:t>se the same tunnel</a:t>
            </a:r>
            <a:r>
              <a:rPr lang="en-US" sz="2000" dirty="0">
                <a:solidFill>
                  <a:prstClr val="black"/>
                </a:solidFill>
              </a:rPr>
              <a:t> </a:t>
            </a:r>
            <a:r>
              <a:rPr lang="en-US" sz="2000" dirty="0" smtClean="0">
                <a:solidFill>
                  <a:prstClr val="black"/>
                </a:solidFill>
              </a:rPr>
              <a:t>for a future </a:t>
            </a:r>
            <a:r>
              <a:rPr lang="en-US" sz="2000" i="1" dirty="0" smtClean="0">
                <a:solidFill>
                  <a:prstClr val="black"/>
                </a:solidFill>
              </a:rPr>
              <a:t>pp</a:t>
            </a:r>
            <a:r>
              <a:rPr lang="en-US" sz="2000" dirty="0" smtClean="0">
                <a:solidFill>
                  <a:prstClr val="black"/>
                </a:solidFill>
              </a:rPr>
              <a:t> collider:</a:t>
            </a:r>
          </a:p>
          <a:p>
            <a:pPr marL="800100" lvl="1" indent="-342900">
              <a:spcBef>
                <a:spcPct val="20000"/>
              </a:spcBef>
              <a:buFont typeface="Wingdings" panose="05000000000000000000" pitchFamily="2" charset="2"/>
              <a:buChar char="Ø"/>
            </a:pPr>
            <a:r>
              <a:rPr lang="en-US" dirty="0" smtClean="0">
                <a:solidFill>
                  <a:prstClr val="black"/>
                </a:solidFill>
              </a:rPr>
              <a:t>The tunnel cross section should be big enough to accommodate an </a:t>
            </a:r>
            <a:r>
              <a:rPr lang="en-US" i="1" dirty="0" err="1" smtClean="0">
                <a:solidFill>
                  <a:prstClr val="black"/>
                </a:solidFill>
              </a:rPr>
              <a:t>e+e</a:t>
            </a:r>
            <a:r>
              <a:rPr lang="en-US" i="1" dirty="0" smtClean="0">
                <a:solidFill>
                  <a:prstClr val="black"/>
                </a:solidFill>
              </a:rPr>
              <a:t>-</a:t>
            </a:r>
            <a:r>
              <a:rPr lang="en-US" dirty="0" smtClean="0">
                <a:solidFill>
                  <a:prstClr val="black"/>
                </a:solidFill>
              </a:rPr>
              <a:t> collider, a booster and a </a:t>
            </a:r>
            <a:r>
              <a:rPr lang="en-US" i="1" dirty="0" smtClean="0">
                <a:solidFill>
                  <a:prstClr val="black"/>
                </a:solidFill>
              </a:rPr>
              <a:t>pp</a:t>
            </a:r>
            <a:r>
              <a:rPr lang="en-US" dirty="0" smtClean="0">
                <a:solidFill>
                  <a:prstClr val="black"/>
                </a:solidFill>
              </a:rPr>
              <a:t> collider</a:t>
            </a:r>
          </a:p>
          <a:p>
            <a:pPr marL="800100" lvl="1" indent="-342900">
              <a:spcBef>
                <a:spcPct val="20000"/>
              </a:spcBef>
              <a:buFont typeface="Wingdings" panose="05000000000000000000" pitchFamily="2" charset="2"/>
              <a:buChar char="Ø"/>
            </a:pPr>
            <a:r>
              <a:rPr lang="en-US" dirty="0" smtClean="0">
                <a:solidFill>
                  <a:prstClr val="black"/>
                </a:solidFill>
              </a:rPr>
              <a:t>The straight sections should be long enough to accommodate large detectors and complex collimation systems of a </a:t>
            </a:r>
            <a:r>
              <a:rPr lang="en-US" i="1" dirty="0" smtClean="0">
                <a:solidFill>
                  <a:prstClr val="black"/>
                </a:solidFill>
              </a:rPr>
              <a:t>pp</a:t>
            </a:r>
            <a:r>
              <a:rPr lang="en-US" dirty="0" smtClean="0">
                <a:solidFill>
                  <a:prstClr val="black"/>
                </a:solidFill>
              </a:rPr>
              <a:t> collider</a:t>
            </a:r>
          </a:p>
          <a:p>
            <a:pPr marL="800100" lvl="1" indent="-342900">
              <a:spcBef>
                <a:spcPct val="20000"/>
              </a:spcBef>
              <a:buFont typeface="Wingdings" panose="05000000000000000000" pitchFamily="2" charset="2"/>
              <a:buChar char="Ø"/>
            </a:pPr>
            <a:r>
              <a:rPr lang="en-US" dirty="0" smtClean="0">
                <a:solidFill>
                  <a:prstClr val="black"/>
                </a:solidFill>
              </a:rPr>
              <a:t>It should allow to run both </a:t>
            </a:r>
            <a:r>
              <a:rPr lang="en-US" i="1" dirty="0" err="1">
                <a:solidFill>
                  <a:prstClr val="black"/>
                </a:solidFill>
              </a:rPr>
              <a:t>e+e</a:t>
            </a:r>
            <a:r>
              <a:rPr lang="en-US" i="1" dirty="0">
                <a:solidFill>
                  <a:prstClr val="black"/>
                </a:solidFill>
              </a:rPr>
              <a:t>-</a:t>
            </a:r>
            <a:r>
              <a:rPr lang="en-US" dirty="0" smtClean="0">
                <a:solidFill>
                  <a:prstClr val="black"/>
                </a:solidFill>
              </a:rPr>
              <a:t> and </a:t>
            </a:r>
            <a:r>
              <a:rPr lang="en-US" i="1" dirty="0" smtClean="0">
                <a:solidFill>
                  <a:prstClr val="black"/>
                </a:solidFill>
              </a:rPr>
              <a:t>pp</a:t>
            </a:r>
            <a:r>
              <a:rPr lang="en-US" dirty="0" smtClean="0">
                <a:solidFill>
                  <a:prstClr val="black"/>
                </a:solidFill>
              </a:rPr>
              <a:t> experiments simultaneously</a:t>
            </a:r>
          </a:p>
          <a:p>
            <a:pPr marL="800100" lvl="1" indent="-342900">
              <a:spcBef>
                <a:spcPct val="20000"/>
              </a:spcBef>
              <a:buFont typeface="Wingdings" panose="05000000000000000000" pitchFamily="2" charset="2"/>
              <a:buChar char="Ø"/>
            </a:pPr>
            <a:r>
              <a:rPr lang="en-US" dirty="0" smtClean="0">
                <a:solidFill>
                  <a:prstClr val="black"/>
                </a:solidFill>
              </a:rPr>
              <a:t>Within the  budget limit, the tunnel circumference should be made as large as possible</a:t>
            </a:r>
          </a:p>
          <a:p>
            <a:pPr marL="342829" indent="-342829">
              <a:spcBef>
                <a:spcPct val="20000"/>
              </a:spcBef>
              <a:buFont typeface="Arial" pitchFamily="34" charset="0"/>
              <a:buChar char="•"/>
            </a:pPr>
            <a:r>
              <a:rPr lang="en-US" sz="2000" dirty="0" smtClean="0">
                <a:solidFill>
                  <a:prstClr val="black"/>
                </a:solidFill>
              </a:rPr>
              <a:t>Keep options open for:</a:t>
            </a:r>
          </a:p>
          <a:p>
            <a:pPr marL="800100" lvl="1" indent="-342900">
              <a:spcBef>
                <a:spcPct val="20000"/>
              </a:spcBef>
              <a:buFont typeface="Wingdings" panose="05000000000000000000" pitchFamily="2" charset="2"/>
              <a:buChar char="Ø"/>
            </a:pPr>
            <a:r>
              <a:rPr lang="en-US" dirty="0" smtClean="0">
                <a:solidFill>
                  <a:prstClr val="black"/>
                </a:solidFill>
              </a:rPr>
              <a:t>Super Z</a:t>
            </a:r>
          </a:p>
          <a:p>
            <a:pPr marL="800100" lvl="1" indent="-342900">
              <a:spcBef>
                <a:spcPct val="20000"/>
              </a:spcBef>
              <a:buFont typeface="Wingdings" panose="05000000000000000000" pitchFamily="2" charset="2"/>
              <a:buChar char="Ø"/>
            </a:pPr>
            <a:r>
              <a:rPr lang="en-US" i="1" dirty="0" smtClean="0">
                <a:solidFill>
                  <a:prstClr val="black"/>
                </a:solidFill>
              </a:rPr>
              <a:t>e-p</a:t>
            </a:r>
            <a:r>
              <a:rPr lang="en-US" dirty="0" smtClean="0">
                <a:solidFill>
                  <a:prstClr val="black"/>
                </a:solidFill>
              </a:rPr>
              <a:t> and </a:t>
            </a:r>
            <a:r>
              <a:rPr lang="en-US" i="1" dirty="0" smtClean="0">
                <a:solidFill>
                  <a:prstClr val="black"/>
                </a:solidFill>
              </a:rPr>
              <a:t>e-A</a:t>
            </a:r>
            <a:r>
              <a:rPr lang="en-US" dirty="0" smtClean="0">
                <a:solidFill>
                  <a:prstClr val="black"/>
                </a:solidFill>
              </a:rPr>
              <a:t> colliders</a:t>
            </a:r>
          </a:p>
          <a:p>
            <a:pPr marL="800100" lvl="1" indent="-342900">
              <a:spcBef>
                <a:spcPct val="20000"/>
              </a:spcBef>
              <a:buFont typeface="Wingdings" panose="05000000000000000000" pitchFamily="2" charset="2"/>
              <a:buChar char="Ø"/>
            </a:pPr>
            <a:r>
              <a:rPr lang="en-US" dirty="0" smtClean="0">
                <a:solidFill>
                  <a:prstClr val="black"/>
                </a:solidFill>
              </a:rPr>
              <a:t>Light source</a:t>
            </a:r>
          </a:p>
          <a:p>
            <a:pPr marL="800100" lvl="1" indent="-342900">
              <a:spcBef>
                <a:spcPct val="20000"/>
              </a:spcBef>
              <a:buFont typeface="Wingdings" panose="05000000000000000000" pitchFamily="2" charset="2"/>
              <a:buChar char="Ø"/>
            </a:pPr>
            <a:r>
              <a:rPr lang="en-US" dirty="0" smtClean="0">
                <a:solidFill>
                  <a:prstClr val="black"/>
                </a:solidFill>
              </a:rPr>
              <a:t>FEL</a:t>
            </a:r>
            <a:endParaRPr lang="en-US" sz="2000" dirty="0" smtClean="0">
              <a:solidFill>
                <a:prstClr val="black"/>
              </a:solidFill>
            </a:endParaRPr>
          </a:p>
          <a:p>
            <a:pPr marL="342829" indent="-342829">
              <a:spcBef>
                <a:spcPct val="20000"/>
              </a:spcBef>
              <a:buFont typeface="Arial" pitchFamily="34" charset="0"/>
              <a:buChar char="•"/>
            </a:pPr>
            <a:r>
              <a:rPr lang="en-US" sz="2000" dirty="0" smtClean="0">
                <a:solidFill>
                  <a:prstClr val="black"/>
                </a:solidFill>
              </a:rPr>
              <a:t>A possible timeline:</a:t>
            </a:r>
          </a:p>
          <a:p>
            <a:pPr marL="800100" lvl="1" indent="-342900">
              <a:spcBef>
                <a:spcPct val="20000"/>
              </a:spcBef>
              <a:buFont typeface="Wingdings" panose="05000000000000000000" pitchFamily="2" charset="2"/>
              <a:buChar char="Ø"/>
            </a:pPr>
            <a:r>
              <a:rPr lang="en-US" dirty="0" smtClean="0">
                <a:solidFill>
                  <a:prstClr val="black"/>
                </a:solidFill>
              </a:rPr>
              <a:t>A Preliminary Conceptual Design Report (Pre-CDR) this year</a:t>
            </a:r>
          </a:p>
          <a:p>
            <a:pPr marL="800100" lvl="1" indent="-342900">
              <a:spcBef>
                <a:spcPct val="20000"/>
              </a:spcBef>
              <a:buFont typeface="Wingdings" panose="05000000000000000000" pitchFamily="2" charset="2"/>
              <a:buChar char="Ø"/>
            </a:pPr>
            <a:r>
              <a:rPr lang="en-US" dirty="0" smtClean="0">
                <a:solidFill>
                  <a:prstClr val="black"/>
                </a:solidFill>
              </a:rPr>
              <a:t>Get ready for R&amp;D to start in 2016 in the government’s 13</a:t>
            </a:r>
            <a:r>
              <a:rPr lang="en-US" baseline="30000" dirty="0" smtClean="0">
                <a:solidFill>
                  <a:prstClr val="black"/>
                </a:solidFill>
              </a:rPr>
              <a:t>th</a:t>
            </a:r>
            <a:r>
              <a:rPr lang="en-US" dirty="0" smtClean="0">
                <a:solidFill>
                  <a:prstClr val="black"/>
                </a:solidFill>
              </a:rPr>
              <a:t> Five-Year Plan (2016-2020)</a:t>
            </a:r>
          </a:p>
          <a:p>
            <a:pPr marL="800100" lvl="1" indent="-342900">
              <a:spcBef>
                <a:spcPct val="20000"/>
              </a:spcBef>
              <a:buFont typeface="Wingdings" panose="05000000000000000000" pitchFamily="2" charset="2"/>
              <a:buChar char="Ø"/>
            </a:pPr>
            <a:r>
              <a:rPr lang="en-US" dirty="0" smtClean="0">
                <a:solidFill>
                  <a:prstClr val="black"/>
                </a:solidFill>
              </a:rPr>
              <a:t>Get ready for construction to start in 2021 in the 14</a:t>
            </a:r>
            <a:r>
              <a:rPr lang="en-US" baseline="30000" dirty="0" smtClean="0">
                <a:solidFill>
                  <a:prstClr val="black"/>
                </a:solidFill>
              </a:rPr>
              <a:t>th</a:t>
            </a:r>
            <a:r>
              <a:rPr lang="en-US" dirty="0" smtClean="0">
                <a:solidFill>
                  <a:prstClr val="black"/>
                </a:solidFill>
              </a:rPr>
              <a:t> Five-Year Plan (2021-2025)</a:t>
            </a:r>
          </a:p>
          <a:p>
            <a:pPr marL="800100" lvl="1" indent="-342900">
              <a:spcBef>
                <a:spcPct val="20000"/>
              </a:spcBef>
              <a:buFont typeface="Wingdings" panose="05000000000000000000" pitchFamily="2" charset="2"/>
              <a:buChar char="Ø"/>
            </a:pPr>
            <a:r>
              <a:rPr lang="en-US" dirty="0" smtClean="0">
                <a:solidFill>
                  <a:prstClr val="black"/>
                </a:solidFill>
              </a:rPr>
              <a:t>Get ready for experiments to start in 2028 in the 15</a:t>
            </a:r>
            <a:r>
              <a:rPr lang="en-US" baseline="30000" dirty="0" smtClean="0">
                <a:solidFill>
                  <a:prstClr val="black"/>
                </a:solidFill>
              </a:rPr>
              <a:t>th</a:t>
            </a:r>
            <a:r>
              <a:rPr lang="en-US" dirty="0" smtClean="0">
                <a:solidFill>
                  <a:prstClr val="black"/>
                </a:solidFill>
              </a:rPr>
              <a:t> Five-Year Plan (2026-2030)</a:t>
            </a:r>
          </a:p>
        </p:txBody>
      </p:sp>
      <p:sp>
        <p:nvSpPr>
          <p:cNvPr id="4" name="Date Placeholder 3"/>
          <p:cNvSpPr>
            <a:spLocks noGrp="1"/>
          </p:cNvSpPr>
          <p:nvPr>
            <p:ph type="dt" sz="half" idx="10"/>
          </p:nvPr>
        </p:nvSpPr>
        <p:spPr/>
        <p:txBody>
          <a:bodyPr/>
          <a:lstStyle/>
          <a:p>
            <a:r>
              <a:rPr lang="en-US"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CEPC-SPPC Review, Feb 14-16, 2015</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1139984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CEPC Design - Baseline </a:t>
            </a:r>
            <a:endParaRPr lang="en-US" sz="2800" b="1" dirty="0">
              <a:solidFill>
                <a:prstClr val="black"/>
              </a:solidFill>
              <a:latin typeface="Tahoma" pitchFamily="34" charset="0"/>
              <a:cs typeface="Tahoma" pitchFamily="34" charset="0"/>
            </a:endParaRPr>
          </a:p>
        </p:txBody>
      </p:sp>
      <p:sp>
        <p:nvSpPr>
          <p:cNvPr id="3" name="Content Placeholder 4"/>
          <p:cNvSpPr txBox="1">
            <a:spLocks/>
          </p:cNvSpPr>
          <p:nvPr/>
        </p:nvSpPr>
        <p:spPr>
          <a:xfrm>
            <a:off x="381000" y="1143000"/>
            <a:ext cx="8382000" cy="4038600"/>
          </a:xfrm>
          <a:prstGeom prst="rect">
            <a:avLst/>
          </a:prstGeom>
        </p:spPr>
        <p:txBody>
          <a:bodyPr vert="horz" lIns="91420" tIns="45711" rIns="91420" bIns="45711" rtlCol="0">
            <a:normAutofit lnSpcReduction="10000"/>
          </a:bodyPr>
          <a:lstStyle/>
          <a:p>
            <a:pPr marL="342829" indent="-342829">
              <a:spcBef>
                <a:spcPct val="20000"/>
              </a:spcBef>
              <a:buFont typeface="Arial" pitchFamily="34" charset="0"/>
              <a:buChar char="•"/>
            </a:pPr>
            <a:r>
              <a:rPr lang="en-US" sz="2000" dirty="0" smtClean="0">
                <a:solidFill>
                  <a:prstClr val="black"/>
                </a:solidFill>
              </a:rPr>
              <a:t>Tunnel circumference: ~54 km</a:t>
            </a:r>
          </a:p>
          <a:p>
            <a:pPr marL="342829" indent="-342829">
              <a:spcBef>
                <a:spcPct val="20000"/>
              </a:spcBef>
              <a:buFont typeface="Arial" pitchFamily="34" charset="0"/>
              <a:buChar char="•"/>
            </a:pPr>
            <a:r>
              <a:rPr lang="en-US" sz="2000" dirty="0" smtClean="0">
                <a:solidFill>
                  <a:prstClr val="black"/>
                </a:solidFill>
              </a:rPr>
              <a:t>Tunnel size: 6.0 m (LEP tunnel: 3.6 m)</a:t>
            </a:r>
          </a:p>
          <a:p>
            <a:pPr marL="342829" indent="-342829">
              <a:spcBef>
                <a:spcPct val="20000"/>
              </a:spcBef>
              <a:buFont typeface="Arial" pitchFamily="34" charset="0"/>
              <a:buChar char="•"/>
            </a:pPr>
            <a:r>
              <a:rPr lang="en-US" sz="2000" dirty="0" smtClean="0">
                <a:solidFill>
                  <a:prstClr val="black"/>
                </a:solidFill>
              </a:rPr>
              <a:t>8 arcs and 8 straight sections: 4 straight for IPs and RF, another 4 for RF, injection and beam dump, etc.</a:t>
            </a:r>
          </a:p>
          <a:p>
            <a:pPr marL="342829" indent="-342829">
              <a:spcBef>
                <a:spcPct val="20000"/>
              </a:spcBef>
              <a:buFont typeface="Arial" pitchFamily="34" charset="0"/>
              <a:buChar char="•"/>
            </a:pPr>
            <a:r>
              <a:rPr lang="en-US" sz="2000" dirty="0" smtClean="0">
                <a:solidFill>
                  <a:prstClr val="black"/>
                </a:solidFill>
              </a:rPr>
              <a:t>A 6 </a:t>
            </a:r>
            <a:r>
              <a:rPr lang="en-US" sz="2000" dirty="0" err="1" smtClean="0">
                <a:solidFill>
                  <a:prstClr val="black"/>
                </a:solidFill>
              </a:rPr>
              <a:t>GeV</a:t>
            </a:r>
            <a:r>
              <a:rPr lang="en-US" sz="2000" dirty="0" smtClean="0">
                <a:solidFill>
                  <a:prstClr val="black"/>
                </a:solidFill>
              </a:rPr>
              <a:t> </a:t>
            </a:r>
            <a:r>
              <a:rPr lang="en-US" sz="2000" dirty="0" err="1" smtClean="0">
                <a:solidFill>
                  <a:prstClr val="black"/>
                </a:solidFill>
              </a:rPr>
              <a:t>linac</a:t>
            </a:r>
            <a:r>
              <a:rPr lang="en-US" sz="2000" dirty="0" smtClean="0">
                <a:solidFill>
                  <a:prstClr val="black"/>
                </a:solidFill>
              </a:rPr>
              <a:t> on the surface (with the option for an FEL in the future)</a:t>
            </a:r>
          </a:p>
          <a:p>
            <a:pPr marL="342829" indent="-342829">
              <a:spcBef>
                <a:spcPct val="20000"/>
              </a:spcBef>
              <a:buFont typeface="Arial" pitchFamily="34" charset="0"/>
              <a:buChar char="•"/>
            </a:pPr>
            <a:r>
              <a:rPr lang="en-US" sz="2000" dirty="0" smtClean="0">
                <a:solidFill>
                  <a:prstClr val="black"/>
                </a:solidFill>
              </a:rPr>
              <a:t>A full-energy 120 </a:t>
            </a:r>
            <a:r>
              <a:rPr lang="en-US" sz="2000" dirty="0" err="1" smtClean="0">
                <a:solidFill>
                  <a:prstClr val="black"/>
                </a:solidFill>
              </a:rPr>
              <a:t>GeV</a:t>
            </a:r>
            <a:r>
              <a:rPr lang="en-US" sz="2000" dirty="0" smtClean="0">
                <a:solidFill>
                  <a:prstClr val="black"/>
                </a:solidFill>
              </a:rPr>
              <a:t> Booster in the tunnel</a:t>
            </a:r>
          </a:p>
          <a:p>
            <a:pPr marL="342829" indent="-342829">
              <a:spcBef>
                <a:spcPct val="20000"/>
              </a:spcBef>
              <a:buFont typeface="Arial" pitchFamily="34" charset="0"/>
              <a:buChar char="•"/>
            </a:pPr>
            <a:r>
              <a:rPr lang="en-US" sz="2000" dirty="0" smtClean="0">
                <a:solidFill>
                  <a:prstClr val="black"/>
                </a:solidFill>
              </a:rPr>
              <a:t>A 240 </a:t>
            </a:r>
            <a:r>
              <a:rPr lang="en-US" sz="2000" dirty="0" err="1" smtClean="0">
                <a:solidFill>
                  <a:prstClr val="black"/>
                </a:solidFill>
              </a:rPr>
              <a:t>GeV</a:t>
            </a:r>
            <a:r>
              <a:rPr lang="en-US" sz="2000" dirty="0" smtClean="0">
                <a:solidFill>
                  <a:prstClr val="black"/>
                </a:solidFill>
              </a:rPr>
              <a:t> </a:t>
            </a:r>
            <a:r>
              <a:rPr lang="en-US" sz="2000" dirty="0" err="1" smtClean="0">
                <a:solidFill>
                  <a:prstClr val="black"/>
                </a:solidFill>
              </a:rPr>
              <a:t>e+e</a:t>
            </a:r>
            <a:r>
              <a:rPr lang="en-US" sz="2000" dirty="0" smtClean="0">
                <a:solidFill>
                  <a:prstClr val="black"/>
                </a:solidFill>
              </a:rPr>
              <a:t>- Collider in the same tunnel underneath the Booster</a:t>
            </a:r>
          </a:p>
          <a:p>
            <a:pPr marL="342829" indent="-342829">
              <a:spcBef>
                <a:spcPct val="20000"/>
              </a:spcBef>
              <a:buFont typeface="Arial" pitchFamily="34" charset="0"/>
              <a:buChar char="•"/>
            </a:pPr>
            <a:r>
              <a:rPr lang="en-US" sz="2000" dirty="0" smtClean="0">
                <a:solidFill>
                  <a:prstClr val="black"/>
                </a:solidFill>
              </a:rPr>
              <a:t>A single beam pipe for both e+ and e- beams (similar to LEP, CESR)</a:t>
            </a:r>
          </a:p>
          <a:p>
            <a:pPr marL="342829" indent="-342829">
              <a:spcBef>
                <a:spcPct val="20000"/>
              </a:spcBef>
              <a:buFont typeface="Arial" pitchFamily="34" charset="0"/>
              <a:buChar char="•"/>
            </a:pPr>
            <a:r>
              <a:rPr lang="en-US" sz="2000" dirty="0" smtClean="0">
                <a:solidFill>
                  <a:prstClr val="black"/>
                </a:solidFill>
              </a:rPr>
              <a:t>Synchrotron radiation budget: 50 MW per beam</a:t>
            </a:r>
          </a:p>
          <a:p>
            <a:pPr marL="342829" indent="-342829">
              <a:spcBef>
                <a:spcPct val="20000"/>
              </a:spcBef>
              <a:buFont typeface="Arial" pitchFamily="34" charset="0"/>
              <a:buChar char="•"/>
            </a:pPr>
            <a:r>
              <a:rPr lang="en-US" sz="2000" dirty="0" smtClean="0">
                <a:solidFill>
                  <a:prstClr val="black"/>
                </a:solidFill>
              </a:rPr>
              <a:t>Two SRF systems:</a:t>
            </a:r>
          </a:p>
          <a:p>
            <a:pPr marL="800100" lvl="1" indent="-342900">
              <a:spcBef>
                <a:spcPct val="20000"/>
              </a:spcBef>
              <a:buFont typeface="Wingdings" panose="05000000000000000000" pitchFamily="2" charset="2"/>
              <a:buChar char="Ø"/>
            </a:pPr>
            <a:r>
              <a:rPr lang="en-US" dirty="0" smtClean="0">
                <a:solidFill>
                  <a:prstClr val="black"/>
                </a:solidFill>
              </a:rPr>
              <a:t>Booster: 1.3 GHz 9-cell cavity, similar to the ILC, XFEL, LCLS-II</a:t>
            </a:r>
          </a:p>
          <a:p>
            <a:pPr marL="800100" lvl="1" indent="-342900">
              <a:spcBef>
                <a:spcPct val="20000"/>
              </a:spcBef>
              <a:buFont typeface="Wingdings" panose="05000000000000000000" pitchFamily="2" charset="2"/>
              <a:buChar char="Ø"/>
            </a:pPr>
            <a:r>
              <a:rPr lang="en-US" dirty="0" smtClean="0">
                <a:solidFill>
                  <a:prstClr val="black"/>
                </a:solidFill>
              </a:rPr>
              <a:t>Collider: 650 MHz 5-cell cavity, similar to the ADS, PIP-II</a:t>
            </a:r>
          </a:p>
        </p:txBody>
      </p:sp>
      <p:sp>
        <p:nvSpPr>
          <p:cNvPr id="4" name="Date Placeholder 3"/>
          <p:cNvSpPr>
            <a:spLocks noGrp="1"/>
          </p:cNvSpPr>
          <p:nvPr>
            <p:ph type="dt" sz="half" idx="10"/>
          </p:nvPr>
        </p:nvSpPr>
        <p:spPr/>
        <p:txBody>
          <a:bodyPr/>
          <a:lstStyle/>
          <a:p>
            <a:r>
              <a:rPr lang="en-US"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CEPC-SPPC Review, Feb 14-16, 2015</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4199942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CEPC Design – Main Parameters</a:t>
            </a:r>
            <a:endParaRPr lang="en-US" sz="2800" b="1" dirty="0">
              <a:solidFill>
                <a:prstClr val="black"/>
              </a:solidFill>
              <a:latin typeface="Tahoma" pitchFamily="34" charset="0"/>
              <a:cs typeface="Tahoma" pitchFamily="34" charset="0"/>
            </a:endParaRPr>
          </a:p>
        </p:txBody>
      </p:sp>
      <p:graphicFrame>
        <p:nvGraphicFramePr>
          <p:cNvPr id="5" name="表格 3"/>
          <p:cNvGraphicFramePr>
            <a:graphicFrameLocks noGrp="1"/>
          </p:cNvGraphicFramePr>
          <p:nvPr>
            <p:extLst/>
          </p:nvPr>
        </p:nvGraphicFramePr>
        <p:xfrm>
          <a:off x="611560" y="1219200"/>
          <a:ext cx="7920880" cy="4792135"/>
        </p:xfrm>
        <a:graphic>
          <a:graphicData uri="http://schemas.openxmlformats.org/drawingml/2006/table">
            <a:tbl>
              <a:tblPr firstRow="1">
                <a:tableStyleId>{5C22544A-7EE6-4342-B048-85BDC9FD1C3A}</a:tableStyleId>
              </a:tblPr>
              <a:tblGrid>
                <a:gridCol w="2191560"/>
                <a:gridCol w="766587"/>
                <a:gridCol w="881000"/>
                <a:gridCol w="2497557"/>
                <a:gridCol w="648072"/>
                <a:gridCol w="936104"/>
              </a:tblGrid>
              <a:tr h="247942">
                <a:tc>
                  <a:txBody>
                    <a:bodyPr/>
                    <a:lstStyle/>
                    <a:p>
                      <a:pPr algn="l" fontAlgn="ctr"/>
                      <a:r>
                        <a:rPr lang="en-US" sz="1200" b="1" u="none" strike="noStrike" dirty="0">
                          <a:effectLst/>
                        </a:rPr>
                        <a:t>Parameter</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Unit</a:t>
                      </a:r>
                      <a:endParaRPr lang="en-US" sz="1200" b="1" i="0" u="none" strike="noStrike">
                        <a:solidFill>
                          <a:srgbClr val="000000"/>
                        </a:solidFill>
                        <a:effectLst/>
                        <a:latin typeface="Arial Unicode MS"/>
                      </a:endParaRPr>
                    </a:p>
                  </a:txBody>
                  <a:tcPr marL="8197" marR="8197" marT="8197" marB="0" anchor="ctr"/>
                </a:tc>
                <a:tc>
                  <a:txBody>
                    <a:bodyPr/>
                    <a:lstStyle/>
                    <a:p>
                      <a:pPr algn="l" fontAlgn="ctr"/>
                      <a:r>
                        <a:rPr lang="en-US" sz="1200" u="none" strike="noStrike" dirty="0">
                          <a:effectLst/>
                        </a:rPr>
                        <a:t>Value</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Parameter</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Unit</a:t>
                      </a:r>
                      <a:endParaRPr lang="en-US" sz="1200" b="1" i="0" u="none" strike="noStrike">
                        <a:solidFill>
                          <a:srgbClr val="000000"/>
                        </a:solidFill>
                        <a:effectLst/>
                        <a:latin typeface="Arial Unicode MS"/>
                      </a:endParaRPr>
                    </a:p>
                  </a:txBody>
                  <a:tcPr marL="8197" marR="8197" marT="8197" marB="0" anchor="ctr"/>
                </a:tc>
                <a:tc>
                  <a:txBody>
                    <a:bodyPr/>
                    <a:lstStyle/>
                    <a:p>
                      <a:pPr algn="l" fontAlgn="ctr"/>
                      <a:r>
                        <a:rPr lang="en-US" sz="1200" u="none" strike="noStrike" dirty="0">
                          <a:effectLst/>
                        </a:rPr>
                        <a:t>Value</a:t>
                      </a:r>
                      <a:endParaRPr lang="en-US" sz="1200" b="1" i="0" u="none" strike="noStrike" dirty="0">
                        <a:solidFill>
                          <a:srgbClr val="000000"/>
                        </a:solidFill>
                        <a:effectLst/>
                        <a:latin typeface="Arial Unicode MS"/>
                      </a:endParaRPr>
                    </a:p>
                  </a:txBody>
                  <a:tcPr marL="8197" marR="8197" marT="8197" marB="0" anchor="ctr"/>
                </a:tc>
              </a:tr>
              <a:tr h="247942">
                <a:tc>
                  <a:txBody>
                    <a:bodyPr/>
                    <a:lstStyle/>
                    <a:p>
                      <a:pPr algn="l" fontAlgn="ctr"/>
                      <a:r>
                        <a:rPr lang="en-US" sz="1200" b="1" u="none" strike="noStrike" dirty="0">
                          <a:effectLst/>
                        </a:rPr>
                        <a:t>Beam energy  [E]</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GeV</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a:effectLst/>
                        </a:rPr>
                        <a:t>120</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a:effectLst/>
                        </a:rPr>
                        <a:t>Circumference  [C]</a:t>
                      </a:r>
                      <a:endParaRPr lang="en-US" sz="1200" b="1" i="0" u="none" strike="noStrike">
                        <a:solidFill>
                          <a:srgbClr val="000000"/>
                        </a:solidFill>
                        <a:effectLst/>
                        <a:latin typeface="Arial Unicode MS"/>
                      </a:endParaRPr>
                    </a:p>
                  </a:txBody>
                  <a:tcPr marL="8197" marR="8197" marT="8197" marB="0" anchor="ctr"/>
                </a:tc>
                <a:tc>
                  <a:txBody>
                    <a:bodyPr/>
                    <a:lstStyle/>
                    <a:p>
                      <a:pPr algn="l" fontAlgn="ctr"/>
                      <a:r>
                        <a:rPr lang="en-US" sz="1200" u="none" strike="noStrike" dirty="0" smtClean="0">
                          <a:effectLst/>
                        </a:rPr>
                        <a:t>m</a:t>
                      </a:r>
                      <a:endParaRPr lang="en-US" sz="1200" b="0" i="0" u="none" strike="noStrike" dirty="0">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54752</a:t>
                      </a:r>
                      <a:endParaRPr lang="en-US" altLang="zh-CN" sz="1200" b="0" i="0" u="none" strike="noStrike" dirty="0">
                        <a:solidFill>
                          <a:srgbClr val="000000"/>
                        </a:solidFill>
                        <a:effectLst/>
                        <a:latin typeface="Arial Unicode MS"/>
                      </a:endParaRPr>
                    </a:p>
                  </a:txBody>
                  <a:tcPr marL="8197" marR="8197" marT="8197" marB="0" anchor="ctr"/>
                </a:tc>
              </a:tr>
              <a:tr h="247942">
                <a:tc>
                  <a:txBody>
                    <a:bodyPr/>
                    <a:lstStyle/>
                    <a:p>
                      <a:pPr algn="l" fontAlgn="ctr"/>
                      <a:r>
                        <a:rPr lang="en-US" altLang="zh-CN" sz="1200" b="1" u="none" strike="noStrike" dirty="0" smtClean="0">
                          <a:effectLst/>
                        </a:rPr>
                        <a:t>Number of IP[N</a:t>
                      </a:r>
                      <a:r>
                        <a:rPr lang="en-US" altLang="zh-CN" sz="1200" b="1" u="none" strike="noStrike" baseline="-25000" dirty="0" smtClean="0">
                          <a:effectLst/>
                        </a:rPr>
                        <a:t>IP</a:t>
                      </a:r>
                      <a:r>
                        <a:rPr lang="en-US" altLang="zh-CN" sz="1200" b="1" u="none" strike="noStrike" baseline="0" dirty="0" smtClean="0">
                          <a:effectLst/>
                        </a:rPr>
                        <a:t>]</a:t>
                      </a:r>
                      <a:endParaRPr lang="en-US" altLang="zh-CN" sz="1200" b="1" i="0" u="none" strike="noStrike" baseline="0" dirty="0">
                        <a:solidFill>
                          <a:srgbClr val="000000"/>
                        </a:solidFill>
                        <a:effectLst/>
                        <a:latin typeface="Arial Unicode MS"/>
                      </a:endParaRPr>
                    </a:p>
                  </a:txBody>
                  <a:tcPr marL="8197" marR="8197" marT="8197" marB="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a:effectLst/>
                        </a:rPr>
                        <a:t>2</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SR loss/turn  [U</a:t>
                      </a:r>
                      <a:r>
                        <a:rPr lang="en-US" sz="1200" b="1" u="none" strike="noStrike" kern="1200" baseline="-25000" dirty="0">
                          <a:solidFill>
                            <a:schemeClr val="dk1"/>
                          </a:solidFill>
                          <a:effectLst/>
                          <a:latin typeface="+mn-lt"/>
                          <a:ea typeface="+mn-ea"/>
                          <a:cs typeface="+mn-cs"/>
                        </a:rPr>
                        <a:t>0</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GeV</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3.11</a:t>
                      </a:r>
                      <a:endParaRPr lang="en-US" altLang="zh-CN" sz="1200" b="0" i="0" u="none" strike="noStrike" dirty="0">
                        <a:solidFill>
                          <a:srgbClr val="000000"/>
                        </a:solidFill>
                        <a:effectLst/>
                        <a:latin typeface="Arial Unicode MS"/>
                      </a:endParaRPr>
                    </a:p>
                  </a:txBody>
                  <a:tcPr marL="8197" marR="8197" marT="8197" marB="0" anchor="ctr"/>
                </a:tc>
              </a:tr>
              <a:tr h="247942">
                <a:tc>
                  <a:txBody>
                    <a:bodyPr/>
                    <a:lstStyle/>
                    <a:p>
                      <a:pPr algn="l" fontAlgn="ctr"/>
                      <a:r>
                        <a:rPr lang="en-US" altLang="zh-CN" sz="1200" b="1" u="none" strike="noStrike" kern="1200" dirty="0" smtClean="0">
                          <a:solidFill>
                            <a:schemeClr val="dk1"/>
                          </a:solidFill>
                          <a:effectLst/>
                          <a:latin typeface="+mn-lt"/>
                          <a:ea typeface="+mn-ea"/>
                          <a:cs typeface="+mn-cs"/>
                        </a:rPr>
                        <a:t>Bunch</a:t>
                      </a:r>
                      <a:r>
                        <a:rPr lang="en-US" altLang="zh-CN" sz="1200" b="1" u="none" strike="noStrike" kern="1200" baseline="0" dirty="0" smtClean="0">
                          <a:solidFill>
                            <a:schemeClr val="dk1"/>
                          </a:solidFill>
                          <a:effectLst/>
                          <a:latin typeface="+mn-lt"/>
                          <a:ea typeface="+mn-ea"/>
                          <a:cs typeface="+mn-cs"/>
                        </a:rPr>
                        <a:t> number/beam</a:t>
                      </a:r>
                      <a:r>
                        <a:rPr lang="en-US" altLang="zh-CN" sz="1200" b="1" u="none" strike="noStrike" kern="1200" dirty="0" smtClean="0">
                          <a:solidFill>
                            <a:schemeClr val="dk1"/>
                          </a:solidFill>
                          <a:effectLst/>
                          <a:latin typeface="+mn-lt"/>
                          <a:ea typeface="+mn-ea"/>
                          <a:cs typeface="+mn-cs"/>
                        </a:rPr>
                        <a:t>[</a:t>
                      </a:r>
                      <a:r>
                        <a:rPr lang="en-US" altLang="zh-CN" sz="1200" b="1" u="none" strike="noStrike" kern="1200" dirty="0" err="1" smtClean="0">
                          <a:solidFill>
                            <a:schemeClr val="dk1"/>
                          </a:solidFill>
                          <a:effectLst/>
                          <a:latin typeface="+mn-lt"/>
                          <a:ea typeface="+mn-ea"/>
                          <a:cs typeface="+mn-cs"/>
                        </a:rPr>
                        <a:t>n</a:t>
                      </a:r>
                      <a:r>
                        <a:rPr lang="en-US" altLang="zh-CN" sz="1200" b="1" u="none" strike="noStrike" kern="1200" baseline="-25000" dirty="0" err="1" smtClean="0">
                          <a:solidFill>
                            <a:schemeClr val="dk1"/>
                          </a:solidFill>
                          <a:effectLst/>
                          <a:latin typeface="+mn-lt"/>
                          <a:ea typeface="+mn-ea"/>
                          <a:cs typeface="+mn-cs"/>
                        </a:rPr>
                        <a:t>B</a:t>
                      </a:r>
                      <a:r>
                        <a:rPr lang="en-US" altLang="zh-CN" sz="1200" b="1" u="none" strike="noStrike" kern="1200" baseline="0" dirty="0" smtClean="0">
                          <a:solidFill>
                            <a:schemeClr val="dk1"/>
                          </a:solidFill>
                          <a:effectLst/>
                          <a:latin typeface="+mn-lt"/>
                          <a:ea typeface="+mn-ea"/>
                          <a:cs typeface="+mn-cs"/>
                        </a:rPr>
                        <a:t>]</a:t>
                      </a:r>
                      <a:endParaRPr lang="en-US" altLang="zh-CN" sz="1200" b="1" u="none" strike="noStrike" kern="1200" baseline="0" dirty="0">
                        <a:solidFill>
                          <a:schemeClr val="dk1"/>
                        </a:solidFill>
                        <a:effectLst/>
                        <a:latin typeface="+mn-lt"/>
                        <a:ea typeface="+mn-ea"/>
                        <a:cs typeface="+mn-cs"/>
                      </a:endParaRPr>
                    </a:p>
                  </a:txBody>
                  <a:tcPr marL="8197" marR="8197" marT="8197" marB="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50 (48)</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Bunch population [Ne]</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Unicode MS"/>
                      </a:endParaRPr>
                    </a:p>
                  </a:txBody>
                  <a:tcPr marL="8197" marR="8197" marT="8197" marB="0" anchor="ctr"/>
                </a:tc>
                <a:tc>
                  <a:txBody>
                    <a:bodyPr/>
                    <a:lstStyle/>
                    <a:p>
                      <a:pPr algn="l" fontAlgn="ctr"/>
                      <a:r>
                        <a:rPr lang="en-US" sz="1200" u="none" strike="noStrike" dirty="0" smtClean="0">
                          <a:effectLst/>
                        </a:rPr>
                        <a:t>3.79E+11</a:t>
                      </a:r>
                      <a:endParaRPr lang="en-US" sz="1200" b="0" i="0" u="none" strike="noStrike" dirty="0">
                        <a:solidFill>
                          <a:srgbClr val="000000"/>
                        </a:solidFill>
                        <a:effectLst/>
                        <a:latin typeface="Arial Unicode MS"/>
                      </a:endParaRPr>
                    </a:p>
                  </a:txBody>
                  <a:tcPr marL="8197" marR="8197" marT="8197" marB="0" anchor="ctr"/>
                </a:tc>
              </a:tr>
              <a:tr h="247942">
                <a:tc>
                  <a:txBody>
                    <a:bodyPr/>
                    <a:lstStyle/>
                    <a:p>
                      <a:pPr algn="l" fontAlgn="ctr"/>
                      <a:r>
                        <a:rPr lang="en-US" sz="1200" b="1" u="none" strike="noStrike">
                          <a:effectLst/>
                        </a:rPr>
                        <a:t>SR power/beam [P]</a:t>
                      </a:r>
                      <a:endParaRPr lang="en-US" sz="1200" b="1" i="0" u="none" strike="noStrike">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MW</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51.7</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Beam current [I]</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mA</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16.6</a:t>
                      </a:r>
                      <a:endParaRPr lang="en-US" altLang="zh-CN" sz="1200" b="0" i="0" u="none" strike="noStrike" dirty="0">
                        <a:solidFill>
                          <a:srgbClr val="000000"/>
                        </a:solidFill>
                        <a:effectLst/>
                        <a:latin typeface="Arial Unicode MS"/>
                      </a:endParaRPr>
                    </a:p>
                  </a:txBody>
                  <a:tcPr marL="8197" marR="8197" marT="8197" marB="0" anchor="ctr"/>
                </a:tc>
              </a:tr>
              <a:tr h="247942">
                <a:tc>
                  <a:txBody>
                    <a:bodyPr/>
                    <a:lstStyle/>
                    <a:p>
                      <a:pPr algn="l" fontAlgn="ctr"/>
                      <a:r>
                        <a:rPr lang="en-US" sz="1200" b="1" u="none" strike="noStrike" dirty="0">
                          <a:effectLst/>
                        </a:rPr>
                        <a:t>Bending radius [</a:t>
                      </a:r>
                      <a:r>
                        <a:rPr lang="en-US" sz="1200" b="1" u="none" strike="noStrike" dirty="0">
                          <a:effectLst/>
                          <a:latin typeface="Symbol" panose="05050102010706020507" pitchFamily="18" charset="2"/>
                        </a:rPr>
                        <a:t>r</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m</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6094</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momentum compaction factor [</a:t>
                      </a:r>
                      <a:r>
                        <a:rPr lang="en-US" sz="1200" b="1" u="none" strike="noStrike" kern="1200" dirty="0" err="1">
                          <a:solidFill>
                            <a:schemeClr val="dk1"/>
                          </a:solidFill>
                          <a:effectLst/>
                          <a:latin typeface="Symbol" panose="05050102010706020507" pitchFamily="18" charset="2"/>
                          <a:ea typeface="+mn-ea"/>
                          <a:cs typeface="+mn-cs"/>
                        </a:rPr>
                        <a:t>a</a:t>
                      </a:r>
                      <a:r>
                        <a:rPr lang="en-US" sz="1200" b="1" u="none" strike="noStrike" kern="1200" baseline="-25000" dirty="0" err="1">
                          <a:solidFill>
                            <a:schemeClr val="dk1"/>
                          </a:solidFill>
                          <a:effectLst/>
                          <a:latin typeface="+mn-lt"/>
                          <a:ea typeface="+mn-ea"/>
                          <a:cs typeface="+mn-cs"/>
                        </a:rPr>
                        <a:t>p</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Symbol"/>
                      </a:endParaRPr>
                    </a:p>
                  </a:txBody>
                  <a:tcPr marL="8197" marR="8197" marT="8197" marB="0" anchor="ctr"/>
                </a:tc>
                <a:tc>
                  <a:txBody>
                    <a:bodyPr/>
                    <a:lstStyle/>
                    <a:p>
                      <a:pPr algn="l" fontAlgn="ctr"/>
                      <a:r>
                        <a:rPr lang="en-US" sz="1200" u="none" strike="noStrike" dirty="0" smtClean="0">
                          <a:effectLst/>
                        </a:rPr>
                        <a:t>3.36E-05</a:t>
                      </a:r>
                      <a:endParaRPr lang="en-US" sz="1200" b="0" i="0" u="none" strike="noStrike" dirty="0">
                        <a:solidFill>
                          <a:srgbClr val="000000"/>
                        </a:solidFill>
                        <a:effectLst/>
                        <a:latin typeface="Arial Unicode MS"/>
                      </a:endParaRPr>
                    </a:p>
                  </a:txBody>
                  <a:tcPr marL="8197" marR="8197" marT="8197" marB="0" anchor="ctr"/>
                </a:tc>
              </a:tr>
              <a:tr h="247942">
                <a:tc>
                  <a:txBody>
                    <a:bodyPr/>
                    <a:lstStyle/>
                    <a:p>
                      <a:pPr algn="l" fontAlgn="ctr"/>
                      <a:r>
                        <a:rPr lang="en-US" sz="1200" b="1" u="none" strike="noStrike" dirty="0">
                          <a:effectLst/>
                        </a:rPr>
                        <a:t>Revolution period [T</a:t>
                      </a:r>
                      <a:r>
                        <a:rPr lang="en-US" sz="1200" b="1" u="none" strike="noStrike" baseline="-25000" dirty="0">
                          <a:effectLst/>
                        </a:rPr>
                        <a:t>0</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s</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sz="1200" u="none" strike="noStrike" dirty="0" smtClean="0">
                          <a:effectLst/>
                        </a:rPr>
                        <a:t>1.83E-04</a:t>
                      </a:r>
                      <a:endParaRPr lang="en-US"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Revolution frequency [</a:t>
                      </a:r>
                      <a:r>
                        <a:rPr lang="en-US" sz="1200" b="1" u="none" strike="noStrike" kern="1200" dirty="0">
                          <a:solidFill>
                            <a:schemeClr val="dk1"/>
                          </a:solidFill>
                          <a:effectLst/>
                          <a:latin typeface="+mn-lt"/>
                          <a:ea typeface="+mn-ea"/>
                          <a:cs typeface="+mn-cs"/>
                        </a:rPr>
                        <a:t>f</a:t>
                      </a:r>
                      <a:r>
                        <a:rPr lang="en-US" sz="1200" b="1" u="none" strike="noStrike" kern="1200" baseline="-25000" dirty="0">
                          <a:solidFill>
                            <a:schemeClr val="dk1"/>
                          </a:solidFill>
                          <a:effectLst/>
                          <a:latin typeface="+mn-lt"/>
                          <a:ea typeface="+mn-ea"/>
                          <a:cs typeface="+mn-cs"/>
                        </a:rPr>
                        <a:t>0</a:t>
                      </a:r>
                      <a:r>
                        <a:rPr lang="en-US" sz="1200" b="1" u="none" strike="noStrike" kern="1200" dirty="0">
                          <a:solidFill>
                            <a:schemeClr val="dk1"/>
                          </a:solidFill>
                          <a:effectLst/>
                          <a:latin typeface="+mn-lt"/>
                          <a:ea typeface="+mn-ea"/>
                          <a:cs typeface="+mn-cs"/>
                        </a:rPr>
                        <a:t>]</a:t>
                      </a:r>
                    </a:p>
                  </a:txBody>
                  <a:tcPr marL="8197" marR="8197" marT="8197" marB="0" anchor="ctr"/>
                </a:tc>
                <a:tc>
                  <a:txBody>
                    <a:bodyPr/>
                    <a:lstStyle/>
                    <a:p>
                      <a:pPr algn="l" fontAlgn="ctr"/>
                      <a:r>
                        <a:rPr lang="en-US" sz="1200" u="none" strike="noStrike">
                          <a:effectLst/>
                        </a:rPr>
                        <a:t>Hz</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5475.46 </a:t>
                      </a:r>
                      <a:endParaRPr lang="en-US" altLang="zh-CN" sz="1200" b="0" i="0" u="none" strike="noStrike" dirty="0">
                        <a:solidFill>
                          <a:srgbClr val="000000"/>
                        </a:solidFill>
                        <a:effectLst/>
                        <a:latin typeface="Arial Unicode MS"/>
                      </a:endParaRPr>
                    </a:p>
                  </a:txBody>
                  <a:tcPr marL="8197" marR="8197" marT="8197" marB="0" anchor="ctr"/>
                </a:tc>
              </a:tr>
              <a:tr h="270480">
                <a:tc>
                  <a:txBody>
                    <a:bodyPr/>
                    <a:lstStyle/>
                    <a:p>
                      <a:pPr algn="l" fontAlgn="ctr"/>
                      <a:r>
                        <a:rPr lang="en-US" sz="1200" b="1" u="none" strike="noStrike">
                          <a:effectLst/>
                        </a:rPr>
                        <a:t>emittance (x/y)</a:t>
                      </a:r>
                      <a:endParaRPr lang="en-US" sz="1200" b="1" i="0" u="none" strike="noStrike">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nm</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6.12/0.018</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err="1">
                          <a:effectLst/>
                          <a:latin typeface="Symbol" panose="05050102010706020507" pitchFamily="18" charset="2"/>
                        </a:rPr>
                        <a:t>b</a:t>
                      </a:r>
                      <a:r>
                        <a:rPr lang="en-US" sz="1200" b="1" u="none" strike="noStrike" baseline="-25000" dirty="0" err="1">
                          <a:effectLst/>
                        </a:rPr>
                        <a:t>IP</a:t>
                      </a:r>
                      <a:r>
                        <a:rPr lang="en-US" sz="1200" b="1" u="none" strike="noStrike" dirty="0">
                          <a:effectLst/>
                        </a:rPr>
                        <a:t>(x/y)</a:t>
                      </a:r>
                      <a:endParaRPr lang="en-US" sz="1200" b="1" i="0" u="none" strike="noStrike" dirty="0">
                        <a:solidFill>
                          <a:srgbClr val="000000"/>
                        </a:solidFill>
                        <a:effectLst/>
                        <a:latin typeface="宋体"/>
                      </a:endParaRPr>
                    </a:p>
                  </a:txBody>
                  <a:tcPr marL="8197" marR="8197" marT="8197" marB="0" anchor="ctr"/>
                </a:tc>
                <a:tc>
                  <a:txBody>
                    <a:bodyPr/>
                    <a:lstStyle/>
                    <a:p>
                      <a:pPr algn="l" fontAlgn="ctr"/>
                      <a:r>
                        <a:rPr lang="en-US" sz="1200" u="none" strike="noStrike">
                          <a:effectLst/>
                        </a:rPr>
                        <a:t>mm</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800/1.2 (3)</a:t>
                      </a:r>
                      <a:endParaRPr lang="en-US" altLang="zh-CN" sz="1200" b="0" i="0" u="none" strike="noStrike" dirty="0">
                        <a:solidFill>
                          <a:srgbClr val="000000"/>
                        </a:solidFill>
                        <a:effectLst/>
                        <a:latin typeface="Arial Unicode MS"/>
                      </a:endParaRPr>
                    </a:p>
                  </a:txBody>
                  <a:tcPr marL="8197" marR="8197" marT="8197" marB="0" anchor="ctr"/>
                </a:tc>
              </a:tr>
              <a:tr h="315560">
                <a:tc>
                  <a:txBody>
                    <a:bodyPr/>
                    <a:lstStyle/>
                    <a:p>
                      <a:pPr algn="l" fontAlgn="ctr"/>
                      <a:r>
                        <a:rPr lang="en-US" sz="1200" b="1" u="none" strike="noStrike">
                          <a:effectLst/>
                        </a:rPr>
                        <a:t>Transverse size (x/y)</a:t>
                      </a:r>
                      <a:endParaRPr lang="en-US" sz="1200" b="1" i="0" u="none" strike="noStrike">
                        <a:solidFill>
                          <a:srgbClr val="000000"/>
                        </a:solidFill>
                        <a:effectLst/>
                        <a:latin typeface="Arial Unicode MS"/>
                      </a:endParaRPr>
                    </a:p>
                  </a:txBody>
                  <a:tcPr marL="8197" marR="8197" marT="8197" marB="0" anchor="ctr"/>
                </a:tc>
                <a:tc>
                  <a:txBody>
                    <a:bodyPr/>
                    <a:lstStyle/>
                    <a:p>
                      <a:pPr algn="l" fontAlgn="ctr"/>
                      <a:r>
                        <a:rPr lang="en-US" sz="1200" u="none" strike="noStrike" dirty="0">
                          <a:effectLst/>
                          <a:latin typeface="Symbol" panose="05050102010706020507" pitchFamily="18" charset="2"/>
                        </a:rPr>
                        <a:t>m</a:t>
                      </a:r>
                      <a:r>
                        <a:rPr lang="en-US" sz="1200" u="none" strike="noStrike" dirty="0">
                          <a:effectLst/>
                        </a:rPr>
                        <a:t>m</a:t>
                      </a:r>
                      <a:endParaRPr lang="en-US" sz="1200" b="0" i="0" u="none" strike="noStrike" dirty="0">
                        <a:solidFill>
                          <a:srgbClr val="000000"/>
                        </a:solidFill>
                        <a:effectLst/>
                        <a:latin typeface="Symbol"/>
                      </a:endParaRPr>
                    </a:p>
                  </a:txBody>
                  <a:tcPr marL="8197" marR="8197" marT="8197" marB="0" anchor="ctr"/>
                </a:tc>
                <a:tc>
                  <a:txBody>
                    <a:bodyPr/>
                    <a:lstStyle/>
                    <a:p>
                      <a:pPr algn="l" fontAlgn="ctr"/>
                      <a:r>
                        <a:rPr lang="en-US" altLang="zh-CN" sz="1200" u="none" strike="noStrike" dirty="0" smtClean="0">
                          <a:effectLst/>
                        </a:rPr>
                        <a:t>69.97/0.15</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kern="1200" dirty="0" err="1">
                          <a:solidFill>
                            <a:schemeClr val="dk1"/>
                          </a:solidFill>
                          <a:effectLst/>
                          <a:latin typeface="Symbol" panose="05050102010706020507" pitchFamily="18" charset="2"/>
                          <a:ea typeface="+mn-ea"/>
                          <a:cs typeface="+mn-cs"/>
                        </a:rPr>
                        <a:t>x</a:t>
                      </a:r>
                      <a:r>
                        <a:rPr lang="en-US" sz="1200" b="1" u="none" strike="noStrike" baseline="-25000" dirty="0" err="1">
                          <a:effectLst/>
                        </a:rPr>
                        <a:t>x,y</a:t>
                      </a:r>
                      <a:r>
                        <a:rPr lang="en-US" sz="1200" b="1" u="none" strike="noStrike" dirty="0">
                          <a:effectLst/>
                        </a:rPr>
                        <a:t>/IP</a:t>
                      </a:r>
                      <a:endParaRPr lang="en-US" sz="1200" b="1" i="0" u="none" strike="noStrike" dirty="0">
                        <a:solidFill>
                          <a:srgbClr val="000000"/>
                        </a:solidFill>
                        <a:effectLst/>
                        <a:latin typeface="宋体"/>
                      </a:endParaRPr>
                    </a:p>
                  </a:txBody>
                  <a:tcPr marL="8197" marR="8197" marT="8197" marB="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0.118/0.083</a:t>
                      </a:r>
                      <a:endParaRPr lang="en-US" altLang="zh-CN" sz="1200" b="0" i="0" u="none" strike="noStrike" dirty="0">
                        <a:solidFill>
                          <a:srgbClr val="000000"/>
                        </a:solidFill>
                        <a:effectLst/>
                        <a:latin typeface="Arial Unicode MS"/>
                      </a:endParaRPr>
                    </a:p>
                  </a:txBody>
                  <a:tcPr marL="8197" marR="8197" marT="8197" marB="0" anchor="ctr"/>
                </a:tc>
              </a:tr>
              <a:tr h="293020">
                <a:tc>
                  <a:txBody>
                    <a:bodyPr/>
                    <a:lstStyle/>
                    <a:p>
                      <a:pPr algn="l" fontAlgn="ctr"/>
                      <a:r>
                        <a:rPr lang="en-US" sz="1200" b="1" u="none" strike="noStrike" dirty="0" smtClean="0">
                          <a:effectLst/>
                        </a:rPr>
                        <a:t>B</a:t>
                      </a:r>
                      <a:r>
                        <a:rPr lang="en-US" altLang="zh-CN" sz="1200" b="1" u="none" strike="noStrike" dirty="0" smtClean="0">
                          <a:effectLst/>
                        </a:rPr>
                        <a:t>unch</a:t>
                      </a:r>
                      <a:r>
                        <a:rPr lang="en-US" sz="1200" b="1" u="none" strike="noStrike" dirty="0" smtClean="0">
                          <a:effectLst/>
                        </a:rPr>
                        <a:t> </a:t>
                      </a:r>
                      <a:r>
                        <a:rPr lang="en-US" sz="1200" b="1" u="none" strike="noStrike" dirty="0">
                          <a:effectLst/>
                        </a:rPr>
                        <a:t>length SR [</a:t>
                      </a:r>
                      <a:r>
                        <a:rPr lang="en-US" sz="1200" b="1" u="none" strike="noStrike" dirty="0">
                          <a:effectLst/>
                          <a:latin typeface="Symbol" panose="05050102010706020507" pitchFamily="18" charset="2"/>
                        </a:rPr>
                        <a:t>s</a:t>
                      </a:r>
                      <a:r>
                        <a:rPr lang="en-US" sz="1200" b="1" u="none" strike="noStrike" baseline="-25000" dirty="0">
                          <a:effectLst/>
                        </a:rPr>
                        <a:t>s.SR</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dirty="0" smtClean="0">
                          <a:effectLst/>
                        </a:rPr>
                        <a:t>mm</a:t>
                      </a:r>
                      <a:endParaRPr lang="en-US" sz="1200" b="0" i="0" u="none" strike="noStrike" dirty="0">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2.14</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smtClean="0">
                          <a:effectLst/>
                        </a:rPr>
                        <a:t>Bunch </a:t>
                      </a:r>
                      <a:r>
                        <a:rPr lang="en-US" sz="1200" b="1" u="none" strike="noStrike" dirty="0">
                          <a:effectLst/>
                        </a:rPr>
                        <a:t>length total [</a:t>
                      </a:r>
                      <a:r>
                        <a:rPr lang="en-US" sz="1200" b="1" u="none" strike="noStrike" kern="1200" dirty="0" err="1">
                          <a:solidFill>
                            <a:schemeClr val="dk1"/>
                          </a:solidFill>
                          <a:effectLst/>
                          <a:latin typeface="Symbol" panose="05050102010706020507" pitchFamily="18" charset="2"/>
                          <a:ea typeface="+mn-ea"/>
                          <a:cs typeface="+mn-cs"/>
                        </a:rPr>
                        <a:t>s</a:t>
                      </a:r>
                      <a:r>
                        <a:rPr lang="en-US" sz="1200" b="1" u="none" strike="noStrike" baseline="-25000" dirty="0" err="1">
                          <a:effectLst/>
                        </a:rPr>
                        <a:t>s.tot</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dirty="0" smtClean="0">
                          <a:effectLst/>
                        </a:rPr>
                        <a:t>mm</a:t>
                      </a:r>
                      <a:endParaRPr lang="en-US" sz="1200" b="0" i="0" u="none" strike="noStrike" dirty="0">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2.65</a:t>
                      </a:r>
                      <a:endParaRPr lang="en-US" altLang="zh-CN" sz="1200" b="0" i="0" u="none" strike="noStrike" dirty="0">
                        <a:solidFill>
                          <a:srgbClr val="000000"/>
                        </a:solidFill>
                        <a:effectLst/>
                        <a:latin typeface="Arial Unicode MS"/>
                      </a:endParaRPr>
                    </a:p>
                  </a:txBody>
                  <a:tcPr marL="8197" marR="8197" marT="8197" marB="0" anchor="ctr"/>
                </a:tc>
              </a:tr>
              <a:tr h="385543">
                <a:tc>
                  <a:txBody>
                    <a:bodyPr/>
                    <a:lstStyle/>
                    <a:p>
                      <a:pPr algn="l" fontAlgn="ctr"/>
                      <a:r>
                        <a:rPr lang="en-US" sz="1200" b="1" u="none" strike="noStrike" dirty="0">
                          <a:effectLst/>
                        </a:rPr>
                        <a:t>Lifetime due to </a:t>
                      </a:r>
                      <a:r>
                        <a:rPr lang="en-US" sz="1200" b="1" u="none" strike="noStrike" dirty="0" err="1">
                          <a:effectLst/>
                        </a:rPr>
                        <a:t>Beamstrahlung</a:t>
                      </a:r>
                      <a:r>
                        <a:rPr lang="en-US" sz="1200" b="1" u="none" strike="noStrike" dirty="0">
                          <a:effectLst/>
                        </a:rPr>
                        <a:t> </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min</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b="0" i="0" u="none" strike="noStrike" dirty="0" smtClean="0">
                          <a:solidFill>
                            <a:schemeClr val="tx1"/>
                          </a:solidFill>
                          <a:effectLst/>
                          <a:latin typeface="+mn-lt"/>
                        </a:rPr>
                        <a:t>47</a:t>
                      </a:r>
                      <a:endParaRPr lang="en-US" altLang="zh-CN" sz="1200" b="0" i="0" u="none" strike="noStrike" dirty="0">
                        <a:solidFill>
                          <a:schemeClr val="tx1"/>
                        </a:solidFill>
                        <a:effectLst/>
                        <a:latin typeface="+mn-lt"/>
                      </a:endParaRPr>
                    </a:p>
                  </a:txBody>
                  <a:tcPr marL="8197" marR="8197" marT="8197" marB="0" anchor="ctr"/>
                </a:tc>
                <a:tc>
                  <a:txBody>
                    <a:bodyPr/>
                    <a:lstStyle/>
                    <a:p>
                      <a:pPr algn="l" fontAlgn="ctr"/>
                      <a:r>
                        <a:rPr lang="en-US" sz="1200" b="1" u="none" strike="noStrike" dirty="0">
                          <a:effectLst/>
                        </a:rPr>
                        <a:t>lifetime due to radiative </a:t>
                      </a:r>
                      <a:r>
                        <a:rPr lang="en-US" sz="1200" b="1" u="none" strike="noStrike" dirty="0" err="1">
                          <a:effectLst/>
                        </a:rPr>
                        <a:t>Bhabha</a:t>
                      </a:r>
                      <a:r>
                        <a:rPr lang="en-US" sz="1200" b="1" u="none" strike="noStrike" dirty="0">
                          <a:effectLst/>
                        </a:rPr>
                        <a:t> scattering [</a:t>
                      </a:r>
                      <a:r>
                        <a:rPr lang="en-US" sz="1200" b="1" u="none" strike="noStrike" kern="1200" dirty="0" err="1">
                          <a:solidFill>
                            <a:schemeClr val="dk1"/>
                          </a:solidFill>
                          <a:effectLst/>
                          <a:latin typeface="Symbol" panose="05050102010706020507" pitchFamily="18" charset="2"/>
                          <a:ea typeface="+mn-ea"/>
                          <a:cs typeface="+mn-cs"/>
                        </a:rPr>
                        <a:t>t</a:t>
                      </a:r>
                      <a:r>
                        <a:rPr lang="en-US" sz="1200" b="1" u="none" strike="noStrike" baseline="-25000" dirty="0" err="1">
                          <a:effectLst/>
                        </a:rPr>
                        <a:t>L</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min</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51</a:t>
                      </a:r>
                      <a:endParaRPr lang="en-US" altLang="zh-CN" sz="1200" b="0" i="0" u="none" strike="noStrike" dirty="0">
                        <a:solidFill>
                          <a:srgbClr val="000000"/>
                        </a:solidFill>
                        <a:effectLst/>
                        <a:latin typeface="Arial Unicode MS"/>
                      </a:endParaRPr>
                    </a:p>
                  </a:txBody>
                  <a:tcPr marL="8197" marR="8197" marT="8197" marB="0" anchor="ctr"/>
                </a:tc>
              </a:tr>
              <a:tr h="259210">
                <a:tc>
                  <a:txBody>
                    <a:bodyPr/>
                    <a:lstStyle/>
                    <a:p>
                      <a:pPr algn="l" fontAlgn="ctr"/>
                      <a:r>
                        <a:rPr lang="en-US" sz="1200" b="1" u="none" strike="noStrike" dirty="0">
                          <a:effectLst/>
                        </a:rPr>
                        <a:t>RF voltage [</a:t>
                      </a:r>
                      <a:r>
                        <a:rPr lang="en-US" sz="1200" b="1" u="none" strike="noStrike" dirty="0" err="1">
                          <a:effectLst/>
                        </a:rPr>
                        <a:t>V</a:t>
                      </a:r>
                      <a:r>
                        <a:rPr lang="en-US" sz="1200" b="1" u="none" strike="noStrike" baseline="-25000" dirty="0" err="1">
                          <a:effectLst/>
                        </a:rPr>
                        <a:t>rf</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GV</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a:effectLst/>
                        </a:rPr>
                        <a:t>6.87</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RF frequency [</a:t>
                      </a:r>
                      <a:r>
                        <a:rPr lang="en-US" sz="1200" b="1" u="none" strike="noStrike" dirty="0" err="1">
                          <a:effectLst/>
                        </a:rPr>
                        <a:t>f</a:t>
                      </a:r>
                      <a:r>
                        <a:rPr lang="en-US" sz="1200" b="1" u="none" strike="noStrike" baseline="-25000" dirty="0" err="1">
                          <a:effectLst/>
                        </a:rPr>
                        <a:t>rf</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M</a:t>
                      </a:r>
                      <a:r>
                        <a:rPr lang="en-US" sz="1200" u="none" strike="noStrike" dirty="0" smtClean="0">
                          <a:effectLst/>
                        </a:rPr>
                        <a:t>Hz</a:t>
                      </a:r>
                      <a:endParaRPr lang="en-US" sz="1200" b="0" i="0" u="none" strike="noStrike" dirty="0">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650</a:t>
                      </a:r>
                      <a:endParaRPr lang="en-US" altLang="zh-CN" sz="1200" b="0" i="0" u="none" strike="noStrike" dirty="0">
                        <a:solidFill>
                          <a:srgbClr val="000000"/>
                        </a:solidFill>
                        <a:effectLst/>
                        <a:latin typeface="Arial Unicode MS"/>
                      </a:endParaRPr>
                    </a:p>
                  </a:txBody>
                  <a:tcPr marL="8197" marR="8197" marT="8197" marB="0" anchor="ctr"/>
                </a:tc>
              </a:tr>
              <a:tr h="247942">
                <a:tc>
                  <a:txBody>
                    <a:bodyPr/>
                    <a:lstStyle/>
                    <a:p>
                      <a:pPr algn="l" fontAlgn="ctr"/>
                      <a:r>
                        <a:rPr lang="en-US" sz="1200" b="1" u="none" strike="noStrike">
                          <a:effectLst/>
                        </a:rPr>
                        <a:t>Harmonic number [h]</a:t>
                      </a:r>
                      <a:endParaRPr lang="en-US" sz="1200" b="1" i="0" u="none" strike="noStrike">
                        <a:solidFill>
                          <a:srgbClr val="000000"/>
                        </a:solidFill>
                        <a:effectLst/>
                        <a:latin typeface="Arial Unicode MS"/>
                      </a:endParaRPr>
                    </a:p>
                  </a:txBody>
                  <a:tcPr marL="8197" marR="8197" marT="8197" marB="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118800</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Synchrotron oscillation tune [</a:t>
                      </a:r>
                      <a:r>
                        <a:rPr lang="en-US" sz="1200" b="1" u="none" strike="noStrike" kern="1200" dirty="0">
                          <a:solidFill>
                            <a:schemeClr val="dk1"/>
                          </a:solidFill>
                          <a:effectLst/>
                          <a:latin typeface="Symbol" panose="05050102010706020507" pitchFamily="18" charset="2"/>
                          <a:ea typeface="+mn-ea"/>
                          <a:cs typeface="+mn-cs"/>
                        </a:rPr>
                        <a:t>n</a:t>
                      </a:r>
                      <a:r>
                        <a:rPr lang="en-US" sz="1200" b="1" u="none" strike="noStrike" baseline="-25000" dirty="0">
                          <a:effectLst/>
                        </a:rPr>
                        <a:t>s</a:t>
                      </a:r>
                      <a:r>
                        <a:rPr lang="en-US" sz="1200" b="1" u="none" strike="noStrike" dirty="0">
                          <a:effectLst/>
                        </a:rPr>
                        <a:t>]</a:t>
                      </a:r>
                      <a:endParaRPr lang="en-US" sz="1200" b="1" i="0" u="none" strike="noStrike" dirty="0">
                        <a:solidFill>
                          <a:srgbClr val="000000"/>
                        </a:solidFill>
                        <a:effectLst/>
                        <a:latin typeface="宋体"/>
                      </a:endParaRPr>
                    </a:p>
                  </a:txBody>
                  <a:tcPr marL="8197" marR="8197" marT="8197" marB="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宋体"/>
                      </a:endParaRPr>
                    </a:p>
                  </a:txBody>
                  <a:tcPr marL="8197" marR="8197" marT="8197" marB="0" anchor="ctr"/>
                </a:tc>
                <a:tc>
                  <a:txBody>
                    <a:bodyPr/>
                    <a:lstStyle/>
                    <a:p>
                      <a:pPr algn="l" fontAlgn="ctr"/>
                      <a:r>
                        <a:rPr lang="en-US" altLang="zh-CN" sz="1200" u="none" strike="noStrike" dirty="0" smtClean="0">
                          <a:effectLst/>
                        </a:rPr>
                        <a:t>0.18</a:t>
                      </a:r>
                      <a:endParaRPr lang="en-US" altLang="zh-CN" sz="1200" b="0" i="0" u="none" strike="noStrike" dirty="0">
                        <a:solidFill>
                          <a:srgbClr val="000000"/>
                        </a:solidFill>
                        <a:effectLst/>
                        <a:latin typeface="Arial Unicode MS"/>
                      </a:endParaRPr>
                    </a:p>
                  </a:txBody>
                  <a:tcPr marL="8197" marR="8197" marT="8197" marB="0" anchor="ctr"/>
                </a:tc>
              </a:tr>
              <a:tr h="247942">
                <a:tc>
                  <a:txBody>
                    <a:bodyPr/>
                    <a:lstStyle/>
                    <a:p>
                      <a:pPr algn="l" fontAlgn="ctr"/>
                      <a:r>
                        <a:rPr lang="en-US" sz="1200" b="1" u="none" strike="noStrike">
                          <a:effectLst/>
                        </a:rPr>
                        <a:t>Energy acceptance RF [h]</a:t>
                      </a:r>
                      <a:endParaRPr lang="en-US" sz="1200" b="1" i="0" u="none" strike="noStrike">
                        <a:solidFill>
                          <a:srgbClr val="000000"/>
                        </a:solidFill>
                        <a:effectLst/>
                        <a:latin typeface="宋体"/>
                      </a:endParaRPr>
                    </a:p>
                  </a:txBody>
                  <a:tcPr marL="8197" marR="8197" marT="8197" marB="0" anchor="ctr"/>
                </a:tc>
                <a:tc>
                  <a:txBody>
                    <a:bodyPr/>
                    <a:lstStyle/>
                    <a:p>
                      <a:pPr algn="l" fontAlgn="ctr"/>
                      <a:r>
                        <a:rPr lang="en-US" altLang="zh-CN" sz="1200" u="none" strike="noStrike">
                          <a:effectLst/>
                        </a:rPr>
                        <a:t>%</a:t>
                      </a:r>
                      <a:endParaRPr lang="en-US" altLang="zh-CN"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5.99</a:t>
                      </a:r>
                      <a:endParaRPr lang="en-US" altLang="zh-CN" sz="1200" b="0" i="0" u="none" strike="noStrike" dirty="0">
                        <a:solidFill>
                          <a:srgbClr val="000000"/>
                        </a:solidFill>
                        <a:effectLst/>
                        <a:latin typeface="Arial Unicode MS"/>
                      </a:endParaRPr>
                    </a:p>
                  </a:txBody>
                  <a:tcPr marL="8197" marR="8197" marT="8197" marB="0" anchor="ctr"/>
                </a:tc>
                <a:tc>
                  <a:txBody>
                    <a:bodyPr/>
                    <a:lstStyle/>
                    <a:p>
                      <a:pPr marL="0" algn="l" defTabSz="914400" rtl="0" eaLnBrk="1" fontAlgn="ctr" latinLnBrk="0" hangingPunct="1"/>
                      <a:r>
                        <a:rPr lang="en-US" sz="1200" b="1" u="none" strike="noStrike" dirty="0">
                          <a:effectLst/>
                        </a:rPr>
                        <a:t>Damping partition number [</a:t>
                      </a:r>
                      <a:r>
                        <a:rPr lang="en-US" sz="1200" b="1" u="none" strike="noStrike" dirty="0" smtClean="0">
                          <a:effectLst/>
                        </a:rPr>
                        <a:t>J</a:t>
                      </a:r>
                      <a:r>
                        <a:rPr lang="en-US" sz="1200" b="1" u="none" strike="noStrike" kern="1200" dirty="0" smtClean="0">
                          <a:solidFill>
                            <a:schemeClr val="dk1"/>
                          </a:solidFill>
                          <a:effectLst/>
                          <a:latin typeface="Symbol" panose="05050102010706020507" pitchFamily="18" charset="2"/>
                          <a:ea typeface="+mn-ea"/>
                          <a:cs typeface="+mn-cs"/>
                        </a:rPr>
                        <a:t>e</a:t>
                      </a:r>
                      <a:r>
                        <a:rPr lang="en-US" sz="1200" b="1" u="none" strike="noStrike" kern="1200" baseline="0" dirty="0" smtClean="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sz="1200" b="1" u="none" strike="noStrike" kern="1200" dirty="0">
                        <a:solidFill>
                          <a:schemeClr val="dk1"/>
                        </a:solidFill>
                        <a:effectLst/>
                        <a:latin typeface="+mn-lt"/>
                        <a:ea typeface="+mn-ea"/>
                        <a:cs typeface="+mn-cs"/>
                      </a:endParaRPr>
                    </a:p>
                  </a:txBody>
                  <a:tcPr marL="8197" marR="8197" marT="8197" marB="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宋体"/>
                      </a:endParaRPr>
                    </a:p>
                  </a:txBody>
                  <a:tcPr marL="8197" marR="8197" marT="8197" marB="0" anchor="ctr"/>
                </a:tc>
                <a:tc>
                  <a:txBody>
                    <a:bodyPr/>
                    <a:lstStyle/>
                    <a:p>
                      <a:pPr algn="l" fontAlgn="ctr"/>
                      <a:r>
                        <a:rPr lang="en-US" altLang="zh-CN" sz="1200" u="none" strike="noStrike" dirty="0">
                          <a:effectLst/>
                        </a:rPr>
                        <a:t>2 </a:t>
                      </a:r>
                      <a:endParaRPr lang="en-US" altLang="zh-CN" sz="1200" b="0" i="0" u="none" strike="noStrike" dirty="0">
                        <a:solidFill>
                          <a:srgbClr val="000000"/>
                        </a:solidFill>
                        <a:effectLst/>
                        <a:latin typeface="Arial Unicode MS"/>
                      </a:endParaRPr>
                    </a:p>
                  </a:txBody>
                  <a:tcPr marL="8197" marR="8197" marT="8197" marB="0" anchor="ctr"/>
                </a:tc>
              </a:tr>
              <a:tr h="247942">
                <a:tc>
                  <a:txBody>
                    <a:bodyPr/>
                    <a:lstStyle/>
                    <a:p>
                      <a:pPr algn="l" fontAlgn="ctr"/>
                      <a:r>
                        <a:rPr lang="en-US" sz="1200" b="1" u="none" strike="noStrike" dirty="0">
                          <a:effectLst/>
                        </a:rPr>
                        <a:t>Energy spread SR [</a:t>
                      </a:r>
                      <a:r>
                        <a:rPr lang="en-US" sz="1200" b="1" u="none" strike="noStrike" kern="1200" dirty="0">
                          <a:solidFill>
                            <a:schemeClr val="dk1"/>
                          </a:solidFill>
                          <a:effectLst/>
                          <a:latin typeface="Symbol" panose="05050102010706020507" pitchFamily="18" charset="2"/>
                          <a:ea typeface="+mn-ea"/>
                          <a:cs typeface="+mn-cs"/>
                        </a:rPr>
                        <a:t>s</a:t>
                      </a:r>
                      <a:r>
                        <a:rPr lang="en-US" sz="1200" b="1" u="none" strike="noStrike" baseline="-25000" dirty="0">
                          <a:effectLst/>
                          <a:latin typeface="Symbol" panose="05050102010706020507" pitchFamily="18" charset="2"/>
                        </a:rPr>
                        <a:t>d</a:t>
                      </a:r>
                      <a:r>
                        <a:rPr lang="en-US" sz="1200" b="1" u="none" strike="noStrike" baseline="-25000" dirty="0">
                          <a:effectLst/>
                        </a:rPr>
                        <a:t>.SR</a:t>
                      </a:r>
                      <a:r>
                        <a:rPr lang="en-US" sz="1200" b="1" u="none" strike="noStrike" dirty="0">
                          <a:effectLst/>
                        </a:rPr>
                        <a:t>]</a:t>
                      </a:r>
                      <a:endParaRPr lang="en-US" sz="1200" b="1" i="0" u="none" strike="noStrike" dirty="0">
                        <a:solidFill>
                          <a:srgbClr val="000000"/>
                        </a:solidFill>
                        <a:effectLst/>
                        <a:latin typeface="宋体"/>
                      </a:endParaRPr>
                    </a:p>
                  </a:txBody>
                  <a:tcPr marL="8197" marR="8197" marT="8197" marB="0" anchor="ctr"/>
                </a:tc>
                <a:tc>
                  <a:txBody>
                    <a:bodyPr/>
                    <a:lstStyle/>
                    <a:p>
                      <a:pPr algn="l" fontAlgn="ctr"/>
                      <a:r>
                        <a:rPr lang="en-US" altLang="zh-CN" sz="1200" u="none" strike="noStrike">
                          <a:effectLst/>
                        </a:rPr>
                        <a:t>%</a:t>
                      </a:r>
                      <a:endParaRPr lang="en-US" altLang="zh-CN"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0.132</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Energy spread BS [</a:t>
                      </a:r>
                      <a:r>
                        <a:rPr lang="en-US" sz="1200" b="1" u="none" strike="noStrike" kern="1200" dirty="0">
                          <a:solidFill>
                            <a:schemeClr val="dk1"/>
                          </a:solidFill>
                          <a:effectLst/>
                          <a:latin typeface="Symbol" panose="05050102010706020507" pitchFamily="18" charset="2"/>
                          <a:ea typeface="+mn-ea"/>
                          <a:cs typeface="+mn-cs"/>
                        </a:rPr>
                        <a:t>s</a:t>
                      </a:r>
                      <a:r>
                        <a:rPr lang="en-US" sz="1200" b="1" u="none" strike="noStrike" baseline="-25000" dirty="0">
                          <a:effectLst/>
                          <a:latin typeface="Symbol" panose="05050102010706020507" pitchFamily="18" charset="2"/>
                        </a:rPr>
                        <a:t>d</a:t>
                      </a:r>
                      <a:r>
                        <a:rPr lang="en-US" sz="1200" b="1" u="none" strike="noStrike" baseline="-25000" dirty="0">
                          <a:effectLst/>
                        </a:rPr>
                        <a:t>.BS</a:t>
                      </a:r>
                      <a:r>
                        <a:rPr lang="en-US" sz="1200" b="1" u="none" strike="noStrike" dirty="0">
                          <a:effectLst/>
                        </a:rPr>
                        <a:t>]</a:t>
                      </a:r>
                      <a:endParaRPr lang="en-US" sz="1200" b="1" i="0" u="none" strike="noStrike" dirty="0">
                        <a:solidFill>
                          <a:srgbClr val="000000"/>
                        </a:solidFill>
                        <a:effectLst/>
                        <a:latin typeface="宋体"/>
                      </a:endParaRPr>
                    </a:p>
                  </a:txBody>
                  <a:tcPr marL="8197" marR="8197" marT="8197" marB="0" anchor="ctr"/>
                </a:tc>
                <a:tc>
                  <a:txBody>
                    <a:bodyPr/>
                    <a:lstStyle/>
                    <a:p>
                      <a:pPr algn="l" fontAlgn="ctr"/>
                      <a:r>
                        <a:rPr lang="en-US" altLang="zh-CN" sz="1200" u="none" strike="noStrike">
                          <a:effectLst/>
                        </a:rPr>
                        <a:t>%</a:t>
                      </a:r>
                      <a:endParaRPr lang="en-US" altLang="zh-CN"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0.096</a:t>
                      </a:r>
                      <a:endParaRPr lang="en-US" altLang="zh-CN" sz="1200" b="0" i="0" u="none" strike="noStrike" dirty="0">
                        <a:solidFill>
                          <a:srgbClr val="000000"/>
                        </a:solidFill>
                        <a:effectLst/>
                        <a:latin typeface="Arial Unicode MS"/>
                      </a:endParaRPr>
                    </a:p>
                  </a:txBody>
                  <a:tcPr marL="8197" marR="8197" marT="8197" marB="0" anchor="ctr"/>
                </a:tc>
              </a:tr>
              <a:tr h="247942">
                <a:tc>
                  <a:txBody>
                    <a:bodyPr/>
                    <a:lstStyle/>
                    <a:p>
                      <a:pPr algn="l" fontAlgn="ctr"/>
                      <a:r>
                        <a:rPr lang="en-US" sz="1200" b="1" u="none" strike="noStrike" dirty="0">
                          <a:effectLst/>
                        </a:rPr>
                        <a:t>Energy spread total [</a:t>
                      </a:r>
                      <a:r>
                        <a:rPr lang="en-US" sz="1200" b="1" u="none" strike="noStrike" kern="1200" dirty="0" err="1">
                          <a:solidFill>
                            <a:schemeClr val="dk1"/>
                          </a:solidFill>
                          <a:effectLst/>
                          <a:latin typeface="Symbol" panose="05050102010706020507" pitchFamily="18" charset="2"/>
                          <a:ea typeface="+mn-ea"/>
                          <a:cs typeface="+mn-cs"/>
                        </a:rPr>
                        <a:t>s</a:t>
                      </a:r>
                      <a:r>
                        <a:rPr lang="en-US" sz="1200" b="1" u="none" strike="noStrike" baseline="-25000" dirty="0" err="1">
                          <a:effectLst/>
                          <a:latin typeface="Symbol" panose="05050102010706020507" pitchFamily="18" charset="2"/>
                        </a:rPr>
                        <a:t>d</a:t>
                      </a:r>
                      <a:r>
                        <a:rPr lang="en-US" sz="1200" b="1" u="none" strike="noStrike" baseline="-25000" dirty="0" err="1">
                          <a:effectLst/>
                        </a:rPr>
                        <a:t>.tot</a:t>
                      </a:r>
                      <a:r>
                        <a:rPr lang="en-US" sz="1200" b="1" u="none" strike="noStrike" dirty="0">
                          <a:effectLst/>
                        </a:rPr>
                        <a:t>]</a:t>
                      </a:r>
                      <a:endParaRPr lang="en-US" sz="1200" b="1" i="0" u="none" strike="noStrike" dirty="0">
                        <a:solidFill>
                          <a:srgbClr val="000000"/>
                        </a:solidFill>
                        <a:effectLst/>
                        <a:latin typeface="宋体"/>
                      </a:endParaRPr>
                    </a:p>
                  </a:txBody>
                  <a:tcPr marL="8197" marR="8197" marT="8197" marB="0" anchor="ctr"/>
                </a:tc>
                <a:tc>
                  <a:txBody>
                    <a:bodyPr/>
                    <a:lstStyle/>
                    <a:p>
                      <a:pPr algn="l" fontAlgn="ctr"/>
                      <a:r>
                        <a:rPr lang="en-US" altLang="zh-CN" sz="1200" u="none" strike="noStrike">
                          <a:effectLst/>
                        </a:rPr>
                        <a:t>%</a:t>
                      </a:r>
                      <a:endParaRPr lang="en-US" altLang="zh-CN"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0.163</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n</a:t>
                      </a:r>
                      <a:r>
                        <a:rPr lang="en-US" sz="1200" b="1" u="none" strike="noStrike" kern="1200" baseline="-25000" dirty="0">
                          <a:solidFill>
                            <a:schemeClr val="dk1"/>
                          </a:solidFill>
                          <a:effectLst/>
                          <a:latin typeface="Symbol" panose="05050102010706020507" pitchFamily="18" charset="2"/>
                          <a:ea typeface="+mn-ea"/>
                          <a:cs typeface="+mn-cs"/>
                        </a:rPr>
                        <a:t>g</a:t>
                      </a:r>
                    </a:p>
                  </a:txBody>
                  <a:tcPr marL="8197" marR="8197" marT="8197" marB="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0.23</a:t>
                      </a:r>
                      <a:endParaRPr lang="en-US" altLang="zh-CN" sz="1200" b="0" i="0" u="none" strike="noStrike" dirty="0">
                        <a:solidFill>
                          <a:srgbClr val="000000"/>
                        </a:solidFill>
                        <a:effectLst/>
                        <a:latin typeface="Arial Unicode MS"/>
                      </a:endParaRPr>
                    </a:p>
                  </a:txBody>
                  <a:tcPr marL="8197" marR="8197" marT="8197" marB="0" anchor="ctr"/>
                </a:tc>
              </a:tr>
              <a:tr h="270480">
                <a:tc>
                  <a:txBody>
                    <a:bodyPr/>
                    <a:lstStyle/>
                    <a:p>
                      <a:pPr algn="l" fontAlgn="ctr"/>
                      <a:r>
                        <a:rPr lang="en-US" sz="1200" b="1" u="none" strike="noStrike" dirty="0">
                          <a:effectLst/>
                        </a:rPr>
                        <a:t>Transverse damping time [</a:t>
                      </a:r>
                      <a:r>
                        <a:rPr lang="en-US" sz="1200" b="1" u="none" strike="noStrike" dirty="0" err="1">
                          <a:effectLst/>
                        </a:rPr>
                        <a:t>n</a:t>
                      </a:r>
                      <a:r>
                        <a:rPr lang="en-US" sz="1200" b="1" u="none" strike="noStrike" baseline="-25000" dirty="0" err="1">
                          <a:effectLst/>
                        </a:rPr>
                        <a:t>x</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dirty="0">
                          <a:effectLst/>
                        </a:rPr>
                        <a:t>turns</a:t>
                      </a:r>
                      <a:endParaRPr lang="en-US" sz="1200" b="0" i="0" u="none" strike="noStrike" dirty="0">
                        <a:solidFill>
                          <a:srgbClr val="000000"/>
                        </a:solidFill>
                        <a:effectLst/>
                        <a:latin typeface="Arial Unicode MS"/>
                      </a:endParaRPr>
                    </a:p>
                  </a:txBody>
                  <a:tcPr marL="8197" marR="8197" marT="8197" marB="0" anchor="ctr"/>
                </a:tc>
                <a:tc>
                  <a:txBody>
                    <a:bodyPr/>
                    <a:lstStyle/>
                    <a:p>
                      <a:pPr algn="l" fontAlgn="ctr"/>
                      <a:r>
                        <a:rPr lang="en-US" altLang="zh-CN" sz="1200" b="0" i="0" u="none" strike="noStrike" dirty="0" smtClean="0">
                          <a:solidFill>
                            <a:schemeClr val="dk1"/>
                          </a:solidFill>
                          <a:effectLst/>
                          <a:latin typeface="+mn-lt"/>
                        </a:rPr>
                        <a:t>78</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Longitudinal damping time [n</a:t>
                      </a:r>
                      <a:r>
                        <a:rPr lang="en-US" sz="1200" b="1" u="none" strike="noStrike" kern="1200" baseline="-25000" dirty="0">
                          <a:solidFill>
                            <a:schemeClr val="dk1"/>
                          </a:solidFill>
                          <a:effectLst/>
                          <a:latin typeface="Symbol" panose="05050102010706020507" pitchFamily="18" charset="2"/>
                          <a:ea typeface="+mn-ea"/>
                          <a:cs typeface="+mn-cs"/>
                        </a:rPr>
                        <a:t>e</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turns</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39</a:t>
                      </a:r>
                      <a:endParaRPr lang="en-US" altLang="zh-CN" sz="1200" b="0" i="0" u="none" strike="noStrike" dirty="0">
                        <a:solidFill>
                          <a:srgbClr val="000000"/>
                        </a:solidFill>
                        <a:effectLst/>
                        <a:latin typeface="Arial Unicode MS"/>
                      </a:endParaRPr>
                    </a:p>
                  </a:txBody>
                  <a:tcPr marL="8197" marR="8197" marT="8197" marB="0" anchor="ctr"/>
                </a:tc>
              </a:tr>
              <a:tr h="270480">
                <a:tc>
                  <a:txBody>
                    <a:bodyPr/>
                    <a:lstStyle/>
                    <a:p>
                      <a:pPr algn="l" fontAlgn="ctr"/>
                      <a:r>
                        <a:rPr lang="en-US" sz="1200" b="1" u="none" strike="noStrike" dirty="0">
                          <a:effectLst/>
                        </a:rPr>
                        <a:t>Hourglass factor</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Fh</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0.68</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Luminosity </a:t>
                      </a:r>
                      <a:r>
                        <a:rPr lang="en-US" sz="1200" b="1" u="none" strike="noStrike" dirty="0" smtClean="0">
                          <a:effectLst/>
                        </a:rPr>
                        <a:t>/IP[L</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cm</a:t>
                      </a:r>
                      <a:r>
                        <a:rPr lang="en-US" sz="1200" u="none" strike="noStrike" baseline="30000">
                          <a:effectLst/>
                        </a:rPr>
                        <a:t>-2</a:t>
                      </a:r>
                      <a:r>
                        <a:rPr lang="en-US" sz="1200" u="none" strike="noStrike">
                          <a:effectLst/>
                        </a:rPr>
                        <a:t>s</a:t>
                      </a:r>
                      <a:r>
                        <a:rPr lang="en-US" sz="1200" u="none" strike="noStrike" baseline="30000">
                          <a:effectLst/>
                        </a:rPr>
                        <a:t>-1</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sz="1200" u="none" strike="noStrike" dirty="0" smtClean="0">
                          <a:effectLst/>
                        </a:rPr>
                        <a:t>2.04E+34</a:t>
                      </a:r>
                      <a:endParaRPr lang="en-US" sz="1200" b="0" i="0" u="none" strike="noStrike" dirty="0">
                        <a:solidFill>
                          <a:srgbClr val="000000"/>
                        </a:solidFill>
                        <a:effectLst/>
                        <a:latin typeface="Arial Unicode MS"/>
                      </a:endParaRPr>
                    </a:p>
                  </a:txBody>
                  <a:tcPr marL="8197" marR="8197" marT="8197" marB="0" anchor="ctr"/>
                </a:tc>
              </a:tr>
            </a:tbl>
          </a:graphicData>
        </a:graphic>
      </p:graphicFrame>
      <p:sp>
        <p:nvSpPr>
          <p:cNvPr id="4" name="Oval 3"/>
          <p:cNvSpPr/>
          <p:nvPr/>
        </p:nvSpPr>
        <p:spPr>
          <a:xfrm>
            <a:off x="3352800" y="1981200"/>
            <a:ext cx="8382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7429500" y="1981200"/>
            <a:ext cx="8763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7429500" y="2209800"/>
            <a:ext cx="6477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7810500" y="2971800"/>
            <a:ext cx="6477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7429500" y="3276600"/>
            <a:ext cx="11811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7429500" y="5715000"/>
            <a:ext cx="8763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r>
              <a:rPr lang="en-US" altLang="zh-CN" smtClean="0">
                <a:solidFill>
                  <a:prstClr val="black">
                    <a:tint val="75000"/>
                  </a:prstClr>
                </a:solidFill>
              </a:rPr>
              <a:t>W. Chou</a:t>
            </a:r>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ltLang="zh-CN" smtClean="0">
                <a:solidFill>
                  <a:prstClr val="black">
                    <a:tint val="75000"/>
                  </a:prstClr>
                </a:solidFill>
              </a:rPr>
              <a:t>CEPC-SPPC Review, Feb 14-16, 2015</a:t>
            </a:r>
            <a:endParaRPr lang="zh-CN" altLang="en-US">
              <a:solidFill>
                <a:prstClr val="black">
                  <a:tint val="75000"/>
                </a:prstClr>
              </a:solidFill>
            </a:endParaRPr>
          </a:p>
        </p:txBody>
      </p:sp>
      <p:sp>
        <p:nvSpPr>
          <p:cNvPr id="12" name="Slide Number Placeholder 11"/>
          <p:cNvSpPr>
            <a:spLocks noGrp="1"/>
          </p:cNvSpPr>
          <p:nvPr>
            <p:ph type="sldNum" sz="quarter" idx="12"/>
          </p:nvPr>
        </p:nvSpPr>
        <p:spPr/>
        <p:txBody>
          <a:bodyPr/>
          <a:lstStyle/>
          <a:p>
            <a:fld id="{98B8565E-86AB-4C52-B197-4A265C699618}" type="slidenum">
              <a:rPr lang="zh-CN" altLang="en-US" smtClean="0">
                <a:solidFill>
                  <a:prstClr val="black">
                    <a:tint val="75000"/>
                  </a:prstClr>
                </a:solidFill>
              </a:rPr>
              <a:pPr/>
              <a:t>13</a:t>
            </a:fld>
            <a:endParaRPr lang="zh-CN" altLang="en-US">
              <a:solidFill>
                <a:prstClr val="black">
                  <a:tint val="75000"/>
                </a:prstClr>
              </a:solidFill>
            </a:endParaRPr>
          </a:p>
        </p:txBody>
      </p:sp>
    </p:spTree>
    <p:extLst>
      <p:ext uri="{BB962C8B-B14F-4D97-AF65-F5344CB8AC3E}">
        <p14:creationId xmlns:p14="http://schemas.microsoft.com/office/powerpoint/2010/main" val="4291905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Main Technical Challenges for CEPC</a:t>
            </a:r>
            <a:endParaRPr lang="en-US" sz="2800" b="1" dirty="0">
              <a:solidFill>
                <a:prstClr val="black"/>
              </a:solidFill>
              <a:latin typeface="Tahoma" pitchFamily="34" charset="0"/>
              <a:cs typeface="Tahoma" pitchFamily="34" charset="0"/>
            </a:endParaRPr>
          </a:p>
        </p:txBody>
      </p:sp>
      <p:sp>
        <p:nvSpPr>
          <p:cNvPr id="3" name="Content Placeholder 4"/>
          <p:cNvSpPr txBox="1">
            <a:spLocks/>
          </p:cNvSpPr>
          <p:nvPr/>
        </p:nvSpPr>
        <p:spPr>
          <a:xfrm>
            <a:off x="381000" y="990600"/>
            <a:ext cx="8382000" cy="5486400"/>
          </a:xfrm>
          <a:prstGeom prst="rect">
            <a:avLst/>
          </a:prstGeom>
        </p:spPr>
        <p:txBody>
          <a:bodyPr vert="horz" lIns="91420" tIns="45711" rIns="91420" bIns="45711" rtlCol="0">
            <a:normAutofit/>
          </a:bodyPr>
          <a:lstStyle/>
          <a:p>
            <a:pPr>
              <a:spcBef>
                <a:spcPct val="20000"/>
              </a:spcBef>
            </a:pPr>
            <a:r>
              <a:rPr lang="en-US" b="1" u="sng" dirty="0" smtClean="0">
                <a:solidFill>
                  <a:prstClr val="black"/>
                </a:solidFill>
              </a:rPr>
              <a:t>Common for both CEPC and FCC-</a:t>
            </a:r>
            <a:r>
              <a:rPr lang="en-US" b="1" u="sng" dirty="0" err="1" smtClean="0">
                <a:solidFill>
                  <a:prstClr val="black"/>
                </a:solidFill>
              </a:rPr>
              <a:t>ee</a:t>
            </a:r>
            <a:r>
              <a:rPr lang="en-US" b="1" u="sng" dirty="0" smtClean="0">
                <a:solidFill>
                  <a:prstClr val="black"/>
                </a:solidFill>
              </a:rPr>
              <a:t>:</a:t>
            </a:r>
          </a:p>
          <a:p>
            <a:pPr marL="342900" indent="-342900">
              <a:spcBef>
                <a:spcPct val="20000"/>
              </a:spcBef>
              <a:buFont typeface="+mj-lt"/>
              <a:buAutoNum type="arabicPeriod"/>
            </a:pPr>
            <a:r>
              <a:rPr lang="en-US" dirty="0" smtClean="0">
                <a:solidFill>
                  <a:prstClr val="black"/>
                </a:solidFill>
              </a:rPr>
              <a:t>IR optics with appropriate dynamic aperture for off-momentum up to </a:t>
            </a:r>
            <a:r>
              <a:rPr lang="en-US" dirty="0" smtClean="0">
                <a:solidFill>
                  <a:prstClr val="black"/>
                </a:solidFill>
                <a:sym typeface="Symbol"/>
              </a:rPr>
              <a:t></a:t>
            </a:r>
            <a:r>
              <a:rPr lang="en-US" dirty="0" smtClean="0">
                <a:solidFill>
                  <a:prstClr val="black"/>
                </a:solidFill>
              </a:rPr>
              <a:t>2%</a:t>
            </a:r>
          </a:p>
          <a:p>
            <a:pPr marL="342900" indent="-342900">
              <a:spcBef>
                <a:spcPct val="20000"/>
              </a:spcBef>
              <a:buFont typeface="+mj-lt"/>
              <a:buAutoNum type="arabicPeriod"/>
            </a:pPr>
            <a:r>
              <a:rPr lang="en-US" dirty="0">
                <a:solidFill>
                  <a:prstClr val="black"/>
                </a:solidFill>
              </a:rPr>
              <a:t>Machine-detector interface </a:t>
            </a:r>
            <a:r>
              <a:rPr lang="en-US" dirty="0" smtClean="0">
                <a:solidFill>
                  <a:prstClr val="black"/>
                </a:solidFill>
              </a:rPr>
              <a:t>(L* = 1.5 m) </a:t>
            </a:r>
          </a:p>
          <a:p>
            <a:pPr marL="342900" indent="-342900">
              <a:spcBef>
                <a:spcPct val="20000"/>
              </a:spcBef>
              <a:buFont typeface="+mj-lt"/>
              <a:buAutoNum type="arabicPeriod"/>
            </a:pPr>
            <a:r>
              <a:rPr lang="en-US" dirty="0">
                <a:solidFill>
                  <a:prstClr val="black"/>
                </a:solidFill>
              </a:rPr>
              <a:t>HOM damper for the </a:t>
            </a:r>
            <a:r>
              <a:rPr lang="en-US" dirty="0" smtClean="0">
                <a:solidFill>
                  <a:prstClr val="black"/>
                </a:solidFill>
              </a:rPr>
              <a:t>RF </a:t>
            </a:r>
            <a:r>
              <a:rPr lang="en-US" dirty="0">
                <a:solidFill>
                  <a:prstClr val="black"/>
                </a:solidFill>
              </a:rPr>
              <a:t>cavity</a:t>
            </a:r>
          </a:p>
          <a:p>
            <a:pPr marL="800100" lvl="1" indent="-342900">
              <a:spcBef>
                <a:spcPct val="20000"/>
              </a:spcBef>
              <a:buFont typeface="Wingdings" panose="05000000000000000000" pitchFamily="2" charset="2"/>
              <a:buChar char="Ø"/>
            </a:pPr>
            <a:r>
              <a:rPr lang="en-US" dirty="0">
                <a:solidFill>
                  <a:prstClr val="black"/>
                </a:solidFill>
              </a:rPr>
              <a:t>High average beam current: 2 x 16.6 mA</a:t>
            </a:r>
          </a:p>
          <a:p>
            <a:pPr marL="800100" lvl="1" indent="-342900">
              <a:spcBef>
                <a:spcPct val="20000"/>
              </a:spcBef>
              <a:buFont typeface="Wingdings" panose="05000000000000000000" pitchFamily="2" charset="2"/>
              <a:buChar char="Ø"/>
            </a:pPr>
            <a:r>
              <a:rPr lang="en-US" dirty="0">
                <a:solidFill>
                  <a:prstClr val="black"/>
                </a:solidFill>
              </a:rPr>
              <a:t>High HOM loss: 2 x 2.3 kW per </a:t>
            </a:r>
            <a:r>
              <a:rPr lang="en-US" dirty="0" smtClean="0">
                <a:solidFill>
                  <a:prstClr val="black"/>
                </a:solidFill>
              </a:rPr>
              <a:t>cavity</a:t>
            </a:r>
          </a:p>
          <a:p>
            <a:pPr lvl="1" algn="ctr">
              <a:spcBef>
                <a:spcPct val="20000"/>
              </a:spcBef>
            </a:pPr>
            <a:endParaRPr lang="en-US" dirty="0" smtClean="0">
              <a:solidFill>
                <a:prstClr val="black"/>
              </a:solidFill>
            </a:endParaRPr>
          </a:p>
          <a:p>
            <a:pPr marL="800100" lvl="1" indent="-342900">
              <a:spcBef>
                <a:spcPct val="20000"/>
              </a:spcBef>
              <a:buFont typeface="Wingdings" panose="05000000000000000000" pitchFamily="2" charset="2"/>
              <a:buChar char="Ø"/>
            </a:pPr>
            <a:endParaRPr lang="en-US" dirty="0">
              <a:solidFill>
                <a:prstClr val="black"/>
              </a:solidFill>
            </a:endParaRPr>
          </a:p>
          <a:p>
            <a:pPr>
              <a:spcBef>
                <a:spcPct val="20000"/>
              </a:spcBef>
            </a:pPr>
            <a:endParaRPr lang="en-US" dirty="0" smtClean="0">
              <a:solidFill>
                <a:prstClr val="black"/>
              </a:solidFill>
            </a:endParaRPr>
          </a:p>
          <a:p>
            <a:pPr>
              <a:spcBef>
                <a:spcPct val="20000"/>
              </a:spcBef>
            </a:pPr>
            <a:endParaRPr lang="en-US" dirty="0">
              <a:solidFill>
                <a:prstClr val="black"/>
              </a:solidFill>
            </a:endParaRPr>
          </a:p>
          <a:p>
            <a:pPr>
              <a:spcBef>
                <a:spcPct val="20000"/>
              </a:spcBef>
            </a:pPr>
            <a:endParaRPr lang="en-US" dirty="0" smtClean="0">
              <a:solidFill>
                <a:prstClr val="black"/>
              </a:solidFill>
            </a:endParaRPr>
          </a:p>
          <a:p>
            <a:pPr>
              <a:spcBef>
                <a:spcPct val="20000"/>
              </a:spcBef>
            </a:pPr>
            <a:endParaRPr lang="en-US" dirty="0">
              <a:solidFill>
                <a:prstClr val="black"/>
              </a:solidFill>
            </a:endParaRPr>
          </a:p>
          <a:p>
            <a:pPr>
              <a:spcBef>
                <a:spcPct val="20000"/>
              </a:spcBef>
            </a:pPr>
            <a:r>
              <a:rPr lang="en-US" b="1" u="sng" dirty="0" smtClean="0">
                <a:solidFill>
                  <a:prstClr val="black"/>
                </a:solidFill>
              </a:rPr>
              <a:t>Specific to CEPC (due to budget constraint):</a:t>
            </a:r>
          </a:p>
          <a:p>
            <a:pPr marL="342900" indent="-342900">
              <a:spcBef>
                <a:spcPct val="20000"/>
              </a:spcBef>
              <a:buFont typeface="+mj-lt"/>
              <a:buAutoNum type="arabicPeriod" startAt="4"/>
            </a:pPr>
            <a:r>
              <a:rPr lang="en-US" dirty="0" smtClean="0">
                <a:solidFill>
                  <a:prstClr val="black"/>
                </a:solidFill>
              </a:rPr>
              <a:t>Pretzel orbit (single beam pipe)</a:t>
            </a:r>
          </a:p>
          <a:p>
            <a:pPr marL="342900" indent="-342900">
              <a:spcBef>
                <a:spcPct val="20000"/>
              </a:spcBef>
              <a:buFont typeface="+mj-lt"/>
              <a:buAutoNum type="arabicPeriod" startAt="4"/>
            </a:pPr>
            <a:r>
              <a:rPr lang="en-US" dirty="0" smtClean="0">
                <a:solidFill>
                  <a:prstClr val="black"/>
                </a:solidFill>
              </a:rPr>
              <a:t>Low energy injection (6 </a:t>
            </a:r>
            <a:r>
              <a:rPr lang="en-US" dirty="0" err="1" smtClean="0">
                <a:solidFill>
                  <a:prstClr val="black"/>
                </a:solidFill>
              </a:rPr>
              <a:t>GeV</a:t>
            </a:r>
            <a:r>
              <a:rPr lang="en-US" dirty="0" smtClean="0">
                <a:solidFill>
                  <a:prstClr val="black"/>
                </a:solidFill>
              </a:rPr>
              <a:t>) to the Booster:</a:t>
            </a:r>
          </a:p>
          <a:p>
            <a:pPr marL="800100" lvl="1" indent="-342900">
              <a:spcBef>
                <a:spcPct val="20000"/>
              </a:spcBef>
              <a:buFont typeface="Wingdings" panose="05000000000000000000" pitchFamily="2" charset="2"/>
              <a:buChar char="Ø"/>
            </a:pPr>
            <a:r>
              <a:rPr lang="en-US" dirty="0" smtClean="0">
                <a:solidFill>
                  <a:prstClr val="black"/>
                </a:solidFill>
              </a:rPr>
              <a:t>Earth field effect: bend field ~30 </a:t>
            </a:r>
            <a:r>
              <a:rPr lang="en-US" dirty="0" err="1" smtClean="0">
                <a:solidFill>
                  <a:prstClr val="black"/>
                </a:solidFill>
              </a:rPr>
              <a:t>Gs</a:t>
            </a:r>
            <a:r>
              <a:rPr lang="en-US" dirty="0" smtClean="0">
                <a:solidFill>
                  <a:prstClr val="black"/>
                </a:solidFill>
              </a:rPr>
              <a:t>, measured earth field ~0.5</a:t>
            </a:r>
            <a:r>
              <a:rPr lang="en-US" dirty="0" smtClean="0">
                <a:solidFill>
                  <a:prstClr val="black"/>
                </a:solidFill>
                <a:sym typeface="Symbol"/>
              </a:rPr>
              <a:t>  </a:t>
            </a:r>
            <a:r>
              <a:rPr lang="en-US" dirty="0" smtClean="0">
                <a:solidFill>
                  <a:prstClr val="black"/>
                </a:solidFill>
              </a:rPr>
              <a:t>0.03 </a:t>
            </a:r>
            <a:r>
              <a:rPr lang="en-US" dirty="0" err="1" smtClean="0">
                <a:solidFill>
                  <a:prstClr val="black"/>
                </a:solidFill>
              </a:rPr>
              <a:t>Gs</a:t>
            </a:r>
            <a:endParaRPr lang="en-US" dirty="0" smtClean="0">
              <a:solidFill>
                <a:prstClr val="black"/>
              </a:solidFill>
            </a:endParaRPr>
          </a:p>
          <a:p>
            <a:pPr>
              <a:spcBef>
                <a:spcPct val="20000"/>
              </a:spcBef>
            </a:pPr>
            <a:endParaRPr lang="en-US" dirty="0" smtClean="0">
              <a:solidFill>
                <a:prstClr val="black"/>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3048000"/>
            <a:ext cx="5540375" cy="82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extLst/>
          </p:nvPr>
        </p:nvGraphicFramePr>
        <p:xfrm>
          <a:off x="1001712" y="3868071"/>
          <a:ext cx="7086600" cy="731520"/>
        </p:xfrm>
        <a:graphic>
          <a:graphicData uri="http://schemas.openxmlformats.org/drawingml/2006/table">
            <a:tbl>
              <a:tblPr firstRow="1" bandRow="1">
                <a:tableStyleId>{5C22544A-7EE6-4342-B048-85BDC9FD1C3A}</a:tableStyleId>
              </a:tblPr>
              <a:tblGrid>
                <a:gridCol w="2834640"/>
                <a:gridCol w="1445386"/>
                <a:gridCol w="1543616"/>
                <a:gridCol w="1262958"/>
              </a:tblGrid>
              <a:tr h="294640">
                <a:tc>
                  <a:txBody>
                    <a:bodyPr/>
                    <a:lstStyle/>
                    <a:p>
                      <a:endParaRPr lang="en-US" dirty="0"/>
                    </a:p>
                  </a:txBody>
                  <a:tcPr/>
                </a:tc>
                <a:tc>
                  <a:txBody>
                    <a:bodyPr/>
                    <a:lstStyle/>
                    <a:p>
                      <a:pPr algn="ctr"/>
                      <a:r>
                        <a:rPr lang="en-US" dirty="0" smtClean="0"/>
                        <a:t>40 K</a:t>
                      </a:r>
                      <a:r>
                        <a:rPr lang="en-US" baseline="0" dirty="0" smtClean="0"/>
                        <a:t> to 80 K</a:t>
                      </a:r>
                      <a:endParaRPr lang="en-US" dirty="0"/>
                    </a:p>
                  </a:txBody>
                  <a:tcPr/>
                </a:tc>
                <a:tc>
                  <a:txBody>
                    <a:bodyPr/>
                    <a:lstStyle/>
                    <a:p>
                      <a:pPr algn="ctr"/>
                      <a:r>
                        <a:rPr lang="en-US" dirty="0" smtClean="0"/>
                        <a:t>5 K to 8 K</a:t>
                      </a:r>
                      <a:endParaRPr lang="en-US" dirty="0"/>
                    </a:p>
                  </a:txBody>
                  <a:tcPr/>
                </a:tc>
                <a:tc>
                  <a:txBody>
                    <a:bodyPr/>
                    <a:lstStyle/>
                    <a:p>
                      <a:pPr algn="ctr"/>
                      <a:r>
                        <a:rPr lang="en-US" dirty="0" smtClean="0"/>
                        <a:t>2 K</a:t>
                      </a:r>
                      <a:endParaRPr lang="en-US" dirty="0"/>
                    </a:p>
                  </a:txBody>
                  <a:tcPr/>
                </a:tc>
              </a:tr>
              <a:tr h="217389">
                <a:tc>
                  <a:txBody>
                    <a:bodyPr/>
                    <a:lstStyle/>
                    <a:p>
                      <a:r>
                        <a:rPr lang="en-US" dirty="0" smtClean="0"/>
                        <a:t>HOM heat load distribution</a:t>
                      </a:r>
                      <a:endParaRPr lang="en-US" dirty="0"/>
                    </a:p>
                  </a:txBody>
                  <a:tcPr/>
                </a:tc>
                <a:tc>
                  <a:txBody>
                    <a:bodyPr/>
                    <a:lstStyle/>
                    <a:p>
                      <a:pPr algn="ctr"/>
                      <a:r>
                        <a:rPr lang="en-US" dirty="0" smtClean="0"/>
                        <a:t>3%</a:t>
                      </a:r>
                      <a:endParaRPr lang="en-US" dirty="0"/>
                    </a:p>
                  </a:txBody>
                  <a:tcPr/>
                </a:tc>
                <a:tc>
                  <a:txBody>
                    <a:bodyPr/>
                    <a:lstStyle/>
                    <a:p>
                      <a:pPr algn="ctr"/>
                      <a:r>
                        <a:rPr lang="en-US" dirty="0" smtClean="0"/>
                        <a:t>0.3%</a:t>
                      </a:r>
                      <a:endParaRPr lang="en-US" dirty="0"/>
                    </a:p>
                  </a:txBody>
                  <a:tcPr/>
                </a:tc>
                <a:tc>
                  <a:txBody>
                    <a:bodyPr/>
                    <a:lstStyle/>
                    <a:p>
                      <a:pPr algn="ctr"/>
                      <a:r>
                        <a:rPr lang="en-US" dirty="0" smtClean="0"/>
                        <a:t>0.1%</a:t>
                      </a:r>
                      <a:endParaRPr lang="en-US" dirty="0"/>
                    </a:p>
                  </a:txBody>
                  <a:tcPr/>
                </a:tc>
              </a:tr>
            </a:tbl>
          </a:graphicData>
        </a:graphic>
      </p:graphicFrame>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CEPC-SPPC Review, Feb 14-16, 2015</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2722698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CEPC Relative Cost Estimate</a:t>
            </a:r>
            <a:endParaRPr lang="en-US" sz="2800" b="1" dirty="0">
              <a:solidFill>
                <a:prstClr val="black"/>
              </a:solidFill>
              <a:latin typeface="Tahoma" pitchFamily="34" charset="0"/>
              <a:cs typeface="Tahoma" pitchFamily="34" charset="0"/>
            </a:endParaRPr>
          </a:p>
        </p:txBody>
      </p:sp>
      <p:sp>
        <p:nvSpPr>
          <p:cNvPr id="4" name="TextBox 3"/>
          <p:cNvSpPr txBox="1"/>
          <p:nvPr/>
        </p:nvSpPr>
        <p:spPr>
          <a:xfrm>
            <a:off x="4343400" y="2205335"/>
            <a:ext cx="990600" cy="461665"/>
          </a:xfrm>
          <a:prstGeom prst="rect">
            <a:avLst/>
          </a:prstGeom>
          <a:noFill/>
        </p:spPr>
        <p:txBody>
          <a:bodyPr wrap="square" rtlCol="0">
            <a:spAutoFit/>
          </a:bodyPr>
          <a:lstStyle/>
          <a:p>
            <a:pPr algn="ctr"/>
            <a:r>
              <a:rPr lang="en-US" sz="2400" b="1" dirty="0" smtClean="0">
                <a:solidFill>
                  <a:prstClr val="white"/>
                </a:solidFill>
              </a:rPr>
              <a:t>26%</a:t>
            </a:r>
            <a:endParaRPr lang="en-US" sz="2400" b="1" dirty="0">
              <a:solidFill>
                <a:prstClr val="white"/>
              </a:solidFill>
            </a:endParaRPr>
          </a:p>
        </p:txBody>
      </p:sp>
      <p:sp>
        <p:nvSpPr>
          <p:cNvPr id="5" name="TextBox 4"/>
          <p:cNvSpPr txBox="1"/>
          <p:nvPr/>
        </p:nvSpPr>
        <p:spPr>
          <a:xfrm>
            <a:off x="4267200" y="4872335"/>
            <a:ext cx="990600" cy="461665"/>
          </a:xfrm>
          <a:prstGeom prst="rect">
            <a:avLst/>
          </a:prstGeom>
          <a:noFill/>
        </p:spPr>
        <p:txBody>
          <a:bodyPr wrap="square" rtlCol="0">
            <a:spAutoFit/>
          </a:bodyPr>
          <a:lstStyle/>
          <a:p>
            <a:pPr algn="ctr"/>
            <a:r>
              <a:rPr lang="en-US" sz="2400" b="1" dirty="0" smtClean="0">
                <a:solidFill>
                  <a:prstClr val="white"/>
                </a:solidFill>
              </a:rPr>
              <a:t>19%</a:t>
            </a:r>
            <a:endParaRPr lang="en-US" sz="2400" b="1" dirty="0">
              <a:solidFill>
                <a:prstClr val="white"/>
              </a:solidFill>
            </a:endParaRPr>
          </a:p>
        </p:txBody>
      </p:sp>
      <p:sp>
        <p:nvSpPr>
          <p:cNvPr id="6" name="TextBox 5"/>
          <p:cNvSpPr txBox="1"/>
          <p:nvPr/>
        </p:nvSpPr>
        <p:spPr>
          <a:xfrm>
            <a:off x="2590800" y="5481935"/>
            <a:ext cx="990600" cy="461665"/>
          </a:xfrm>
          <a:prstGeom prst="rect">
            <a:avLst/>
          </a:prstGeom>
          <a:noFill/>
        </p:spPr>
        <p:txBody>
          <a:bodyPr wrap="square" rtlCol="0">
            <a:spAutoFit/>
          </a:bodyPr>
          <a:lstStyle/>
          <a:p>
            <a:pPr algn="ctr"/>
            <a:r>
              <a:rPr lang="en-US" sz="2400" b="1" dirty="0" smtClean="0">
                <a:solidFill>
                  <a:prstClr val="white"/>
                </a:solidFill>
              </a:rPr>
              <a:t>12%</a:t>
            </a:r>
            <a:endParaRPr lang="en-US" sz="2400" b="1" dirty="0">
              <a:solidFill>
                <a:prstClr val="white"/>
              </a:solidFill>
            </a:endParaRPr>
          </a:p>
        </p:txBody>
      </p:sp>
      <p:sp>
        <p:nvSpPr>
          <p:cNvPr id="7" name="TextBox 6"/>
          <p:cNvSpPr txBox="1"/>
          <p:nvPr/>
        </p:nvSpPr>
        <p:spPr>
          <a:xfrm>
            <a:off x="1219200" y="4872335"/>
            <a:ext cx="990600" cy="461665"/>
          </a:xfrm>
          <a:prstGeom prst="rect">
            <a:avLst/>
          </a:prstGeom>
          <a:noFill/>
        </p:spPr>
        <p:txBody>
          <a:bodyPr wrap="square" rtlCol="0">
            <a:spAutoFit/>
          </a:bodyPr>
          <a:lstStyle/>
          <a:p>
            <a:pPr algn="ctr"/>
            <a:r>
              <a:rPr lang="en-US" sz="2400" b="1" dirty="0" smtClean="0">
                <a:solidFill>
                  <a:prstClr val="white"/>
                </a:solidFill>
              </a:rPr>
              <a:t>12%</a:t>
            </a:r>
            <a:endParaRPr lang="en-US" sz="2400" b="1" dirty="0">
              <a:solidFill>
                <a:prstClr val="white"/>
              </a:solidFill>
            </a:endParaRPr>
          </a:p>
        </p:txBody>
      </p:sp>
      <p:sp>
        <p:nvSpPr>
          <p:cNvPr id="8" name="TextBox 7"/>
          <p:cNvSpPr txBox="1"/>
          <p:nvPr/>
        </p:nvSpPr>
        <p:spPr>
          <a:xfrm>
            <a:off x="685800" y="3352800"/>
            <a:ext cx="990600" cy="461665"/>
          </a:xfrm>
          <a:prstGeom prst="rect">
            <a:avLst/>
          </a:prstGeom>
          <a:noFill/>
        </p:spPr>
        <p:txBody>
          <a:bodyPr wrap="square" rtlCol="0">
            <a:spAutoFit/>
          </a:bodyPr>
          <a:lstStyle/>
          <a:p>
            <a:pPr algn="ctr"/>
            <a:r>
              <a:rPr lang="en-US" sz="2400" b="1" dirty="0" smtClean="0">
                <a:solidFill>
                  <a:prstClr val="white"/>
                </a:solidFill>
              </a:rPr>
              <a:t>10%</a:t>
            </a:r>
            <a:endParaRPr lang="en-US" sz="2400" b="1" dirty="0">
              <a:solidFill>
                <a:prstClr val="white"/>
              </a:solidFill>
            </a:endParaRPr>
          </a:p>
        </p:txBody>
      </p:sp>
      <p:sp>
        <p:nvSpPr>
          <p:cNvPr id="9" name="TextBox 8"/>
          <p:cNvSpPr txBox="1"/>
          <p:nvPr/>
        </p:nvSpPr>
        <p:spPr>
          <a:xfrm>
            <a:off x="2209800" y="1447800"/>
            <a:ext cx="990600" cy="461665"/>
          </a:xfrm>
          <a:prstGeom prst="rect">
            <a:avLst/>
          </a:prstGeom>
          <a:noFill/>
        </p:spPr>
        <p:txBody>
          <a:bodyPr wrap="square" rtlCol="0">
            <a:spAutoFit/>
          </a:bodyPr>
          <a:lstStyle/>
          <a:p>
            <a:pPr algn="ctr"/>
            <a:r>
              <a:rPr lang="en-US" sz="2400" b="1" dirty="0" smtClean="0">
                <a:solidFill>
                  <a:prstClr val="white"/>
                </a:solidFill>
              </a:rPr>
              <a:t>10%</a:t>
            </a:r>
            <a:endParaRPr lang="en-US" sz="2400" b="1" dirty="0">
              <a:solidFill>
                <a:prstClr val="white"/>
              </a:solidFill>
            </a:endParaRPr>
          </a:p>
        </p:txBody>
      </p:sp>
      <p:sp>
        <p:nvSpPr>
          <p:cNvPr id="10" name="TextBox 9"/>
          <p:cNvSpPr txBox="1"/>
          <p:nvPr/>
        </p:nvSpPr>
        <p:spPr>
          <a:xfrm>
            <a:off x="1143000" y="1981200"/>
            <a:ext cx="990600" cy="461665"/>
          </a:xfrm>
          <a:prstGeom prst="rect">
            <a:avLst/>
          </a:prstGeom>
          <a:noFill/>
        </p:spPr>
        <p:txBody>
          <a:bodyPr wrap="square" rtlCol="0">
            <a:spAutoFit/>
          </a:bodyPr>
          <a:lstStyle/>
          <a:p>
            <a:pPr algn="ctr"/>
            <a:r>
              <a:rPr lang="en-US" sz="2400" b="1" dirty="0" smtClean="0">
                <a:solidFill>
                  <a:prstClr val="white"/>
                </a:solidFill>
              </a:rPr>
              <a:t>4%</a:t>
            </a:r>
            <a:endParaRPr lang="en-US" sz="2400" b="1" dirty="0">
              <a:solidFill>
                <a:prstClr val="white"/>
              </a:solidFill>
            </a:endParaRPr>
          </a:p>
        </p:txBody>
      </p:sp>
      <p:sp>
        <p:nvSpPr>
          <p:cNvPr id="11" name="TextBox 10"/>
          <p:cNvSpPr txBox="1"/>
          <p:nvPr/>
        </p:nvSpPr>
        <p:spPr>
          <a:xfrm>
            <a:off x="762000" y="4114800"/>
            <a:ext cx="990600" cy="461665"/>
          </a:xfrm>
          <a:prstGeom prst="rect">
            <a:avLst/>
          </a:prstGeom>
          <a:noFill/>
        </p:spPr>
        <p:txBody>
          <a:bodyPr wrap="square" rtlCol="0">
            <a:spAutoFit/>
          </a:bodyPr>
          <a:lstStyle/>
          <a:p>
            <a:pPr algn="ctr"/>
            <a:r>
              <a:rPr lang="en-US" sz="2400" b="1" dirty="0" smtClean="0">
                <a:solidFill>
                  <a:prstClr val="white"/>
                </a:solidFill>
              </a:rPr>
              <a:t>2%</a:t>
            </a:r>
            <a:endParaRPr lang="en-US" sz="2400" b="1" dirty="0">
              <a:solidFill>
                <a:prstClr val="white"/>
              </a:solidFill>
            </a:endParaRPr>
          </a:p>
        </p:txBody>
      </p:sp>
      <p:sp>
        <p:nvSpPr>
          <p:cNvPr id="12" name="TextBox 11"/>
          <p:cNvSpPr txBox="1"/>
          <p:nvPr/>
        </p:nvSpPr>
        <p:spPr>
          <a:xfrm>
            <a:off x="762000" y="2514600"/>
            <a:ext cx="990600" cy="461665"/>
          </a:xfrm>
          <a:prstGeom prst="rect">
            <a:avLst/>
          </a:prstGeom>
          <a:noFill/>
        </p:spPr>
        <p:txBody>
          <a:bodyPr wrap="square" rtlCol="0">
            <a:spAutoFit/>
          </a:bodyPr>
          <a:lstStyle/>
          <a:p>
            <a:pPr algn="ctr"/>
            <a:r>
              <a:rPr lang="en-US" sz="2400" b="1" dirty="0" smtClean="0">
                <a:solidFill>
                  <a:prstClr val="white"/>
                </a:solidFill>
              </a:rPr>
              <a:t>2.4%</a:t>
            </a:r>
            <a:endParaRPr lang="en-US" sz="2400" b="1" dirty="0">
              <a:solidFill>
                <a:prstClr val="white"/>
              </a:solidFill>
            </a:endParaRPr>
          </a:p>
        </p:txBody>
      </p:sp>
      <p:sp>
        <p:nvSpPr>
          <p:cNvPr id="13" name="Date Placeholder 12"/>
          <p:cNvSpPr>
            <a:spLocks noGrp="1"/>
          </p:cNvSpPr>
          <p:nvPr>
            <p:ph type="dt" sz="half" idx="10"/>
          </p:nvPr>
        </p:nvSpPr>
        <p:spPr/>
        <p:txBody>
          <a:bodyPr/>
          <a:lstStyle/>
          <a:p>
            <a:r>
              <a:rPr lang="en-US" smtClean="0">
                <a:solidFill>
                  <a:prstClr val="black">
                    <a:tint val="75000"/>
                  </a:prstClr>
                </a:solidFill>
              </a:rPr>
              <a:t>W. Chou</a:t>
            </a:r>
            <a:endParaRPr lang="en-US">
              <a:solidFill>
                <a:prstClr val="black">
                  <a:tint val="75000"/>
                </a:prstClr>
              </a:solidFill>
            </a:endParaRPr>
          </a:p>
        </p:txBody>
      </p:sp>
      <p:sp>
        <p:nvSpPr>
          <p:cNvPr id="14" name="Footer Placeholder 13"/>
          <p:cNvSpPr>
            <a:spLocks noGrp="1"/>
          </p:cNvSpPr>
          <p:nvPr>
            <p:ph type="ftr" sz="quarter" idx="11"/>
          </p:nvPr>
        </p:nvSpPr>
        <p:spPr/>
        <p:txBody>
          <a:bodyPr/>
          <a:lstStyle/>
          <a:p>
            <a:r>
              <a:rPr lang="en-US" smtClean="0">
                <a:solidFill>
                  <a:prstClr val="black">
                    <a:tint val="75000"/>
                  </a:prstClr>
                </a:solidFill>
              </a:rPr>
              <a:t>CEPC-SPPC Review, Feb 14-16, 2015</a:t>
            </a:r>
            <a:endParaRPr lang="en-US">
              <a:solidFill>
                <a:prstClr val="black">
                  <a:tint val="75000"/>
                </a:prstClr>
              </a:solidFill>
            </a:endParaRPr>
          </a:p>
        </p:txBody>
      </p:sp>
      <p:sp>
        <p:nvSpPr>
          <p:cNvPr id="15" name="Slide Number Placeholder 14"/>
          <p:cNvSpPr>
            <a:spLocks noGrp="1"/>
          </p:cNvSpPr>
          <p:nvPr>
            <p:ph type="sldNum" sz="quarter" idx="12"/>
          </p:nvPr>
        </p:nvSpPr>
        <p:spPr/>
        <p:txBody>
          <a:bodyPr/>
          <a:lstStyle/>
          <a:p>
            <a:fld id="{B6F15528-21DE-4FAA-801E-634DDDAF4B2B}" type="slidenum">
              <a:rPr lang="en-US" smtClean="0">
                <a:solidFill>
                  <a:prstClr val="black">
                    <a:tint val="75000"/>
                  </a:prstClr>
                </a:solidFill>
              </a:rPr>
              <a:pPr/>
              <a:t>15</a:t>
            </a:fld>
            <a:endParaRPr lang="en-US">
              <a:solidFill>
                <a:prstClr val="black">
                  <a:tint val="75000"/>
                </a:prstClr>
              </a:solidFill>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47750"/>
            <a:ext cx="7912002" cy="535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461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609600" y="914400"/>
          <a:ext cx="8001000" cy="577412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Relative Power Consumption</a:t>
            </a:r>
            <a:endParaRPr lang="en-US" sz="2800" b="1" dirty="0">
              <a:solidFill>
                <a:prstClr val="black"/>
              </a:solidFill>
              <a:latin typeface="Tahoma" pitchFamily="34" charset="0"/>
              <a:cs typeface="Tahoma" pitchFamily="34" charset="0"/>
            </a:endParaRPr>
          </a:p>
        </p:txBody>
      </p:sp>
      <p:sp>
        <p:nvSpPr>
          <p:cNvPr id="4" name="TextBox 3"/>
          <p:cNvSpPr txBox="1"/>
          <p:nvPr/>
        </p:nvSpPr>
        <p:spPr>
          <a:xfrm>
            <a:off x="3810000" y="1519535"/>
            <a:ext cx="990600" cy="461665"/>
          </a:xfrm>
          <a:prstGeom prst="rect">
            <a:avLst/>
          </a:prstGeom>
          <a:noFill/>
        </p:spPr>
        <p:txBody>
          <a:bodyPr wrap="square" rtlCol="0">
            <a:spAutoFit/>
          </a:bodyPr>
          <a:lstStyle/>
          <a:p>
            <a:pPr algn="ctr"/>
            <a:r>
              <a:rPr lang="en-US" sz="2400" b="1" dirty="0" smtClean="0">
                <a:solidFill>
                  <a:prstClr val="white"/>
                </a:solidFill>
              </a:rPr>
              <a:t>9%</a:t>
            </a:r>
            <a:endParaRPr lang="en-US" sz="2400" b="1" dirty="0">
              <a:solidFill>
                <a:prstClr val="white"/>
              </a:solidFill>
            </a:endParaRPr>
          </a:p>
        </p:txBody>
      </p:sp>
      <p:sp>
        <p:nvSpPr>
          <p:cNvPr id="5" name="TextBox 4"/>
          <p:cNvSpPr txBox="1"/>
          <p:nvPr/>
        </p:nvSpPr>
        <p:spPr>
          <a:xfrm>
            <a:off x="4876800" y="3043535"/>
            <a:ext cx="990600" cy="461665"/>
          </a:xfrm>
          <a:prstGeom prst="rect">
            <a:avLst/>
          </a:prstGeom>
          <a:noFill/>
        </p:spPr>
        <p:txBody>
          <a:bodyPr wrap="square" rtlCol="0">
            <a:spAutoFit/>
          </a:bodyPr>
          <a:lstStyle/>
          <a:p>
            <a:pPr algn="ctr"/>
            <a:r>
              <a:rPr lang="en-US" sz="2400" b="1" dirty="0" smtClean="0">
                <a:solidFill>
                  <a:prstClr val="white"/>
                </a:solidFill>
              </a:rPr>
              <a:t>16%</a:t>
            </a:r>
            <a:endParaRPr lang="en-US" sz="2400" b="1" dirty="0">
              <a:solidFill>
                <a:prstClr val="white"/>
              </a:solidFill>
            </a:endParaRPr>
          </a:p>
        </p:txBody>
      </p:sp>
      <p:sp>
        <p:nvSpPr>
          <p:cNvPr id="6" name="TextBox 5"/>
          <p:cNvSpPr txBox="1"/>
          <p:nvPr/>
        </p:nvSpPr>
        <p:spPr>
          <a:xfrm>
            <a:off x="762000" y="3200400"/>
            <a:ext cx="990600" cy="461665"/>
          </a:xfrm>
          <a:prstGeom prst="rect">
            <a:avLst/>
          </a:prstGeom>
          <a:noFill/>
        </p:spPr>
        <p:txBody>
          <a:bodyPr wrap="square" rtlCol="0">
            <a:spAutoFit/>
          </a:bodyPr>
          <a:lstStyle/>
          <a:p>
            <a:pPr algn="ctr"/>
            <a:r>
              <a:rPr lang="en-US" sz="2400" b="1" dirty="0">
                <a:solidFill>
                  <a:prstClr val="white"/>
                </a:solidFill>
              </a:rPr>
              <a:t>5</a:t>
            </a:r>
            <a:r>
              <a:rPr lang="en-US" sz="2400" b="1" dirty="0" smtClean="0">
                <a:solidFill>
                  <a:prstClr val="white"/>
                </a:solidFill>
              </a:rPr>
              <a:t>%</a:t>
            </a:r>
            <a:endParaRPr lang="en-US" sz="2400" b="1" dirty="0">
              <a:solidFill>
                <a:prstClr val="white"/>
              </a:solidFill>
            </a:endParaRPr>
          </a:p>
        </p:txBody>
      </p:sp>
      <p:sp>
        <p:nvSpPr>
          <p:cNvPr id="7" name="TextBox 6"/>
          <p:cNvSpPr txBox="1"/>
          <p:nvPr/>
        </p:nvSpPr>
        <p:spPr>
          <a:xfrm>
            <a:off x="1828800" y="1676400"/>
            <a:ext cx="990600" cy="461665"/>
          </a:xfrm>
          <a:prstGeom prst="rect">
            <a:avLst/>
          </a:prstGeom>
          <a:noFill/>
        </p:spPr>
        <p:txBody>
          <a:bodyPr wrap="square" rtlCol="0">
            <a:spAutoFit/>
          </a:bodyPr>
          <a:lstStyle/>
          <a:p>
            <a:pPr algn="ctr"/>
            <a:r>
              <a:rPr lang="en-US" sz="2400" b="1" dirty="0" smtClean="0">
                <a:solidFill>
                  <a:prstClr val="white"/>
                </a:solidFill>
              </a:rPr>
              <a:t>10%</a:t>
            </a:r>
            <a:endParaRPr lang="en-US" sz="2400" b="1" dirty="0">
              <a:solidFill>
                <a:prstClr val="white"/>
              </a:solidFill>
            </a:endParaRPr>
          </a:p>
        </p:txBody>
      </p:sp>
      <p:sp>
        <p:nvSpPr>
          <p:cNvPr id="8" name="TextBox 7"/>
          <p:cNvSpPr txBox="1"/>
          <p:nvPr/>
        </p:nvSpPr>
        <p:spPr>
          <a:xfrm>
            <a:off x="990600" y="2438400"/>
            <a:ext cx="990600" cy="461665"/>
          </a:xfrm>
          <a:prstGeom prst="rect">
            <a:avLst/>
          </a:prstGeom>
          <a:noFill/>
        </p:spPr>
        <p:txBody>
          <a:bodyPr wrap="square" rtlCol="0">
            <a:spAutoFit/>
          </a:bodyPr>
          <a:lstStyle/>
          <a:p>
            <a:pPr algn="ctr"/>
            <a:r>
              <a:rPr lang="en-US" sz="2400" b="1" dirty="0" smtClean="0">
                <a:solidFill>
                  <a:prstClr val="white"/>
                </a:solidFill>
              </a:rPr>
              <a:t>6%</a:t>
            </a:r>
            <a:endParaRPr lang="en-US" sz="2400" b="1" dirty="0">
              <a:solidFill>
                <a:prstClr val="white"/>
              </a:solidFill>
            </a:endParaRPr>
          </a:p>
        </p:txBody>
      </p:sp>
      <p:sp>
        <p:nvSpPr>
          <p:cNvPr id="9" name="TextBox 8"/>
          <p:cNvSpPr txBox="1"/>
          <p:nvPr/>
        </p:nvSpPr>
        <p:spPr>
          <a:xfrm>
            <a:off x="2895600" y="4567535"/>
            <a:ext cx="990600" cy="461665"/>
          </a:xfrm>
          <a:prstGeom prst="rect">
            <a:avLst/>
          </a:prstGeom>
          <a:noFill/>
        </p:spPr>
        <p:txBody>
          <a:bodyPr wrap="square" rtlCol="0">
            <a:spAutoFit/>
          </a:bodyPr>
          <a:lstStyle/>
          <a:p>
            <a:pPr algn="ctr"/>
            <a:r>
              <a:rPr lang="en-US" sz="2400" b="1" dirty="0" smtClean="0">
                <a:solidFill>
                  <a:prstClr val="white"/>
                </a:solidFill>
              </a:rPr>
              <a:t>48%</a:t>
            </a:r>
            <a:endParaRPr lang="en-US" sz="2400" b="1" dirty="0">
              <a:solidFill>
                <a:prstClr val="white"/>
              </a:solidFill>
            </a:endParaRPr>
          </a:p>
        </p:txBody>
      </p:sp>
      <p:sp>
        <p:nvSpPr>
          <p:cNvPr id="10" name="TextBox 9"/>
          <p:cNvSpPr txBox="1"/>
          <p:nvPr/>
        </p:nvSpPr>
        <p:spPr>
          <a:xfrm>
            <a:off x="3124200" y="1290935"/>
            <a:ext cx="990600" cy="461665"/>
          </a:xfrm>
          <a:prstGeom prst="rect">
            <a:avLst/>
          </a:prstGeom>
          <a:noFill/>
        </p:spPr>
        <p:txBody>
          <a:bodyPr wrap="square" rtlCol="0">
            <a:spAutoFit/>
          </a:bodyPr>
          <a:lstStyle/>
          <a:p>
            <a:pPr algn="ctr"/>
            <a:r>
              <a:rPr lang="en-US" sz="2400" b="1" dirty="0">
                <a:solidFill>
                  <a:prstClr val="white"/>
                </a:solidFill>
              </a:rPr>
              <a:t>2</a:t>
            </a:r>
            <a:r>
              <a:rPr lang="en-US" sz="2400" b="1" dirty="0" smtClean="0">
                <a:solidFill>
                  <a:prstClr val="white"/>
                </a:solidFill>
              </a:rPr>
              <a:t>%</a:t>
            </a:r>
            <a:endParaRPr lang="en-US" sz="2400" b="1" dirty="0">
              <a:solidFill>
                <a:prstClr val="white"/>
              </a:solidFill>
            </a:endParaRPr>
          </a:p>
        </p:txBody>
      </p:sp>
      <p:sp>
        <p:nvSpPr>
          <p:cNvPr id="11" name="TextBox 10"/>
          <p:cNvSpPr txBox="1"/>
          <p:nvPr/>
        </p:nvSpPr>
        <p:spPr>
          <a:xfrm>
            <a:off x="2667000" y="1295400"/>
            <a:ext cx="990600" cy="461665"/>
          </a:xfrm>
          <a:prstGeom prst="rect">
            <a:avLst/>
          </a:prstGeom>
          <a:noFill/>
        </p:spPr>
        <p:txBody>
          <a:bodyPr wrap="square" rtlCol="0">
            <a:spAutoFit/>
          </a:bodyPr>
          <a:lstStyle/>
          <a:p>
            <a:pPr algn="ctr"/>
            <a:r>
              <a:rPr lang="en-US" sz="2400" b="1" dirty="0" smtClean="0">
                <a:solidFill>
                  <a:prstClr val="white"/>
                </a:solidFill>
              </a:rPr>
              <a:t>3%</a:t>
            </a:r>
            <a:endParaRPr lang="en-US" sz="2400" b="1" dirty="0">
              <a:solidFill>
                <a:prstClr val="white"/>
              </a:solidFill>
            </a:endParaRPr>
          </a:p>
        </p:txBody>
      </p:sp>
      <p:sp>
        <p:nvSpPr>
          <p:cNvPr id="12" name="Date Placeholder 11"/>
          <p:cNvSpPr>
            <a:spLocks noGrp="1"/>
          </p:cNvSpPr>
          <p:nvPr>
            <p:ph type="dt" sz="half" idx="10"/>
          </p:nvPr>
        </p:nvSpPr>
        <p:spPr/>
        <p:txBody>
          <a:bodyPr/>
          <a:lstStyle/>
          <a:p>
            <a:r>
              <a:rPr lang="en-US" smtClean="0">
                <a:solidFill>
                  <a:prstClr val="black">
                    <a:tint val="75000"/>
                  </a:prstClr>
                </a:solidFill>
              </a:rPr>
              <a:t>W. Chou</a:t>
            </a:r>
            <a:endParaRPr lang="en-US">
              <a:solidFill>
                <a:prstClr val="black">
                  <a:tint val="75000"/>
                </a:prstClr>
              </a:solidFill>
            </a:endParaRP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CEPC-SPPC Review, Feb 14-16, 2015</a:t>
            </a:r>
            <a:endParaRPr lang="en-US">
              <a:solidFill>
                <a:prstClr val="black">
                  <a:tint val="75000"/>
                </a:prstClr>
              </a:solidFill>
            </a:endParaRPr>
          </a:p>
        </p:txBody>
      </p:sp>
      <p:sp>
        <p:nvSpPr>
          <p:cNvPr id="14" name="Slide Number Placeholder 13"/>
          <p:cNvSpPr>
            <a:spLocks noGrp="1"/>
          </p:cNvSpPr>
          <p:nvPr>
            <p:ph type="sldNum" sz="quarter" idx="12"/>
          </p:nvPr>
        </p:nvSpPr>
        <p:spPr/>
        <p:txBody>
          <a:bodyPr/>
          <a:lstStyle/>
          <a:p>
            <a:fld id="{B6F15528-21DE-4FAA-801E-634DDDAF4B2B}"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62274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63451"/>
            <a:ext cx="9144000" cy="707886"/>
          </a:xfrm>
          <a:prstGeom prst="rect">
            <a:avLst/>
          </a:prstGeom>
          <a:noFill/>
          <a:ln>
            <a:noFill/>
          </a:ln>
        </p:spPr>
        <p:txBody>
          <a:bodyPr wrap="square" rtlCol="0">
            <a:spAutoFit/>
          </a:bodyPr>
          <a:lstStyle/>
          <a:p>
            <a:pPr algn="ctr"/>
            <a:r>
              <a:rPr lang="en-US" sz="4000" dirty="0" smtClean="0">
                <a:solidFill>
                  <a:srgbClr val="0070C0"/>
                </a:solidFill>
                <a:latin typeface="Arial" panose="020B0604020202020204" pitchFamily="34" charset="0"/>
                <a:cs typeface="Arial" panose="020B0604020202020204" pitchFamily="34" charset="0"/>
              </a:rPr>
              <a:t>Pretzel Scheme</a:t>
            </a:r>
            <a:endParaRPr lang="en-US" sz="4000" b="1" dirty="0">
              <a:solidFill>
                <a:srgbClr val="0070C0"/>
              </a:solidFill>
              <a:latin typeface="Arial" panose="020B0604020202020204" pitchFamily="34" charset="0"/>
              <a:cs typeface="Arial" panose="020B0604020202020204" pitchFamily="34" charset="0"/>
            </a:endParaRPr>
          </a:p>
        </p:txBody>
      </p:sp>
      <p:sp>
        <p:nvSpPr>
          <p:cNvPr id="11" name="文本框 10"/>
          <p:cNvSpPr txBox="1"/>
          <p:nvPr/>
        </p:nvSpPr>
        <p:spPr>
          <a:xfrm>
            <a:off x="863239" y="5093209"/>
            <a:ext cx="7356736" cy="1477328"/>
          </a:xfrm>
          <a:prstGeom prst="rect">
            <a:avLst/>
          </a:prstGeom>
          <a:noFill/>
        </p:spPr>
        <p:txBody>
          <a:bodyPr wrap="square" rtlCol="0">
            <a:spAutoFit/>
          </a:bodyPr>
          <a:lstStyle/>
          <a:p>
            <a:pPr marL="285750" indent="-285750">
              <a:buFont typeface="Arial" panose="020B0604020202020204" pitchFamily="34" charset="0"/>
              <a:buChar char="•"/>
            </a:pPr>
            <a:r>
              <a:rPr lang="en-US" altLang="zh-CN" dirty="0" smtClean="0">
                <a:latin typeface="Arial" panose="020B0604020202020204" pitchFamily="34" charset="0"/>
                <a:cs typeface="Arial" panose="020B0604020202020204" pitchFamily="34" charset="0"/>
              </a:rPr>
              <a:t>48 bunches / beam, 96 parasitic collision points (~ 500 m spacing)</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Horizontal </a:t>
            </a:r>
            <a:r>
              <a:rPr lang="en-US" altLang="zh-CN" dirty="0" smtClean="0">
                <a:latin typeface="Arial" panose="020B0604020202020204" pitchFamily="34" charset="0"/>
                <a:cs typeface="Arial" panose="020B0604020202020204" pitchFamily="34" charset="0"/>
              </a:rPr>
              <a:t>separation, no </a:t>
            </a:r>
            <a:r>
              <a:rPr lang="en-US" altLang="zh-CN" dirty="0">
                <a:latin typeface="Arial" panose="020B0604020202020204" pitchFamily="34" charset="0"/>
                <a:cs typeface="Arial" panose="020B0604020202020204" pitchFamily="34" charset="0"/>
              </a:rPr>
              <a:t>off-center orbit in RF </a:t>
            </a:r>
            <a:r>
              <a:rPr lang="en-US" altLang="zh-CN" dirty="0" smtClean="0">
                <a:latin typeface="Arial" panose="020B0604020202020204" pitchFamily="34" charset="0"/>
                <a:cs typeface="Arial" panose="020B0604020202020204" pitchFamily="34" charset="0"/>
              </a:rPr>
              <a:t>section</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One pair of electrostatic separators for each </a:t>
            </a:r>
            <a:r>
              <a:rPr lang="en-US" altLang="zh-CN" dirty="0" smtClean="0">
                <a:latin typeface="Arial" panose="020B0604020202020204" pitchFamily="34" charset="0"/>
                <a:cs typeface="Arial" panose="020B0604020202020204" pitchFamily="34" charset="0"/>
              </a:rPr>
              <a:t>arc (green)</a:t>
            </a:r>
          </a:p>
          <a:p>
            <a:pPr marL="285750" indent="-285750">
              <a:buFont typeface="Arial" panose="020B0604020202020204" pitchFamily="34" charset="0"/>
              <a:buChar char="•"/>
            </a:pPr>
            <a:r>
              <a:rPr lang="en-US" altLang="zh-CN" dirty="0" smtClean="0">
                <a:latin typeface="Arial" panose="020B0604020202020204" pitchFamily="34" charset="0"/>
                <a:cs typeface="Arial" panose="020B0604020202020204" pitchFamily="34" charset="0"/>
              </a:rPr>
              <a:t>One pair of </a:t>
            </a:r>
            <a:r>
              <a:rPr lang="en-US" altLang="zh-CN" dirty="0">
                <a:latin typeface="Arial" panose="020B0604020202020204" pitchFamily="34" charset="0"/>
                <a:cs typeface="Arial" panose="020B0604020202020204" pitchFamily="34" charset="0"/>
              </a:rPr>
              <a:t>electrostatic separators </a:t>
            </a:r>
            <a:r>
              <a:rPr lang="en-US" altLang="zh-CN" dirty="0" smtClean="0">
                <a:latin typeface="Arial" panose="020B0604020202020204" pitchFamily="34" charset="0"/>
                <a:cs typeface="Arial" panose="020B0604020202020204" pitchFamily="34" charset="0"/>
              </a:rPr>
              <a:t>for P2, P3, P4, P6, P7, P8</a:t>
            </a:r>
            <a:endParaRPr lang="en-US" altLang="zh-C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zh-CN" altLang="en-US" dirty="0">
              <a:latin typeface="Arial" panose="020B0604020202020204" pitchFamily="34" charset="0"/>
              <a:cs typeface="Arial" panose="020B0604020202020204" pitchFamily="34" charset="0"/>
            </a:endParaRPr>
          </a:p>
        </p:txBody>
      </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b="3696"/>
          <a:stretch/>
        </p:blipFill>
        <p:spPr>
          <a:xfrm>
            <a:off x="477211" y="1498029"/>
            <a:ext cx="4242835" cy="338748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1997" b="3493"/>
          <a:stretch/>
        </p:blipFill>
        <p:spPr>
          <a:xfrm>
            <a:off x="5050055" y="1375407"/>
            <a:ext cx="3576561" cy="3728976"/>
          </a:xfrm>
          <a:prstGeom prst="rect">
            <a:avLst/>
          </a:prstGeom>
        </p:spPr>
      </p:pic>
      <p:sp>
        <p:nvSpPr>
          <p:cNvPr id="14" name="矩形 13"/>
          <p:cNvSpPr/>
          <p:nvPr/>
        </p:nvSpPr>
        <p:spPr>
          <a:xfrm>
            <a:off x="7672253" y="6314908"/>
            <a:ext cx="1232132" cy="369332"/>
          </a:xfrm>
          <a:prstGeom prst="rect">
            <a:avLst/>
          </a:prstGeom>
        </p:spPr>
        <p:txBody>
          <a:bodyPr wrap="none">
            <a:spAutoFit/>
          </a:bodyPr>
          <a:lstStyle/>
          <a:p>
            <a:r>
              <a:rPr lang="en-US" altLang="zh-CN" dirty="0">
                <a:solidFill>
                  <a:srgbClr val="0070C0"/>
                </a:solidFill>
                <a:latin typeface="Arial" panose="020B0604020202020204" pitchFamily="34" charset="0"/>
                <a:cs typeface="Arial" panose="020B0604020202020204" pitchFamily="34" charset="0"/>
              </a:rPr>
              <a:t>H.P. Geng</a:t>
            </a:r>
            <a:endParaRPr lang="zh-CN" altLang="en-US" dirty="0"/>
          </a:p>
        </p:txBody>
      </p:sp>
    </p:spTree>
    <p:extLst>
      <p:ext uri="{BB962C8B-B14F-4D97-AF65-F5344CB8AC3E}">
        <p14:creationId xmlns:p14="http://schemas.microsoft.com/office/powerpoint/2010/main" val="14005020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73265" y="1392576"/>
            <a:ext cx="3793477" cy="2363789"/>
          </a:xfrm>
          <a:prstGeom prst="rect">
            <a:avLst/>
          </a:prstGeom>
        </p:spPr>
      </p:pic>
      <p:sp>
        <p:nvSpPr>
          <p:cNvPr id="2" name="标题 1"/>
          <p:cNvSpPr>
            <a:spLocks noGrp="1"/>
          </p:cNvSpPr>
          <p:nvPr>
            <p:ph type="title"/>
          </p:nvPr>
        </p:nvSpPr>
        <p:spPr>
          <a:xfrm>
            <a:off x="0" y="67013"/>
            <a:ext cx="9144000" cy="1325563"/>
          </a:xfrm>
        </p:spPr>
        <p:txBody>
          <a:bodyPr>
            <a:normAutofit/>
          </a:bodyPr>
          <a:lstStyle/>
          <a:p>
            <a:pPr algn="ctr"/>
            <a:r>
              <a:rPr lang="en-US" altLang="zh-CN" sz="4000" dirty="0" smtClean="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Local </a:t>
            </a:r>
            <a:r>
              <a:rPr lang="en-US" altLang="zh-CN" sz="4000"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Double Ring </a:t>
            </a:r>
            <a:r>
              <a:rPr lang="en-US" altLang="zh-CN" sz="4000" dirty="0" smtClean="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Scheme</a:t>
            </a:r>
            <a:endParaRPr lang="zh-CN" altLang="en-US" sz="40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 name="内容占位符 2"/>
          <p:cNvSpPr>
            <a:spLocks noGrp="1"/>
          </p:cNvSpPr>
          <p:nvPr>
            <p:ph idx="1"/>
          </p:nvPr>
        </p:nvSpPr>
        <p:spPr>
          <a:xfrm>
            <a:off x="4404225" y="1513401"/>
            <a:ext cx="4706122" cy="2106665"/>
          </a:xfrm>
        </p:spPr>
        <p:txBody>
          <a:bodyPr>
            <a:normAutofit fontScale="92500" lnSpcReduction="10000"/>
          </a:bodyPr>
          <a:lstStyle/>
          <a:p>
            <a:pPr>
              <a:lnSpc>
                <a:spcPct val="120000"/>
              </a:lnSpc>
              <a:spcBef>
                <a:spcPts val="600"/>
              </a:spcBef>
            </a:pPr>
            <a:r>
              <a:rPr lang="en-US" altLang="zh-CN" sz="2000" dirty="0" smtClean="0">
                <a:latin typeface="Arial" panose="020B0604020202020204" pitchFamily="34" charset="0"/>
                <a:cs typeface="Arial" panose="020B0604020202020204" pitchFamily="34" charset="0"/>
              </a:rPr>
              <a:t>One </a:t>
            </a:r>
            <a:r>
              <a:rPr lang="en-US" altLang="zh-CN" sz="2000" dirty="0" smtClean="0">
                <a:solidFill>
                  <a:srgbClr val="C00000"/>
                </a:solidFill>
                <a:latin typeface="Arial" panose="020B0604020202020204" pitchFamily="34" charset="0"/>
                <a:cs typeface="Arial" panose="020B0604020202020204" pitchFamily="34" charset="0"/>
              </a:rPr>
              <a:t>bunch train </a:t>
            </a:r>
            <a:r>
              <a:rPr lang="en-US" altLang="zh-CN" sz="2000" dirty="0" smtClean="0">
                <a:latin typeface="Arial" panose="020B0604020202020204" pitchFamily="34" charset="0"/>
                <a:cs typeface="Arial" panose="020B0604020202020204" pitchFamily="34" charset="0"/>
              </a:rPr>
              <a:t>per beam</a:t>
            </a:r>
          </a:p>
          <a:p>
            <a:pPr>
              <a:lnSpc>
                <a:spcPct val="120000"/>
              </a:lnSpc>
              <a:spcBef>
                <a:spcPts val="600"/>
              </a:spcBef>
            </a:pPr>
            <a:r>
              <a:rPr lang="en-US" altLang="zh-CN" sz="2000" dirty="0" smtClean="0">
                <a:latin typeface="Arial" panose="020B0604020202020204" pitchFamily="34" charset="0"/>
                <a:cs typeface="Arial" panose="020B0604020202020204" pitchFamily="34" charset="0"/>
              </a:rPr>
              <a:t>No pretzel</a:t>
            </a:r>
          </a:p>
          <a:p>
            <a:pPr>
              <a:lnSpc>
                <a:spcPct val="120000"/>
              </a:lnSpc>
              <a:spcBef>
                <a:spcPts val="600"/>
              </a:spcBef>
            </a:pPr>
            <a:r>
              <a:rPr lang="en-US" altLang="zh-CN" sz="2000" dirty="0" smtClean="0">
                <a:latin typeface="Arial" panose="020B0604020202020204" pitchFamily="34" charset="0"/>
                <a:cs typeface="Arial" panose="020B0604020202020204" pitchFamily="34" charset="0"/>
              </a:rPr>
              <a:t>Crab waist possible</a:t>
            </a:r>
          </a:p>
          <a:p>
            <a:pPr>
              <a:lnSpc>
                <a:spcPct val="120000"/>
              </a:lnSpc>
              <a:spcBef>
                <a:spcPts val="600"/>
              </a:spcBef>
            </a:pPr>
            <a:r>
              <a:rPr lang="en-US" altLang="zh-CN" sz="2000" dirty="0" smtClean="0">
                <a:latin typeface="Arial" panose="020B0604020202020204" pitchFamily="34" charset="0"/>
                <a:cs typeface="Arial" panose="020B0604020202020204" pitchFamily="34" charset="0"/>
              </a:rPr>
              <a:t>Cost less than whole double-ring</a:t>
            </a:r>
          </a:p>
          <a:p>
            <a:pPr>
              <a:lnSpc>
                <a:spcPct val="120000"/>
              </a:lnSpc>
              <a:spcBef>
                <a:spcPts val="600"/>
              </a:spcBef>
            </a:pPr>
            <a:r>
              <a:rPr lang="en-US" altLang="zh-CN" sz="2000" dirty="0" smtClean="0">
                <a:latin typeface="Arial" panose="020B0604020202020204" pitchFamily="34" charset="0"/>
                <a:cs typeface="Arial" panose="020B0604020202020204" pitchFamily="34" charset="0"/>
              </a:rPr>
              <a:t>More bunches for high luminosity Z, W</a:t>
            </a:r>
          </a:p>
          <a:p>
            <a:endParaRPr lang="zh-CN" altLang="en-US" sz="2000" dirty="0">
              <a:latin typeface="Arial" panose="020B0604020202020204" pitchFamily="34" charset="0"/>
              <a:cs typeface="Arial" panose="020B0604020202020204" pitchFamily="34" charset="0"/>
            </a:endParaRPr>
          </a:p>
        </p:txBody>
      </p:sp>
      <p:sp>
        <p:nvSpPr>
          <p:cNvPr id="6" name="矩形 5"/>
          <p:cNvSpPr/>
          <p:nvPr/>
        </p:nvSpPr>
        <p:spPr>
          <a:xfrm>
            <a:off x="5420857" y="5859849"/>
            <a:ext cx="3377848" cy="369332"/>
          </a:xfrm>
          <a:prstGeom prst="rect">
            <a:avLst/>
          </a:prstGeom>
        </p:spPr>
        <p:txBody>
          <a:bodyPr wrap="square">
            <a:spAutoFit/>
          </a:bodyPr>
          <a:lstStyle/>
          <a:p>
            <a:r>
              <a:rPr lang="en-US" altLang="zh-CN" dirty="0" smtClean="0">
                <a:solidFill>
                  <a:srgbClr val="0070C0"/>
                </a:solidFill>
                <a:latin typeface="Arial" panose="020B0604020202020204" pitchFamily="34" charset="0"/>
                <a:cs typeface="Arial" panose="020B0604020202020204" pitchFamily="34" charset="0"/>
              </a:rPr>
              <a:t>J. Gao, M. Xiao, M</a:t>
            </a:r>
            <a:r>
              <a:rPr lang="en-US" altLang="zh-CN" dirty="0">
                <a:solidFill>
                  <a:srgbClr val="0070C0"/>
                </a:solidFill>
                <a:latin typeface="Arial" panose="020B0604020202020204" pitchFamily="34" charset="0"/>
                <a:cs typeface="Arial" panose="020B0604020202020204" pitchFamily="34" charset="0"/>
              </a:rPr>
              <a:t>. Koratzinos</a:t>
            </a:r>
            <a:r>
              <a:rPr lang="en-US" altLang="zh-CN" dirty="0" smtClean="0">
                <a:solidFill>
                  <a:srgbClr val="0070C0"/>
                </a:solidFill>
                <a:latin typeface="Arial" panose="020B0604020202020204" pitchFamily="34" charset="0"/>
                <a:cs typeface="Arial" panose="020B0604020202020204" pitchFamily="34" charset="0"/>
              </a:rPr>
              <a:t> </a:t>
            </a:r>
            <a:endParaRPr lang="zh-CN" altLang="en-US" dirty="0">
              <a:solidFill>
                <a:srgbClr val="0070C0"/>
              </a:solidFill>
              <a:latin typeface="Arial" panose="020B0604020202020204" pitchFamily="34" charset="0"/>
              <a:cs typeface="Arial" panose="020B0604020202020204" pitchFamily="34" charset="0"/>
            </a:endParaRPr>
          </a:p>
        </p:txBody>
      </p:sp>
      <p:graphicFrame>
        <p:nvGraphicFramePr>
          <p:cNvPr id="8" name="表格 7"/>
          <p:cNvGraphicFramePr>
            <a:graphicFrameLocks noGrp="1"/>
          </p:cNvGraphicFramePr>
          <p:nvPr>
            <p:extLst/>
          </p:nvPr>
        </p:nvGraphicFramePr>
        <p:xfrm>
          <a:off x="373265" y="4123181"/>
          <a:ext cx="4484796" cy="2106000"/>
        </p:xfrm>
        <a:graphic>
          <a:graphicData uri="http://schemas.openxmlformats.org/drawingml/2006/table">
            <a:tbl>
              <a:tblPr firstRow="1" bandRow="1">
                <a:tableStyleId>{5940675A-B579-460E-94D1-54222C63F5DA}</a:tableStyleId>
              </a:tblPr>
              <a:tblGrid>
                <a:gridCol w="3013047"/>
                <a:gridCol w="766354"/>
                <a:gridCol w="705395"/>
              </a:tblGrid>
              <a:tr h="351000">
                <a:tc>
                  <a:txBody>
                    <a:bodyPr/>
                    <a:lstStyle/>
                    <a:p>
                      <a:pPr marL="0" algn="ctr" defTabSz="914400" rtl="0" eaLnBrk="1" latinLnBrk="0" hangingPunct="1">
                        <a:spcAft>
                          <a:spcPts val="0"/>
                        </a:spcAft>
                      </a:pPr>
                      <a:r>
                        <a:rPr lang="en-US" sz="1400" kern="1200" dirty="0">
                          <a:latin typeface="Arial" panose="020B0604020202020204" pitchFamily="34" charset="0"/>
                          <a:cs typeface="Arial" panose="020B0604020202020204" pitchFamily="34" charset="0"/>
                        </a:rPr>
                        <a:t>Parameters</a:t>
                      </a:r>
                      <a:endParaRPr lang="zh-CN" sz="1400" kern="1200" dirty="0">
                        <a:solidFill>
                          <a:schemeClr val="dk1"/>
                        </a:solidFill>
                        <a:latin typeface="Arial" panose="020B0604020202020204" pitchFamily="34" charset="0"/>
                        <a:ea typeface="+mn-ea"/>
                        <a:cs typeface="Arial" panose="020B0604020202020204" pitchFamily="34" charset="0"/>
                      </a:endParaRPr>
                    </a:p>
                  </a:txBody>
                  <a:tcPr marL="51435" marR="51435" marT="0" marB="0" anchor="ctr"/>
                </a:tc>
                <a:tc>
                  <a:txBody>
                    <a:bodyPr/>
                    <a:lstStyle/>
                    <a:p>
                      <a:pPr marL="0" algn="ctr" defTabSz="914400" rtl="0" eaLnBrk="1" latinLnBrk="0" hangingPunct="1">
                        <a:spcAft>
                          <a:spcPts val="0"/>
                        </a:spcAft>
                      </a:pPr>
                      <a:r>
                        <a:rPr lang="en-US" sz="1400" kern="1200" dirty="0">
                          <a:latin typeface="Arial" panose="020B0604020202020204" pitchFamily="34" charset="0"/>
                          <a:cs typeface="Arial" panose="020B0604020202020204" pitchFamily="34" charset="0"/>
                        </a:rPr>
                        <a:t>Value</a:t>
                      </a:r>
                      <a:endParaRPr lang="zh-CN" sz="1400" kern="1200" dirty="0">
                        <a:solidFill>
                          <a:schemeClr val="dk1"/>
                        </a:solidFill>
                        <a:latin typeface="Arial" panose="020B0604020202020204" pitchFamily="34" charset="0"/>
                        <a:ea typeface="+mn-ea"/>
                        <a:cs typeface="Arial" panose="020B0604020202020204" pitchFamily="34" charset="0"/>
                      </a:endParaRPr>
                    </a:p>
                  </a:txBody>
                  <a:tcPr marL="51435" marR="51435" marT="0" marB="0" anchor="ctr"/>
                </a:tc>
                <a:tc>
                  <a:txBody>
                    <a:bodyPr/>
                    <a:lstStyle/>
                    <a:p>
                      <a:pPr marL="0" algn="ctr" defTabSz="914400" rtl="0" eaLnBrk="1" latinLnBrk="0" hangingPunct="1">
                        <a:spcAft>
                          <a:spcPts val="0"/>
                        </a:spcAft>
                      </a:pPr>
                      <a:r>
                        <a:rPr lang="en-US" sz="1400" kern="1200">
                          <a:latin typeface="Arial" panose="020B0604020202020204" pitchFamily="34" charset="0"/>
                          <a:cs typeface="Arial" panose="020B0604020202020204" pitchFamily="34" charset="0"/>
                        </a:rPr>
                        <a:t>Unit</a:t>
                      </a:r>
                      <a:endParaRPr lang="zh-CN" sz="1400" kern="1200">
                        <a:solidFill>
                          <a:schemeClr val="dk1"/>
                        </a:solidFill>
                        <a:latin typeface="Arial" panose="020B0604020202020204" pitchFamily="34" charset="0"/>
                        <a:ea typeface="+mn-ea"/>
                        <a:cs typeface="Arial" panose="020B0604020202020204" pitchFamily="34" charset="0"/>
                      </a:endParaRPr>
                    </a:p>
                  </a:txBody>
                  <a:tcPr marL="51435" marR="51435" marT="0" marB="0" anchor="ctr"/>
                </a:tc>
              </a:tr>
              <a:tr h="351000">
                <a:tc>
                  <a:txBody>
                    <a:bodyPr/>
                    <a:lstStyle/>
                    <a:p>
                      <a:pPr marL="0" algn="l" defTabSz="914400" rtl="0" eaLnBrk="1" latinLnBrk="0" hangingPunct="1">
                        <a:spcAft>
                          <a:spcPts val="0"/>
                        </a:spcAft>
                      </a:pPr>
                      <a:r>
                        <a:rPr lang="en-US" sz="1400" kern="1200" dirty="0">
                          <a:latin typeface="Arial" panose="020B0604020202020204" pitchFamily="34" charset="0"/>
                          <a:cs typeface="Arial" panose="020B0604020202020204" pitchFamily="34" charset="0"/>
                        </a:rPr>
                        <a:t>Circumference</a:t>
                      </a:r>
                      <a:endParaRPr lang="zh-CN" sz="1400" b="1" kern="1200" dirty="0">
                        <a:solidFill>
                          <a:schemeClr val="dk1"/>
                        </a:solidFill>
                        <a:latin typeface="Arial" panose="020B0604020202020204" pitchFamily="34" charset="0"/>
                        <a:ea typeface="+mn-ea"/>
                        <a:cs typeface="Arial" panose="020B0604020202020204" pitchFamily="34" charset="0"/>
                      </a:endParaRPr>
                    </a:p>
                  </a:txBody>
                  <a:tcPr marL="51435" marR="51435" marT="0" marB="0" anchor="ctr"/>
                </a:tc>
                <a:tc>
                  <a:txBody>
                    <a:bodyPr/>
                    <a:lstStyle/>
                    <a:p>
                      <a:pPr marL="0" algn="ctr" defTabSz="914400" rtl="0" eaLnBrk="1" latinLnBrk="0" hangingPunct="1">
                        <a:spcAft>
                          <a:spcPts val="0"/>
                        </a:spcAft>
                      </a:pPr>
                      <a:r>
                        <a:rPr lang="en-US" sz="1400" kern="1200" dirty="0">
                          <a:latin typeface="Arial" panose="020B0604020202020204" pitchFamily="34" charset="0"/>
                          <a:cs typeface="Arial" panose="020B0604020202020204" pitchFamily="34" charset="0"/>
                        </a:rPr>
                        <a:t>54374</a:t>
                      </a:r>
                      <a:endParaRPr lang="zh-CN" sz="1400" b="1" kern="1200" dirty="0">
                        <a:solidFill>
                          <a:schemeClr val="dk1"/>
                        </a:solidFill>
                        <a:latin typeface="Arial" panose="020B0604020202020204" pitchFamily="34" charset="0"/>
                        <a:ea typeface="+mn-ea"/>
                        <a:cs typeface="Arial" panose="020B0604020202020204" pitchFamily="34" charset="0"/>
                      </a:endParaRPr>
                    </a:p>
                  </a:txBody>
                  <a:tcPr marL="51435" marR="51435" marT="0" marB="0" anchor="ctr"/>
                </a:tc>
                <a:tc>
                  <a:txBody>
                    <a:bodyPr/>
                    <a:lstStyle/>
                    <a:p>
                      <a:pPr marL="0" algn="ctr" defTabSz="914400" rtl="0" eaLnBrk="1" latinLnBrk="0" hangingPunct="1">
                        <a:spcAft>
                          <a:spcPts val="0"/>
                        </a:spcAft>
                      </a:pPr>
                      <a:r>
                        <a:rPr lang="en-US" sz="1400" kern="1200" dirty="0">
                          <a:latin typeface="Arial" panose="020B0604020202020204" pitchFamily="34" charset="0"/>
                          <a:cs typeface="Arial" panose="020B0604020202020204" pitchFamily="34" charset="0"/>
                        </a:rPr>
                        <a:t>m</a:t>
                      </a:r>
                      <a:endParaRPr lang="zh-CN" sz="1400" b="1" kern="1200" dirty="0">
                        <a:solidFill>
                          <a:schemeClr val="dk1"/>
                        </a:solidFill>
                        <a:latin typeface="Arial" panose="020B0604020202020204" pitchFamily="34" charset="0"/>
                        <a:ea typeface="+mn-ea"/>
                        <a:cs typeface="Arial" panose="020B0604020202020204" pitchFamily="34" charset="0"/>
                      </a:endParaRPr>
                    </a:p>
                  </a:txBody>
                  <a:tcPr marL="51435" marR="51435" marT="0" marB="0" anchor="ctr"/>
                </a:tc>
              </a:tr>
              <a:tr h="351000">
                <a:tc>
                  <a:txBody>
                    <a:bodyPr/>
                    <a:lstStyle/>
                    <a:p>
                      <a:pPr marL="0" algn="l" defTabSz="914400" rtl="0" eaLnBrk="1" latinLnBrk="0" hangingPunct="1">
                        <a:spcAft>
                          <a:spcPts val="0"/>
                        </a:spcAft>
                      </a:pPr>
                      <a:r>
                        <a:rPr lang="en-US" sz="1400" kern="1200" dirty="0">
                          <a:latin typeface="Arial" panose="020B0604020202020204" pitchFamily="34" charset="0"/>
                          <a:cs typeface="Arial" panose="020B0604020202020204" pitchFamily="34" charset="0"/>
                        </a:rPr>
                        <a:t>Length of one FODO cell</a:t>
                      </a:r>
                      <a:endParaRPr lang="zh-CN" sz="1400" b="1" kern="1200" dirty="0">
                        <a:solidFill>
                          <a:schemeClr val="dk1"/>
                        </a:solidFill>
                        <a:latin typeface="Arial" panose="020B0604020202020204" pitchFamily="34" charset="0"/>
                        <a:ea typeface="+mn-ea"/>
                        <a:cs typeface="Arial" panose="020B0604020202020204" pitchFamily="34" charset="0"/>
                      </a:endParaRPr>
                    </a:p>
                  </a:txBody>
                  <a:tcPr marL="51435" marR="51435" marT="0" marB="0" anchor="ctr"/>
                </a:tc>
                <a:tc>
                  <a:txBody>
                    <a:bodyPr/>
                    <a:lstStyle/>
                    <a:p>
                      <a:pPr marL="0" algn="ctr" defTabSz="914400" rtl="0" eaLnBrk="1" latinLnBrk="0" hangingPunct="1">
                        <a:spcAft>
                          <a:spcPts val="0"/>
                        </a:spcAft>
                      </a:pPr>
                      <a:r>
                        <a:rPr lang="en-US" sz="1400" kern="1200" dirty="0">
                          <a:latin typeface="Arial" panose="020B0604020202020204" pitchFamily="34" charset="0"/>
                          <a:cs typeface="Arial" panose="020B0604020202020204" pitchFamily="34" charset="0"/>
                        </a:rPr>
                        <a:t>47.2</a:t>
                      </a:r>
                      <a:endParaRPr lang="zh-CN" sz="1400" b="1" kern="1200" dirty="0">
                        <a:solidFill>
                          <a:schemeClr val="dk1"/>
                        </a:solidFill>
                        <a:latin typeface="Arial" panose="020B0604020202020204" pitchFamily="34" charset="0"/>
                        <a:ea typeface="+mn-ea"/>
                        <a:cs typeface="Arial" panose="020B0604020202020204" pitchFamily="34" charset="0"/>
                      </a:endParaRPr>
                    </a:p>
                  </a:txBody>
                  <a:tcPr marL="51435" marR="51435" marT="0" marB="0" anchor="ctr"/>
                </a:tc>
                <a:tc>
                  <a:txBody>
                    <a:bodyPr/>
                    <a:lstStyle/>
                    <a:p>
                      <a:pPr marL="0" algn="ctr" defTabSz="914400" rtl="0" eaLnBrk="1" latinLnBrk="0" hangingPunct="1">
                        <a:spcAft>
                          <a:spcPts val="0"/>
                        </a:spcAft>
                      </a:pPr>
                      <a:r>
                        <a:rPr lang="en-US" sz="1400" kern="1200" dirty="0">
                          <a:latin typeface="Arial" panose="020B0604020202020204" pitchFamily="34" charset="0"/>
                          <a:cs typeface="Arial" panose="020B0604020202020204" pitchFamily="34" charset="0"/>
                        </a:rPr>
                        <a:t>m</a:t>
                      </a:r>
                      <a:endParaRPr lang="zh-CN" sz="1400" b="1" kern="1200" dirty="0">
                        <a:solidFill>
                          <a:schemeClr val="dk1"/>
                        </a:solidFill>
                        <a:latin typeface="Arial" panose="020B0604020202020204" pitchFamily="34" charset="0"/>
                        <a:ea typeface="+mn-ea"/>
                        <a:cs typeface="Arial" panose="020B0604020202020204" pitchFamily="34" charset="0"/>
                      </a:endParaRPr>
                    </a:p>
                  </a:txBody>
                  <a:tcPr marL="51435" marR="51435" marT="0" marB="0" anchor="ctr"/>
                </a:tc>
              </a:tr>
              <a:tr h="351000">
                <a:tc>
                  <a:txBody>
                    <a:bodyPr/>
                    <a:lstStyle/>
                    <a:p>
                      <a:pPr marL="0" algn="l" defTabSz="914400" rtl="0" eaLnBrk="1" latinLnBrk="0" hangingPunct="1">
                        <a:spcAft>
                          <a:spcPts val="0"/>
                        </a:spcAft>
                      </a:pPr>
                      <a:r>
                        <a:rPr lang="en-US" sz="1400" kern="1200" dirty="0">
                          <a:latin typeface="Arial" panose="020B0604020202020204" pitchFamily="34" charset="0"/>
                          <a:cs typeface="Arial" panose="020B0604020202020204" pitchFamily="34" charset="0"/>
                        </a:rPr>
                        <a:t>Harmonic number</a:t>
                      </a:r>
                      <a:endParaRPr lang="zh-CN" sz="1400" b="1" kern="1200" dirty="0">
                        <a:solidFill>
                          <a:schemeClr val="dk1"/>
                        </a:solidFill>
                        <a:latin typeface="Arial" panose="020B0604020202020204" pitchFamily="34" charset="0"/>
                        <a:ea typeface="+mn-ea"/>
                        <a:cs typeface="Arial" panose="020B0604020202020204" pitchFamily="34" charset="0"/>
                      </a:endParaRPr>
                    </a:p>
                  </a:txBody>
                  <a:tcPr marL="51435" marR="51435" marT="0" marB="0" anchor="ctr"/>
                </a:tc>
                <a:tc>
                  <a:txBody>
                    <a:bodyPr/>
                    <a:lstStyle/>
                    <a:p>
                      <a:pPr marL="0" algn="ctr" defTabSz="914400" rtl="0" eaLnBrk="1" latinLnBrk="0" hangingPunct="1">
                        <a:spcAft>
                          <a:spcPts val="0"/>
                        </a:spcAft>
                      </a:pPr>
                      <a:r>
                        <a:rPr lang="en-US" sz="1400" kern="1200" dirty="0">
                          <a:latin typeface="Arial" panose="020B0604020202020204" pitchFamily="34" charset="0"/>
                          <a:cs typeface="Arial" panose="020B0604020202020204" pitchFamily="34" charset="0"/>
                        </a:rPr>
                        <a:t>118800</a:t>
                      </a:r>
                      <a:endParaRPr lang="zh-CN" sz="1400" b="1" kern="1200" dirty="0">
                        <a:solidFill>
                          <a:schemeClr val="dk1"/>
                        </a:solidFill>
                        <a:latin typeface="Arial" panose="020B0604020202020204" pitchFamily="34" charset="0"/>
                        <a:ea typeface="+mn-ea"/>
                        <a:cs typeface="Arial" panose="020B0604020202020204" pitchFamily="34" charset="0"/>
                      </a:endParaRPr>
                    </a:p>
                  </a:txBody>
                  <a:tcPr marL="51435" marR="51435" marT="0" marB="0" anchor="ctr"/>
                </a:tc>
                <a:tc>
                  <a:txBody>
                    <a:bodyPr/>
                    <a:lstStyle/>
                    <a:p>
                      <a:pPr marL="0" algn="ctr" defTabSz="914400" rtl="0" eaLnBrk="1" latinLnBrk="0" hangingPunct="1">
                        <a:spcAft>
                          <a:spcPts val="0"/>
                        </a:spcAft>
                      </a:pPr>
                      <a:r>
                        <a:rPr lang="en-US" sz="1400" kern="1200" dirty="0">
                          <a:latin typeface="Arial" panose="020B0604020202020204" pitchFamily="34" charset="0"/>
                          <a:cs typeface="Arial" panose="020B0604020202020204" pitchFamily="34" charset="0"/>
                        </a:rPr>
                        <a:t> </a:t>
                      </a:r>
                      <a:endParaRPr lang="zh-CN" sz="1400" b="1" kern="1200" dirty="0">
                        <a:solidFill>
                          <a:schemeClr val="dk1"/>
                        </a:solidFill>
                        <a:latin typeface="Arial" panose="020B0604020202020204" pitchFamily="34" charset="0"/>
                        <a:ea typeface="+mn-ea"/>
                        <a:cs typeface="Arial" panose="020B0604020202020204" pitchFamily="34" charset="0"/>
                      </a:endParaRPr>
                    </a:p>
                  </a:txBody>
                  <a:tcPr marL="51435" marR="51435" marT="0" marB="0" anchor="ctr"/>
                </a:tc>
              </a:tr>
              <a:tr h="351000">
                <a:tc>
                  <a:txBody>
                    <a:bodyPr/>
                    <a:lstStyle/>
                    <a:p>
                      <a:pPr marL="0" algn="l" defTabSz="914400" rtl="0" eaLnBrk="1" latinLnBrk="0" hangingPunct="1">
                        <a:spcAft>
                          <a:spcPts val="0"/>
                        </a:spcAft>
                      </a:pPr>
                      <a:r>
                        <a:rPr lang="en-US" sz="1400" kern="1200" dirty="0">
                          <a:latin typeface="Arial" panose="020B0604020202020204" pitchFamily="34" charset="0"/>
                          <a:cs typeface="Arial" panose="020B0604020202020204" pitchFamily="34" charset="0"/>
                        </a:rPr>
                        <a:t>One bucket length in the ring</a:t>
                      </a:r>
                      <a:endParaRPr lang="zh-CN" sz="1400" b="1" kern="1200" dirty="0">
                        <a:solidFill>
                          <a:schemeClr val="dk1"/>
                        </a:solidFill>
                        <a:latin typeface="Arial" panose="020B0604020202020204" pitchFamily="34" charset="0"/>
                        <a:ea typeface="+mn-ea"/>
                        <a:cs typeface="Arial" panose="020B0604020202020204" pitchFamily="34" charset="0"/>
                      </a:endParaRPr>
                    </a:p>
                  </a:txBody>
                  <a:tcPr marL="51435" marR="51435" marT="0" marB="0" anchor="ctr"/>
                </a:tc>
                <a:tc>
                  <a:txBody>
                    <a:bodyPr/>
                    <a:lstStyle/>
                    <a:p>
                      <a:pPr marL="0" algn="ctr" defTabSz="914400" rtl="0" eaLnBrk="1" latinLnBrk="0" hangingPunct="1">
                        <a:spcAft>
                          <a:spcPts val="0"/>
                        </a:spcAft>
                      </a:pPr>
                      <a:r>
                        <a:rPr lang="en-US" sz="1400" kern="1200" dirty="0" smtClean="0">
                          <a:latin typeface="Arial" panose="020B0604020202020204" pitchFamily="34" charset="0"/>
                          <a:cs typeface="Arial" panose="020B0604020202020204" pitchFamily="34" charset="0"/>
                        </a:rPr>
                        <a:t>0.46</a:t>
                      </a:r>
                      <a:endParaRPr lang="zh-CN" sz="1400" b="1" kern="1200" dirty="0">
                        <a:solidFill>
                          <a:schemeClr val="dk1"/>
                        </a:solidFill>
                        <a:latin typeface="Arial" panose="020B0604020202020204" pitchFamily="34" charset="0"/>
                        <a:ea typeface="+mn-ea"/>
                        <a:cs typeface="Arial" panose="020B0604020202020204" pitchFamily="34" charset="0"/>
                      </a:endParaRPr>
                    </a:p>
                  </a:txBody>
                  <a:tcPr marL="51435" marR="51435" marT="0" marB="0" anchor="ctr"/>
                </a:tc>
                <a:tc>
                  <a:txBody>
                    <a:bodyPr/>
                    <a:lstStyle/>
                    <a:p>
                      <a:pPr marL="0" algn="ctr" defTabSz="914400" rtl="0" eaLnBrk="1" latinLnBrk="0" hangingPunct="1">
                        <a:spcAft>
                          <a:spcPts val="0"/>
                        </a:spcAft>
                      </a:pPr>
                      <a:r>
                        <a:rPr lang="en-US" sz="1400" kern="1200" dirty="0">
                          <a:latin typeface="Arial" panose="020B0604020202020204" pitchFamily="34" charset="0"/>
                          <a:cs typeface="Arial" panose="020B0604020202020204" pitchFamily="34" charset="0"/>
                        </a:rPr>
                        <a:t>m</a:t>
                      </a:r>
                      <a:endParaRPr lang="zh-CN" sz="1400" b="1" kern="1200" dirty="0">
                        <a:solidFill>
                          <a:schemeClr val="dk1"/>
                        </a:solidFill>
                        <a:latin typeface="Arial" panose="020B0604020202020204" pitchFamily="34" charset="0"/>
                        <a:ea typeface="+mn-ea"/>
                        <a:cs typeface="Arial" panose="020B0604020202020204" pitchFamily="34" charset="0"/>
                      </a:endParaRPr>
                    </a:p>
                  </a:txBody>
                  <a:tcPr marL="51435" marR="51435" marT="0" marB="0" anchor="ctr"/>
                </a:tc>
              </a:tr>
              <a:tr h="351000">
                <a:tc>
                  <a:txBody>
                    <a:bodyPr/>
                    <a:lstStyle/>
                    <a:p>
                      <a:pPr marL="0" algn="l" defTabSz="914400" rtl="0" eaLnBrk="1" latinLnBrk="0" hangingPunct="1">
                        <a:spcAft>
                          <a:spcPts val="0"/>
                        </a:spcAft>
                      </a:pPr>
                      <a:r>
                        <a:rPr lang="en-US" sz="1400" kern="1200" dirty="0">
                          <a:latin typeface="Arial" panose="020B0604020202020204" pitchFamily="34" charset="0"/>
                          <a:cs typeface="Arial" panose="020B0604020202020204" pitchFamily="34" charset="0"/>
                        </a:rPr>
                        <a:t>Bucket number </a:t>
                      </a:r>
                      <a:r>
                        <a:rPr lang="en-US" sz="1400" kern="1200" dirty="0" smtClean="0">
                          <a:latin typeface="Arial" panose="020B0604020202020204" pitchFamily="34" charset="0"/>
                          <a:cs typeface="Arial" panose="020B0604020202020204" pitchFamily="34" charset="0"/>
                        </a:rPr>
                        <a:t>in double beam pipe</a:t>
                      </a:r>
                      <a:endParaRPr lang="zh-CN" sz="1400" b="1" kern="1200" dirty="0">
                        <a:solidFill>
                          <a:schemeClr val="dk1"/>
                        </a:solidFill>
                        <a:latin typeface="Arial" panose="020B0604020202020204" pitchFamily="34" charset="0"/>
                        <a:ea typeface="+mn-ea"/>
                        <a:cs typeface="Arial" panose="020B0604020202020204" pitchFamily="34" charset="0"/>
                      </a:endParaRPr>
                    </a:p>
                  </a:txBody>
                  <a:tcPr marL="51435" marR="51435" marT="0" marB="0" anchor="ctr"/>
                </a:tc>
                <a:tc>
                  <a:txBody>
                    <a:bodyPr/>
                    <a:lstStyle/>
                    <a:p>
                      <a:pPr marL="0" algn="ctr" defTabSz="914400" rtl="0" eaLnBrk="1" latinLnBrk="0" hangingPunct="1">
                        <a:spcAft>
                          <a:spcPts val="0"/>
                        </a:spcAft>
                      </a:pPr>
                      <a:r>
                        <a:rPr lang="en-US" sz="1400" kern="1200" dirty="0" smtClean="0">
                          <a:latin typeface="Arial" panose="020B0604020202020204" pitchFamily="34" charset="0"/>
                          <a:cs typeface="Arial" panose="020B0604020202020204" pitchFamily="34" charset="0"/>
                        </a:rPr>
                        <a:t>6156</a:t>
                      </a:r>
                      <a:endParaRPr lang="zh-CN" sz="1400" b="1" kern="1200" dirty="0">
                        <a:solidFill>
                          <a:schemeClr val="dk1"/>
                        </a:solidFill>
                        <a:latin typeface="Arial" panose="020B0604020202020204" pitchFamily="34" charset="0"/>
                        <a:ea typeface="+mn-ea"/>
                        <a:cs typeface="Arial" panose="020B0604020202020204" pitchFamily="34" charset="0"/>
                      </a:endParaRPr>
                    </a:p>
                  </a:txBody>
                  <a:tcPr marL="51435" marR="51435" marT="0" marB="0" anchor="ctr"/>
                </a:tc>
                <a:tc>
                  <a:txBody>
                    <a:bodyPr/>
                    <a:lstStyle/>
                    <a:p>
                      <a:pPr marL="0" algn="ctr" defTabSz="914400" rtl="0" eaLnBrk="1" latinLnBrk="0" hangingPunct="1">
                        <a:spcAft>
                          <a:spcPts val="0"/>
                        </a:spcAft>
                      </a:pPr>
                      <a:r>
                        <a:rPr lang="en-US" sz="1400" kern="1200" dirty="0">
                          <a:latin typeface="Arial" panose="020B0604020202020204" pitchFamily="34" charset="0"/>
                          <a:cs typeface="Arial" panose="020B0604020202020204" pitchFamily="34" charset="0"/>
                        </a:rPr>
                        <a:t> </a:t>
                      </a:r>
                      <a:endParaRPr lang="zh-CN" sz="1400" b="1" kern="1200" dirty="0">
                        <a:solidFill>
                          <a:schemeClr val="dk1"/>
                        </a:solidFill>
                        <a:latin typeface="Arial" panose="020B0604020202020204" pitchFamily="34" charset="0"/>
                        <a:ea typeface="+mn-ea"/>
                        <a:cs typeface="Arial" panose="020B0604020202020204" pitchFamily="34" charset="0"/>
                      </a:endParaRPr>
                    </a:p>
                  </a:txBody>
                  <a:tcPr marL="51435" marR="51435" marT="0" marB="0" anchor="ctr"/>
                </a:tc>
              </a:tr>
            </a:tbl>
          </a:graphicData>
        </a:graphic>
      </p:graphicFrame>
      <p:sp>
        <p:nvSpPr>
          <p:cNvPr id="9" name="矩形 8"/>
          <p:cNvSpPr/>
          <p:nvPr/>
        </p:nvSpPr>
        <p:spPr>
          <a:xfrm>
            <a:off x="5164292" y="4075472"/>
            <a:ext cx="3357155" cy="1354217"/>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Local double section 10% of the whole </a:t>
            </a:r>
            <a:r>
              <a:rPr lang="en-US" altLang="zh-CN" dirty="0" smtClean="0">
                <a:latin typeface="Arial" panose="020B0604020202020204" pitchFamily="34" charset="0"/>
                <a:cs typeface="Arial" panose="020B0604020202020204" pitchFamily="34" charset="0"/>
              </a:rPr>
              <a:t>ring</a:t>
            </a:r>
          </a:p>
          <a:p>
            <a:pPr marL="285750" indent="-285750">
              <a:spcBef>
                <a:spcPts val="600"/>
              </a:spcBef>
              <a:buFont typeface="Arial" panose="020B0604020202020204" pitchFamily="34" charset="0"/>
              <a:buChar char="•"/>
            </a:pPr>
            <a:r>
              <a:rPr lang="en-US" altLang="zh-CN" dirty="0" smtClean="0">
                <a:latin typeface="Arial" panose="020B0604020202020204" pitchFamily="34" charset="0"/>
                <a:cs typeface="Arial" panose="020B0604020202020204" pitchFamily="34" charset="0"/>
              </a:rPr>
              <a:t>120 </a:t>
            </a:r>
            <a:r>
              <a:rPr lang="en-US" altLang="zh-CN" dirty="0">
                <a:latin typeface="Arial" panose="020B0604020202020204" pitchFamily="34" charset="0"/>
                <a:cs typeface="Arial" panose="020B0604020202020204" pitchFamily="34" charset="0"/>
              </a:rPr>
              <a:t>FODO cells </a:t>
            </a:r>
            <a:r>
              <a:rPr lang="en-US" altLang="zh-CN" dirty="0" smtClean="0">
                <a:latin typeface="Arial" panose="020B0604020202020204" pitchFamily="34" charset="0"/>
                <a:cs typeface="Arial" panose="020B0604020202020204" pitchFamily="34" charset="0"/>
              </a:rPr>
              <a:t>length</a:t>
            </a:r>
          </a:p>
          <a:p>
            <a:pPr marL="285750" indent="-285750">
              <a:spcBef>
                <a:spcPts val="600"/>
              </a:spcBef>
              <a:buFont typeface="Arial" panose="020B0604020202020204" pitchFamily="34" charset="0"/>
              <a:buChar char="•"/>
            </a:pPr>
            <a:r>
              <a:rPr lang="en-US" altLang="zh-CN" dirty="0" smtClean="0">
                <a:latin typeface="Arial" panose="020B0604020202020204" pitchFamily="34" charset="0"/>
                <a:cs typeface="Arial" panose="020B0604020202020204" pitchFamily="34" charset="0"/>
              </a:rPr>
              <a:t>1.416km </a:t>
            </a:r>
            <a:r>
              <a:rPr lang="en-US" altLang="zh-CN" dirty="0">
                <a:latin typeface="Arial" panose="020B0604020202020204" pitchFamily="34" charset="0"/>
                <a:cs typeface="Arial" panose="020B0604020202020204" pitchFamily="34" charset="0"/>
              </a:rPr>
              <a:t>on each side of </a:t>
            </a:r>
            <a:r>
              <a:rPr lang="en-US" altLang="zh-CN" dirty="0" smtClean="0">
                <a:latin typeface="Arial" panose="020B0604020202020204" pitchFamily="34" charset="0"/>
                <a:cs typeface="Arial" panose="020B0604020202020204" pitchFamily="34" charset="0"/>
              </a:rPr>
              <a:t>IP</a:t>
            </a:r>
            <a:endParaRPr lang="en-US" altLang="zh-CN" dirty="0">
              <a:latin typeface="Arial" panose="020B0604020202020204" pitchFamily="34" charset="0"/>
              <a:cs typeface="Arial" panose="020B0604020202020204" pitchFamily="34" charset="0"/>
            </a:endParaRPr>
          </a:p>
        </p:txBody>
      </p:sp>
      <p:grpSp>
        <p:nvGrpSpPr>
          <p:cNvPr id="51" name="组合 50"/>
          <p:cNvGrpSpPr/>
          <p:nvPr/>
        </p:nvGrpSpPr>
        <p:grpSpPr>
          <a:xfrm>
            <a:off x="939655" y="2153960"/>
            <a:ext cx="992472" cy="393380"/>
            <a:chOff x="673768" y="2120477"/>
            <a:chExt cx="992472" cy="393380"/>
          </a:xfrm>
        </p:grpSpPr>
        <p:cxnSp>
          <p:nvCxnSpPr>
            <p:cNvPr id="7" name="直接连接符 6"/>
            <p:cNvCxnSpPr/>
            <p:nvPr/>
          </p:nvCxnSpPr>
          <p:spPr>
            <a:xfrm>
              <a:off x="673768" y="2502569"/>
              <a:ext cx="992472" cy="187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flipV="1">
              <a:off x="1000760" y="2127057"/>
              <a:ext cx="8288" cy="3842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flipV="1">
              <a:off x="1334237" y="2121062"/>
              <a:ext cx="8288" cy="3842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1055805" y="2127056"/>
              <a:ext cx="8288" cy="3842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flipV="1">
              <a:off x="1111810" y="2127056"/>
              <a:ext cx="8288" cy="3842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flipV="1">
              <a:off x="1169101" y="2127057"/>
              <a:ext cx="8288" cy="3842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flipV="1">
              <a:off x="1224146" y="2127056"/>
              <a:ext cx="8288" cy="3842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flipV="1">
              <a:off x="1280151" y="2127056"/>
              <a:ext cx="8288" cy="3842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flipV="1">
              <a:off x="1027280" y="2129648"/>
              <a:ext cx="8288" cy="3842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flipV="1">
              <a:off x="1357581" y="2120477"/>
              <a:ext cx="8288" cy="3842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flipV="1">
              <a:off x="1083913" y="2129647"/>
              <a:ext cx="8288" cy="3842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flipV="1">
              <a:off x="1139918" y="2128059"/>
              <a:ext cx="8288" cy="3842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flipV="1">
              <a:off x="1195621" y="2129648"/>
              <a:ext cx="8288" cy="3842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flipV="1">
              <a:off x="1247490" y="2128059"/>
              <a:ext cx="8288" cy="3842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flipV="1">
              <a:off x="1303495" y="2128059"/>
              <a:ext cx="8288" cy="3842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1005588" y="2126810"/>
              <a:ext cx="356821" cy="34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2" name="组合 51"/>
          <p:cNvGrpSpPr/>
          <p:nvPr/>
        </p:nvGrpSpPr>
        <p:grpSpPr>
          <a:xfrm>
            <a:off x="2411225" y="2160539"/>
            <a:ext cx="992472" cy="393380"/>
            <a:chOff x="2855263" y="2110778"/>
            <a:chExt cx="992472" cy="393380"/>
          </a:xfrm>
        </p:grpSpPr>
        <p:cxnSp>
          <p:nvCxnSpPr>
            <p:cNvPr id="35" name="直接连接符 34"/>
            <p:cNvCxnSpPr/>
            <p:nvPr/>
          </p:nvCxnSpPr>
          <p:spPr>
            <a:xfrm>
              <a:off x="2855263" y="2492870"/>
              <a:ext cx="992472" cy="187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flipV="1">
              <a:off x="3182255" y="2117358"/>
              <a:ext cx="8288" cy="38420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flipV="1">
              <a:off x="3515732" y="2111363"/>
              <a:ext cx="8288" cy="38420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flipV="1">
              <a:off x="3237300" y="2117357"/>
              <a:ext cx="8288" cy="38420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flipV="1">
              <a:off x="3293305" y="2117357"/>
              <a:ext cx="8288" cy="38420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flipV="1">
              <a:off x="3350596" y="2117358"/>
              <a:ext cx="8288" cy="38420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H="1" flipV="1">
              <a:off x="3405641" y="2117357"/>
              <a:ext cx="8288" cy="38420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H="1" flipV="1">
              <a:off x="3461646" y="2117357"/>
              <a:ext cx="8288" cy="38420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H="1" flipV="1">
              <a:off x="3208775" y="2119949"/>
              <a:ext cx="8288" cy="38420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H="1" flipV="1">
              <a:off x="3539076" y="2110778"/>
              <a:ext cx="8288" cy="38420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H="1" flipV="1">
              <a:off x="3265408" y="2119948"/>
              <a:ext cx="8288" cy="38420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H="1" flipV="1">
              <a:off x="3321413" y="2118360"/>
              <a:ext cx="8288" cy="38420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flipV="1">
              <a:off x="3377116" y="2119949"/>
              <a:ext cx="8288" cy="38420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flipV="1">
              <a:off x="3428985" y="2118360"/>
              <a:ext cx="8288" cy="38420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flipV="1">
              <a:off x="3484990" y="2118360"/>
              <a:ext cx="8288" cy="38420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3187083" y="2117111"/>
              <a:ext cx="356821" cy="347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53" name="文本框 52"/>
          <p:cNvSpPr txBox="1"/>
          <p:nvPr/>
        </p:nvSpPr>
        <p:spPr>
          <a:xfrm>
            <a:off x="903732" y="2121166"/>
            <a:ext cx="543739" cy="400110"/>
          </a:xfrm>
          <a:prstGeom prst="rect">
            <a:avLst/>
          </a:prstGeom>
          <a:noFill/>
        </p:spPr>
        <p:txBody>
          <a:bodyPr wrap="square" rtlCol="0">
            <a:spAutoFit/>
          </a:bodyPr>
          <a:lstStyle/>
          <a:p>
            <a:r>
              <a:rPr lang="en-US" altLang="zh-CN" sz="2000" dirty="0">
                <a:solidFill>
                  <a:srgbClr val="FF0000"/>
                </a:solidFill>
              </a:rPr>
              <a:t>e</a:t>
            </a:r>
            <a:r>
              <a:rPr lang="en-US" altLang="zh-CN" sz="2000" dirty="0" smtClean="0">
                <a:solidFill>
                  <a:srgbClr val="FF0000"/>
                </a:solidFill>
              </a:rPr>
              <a:t>-</a:t>
            </a:r>
            <a:endParaRPr lang="zh-CN" altLang="en-US" sz="2000" dirty="0">
              <a:solidFill>
                <a:srgbClr val="FF0000"/>
              </a:solidFill>
            </a:endParaRPr>
          </a:p>
        </p:txBody>
      </p:sp>
      <p:sp>
        <p:nvSpPr>
          <p:cNvPr id="54" name="文本框 53"/>
          <p:cNvSpPr txBox="1"/>
          <p:nvPr/>
        </p:nvSpPr>
        <p:spPr>
          <a:xfrm>
            <a:off x="3142816" y="2085098"/>
            <a:ext cx="543739" cy="400110"/>
          </a:xfrm>
          <a:prstGeom prst="rect">
            <a:avLst/>
          </a:prstGeom>
          <a:noFill/>
        </p:spPr>
        <p:txBody>
          <a:bodyPr wrap="square" rtlCol="0">
            <a:spAutoFit/>
          </a:bodyPr>
          <a:lstStyle/>
          <a:p>
            <a:r>
              <a:rPr lang="en-US" altLang="zh-CN" sz="2000" dirty="0" smtClean="0">
                <a:solidFill>
                  <a:srgbClr val="00B050"/>
                </a:solidFill>
              </a:rPr>
              <a:t>e+</a:t>
            </a:r>
            <a:endParaRPr lang="zh-CN" altLang="en-US" sz="2000" dirty="0">
              <a:solidFill>
                <a:srgbClr val="00B050"/>
              </a:solidFill>
            </a:endParaRPr>
          </a:p>
        </p:txBody>
      </p:sp>
      <p:sp>
        <p:nvSpPr>
          <p:cNvPr id="55" name="矩形 54"/>
          <p:cNvSpPr/>
          <p:nvPr/>
        </p:nvSpPr>
        <p:spPr>
          <a:xfrm>
            <a:off x="1079613" y="2630121"/>
            <a:ext cx="2380780" cy="307777"/>
          </a:xfrm>
          <a:prstGeom prst="rect">
            <a:avLst/>
          </a:prstGeom>
        </p:spPr>
        <p:txBody>
          <a:bodyPr wrap="none">
            <a:spAutoFit/>
          </a:bodyPr>
          <a:lstStyle/>
          <a:p>
            <a:r>
              <a:rPr lang="en-US" altLang="zh-CN" sz="1400" dirty="0">
                <a:latin typeface="Arial" panose="020B0604020202020204" pitchFamily="34" charset="0"/>
                <a:cs typeface="Arial" panose="020B0604020202020204" pitchFamily="34" charset="0"/>
              </a:rPr>
              <a:t>~</a:t>
            </a:r>
            <a:r>
              <a:rPr lang="en-US" altLang="zh-CN" sz="1400" dirty="0" smtClean="0">
                <a:latin typeface="Arial" panose="020B0604020202020204" pitchFamily="34" charset="0"/>
                <a:cs typeface="Arial" panose="020B0604020202020204" pitchFamily="34" charset="0"/>
              </a:rPr>
              <a:t>3 km (10 </a:t>
            </a:r>
            <a:r>
              <a:rPr lang="el-GR" altLang="zh-CN" sz="1400" dirty="0" smtClean="0">
                <a:latin typeface="Arial" panose="020B0604020202020204" pitchFamily="34" charset="0"/>
                <a:cs typeface="Arial" panose="020B0604020202020204" pitchFamily="34" charset="0"/>
              </a:rPr>
              <a:t>μ</a:t>
            </a:r>
            <a:r>
              <a:rPr lang="en-US" altLang="zh-CN" sz="1400" dirty="0">
                <a:latin typeface="Arial" panose="020B0604020202020204" pitchFamily="34" charset="0"/>
                <a:cs typeface="Arial" panose="020B0604020202020204" pitchFamily="34" charset="0"/>
              </a:rPr>
              <a:t>s</a:t>
            </a:r>
            <a:r>
              <a:rPr lang="en-US" altLang="zh-CN" sz="1400" dirty="0" smtClean="0">
                <a:latin typeface="Arial" panose="020B0604020202020204" pitchFamily="34" charset="0"/>
                <a:cs typeface="Arial" panose="020B0604020202020204" pitchFamily="34" charset="0"/>
              </a:rPr>
              <a:t>) macro-bunch</a:t>
            </a:r>
            <a:endParaRPr lang="zh-CN" altLang="en-US" sz="1400" dirty="0"/>
          </a:p>
        </p:txBody>
      </p:sp>
      <p:sp>
        <p:nvSpPr>
          <p:cNvPr id="12" name="椭圆 11"/>
          <p:cNvSpPr/>
          <p:nvPr/>
        </p:nvSpPr>
        <p:spPr>
          <a:xfrm>
            <a:off x="1262193" y="1598598"/>
            <a:ext cx="115504" cy="92473"/>
          </a:xfrm>
          <a:prstGeom prst="ellipse">
            <a:avLst/>
          </a:prstGeom>
          <a:solidFill>
            <a:srgbClr val="1000FD"/>
          </a:solidFill>
          <a:ln>
            <a:solidFill>
              <a:srgbClr val="1000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079982" y="1591392"/>
            <a:ext cx="115504" cy="92473"/>
          </a:xfrm>
          <a:prstGeom prst="ellipse">
            <a:avLst/>
          </a:prstGeom>
          <a:solidFill>
            <a:srgbClr val="1000FD"/>
          </a:solidFill>
          <a:ln>
            <a:solidFill>
              <a:srgbClr val="1000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1290298" y="3462346"/>
            <a:ext cx="115504" cy="92473"/>
          </a:xfrm>
          <a:prstGeom prst="ellipse">
            <a:avLst/>
          </a:prstGeom>
          <a:solidFill>
            <a:srgbClr val="1000FD"/>
          </a:solidFill>
          <a:ln>
            <a:solidFill>
              <a:srgbClr val="1000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3108087" y="3445515"/>
            <a:ext cx="115504" cy="92473"/>
          </a:xfrm>
          <a:prstGeom prst="ellipse">
            <a:avLst/>
          </a:prstGeom>
          <a:solidFill>
            <a:srgbClr val="1000FD"/>
          </a:solidFill>
          <a:ln>
            <a:solidFill>
              <a:srgbClr val="1000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714762" y="1862215"/>
            <a:ext cx="115504" cy="92473"/>
          </a:xfrm>
          <a:prstGeom prst="ellipse">
            <a:avLst/>
          </a:prstGeom>
          <a:solidFill>
            <a:srgbClr val="1000FD"/>
          </a:solidFill>
          <a:ln>
            <a:solidFill>
              <a:srgbClr val="1000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395875" y="2520498"/>
            <a:ext cx="115504" cy="92473"/>
          </a:xfrm>
          <a:prstGeom prst="ellipse">
            <a:avLst/>
          </a:prstGeom>
          <a:solidFill>
            <a:srgbClr val="1000FD"/>
          </a:solidFill>
          <a:ln>
            <a:solidFill>
              <a:srgbClr val="1000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707628" y="3197403"/>
            <a:ext cx="115504" cy="92473"/>
          </a:xfrm>
          <a:prstGeom prst="ellipse">
            <a:avLst/>
          </a:prstGeom>
          <a:solidFill>
            <a:srgbClr val="1000FD"/>
          </a:solidFill>
          <a:ln>
            <a:solidFill>
              <a:srgbClr val="1000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3658568" y="1818871"/>
            <a:ext cx="115504" cy="92473"/>
          </a:xfrm>
          <a:prstGeom prst="ellipse">
            <a:avLst/>
          </a:prstGeom>
          <a:solidFill>
            <a:srgbClr val="1000FD"/>
          </a:solidFill>
          <a:ln>
            <a:solidFill>
              <a:srgbClr val="1000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3995676" y="2505090"/>
            <a:ext cx="115504" cy="92473"/>
          </a:xfrm>
          <a:prstGeom prst="ellipse">
            <a:avLst/>
          </a:prstGeom>
          <a:solidFill>
            <a:srgbClr val="1000FD"/>
          </a:solidFill>
          <a:ln>
            <a:solidFill>
              <a:srgbClr val="1000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3725945" y="3152210"/>
            <a:ext cx="115504" cy="92473"/>
          </a:xfrm>
          <a:prstGeom prst="ellipse">
            <a:avLst/>
          </a:prstGeom>
          <a:solidFill>
            <a:srgbClr val="1000FD"/>
          </a:solidFill>
          <a:ln>
            <a:solidFill>
              <a:srgbClr val="1000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363499" y="1554171"/>
            <a:ext cx="449867" cy="369332"/>
          </a:xfrm>
          <a:prstGeom prst="rect">
            <a:avLst/>
          </a:prstGeom>
          <a:noFill/>
        </p:spPr>
        <p:txBody>
          <a:bodyPr wrap="square" rtlCol="0">
            <a:spAutoFit/>
          </a:bodyPr>
          <a:lstStyle/>
          <a:p>
            <a:r>
              <a:rPr lang="en-US" altLang="zh-CN" dirty="0" smtClean="0">
                <a:solidFill>
                  <a:srgbClr val="1000FD"/>
                </a:solidFill>
              </a:rPr>
              <a:t>RF</a:t>
            </a:r>
            <a:endParaRPr lang="zh-CN" altLang="en-US" dirty="0">
              <a:solidFill>
                <a:srgbClr val="1000FD"/>
              </a:solidFill>
            </a:endParaRPr>
          </a:p>
        </p:txBody>
      </p:sp>
    </p:spTree>
    <p:extLst>
      <p:ext uri="{BB962C8B-B14F-4D97-AF65-F5344CB8AC3E}">
        <p14:creationId xmlns:p14="http://schemas.microsoft.com/office/powerpoint/2010/main" val="19064500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2074" y="154814"/>
            <a:ext cx="7886700" cy="1325563"/>
          </a:xfrm>
        </p:spPr>
        <p:txBody>
          <a:bodyPr vert="horz" lIns="91440" tIns="45720" rIns="91440" bIns="45720" rtlCol="0" anchor="ctr">
            <a:normAutofit/>
          </a:bodyPr>
          <a:lstStyle/>
          <a:p>
            <a:pPr algn="ctr"/>
            <a:r>
              <a:rPr lang="en-US" altLang="zh-CN"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rPr>
              <a:t>LDR Time Structure</a:t>
            </a:r>
            <a:endParaRPr lang="zh-CN" altLang="en-US"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aphicFrame>
        <p:nvGraphicFramePr>
          <p:cNvPr id="4" name="内容占位符 3"/>
          <p:cNvGraphicFramePr>
            <a:graphicFrameLocks noGrp="1"/>
          </p:cNvGraphicFramePr>
          <p:nvPr>
            <p:ph idx="1"/>
            <p:extLst/>
          </p:nvPr>
        </p:nvGraphicFramePr>
        <p:xfrm>
          <a:off x="451768" y="1575186"/>
          <a:ext cx="7990205" cy="4536004"/>
        </p:xfrm>
        <a:graphic>
          <a:graphicData uri="http://schemas.openxmlformats.org/drawingml/2006/table">
            <a:tbl>
              <a:tblPr firstRow="1" bandRow="1">
                <a:tableStyleId>{5C22544A-7EE6-4342-B048-85BDC9FD1C3A}</a:tableStyleId>
              </a:tblPr>
              <a:tblGrid>
                <a:gridCol w="3418205"/>
                <a:gridCol w="1524000"/>
                <a:gridCol w="1524000"/>
                <a:gridCol w="1524000"/>
              </a:tblGrid>
              <a:tr h="421954">
                <a:tc>
                  <a:txBody>
                    <a:bodyPr/>
                    <a:lstStyle/>
                    <a:p>
                      <a:r>
                        <a:rPr lang="en-US" altLang="zh-CN" sz="1800" dirty="0" smtClean="0">
                          <a:latin typeface="Arial" panose="020B0604020202020204" pitchFamily="34" charset="0"/>
                          <a:cs typeface="Arial" panose="020B0604020202020204" pitchFamily="34" charset="0"/>
                        </a:rPr>
                        <a:t>Parameters</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smtClean="0">
                          <a:latin typeface="Arial" panose="020B0604020202020204" pitchFamily="34" charset="0"/>
                          <a:cs typeface="Arial" panose="020B0604020202020204" pitchFamily="34" charset="0"/>
                        </a:rPr>
                        <a:t>Z</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smtClean="0">
                          <a:latin typeface="Arial" panose="020B0604020202020204" pitchFamily="34" charset="0"/>
                          <a:cs typeface="Arial" panose="020B0604020202020204" pitchFamily="34" charset="0"/>
                        </a:rPr>
                        <a:t>W</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smtClean="0">
                          <a:latin typeface="Arial" panose="020B0604020202020204" pitchFamily="34" charset="0"/>
                          <a:cs typeface="Arial" panose="020B0604020202020204" pitchFamily="34" charset="0"/>
                        </a:rPr>
                        <a:t>H</a:t>
                      </a:r>
                      <a:endParaRPr lang="zh-CN" altLang="en-US" sz="1800" dirty="0">
                        <a:latin typeface="Arial" panose="020B0604020202020204" pitchFamily="34" charset="0"/>
                        <a:cs typeface="Arial" panose="020B0604020202020204" pitchFamily="34" charset="0"/>
                      </a:endParaRPr>
                    </a:p>
                  </a:txBody>
                  <a:tcPr anchor="ctr"/>
                </a:tc>
              </a:tr>
              <a:tr h="421954">
                <a:tc>
                  <a:txBody>
                    <a:bodyPr/>
                    <a:lstStyle/>
                    <a:p>
                      <a:r>
                        <a:rPr lang="en-US" altLang="zh-CN" sz="1800" dirty="0" smtClean="0">
                          <a:latin typeface="Arial" panose="020B0604020202020204" pitchFamily="34" charset="0"/>
                          <a:cs typeface="Arial" panose="020B0604020202020204" pitchFamily="34" charset="0"/>
                        </a:rPr>
                        <a:t>Beam energy [GeV]</a:t>
                      </a:r>
                      <a:endParaRPr lang="zh-CN" altLang="en-US" sz="1800" dirty="0">
                        <a:latin typeface="Arial" panose="020B0604020202020204" pitchFamily="34" charset="0"/>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45</a:t>
                      </a:r>
                      <a:endParaRPr lang="zh-CN" altLang="en-US"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80</a:t>
                      </a:r>
                      <a:endParaRPr lang="zh-CN" altLang="en-US"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120</a:t>
                      </a:r>
                      <a:endParaRPr lang="zh-CN" altLang="en-US"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anchor="ctr"/>
                </a:tc>
              </a:tr>
              <a:tr h="738418">
                <a:tc>
                  <a:txBody>
                    <a:bodyPr/>
                    <a:lstStyle/>
                    <a:p>
                      <a:r>
                        <a:rPr lang="en-US" altLang="zh-CN" sz="1800" dirty="0" smtClean="0">
                          <a:latin typeface="Arial" panose="020B0604020202020204" pitchFamily="34" charset="0"/>
                          <a:cs typeface="Arial" panose="020B0604020202020204" pitchFamily="34" charset="0"/>
                        </a:rPr>
                        <a:t>Synchrotron radiation power</a:t>
                      </a:r>
                      <a:r>
                        <a:rPr lang="en-US" altLang="zh-CN" sz="1800" baseline="0" dirty="0" smtClean="0">
                          <a:latin typeface="Arial" panose="020B0604020202020204" pitchFamily="34" charset="0"/>
                          <a:cs typeface="Arial" panose="020B0604020202020204" pitchFamily="34" charset="0"/>
                        </a:rPr>
                        <a:t> per beam [MW]</a:t>
                      </a:r>
                      <a:endParaRPr lang="zh-CN" altLang="en-US" sz="1800" dirty="0">
                        <a:latin typeface="Arial" panose="020B0604020202020204" pitchFamily="34" charset="0"/>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50</a:t>
                      </a:r>
                      <a:endParaRPr lang="zh-CN" altLang="en-US"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50</a:t>
                      </a:r>
                      <a:endParaRPr lang="zh-CN" altLang="en-US"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50</a:t>
                      </a:r>
                      <a:endParaRPr lang="zh-CN" altLang="en-US"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anchor="ctr"/>
                </a:tc>
              </a:tr>
              <a:tr h="4219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u="none" strike="noStrike" dirty="0" smtClean="0">
                          <a:effectLst/>
                          <a:latin typeface="Arial" panose="020B0604020202020204" pitchFamily="34" charset="0"/>
                          <a:cs typeface="Arial" panose="020B0604020202020204" pitchFamily="34" charset="0"/>
                        </a:rPr>
                        <a:t>SR loss/turn U</a:t>
                      </a:r>
                      <a:r>
                        <a:rPr lang="en-US" altLang="zh-CN" sz="1800" u="none" strike="noStrike" baseline="-25000" dirty="0" smtClean="0">
                          <a:effectLst/>
                          <a:latin typeface="Arial" panose="020B0604020202020204" pitchFamily="34" charset="0"/>
                          <a:cs typeface="Arial" panose="020B0604020202020204" pitchFamily="34" charset="0"/>
                        </a:rPr>
                        <a:t>0 </a:t>
                      </a:r>
                      <a:r>
                        <a:rPr lang="en-US" altLang="zh-CN" sz="1800" u="none" strike="noStrike" dirty="0" smtClean="0">
                          <a:effectLst/>
                          <a:latin typeface="Arial" panose="020B0604020202020204" pitchFamily="34" charset="0"/>
                          <a:cs typeface="Arial" panose="020B0604020202020204" pitchFamily="34" charset="0"/>
                        </a:rPr>
                        <a:t>[GeV]</a:t>
                      </a:r>
                      <a:endParaRPr lang="en-US" altLang="zh-CN" sz="1800" b="0" i="0" u="none" strike="noStrike"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a:solidFill>
                            <a:schemeClr val="dk1"/>
                          </a:solidFill>
                          <a:effectLst/>
                          <a:latin typeface="Arial" panose="020B0604020202020204" pitchFamily="34" charset="0"/>
                          <a:ea typeface="+mn-ea"/>
                          <a:cs typeface="Arial" panose="020B0604020202020204" pitchFamily="34" charset="0"/>
                        </a:rPr>
                        <a:t>0.062</a:t>
                      </a:r>
                    </a:p>
                  </a:txBody>
                  <a:tcPr marL="9525" marR="9525" marT="9525" marB="0" anchor="ctr"/>
                </a:tc>
                <a:tc>
                  <a:txBody>
                    <a:bodyPr/>
                    <a:lstStyle/>
                    <a:p>
                      <a:pPr marL="0" algn="ctr" defTabSz="914400" rtl="0" eaLnBrk="1" fontAlgn="ctr" latinLnBrk="0" hangingPunct="1"/>
                      <a:r>
                        <a:rPr lang="en-US" altLang="zh-CN" sz="1800" u="none" strike="noStrike" kern="1200" dirty="0">
                          <a:solidFill>
                            <a:schemeClr val="dk1"/>
                          </a:solidFill>
                          <a:effectLst/>
                          <a:latin typeface="Arial" panose="020B0604020202020204" pitchFamily="34" charset="0"/>
                          <a:ea typeface="+mn-ea"/>
                          <a:cs typeface="Arial" panose="020B0604020202020204" pitchFamily="34" charset="0"/>
                        </a:rPr>
                        <a:t>0.6</a:t>
                      </a:r>
                    </a:p>
                  </a:txBody>
                  <a:tcPr marL="9525" marR="9525" marT="9525" marB="0" anchor="ctr"/>
                </a:tc>
                <a:tc>
                  <a:txBody>
                    <a:bodyPr/>
                    <a:lstStyle/>
                    <a:p>
                      <a:pPr marL="0" algn="ctr" defTabSz="914400" rtl="0" eaLnBrk="1" fontAlgn="ctr" latinLnBrk="0" hangingPunct="1"/>
                      <a:r>
                        <a:rPr lang="en-US" altLang="zh-CN" sz="1800" u="none" strike="noStrike" kern="1200" dirty="0">
                          <a:solidFill>
                            <a:schemeClr val="dk1"/>
                          </a:solidFill>
                          <a:effectLst/>
                          <a:latin typeface="Arial" panose="020B0604020202020204" pitchFamily="34" charset="0"/>
                          <a:ea typeface="+mn-ea"/>
                          <a:cs typeface="Arial" panose="020B0604020202020204" pitchFamily="34" charset="0"/>
                        </a:rPr>
                        <a:t>3.01</a:t>
                      </a:r>
                    </a:p>
                  </a:txBody>
                  <a:tcPr marL="9525" marR="9525" marT="9525" marB="0" anchor="ctr"/>
                </a:tc>
              </a:tr>
              <a:tr h="4219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u="none" strike="noStrike" dirty="0" smtClean="0">
                          <a:effectLst/>
                          <a:latin typeface="Arial" panose="020B0604020202020204" pitchFamily="34" charset="0"/>
                          <a:cs typeface="Arial" panose="020B0604020202020204" pitchFamily="34" charset="0"/>
                        </a:rPr>
                        <a:t>Beam current I [mA]</a:t>
                      </a:r>
                      <a:endParaRPr lang="en-US" altLang="zh-CN" sz="1800" b="0" i="0" u="none" strike="noStrike"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796.8</a:t>
                      </a:r>
                      <a:endParaRPr lang="en-US" altLang="zh-CN"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84.03</a:t>
                      </a:r>
                      <a:endParaRPr lang="en-US" altLang="zh-CN"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16.62</a:t>
                      </a:r>
                      <a:endParaRPr lang="en-US" altLang="zh-CN"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0" anchor="ctr"/>
                </a:tc>
              </a:tr>
              <a:tr h="4219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u="none" strike="noStrike" dirty="0" smtClean="0">
                          <a:effectLst/>
                          <a:latin typeface="Arial" panose="020B0604020202020204" pitchFamily="34" charset="0"/>
                          <a:cs typeface="Arial" panose="020B0604020202020204" pitchFamily="34" charset="0"/>
                        </a:rPr>
                        <a:t>Bunch population Ne [10</a:t>
                      </a:r>
                      <a:r>
                        <a:rPr lang="en-US" altLang="zh-CN" sz="1800" u="none" strike="noStrike" baseline="30000" dirty="0" smtClean="0">
                          <a:effectLst/>
                          <a:latin typeface="Arial" panose="020B0604020202020204" pitchFamily="34" charset="0"/>
                          <a:cs typeface="Arial" panose="020B0604020202020204" pitchFamily="34" charset="0"/>
                        </a:rPr>
                        <a:t>11</a:t>
                      </a:r>
                      <a:r>
                        <a:rPr lang="en-US" altLang="zh-CN" sz="1800" u="none" strike="noStrike" dirty="0" smtClean="0">
                          <a:effectLst/>
                          <a:latin typeface="Arial" panose="020B0604020202020204" pitchFamily="34" charset="0"/>
                          <a:cs typeface="Arial" panose="020B0604020202020204" pitchFamily="34" charset="0"/>
                        </a:rPr>
                        <a:t>]</a:t>
                      </a:r>
                      <a:endParaRPr lang="en-US" altLang="zh-CN" sz="1800" b="0" i="0" u="none" strike="noStrike"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a:solidFill>
                            <a:schemeClr val="dk1"/>
                          </a:solidFill>
                          <a:effectLst/>
                          <a:latin typeface="Arial" panose="020B0604020202020204" pitchFamily="34" charset="0"/>
                          <a:ea typeface="+mn-ea"/>
                          <a:cs typeface="Arial" panose="020B0604020202020204" pitchFamily="34" charset="0"/>
                        </a:rPr>
                        <a:t>3.09</a:t>
                      </a:r>
                    </a:p>
                  </a:txBody>
                  <a:tcPr marL="9525" marR="9525" marT="9525" marB="0" anchor="ctr"/>
                </a:tc>
                <a:tc>
                  <a:txBody>
                    <a:bodyPr/>
                    <a:lstStyle/>
                    <a:p>
                      <a:pPr marL="0" algn="ctr" defTabSz="914400" rtl="0" eaLnBrk="1" fontAlgn="ctr" latinLnBrk="0" hangingPunct="1"/>
                      <a:r>
                        <a:rPr lang="en-US" altLang="zh-CN" sz="1800" u="none" strike="noStrike" kern="1200" dirty="0">
                          <a:solidFill>
                            <a:schemeClr val="dk1"/>
                          </a:solidFill>
                          <a:effectLst/>
                          <a:latin typeface="Arial" panose="020B0604020202020204" pitchFamily="34" charset="0"/>
                          <a:ea typeface="+mn-ea"/>
                          <a:cs typeface="Arial" panose="020B0604020202020204" pitchFamily="34" charset="0"/>
                        </a:rPr>
                        <a:t>3.65</a:t>
                      </a:r>
                    </a:p>
                  </a:txBody>
                  <a:tcPr marL="9525" marR="9525" marT="9525" marB="0" anchor="ctr"/>
                </a:tc>
                <a:tc>
                  <a:txBody>
                    <a:bodyPr/>
                    <a:lstStyle/>
                    <a:p>
                      <a:pPr marL="0" algn="ctr" defTabSz="914400" rtl="0" eaLnBrk="1" fontAlgn="ctr" latinLnBrk="0" hangingPunct="1"/>
                      <a:r>
                        <a:rPr lang="en-US" altLang="zh-CN" sz="1800" u="none" strike="noStrike" kern="1200" dirty="0">
                          <a:solidFill>
                            <a:schemeClr val="dk1"/>
                          </a:solidFill>
                          <a:effectLst/>
                          <a:latin typeface="Arial" panose="020B0604020202020204" pitchFamily="34" charset="0"/>
                          <a:ea typeface="+mn-ea"/>
                          <a:cs typeface="Arial" panose="020B0604020202020204" pitchFamily="34" charset="0"/>
                        </a:rPr>
                        <a:t>3.61</a:t>
                      </a:r>
                    </a:p>
                  </a:txBody>
                  <a:tcPr marL="9525" marR="9525" marT="9525" marB="0" anchor="ctr"/>
                </a:tc>
              </a:tr>
              <a:tr h="421954">
                <a:tc>
                  <a:txBody>
                    <a:bodyPr/>
                    <a:lstStyle/>
                    <a:p>
                      <a:r>
                        <a:rPr lang="en-US" altLang="zh-CN" sz="1800" dirty="0" smtClean="0">
                          <a:solidFill>
                            <a:srgbClr val="C00000"/>
                          </a:solidFill>
                          <a:latin typeface="Arial" panose="020B0604020202020204" pitchFamily="34" charset="0"/>
                          <a:cs typeface="Arial" panose="020B0604020202020204" pitchFamily="34" charset="0"/>
                        </a:rPr>
                        <a:t>Bunch number</a:t>
                      </a:r>
                      <a:endParaRPr lang="zh-CN" altLang="en-US" sz="1800" dirty="0">
                        <a:solidFill>
                          <a:srgbClr val="C00000"/>
                        </a:solidFill>
                        <a:latin typeface="Arial" panose="020B0604020202020204" pitchFamily="34" charset="0"/>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2688</a:t>
                      </a:r>
                      <a:endParaRPr lang="zh-CN" altLang="en-US"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240</a:t>
                      </a:r>
                      <a:endParaRPr lang="zh-CN" altLang="en-US"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48</a:t>
                      </a:r>
                      <a:endParaRPr lang="zh-CN" altLang="en-US"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anchor="ctr"/>
                </a:tc>
              </a:tr>
              <a:tr h="421954">
                <a:tc>
                  <a:txBody>
                    <a:bodyPr/>
                    <a:lstStyle/>
                    <a:p>
                      <a:r>
                        <a:rPr lang="en-US" altLang="zh-CN" sz="1800" dirty="0" smtClean="0">
                          <a:solidFill>
                            <a:srgbClr val="C00000"/>
                          </a:solidFill>
                          <a:latin typeface="Arial" panose="020B0604020202020204" pitchFamily="34" charset="0"/>
                          <a:cs typeface="Arial" panose="020B0604020202020204" pitchFamily="34" charset="0"/>
                        </a:rPr>
                        <a:t>Bucket</a:t>
                      </a:r>
                      <a:r>
                        <a:rPr lang="en-US" altLang="zh-CN" sz="1800" baseline="0" dirty="0" smtClean="0">
                          <a:solidFill>
                            <a:srgbClr val="C00000"/>
                          </a:solidFill>
                          <a:latin typeface="Arial" panose="020B0604020202020204" pitchFamily="34" charset="0"/>
                          <a:cs typeface="Arial" panose="020B0604020202020204" pitchFamily="34" charset="0"/>
                        </a:rPr>
                        <a:t> interval per bunch</a:t>
                      </a:r>
                      <a:endParaRPr lang="zh-CN" altLang="en-US" sz="1800" dirty="0">
                        <a:solidFill>
                          <a:srgbClr val="C00000"/>
                        </a:solidFill>
                        <a:latin typeface="Arial" panose="020B0604020202020204" pitchFamily="34" charset="0"/>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2</a:t>
                      </a:r>
                      <a:endParaRPr lang="zh-CN" altLang="en-US"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25</a:t>
                      </a:r>
                      <a:endParaRPr lang="zh-CN" altLang="en-US"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128</a:t>
                      </a:r>
                      <a:endParaRPr lang="zh-CN" altLang="en-US"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anchor="ctr"/>
                </a:tc>
              </a:tr>
              <a:tr h="4219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solidFill>
                            <a:srgbClr val="C00000"/>
                          </a:solidFill>
                          <a:latin typeface="Arial" panose="020B0604020202020204" pitchFamily="34" charset="0"/>
                          <a:cs typeface="Arial" panose="020B0604020202020204" pitchFamily="34" charset="0"/>
                        </a:rPr>
                        <a:t>Distance between bunches [m]</a:t>
                      </a:r>
                      <a:endParaRPr lang="zh-CN" altLang="en-US" sz="1800" dirty="0" smtClean="0">
                        <a:solidFill>
                          <a:srgbClr val="C00000"/>
                        </a:solidFill>
                        <a:latin typeface="Arial" panose="020B0604020202020204" pitchFamily="34" charset="0"/>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0.92</a:t>
                      </a:r>
                      <a:endParaRPr lang="zh-CN" altLang="en-US"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11.5</a:t>
                      </a:r>
                      <a:endParaRPr lang="zh-CN" altLang="en-US"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58.88</a:t>
                      </a:r>
                      <a:endParaRPr lang="zh-CN" altLang="en-US"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anchor="ctr"/>
                </a:tc>
              </a:tr>
              <a:tr h="4219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solidFill>
                            <a:srgbClr val="C00000"/>
                          </a:solidFill>
                          <a:latin typeface="Arial" panose="020B0604020202020204" pitchFamily="34" charset="0"/>
                          <a:cs typeface="Arial" panose="020B0604020202020204" pitchFamily="34" charset="0"/>
                        </a:rPr>
                        <a:t>Bunch space time [ns]</a:t>
                      </a:r>
                      <a:endParaRPr lang="zh-CN" altLang="en-US" sz="1800" dirty="0" smtClean="0">
                        <a:solidFill>
                          <a:srgbClr val="C00000"/>
                        </a:solidFill>
                        <a:latin typeface="Arial" panose="020B0604020202020204" pitchFamily="34" charset="0"/>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3.1</a:t>
                      </a:r>
                      <a:endParaRPr lang="zh-CN" altLang="en-US"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38.3</a:t>
                      </a:r>
                      <a:endParaRPr lang="zh-CN" altLang="en-US"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fontAlgn="ctr" latinLnBrk="0" hangingPunct="1"/>
                      <a:r>
                        <a:rPr lang="en-US" altLang="zh-CN" sz="1800" u="none" strike="noStrike" kern="1200" dirty="0" smtClean="0">
                          <a:solidFill>
                            <a:schemeClr val="dk1"/>
                          </a:solidFill>
                          <a:effectLst/>
                          <a:latin typeface="Arial" panose="020B0604020202020204" pitchFamily="34" charset="0"/>
                          <a:ea typeface="+mn-ea"/>
                          <a:cs typeface="Arial" panose="020B0604020202020204" pitchFamily="34" charset="0"/>
                        </a:rPr>
                        <a:t>196.3</a:t>
                      </a:r>
                      <a:endParaRPr lang="zh-CN" altLang="en-US"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anchor="ctr"/>
                </a:tc>
              </a:tr>
            </a:tbl>
          </a:graphicData>
        </a:graphic>
      </p:graphicFrame>
      <p:sp>
        <p:nvSpPr>
          <p:cNvPr id="5" name="矩形 4"/>
          <p:cNvSpPr/>
          <p:nvPr/>
        </p:nvSpPr>
        <p:spPr>
          <a:xfrm>
            <a:off x="6843561" y="6346472"/>
            <a:ext cx="2102891" cy="369332"/>
          </a:xfrm>
          <a:prstGeom prst="rect">
            <a:avLst/>
          </a:prstGeom>
        </p:spPr>
        <p:txBody>
          <a:bodyPr wrap="square">
            <a:spAutoFit/>
          </a:bodyPr>
          <a:lstStyle/>
          <a:p>
            <a:pPr algn="ctr"/>
            <a:r>
              <a:rPr lang="en-US" altLang="zh-CN" dirty="0" smtClean="0">
                <a:solidFill>
                  <a:srgbClr val="0070C0"/>
                </a:solidFill>
                <a:latin typeface="Arial" panose="020B0604020202020204" pitchFamily="34" charset="0"/>
                <a:cs typeface="Arial" panose="020B0604020202020204" pitchFamily="34" charset="0"/>
              </a:rPr>
              <a:t>J. Gao, M. Xiao</a:t>
            </a:r>
            <a:endParaRPr lang="zh-CN" altLang="en-US"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9389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003" y="1586548"/>
            <a:ext cx="8602662"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2109829" y="568372"/>
            <a:ext cx="4957010" cy="707886"/>
          </a:xfrm>
          <a:prstGeom prst="rect">
            <a:avLst/>
          </a:prstGeom>
          <a:noFill/>
        </p:spPr>
        <p:txBody>
          <a:bodyPr wrap="square" rtlCol="0">
            <a:spAutoFit/>
          </a:bodyPr>
          <a:lstStyle/>
          <a:p>
            <a:pPr algn="ctr"/>
            <a:r>
              <a:rPr lang="en-US" altLang="zh-CN" sz="4000" dirty="0" smtClean="0">
                <a:latin typeface="Arial Unicode MS" panose="020B0604020202020204" pitchFamily="34" charset="-122"/>
                <a:ea typeface="Arial Unicode MS" panose="020B0604020202020204" pitchFamily="34" charset="-122"/>
                <a:cs typeface="Arial Unicode MS" panose="020B0604020202020204" pitchFamily="34" charset="-122"/>
              </a:rPr>
              <a:t>CEPC-SPPC</a:t>
            </a:r>
            <a:endParaRPr lang="zh-CN" altLang="en-US" sz="40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 name="文本框 3"/>
          <p:cNvSpPr txBox="1"/>
          <p:nvPr/>
        </p:nvSpPr>
        <p:spPr>
          <a:xfrm>
            <a:off x="3730752" y="4383024"/>
            <a:ext cx="1783080" cy="523220"/>
          </a:xfrm>
          <a:prstGeom prst="rect">
            <a:avLst/>
          </a:prstGeom>
          <a:noFill/>
        </p:spPr>
        <p:txBody>
          <a:bodyPr wrap="square" rtlCol="0">
            <a:spAutoFit/>
          </a:bodyPr>
          <a:lstStyle/>
          <a:p>
            <a:r>
              <a:rPr lang="en-US" altLang="zh-CN" sz="2800" dirty="0" smtClean="0">
                <a:latin typeface="Arial Unicode MS" panose="020B0604020202020204" pitchFamily="34" charset="-122"/>
                <a:ea typeface="Arial Unicode MS" panose="020B0604020202020204" pitchFamily="34" charset="-122"/>
                <a:cs typeface="Arial Unicode MS" panose="020B0604020202020204" pitchFamily="34" charset="-122"/>
              </a:rPr>
              <a:t>50-70</a:t>
            </a:r>
            <a:r>
              <a:rPr lang="zh-CN" altLang="en-US" sz="28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800" dirty="0" smtClean="0">
                <a:latin typeface="Arial Unicode MS" panose="020B0604020202020204" pitchFamily="34" charset="-122"/>
                <a:ea typeface="Arial Unicode MS" panose="020B0604020202020204" pitchFamily="34" charset="-122"/>
                <a:cs typeface="Arial Unicode MS" panose="020B0604020202020204" pitchFamily="34" charset="-122"/>
              </a:rPr>
              <a:t>km</a:t>
            </a:r>
            <a:endParaRPr lang="zh-CN" altLang="en-US" sz="28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210025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313328"/>
            <a:ext cx="7886700" cy="1325563"/>
          </a:xfrm>
        </p:spPr>
        <p:txBody>
          <a:bodyPr/>
          <a:lstStyle/>
          <a:p>
            <a:pPr algn="ctr"/>
            <a:r>
              <a:rPr lang="en-US" altLang="zh-CN" dirty="0">
                <a:solidFill>
                  <a:srgbClr val="0070C0"/>
                </a:solidFill>
              </a:rPr>
              <a:t>Beam Loading of Bunch Trains</a:t>
            </a:r>
            <a:endParaRPr lang="zh-CN" altLang="en-US" dirty="0"/>
          </a:p>
        </p:txBody>
      </p:sp>
      <p:sp>
        <p:nvSpPr>
          <p:cNvPr id="3" name="内容占位符 2"/>
          <p:cNvSpPr>
            <a:spLocks noGrp="1"/>
          </p:cNvSpPr>
          <p:nvPr>
            <p:ph idx="1"/>
          </p:nvPr>
        </p:nvSpPr>
        <p:spPr>
          <a:xfrm>
            <a:off x="463283" y="4102459"/>
            <a:ext cx="5120639" cy="2482491"/>
          </a:xfrm>
        </p:spPr>
        <p:txBody>
          <a:bodyPr>
            <a:normAutofit/>
          </a:bodyPr>
          <a:lstStyle/>
          <a:p>
            <a:pPr>
              <a:spcBef>
                <a:spcPts val="600"/>
              </a:spcBef>
            </a:pPr>
            <a:r>
              <a:rPr lang="en-US" altLang="zh-CN" sz="1800" dirty="0">
                <a:latin typeface="Arial" panose="020B0604020202020204" pitchFamily="34" charset="0"/>
                <a:cs typeface="Arial" panose="020B0604020202020204" pitchFamily="34" charset="0"/>
              </a:rPr>
              <a:t>Consider one bunch train of the LDR scheme. </a:t>
            </a:r>
            <a:endParaRPr lang="en-US" altLang="zh-CN" sz="1800" dirty="0" smtClean="0">
              <a:latin typeface="Arial" panose="020B0604020202020204" pitchFamily="34" charset="0"/>
              <a:cs typeface="Arial" panose="020B0604020202020204" pitchFamily="34" charset="0"/>
            </a:endParaRPr>
          </a:p>
          <a:p>
            <a:pPr>
              <a:spcBef>
                <a:spcPts val="600"/>
              </a:spcBef>
            </a:pPr>
            <a:r>
              <a:rPr lang="en-US" altLang="zh-CN" sz="1800" dirty="0" smtClean="0">
                <a:latin typeface="Arial" panose="020B0604020202020204" pitchFamily="34" charset="0"/>
                <a:cs typeface="Arial" panose="020B0604020202020204" pitchFamily="34" charset="0"/>
              </a:rPr>
              <a:t>Beam </a:t>
            </a:r>
            <a:r>
              <a:rPr lang="en-US" altLang="zh-CN" sz="1800" dirty="0">
                <a:latin typeface="Arial" panose="020B0604020202020204" pitchFamily="34" charset="0"/>
                <a:cs typeface="Arial" panose="020B0604020202020204" pitchFamily="34" charset="0"/>
              </a:rPr>
              <a:t>loading is different for different bunches. </a:t>
            </a:r>
            <a:endParaRPr lang="en-US" altLang="zh-CN" sz="1800" dirty="0" smtClean="0">
              <a:latin typeface="Arial" panose="020B0604020202020204" pitchFamily="34" charset="0"/>
              <a:cs typeface="Arial" panose="020B0604020202020204" pitchFamily="34" charset="0"/>
            </a:endParaRPr>
          </a:p>
          <a:p>
            <a:pPr>
              <a:spcBef>
                <a:spcPts val="600"/>
              </a:spcBef>
            </a:pPr>
            <a:r>
              <a:rPr lang="en-US" altLang="zh-CN" sz="1800" dirty="0" smtClean="0">
                <a:latin typeface="Arial" panose="020B0604020202020204" pitchFamily="34" charset="0"/>
                <a:cs typeface="Arial" panose="020B0604020202020204" pitchFamily="34" charset="0"/>
              </a:rPr>
              <a:t>Cavity voltage amplitude</a:t>
            </a:r>
            <a:r>
              <a:rPr lang="en-US" altLang="zh-CN" sz="1800" dirty="0">
                <a:latin typeface="Arial" panose="020B0604020202020204" pitchFamily="34" charset="0"/>
                <a:cs typeface="Arial" panose="020B0604020202020204" pitchFamily="34" charset="0"/>
              </a:rPr>
              <a:t>, synchrotron phase and tune will be modulated periodically. </a:t>
            </a:r>
            <a:endParaRPr lang="en-US" altLang="zh-CN" sz="1800" dirty="0" smtClean="0">
              <a:latin typeface="Arial" panose="020B0604020202020204" pitchFamily="34" charset="0"/>
              <a:cs typeface="Arial" panose="020B0604020202020204" pitchFamily="34" charset="0"/>
            </a:endParaRPr>
          </a:p>
          <a:p>
            <a:pPr>
              <a:spcBef>
                <a:spcPts val="600"/>
              </a:spcBef>
            </a:pPr>
            <a:r>
              <a:rPr lang="en-US" altLang="zh-CN" sz="1800" dirty="0" smtClean="0">
                <a:latin typeface="Arial" panose="020B0604020202020204" pitchFamily="34" charset="0"/>
                <a:cs typeface="Arial" panose="020B0604020202020204" pitchFamily="34" charset="0"/>
              </a:rPr>
              <a:t>Accurate analytical calculation difficult because of syn. </a:t>
            </a:r>
            <a:r>
              <a:rPr lang="en-US" altLang="zh-CN" sz="1800" dirty="0">
                <a:latin typeface="Arial" panose="020B0604020202020204" pitchFamily="34" charset="0"/>
                <a:cs typeface="Arial" panose="020B0604020202020204" pitchFamily="34" charset="0"/>
              </a:rPr>
              <a:t>p</a:t>
            </a:r>
            <a:r>
              <a:rPr lang="en-US" altLang="zh-CN" sz="1800" dirty="0" smtClean="0">
                <a:latin typeface="Arial" panose="020B0604020202020204" pitchFamily="34" charset="0"/>
                <a:cs typeface="Arial" panose="020B0604020202020204" pitchFamily="34" charset="0"/>
              </a:rPr>
              <a:t>hase oscillation in the ring. Simulation (KEKB, SLC-DR).</a:t>
            </a:r>
          </a:p>
          <a:p>
            <a:pPr>
              <a:spcBef>
                <a:spcPts val="600"/>
              </a:spcBef>
            </a:pPr>
            <a:r>
              <a:rPr lang="en-US" altLang="zh-CN" sz="1800" dirty="0" smtClean="0">
                <a:latin typeface="Arial" panose="020B0604020202020204" pitchFamily="34" charset="0"/>
                <a:cs typeface="Arial" panose="020B0604020202020204" pitchFamily="34" charset="0"/>
              </a:rPr>
              <a:t>LLRF feedback compensation. </a:t>
            </a:r>
            <a:endParaRPr lang="en-US" altLang="zh-CN" sz="1800" dirty="0">
              <a:latin typeface="Arial" panose="020B0604020202020204" pitchFamily="34" charset="0"/>
              <a:cs typeface="Arial" panose="020B0604020202020204" pitchFamily="34" charset="0"/>
            </a:endParaRPr>
          </a:p>
          <a:p>
            <a:endParaRPr lang="zh-CN" altLang="en-US" sz="2000" dirty="0"/>
          </a:p>
        </p:txBody>
      </p:sp>
      <p:pic>
        <p:nvPicPr>
          <p:cNvPr id="4" name="图片 3"/>
          <p:cNvPicPr>
            <a:picLocks noChangeAspect="1"/>
          </p:cNvPicPr>
          <p:nvPr/>
        </p:nvPicPr>
        <p:blipFill rotWithShape="1">
          <a:blip r:embed="rId2">
            <a:lum bright="-20000" contrast="40000"/>
          </a:blip>
          <a:srcRect l="18697" b="8569"/>
          <a:stretch/>
        </p:blipFill>
        <p:spPr>
          <a:xfrm>
            <a:off x="5678573" y="1638891"/>
            <a:ext cx="3210717" cy="3819021"/>
          </a:xfrm>
          <a:prstGeom prst="rect">
            <a:avLst/>
          </a:prstGeom>
        </p:spPr>
      </p:pic>
      <p:sp>
        <p:nvSpPr>
          <p:cNvPr id="5" name="矩形 4"/>
          <p:cNvSpPr/>
          <p:nvPr/>
        </p:nvSpPr>
        <p:spPr>
          <a:xfrm>
            <a:off x="6601912" y="5457912"/>
            <a:ext cx="2382029" cy="276999"/>
          </a:xfrm>
          <a:prstGeom prst="rect">
            <a:avLst/>
          </a:prstGeom>
        </p:spPr>
        <p:txBody>
          <a:bodyPr wrap="square">
            <a:spAutoFit/>
          </a:bodyPr>
          <a:lstStyle/>
          <a:p>
            <a:r>
              <a:rPr lang="en-US" altLang="zh-CN" sz="1200" dirty="0" smtClean="0">
                <a:latin typeface="Arial" panose="020B0604020202020204" pitchFamily="34" charset="0"/>
              </a:rPr>
              <a:t>P.B. Wilson, SLAC-PUB-6062</a:t>
            </a:r>
            <a:endParaRPr lang="zh-CN" altLang="en-US" sz="1200" dirty="0"/>
          </a:p>
        </p:txBody>
      </p:sp>
      <p:pic>
        <p:nvPicPr>
          <p:cNvPr id="6" name="Picture 7" descr="C:\Documents and Settings\Administrator\Documenti\Didattica\xCAS2005\MultiPass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016" y="1727671"/>
            <a:ext cx="2389936" cy="213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C:\Documents and Settings\Administrator\Documenti\Didattica\xCAS2005\MultiPassageLo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3603" y="1727671"/>
            <a:ext cx="2389681" cy="213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4"/>
          <p:cNvSpPr txBox="1"/>
          <p:nvPr/>
        </p:nvSpPr>
        <p:spPr>
          <a:xfrm>
            <a:off x="5678573" y="5815090"/>
            <a:ext cx="3328416" cy="584775"/>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Phasor for injection, gap left to cure instability, bunch trains …</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7675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33729"/>
            <a:ext cx="9143999" cy="1325563"/>
          </a:xfrm>
        </p:spPr>
        <p:txBody>
          <a:bodyPr>
            <a:normAutofit/>
          </a:bodyPr>
          <a:lstStyle/>
          <a:p>
            <a:pPr algn="ctr"/>
            <a:r>
              <a:rPr lang="en-US" altLang="zh-CN" dirty="0" smtClean="0">
                <a:solidFill>
                  <a:srgbClr val="0070C0"/>
                </a:solidFill>
                <a:ea typeface="+mn-ea"/>
              </a:rPr>
              <a:t>Beam Loading of Bunch Trains</a:t>
            </a:r>
            <a:endParaRPr lang="zh-CN" altLang="en-US" dirty="0">
              <a:solidFill>
                <a:srgbClr val="0070C0"/>
              </a:solidFill>
              <a:ea typeface="+mn-ea"/>
            </a:endParaRPr>
          </a:p>
        </p:txBody>
      </p:sp>
      <p:sp>
        <p:nvSpPr>
          <p:cNvPr id="5" name="内容占位符 2"/>
          <p:cNvSpPr txBox="1">
            <a:spLocks/>
          </p:cNvSpPr>
          <p:nvPr/>
        </p:nvSpPr>
        <p:spPr>
          <a:xfrm>
            <a:off x="457960" y="1850944"/>
            <a:ext cx="8405623" cy="41777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buNone/>
            </a:pPr>
            <a:r>
              <a:rPr lang="en-US" altLang="zh-CN" sz="2000" dirty="0" smtClean="0">
                <a:solidFill>
                  <a:srgbClr val="C00000"/>
                </a:solidFill>
                <a:latin typeface="Arial" panose="020B0604020202020204" pitchFamily="34" charset="0"/>
                <a:cs typeface="Arial" panose="020B0604020202020204" pitchFamily="34" charset="0"/>
              </a:rPr>
              <a:t>Rough estimation for H-LDR</a:t>
            </a:r>
            <a:r>
              <a:rPr lang="en-US" altLang="zh-CN" sz="2000" dirty="0" smtClean="0">
                <a:latin typeface="Arial" panose="020B0604020202020204" pitchFamily="34" charset="0"/>
                <a:cs typeface="Arial" panose="020B0604020202020204" pitchFamily="34" charset="0"/>
              </a:rPr>
              <a:t>:</a:t>
            </a:r>
          </a:p>
          <a:p>
            <a:pPr marL="0" indent="0">
              <a:lnSpc>
                <a:spcPct val="110000"/>
              </a:lnSpc>
              <a:spcBef>
                <a:spcPts val="600"/>
              </a:spcBef>
              <a:buNone/>
            </a:pPr>
            <a:r>
              <a:rPr lang="en-US" altLang="zh-CN" sz="2000" i="1" dirty="0" smtClean="0">
                <a:latin typeface="Arial" panose="020B0604020202020204" pitchFamily="34" charset="0"/>
                <a:cs typeface="Arial" panose="020B0604020202020204" pitchFamily="34" charset="0"/>
              </a:rPr>
              <a:t>T</a:t>
            </a:r>
            <a:r>
              <a:rPr lang="en-US" altLang="zh-CN" sz="2000" baseline="-25000" dirty="0" smtClean="0">
                <a:latin typeface="Arial" panose="020B0604020202020204" pitchFamily="34" charset="0"/>
                <a:cs typeface="Arial" panose="020B0604020202020204" pitchFamily="34" charset="0"/>
              </a:rPr>
              <a:t>b-train </a:t>
            </a:r>
            <a:r>
              <a:rPr lang="en-US" altLang="zh-CN" sz="2000" dirty="0" smtClean="0">
                <a:latin typeface="Arial" panose="020B0604020202020204" pitchFamily="34" charset="0"/>
                <a:cs typeface="Arial" panose="020B0604020202020204" pitchFamily="34" charset="0"/>
              </a:rPr>
              <a:t>= 0.2 </a:t>
            </a:r>
            <a:r>
              <a:rPr lang="el-GR" altLang="zh-CN" sz="2000" dirty="0" smtClean="0">
                <a:latin typeface="Arial" panose="020B0604020202020204" pitchFamily="34" charset="0"/>
                <a:cs typeface="Arial" panose="020B0604020202020204" pitchFamily="34" charset="0"/>
              </a:rPr>
              <a:t>μ</a:t>
            </a:r>
            <a:r>
              <a:rPr lang="en-US" altLang="zh-CN" sz="2000" dirty="0" smtClean="0">
                <a:latin typeface="Arial" panose="020B0604020202020204" pitchFamily="34" charset="0"/>
                <a:cs typeface="Arial" panose="020B0604020202020204" pitchFamily="34" charset="0"/>
              </a:rPr>
              <a:t>s, </a:t>
            </a:r>
            <a:r>
              <a:rPr lang="en-US" altLang="zh-CN" sz="2000" i="1" dirty="0" err="1" smtClean="0">
                <a:latin typeface="Arial" panose="020B0604020202020204" pitchFamily="34" charset="0"/>
                <a:cs typeface="Arial" panose="020B0604020202020204" pitchFamily="34" charset="0"/>
              </a:rPr>
              <a:t>T</a:t>
            </a:r>
            <a:r>
              <a:rPr lang="en-US" altLang="zh-CN" sz="2000" baseline="-25000" dirty="0" err="1" smtClean="0">
                <a:latin typeface="Arial" panose="020B0604020202020204" pitchFamily="34" charset="0"/>
                <a:cs typeface="Arial" panose="020B0604020202020204" pitchFamily="34" charset="0"/>
              </a:rPr>
              <a:t>train</a:t>
            </a:r>
            <a:r>
              <a:rPr lang="en-US" altLang="zh-CN" sz="2000" baseline="-25000" dirty="0" smtClean="0">
                <a:latin typeface="Arial" panose="020B0604020202020204" pitchFamily="34" charset="0"/>
                <a:cs typeface="Arial" panose="020B0604020202020204" pitchFamily="34" charset="0"/>
              </a:rPr>
              <a:t> </a:t>
            </a:r>
            <a:r>
              <a:rPr lang="en-US" altLang="zh-CN" sz="2000" dirty="0" smtClean="0">
                <a:latin typeface="Arial" panose="020B0604020202020204" pitchFamily="34" charset="0"/>
                <a:cs typeface="Arial" panose="020B0604020202020204" pitchFamily="34" charset="0"/>
              </a:rPr>
              <a:t>= 10 </a:t>
            </a:r>
            <a:r>
              <a:rPr lang="el-GR" altLang="zh-CN" sz="2000" dirty="0" smtClean="0">
                <a:latin typeface="Arial" panose="020B0604020202020204" pitchFamily="34" charset="0"/>
                <a:cs typeface="Arial" panose="020B0604020202020204" pitchFamily="34" charset="0"/>
              </a:rPr>
              <a:t>μ</a:t>
            </a:r>
            <a:r>
              <a:rPr lang="en-US" altLang="zh-CN" sz="2000" dirty="0" smtClean="0">
                <a:latin typeface="Arial" panose="020B0604020202020204" pitchFamily="34" charset="0"/>
                <a:cs typeface="Arial" panose="020B0604020202020204" pitchFamily="34" charset="0"/>
              </a:rPr>
              <a:t>s, </a:t>
            </a:r>
            <a:r>
              <a:rPr lang="en-US" altLang="zh-CN" sz="2000" i="1" dirty="0" err="1" smtClean="0">
                <a:latin typeface="Arial" panose="020B0604020202020204" pitchFamily="34" charset="0"/>
                <a:cs typeface="Arial" panose="020B0604020202020204" pitchFamily="34" charset="0"/>
              </a:rPr>
              <a:t>T</a:t>
            </a:r>
            <a:r>
              <a:rPr lang="en-US" altLang="zh-CN" sz="2000" baseline="-25000" dirty="0" err="1" smtClean="0">
                <a:latin typeface="Arial" panose="020B0604020202020204" pitchFamily="34" charset="0"/>
                <a:cs typeface="Arial" panose="020B0604020202020204" pitchFamily="34" charset="0"/>
              </a:rPr>
              <a:t>g</a:t>
            </a:r>
            <a:r>
              <a:rPr lang="en-US" altLang="zh-CN" sz="2000" baseline="-25000" dirty="0" smtClean="0">
                <a:latin typeface="Arial" panose="020B0604020202020204" pitchFamily="34" charset="0"/>
                <a:cs typeface="Arial" panose="020B0604020202020204" pitchFamily="34" charset="0"/>
              </a:rPr>
              <a:t> </a:t>
            </a:r>
            <a:r>
              <a:rPr lang="en-US" altLang="zh-CN" sz="2000" dirty="0" smtClean="0">
                <a:latin typeface="Arial" panose="020B0604020202020204" pitchFamily="34" charset="0"/>
                <a:cs typeface="Arial" panose="020B0604020202020204" pitchFamily="34" charset="0"/>
              </a:rPr>
              <a:t>= 183 us, </a:t>
            </a:r>
            <a:r>
              <a:rPr lang="en-US" altLang="zh-CN" sz="2000" i="1" dirty="0" smtClean="0">
                <a:latin typeface="Arial" panose="020B0604020202020204" pitchFamily="34" charset="0"/>
                <a:cs typeface="Arial" panose="020B0604020202020204" pitchFamily="34" charset="0"/>
              </a:rPr>
              <a:t>T</a:t>
            </a:r>
            <a:r>
              <a:rPr lang="en-US" altLang="zh-CN" sz="2000" baseline="-25000" dirty="0" smtClean="0">
                <a:latin typeface="Arial" panose="020B0604020202020204" pitchFamily="34" charset="0"/>
                <a:cs typeface="Arial" panose="020B0604020202020204" pitchFamily="34" charset="0"/>
              </a:rPr>
              <a:t>d </a:t>
            </a:r>
            <a:r>
              <a:rPr lang="en-US" altLang="zh-CN" sz="2000" dirty="0" smtClean="0">
                <a:latin typeface="Arial" panose="020B0604020202020204" pitchFamily="34" charset="0"/>
                <a:cs typeface="Arial" panose="020B0604020202020204" pitchFamily="34" charset="0"/>
              </a:rPr>
              <a:t>= 1077 us.</a:t>
            </a:r>
          </a:p>
          <a:p>
            <a:pPr marL="0" indent="0">
              <a:lnSpc>
                <a:spcPct val="110000"/>
              </a:lnSpc>
              <a:spcBef>
                <a:spcPts val="600"/>
              </a:spcBef>
              <a:buNone/>
            </a:pPr>
            <a:r>
              <a:rPr lang="en-US" altLang="zh-CN" sz="2000" i="1" dirty="0" smtClean="0">
                <a:latin typeface="Arial" panose="020B0604020202020204" pitchFamily="34" charset="0"/>
                <a:cs typeface="Arial" panose="020B0604020202020204" pitchFamily="34" charset="0"/>
              </a:rPr>
              <a:t>T</a:t>
            </a:r>
            <a:r>
              <a:rPr lang="en-US" altLang="zh-CN" sz="2000" baseline="-25000" dirty="0" smtClean="0">
                <a:latin typeface="Arial" panose="020B0604020202020204" pitchFamily="34" charset="0"/>
                <a:cs typeface="Arial" panose="020B0604020202020204" pitchFamily="34" charset="0"/>
              </a:rPr>
              <a:t>b-train </a:t>
            </a:r>
            <a:r>
              <a:rPr lang="en-US" altLang="zh-CN" sz="2000" dirty="0" smtClean="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and </a:t>
            </a:r>
            <a:r>
              <a:rPr lang="en-US" altLang="zh-CN" sz="2000" i="1" dirty="0" err="1">
                <a:latin typeface="Arial" panose="020B0604020202020204" pitchFamily="34" charset="0"/>
                <a:cs typeface="Arial" panose="020B0604020202020204" pitchFamily="34" charset="0"/>
              </a:rPr>
              <a:t>T</a:t>
            </a:r>
            <a:r>
              <a:rPr lang="en-US" altLang="zh-CN" sz="2000" baseline="-25000" dirty="0" err="1">
                <a:latin typeface="Arial" panose="020B0604020202020204" pitchFamily="34" charset="0"/>
                <a:cs typeface="Arial" panose="020B0604020202020204" pitchFamily="34" charset="0"/>
              </a:rPr>
              <a:t>train</a:t>
            </a:r>
            <a:r>
              <a:rPr lang="en-US" altLang="zh-CN" sz="2000" baseline="-25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&lt;&lt; </a:t>
            </a:r>
            <a:r>
              <a:rPr lang="en-US" altLang="zh-CN" sz="2000" i="1" dirty="0">
                <a:latin typeface="Arial" panose="020B0604020202020204" pitchFamily="34" charset="0"/>
                <a:cs typeface="Arial" panose="020B0604020202020204" pitchFamily="34" charset="0"/>
              </a:rPr>
              <a:t>T</a:t>
            </a:r>
            <a:r>
              <a:rPr lang="en-US" altLang="zh-CN" sz="2000" baseline="-25000" dirty="0">
                <a:latin typeface="Arial" panose="020B0604020202020204" pitchFamily="34" charset="0"/>
                <a:cs typeface="Arial" panose="020B0604020202020204" pitchFamily="34" charset="0"/>
              </a:rPr>
              <a:t>d</a:t>
            </a:r>
            <a:r>
              <a:rPr lang="en-US" altLang="zh-CN" sz="2000" dirty="0">
                <a:latin typeface="Arial" panose="020B0604020202020204" pitchFamily="34" charset="0"/>
                <a:cs typeface="Arial" panose="020B0604020202020204" pitchFamily="34" charset="0"/>
              </a:rPr>
              <a:t>, the bunch train can be treated as a macro-bunch. </a:t>
            </a:r>
          </a:p>
          <a:p>
            <a:pPr marL="0" indent="0">
              <a:lnSpc>
                <a:spcPct val="110000"/>
              </a:lnSpc>
              <a:spcBef>
                <a:spcPts val="600"/>
              </a:spcBef>
              <a:buNone/>
            </a:pPr>
            <a:r>
              <a:rPr lang="en-US" altLang="zh-CN" sz="2000" i="1" dirty="0" err="1">
                <a:latin typeface="Arial" panose="020B0604020202020204" pitchFamily="34" charset="0"/>
                <a:cs typeface="Arial" panose="020B0604020202020204" pitchFamily="34" charset="0"/>
              </a:rPr>
              <a:t>T</a:t>
            </a:r>
            <a:r>
              <a:rPr lang="en-US" altLang="zh-CN" sz="2000" baseline="-25000" dirty="0" err="1">
                <a:latin typeface="Arial" panose="020B0604020202020204" pitchFamily="34" charset="0"/>
                <a:cs typeface="Arial" panose="020B0604020202020204" pitchFamily="34" charset="0"/>
              </a:rPr>
              <a:t>g</a:t>
            </a:r>
            <a:r>
              <a:rPr lang="en-US" altLang="zh-CN" sz="2000" baseline="-25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&lt;&lt; </a:t>
            </a:r>
            <a:r>
              <a:rPr lang="en-US" altLang="zh-CN" sz="2000" i="1" dirty="0">
                <a:latin typeface="Arial" panose="020B0604020202020204" pitchFamily="34" charset="0"/>
                <a:cs typeface="Arial" panose="020B0604020202020204" pitchFamily="34" charset="0"/>
              </a:rPr>
              <a:t>T</a:t>
            </a:r>
            <a:r>
              <a:rPr lang="en-US" altLang="zh-CN" sz="2000" baseline="-25000" dirty="0">
                <a:latin typeface="Arial" panose="020B0604020202020204" pitchFamily="34" charset="0"/>
                <a:cs typeface="Arial" panose="020B0604020202020204" pitchFamily="34" charset="0"/>
              </a:rPr>
              <a:t>d</a:t>
            </a:r>
            <a:r>
              <a:rPr lang="en-US" altLang="zh-CN" sz="2000" dirty="0">
                <a:latin typeface="Arial" panose="020B0604020202020204" pitchFamily="34" charset="0"/>
                <a:cs typeface="Arial" panose="020B0604020202020204" pitchFamily="34" charset="0"/>
              </a:rPr>
              <a:t>, the beam induced voltage is same as the equal-spacing, thus the same average beam loading. </a:t>
            </a:r>
          </a:p>
          <a:p>
            <a:pPr marL="0" indent="0">
              <a:lnSpc>
                <a:spcPct val="110000"/>
              </a:lnSpc>
              <a:spcBef>
                <a:spcPts val="600"/>
              </a:spcBef>
              <a:buNone/>
            </a:pPr>
            <a:r>
              <a:rPr lang="en-US" altLang="zh-CN" sz="2000" dirty="0">
                <a:solidFill>
                  <a:srgbClr val="C00000"/>
                </a:solidFill>
                <a:latin typeface="Arial" panose="020B0604020202020204" pitchFamily="34" charset="0"/>
                <a:cs typeface="Arial" panose="020B0604020202020204" pitchFamily="34" charset="0"/>
              </a:rPr>
              <a:t>Phase difference between the head and tail bunches</a:t>
            </a:r>
            <a:r>
              <a:rPr lang="en-US" altLang="zh-CN" sz="2000" dirty="0">
                <a:latin typeface="Arial" panose="020B0604020202020204" pitchFamily="34" charset="0"/>
                <a:cs typeface="Arial" panose="020B0604020202020204" pitchFamily="34" charset="0"/>
              </a:rPr>
              <a:t>: 10 </a:t>
            </a:r>
            <a:r>
              <a:rPr lang="en-US" altLang="zh-CN" sz="2000" dirty="0" err="1">
                <a:latin typeface="Arial" panose="020B0604020202020204" pitchFamily="34" charset="0"/>
                <a:cs typeface="Arial" panose="020B0604020202020204" pitchFamily="34" charset="0"/>
              </a:rPr>
              <a:t>deg</a:t>
            </a:r>
            <a:endParaRPr lang="en-US" altLang="zh-CN" sz="2000" dirty="0">
              <a:latin typeface="Arial" panose="020B0604020202020204" pitchFamily="34" charset="0"/>
              <a:cs typeface="Arial" panose="020B0604020202020204" pitchFamily="34" charset="0"/>
            </a:endParaRPr>
          </a:p>
          <a:p>
            <a:pPr marL="0" indent="0">
              <a:lnSpc>
                <a:spcPct val="110000"/>
              </a:lnSpc>
              <a:spcBef>
                <a:spcPts val="600"/>
              </a:spcBef>
              <a:buNone/>
            </a:pPr>
            <a:r>
              <a:rPr lang="en-US" altLang="zh-CN" sz="2000" dirty="0">
                <a:latin typeface="Arial" panose="020B0604020202020204" pitchFamily="34" charset="0"/>
                <a:cs typeface="Arial" panose="020B0604020202020204" pitchFamily="34" charset="0"/>
              </a:rPr>
              <a:t>Voltage difference between the head and tail bunches:  2.8 MV</a:t>
            </a:r>
          </a:p>
          <a:p>
            <a:endParaRPr lang="en-US" altLang="zh-CN" dirty="0" smtClean="0"/>
          </a:p>
          <a:p>
            <a:endParaRPr lang="en-US" altLang="zh-CN" dirty="0" smtClean="0"/>
          </a:p>
          <a:p>
            <a:endParaRPr lang="en-US" altLang="zh-CN" dirty="0" smtClean="0"/>
          </a:p>
          <a:p>
            <a:endParaRPr lang="en-US" altLang="zh-CN" dirty="0" smtClean="0"/>
          </a:p>
          <a:p>
            <a:endParaRPr lang="zh-CN" altLang="en-US" dirty="0"/>
          </a:p>
        </p:txBody>
      </p:sp>
      <p:pic>
        <p:nvPicPr>
          <p:cNvPr id="6" name="图片 5"/>
          <p:cNvPicPr>
            <a:picLocks noChangeAspect="1"/>
          </p:cNvPicPr>
          <p:nvPr/>
        </p:nvPicPr>
        <p:blipFill rotWithShape="1">
          <a:blip r:embed="rId2">
            <a:lum bright="-20000" contrast="40000"/>
          </a:blip>
          <a:srcRect r="780"/>
          <a:stretch/>
        </p:blipFill>
        <p:spPr>
          <a:xfrm>
            <a:off x="457960" y="4985575"/>
            <a:ext cx="3305047" cy="519020"/>
          </a:xfrm>
          <a:prstGeom prst="rect">
            <a:avLst/>
          </a:prstGeom>
        </p:spPr>
      </p:pic>
      <p:pic>
        <p:nvPicPr>
          <p:cNvPr id="7" name="图片 6"/>
          <p:cNvPicPr>
            <a:picLocks noChangeAspect="1"/>
          </p:cNvPicPr>
          <p:nvPr/>
        </p:nvPicPr>
        <p:blipFill>
          <a:blip r:embed="rId3">
            <a:lum bright="-20000" contrast="40000"/>
          </a:blip>
          <a:stretch>
            <a:fillRect/>
          </a:stretch>
        </p:blipFill>
        <p:spPr>
          <a:xfrm>
            <a:off x="4007632" y="4987525"/>
            <a:ext cx="2194944" cy="638219"/>
          </a:xfrm>
          <a:prstGeom prst="rect">
            <a:avLst/>
          </a:prstGeom>
        </p:spPr>
      </p:pic>
      <p:pic>
        <p:nvPicPr>
          <p:cNvPr id="8" name="图片 7"/>
          <p:cNvPicPr>
            <a:picLocks noChangeAspect="1"/>
          </p:cNvPicPr>
          <p:nvPr/>
        </p:nvPicPr>
        <p:blipFill rotWithShape="1">
          <a:blip r:embed="rId4">
            <a:lum contrast="20000"/>
          </a:blip>
          <a:srcRect l="-1" r="513"/>
          <a:stretch/>
        </p:blipFill>
        <p:spPr>
          <a:xfrm>
            <a:off x="6447201" y="4986812"/>
            <a:ext cx="1965078" cy="571508"/>
          </a:xfrm>
          <a:prstGeom prst="rect">
            <a:avLst/>
          </a:prstGeom>
        </p:spPr>
      </p:pic>
      <p:sp>
        <p:nvSpPr>
          <p:cNvPr id="3" name="矩形 2"/>
          <p:cNvSpPr/>
          <p:nvPr/>
        </p:nvSpPr>
        <p:spPr>
          <a:xfrm>
            <a:off x="6215358" y="5720883"/>
            <a:ext cx="2648225" cy="307777"/>
          </a:xfrm>
          <a:prstGeom prst="rect">
            <a:avLst/>
          </a:prstGeom>
        </p:spPr>
        <p:txBody>
          <a:bodyPr wrap="none">
            <a:spAutoFit/>
          </a:bodyPr>
          <a:lstStyle/>
          <a:p>
            <a:r>
              <a:rPr lang="en-US" altLang="zh-CN" sz="1400" dirty="0">
                <a:latin typeface="Arial" panose="020B0604020202020204" pitchFamily="34" charset="0"/>
              </a:rPr>
              <a:t>D. </a:t>
            </a:r>
            <a:r>
              <a:rPr lang="en-US" altLang="zh-CN" sz="1400" dirty="0" err="1">
                <a:latin typeface="Arial" panose="020B0604020202020204" pitchFamily="34" charset="0"/>
              </a:rPr>
              <a:t>Boussard</a:t>
            </a:r>
            <a:r>
              <a:rPr lang="en-US" altLang="zh-CN" sz="1400" dirty="0">
                <a:latin typeface="Arial" panose="020B0604020202020204" pitchFamily="34" charset="0"/>
              </a:rPr>
              <a:t>, CERN SL / 91-16</a:t>
            </a:r>
            <a:endParaRPr lang="zh-CN" altLang="en-US" sz="1400" dirty="0"/>
          </a:p>
        </p:txBody>
      </p:sp>
    </p:spTree>
    <p:extLst>
      <p:ext uri="{BB962C8B-B14F-4D97-AF65-F5344CB8AC3E}">
        <p14:creationId xmlns:p14="http://schemas.microsoft.com/office/powerpoint/2010/main" val="32869272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606392"/>
            <a:ext cx="9143999" cy="452387"/>
          </a:xfrm>
        </p:spPr>
        <p:txBody>
          <a:bodyPr>
            <a:noAutofit/>
          </a:bodyPr>
          <a:lstStyle/>
          <a:p>
            <a:r>
              <a:rPr lang="en-US" altLang="zh-CN" sz="2400" b="0" dirty="0" smtClean="0">
                <a:solidFill>
                  <a:srgbClr val="0070C0"/>
                </a:solidFill>
              </a:rPr>
              <a:t>CEPC Top-level Parameters related to SRF System (1)</a:t>
            </a:r>
            <a:endParaRPr lang="zh-CN" altLang="en-US" sz="2400" b="0" dirty="0">
              <a:solidFill>
                <a:srgbClr val="0070C0"/>
              </a:solidFill>
            </a:endParaRPr>
          </a:p>
        </p:txBody>
      </p:sp>
      <p:graphicFrame>
        <p:nvGraphicFramePr>
          <p:cNvPr id="6" name="内容占位符 5"/>
          <p:cNvGraphicFramePr>
            <a:graphicFrameLocks noGrp="1"/>
          </p:cNvGraphicFramePr>
          <p:nvPr>
            <p:ph idx="1"/>
            <p:extLst/>
          </p:nvPr>
        </p:nvGraphicFramePr>
        <p:xfrm>
          <a:off x="293571" y="1539700"/>
          <a:ext cx="8460605" cy="4899120"/>
        </p:xfrm>
        <a:graphic>
          <a:graphicData uri="http://schemas.openxmlformats.org/drawingml/2006/table">
            <a:tbl>
              <a:tblPr firstRow="1" firstCol="1" bandRow="1"/>
              <a:tblGrid>
                <a:gridCol w="2391878"/>
                <a:gridCol w="871548"/>
                <a:gridCol w="1732393"/>
                <a:gridCol w="1732393"/>
                <a:gridCol w="1732393"/>
              </a:tblGrid>
              <a:tr h="0">
                <a:tc>
                  <a:txBody>
                    <a:bodyPr/>
                    <a:lstStyle/>
                    <a:p>
                      <a:pPr algn="ctr">
                        <a:spcAft>
                          <a:spcPts val="0"/>
                        </a:spcAft>
                      </a:pPr>
                      <a:r>
                        <a:rPr lang="en-US" sz="16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Parameter</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Unit</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Main </a:t>
                      </a:r>
                      <a:r>
                        <a:rPr lang="en-US" sz="1600" b="1"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Ring</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b="1"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Booster</a:t>
                      </a:r>
                    </a:p>
                    <a:p>
                      <a:pPr marL="0" marR="0" indent="0" algn="ctr" defTabSz="685800" rtl="0" eaLnBrk="1" fontAlgn="auto" latinLnBrk="0" hangingPunct="1">
                        <a:lnSpc>
                          <a:spcPct val="100000"/>
                        </a:lnSpc>
                        <a:spcBef>
                          <a:spcPts val="0"/>
                        </a:spcBef>
                        <a:spcAft>
                          <a:spcPts val="0"/>
                        </a:spcAft>
                        <a:buClrTx/>
                        <a:buSzTx/>
                        <a:buFontTx/>
                        <a:buNone/>
                        <a:tabLst/>
                        <a:defRPr/>
                      </a:pPr>
                      <a:r>
                        <a:rPr lang="en-US" sz="1600" b="1"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Injection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600" b="1" dirty="0" smtClean="0">
                          <a:solidFill>
                            <a:srgbClr val="000000"/>
                          </a:solidFill>
                          <a:effectLst/>
                          <a:latin typeface="Arial" panose="020B0604020202020204" pitchFamily="34" charset="0"/>
                          <a:ea typeface="+mn-ea"/>
                          <a:cs typeface="Arial" panose="020B0604020202020204" pitchFamily="34" charset="0"/>
                        </a:rPr>
                        <a:t>Booster Extraction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Beam energy</a:t>
                      </a:r>
                      <a:endPar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GeV</a:t>
                      </a:r>
                      <a:endPar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120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600" b="0" dirty="0" smtClean="0">
                          <a:solidFill>
                            <a:schemeClr val="tx1"/>
                          </a:solidFill>
                          <a:latin typeface="Arial" panose="020B0604020202020204" pitchFamily="34" charset="0"/>
                          <a:cs typeface="Arial" panose="020B0604020202020204" pitchFamily="34" charset="0"/>
                        </a:rPr>
                        <a:t>6</a:t>
                      </a:r>
                      <a:endParaRPr lang="zh-CN" altLang="en-US" sz="16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120</a:t>
                      </a:r>
                      <a:endParaRPr lang="en-US" alt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Circumference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a:solidFill>
                            <a:srgbClr val="000000"/>
                          </a:solidFill>
                          <a:effectLst/>
                          <a:latin typeface="Arial" panose="020B0604020202020204" pitchFamily="34" charset="0"/>
                          <a:ea typeface="宋体" panose="02010600030101010101" pitchFamily="2" charset="-122"/>
                          <a:cs typeface="Arial" panose="020B0604020202020204" pitchFamily="34" charset="0"/>
                        </a:rPr>
                        <a:t>km</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54.752</a:t>
                      </a:r>
                      <a:endParaRPr lang="en-US" alt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mn-ea"/>
                          <a:cs typeface="Arial" panose="020B0604020202020204" pitchFamily="34" charset="0"/>
                        </a:rPr>
                        <a:t>54.752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54.752</a:t>
                      </a:r>
                      <a:endParaRPr lang="en-US" alt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Luminosity / </a:t>
                      </a:r>
                      <a:r>
                        <a:rPr lang="en-US" sz="1600" b="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IP</a:t>
                      </a:r>
                      <a:endPar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cm</a:t>
                      </a:r>
                      <a:r>
                        <a:rPr lang="en-US" sz="1600" b="0" kern="1200" baseline="30000" dirty="0">
                          <a:solidFill>
                            <a:srgbClr val="000000"/>
                          </a:solidFill>
                          <a:effectLst/>
                          <a:latin typeface="Arial" panose="020B0604020202020204" pitchFamily="34" charset="0"/>
                          <a:ea typeface="宋体" panose="02010600030101010101" pitchFamily="2" charset="-122"/>
                          <a:cs typeface="Arial" panose="020B0604020202020204" pitchFamily="34" charset="0"/>
                        </a:rPr>
                        <a:t>-2</a:t>
                      </a:r>
                      <a:r>
                        <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a:t>
                      </a:r>
                      <a:r>
                        <a:rPr lang="en-US" sz="1600" b="0" kern="1200" baseline="30000" dirty="0">
                          <a:solidFill>
                            <a:srgbClr val="000000"/>
                          </a:solidFill>
                          <a:effectLst/>
                          <a:latin typeface="Arial" panose="020B0604020202020204" pitchFamily="34" charset="0"/>
                          <a:ea typeface="宋体" panose="02010600030101010101" pitchFamily="2" charset="-122"/>
                          <a:cs typeface="Arial" panose="020B0604020202020204" pitchFamily="34" charset="0"/>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2.04E+34</a:t>
                      </a:r>
                      <a:endParaRPr lang="en-US"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600" b="0" dirty="0" smtClean="0">
                          <a:solidFill>
                            <a:schemeClr val="tx1"/>
                          </a:solidFill>
                          <a:latin typeface="Arial" panose="020B0604020202020204" pitchFamily="34" charset="0"/>
                          <a:cs typeface="Arial" panose="020B0604020202020204" pitchFamily="34" charset="0"/>
                        </a:rPr>
                        <a:t>-</a:t>
                      </a:r>
                      <a:endParaRPr lang="zh-CN" altLang="en-US" sz="16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a:t>
                      </a:r>
                      <a:endParaRPr lang="en-US"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Energy loss / turn</a:t>
                      </a:r>
                      <a:endPar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GeV</a:t>
                      </a:r>
                      <a:endPar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3.11</a:t>
                      </a:r>
                      <a:endParaRPr lang="en-US" alt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600" b="0" dirty="0" smtClean="0">
                          <a:solidFill>
                            <a:schemeClr val="tx1"/>
                          </a:solidFill>
                          <a:latin typeface="Arial" panose="020B0604020202020204" pitchFamily="34" charset="0"/>
                          <a:cs typeface="Arial" panose="020B0604020202020204" pitchFamily="34" charset="0"/>
                        </a:rPr>
                        <a:t>17.6 </a:t>
                      </a:r>
                      <a:r>
                        <a:rPr lang="en-US" altLang="zh-CN" sz="1600" b="0" dirty="0" err="1" smtClean="0">
                          <a:solidFill>
                            <a:schemeClr val="tx1"/>
                          </a:solidFill>
                          <a:latin typeface="Arial" panose="020B0604020202020204" pitchFamily="34" charset="0"/>
                          <a:cs typeface="Arial" panose="020B0604020202020204" pitchFamily="34" charset="0"/>
                        </a:rPr>
                        <a:t>keV</a:t>
                      </a:r>
                      <a:endParaRPr lang="zh-CN" altLang="en-US" sz="16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2.81</a:t>
                      </a:r>
                      <a:endParaRPr lang="en-US" alt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sz="1600" b="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SR</a:t>
                      </a:r>
                      <a:r>
                        <a:rPr lang="en-US" sz="1600" b="0" kern="1200" baseline="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 </a:t>
                      </a:r>
                      <a:r>
                        <a:rPr lang="en-US" sz="1600" b="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power</a:t>
                      </a:r>
                      <a:endParaRPr lang="zh-CN"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MW</a:t>
                      </a:r>
                      <a:endParaRPr lang="zh-CN"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103.42</a:t>
                      </a:r>
                      <a:endParaRPr 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600" b="0" dirty="0" smtClean="0">
                          <a:solidFill>
                            <a:schemeClr val="tx1"/>
                          </a:solidFill>
                          <a:latin typeface="Arial" panose="020B0604020202020204" pitchFamily="34" charset="0"/>
                          <a:cs typeface="Arial" panose="020B0604020202020204" pitchFamily="34" charset="0"/>
                        </a:rPr>
                        <a:t>16.2 W</a:t>
                      </a:r>
                      <a:endParaRPr lang="zh-CN" altLang="en-US" sz="16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2.46</a:t>
                      </a:r>
                      <a:endParaRPr 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Revolution </a:t>
                      </a:r>
                      <a:r>
                        <a:rPr lang="en-US" sz="1600" b="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period</a:t>
                      </a:r>
                      <a:endPar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1.83E-04</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mn-ea"/>
                          <a:cs typeface="Arial" panose="020B0604020202020204" pitchFamily="34" charset="0"/>
                        </a:rPr>
                        <a:t>1.83E-04</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1.83E-04</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Revolution </a:t>
                      </a:r>
                      <a:r>
                        <a:rPr lang="en-US" sz="1600" b="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frequency</a:t>
                      </a:r>
                      <a:endPar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kHz</a:t>
                      </a:r>
                      <a:endPar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5.4755</a:t>
                      </a:r>
                      <a:endParaRPr lang="en-US" alt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mn-ea"/>
                          <a:cs typeface="Arial" panose="020B0604020202020204" pitchFamily="34" charset="0"/>
                        </a:rPr>
                        <a:t>5.4755</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mn-ea"/>
                          <a:cs typeface="Arial" panose="020B0604020202020204" pitchFamily="34" charset="0"/>
                        </a:rPr>
                        <a:t>5.4755</a:t>
                      </a:r>
                      <a:endParaRPr lang="en-US" altLang="zh-CN" sz="1600" b="0"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Bunch charge</a:t>
                      </a:r>
                      <a:endParaRPr lang="zh-CN"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a:solidFill>
                            <a:srgbClr val="000000"/>
                          </a:solidFill>
                          <a:effectLst/>
                          <a:latin typeface="Arial" panose="020B0604020202020204" pitchFamily="34" charset="0"/>
                          <a:ea typeface="宋体" panose="02010600030101010101" pitchFamily="2" charset="-122"/>
                          <a:cs typeface="Arial" panose="020B0604020202020204" pitchFamily="34" charset="0"/>
                        </a:rPr>
                        <a:t>nC</a:t>
                      </a:r>
                      <a:endParaRPr lang="zh-CN" sz="1600" b="0" kern="120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60.56</a:t>
                      </a:r>
                      <a:endParaRPr 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600" b="0" dirty="0" smtClean="0">
                          <a:solidFill>
                            <a:schemeClr val="tx1"/>
                          </a:solidFill>
                          <a:latin typeface="Arial" panose="020B0604020202020204" pitchFamily="34" charset="0"/>
                          <a:cs typeface="Arial" panose="020B0604020202020204" pitchFamily="34" charset="0"/>
                        </a:rPr>
                        <a:t>3.35</a:t>
                      </a:r>
                      <a:endParaRPr lang="zh-CN" altLang="en-US" sz="16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3.2</a:t>
                      </a:r>
                      <a:endParaRPr 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Bunch number</a:t>
                      </a:r>
                      <a:endParaRPr lang="zh-CN"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a:solidFill>
                            <a:srgbClr val="000000"/>
                          </a:solidFill>
                          <a:effectLst/>
                          <a:latin typeface="Arial" panose="020B0604020202020204" pitchFamily="34" charset="0"/>
                          <a:ea typeface="宋体" panose="02010600030101010101" pitchFamily="2" charset="-122"/>
                          <a:cs typeface="Arial" panose="020B0604020202020204" pitchFamily="34" charset="0"/>
                        </a:rPr>
                        <a:t>-</a:t>
                      </a:r>
                      <a:endParaRPr lang="zh-CN" sz="1600" b="0" kern="120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100</a:t>
                      </a:r>
                      <a:endParaRPr 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600" b="0" dirty="0" smtClean="0">
                          <a:solidFill>
                            <a:schemeClr val="tx1"/>
                          </a:solidFill>
                          <a:latin typeface="Arial" panose="020B0604020202020204" pitchFamily="34" charset="0"/>
                          <a:cs typeface="Arial" panose="020B0604020202020204" pitchFamily="34" charset="0"/>
                        </a:rPr>
                        <a:t>50</a:t>
                      </a:r>
                      <a:endParaRPr lang="zh-CN" altLang="en-US" sz="16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50</a:t>
                      </a:r>
                      <a:endParaRPr 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Beam </a:t>
                      </a:r>
                      <a:r>
                        <a:rPr lang="en-US" sz="1600" b="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current (total)</a:t>
                      </a:r>
                      <a:endParaRPr lang="zh-CN"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mA</a:t>
                      </a:r>
                      <a:endParaRPr lang="zh-CN"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33.2</a:t>
                      </a:r>
                      <a:endParaRPr 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600" b="0" dirty="0" smtClean="0">
                          <a:solidFill>
                            <a:schemeClr val="tx1"/>
                          </a:solidFill>
                          <a:latin typeface="Arial" panose="020B0604020202020204" pitchFamily="34" charset="0"/>
                          <a:cs typeface="Arial" panose="020B0604020202020204" pitchFamily="34" charset="0"/>
                        </a:rPr>
                        <a:t>0.92</a:t>
                      </a:r>
                      <a:endParaRPr lang="zh-CN" altLang="en-US" sz="16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0.87</a:t>
                      </a:r>
                      <a:endParaRPr 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sz="1600" b="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Bunch spacing</a:t>
                      </a:r>
                      <a:endPar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l-GR"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μ</a:t>
                      </a:r>
                      <a:r>
                        <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1.825</a:t>
                      </a:r>
                      <a:endParaRPr lang="en-US" alt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3.65</a:t>
                      </a:r>
                      <a:endParaRPr lang="en-US" alt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3.65</a:t>
                      </a:r>
                      <a:endParaRPr lang="en-US" alt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sz="1600" b="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Beam spectrum spacing</a:t>
                      </a:r>
                      <a:endPar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MHz</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0.55</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0.274</a:t>
                      </a:r>
                      <a:endParaRPr lang="en-US" alt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0.274</a:t>
                      </a:r>
                      <a:endParaRPr lang="en-US" alt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29288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extLst/>
          </p:nvPr>
        </p:nvGraphicFramePr>
        <p:xfrm>
          <a:off x="330267" y="1457231"/>
          <a:ext cx="8460606" cy="4899120"/>
        </p:xfrm>
        <a:graphic>
          <a:graphicData uri="http://schemas.openxmlformats.org/drawingml/2006/table">
            <a:tbl>
              <a:tblPr firstRow="1" firstCol="1" bandRow="1"/>
              <a:tblGrid>
                <a:gridCol w="2557312"/>
                <a:gridCol w="770021"/>
                <a:gridCol w="1711091"/>
                <a:gridCol w="1711091"/>
                <a:gridCol w="1711091"/>
              </a:tblGrid>
              <a:tr h="216000">
                <a:tc>
                  <a:txBody>
                    <a:bodyPr/>
                    <a:lstStyle/>
                    <a:p>
                      <a:pPr algn="ctr">
                        <a:spcAft>
                          <a:spcPts val="0"/>
                        </a:spcAft>
                      </a:pPr>
                      <a:r>
                        <a:rPr lang="en-US" sz="16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Parameter</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Unit</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Main </a:t>
                      </a:r>
                      <a:r>
                        <a:rPr lang="en-US" sz="1600" b="1"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Ring</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b="1"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Booster</a:t>
                      </a:r>
                    </a:p>
                    <a:p>
                      <a:pPr marL="0" marR="0" indent="0" algn="ctr" defTabSz="685800" rtl="0" eaLnBrk="1" fontAlgn="auto" latinLnBrk="0" hangingPunct="1">
                        <a:lnSpc>
                          <a:spcPct val="100000"/>
                        </a:lnSpc>
                        <a:spcBef>
                          <a:spcPts val="0"/>
                        </a:spcBef>
                        <a:spcAft>
                          <a:spcPts val="0"/>
                        </a:spcAft>
                        <a:buClrTx/>
                        <a:buSzTx/>
                        <a:buFontTx/>
                        <a:buNone/>
                        <a:tabLst/>
                        <a:defRPr/>
                      </a:pPr>
                      <a:r>
                        <a:rPr lang="en-US" sz="1600" b="1"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Injection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600" b="1" dirty="0" smtClean="0">
                          <a:solidFill>
                            <a:srgbClr val="000000"/>
                          </a:solidFill>
                          <a:effectLst/>
                          <a:latin typeface="Arial" panose="020B0604020202020204" pitchFamily="34" charset="0"/>
                          <a:ea typeface="+mn-ea"/>
                          <a:cs typeface="Arial" panose="020B0604020202020204" pitchFamily="34" charset="0"/>
                        </a:rPr>
                        <a:t>Booster Extraction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rgbClr val="000000"/>
                          </a:solidFill>
                          <a:effectLst/>
                          <a:latin typeface="Arial" panose="020B0604020202020204" pitchFamily="34" charset="0"/>
                          <a:ea typeface="+mn-ea"/>
                          <a:cs typeface="Arial" panose="020B0604020202020204" pitchFamily="34" charset="0"/>
                        </a:rPr>
                        <a:t>Momentum compaction </a:t>
                      </a:r>
                      <a:endParaRPr lang="zh-CN"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a:t>
                      </a:r>
                      <a:endParaRPr lang="zh-CN"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Arial" panose="020B0604020202020204" pitchFamily="34" charset="0"/>
                          <a:ea typeface="+mn-ea"/>
                          <a:cs typeface="Arial" panose="020B0604020202020204" pitchFamily="34" charset="0"/>
                        </a:rPr>
                        <a:t>3.36E-05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Arial" panose="020B0604020202020204" pitchFamily="34" charset="0"/>
                          <a:ea typeface="+mn-ea"/>
                          <a:cs typeface="Arial" panose="020B0604020202020204" pitchFamily="34" charset="0"/>
                        </a:rPr>
                        <a:t>7.69E-05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Arial" panose="020B0604020202020204" pitchFamily="34" charset="0"/>
                          <a:ea typeface="+mn-ea"/>
                          <a:cs typeface="Arial" panose="020B0604020202020204" pitchFamily="34" charset="0"/>
                        </a:rPr>
                        <a:t>7.69E-05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tx1"/>
                          </a:solidFill>
                          <a:effectLst/>
                          <a:latin typeface="Arial" panose="020B0604020202020204" pitchFamily="34" charset="0"/>
                          <a:ea typeface="+mn-ea"/>
                          <a:cs typeface="Arial" panose="020B0604020202020204" pitchFamily="34" charset="0"/>
                        </a:rPr>
                        <a:t>Energy spread</a:t>
                      </a:r>
                      <a:endParaRPr lang="en-US" sz="1600" b="0"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tx1"/>
                          </a:solidFill>
                          <a:effectLst/>
                          <a:latin typeface="Arial" panose="020B0604020202020204" pitchFamily="34" charset="0"/>
                          <a:ea typeface="+mn-ea"/>
                          <a:cs typeface="Arial" panose="020B0604020202020204" pitchFamily="34" charset="0"/>
                        </a:rPr>
                        <a:t>%</a:t>
                      </a:r>
                      <a:endParaRPr lang="en-US" sz="1600" b="0"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CN" sz="1600" b="0" kern="1200" dirty="0" smtClean="0">
                          <a:solidFill>
                            <a:schemeClr val="tx1"/>
                          </a:solidFill>
                          <a:effectLst/>
                          <a:latin typeface="Arial" panose="020B0604020202020204" pitchFamily="34" charset="0"/>
                          <a:ea typeface="+mn-ea"/>
                          <a:cs typeface="Arial" panose="020B0604020202020204" pitchFamily="34" charset="0"/>
                        </a:rPr>
                        <a:t>0.1629</a:t>
                      </a:r>
                      <a:endParaRPr lang="en-US" altLang="zh-CN" sz="1600" b="0"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mn-ea"/>
                          <a:cs typeface="Arial" panose="020B0604020202020204" pitchFamily="34" charset="0"/>
                        </a:rPr>
                        <a:t>0.1 (linac)</a:t>
                      </a:r>
                      <a:endParaRPr lang="en-US" altLang="zh-CN" sz="1600" b="0"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600" b="0" kern="1200" dirty="0">
                          <a:solidFill>
                            <a:schemeClr val="tx1"/>
                          </a:solidFill>
                          <a:effectLst/>
                          <a:latin typeface="Arial" panose="020B0604020202020204" pitchFamily="34" charset="0"/>
                          <a:ea typeface="+mn-ea"/>
                          <a:cs typeface="Arial" panose="020B0604020202020204" pitchFamily="34" charset="0"/>
                        </a:rPr>
                        <a:t>0.127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Bunch length</a:t>
                      </a:r>
                      <a:endParaRPr lang="zh-CN"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mm</a:t>
                      </a:r>
                      <a:endParaRPr lang="zh-CN"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2.65</a:t>
                      </a:r>
                      <a:endParaRPr 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mn-ea"/>
                          <a:cs typeface="Arial" panose="020B0604020202020204" pitchFamily="34" charset="0"/>
                        </a:rPr>
                        <a:t>1.5 (linac)</a:t>
                      </a:r>
                      <a:endParaRPr lang="zh-CN" altLang="zh-CN" sz="1600" b="0" kern="1200" dirty="0" smtClean="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tx1"/>
                          </a:solidFill>
                          <a:effectLst/>
                          <a:latin typeface="Arial" panose="020B0604020202020204" pitchFamily="34" charset="0"/>
                          <a:ea typeface="+mn-ea"/>
                          <a:cs typeface="Arial" panose="020B0604020202020204" pitchFamily="34" charset="0"/>
                        </a:rPr>
                        <a:t>2.66</a:t>
                      </a:r>
                      <a:endParaRPr lang="zh-CN" sz="1600" b="0"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algn="l" fontAlgn="ctr"/>
                      <a:r>
                        <a:rPr lang="en-US" sz="16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RF </a:t>
                      </a:r>
                      <a:r>
                        <a:rPr lang="en-US" sz="1600" b="0" i="0" u="none" strike="noStrike" dirty="0" smtClean="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voltage</a:t>
                      </a:r>
                      <a:endParaRPr lang="en-US" sz="16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GV</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6.87</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600" b="0" dirty="0" smtClean="0">
                          <a:solidFill>
                            <a:schemeClr val="tx1"/>
                          </a:solidFill>
                          <a:latin typeface="Arial" panose="020B0604020202020204" pitchFamily="34" charset="0"/>
                          <a:cs typeface="Arial" panose="020B0604020202020204" pitchFamily="34" charset="0"/>
                        </a:rPr>
                        <a:t>0.213867</a:t>
                      </a:r>
                      <a:endParaRPr lang="zh-CN" altLang="en-US" sz="16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5.12</a:t>
                      </a:r>
                      <a:endParaRPr 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algn="l" fontAlgn="ctr"/>
                      <a:r>
                        <a:rPr lang="en-US" sz="16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RF </a:t>
                      </a:r>
                      <a:r>
                        <a:rPr lang="en-US" sz="1600" b="0" i="0" u="none" strike="noStrike" dirty="0" smtClean="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frequency</a:t>
                      </a:r>
                      <a:endParaRPr lang="en-US" sz="16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GHz</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0.65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600" b="0" dirty="0" smtClean="0">
                          <a:solidFill>
                            <a:schemeClr val="tx1"/>
                          </a:solidFill>
                          <a:latin typeface="Arial" panose="020B0604020202020204" pitchFamily="34" charset="0"/>
                          <a:cs typeface="Arial" panose="020B0604020202020204" pitchFamily="34" charset="0"/>
                        </a:rPr>
                        <a:t>1.3</a:t>
                      </a:r>
                      <a:endParaRPr lang="zh-CN" altLang="en-US" sz="16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1.3</a:t>
                      </a:r>
                      <a:endParaRPr 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algn="l" fontAlgn="ctr"/>
                      <a:r>
                        <a:rPr lang="en-US" sz="16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Harmonic </a:t>
                      </a:r>
                      <a:r>
                        <a:rPr lang="en-US" sz="1600" b="0" i="0" u="none" strike="noStrike" dirty="0" smtClean="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number</a:t>
                      </a:r>
                      <a:endParaRPr lang="en-US" sz="16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a:t>
                      </a:r>
                      <a:endParaRPr lang="zh-CN" alt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118800</a:t>
                      </a:r>
                      <a:endParaRPr lang="en-US" alt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mn-ea"/>
                          <a:cs typeface="Arial" panose="020B0604020202020204" pitchFamily="34" charset="0"/>
                        </a:rPr>
                        <a:t>237423</a:t>
                      </a:r>
                      <a:endParaRPr lang="zh-CN" altLang="en-US" sz="1600" b="0" kern="1200" dirty="0" smtClean="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237423</a:t>
                      </a:r>
                      <a:endParaRPr lang="zh-CN" altLang="en-US"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algn="l" fontAlgn="ctr"/>
                      <a:r>
                        <a:rPr lang="en-US" sz="16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Synchrotron </a:t>
                      </a:r>
                      <a:r>
                        <a:rPr lang="en-US" sz="1600" b="0" i="0" u="none" strike="noStrike" dirty="0" smtClean="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tune</a:t>
                      </a:r>
                      <a:endParaRPr lang="en-US" sz="1600" b="0" i="0" u="none" strike="noStrike"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a:t>
                      </a:r>
                      <a:endParaRPr lang="zh-CN" altLang="en-US"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0.180</a:t>
                      </a:r>
                      <a:endParaRPr lang="en-US" alt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600" b="0" dirty="0" smtClean="0">
                          <a:solidFill>
                            <a:schemeClr val="tx1"/>
                          </a:solidFill>
                          <a:latin typeface="Arial" panose="020B0604020202020204" pitchFamily="34" charset="0"/>
                          <a:cs typeface="Arial" panose="020B0604020202020204" pitchFamily="34" charset="0"/>
                        </a:rPr>
                        <a:t>0.32076</a:t>
                      </a:r>
                      <a:endParaRPr lang="zh-CN" altLang="en-US" sz="16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0.32076</a:t>
                      </a:r>
                      <a:endParaRPr lang="zh-CN" altLang="en-US"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algn="l" fontAlgn="ctr"/>
                      <a:r>
                        <a:rPr lang="en-US" sz="16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Energy acceptance </a:t>
                      </a:r>
                      <a:r>
                        <a:rPr lang="en-US" sz="1600" b="0" i="0" u="none" strike="noStrike" dirty="0" smtClean="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(RF)</a:t>
                      </a:r>
                      <a:endParaRPr lang="en-US" sz="1600" b="0" i="0" u="none" strike="noStrike"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5.99</a:t>
                      </a:r>
                      <a:endParaRPr lang="en-US" alt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600" b="0" dirty="0" smtClean="0">
                          <a:solidFill>
                            <a:schemeClr val="tx1"/>
                          </a:solidFill>
                          <a:latin typeface="Arial" panose="020B0604020202020204" pitchFamily="34" charset="0"/>
                          <a:cs typeface="Arial" panose="020B0604020202020204" pitchFamily="34" charset="0"/>
                        </a:rPr>
                        <a:t>17.307</a:t>
                      </a:r>
                      <a:endParaRPr lang="zh-CN" altLang="en-US" sz="16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2.091</a:t>
                      </a:r>
                      <a:endParaRPr lang="zh-CN" altLang="en-US"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algn="l" fontAlgn="ctr"/>
                      <a:r>
                        <a:rPr lang="en-US" sz="16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Transverse damping </a:t>
                      </a:r>
                      <a:r>
                        <a:rPr lang="en-US" sz="1600" b="0" i="0" u="none" strike="noStrike" dirty="0" smtClean="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time</a:t>
                      </a:r>
                      <a:endParaRPr lang="en-US" sz="16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turns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77.05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600" b="0" dirty="0" smtClean="0">
                          <a:solidFill>
                            <a:schemeClr val="tx1"/>
                          </a:solidFill>
                          <a:latin typeface="Arial" panose="020B0604020202020204" pitchFamily="34" charset="0"/>
                          <a:cs typeface="Arial" panose="020B0604020202020204" pitchFamily="34" charset="0"/>
                        </a:rPr>
                        <a:t>682122 (125 s)</a:t>
                      </a:r>
                      <a:endParaRPr lang="zh-CN" altLang="en-US" sz="16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mn-ea"/>
                          <a:cs typeface="Arial" panose="020B0604020202020204" pitchFamily="34" charset="0"/>
                        </a:rPr>
                        <a:t>85.2 (15.56 </a:t>
                      </a:r>
                      <a:r>
                        <a:rPr lang="en-US" altLang="zh-CN" sz="1600" b="0" kern="1200" dirty="0" err="1" smtClean="0">
                          <a:solidFill>
                            <a:schemeClr val="tx1"/>
                          </a:solidFill>
                          <a:effectLst/>
                          <a:latin typeface="Arial" panose="020B0604020202020204" pitchFamily="34" charset="0"/>
                          <a:ea typeface="+mn-ea"/>
                          <a:cs typeface="Arial" panose="020B0604020202020204" pitchFamily="34" charset="0"/>
                        </a:rPr>
                        <a:t>ms</a:t>
                      </a:r>
                      <a:r>
                        <a:rPr lang="en-US" altLang="zh-CN" sz="1600" b="0" kern="1200" dirty="0" smtClean="0">
                          <a:solidFill>
                            <a:schemeClr val="tx1"/>
                          </a:solidFill>
                          <a:effectLst/>
                          <a:latin typeface="Arial" panose="020B0604020202020204" pitchFamily="34" charset="0"/>
                          <a:ea typeface="+mn-ea"/>
                          <a:cs typeface="Arial" panose="020B0604020202020204" pitchFamily="34" charset="0"/>
                        </a:rPr>
                        <a: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algn="l" fontAlgn="ctr"/>
                      <a:r>
                        <a:rPr lang="en-US" sz="16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Longitudinal damping </a:t>
                      </a:r>
                      <a:r>
                        <a:rPr lang="en-US" sz="1600" b="0" i="0" u="none" strike="noStrike" dirty="0" smtClean="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time</a:t>
                      </a:r>
                      <a:endParaRPr lang="en-US" sz="16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turns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38.52</a:t>
                      </a:r>
                      <a:endParaRPr lang="en-US" altLang="zh-CN" sz="1600" b="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600" b="0" dirty="0" smtClean="0">
                          <a:solidFill>
                            <a:schemeClr val="tx1"/>
                          </a:solidFill>
                          <a:latin typeface="Arial" panose="020B0604020202020204" pitchFamily="34" charset="0"/>
                          <a:cs typeface="Arial" panose="020B0604020202020204" pitchFamily="34" charset="0"/>
                        </a:rPr>
                        <a:t>341219 (62 s)</a:t>
                      </a:r>
                      <a:endParaRPr lang="zh-CN" altLang="en-US" sz="16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600" b="0" kern="1200" dirty="0" smtClean="0">
                          <a:solidFill>
                            <a:schemeClr val="tx1"/>
                          </a:solidFill>
                          <a:effectLst/>
                          <a:latin typeface="Arial" panose="020B0604020202020204" pitchFamily="34" charset="0"/>
                          <a:ea typeface="+mn-ea"/>
                          <a:cs typeface="Arial" panose="020B0604020202020204" pitchFamily="34" charset="0"/>
                        </a:rPr>
                        <a:t>42.7 (7.789 </a:t>
                      </a:r>
                      <a:r>
                        <a:rPr lang="en-US" altLang="zh-CN" sz="1600" b="0" kern="1200" dirty="0" err="1" smtClean="0">
                          <a:solidFill>
                            <a:schemeClr val="tx1"/>
                          </a:solidFill>
                          <a:effectLst/>
                          <a:latin typeface="Arial" panose="020B0604020202020204" pitchFamily="34" charset="0"/>
                          <a:ea typeface="+mn-ea"/>
                          <a:cs typeface="Arial" panose="020B0604020202020204" pitchFamily="34" charset="0"/>
                        </a:rPr>
                        <a:t>ms</a:t>
                      </a:r>
                      <a:r>
                        <a:rPr lang="en-US" altLang="zh-CN" sz="1600" b="0" kern="1200" dirty="0" smtClean="0">
                          <a:solidFill>
                            <a:schemeClr val="tx1"/>
                          </a:solidFill>
                          <a:effectLst/>
                          <a:latin typeface="Arial" panose="020B0604020202020204" pitchFamily="34" charset="0"/>
                          <a:ea typeface="+mn-ea"/>
                          <a:cs typeface="Arial" panose="020B0604020202020204" pitchFamily="34" charset="0"/>
                        </a:rPr>
                        <a: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marL="0" algn="l" defTabSz="685800" rtl="0" eaLnBrk="1" fontAlgn="ctr" latinLnBrk="0" hangingPunct="1"/>
                      <a:r>
                        <a:rPr lang="en-US" sz="16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L</a:t>
                      </a:r>
                      <a:r>
                        <a:rPr lang="en-US" sz="1600" b="0" i="0" u="none" strike="noStrike" kern="1200" dirty="0" smtClean="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ifetime </a:t>
                      </a:r>
                      <a:r>
                        <a:rPr lang="en-US" sz="1600" b="0" i="0" u="none" strike="noStrike" kern="1200" dirty="0" err="1" smtClean="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Bhabha</a:t>
                      </a:r>
                      <a:endParaRPr lang="en-US" sz="16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685800" rtl="0" eaLnBrk="1" fontAlgn="ctr" latinLnBrk="0" hangingPunct="1"/>
                      <a:r>
                        <a:rPr lang="en-US" sz="16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min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600" b="0" i="0" u="none" strike="noStrike" kern="1200" dirty="0" smtClean="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51.77</a:t>
                      </a:r>
                      <a:endParaRPr lang="en-US" altLang="zh-CN" sz="16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600" b="0" dirty="0" smtClean="0">
                          <a:latin typeface="Arial" panose="020B0604020202020204" pitchFamily="34" charset="0"/>
                          <a:cs typeface="Arial" panose="020B0604020202020204" pitchFamily="34" charset="0"/>
                        </a:rPr>
                        <a:t>-</a:t>
                      </a:r>
                      <a:endParaRPr lang="zh-CN" altLang="en-US" sz="1600" b="0" dirty="0">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600" b="0" dirty="0" smtClean="0">
                          <a:latin typeface="Arial" panose="020B0604020202020204" pitchFamily="34" charset="0"/>
                          <a:cs typeface="Arial" panose="020B0604020202020204" pitchFamily="34" charset="0"/>
                        </a:rPr>
                        <a:t>-</a:t>
                      </a:r>
                      <a:endParaRPr lang="zh-CN" altLang="en-US" sz="1600" b="0" dirty="0">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marL="0" algn="l" defTabSz="685800" rtl="0" eaLnBrk="1" fontAlgn="ctr" latinLnBrk="0" hangingPunct="1"/>
                      <a:r>
                        <a:rPr lang="en-US" sz="16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Lifetime </a:t>
                      </a:r>
                      <a:r>
                        <a:rPr lang="en-US" sz="1600" b="0" i="0" u="none" strike="noStrike" kern="1200" dirty="0" smtClean="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BS (</a:t>
                      </a:r>
                      <a:r>
                        <a:rPr lang="en-US" sz="1600" b="0" i="0" u="none" strike="noStrike" kern="1200" dirty="0" err="1" smtClean="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sim</a:t>
                      </a:r>
                      <a:r>
                        <a:rPr lang="en-US" sz="1600" b="0" i="0" u="none" strike="noStrike" kern="1200" dirty="0" smtClean="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a:t>
                      </a:r>
                      <a:endParaRPr lang="en-US" sz="16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685800" rtl="0" eaLnBrk="1" fontAlgn="ctr" latinLnBrk="0" hangingPunct="1"/>
                      <a:r>
                        <a:rPr lang="en-US" sz="16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min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685800" rtl="0" eaLnBrk="1" fontAlgn="ctr" latinLnBrk="0" hangingPunct="1"/>
                      <a:r>
                        <a:rPr lang="en-US" altLang="zh-CN" sz="1600" b="0" i="0" u="none" strike="noStrike" kern="1200" dirty="0" smtClean="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47</a:t>
                      </a:r>
                      <a:endParaRPr lang="en-US" altLang="zh-CN" sz="16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600" b="0" dirty="0" smtClean="0">
                          <a:latin typeface="Arial" panose="020B0604020202020204" pitchFamily="34" charset="0"/>
                          <a:cs typeface="Arial" panose="020B0604020202020204" pitchFamily="34" charset="0"/>
                        </a:rPr>
                        <a:t>-</a:t>
                      </a:r>
                      <a:endParaRPr lang="zh-CN" altLang="en-US" sz="1600" b="0" dirty="0">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600" b="0" dirty="0" smtClean="0">
                          <a:latin typeface="Arial" panose="020B0604020202020204" pitchFamily="34" charset="0"/>
                          <a:cs typeface="Arial" panose="020B0604020202020204" pitchFamily="34" charset="0"/>
                        </a:rPr>
                        <a:t>-</a:t>
                      </a:r>
                      <a:endParaRPr lang="zh-CN" altLang="en-US" sz="1600" b="0" dirty="0">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标题 1"/>
          <p:cNvSpPr>
            <a:spLocks noGrp="1"/>
          </p:cNvSpPr>
          <p:nvPr>
            <p:ph type="title"/>
          </p:nvPr>
        </p:nvSpPr>
        <p:spPr>
          <a:xfrm>
            <a:off x="1" y="606392"/>
            <a:ext cx="9143999" cy="452387"/>
          </a:xfrm>
        </p:spPr>
        <p:txBody>
          <a:bodyPr>
            <a:noAutofit/>
          </a:bodyPr>
          <a:lstStyle/>
          <a:p>
            <a:r>
              <a:rPr lang="en-US" altLang="zh-CN" sz="2400" b="0" dirty="0" smtClean="0">
                <a:solidFill>
                  <a:srgbClr val="0070C0"/>
                </a:solidFill>
              </a:rPr>
              <a:t>CEPC Top-level Parameters related to SRF System (2)</a:t>
            </a:r>
            <a:endParaRPr lang="zh-CN" altLang="en-US" sz="2400" b="0" dirty="0">
              <a:solidFill>
                <a:srgbClr val="0070C0"/>
              </a:solidFill>
            </a:endParaRPr>
          </a:p>
        </p:txBody>
      </p:sp>
    </p:spTree>
    <p:extLst>
      <p:ext uri="{BB962C8B-B14F-4D97-AF65-F5344CB8AC3E}">
        <p14:creationId xmlns:p14="http://schemas.microsoft.com/office/powerpoint/2010/main" val="3811896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82398"/>
            <a:ext cx="9144000" cy="539978"/>
          </a:xfrm>
        </p:spPr>
        <p:txBody>
          <a:bodyPr>
            <a:noAutofit/>
          </a:bodyPr>
          <a:lstStyle/>
          <a:p>
            <a:pPr algn="ctr"/>
            <a:r>
              <a:rPr lang="en-US" altLang="zh-CN" sz="3600" b="0" dirty="0">
                <a:solidFill>
                  <a:srgbClr val="0070C0"/>
                </a:solidFill>
              </a:rPr>
              <a:t>CEPC </a:t>
            </a:r>
            <a:r>
              <a:rPr lang="en-US" altLang="zh-CN" sz="3600" b="0" dirty="0" smtClean="0">
                <a:solidFill>
                  <a:srgbClr val="0070C0"/>
                </a:solidFill>
              </a:rPr>
              <a:t>RF Parameters</a:t>
            </a:r>
            <a:endParaRPr lang="zh-CN" altLang="en-US" sz="3600" b="0" dirty="0">
              <a:solidFill>
                <a:srgbClr val="0070C0"/>
              </a:solidFill>
            </a:endParaRPr>
          </a:p>
        </p:txBody>
      </p:sp>
      <p:graphicFrame>
        <p:nvGraphicFramePr>
          <p:cNvPr id="4" name="内容占位符 3"/>
          <p:cNvGraphicFramePr>
            <a:graphicFrameLocks noGrp="1"/>
          </p:cNvGraphicFramePr>
          <p:nvPr>
            <p:ph idx="1"/>
            <p:extLst/>
          </p:nvPr>
        </p:nvGraphicFramePr>
        <p:xfrm>
          <a:off x="165345" y="932685"/>
          <a:ext cx="8526478" cy="5654040"/>
        </p:xfrm>
        <a:graphic>
          <a:graphicData uri="http://schemas.openxmlformats.org/drawingml/2006/table">
            <a:tbl>
              <a:tblPr firstRow="1" bandRow="1">
                <a:tableStyleId>{5940675A-B579-460E-94D1-54222C63F5DA}</a:tableStyleId>
              </a:tblPr>
              <a:tblGrid>
                <a:gridCol w="2803593"/>
                <a:gridCol w="1144577"/>
                <a:gridCol w="1144577"/>
                <a:gridCol w="1144577"/>
                <a:gridCol w="1144577"/>
                <a:gridCol w="1144577"/>
              </a:tblGrid>
              <a:tr h="307145">
                <a:tc>
                  <a:txBody>
                    <a:bodyPr/>
                    <a:lstStyle/>
                    <a:p>
                      <a:endParaRPr lang="zh-CN" alt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800" b="1" dirty="0" smtClean="0">
                          <a:solidFill>
                            <a:srgbClr val="FF0000"/>
                          </a:solidFill>
                          <a:latin typeface="Arial" panose="020B0604020202020204" pitchFamily="34" charset="0"/>
                          <a:cs typeface="Arial" panose="020B0604020202020204" pitchFamily="34" charset="0"/>
                        </a:rPr>
                        <a:t>H-PZ</a:t>
                      </a:r>
                      <a:endParaRPr lang="zh-CN" altLang="en-US" sz="1800" b="1" dirty="0">
                        <a:solidFill>
                          <a:srgbClr val="FF0000"/>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800" b="1" dirty="0" smtClean="0">
                          <a:latin typeface="Arial" panose="020B0604020202020204" pitchFamily="34" charset="0"/>
                          <a:cs typeface="Arial" panose="020B0604020202020204" pitchFamily="34" charset="0"/>
                        </a:rPr>
                        <a:t>H-LDR</a:t>
                      </a:r>
                      <a:endParaRPr lang="zh-CN" altLang="en-US" sz="1800" b="1"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1" dirty="0" smtClean="0">
                          <a:latin typeface="Arial" panose="020B0604020202020204" pitchFamily="34" charset="0"/>
                          <a:cs typeface="Arial" panose="020B0604020202020204" pitchFamily="34" charset="0"/>
                        </a:rPr>
                        <a:t>Z-PZW</a:t>
                      </a:r>
                      <a:endParaRPr lang="zh-CN" altLang="en-US" sz="18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800" b="1" dirty="0" smtClean="0">
                          <a:latin typeface="Arial" panose="020B0604020202020204" pitchFamily="34" charset="0"/>
                          <a:cs typeface="Arial" panose="020B0604020202020204" pitchFamily="34" charset="0"/>
                        </a:rPr>
                        <a:t>Z-PZBT</a:t>
                      </a:r>
                      <a:endParaRPr lang="zh-CN" altLang="en-US" sz="1800" b="1" dirty="0">
                        <a:latin typeface="Arial" panose="020B0604020202020204" pitchFamily="34" charset="0"/>
                        <a:cs typeface="Arial" panose="020B0604020202020204" pitchFamily="34" charset="0"/>
                      </a:endParaRPr>
                    </a:p>
                  </a:txBody>
                  <a:tcPr marL="68580" marR="68580" marT="34290" marB="34290" anchor="ctr"/>
                </a:tc>
                <a:tc>
                  <a:txBody>
                    <a:bodyPr/>
                    <a:lstStyle/>
                    <a:p>
                      <a:pPr marL="0" algn="ctr" defTabSz="914400" rtl="0" eaLnBrk="1" latinLnBrk="0" hangingPunct="1"/>
                      <a:r>
                        <a:rPr lang="en-US" altLang="zh-CN" sz="1800" b="1" kern="1200" dirty="0" smtClean="0">
                          <a:solidFill>
                            <a:schemeClr val="tx1"/>
                          </a:solidFill>
                          <a:latin typeface="Arial" panose="020B0604020202020204" pitchFamily="34" charset="0"/>
                          <a:ea typeface="+mn-ea"/>
                          <a:cs typeface="Arial" panose="020B0604020202020204" pitchFamily="34" charset="0"/>
                        </a:rPr>
                        <a:t>Z-LDR</a:t>
                      </a:r>
                      <a:endParaRPr lang="zh-CN" altLang="en-US" sz="1800" b="1"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r>
              <a:tr h="266192">
                <a:tc>
                  <a:txBody>
                    <a:bodyPr/>
                    <a:lstStyle/>
                    <a:p>
                      <a:r>
                        <a:rPr lang="en-US" altLang="zh-CN" sz="1600" dirty="0" smtClean="0">
                          <a:latin typeface="Arial" panose="020B0604020202020204" pitchFamily="34" charset="0"/>
                          <a:cs typeface="Arial" panose="020B0604020202020204" pitchFamily="34" charset="0"/>
                        </a:rPr>
                        <a:t>Beam energy</a:t>
                      </a:r>
                      <a:r>
                        <a:rPr lang="en-US" altLang="zh-CN" sz="1600" baseline="0" dirty="0" smtClean="0">
                          <a:latin typeface="Arial" panose="020B0604020202020204" pitchFamily="34" charset="0"/>
                          <a:cs typeface="Arial" panose="020B0604020202020204" pitchFamily="34" charset="0"/>
                        </a:rPr>
                        <a:t> (</a:t>
                      </a:r>
                      <a:r>
                        <a:rPr lang="en-US" altLang="zh-CN" sz="1600" dirty="0" smtClean="0">
                          <a:latin typeface="Arial" panose="020B0604020202020204" pitchFamily="34" charset="0"/>
                          <a:cs typeface="Arial" panose="020B0604020202020204" pitchFamily="34" charset="0"/>
                        </a:rPr>
                        <a:t>GeV)</a:t>
                      </a:r>
                      <a:endParaRPr lang="zh-CN" altLang="en-US" sz="1600" dirty="0">
                        <a:latin typeface="Arial" panose="020B0604020202020204" pitchFamily="34" charset="0"/>
                        <a:cs typeface="Arial" panose="020B0604020202020204" pitchFamily="34" charset="0"/>
                      </a:endParaRPr>
                    </a:p>
                  </a:txBody>
                  <a:tcPr marL="68580" marR="68580" marT="34290" marB="34290"/>
                </a:tc>
                <a:tc gridSpan="2">
                  <a:txBody>
                    <a:bodyPr/>
                    <a:lstStyle/>
                    <a:p>
                      <a:pPr marL="0" algn="ctr" defTabSz="914400" rtl="0" eaLnBrk="1" fontAlgn="ctr" latinLnBrk="0" hangingPunct="1"/>
                      <a:r>
                        <a:rPr lang="en-US" altLang="zh-CN" sz="1600" u="none" strike="noStrike" kern="1200" dirty="0" smtClean="0">
                          <a:effectLst/>
                          <a:latin typeface="Arial" panose="020B0604020202020204" pitchFamily="34" charset="0"/>
                          <a:cs typeface="Arial" panose="020B0604020202020204" pitchFamily="34" charset="0"/>
                        </a:rPr>
                        <a:t>120</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hMerge="1">
                  <a:txBody>
                    <a:bodyPr/>
                    <a:lstStyle/>
                    <a:p>
                      <a:pPr marL="0" algn="ctr" defTabSz="914400" rtl="0" eaLnBrk="1" fontAlgn="ctr" latinLnBrk="0" hangingPunct="1"/>
                      <a:endParaRPr lang="zh-CN" altLang="en-US" sz="15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gridSpan="3">
                  <a:txBody>
                    <a:bodyPr/>
                    <a:lstStyle/>
                    <a:p>
                      <a:pPr marL="0" algn="ctr" defTabSz="914400" rtl="0" eaLnBrk="1" fontAlgn="ctr" latinLnBrk="0" hangingPunct="1"/>
                      <a:r>
                        <a:rPr lang="en-US" altLang="zh-CN" sz="1600" u="none" strike="noStrike" kern="1200" dirty="0" smtClean="0">
                          <a:effectLst/>
                          <a:latin typeface="Arial" panose="020B0604020202020204" pitchFamily="34" charset="0"/>
                          <a:cs typeface="Arial" panose="020B0604020202020204" pitchFamily="34" charset="0"/>
                        </a:rPr>
                        <a:t>45</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hMerge="1">
                  <a:txBody>
                    <a:bodyPr/>
                    <a:lstStyle/>
                    <a:p>
                      <a:pPr marL="0" algn="ctr" defTabSz="914400" rtl="0" eaLnBrk="1" fontAlgn="ctr" latinLnBrk="0" hangingPunct="1"/>
                      <a:endParaRPr lang="zh-CN" altLang="en-US" sz="15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hMerge="1">
                  <a:txBody>
                    <a:bodyPr/>
                    <a:lstStyle/>
                    <a:p>
                      <a:endParaRPr lang="zh-CN" altLang="en-US" dirty="0"/>
                    </a:p>
                  </a:txBody>
                  <a:tcPr marL="68580" marR="68580" marT="34290" marB="34290" anchor="ctr"/>
                </a:tc>
              </a:tr>
              <a:tr h="286164">
                <a:tc>
                  <a:txBody>
                    <a:bodyPr/>
                    <a:lstStyle/>
                    <a:p>
                      <a:r>
                        <a:rPr lang="en-US" altLang="zh-CN" sz="1600" dirty="0" smtClean="0">
                          <a:latin typeface="Arial" panose="020B0604020202020204" pitchFamily="34" charset="0"/>
                          <a:cs typeface="Arial" panose="020B0604020202020204" pitchFamily="34" charset="0"/>
                        </a:rPr>
                        <a:t>SR power</a:t>
                      </a:r>
                      <a:r>
                        <a:rPr lang="en-US" altLang="zh-CN" sz="1600" baseline="0" dirty="0" smtClean="0">
                          <a:latin typeface="Arial" panose="020B0604020202020204" pitchFamily="34" charset="0"/>
                          <a:cs typeface="Arial" panose="020B0604020202020204" pitchFamily="34" charset="0"/>
                        </a:rPr>
                        <a:t> per beam (MW)</a:t>
                      </a:r>
                      <a:endParaRPr lang="zh-CN" altLang="en-US" sz="1600" dirty="0">
                        <a:latin typeface="Arial" panose="020B0604020202020204" pitchFamily="34" charset="0"/>
                        <a:cs typeface="Arial" panose="020B0604020202020204" pitchFamily="34" charset="0"/>
                      </a:endParaRPr>
                    </a:p>
                  </a:txBody>
                  <a:tcPr marL="68580" marR="68580" marT="34290" marB="34290"/>
                </a:tc>
                <a:tc gridSpan="2">
                  <a:txBody>
                    <a:bodyPr/>
                    <a:lstStyle/>
                    <a:p>
                      <a:pPr marL="0" algn="ctr" defTabSz="914400" rtl="0" eaLnBrk="1" fontAlgn="ctr" latinLnBrk="0" hangingPunct="1"/>
                      <a:r>
                        <a:rPr lang="en-US" altLang="zh-CN" sz="1600" u="none" strike="noStrike" kern="1200" dirty="0" smtClean="0">
                          <a:effectLst/>
                          <a:latin typeface="Arial" panose="020B0604020202020204" pitchFamily="34" charset="0"/>
                          <a:cs typeface="Arial" panose="020B0604020202020204" pitchFamily="34" charset="0"/>
                        </a:rPr>
                        <a:t>50</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hMerge="1">
                  <a:txBody>
                    <a:bodyPr/>
                    <a:lstStyle/>
                    <a:p>
                      <a:pPr marL="0" algn="ctr" defTabSz="914400" rtl="0" eaLnBrk="1" fontAlgn="ctr" latinLnBrk="0" hangingPunct="1"/>
                      <a:endParaRPr lang="zh-CN" altLang="en-US" sz="15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0.084</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algn="ctr"/>
                      <a:r>
                        <a:rPr lang="en-US" altLang="zh-CN" sz="1600" dirty="0" smtClean="0">
                          <a:latin typeface="Arial" panose="020B0604020202020204" pitchFamily="34" charset="0"/>
                          <a:cs typeface="Arial" panose="020B0604020202020204" pitchFamily="34" charset="0"/>
                        </a:rPr>
                        <a:t>13.4</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marL="0" algn="ctr" defTabSz="914400" rtl="0" eaLnBrk="1" fontAlgn="ctr" latinLnBrk="0" hangingPunct="1"/>
                      <a:r>
                        <a:rPr lang="en-US" altLang="zh-CN" sz="1600" u="none" strike="noStrike" kern="1200" dirty="0" smtClean="0">
                          <a:effectLst/>
                          <a:latin typeface="Arial" panose="020B0604020202020204" pitchFamily="34" charset="0"/>
                          <a:cs typeface="Arial" panose="020B0604020202020204" pitchFamily="34" charset="0"/>
                        </a:rPr>
                        <a:t>50</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r>
              <a:tr h="2661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u="none" strike="noStrike" dirty="0" smtClean="0">
                          <a:effectLst/>
                          <a:latin typeface="Arial" panose="020B0604020202020204" pitchFamily="34" charset="0"/>
                          <a:cs typeface="Arial" panose="020B0604020202020204" pitchFamily="34" charset="0"/>
                        </a:rPr>
                        <a:t>SR loss / turn </a:t>
                      </a:r>
                      <a:r>
                        <a:rPr lang="en-US" altLang="zh-CN" sz="1600" i="1" u="none" strike="noStrike" dirty="0" smtClean="0">
                          <a:effectLst/>
                          <a:latin typeface="Arial" panose="020B0604020202020204" pitchFamily="34" charset="0"/>
                          <a:cs typeface="Arial" panose="020B0604020202020204" pitchFamily="34" charset="0"/>
                        </a:rPr>
                        <a:t>U</a:t>
                      </a:r>
                      <a:r>
                        <a:rPr lang="en-US" altLang="zh-CN" sz="1600" u="none" strike="noStrike" baseline="-25000" dirty="0" smtClean="0">
                          <a:effectLst/>
                          <a:latin typeface="Arial" panose="020B0604020202020204" pitchFamily="34" charset="0"/>
                          <a:cs typeface="Arial" panose="020B0604020202020204" pitchFamily="34" charset="0"/>
                        </a:rPr>
                        <a:t>0 </a:t>
                      </a:r>
                      <a:r>
                        <a:rPr lang="en-US" altLang="zh-CN" sz="1600" u="none" strike="noStrike" baseline="0" dirty="0" smtClean="0">
                          <a:effectLst/>
                          <a:latin typeface="Arial" panose="020B0604020202020204" pitchFamily="34" charset="0"/>
                          <a:cs typeface="Arial" panose="020B0604020202020204" pitchFamily="34" charset="0"/>
                        </a:rPr>
                        <a:t>(</a:t>
                      </a:r>
                      <a:r>
                        <a:rPr lang="en-US" altLang="zh-CN" sz="1600" u="none" strike="noStrike" dirty="0" smtClean="0">
                          <a:effectLst/>
                          <a:latin typeface="Arial" panose="020B0604020202020204" pitchFamily="34" charset="0"/>
                          <a:cs typeface="Arial" panose="020B0604020202020204" pitchFamily="34" charset="0"/>
                        </a:rPr>
                        <a:t>GeV)</a:t>
                      </a:r>
                      <a:endParaRPr lang="en-US" altLang="zh-CN" sz="1600" b="0" i="0" u="none" strike="noStrike"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34290" marB="34290"/>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3.11</a:t>
                      </a:r>
                      <a:endParaRPr lang="en-US" altLang="zh-CN"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tc>
                <a:tc>
                  <a:txBody>
                    <a:bodyPr/>
                    <a:lstStyle/>
                    <a:p>
                      <a:pPr marL="0" algn="ctr" defTabSz="914400" rtl="0" eaLnBrk="1" fontAlgn="ctr" latinLnBrk="0" hangingPunct="1"/>
                      <a:r>
                        <a:rPr lang="en-US" altLang="zh-CN" sz="1600" u="none" strike="noStrike" kern="1200" dirty="0">
                          <a:effectLst/>
                          <a:latin typeface="Arial" panose="020B0604020202020204" pitchFamily="34" charset="0"/>
                          <a:cs typeface="Arial" panose="020B0604020202020204" pitchFamily="34" charset="0"/>
                        </a:rPr>
                        <a:t>3.01</a:t>
                      </a:r>
                      <a:endParaRPr lang="en-US" altLang="zh-CN"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600" dirty="0" smtClean="0">
                          <a:latin typeface="Arial" panose="020B0604020202020204" pitchFamily="34" charset="0"/>
                          <a:cs typeface="Arial" panose="020B0604020202020204" pitchFamily="34" charset="0"/>
                        </a:rPr>
                        <a:t>0.06</a:t>
                      </a:r>
                      <a:endParaRPr lang="zh-CN" altLang="en-US" sz="1600" dirty="0" smtClean="0">
                        <a:latin typeface="Arial" panose="020B0604020202020204" pitchFamily="34" charset="0"/>
                        <a:cs typeface="Arial" panose="020B0604020202020204" pitchFamily="34" charset="0"/>
                      </a:endParaRPr>
                    </a:p>
                  </a:txBody>
                  <a:tcPr marL="7144" marR="7144" marT="7144" marB="0" anchor="ctr"/>
                </a:tc>
                <a:tc>
                  <a:txBody>
                    <a:bodyPr/>
                    <a:lstStyle/>
                    <a:p>
                      <a:pPr algn="ctr"/>
                      <a:r>
                        <a:rPr lang="en-US" altLang="zh-CN" sz="1600" dirty="0" smtClean="0">
                          <a:latin typeface="Arial" panose="020B0604020202020204" pitchFamily="34" charset="0"/>
                          <a:cs typeface="Arial" panose="020B0604020202020204" pitchFamily="34" charset="0"/>
                        </a:rPr>
                        <a:t>0.06</a:t>
                      </a:r>
                      <a:endParaRPr lang="zh-CN" altLang="en-US" sz="1600" dirty="0">
                        <a:latin typeface="Arial" panose="020B0604020202020204" pitchFamily="34" charset="0"/>
                        <a:cs typeface="Arial" panose="020B0604020202020204" pitchFamily="34" charset="0"/>
                      </a:endParaRPr>
                    </a:p>
                  </a:txBody>
                  <a:tcPr marL="7144" marR="7144" marT="7144" marB="0" anchor="ctr"/>
                </a:tc>
                <a:tc>
                  <a:txBody>
                    <a:bodyPr/>
                    <a:lstStyle/>
                    <a:p>
                      <a:pPr marL="0" algn="ctr" defTabSz="914400" rtl="0" eaLnBrk="1" fontAlgn="ctr" latinLnBrk="0" hangingPunct="1"/>
                      <a:r>
                        <a:rPr lang="en-US" altLang="zh-CN" sz="1600" u="none" strike="noStrike" kern="1200" dirty="0" smtClean="0">
                          <a:effectLst/>
                          <a:latin typeface="Arial" panose="020B0604020202020204" pitchFamily="34" charset="0"/>
                          <a:cs typeface="Arial" panose="020B0604020202020204" pitchFamily="34" charset="0"/>
                        </a:rPr>
                        <a:t>0.06</a:t>
                      </a:r>
                      <a:endParaRPr lang="en-US" altLang="zh-CN"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tc>
              </a:tr>
              <a:tr h="2661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i="0" u="none" strike="noStrike"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Luminosity </a:t>
                      </a:r>
                      <a:r>
                        <a:rPr lang="en-US" altLang="zh-CN" sz="1600" b="0" i="1" u="none" strike="noStrike"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L</a:t>
                      </a:r>
                      <a:r>
                        <a:rPr lang="en-US" altLang="zh-CN" sz="1600" b="0" i="0" u="none" strike="noStrike"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 (cm</a:t>
                      </a:r>
                      <a:r>
                        <a:rPr lang="en-US" altLang="zh-CN" sz="1600" b="0" i="0" u="none" strike="noStrike" baseline="300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-2</a:t>
                      </a:r>
                      <a:r>
                        <a:rPr lang="en-US" altLang="zh-CN" sz="1600" b="0" i="0" u="none" strike="noStrike"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s</a:t>
                      </a:r>
                      <a:r>
                        <a:rPr lang="en-US" altLang="zh-CN" sz="1600" b="0" i="0" u="none" strike="noStrike" baseline="300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-1</a:t>
                      </a:r>
                      <a:r>
                        <a:rPr lang="en-US" altLang="zh-CN" sz="1600" b="0" i="0" u="none" strike="noStrike" baseline="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a:t>
                      </a:r>
                      <a:endParaRPr lang="en-US" altLang="zh-CN" sz="1600" b="0" i="0" u="none" strike="noStrike" baseline="300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34290" marB="34290"/>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2E34</a:t>
                      </a:r>
                      <a:endParaRPr lang="en-US" altLang="zh-CN"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2E34</a:t>
                      </a:r>
                    </a:p>
                  </a:txBody>
                  <a:tcPr marL="7144" marR="7144" marT="7144" marB="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2E32</a:t>
                      </a:r>
                      <a:endParaRPr lang="en-US" altLang="zh-CN"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tc>
                <a:tc>
                  <a:txBody>
                    <a:bodyPr/>
                    <a:lstStyle/>
                    <a:p>
                      <a:pPr algn="ctr"/>
                      <a:r>
                        <a:rPr lang="en-US" altLang="zh-CN" sz="1600" dirty="0" smtClean="0">
                          <a:latin typeface="Arial" panose="020B0604020202020204" pitchFamily="34" charset="0"/>
                          <a:cs typeface="Arial" panose="020B0604020202020204" pitchFamily="34" charset="0"/>
                        </a:rPr>
                        <a:t>2.3E34</a:t>
                      </a:r>
                      <a:endParaRPr lang="zh-CN" altLang="en-US" sz="1600" dirty="0">
                        <a:latin typeface="Arial" panose="020B0604020202020204" pitchFamily="34" charset="0"/>
                        <a:cs typeface="Arial" panose="020B0604020202020204" pitchFamily="34" charset="0"/>
                      </a:endParaRPr>
                    </a:p>
                  </a:txBody>
                  <a:tcPr marL="7144" marR="7144" marT="7144" marB="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7E34?</a:t>
                      </a:r>
                      <a:endParaRPr lang="en-US" altLang="zh-CN"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tc>
              </a:tr>
              <a:tr h="2661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u="none" strike="noStrike" dirty="0" smtClean="0">
                          <a:effectLst/>
                          <a:latin typeface="Arial" panose="020B0604020202020204" pitchFamily="34" charset="0"/>
                          <a:cs typeface="Arial" panose="020B0604020202020204" pitchFamily="34" charset="0"/>
                        </a:rPr>
                        <a:t>Bunch charge </a:t>
                      </a:r>
                      <a:r>
                        <a:rPr lang="en-US" altLang="zh-CN" sz="1600" i="1" u="none" strike="noStrike" dirty="0" smtClean="0">
                          <a:effectLst/>
                          <a:latin typeface="Arial" panose="020B0604020202020204" pitchFamily="34" charset="0"/>
                          <a:cs typeface="Arial" panose="020B0604020202020204" pitchFamily="34" charset="0"/>
                        </a:rPr>
                        <a:t>q</a:t>
                      </a:r>
                      <a:r>
                        <a:rPr lang="en-US" altLang="zh-CN" sz="1600" u="none" strike="noStrike" dirty="0" smtClean="0">
                          <a:effectLst/>
                          <a:latin typeface="Arial" panose="020B0604020202020204" pitchFamily="34" charset="0"/>
                          <a:cs typeface="Arial" panose="020B0604020202020204" pitchFamily="34" charset="0"/>
                        </a:rPr>
                        <a:t> (</a:t>
                      </a:r>
                      <a:r>
                        <a:rPr lang="en-US" altLang="zh-CN" sz="1600" u="none" strike="noStrike" dirty="0" err="1" smtClean="0">
                          <a:effectLst/>
                          <a:latin typeface="Arial" panose="020B0604020202020204" pitchFamily="34" charset="0"/>
                          <a:cs typeface="Arial" panose="020B0604020202020204" pitchFamily="34" charset="0"/>
                        </a:rPr>
                        <a:t>nC</a:t>
                      </a:r>
                      <a:r>
                        <a:rPr lang="en-US" altLang="zh-CN" sz="1600" u="none" strike="noStrike" dirty="0" smtClean="0">
                          <a:effectLst/>
                          <a:latin typeface="Arial" panose="020B0604020202020204" pitchFamily="34" charset="0"/>
                          <a:cs typeface="Arial" panose="020B0604020202020204" pitchFamily="34" charset="0"/>
                        </a:rPr>
                        <a:t>)</a:t>
                      </a:r>
                      <a:endParaRPr lang="en-US" altLang="zh-CN" sz="1600" b="0" i="0" u="none" strike="noStrike"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34290" marB="34290"/>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60</a:t>
                      </a:r>
                      <a:endParaRPr lang="en-US" altLang="zh-CN"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58</a:t>
                      </a:r>
                      <a:endParaRPr lang="en-US" altLang="zh-CN"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5</a:t>
                      </a:r>
                      <a:endParaRPr lang="en-US" altLang="zh-CN"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tc>
                <a:tc>
                  <a:txBody>
                    <a:bodyPr/>
                    <a:lstStyle/>
                    <a:p>
                      <a:pPr algn="ctr"/>
                      <a:r>
                        <a:rPr lang="en-US" altLang="zh-CN" sz="1600" dirty="0" smtClean="0">
                          <a:latin typeface="Arial" panose="020B0604020202020204" pitchFamily="34" charset="0"/>
                          <a:cs typeface="Arial" panose="020B0604020202020204" pitchFamily="34" charset="0"/>
                        </a:rPr>
                        <a:t>22.4</a:t>
                      </a:r>
                      <a:endParaRPr lang="zh-CN" altLang="en-US" sz="1600" dirty="0">
                        <a:latin typeface="Arial" panose="020B0604020202020204" pitchFamily="34" charset="0"/>
                        <a:cs typeface="Arial" panose="020B0604020202020204" pitchFamily="34" charset="0"/>
                      </a:endParaRPr>
                    </a:p>
                  </a:txBody>
                  <a:tcPr marL="7144" marR="7144" marT="7144" marB="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50</a:t>
                      </a:r>
                      <a:endParaRPr lang="en-US" altLang="zh-CN"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tc>
              </a:tr>
              <a:tr h="2661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u="none" strike="noStrike" dirty="0" smtClean="0">
                          <a:solidFill>
                            <a:srgbClr val="FF0000"/>
                          </a:solidFill>
                          <a:effectLst/>
                          <a:latin typeface="Arial" panose="020B0604020202020204" pitchFamily="34" charset="0"/>
                          <a:cs typeface="Arial" panose="020B0604020202020204" pitchFamily="34" charset="0"/>
                        </a:rPr>
                        <a:t>Average beam current</a:t>
                      </a:r>
                      <a:r>
                        <a:rPr lang="en-US" altLang="zh-CN" sz="1600" i="1" u="none" strike="noStrike" dirty="0" smtClean="0">
                          <a:solidFill>
                            <a:srgbClr val="FF0000"/>
                          </a:solidFill>
                          <a:effectLst/>
                          <a:latin typeface="Arial" panose="020B0604020202020204" pitchFamily="34" charset="0"/>
                          <a:cs typeface="Arial" panose="020B0604020202020204" pitchFamily="34" charset="0"/>
                        </a:rPr>
                        <a:t> I </a:t>
                      </a:r>
                      <a:r>
                        <a:rPr lang="en-US" altLang="zh-CN" sz="1600" u="none" strike="noStrike" dirty="0" smtClean="0">
                          <a:solidFill>
                            <a:srgbClr val="FF0000"/>
                          </a:solidFill>
                          <a:effectLst/>
                          <a:latin typeface="Arial" panose="020B0604020202020204" pitchFamily="34" charset="0"/>
                          <a:cs typeface="Arial" panose="020B0604020202020204" pitchFamily="34" charset="0"/>
                        </a:rPr>
                        <a:t>(mA)</a:t>
                      </a:r>
                      <a:endParaRPr lang="en-US" altLang="zh-CN" sz="1600" b="0" i="0" u="none" strike="noStrike" dirty="0" smtClean="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34290" marB="34290"/>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600" u="none" strike="noStrike" kern="1200" dirty="0" smtClean="0">
                          <a:effectLst/>
                          <a:latin typeface="Arial" panose="020B0604020202020204" pitchFamily="34" charset="0"/>
                          <a:cs typeface="Arial" panose="020B0604020202020204" pitchFamily="34" charset="0"/>
                        </a:rPr>
                        <a:t>2 x 16.6</a:t>
                      </a:r>
                      <a:endPar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tc>
                <a:tc>
                  <a:txBody>
                    <a:bodyPr/>
                    <a:lstStyle/>
                    <a:p>
                      <a:pPr marL="0" algn="ctr" defTabSz="914400" rtl="0" eaLnBrk="1" fontAlgn="ctr" latinLnBrk="0" hangingPunct="1"/>
                      <a:r>
                        <a:rPr lang="en-US" altLang="zh-CN" sz="1600" u="none" strike="noStrike" kern="1200" dirty="0" smtClean="0">
                          <a:effectLst/>
                          <a:latin typeface="Arial" panose="020B0604020202020204" pitchFamily="34" charset="0"/>
                          <a:cs typeface="Arial" panose="020B0604020202020204" pitchFamily="34" charset="0"/>
                        </a:rPr>
                        <a:t>2 x </a:t>
                      </a:r>
                      <a:r>
                        <a:rPr lang="en-US" altLang="zh-CN" sz="1600" u="none" strike="noStrike" kern="1200" dirty="0" smtClean="0">
                          <a:solidFill>
                            <a:srgbClr val="FF0000"/>
                          </a:solidFill>
                          <a:effectLst/>
                          <a:latin typeface="Arial" panose="020B0604020202020204" pitchFamily="34" charset="0"/>
                          <a:cs typeface="Arial" panose="020B0604020202020204" pitchFamily="34" charset="0"/>
                        </a:rPr>
                        <a:t>16.6</a:t>
                      </a:r>
                      <a:endParaRPr lang="en-US" altLang="zh-CN" sz="1600"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144" marR="7144" marT="7144" marB="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2 x 1.4</a:t>
                      </a:r>
                      <a:endParaRPr lang="en-US" altLang="zh-CN"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tc>
                <a:tc>
                  <a:txBody>
                    <a:bodyPr/>
                    <a:lstStyle/>
                    <a:p>
                      <a:pPr algn="ctr"/>
                      <a:r>
                        <a:rPr lang="en-US" altLang="zh-CN" sz="1600" dirty="0" smtClean="0">
                          <a:latin typeface="Arial" panose="020B0604020202020204" pitchFamily="34" charset="0"/>
                          <a:cs typeface="Arial" panose="020B0604020202020204" pitchFamily="34" charset="0"/>
                        </a:rPr>
                        <a:t>2 x 223</a:t>
                      </a:r>
                      <a:endParaRPr lang="zh-CN" altLang="en-US" sz="1600" dirty="0">
                        <a:latin typeface="Arial" panose="020B0604020202020204" pitchFamily="34" charset="0"/>
                        <a:cs typeface="Arial" panose="020B0604020202020204" pitchFamily="34" charset="0"/>
                      </a:endParaRPr>
                    </a:p>
                  </a:txBody>
                  <a:tcPr marL="7144" marR="7144" marT="7144" marB="0" anchor="ctr"/>
                </a:tc>
                <a:tc>
                  <a:txBody>
                    <a:bodyPr/>
                    <a:lstStyle/>
                    <a:p>
                      <a:pPr marL="0" algn="ctr" defTabSz="914400" rtl="0" eaLnBrk="1" fontAlgn="ctr" latinLnBrk="0" hangingPunct="1"/>
                      <a:r>
                        <a:rPr lang="en-US" altLang="zh-CN" sz="1600" u="none" strike="noStrike" kern="1200" dirty="0" smtClean="0">
                          <a:effectLst/>
                          <a:latin typeface="Arial" panose="020B0604020202020204" pitchFamily="34" charset="0"/>
                          <a:cs typeface="Arial" panose="020B0604020202020204" pitchFamily="34" charset="0"/>
                        </a:rPr>
                        <a:t>2 x </a:t>
                      </a:r>
                      <a:r>
                        <a:rPr lang="en-US" altLang="zh-CN" sz="1600" u="none" strike="noStrike" kern="1200" dirty="0" smtClean="0">
                          <a:solidFill>
                            <a:srgbClr val="FF0000"/>
                          </a:solidFill>
                          <a:effectLst/>
                          <a:latin typeface="Arial" panose="020B0604020202020204" pitchFamily="34" charset="0"/>
                          <a:cs typeface="Arial" panose="020B0604020202020204" pitchFamily="34" charset="0"/>
                        </a:rPr>
                        <a:t>797</a:t>
                      </a:r>
                      <a:endParaRPr lang="en-US" altLang="zh-CN" sz="1600"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144" marR="7144" marT="7144" marB="0" anchor="ctr"/>
                </a:tc>
              </a:tr>
              <a:tr h="266192">
                <a:tc>
                  <a:txBody>
                    <a:bodyPr/>
                    <a:lstStyle/>
                    <a:p>
                      <a:r>
                        <a:rPr lang="en-US" altLang="zh-CN" sz="1600" dirty="0" smtClean="0">
                          <a:latin typeface="Arial" panose="020B0604020202020204" pitchFamily="34" charset="0"/>
                          <a:cs typeface="Arial" panose="020B0604020202020204" pitchFamily="34" charset="0"/>
                        </a:rPr>
                        <a:t>No. of bunches per train </a:t>
                      </a:r>
                      <a:r>
                        <a:rPr lang="en-US" altLang="zh-CN" sz="1600" i="1" dirty="0" err="1" smtClean="0">
                          <a:latin typeface="Arial" panose="020B0604020202020204" pitchFamily="34" charset="0"/>
                          <a:cs typeface="Arial" panose="020B0604020202020204" pitchFamily="34" charset="0"/>
                        </a:rPr>
                        <a:t>n</a:t>
                      </a:r>
                      <a:r>
                        <a:rPr lang="en-US" altLang="zh-CN" sz="1600" baseline="-25000" dirty="0" err="1" smtClean="0">
                          <a:latin typeface="Arial" panose="020B0604020202020204" pitchFamily="34" charset="0"/>
                          <a:cs typeface="Arial" panose="020B0604020202020204" pitchFamily="34" charset="0"/>
                        </a:rPr>
                        <a:t>b</a:t>
                      </a:r>
                      <a:endParaRPr lang="zh-CN" altLang="en-US" sz="1600" baseline="-25000" dirty="0">
                        <a:latin typeface="Arial" panose="020B0604020202020204" pitchFamily="34" charset="0"/>
                        <a:cs typeface="Arial" panose="020B0604020202020204" pitchFamily="34" charset="0"/>
                      </a:endParaRPr>
                    </a:p>
                  </a:txBody>
                  <a:tcPr marL="68580" marR="68580" marT="34290" marB="34290"/>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1</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fontAlgn="ctr" latinLnBrk="0" hangingPunct="1"/>
                      <a:r>
                        <a:rPr lang="en-US" altLang="zh-CN" sz="1600" u="none" strike="noStrike" kern="1200" dirty="0" smtClean="0">
                          <a:effectLst/>
                          <a:latin typeface="Arial" panose="020B0604020202020204" pitchFamily="34" charset="0"/>
                          <a:cs typeface="Arial" panose="020B0604020202020204" pitchFamily="34" charset="0"/>
                        </a:rPr>
                        <a:t>48</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1</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algn="ctr"/>
                      <a:r>
                        <a:rPr lang="en-US" altLang="zh-CN" sz="1600" dirty="0" smtClean="0">
                          <a:latin typeface="Arial" panose="020B0604020202020204" pitchFamily="34" charset="0"/>
                          <a:cs typeface="Arial" panose="020B0604020202020204" pitchFamily="34" charset="0"/>
                        </a:rPr>
                        <a:t>28</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marL="0" algn="ctr" defTabSz="914400" rtl="0" eaLnBrk="1" fontAlgn="ctr" latinLnBrk="0" hangingPunct="1"/>
                      <a:r>
                        <a:rPr lang="en-US" altLang="zh-CN" sz="1600" u="none" strike="noStrike" kern="1200" dirty="0" smtClean="0">
                          <a:effectLst/>
                          <a:latin typeface="Arial" panose="020B0604020202020204" pitchFamily="34" charset="0"/>
                          <a:cs typeface="Arial" panose="020B0604020202020204" pitchFamily="34" charset="0"/>
                        </a:rPr>
                        <a:t>2688</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r>
              <a:tr h="266192">
                <a:tc>
                  <a:txBody>
                    <a:bodyPr/>
                    <a:lstStyle/>
                    <a:p>
                      <a:r>
                        <a:rPr lang="en-US" altLang="zh-CN" sz="1600" kern="1200" dirty="0" smtClean="0">
                          <a:solidFill>
                            <a:schemeClr val="tx1"/>
                          </a:solidFill>
                          <a:latin typeface="Arial" panose="020B0604020202020204" pitchFamily="34" charset="0"/>
                          <a:ea typeface="+mn-ea"/>
                          <a:cs typeface="Arial" panose="020B0604020202020204" pitchFamily="34" charset="0"/>
                        </a:rPr>
                        <a:t>No. of bunch trains </a:t>
                      </a:r>
                      <a:r>
                        <a:rPr lang="en-US" altLang="zh-CN" sz="1600" i="1" kern="1200" dirty="0" err="1" smtClean="0">
                          <a:solidFill>
                            <a:schemeClr val="tx1"/>
                          </a:solidFill>
                          <a:latin typeface="Arial" panose="020B0604020202020204" pitchFamily="34" charset="0"/>
                          <a:ea typeface="+mn-ea"/>
                          <a:cs typeface="Arial" panose="020B0604020202020204" pitchFamily="34" charset="0"/>
                        </a:rPr>
                        <a:t>n</a:t>
                      </a:r>
                      <a:r>
                        <a:rPr lang="en-US" altLang="zh-CN" sz="1600" kern="1200" baseline="-25000" dirty="0" err="1" smtClean="0">
                          <a:solidFill>
                            <a:schemeClr val="tx1"/>
                          </a:solidFill>
                          <a:latin typeface="Arial" panose="020B0604020202020204" pitchFamily="34" charset="0"/>
                          <a:ea typeface="+mn-ea"/>
                          <a:cs typeface="Arial" panose="020B0604020202020204" pitchFamily="34" charset="0"/>
                        </a:rPr>
                        <a:t>t</a:t>
                      </a:r>
                      <a:endParaRPr lang="zh-CN" altLang="en-US" sz="1600" kern="1200" baseline="-25000" dirty="0">
                        <a:solidFill>
                          <a:schemeClr val="tx1"/>
                        </a:solidFill>
                        <a:latin typeface="Arial" panose="020B0604020202020204" pitchFamily="34" charset="0"/>
                        <a:ea typeface="+mn-ea"/>
                        <a:cs typeface="Arial" panose="020B0604020202020204" pitchFamily="34" charset="0"/>
                      </a:endParaRPr>
                    </a:p>
                  </a:txBody>
                  <a:tcPr marL="68580" marR="68580" marT="34290" marB="34290"/>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48</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1</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50</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algn="ctr"/>
                      <a:r>
                        <a:rPr lang="en-US" altLang="zh-CN" sz="1600" dirty="0" smtClean="0">
                          <a:latin typeface="Arial" panose="020B0604020202020204" pitchFamily="34" charset="0"/>
                          <a:cs typeface="Arial" panose="020B0604020202020204" pitchFamily="34" charset="0"/>
                        </a:rPr>
                        <a:t>64</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1</a:t>
                      </a:r>
                      <a:endParaRPr lang="zh-CN" altLang="en-US" sz="1600" u="none" strike="noStrike" kern="1200" dirty="0" smtClean="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r>
              <a:tr h="266192">
                <a:tc>
                  <a:txBody>
                    <a:bodyPr/>
                    <a:lstStyle/>
                    <a:p>
                      <a:r>
                        <a:rPr lang="en-US" altLang="zh-CN" sz="1600" kern="1200" baseline="0" dirty="0" smtClean="0">
                          <a:solidFill>
                            <a:schemeClr val="tx1"/>
                          </a:solidFill>
                          <a:latin typeface="Arial" panose="020B0604020202020204" pitchFamily="34" charset="0"/>
                          <a:ea typeface="+mn-ea"/>
                          <a:cs typeface="Arial" panose="020B0604020202020204" pitchFamily="34" charset="0"/>
                        </a:rPr>
                        <a:t>Cavity voltage </a:t>
                      </a:r>
                      <a:r>
                        <a:rPr lang="en-US" altLang="zh-CN" sz="1600" i="1" kern="1200" baseline="0" dirty="0" err="1" smtClean="0">
                          <a:solidFill>
                            <a:schemeClr val="tx1"/>
                          </a:solidFill>
                          <a:latin typeface="Arial" panose="020B0604020202020204" pitchFamily="34" charset="0"/>
                          <a:ea typeface="+mn-ea"/>
                          <a:cs typeface="Arial" panose="020B0604020202020204" pitchFamily="34" charset="0"/>
                        </a:rPr>
                        <a:t>V</a:t>
                      </a:r>
                      <a:r>
                        <a:rPr lang="en-US" altLang="zh-CN" sz="1600" kern="1200" baseline="-25000" dirty="0" err="1" smtClean="0">
                          <a:solidFill>
                            <a:schemeClr val="tx1"/>
                          </a:solidFill>
                          <a:latin typeface="Arial" panose="020B0604020202020204" pitchFamily="34" charset="0"/>
                          <a:ea typeface="+mn-ea"/>
                          <a:cs typeface="Arial" panose="020B0604020202020204" pitchFamily="34" charset="0"/>
                        </a:rPr>
                        <a:t>c</a:t>
                      </a:r>
                      <a:r>
                        <a:rPr lang="en-US" altLang="zh-CN" sz="1600" kern="1200" baseline="0" dirty="0" smtClean="0">
                          <a:solidFill>
                            <a:schemeClr val="tx1"/>
                          </a:solidFill>
                          <a:latin typeface="Arial" panose="020B0604020202020204" pitchFamily="34" charset="0"/>
                          <a:ea typeface="+mn-ea"/>
                          <a:cs typeface="Arial" panose="020B0604020202020204" pitchFamily="34" charset="0"/>
                        </a:rPr>
                        <a:t> (MV)</a:t>
                      </a:r>
                      <a:endParaRPr lang="zh-CN" altLang="en-US" sz="1600" kern="1200" baseline="0" dirty="0">
                        <a:solidFill>
                          <a:schemeClr val="tx1"/>
                        </a:solidFill>
                        <a:latin typeface="Arial" panose="020B0604020202020204" pitchFamily="34" charset="0"/>
                        <a:ea typeface="+mn-ea"/>
                        <a:cs typeface="Arial" panose="020B0604020202020204" pitchFamily="34" charset="0"/>
                      </a:endParaRPr>
                    </a:p>
                  </a:txBody>
                  <a:tcPr marL="68580" marR="68580" marT="34290" marB="34290"/>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17.9</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17.9</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6</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algn="ctr"/>
                      <a:r>
                        <a:rPr lang="en-US" altLang="zh-CN" sz="1600" dirty="0" smtClean="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a:t>
                      </a:r>
                      <a:endParaRPr lang="zh-CN" altLang="en-US" sz="1600" u="none" strike="noStrike" kern="1200" dirty="0" smtClean="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r>
              <a:tr h="266192">
                <a:tc>
                  <a:txBody>
                    <a:bodyPr/>
                    <a:lstStyle/>
                    <a:p>
                      <a:r>
                        <a:rPr lang="en-US" altLang="zh-CN" sz="1600" kern="1200" baseline="0" dirty="0" smtClean="0">
                          <a:solidFill>
                            <a:schemeClr val="tx1"/>
                          </a:solidFill>
                          <a:latin typeface="Arial" panose="020B0604020202020204" pitchFamily="34" charset="0"/>
                          <a:ea typeface="+mn-ea"/>
                          <a:cs typeface="Arial" panose="020B0604020202020204" pitchFamily="34" charset="0"/>
                        </a:rPr>
                        <a:t>RF power per cavity </a:t>
                      </a:r>
                      <a:r>
                        <a:rPr lang="en-US" altLang="zh-CN" sz="1600" i="1" kern="1200" baseline="0" dirty="0" smtClean="0">
                          <a:solidFill>
                            <a:schemeClr val="tx1"/>
                          </a:solidFill>
                          <a:latin typeface="Arial" panose="020B0604020202020204" pitchFamily="34" charset="0"/>
                          <a:ea typeface="+mn-ea"/>
                          <a:cs typeface="Arial" panose="020B0604020202020204" pitchFamily="34" charset="0"/>
                        </a:rPr>
                        <a:t>P</a:t>
                      </a:r>
                      <a:r>
                        <a:rPr lang="en-US" altLang="zh-CN" sz="1600" kern="1200" baseline="0" dirty="0" smtClean="0">
                          <a:solidFill>
                            <a:schemeClr val="tx1"/>
                          </a:solidFill>
                          <a:latin typeface="Arial" panose="020B0604020202020204" pitchFamily="34" charset="0"/>
                          <a:ea typeface="+mn-ea"/>
                          <a:cs typeface="Arial" panose="020B0604020202020204" pitchFamily="34" charset="0"/>
                        </a:rPr>
                        <a:t> (kW)</a:t>
                      </a:r>
                      <a:endParaRPr lang="zh-CN" altLang="en-US" sz="1600" kern="1200" baseline="0" dirty="0">
                        <a:solidFill>
                          <a:schemeClr val="tx1"/>
                        </a:solidFill>
                        <a:latin typeface="Arial" panose="020B0604020202020204" pitchFamily="34" charset="0"/>
                        <a:ea typeface="+mn-ea"/>
                        <a:cs typeface="Arial" panose="020B0604020202020204" pitchFamily="34" charset="0"/>
                      </a:endParaRPr>
                    </a:p>
                  </a:txBody>
                  <a:tcPr marL="68580" marR="68580" marT="34290" marB="34290"/>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280</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280</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0.22</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algn="ctr"/>
                      <a:r>
                        <a:rPr lang="en-US" altLang="zh-CN" sz="1600" dirty="0" smtClean="0">
                          <a:latin typeface="Arial" panose="020B0604020202020204" pitchFamily="34" charset="0"/>
                          <a:cs typeface="Arial" panose="020B0604020202020204" pitchFamily="34" charset="0"/>
                        </a:rPr>
                        <a:t>70+17.8+</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260+143+</a:t>
                      </a:r>
                      <a:endParaRPr lang="zh-CN" altLang="en-US" sz="1600" u="none" strike="noStrike" kern="1200" dirty="0" smtClean="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r>
              <a:tr h="266192">
                <a:tc>
                  <a:txBody>
                    <a:bodyPr/>
                    <a:lstStyle/>
                    <a:p>
                      <a:r>
                        <a:rPr lang="en-US" altLang="zh-CN" sz="1600" i="0" dirty="0" smtClean="0">
                          <a:latin typeface="Arial" panose="020B0604020202020204" pitchFamily="34" charset="0"/>
                          <a:cs typeface="Arial" panose="020B0604020202020204" pitchFamily="34" charset="0"/>
                        </a:rPr>
                        <a:t>Bunch space in train </a:t>
                      </a:r>
                      <a:r>
                        <a:rPr lang="en-US" altLang="zh-CN" sz="1600" i="1" dirty="0" smtClean="0">
                          <a:latin typeface="Arial" panose="020B0604020202020204" pitchFamily="34" charset="0"/>
                          <a:cs typeface="Arial" panose="020B0604020202020204" pitchFamily="34" charset="0"/>
                        </a:rPr>
                        <a:t>T</a:t>
                      </a:r>
                      <a:r>
                        <a:rPr lang="en-US" altLang="zh-CN" sz="1600" i="0" baseline="-25000" dirty="0" smtClean="0">
                          <a:latin typeface="Arial" panose="020B0604020202020204" pitchFamily="34" charset="0"/>
                          <a:cs typeface="Arial" panose="020B0604020202020204" pitchFamily="34" charset="0"/>
                        </a:rPr>
                        <a:t>t </a:t>
                      </a:r>
                      <a:r>
                        <a:rPr lang="en-US" altLang="zh-CN" sz="1600" i="0" baseline="0" dirty="0" smtClean="0">
                          <a:latin typeface="Arial" panose="020B0604020202020204" pitchFamily="34" charset="0"/>
                          <a:cs typeface="Arial" panose="020B0604020202020204" pitchFamily="34" charset="0"/>
                        </a:rPr>
                        <a:t>(ns)</a:t>
                      </a:r>
                      <a:endParaRPr lang="zh-CN" altLang="en-US" sz="1600" dirty="0">
                        <a:latin typeface="Arial" panose="020B0604020202020204" pitchFamily="34" charset="0"/>
                        <a:cs typeface="Arial" panose="020B0604020202020204" pitchFamily="34" charset="0"/>
                      </a:endParaRPr>
                    </a:p>
                  </a:txBody>
                  <a:tcPr marL="68580" marR="68580" marT="34290" marB="34290">
                    <a:solidFill>
                      <a:schemeClr val="accent4">
                        <a:lumMod val="20000"/>
                        <a:lumOff val="80000"/>
                      </a:schemeClr>
                    </a:solidFill>
                  </a:tcP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600" u="none" strike="noStrike" kern="1200" dirty="0" smtClean="0">
                          <a:effectLst/>
                          <a:latin typeface="Arial" panose="020B0604020202020204" pitchFamily="34" charset="0"/>
                          <a:cs typeface="Arial" panose="020B0604020202020204" pitchFamily="34" charset="0"/>
                        </a:rPr>
                        <a:t>196.3</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algn="ctr"/>
                      <a:r>
                        <a:rPr lang="en-US" altLang="zh-CN" sz="1600" dirty="0" smtClean="0">
                          <a:latin typeface="Arial" panose="020B0604020202020204" pitchFamily="34" charset="0"/>
                          <a:cs typeface="Arial" panose="020B0604020202020204" pitchFamily="34" charset="0"/>
                        </a:rPr>
                        <a:t>4.6</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600" u="none" strike="noStrike" kern="1200" dirty="0" smtClean="0">
                          <a:solidFill>
                            <a:schemeClr val="tx1"/>
                          </a:solidFill>
                          <a:effectLst/>
                          <a:latin typeface="Arial" panose="020B0604020202020204" pitchFamily="34" charset="0"/>
                          <a:cs typeface="Arial" panose="020B0604020202020204" pitchFamily="34" charset="0"/>
                        </a:rPr>
                        <a:t>3.1</a:t>
                      </a:r>
                      <a:endParaRPr lang="zh-CN" altLang="en-US" sz="16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8580" marR="68580" marT="34290" marB="34290" anchor="ctr"/>
                </a:tc>
              </a:tr>
              <a:tr h="2661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i="0" dirty="0" smtClean="0">
                          <a:latin typeface="Arial" panose="020B0604020202020204" pitchFamily="34" charset="0"/>
                          <a:cs typeface="Arial" panose="020B0604020202020204" pitchFamily="34" charset="0"/>
                        </a:rPr>
                        <a:t>Bunch (train) space</a:t>
                      </a:r>
                      <a:r>
                        <a:rPr lang="en-US" altLang="zh-CN" sz="1600" i="0" baseline="0" dirty="0" smtClean="0">
                          <a:latin typeface="Arial" panose="020B0604020202020204" pitchFamily="34" charset="0"/>
                          <a:cs typeface="Arial" panose="020B0604020202020204" pitchFamily="34" charset="0"/>
                        </a:rPr>
                        <a:t> </a:t>
                      </a:r>
                      <a:r>
                        <a:rPr lang="en-US" altLang="zh-CN" sz="1600" i="1" dirty="0" smtClean="0">
                          <a:latin typeface="Arial" panose="020B0604020202020204" pitchFamily="34" charset="0"/>
                          <a:cs typeface="Arial" panose="020B0604020202020204" pitchFamily="34" charset="0"/>
                        </a:rPr>
                        <a:t>T</a:t>
                      </a:r>
                      <a:r>
                        <a:rPr lang="en-US" altLang="zh-CN" sz="1600" i="0" baseline="-25000" dirty="0" smtClean="0">
                          <a:latin typeface="Arial" panose="020B0604020202020204" pitchFamily="34" charset="0"/>
                          <a:cs typeface="Arial" panose="020B0604020202020204" pitchFamily="34" charset="0"/>
                        </a:rPr>
                        <a:t>b </a:t>
                      </a:r>
                      <a:r>
                        <a:rPr lang="en-US" altLang="zh-CN" sz="1600" i="0" baseline="0" dirty="0" smtClean="0">
                          <a:latin typeface="Arial" panose="020B0604020202020204" pitchFamily="34" charset="0"/>
                          <a:cs typeface="Arial" panose="020B0604020202020204" pitchFamily="34" charset="0"/>
                        </a:rPr>
                        <a:t>(</a:t>
                      </a:r>
                      <a:r>
                        <a:rPr lang="el-GR" altLang="zh-CN" sz="1600" dirty="0" smtClean="0">
                          <a:latin typeface="Arial" panose="020B0604020202020204" pitchFamily="34" charset="0"/>
                          <a:cs typeface="Arial" panose="020B0604020202020204" pitchFamily="34" charset="0"/>
                        </a:rPr>
                        <a:t>μ</a:t>
                      </a:r>
                      <a:r>
                        <a:rPr lang="en-US" altLang="zh-CN" sz="1600" dirty="0" smtClean="0">
                          <a:latin typeface="Arial" panose="020B0604020202020204" pitchFamily="34" charset="0"/>
                          <a:cs typeface="Arial" panose="020B0604020202020204" pitchFamily="34" charset="0"/>
                        </a:rPr>
                        <a:t>s</a:t>
                      </a:r>
                      <a:r>
                        <a:rPr lang="en-US" altLang="zh-CN" sz="1600" i="0" baseline="0" dirty="0" smtClean="0">
                          <a:latin typeface="Arial" panose="020B0604020202020204" pitchFamily="34" charset="0"/>
                          <a:cs typeface="Arial" panose="020B0604020202020204" pitchFamily="34" charset="0"/>
                        </a:rPr>
                        <a:t>)</a:t>
                      </a:r>
                      <a:endParaRPr lang="zh-CN" altLang="en-US" sz="1600" dirty="0"/>
                    </a:p>
                  </a:txBody>
                  <a:tcPr marL="68580" marR="68580" marT="34290" marB="34290">
                    <a:solidFill>
                      <a:schemeClr val="accent4">
                        <a:lumMod val="20000"/>
                        <a:lumOff val="80000"/>
                      </a:schemeClr>
                    </a:solidFill>
                  </a:tcPr>
                </a:tc>
                <a:tc>
                  <a:txBody>
                    <a:bodyPr/>
                    <a:lstStyle/>
                    <a:p>
                      <a:pPr algn="ctr"/>
                      <a:r>
                        <a:rPr lang="en-US" altLang="zh-CN" sz="1600" dirty="0" smtClean="0">
                          <a:latin typeface="Arial" panose="020B0604020202020204" pitchFamily="34" charset="0"/>
                          <a:cs typeface="Arial" panose="020B0604020202020204" pitchFamily="34" charset="0"/>
                        </a:rPr>
                        <a:t>3.8</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183</a:t>
                      </a:r>
                      <a:endParaRPr lang="zh-CN" altLang="en-US" sz="1600" u="none" strike="noStrike" kern="1200" dirty="0" smtClean="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Arial" panose="020B0604020202020204" pitchFamily="34" charset="0"/>
                          <a:cs typeface="Arial" panose="020B0604020202020204" pitchFamily="34" charset="0"/>
                        </a:rPr>
                        <a:t>3.8</a:t>
                      </a:r>
                      <a:endParaRPr lang="zh-CN" altLang="en-US" sz="1600" dirty="0" smtClean="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smtClean="0">
                          <a:latin typeface="Arial" panose="020B0604020202020204" pitchFamily="34" charset="0"/>
                          <a:cs typeface="Arial" panose="020B0604020202020204" pitchFamily="34" charset="0"/>
                        </a:rPr>
                        <a:t>2.9</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183</a:t>
                      </a:r>
                      <a:endParaRPr lang="zh-CN" altLang="en-US" sz="1600" u="none" strike="noStrike" kern="1200" dirty="0" smtClean="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r>
              <a:tr h="2661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Arial" panose="020B0604020202020204" pitchFamily="34" charset="0"/>
                          <a:cs typeface="Arial" panose="020B0604020202020204" pitchFamily="34" charset="0"/>
                        </a:rPr>
                        <a:t>Max. arrival time diff.</a:t>
                      </a:r>
                      <a:r>
                        <a:rPr lang="en-US" altLang="zh-CN" sz="1600" baseline="0" dirty="0" smtClean="0">
                          <a:latin typeface="Arial" panose="020B0604020202020204" pitchFamily="34" charset="0"/>
                          <a:cs typeface="Arial" panose="020B0604020202020204" pitchFamily="34" charset="0"/>
                        </a:rPr>
                        <a:t> </a:t>
                      </a:r>
                      <a:r>
                        <a:rPr lang="en-US" altLang="zh-CN" sz="1600" i="1" dirty="0" smtClean="0">
                          <a:latin typeface="Arial" panose="020B0604020202020204" pitchFamily="34" charset="0"/>
                          <a:cs typeface="Arial" panose="020B0604020202020204" pitchFamily="34" charset="0"/>
                        </a:rPr>
                        <a:t>T</a:t>
                      </a:r>
                      <a:r>
                        <a:rPr lang="en-US" altLang="zh-CN" sz="1600" baseline="-25000" dirty="0" smtClean="0">
                          <a:latin typeface="Arial" panose="020B0604020202020204" pitchFamily="34" charset="0"/>
                          <a:cs typeface="Arial" panose="020B0604020202020204" pitchFamily="34" charset="0"/>
                        </a:rPr>
                        <a:t>a </a:t>
                      </a:r>
                      <a:r>
                        <a:rPr lang="en-US" altLang="zh-CN" sz="1600" i="0" baseline="0" dirty="0" smtClean="0">
                          <a:latin typeface="Arial" panose="020B0604020202020204" pitchFamily="34" charset="0"/>
                          <a:cs typeface="Arial" panose="020B0604020202020204" pitchFamily="34" charset="0"/>
                        </a:rPr>
                        <a:t>(</a:t>
                      </a:r>
                      <a:r>
                        <a:rPr lang="el-GR" altLang="zh-CN" sz="1600" dirty="0" smtClean="0">
                          <a:latin typeface="Arial" panose="020B0604020202020204" pitchFamily="34" charset="0"/>
                          <a:cs typeface="Arial" panose="020B0604020202020204" pitchFamily="34" charset="0"/>
                        </a:rPr>
                        <a:t>μ</a:t>
                      </a:r>
                      <a:r>
                        <a:rPr lang="en-US" altLang="zh-CN" sz="1600" dirty="0" smtClean="0">
                          <a:latin typeface="Arial" panose="020B0604020202020204" pitchFamily="34" charset="0"/>
                          <a:cs typeface="Arial" panose="020B0604020202020204" pitchFamily="34" charset="0"/>
                        </a:rPr>
                        <a:t>s</a:t>
                      </a:r>
                      <a:r>
                        <a:rPr lang="en-US" altLang="zh-CN" sz="1600" i="0" baseline="0" dirty="0" smtClean="0">
                          <a:latin typeface="Arial" panose="020B0604020202020204" pitchFamily="34" charset="0"/>
                          <a:cs typeface="Arial" panose="020B0604020202020204" pitchFamily="34" charset="0"/>
                        </a:rPr>
                        <a:t>)</a:t>
                      </a:r>
                      <a:endParaRPr lang="zh-CN" altLang="en-US" sz="1600" dirty="0" smtClean="0"/>
                    </a:p>
                  </a:txBody>
                  <a:tcPr marL="68580" marR="68580" marT="34290" marB="34290">
                    <a:solidFill>
                      <a:schemeClr val="accent4">
                        <a:lumMod val="20000"/>
                        <a:lumOff val="80000"/>
                      </a:schemeClr>
                    </a:solidFill>
                  </a:tcP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2.7</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170</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2.7</a:t>
                      </a:r>
                      <a:endParaRPr lang="zh-CN" altLang="en-US" sz="1600" u="none" strike="noStrike" kern="1200" dirty="0" smtClean="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2.7</a:t>
                      </a:r>
                      <a:endParaRPr lang="zh-CN" altLang="en-US" sz="1600" u="none" strike="noStrike" kern="1200" dirty="0" smtClean="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170</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r>
              <a:tr h="2661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Arial" panose="020B0604020202020204" pitchFamily="34" charset="0"/>
                          <a:cs typeface="Arial" panose="020B0604020202020204" pitchFamily="34" charset="0"/>
                        </a:rPr>
                        <a:t>Fundamental mode (FM) </a:t>
                      </a:r>
                      <a:r>
                        <a:rPr lang="en-US" altLang="zh-CN" sz="1600" i="1" dirty="0" smtClean="0">
                          <a:latin typeface="Arial" panose="020B0604020202020204" pitchFamily="34" charset="0"/>
                          <a:cs typeface="Arial" panose="020B0604020202020204" pitchFamily="34" charset="0"/>
                        </a:rPr>
                        <a:t>Q</a:t>
                      </a:r>
                      <a:r>
                        <a:rPr lang="en-US" altLang="zh-CN" sz="1600" baseline="-25000" dirty="0" smtClean="0">
                          <a:latin typeface="Arial" panose="020B0604020202020204" pitchFamily="34" charset="0"/>
                          <a:cs typeface="Arial" panose="020B0604020202020204" pitchFamily="34" charset="0"/>
                        </a:rPr>
                        <a:t>L</a:t>
                      </a:r>
                      <a:endParaRPr lang="zh-CN" altLang="en-US" sz="1600" baseline="-25000" dirty="0" smtClean="0">
                        <a:latin typeface="Arial" panose="020B0604020202020204" pitchFamily="34" charset="0"/>
                        <a:cs typeface="Arial" panose="020B0604020202020204" pitchFamily="34" charset="0"/>
                      </a:endParaRPr>
                    </a:p>
                  </a:txBody>
                  <a:tcPr marL="68580" marR="68580" marT="34290" marB="34290"/>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2.2E6</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2.2E6</a:t>
                      </a:r>
                      <a:endParaRPr lang="zh-CN" altLang="en-US" sz="1600" u="none" strike="noStrike" kern="1200" dirty="0" smtClean="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&lt; 3E8</a:t>
                      </a:r>
                      <a:endParaRPr lang="zh-CN" altLang="en-US" sz="1600" u="none" strike="noStrike" kern="1200" dirty="0" smtClean="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&lt;</a:t>
                      </a:r>
                      <a:r>
                        <a:rPr lang="en-US" altLang="zh-CN" sz="1600" u="none" strike="noStrike" kern="1200" baseline="0" dirty="0" smtClean="0">
                          <a:solidFill>
                            <a:schemeClr val="dk1"/>
                          </a:solidFill>
                          <a:effectLst/>
                          <a:latin typeface="Arial" panose="020B0604020202020204" pitchFamily="34" charset="0"/>
                          <a:ea typeface="+mn-ea"/>
                          <a:cs typeface="Arial" panose="020B0604020202020204" pitchFamily="34" charset="0"/>
                        </a:rPr>
                        <a:t> </a:t>
                      </a: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2.2E6</a:t>
                      </a:r>
                      <a:endParaRPr lang="zh-CN" altLang="en-US" sz="1600" u="none" strike="noStrike" kern="1200" dirty="0" smtClean="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&lt;</a:t>
                      </a:r>
                      <a:r>
                        <a:rPr lang="en-US" altLang="zh-CN" sz="1600" u="none" strike="noStrike" kern="1200" baseline="0" dirty="0" smtClean="0">
                          <a:solidFill>
                            <a:schemeClr val="dk1"/>
                          </a:solidFill>
                          <a:effectLst/>
                          <a:latin typeface="Arial" panose="020B0604020202020204" pitchFamily="34" charset="0"/>
                          <a:ea typeface="+mn-ea"/>
                          <a:cs typeface="Arial" panose="020B0604020202020204" pitchFamily="34" charset="0"/>
                        </a:rPr>
                        <a:t> </a:t>
                      </a: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2.2E5</a:t>
                      </a:r>
                      <a:endParaRPr lang="zh-CN" altLang="en-US" sz="1600" u="none" strike="noStrike" kern="1200" dirty="0" smtClean="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r>
              <a:tr h="2661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i="0" dirty="0" smtClean="0">
                          <a:latin typeface="Arial" panose="020B0604020202020204" pitchFamily="34" charset="0"/>
                          <a:cs typeface="Arial" panose="020B0604020202020204" pitchFamily="34" charset="0"/>
                        </a:rPr>
                        <a:t>Cavity filling time</a:t>
                      </a:r>
                      <a:r>
                        <a:rPr lang="en-US" altLang="zh-CN" sz="1600" i="0" baseline="0" dirty="0" smtClean="0">
                          <a:latin typeface="Arial" panose="020B0604020202020204" pitchFamily="34" charset="0"/>
                          <a:cs typeface="Arial" panose="020B0604020202020204" pitchFamily="34" charset="0"/>
                        </a:rPr>
                        <a:t> </a:t>
                      </a:r>
                      <a:r>
                        <a:rPr lang="en-US" altLang="zh-CN" sz="1600" i="1" dirty="0" smtClean="0">
                          <a:latin typeface="Arial" panose="020B0604020202020204" pitchFamily="34" charset="0"/>
                          <a:cs typeface="Arial" panose="020B0604020202020204" pitchFamily="34" charset="0"/>
                        </a:rPr>
                        <a:t>T</a:t>
                      </a:r>
                      <a:r>
                        <a:rPr lang="en-US" altLang="zh-CN" sz="1600" i="0" baseline="-25000" dirty="0" smtClean="0">
                          <a:latin typeface="Arial" panose="020B0604020202020204" pitchFamily="34" charset="0"/>
                          <a:cs typeface="Arial" panose="020B0604020202020204" pitchFamily="34" charset="0"/>
                        </a:rPr>
                        <a:t>d</a:t>
                      </a:r>
                      <a:r>
                        <a:rPr lang="en-US" altLang="zh-CN" sz="1600" i="0" dirty="0" smtClean="0">
                          <a:latin typeface="Arial" panose="020B0604020202020204" pitchFamily="34" charset="0"/>
                          <a:cs typeface="Arial" panose="020B0604020202020204" pitchFamily="34" charset="0"/>
                        </a:rPr>
                        <a:t> (</a:t>
                      </a:r>
                      <a:r>
                        <a:rPr lang="el-GR" altLang="zh-CN" sz="1600" dirty="0" smtClean="0">
                          <a:latin typeface="Arial" panose="020B0604020202020204" pitchFamily="34" charset="0"/>
                          <a:cs typeface="Arial" panose="020B0604020202020204" pitchFamily="34" charset="0"/>
                        </a:rPr>
                        <a:t>μ</a:t>
                      </a:r>
                      <a:r>
                        <a:rPr lang="en-US" altLang="zh-CN" sz="1600" dirty="0" smtClean="0">
                          <a:latin typeface="Arial" panose="020B0604020202020204" pitchFamily="34" charset="0"/>
                          <a:cs typeface="Arial" panose="020B0604020202020204" pitchFamily="34" charset="0"/>
                        </a:rPr>
                        <a:t>s)</a:t>
                      </a:r>
                      <a:endParaRPr lang="zh-CN" altLang="en-US" sz="1600" dirty="0" smtClean="0">
                        <a:latin typeface="Arial" panose="020B0604020202020204" pitchFamily="34" charset="0"/>
                        <a:cs typeface="Arial" panose="020B0604020202020204" pitchFamily="34" charset="0"/>
                      </a:endParaRPr>
                    </a:p>
                  </a:txBody>
                  <a:tcPr marL="68580" marR="68580" marT="34290" marB="34290">
                    <a:solidFill>
                      <a:schemeClr val="accent6">
                        <a:lumMod val="20000"/>
                        <a:lumOff val="80000"/>
                      </a:schemeClr>
                    </a:solidFill>
                  </a:tcP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1077</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1077</a:t>
                      </a:r>
                      <a:endParaRPr lang="zh-CN" altLang="en-US" sz="1600" u="none" strike="noStrike" kern="1200" dirty="0" smtClean="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&gt;&gt; 1077</a:t>
                      </a:r>
                      <a:endParaRPr lang="zh-CN" altLang="en-US"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&lt; 1077</a:t>
                      </a:r>
                      <a:endParaRPr lang="zh-CN" altLang="en-US" sz="1600" u="none" strike="noStrike" kern="1200" dirty="0" smtClean="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&lt; 107</a:t>
                      </a:r>
                    </a:p>
                  </a:txBody>
                  <a:tcPr marL="68580" marR="68580" marT="34290" marB="34290" anchor="ctr"/>
                </a:tc>
              </a:tr>
              <a:tr h="2661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i="0" u="none" strike="noStrike"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HOM power</a:t>
                      </a:r>
                      <a:r>
                        <a:rPr lang="en-US" altLang="zh-CN" sz="1600" b="0" i="0" u="none" strike="noStrike" baseline="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 per cavity (kW)</a:t>
                      </a:r>
                      <a:endParaRPr lang="en-US" altLang="zh-CN" sz="1600" b="0" i="0" u="none" strike="noStrike"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34290" marB="34290"/>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3.5</a:t>
                      </a:r>
                    </a:p>
                  </a:txBody>
                  <a:tcPr marL="7144" marR="7144" marT="7144" marB="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3.5</a:t>
                      </a:r>
                      <a:endParaRPr lang="en-US" altLang="zh-CN"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0.025</a:t>
                      </a:r>
                      <a:endParaRPr lang="en-US" altLang="zh-CN"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17.8</a:t>
                      </a:r>
                    </a:p>
                  </a:txBody>
                  <a:tcPr marL="7144" marR="7144" marT="7144" marB="0" anchor="ctr"/>
                </a:tc>
                <a:tc>
                  <a:txBody>
                    <a:bodyPr/>
                    <a:lstStyle/>
                    <a:p>
                      <a:pPr marL="0" algn="ctr" defTabSz="914400" rtl="0" eaLnBrk="1" fontAlgn="ctr" latinLnBrk="0" hangingPunct="1"/>
                      <a:r>
                        <a:rPr lang="en-US" altLang="zh-CN" sz="1600" u="none" strike="noStrike" kern="1200" dirty="0" smtClean="0">
                          <a:solidFill>
                            <a:srgbClr val="FF0000"/>
                          </a:solidFill>
                          <a:effectLst/>
                          <a:latin typeface="Arial" panose="020B0604020202020204" pitchFamily="34" charset="0"/>
                          <a:ea typeface="+mn-ea"/>
                          <a:cs typeface="Arial" panose="020B0604020202020204" pitchFamily="34" charset="0"/>
                        </a:rPr>
                        <a:t>143</a:t>
                      </a:r>
                      <a:endParaRPr lang="en-US" altLang="zh-CN" sz="1600"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144" marR="7144" marT="7144" marB="0" anchor="ctr"/>
                </a:tc>
              </a:tr>
              <a:tr h="2661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i="0" u="none" strike="noStrike"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HOM CBI </a:t>
                      </a:r>
                      <a:r>
                        <a:rPr lang="en-US" altLang="zh-CN" sz="1600" b="0" i="0" u="none" strike="noStrike" dirty="0" err="1" smtClean="0">
                          <a:solidFill>
                            <a:srgbClr val="000000"/>
                          </a:solidFill>
                          <a:effectLst/>
                          <a:latin typeface="Arial" panose="020B0604020202020204" pitchFamily="34" charset="0"/>
                          <a:ea typeface="宋体" panose="02010600030101010101" pitchFamily="2" charset="-122"/>
                          <a:cs typeface="Arial" panose="020B0604020202020204" pitchFamily="34" charset="0"/>
                        </a:rPr>
                        <a:t>Q</a:t>
                      </a:r>
                      <a:r>
                        <a:rPr lang="en-US" altLang="zh-CN" sz="1600" b="0" i="0" u="none" strike="noStrike" baseline="-25000" dirty="0" err="1" smtClean="0">
                          <a:solidFill>
                            <a:srgbClr val="000000"/>
                          </a:solidFill>
                          <a:effectLst/>
                          <a:latin typeface="Arial" panose="020B0604020202020204" pitchFamily="34" charset="0"/>
                          <a:ea typeface="宋体" panose="02010600030101010101" pitchFamily="2" charset="-122"/>
                          <a:cs typeface="Arial" panose="020B0604020202020204" pitchFamily="34" charset="0"/>
                        </a:rPr>
                        <a:t>ext</a:t>
                      </a:r>
                      <a:r>
                        <a:rPr lang="en-US" altLang="zh-CN" sz="1600" b="0" i="0" u="none" strike="noStrike" baseline="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 limit</a:t>
                      </a:r>
                      <a:endParaRPr lang="en-US" altLang="zh-CN" sz="1600" b="0" i="0" u="none" strike="noStrike" baseline="-250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34290" marB="34290"/>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2E6~8E7</a:t>
                      </a:r>
                    </a:p>
                  </a:txBody>
                  <a:tcPr marL="7144" marR="7144" marT="7144"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2E6~8E7</a:t>
                      </a:r>
                    </a:p>
                  </a:txBody>
                  <a:tcPr marL="7144" marR="7144" marT="7144" marB="0" anchor="ctr"/>
                </a:tc>
                <a:tc>
                  <a:txBody>
                    <a:bodyPr/>
                    <a:lstStyle/>
                    <a:p>
                      <a:pPr marL="0" algn="ctr" defTabSz="914400" rtl="0" eaLnBrk="1" fontAlgn="ctr" latinLnBrk="0" hangingPunct="1"/>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5E5~2E7</a:t>
                      </a:r>
                      <a:endParaRPr lang="en-US" altLang="zh-CN" sz="16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u="none" strike="noStrike" kern="1200" dirty="0" smtClean="0">
                          <a:solidFill>
                            <a:schemeClr val="dk1"/>
                          </a:solidFill>
                          <a:effectLst/>
                          <a:latin typeface="Arial" panose="020B0604020202020204" pitchFamily="34" charset="0"/>
                          <a:ea typeface="+mn-ea"/>
                          <a:cs typeface="Arial" panose="020B0604020202020204" pitchFamily="34" charset="0"/>
                        </a:rPr>
                        <a:t>3E3~1E5 </a:t>
                      </a:r>
                    </a:p>
                  </a:txBody>
                  <a:tcPr marL="7144" marR="7144" marT="7144" marB="0" anchor="ctr"/>
                </a:tc>
                <a:tc>
                  <a:txBody>
                    <a:bodyPr/>
                    <a:lstStyle/>
                    <a:p>
                      <a:pPr marL="0" algn="ctr" defTabSz="914400" rtl="0" eaLnBrk="1" fontAlgn="ctr" latinLnBrk="0" hangingPunct="1"/>
                      <a:r>
                        <a:rPr lang="en-US" altLang="zh-CN" sz="1600" u="none" strike="noStrike" kern="1200" dirty="0" smtClean="0">
                          <a:solidFill>
                            <a:schemeClr val="tx1"/>
                          </a:solidFill>
                          <a:effectLst/>
                          <a:latin typeface="Arial" panose="020B0604020202020204" pitchFamily="34" charset="0"/>
                          <a:ea typeface="+mn-ea"/>
                          <a:cs typeface="Arial" panose="020B0604020202020204" pitchFamily="34" charset="0"/>
                        </a:rPr>
                        <a:t>1E3~3E4</a:t>
                      </a:r>
                      <a:endParaRPr lang="en-US" altLang="zh-CN" sz="16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144" marR="7144" marT="7144" marB="0" anchor="ctr"/>
                </a:tc>
              </a:tr>
            </a:tbl>
          </a:graphicData>
        </a:graphic>
      </p:graphicFrame>
    </p:spTree>
    <p:extLst>
      <p:ext uri="{BB962C8B-B14F-4D97-AF65-F5344CB8AC3E}">
        <p14:creationId xmlns:p14="http://schemas.microsoft.com/office/powerpoint/2010/main" val="68961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326013" y="4172188"/>
            <a:ext cx="4598532" cy="2139047"/>
          </a:xfrm>
          <a:prstGeom prst="rect">
            <a:avLst/>
          </a:prstGeom>
        </p:spPr>
        <p:txBody>
          <a:bodyPr wrap="square">
            <a:spAutoFit/>
          </a:bodyPr>
          <a:lstStyle/>
          <a:p>
            <a:pPr marL="285750" indent="-144000">
              <a:spcBef>
                <a:spcPts val="600"/>
              </a:spcBef>
              <a:buFont typeface="Arial" panose="020B0604020202020204" pitchFamily="34" charset="0"/>
              <a:buChar char="•"/>
            </a:pPr>
            <a:r>
              <a:rPr lang="en-US" altLang="zh-CN" dirty="0" smtClean="0">
                <a:latin typeface="Arial" panose="020B0604020202020204" pitchFamily="34" charset="0"/>
                <a:cs typeface="Arial" panose="020B0604020202020204" pitchFamily="34" charset="0"/>
              </a:rPr>
              <a:t>Total RF module length: 1.4 km</a:t>
            </a:r>
          </a:p>
          <a:p>
            <a:pPr marL="285750" indent="-144000">
              <a:spcBef>
                <a:spcPts val="600"/>
              </a:spcBef>
              <a:buFont typeface="Arial" panose="020B0604020202020204" pitchFamily="34" charset="0"/>
              <a:buChar char="•"/>
            </a:pPr>
            <a:r>
              <a:rPr lang="en-US" altLang="zh-CN" dirty="0" smtClean="0">
                <a:latin typeface="Arial" panose="020B0604020202020204" pitchFamily="34" charset="0"/>
                <a:cs typeface="Arial" panose="020B0604020202020204" pitchFamily="34" charset="0"/>
              </a:rPr>
              <a:t>Total RF </a:t>
            </a:r>
            <a:r>
              <a:rPr lang="en-US" altLang="zh-CN" dirty="0">
                <a:latin typeface="Arial" panose="020B0604020202020204" pitchFamily="34" charset="0"/>
                <a:cs typeface="Arial" panose="020B0604020202020204" pitchFamily="34" charset="0"/>
              </a:rPr>
              <a:t>voltage: 12 GeV </a:t>
            </a:r>
          </a:p>
          <a:p>
            <a:pPr marL="285750" indent="-144000">
              <a:spcBef>
                <a:spcPts val="600"/>
              </a:spcBef>
              <a:buFont typeface="Arial" panose="020B0604020202020204" pitchFamily="34" charset="0"/>
              <a:buChar char="•"/>
            </a:pPr>
            <a:r>
              <a:rPr lang="en-US" altLang="zh-CN" dirty="0" smtClean="0">
                <a:latin typeface="Arial" panose="020B0604020202020204" pitchFamily="34" charset="0"/>
                <a:cs typeface="Arial" panose="020B0604020202020204" pitchFamily="34" charset="0"/>
              </a:rPr>
              <a:t>Beam power: 104.5 </a:t>
            </a:r>
            <a:r>
              <a:rPr lang="en-US" altLang="zh-CN" dirty="0">
                <a:latin typeface="Arial" panose="020B0604020202020204" pitchFamily="34" charset="0"/>
                <a:cs typeface="Arial" panose="020B0604020202020204" pitchFamily="34" charset="0"/>
              </a:rPr>
              <a:t>MW </a:t>
            </a:r>
            <a:endParaRPr lang="en-US" altLang="zh-CN" dirty="0" smtClean="0">
              <a:latin typeface="Arial" panose="020B0604020202020204" pitchFamily="34" charset="0"/>
              <a:cs typeface="Arial" panose="020B0604020202020204" pitchFamily="34" charset="0"/>
            </a:endParaRPr>
          </a:p>
          <a:p>
            <a:pPr marL="285750" indent="-144000">
              <a:spcBef>
                <a:spcPts val="600"/>
              </a:spcBef>
              <a:buFont typeface="Arial" panose="020B0604020202020204" pitchFamily="34" charset="0"/>
              <a:buChar char="•"/>
            </a:pPr>
            <a:r>
              <a:rPr lang="en-US" altLang="zh-CN" dirty="0" smtClean="0">
                <a:latin typeface="Arial" panose="020B0604020202020204" pitchFamily="34" charset="0"/>
                <a:cs typeface="Arial" panose="020B0604020202020204" pitchFamily="34" charset="0"/>
              </a:rPr>
              <a:t>HOM power: 2 MW</a:t>
            </a:r>
          </a:p>
          <a:p>
            <a:pPr marL="285750" indent="-144000">
              <a:spcBef>
                <a:spcPts val="600"/>
              </a:spcBef>
              <a:buFont typeface="Arial" panose="020B0604020202020204" pitchFamily="34" charset="0"/>
              <a:buChar char="•"/>
            </a:pPr>
            <a:r>
              <a:rPr lang="en-US" altLang="zh-CN" dirty="0" smtClean="0">
                <a:latin typeface="Arial" panose="020B0604020202020204" pitchFamily="34" charset="0"/>
                <a:cs typeface="Arial" panose="020B0604020202020204" pitchFamily="34" charset="0"/>
              </a:rPr>
              <a:t>Installed RF power:  ~ 160 MW</a:t>
            </a:r>
          </a:p>
          <a:p>
            <a:pPr marL="285750" indent="-144000">
              <a:spcBef>
                <a:spcPts val="600"/>
              </a:spcBef>
              <a:buFont typeface="Arial" panose="020B0604020202020204" pitchFamily="34" charset="0"/>
              <a:buChar char="•"/>
            </a:pPr>
            <a:r>
              <a:rPr lang="en-US" altLang="zh-CN" dirty="0" smtClean="0">
                <a:latin typeface="Arial" panose="020B0604020202020204" pitchFamily="34" charset="0"/>
                <a:cs typeface="Arial" panose="020B0604020202020204" pitchFamily="34" charset="0"/>
              </a:rPr>
              <a:t>Installed cryogenics: ~ 100 kW @ 4.5 K </a:t>
            </a:r>
          </a:p>
        </p:txBody>
      </p:sp>
      <p:sp>
        <p:nvSpPr>
          <p:cNvPr id="8" name="标题 7"/>
          <p:cNvSpPr>
            <a:spLocks noGrp="1"/>
          </p:cNvSpPr>
          <p:nvPr>
            <p:ph type="title"/>
          </p:nvPr>
        </p:nvSpPr>
        <p:spPr>
          <a:xfrm>
            <a:off x="583178" y="460275"/>
            <a:ext cx="7886700" cy="968539"/>
          </a:xfrm>
        </p:spPr>
        <p:txBody>
          <a:bodyPr>
            <a:normAutofit/>
          </a:bodyPr>
          <a:lstStyle/>
          <a:p>
            <a:pPr algn="ctr"/>
            <a:r>
              <a:rPr lang="en-US" altLang="zh-CN" sz="4000" b="0" dirty="0" smtClean="0"/>
              <a:t>CEPC SRF System Layout</a:t>
            </a:r>
            <a:endParaRPr lang="zh-CN" altLang="en-US" sz="4000" b="0" dirty="0"/>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a:ext>
            </a:extLst>
          </a:blip>
          <a:srcRect l="8601" b="3696"/>
          <a:stretch/>
        </p:blipFill>
        <p:spPr>
          <a:xfrm>
            <a:off x="204266" y="1750593"/>
            <a:ext cx="3947110" cy="3447922"/>
          </a:xfrm>
          <a:prstGeom prst="rect">
            <a:avLst/>
          </a:prstGeom>
        </p:spPr>
      </p:pic>
      <p:graphicFrame>
        <p:nvGraphicFramePr>
          <p:cNvPr id="9" name="内容占位符 6"/>
          <p:cNvGraphicFramePr>
            <a:graphicFrameLocks/>
          </p:cNvGraphicFramePr>
          <p:nvPr>
            <p:extLst/>
          </p:nvPr>
        </p:nvGraphicFramePr>
        <p:xfrm>
          <a:off x="4526528" y="1891479"/>
          <a:ext cx="4141137" cy="2046363"/>
        </p:xfrm>
        <a:graphic>
          <a:graphicData uri="http://schemas.openxmlformats.org/drawingml/2006/table">
            <a:tbl>
              <a:tblPr firstRow="1" firstCol="1" bandRow="1">
                <a:tableStyleId>{C083E6E3-FA7D-4D7B-A595-EF9225AFEA82}</a:tableStyleId>
              </a:tblPr>
              <a:tblGrid>
                <a:gridCol w="2200574"/>
                <a:gridCol w="975850"/>
                <a:gridCol w="964713"/>
              </a:tblGrid>
              <a:tr h="398168">
                <a:tc>
                  <a:txBody>
                    <a:bodyPr/>
                    <a:lstStyle/>
                    <a:p>
                      <a:pPr algn="ctr">
                        <a:spcAft>
                          <a:spcPts val="0"/>
                        </a:spcAft>
                      </a:pPr>
                      <a:endParaRPr lang="zh-CN" sz="1600" b="1" dirty="0">
                        <a:effectLst/>
                        <a:latin typeface="Arial" panose="020B0604020202020204" pitchFamily="34" charset="0"/>
                        <a:ea typeface="+mn-ea"/>
                        <a:cs typeface="Arial" panose="020B0604020202020204" pitchFamily="34" charset="0"/>
                      </a:endParaRPr>
                    </a:p>
                  </a:txBody>
                  <a:tcPr marL="55786" marR="55786" marT="0" marB="0" anchor="ctr">
                    <a:lnL>
                      <a:noFill/>
                    </a:lnL>
                    <a:lnR>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en-US" altLang="zh-CN" sz="1600" b="0" dirty="0" smtClean="0">
                          <a:effectLst/>
                          <a:latin typeface="Arial" panose="020B0604020202020204" pitchFamily="34" charset="0"/>
                          <a:cs typeface="Arial" panose="020B0604020202020204" pitchFamily="34" charset="0"/>
                        </a:rPr>
                        <a:t>Collider</a:t>
                      </a:r>
                      <a:endParaRPr lang="zh-CN" sz="1600" b="0" dirty="0">
                        <a:effectLst/>
                        <a:latin typeface="Arial" panose="020B0604020202020204" pitchFamily="34" charset="0"/>
                        <a:ea typeface="+mn-ea"/>
                        <a:cs typeface="Arial" panose="020B0604020202020204" pitchFamily="34" charset="0"/>
                      </a:endParaRPr>
                    </a:p>
                  </a:txBody>
                  <a:tcPr marL="55786" marR="55786" marT="0" marB="0" anchor="ctr">
                    <a:lnL>
                      <a:noFill/>
                    </a:lnL>
                    <a:lnR>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en-US" altLang="zh-CN" sz="1600" b="0" dirty="0" smtClean="0">
                          <a:effectLst/>
                          <a:latin typeface="Arial" panose="020B0604020202020204" pitchFamily="34" charset="0"/>
                          <a:cs typeface="Arial" panose="020B0604020202020204" pitchFamily="34" charset="0"/>
                        </a:rPr>
                        <a:t>Booster</a:t>
                      </a:r>
                      <a:endParaRPr lang="zh-CN" sz="1600" b="0" dirty="0">
                        <a:effectLst/>
                        <a:latin typeface="Arial" panose="020B0604020202020204" pitchFamily="34" charset="0"/>
                        <a:ea typeface="+mn-ea"/>
                        <a:cs typeface="Arial" panose="020B0604020202020204" pitchFamily="34" charset="0"/>
                      </a:endParaRPr>
                    </a:p>
                  </a:txBody>
                  <a:tcPr marL="55786" marR="55786" marT="0" marB="0" anchor="ctr">
                    <a:lnL>
                      <a:noFill/>
                    </a:lnL>
                    <a:lnR>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29639">
                <a:tc>
                  <a:txBody>
                    <a:bodyPr/>
                    <a:lstStyle/>
                    <a:p>
                      <a:pPr>
                        <a:spcAft>
                          <a:spcPts val="0"/>
                        </a:spcAft>
                      </a:pPr>
                      <a:r>
                        <a:rPr lang="en-US" altLang="zh-CN" sz="1600" b="0" dirty="0" smtClean="0">
                          <a:effectLst/>
                          <a:latin typeface="Arial" panose="020B0604020202020204" pitchFamily="34" charset="0"/>
                          <a:cs typeface="Arial" panose="020B0604020202020204" pitchFamily="34" charset="0"/>
                        </a:rPr>
                        <a:t>Modules per section</a:t>
                      </a:r>
                      <a:endParaRPr lang="zh-CN" sz="1600" b="0" dirty="0">
                        <a:effectLst/>
                        <a:latin typeface="Arial" panose="020B0604020202020204" pitchFamily="34" charset="0"/>
                        <a:ea typeface="+mn-ea"/>
                        <a:cs typeface="Arial" panose="020B0604020202020204" pitchFamily="34" charset="0"/>
                      </a:endParaRPr>
                    </a:p>
                  </a:txBody>
                  <a:tcPr marL="55786" marR="55786" marT="0" marB="0" anchor="ctr">
                    <a:lnT w="635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spcAft>
                          <a:spcPts val="0"/>
                        </a:spcAft>
                      </a:pPr>
                      <a:r>
                        <a:rPr lang="en-US" sz="1600" dirty="0" smtClean="0">
                          <a:effectLst/>
                          <a:latin typeface="Arial" panose="020B0604020202020204" pitchFamily="34" charset="0"/>
                          <a:cs typeface="Arial" panose="020B0604020202020204" pitchFamily="34" charset="0"/>
                        </a:rPr>
                        <a:t>12</a:t>
                      </a:r>
                      <a:endParaRPr lang="zh-CN" sz="1600" dirty="0">
                        <a:effectLst/>
                        <a:latin typeface="Arial" panose="020B0604020202020204" pitchFamily="34" charset="0"/>
                        <a:ea typeface="+mn-ea"/>
                        <a:cs typeface="Arial" panose="020B0604020202020204" pitchFamily="34" charset="0"/>
                      </a:endParaRPr>
                    </a:p>
                  </a:txBody>
                  <a:tcPr marL="55786" marR="55786" marT="0" marB="0" anchor="ctr">
                    <a:lnT w="635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spcAft>
                          <a:spcPts val="0"/>
                        </a:spcAft>
                      </a:pPr>
                      <a:r>
                        <a:rPr lang="en-US" sz="1600" dirty="0" smtClean="0">
                          <a:effectLst/>
                          <a:latin typeface="Arial" panose="020B0604020202020204" pitchFamily="34" charset="0"/>
                          <a:cs typeface="Arial" panose="020B0604020202020204" pitchFamily="34" charset="0"/>
                        </a:rPr>
                        <a:t>4</a:t>
                      </a:r>
                      <a:endParaRPr lang="zh-CN" sz="1600" dirty="0">
                        <a:effectLst/>
                        <a:latin typeface="Arial" panose="020B0604020202020204" pitchFamily="34" charset="0"/>
                        <a:ea typeface="+mn-ea"/>
                        <a:cs typeface="Arial" panose="020B0604020202020204" pitchFamily="34" charset="0"/>
                      </a:endParaRPr>
                    </a:p>
                  </a:txBody>
                  <a:tcPr marL="55786" marR="55786" marT="0" marB="0" anchor="ctr">
                    <a:lnT w="6350" cap="flat" cmpd="sng" algn="ctr">
                      <a:solidFill>
                        <a:schemeClr val="tx1"/>
                      </a:solidFill>
                      <a:prstDash val="solid"/>
                      <a:round/>
                      <a:headEnd type="none" w="med" len="med"/>
                      <a:tailEnd type="none" w="med" len="med"/>
                    </a:lnT>
                    <a:solidFill>
                      <a:schemeClr val="bg1">
                        <a:lumMod val="95000"/>
                      </a:schemeClr>
                    </a:solidFill>
                  </a:tcPr>
                </a:tc>
              </a:tr>
              <a:tr h="329639">
                <a:tc>
                  <a:txBody>
                    <a:bodyPr/>
                    <a:lstStyle/>
                    <a:p>
                      <a:pPr>
                        <a:spcAft>
                          <a:spcPts val="0"/>
                        </a:spcAft>
                      </a:pPr>
                      <a:r>
                        <a:rPr lang="en-US" altLang="zh-CN" sz="1600" b="0" dirty="0" smtClean="0">
                          <a:effectLst/>
                          <a:latin typeface="Arial" panose="020B0604020202020204" pitchFamily="34" charset="0"/>
                          <a:cs typeface="Arial" panose="020B0604020202020204" pitchFamily="34" charset="0"/>
                        </a:rPr>
                        <a:t>Module length</a:t>
                      </a:r>
                      <a:endParaRPr lang="zh-CN" sz="1600" b="0" dirty="0">
                        <a:effectLst/>
                        <a:latin typeface="Arial" panose="020B0604020202020204" pitchFamily="34" charset="0"/>
                        <a:ea typeface="+mn-ea"/>
                        <a:cs typeface="Arial" panose="020B0604020202020204" pitchFamily="34" charset="0"/>
                      </a:endParaRPr>
                    </a:p>
                  </a:txBody>
                  <a:tcPr marL="55786" marR="55786" marT="0" marB="0" anchor="ctr">
                    <a:solidFill>
                      <a:schemeClr val="bg1">
                        <a:lumMod val="95000"/>
                      </a:schemeClr>
                    </a:solidFill>
                  </a:tcPr>
                </a:tc>
                <a:tc>
                  <a:txBody>
                    <a:bodyPr/>
                    <a:lstStyle/>
                    <a:p>
                      <a:pPr algn="ctr">
                        <a:spcAft>
                          <a:spcPts val="0"/>
                        </a:spcAft>
                      </a:pPr>
                      <a:r>
                        <a:rPr lang="en-US" sz="1600" dirty="0" smtClean="0">
                          <a:effectLst/>
                          <a:latin typeface="Arial" panose="020B0604020202020204" pitchFamily="34" charset="0"/>
                          <a:cs typeface="Arial" panose="020B0604020202020204" pitchFamily="34" charset="0"/>
                        </a:rPr>
                        <a:t>10</a:t>
                      </a:r>
                      <a:endParaRPr lang="zh-CN" sz="1600" dirty="0">
                        <a:effectLst/>
                        <a:latin typeface="Arial" panose="020B0604020202020204" pitchFamily="34" charset="0"/>
                        <a:ea typeface="+mn-ea"/>
                        <a:cs typeface="Arial" panose="020B0604020202020204" pitchFamily="34" charset="0"/>
                      </a:endParaRPr>
                    </a:p>
                  </a:txBody>
                  <a:tcPr marL="55786" marR="55786" marT="0" marB="0" anchor="ctr">
                    <a:solidFill>
                      <a:schemeClr val="bg1">
                        <a:lumMod val="95000"/>
                      </a:schemeClr>
                    </a:solidFill>
                  </a:tcPr>
                </a:tc>
                <a:tc>
                  <a:txBody>
                    <a:bodyPr/>
                    <a:lstStyle/>
                    <a:p>
                      <a:pPr algn="ctr">
                        <a:spcAft>
                          <a:spcPts val="0"/>
                        </a:spcAft>
                      </a:pPr>
                      <a:r>
                        <a:rPr lang="en-US" sz="1600" dirty="0" smtClean="0">
                          <a:effectLst/>
                          <a:latin typeface="Arial" panose="020B0604020202020204" pitchFamily="34" charset="0"/>
                          <a:cs typeface="Arial" panose="020B0604020202020204" pitchFamily="34" charset="0"/>
                        </a:rPr>
                        <a:t>12</a:t>
                      </a:r>
                      <a:endParaRPr lang="zh-CN" sz="1600" dirty="0">
                        <a:effectLst/>
                        <a:latin typeface="Arial" panose="020B0604020202020204" pitchFamily="34" charset="0"/>
                        <a:ea typeface="+mn-ea"/>
                        <a:cs typeface="Arial" panose="020B0604020202020204" pitchFamily="34" charset="0"/>
                      </a:endParaRPr>
                    </a:p>
                  </a:txBody>
                  <a:tcPr marL="55786" marR="55786" marT="0" marB="0" anchor="ctr">
                    <a:solidFill>
                      <a:schemeClr val="bg1">
                        <a:lumMod val="95000"/>
                      </a:schemeClr>
                    </a:solidFill>
                  </a:tcPr>
                </a:tc>
              </a:tr>
              <a:tr h="329639">
                <a:tc>
                  <a:txBody>
                    <a:bodyPr/>
                    <a:lstStyle/>
                    <a:p>
                      <a:pPr>
                        <a:spcAft>
                          <a:spcPts val="0"/>
                        </a:spcAft>
                      </a:pPr>
                      <a:r>
                        <a:rPr lang="en-US" altLang="zh-CN" sz="1600" b="0" dirty="0" smtClean="0">
                          <a:effectLst/>
                          <a:latin typeface="Arial" panose="020B0604020202020204" pitchFamily="34" charset="0"/>
                          <a:cs typeface="Arial" panose="020B0604020202020204" pitchFamily="34" charset="0"/>
                        </a:rPr>
                        <a:t>Cavities per module</a:t>
                      </a:r>
                      <a:endParaRPr lang="zh-CN" sz="1600" b="0" dirty="0">
                        <a:effectLst/>
                        <a:latin typeface="Arial" panose="020B0604020202020204" pitchFamily="34" charset="0"/>
                        <a:ea typeface="+mn-ea"/>
                        <a:cs typeface="Arial" panose="020B0604020202020204" pitchFamily="34" charset="0"/>
                      </a:endParaRPr>
                    </a:p>
                  </a:txBody>
                  <a:tcPr marL="55786" marR="55786" marT="0" marB="0" anchor="ctr">
                    <a:solidFill>
                      <a:schemeClr val="bg1">
                        <a:lumMod val="95000"/>
                      </a:schemeClr>
                    </a:solidFill>
                  </a:tcPr>
                </a:tc>
                <a:tc>
                  <a:txBody>
                    <a:bodyPr/>
                    <a:lstStyle/>
                    <a:p>
                      <a:pPr algn="ctr">
                        <a:spcAft>
                          <a:spcPts val="0"/>
                        </a:spcAft>
                      </a:pPr>
                      <a:r>
                        <a:rPr lang="en-US" sz="1600" dirty="0" smtClean="0">
                          <a:effectLst/>
                          <a:latin typeface="Arial" panose="020B0604020202020204" pitchFamily="34" charset="0"/>
                          <a:cs typeface="Arial" panose="020B0604020202020204" pitchFamily="34" charset="0"/>
                        </a:rPr>
                        <a:t>4</a:t>
                      </a:r>
                      <a:endParaRPr lang="zh-CN" sz="1600" dirty="0">
                        <a:effectLst/>
                        <a:latin typeface="Arial" panose="020B0604020202020204" pitchFamily="34" charset="0"/>
                        <a:ea typeface="+mn-ea"/>
                        <a:cs typeface="Arial" panose="020B0604020202020204" pitchFamily="34" charset="0"/>
                      </a:endParaRPr>
                    </a:p>
                  </a:txBody>
                  <a:tcPr marL="55786" marR="55786" marT="0" marB="0" anchor="ctr">
                    <a:solidFill>
                      <a:schemeClr val="bg1">
                        <a:lumMod val="95000"/>
                      </a:schemeClr>
                    </a:solidFill>
                  </a:tcPr>
                </a:tc>
                <a:tc>
                  <a:txBody>
                    <a:bodyPr/>
                    <a:lstStyle/>
                    <a:p>
                      <a:pPr algn="ctr">
                        <a:spcAft>
                          <a:spcPts val="0"/>
                        </a:spcAft>
                      </a:pPr>
                      <a:r>
                        <a:rPr lang="en-US" sz="1600" dirty="0" smtClean="0">
                          <a:effectLst/>
                          <a:latin typeface="Arial" panose="020B0604020202020204" pitchFamily="34" charset="0"/>
                          <a:cs typeface="Arial" panose="020B0604020202020204" pitchFamily="34" charset="0"/>
                        </a:rPr>
                        <a:t>8</a:t>
                      </a:r>
                      <a:endParaRPr lang="zh-CN" sz="1600" dirty="0">
                        <a:effectLst/>
                        <a:latin typeface="Arial" panose="020B0604020202020204" pitchFamily="34" charset="0"/>
                        <a:ea typeface="+mn-ea"/>
                        <a:cs typeface="Arial" panose="020B0604020202020204" pitchFamily="34" charset="0"/>
                      </a:endParaRPr>
                    </a:p>
                  </a:txBody>
                  <a:tcPr marL="55786" marR="55786" marT="0" marB="0" anchor="ctr">
                    <a:solidFill>
                      <a:schemeClr val="bg1">
                        <a:lumMod val="95000"/>
                      </a:schemeClr>
                    </a:solidFill>
                  </a:tcPr>
                </a:tc>
              </a:tr>
              <a:tr h="329639">
                <a:tc>
                  <a:txBody>
                    <a:bodyPr/>
                    <a:lstStyle/>
                    <a:p>
                      <a:pPr algn="just">
                        <a:spcAft>
                          <a:spcPts val="0"/>
                        </a:spcAft>
                      </a:pPr>
                      <a:r>
                        <a:rPr lang="en-US" altLang="zh-CN" sz="1600" b="0" dirty="0" smtClean="0">
                          <a:effectLst/>
                          <a:latin typeface="Arial" panose="020B0604020202020204" pitchFamily="34" charset="0"/>
                          <a:cs typeface="Arial" panose="020B0604020202020204" pitchFamily="34" charset="0"/>
                        </a:rPr>
                        <a:t>No.</a:t>
                      </a:r>
                      <a:r>
                        <a:rPr lang="en-US" altLang="zh-CN" sz="1600" b="0" baseline="0" dirty="0" smtClean="0">
                          <a:effectLst/>
                          <a:latin typeface="Arial" panose="020B0604020202020204" pitchFamily="34" charset="0"/>
                          <a:cs typeface="Arial" panose="020B0604020202020204" pitchFamily="34" charset="0"/>
                        </a:rPr>
                        <a:t> of m</a:t>
                      </a:r>
                      <a:r>
                        <a:rPr lang="en-US" altLang="zh-CN" sz="1600" b="0" dirty="0" smtClean="0">
                          <a:effectLst/>
                          <a:latin typeface="Arial" panose="020B0604020202020204" pitchFamily="34" charset="0"/>
                          <a:cs typeface="Arial" panose="020B0604020202020204" pitchFamily="34" charset="0"/>
                        </a:rPr>
                        <a:t>odules</a:t>
                      </a:r>
                      <a:endParaRPr lang="zh-CN" sz="1600" b="0" dirty="0">
                        <a:effectLst/>
                        <a:latin typeface="Arial" panose="020B0604020202020204" pitchFamily="34" charset="0"/>
                        <a:ea typeface="+mn-ea"/>
                        <a:cs typeface="Arial" panose="020B0604020202020204" pitchFamily="34" charset="0"/>
                      </a:endParaRPr>
                    </a:p>
                  </a:txBody>
                  <a:tcPr marL="55786" marR="55786" marT="0" marB="0" anchor="ctr">
                    <a:solidFill>
                      <a:schemeClr val="bg1">
                        <a:lumMod val="95000"/>
                      </a:schemeClr>
                    </a:solidFill>
                  </a:tcPr>
                </a:tc>
                <a:tc>
                  <a:txBody>
                    <a:bodyPr/>
                    <a:lstStyle/>
                    <a:p>
                      <a:pPr algn="ctr">
                        <a:spcAft>
                          <a:spcPts val="0"/>
                        </a:spcAft>
                      </a:pPr>
                      <a:r>
                        <a:rPr lang="en-US" sz="1600" dirty="0" smtClean="0">
                          <a:effectLst/>
                          <a:latin typeface="Arial" panose="020B0604020202020204" pitchFamily="34" charset="0"/>
                          <a:cs typeface="Arial" panose="020B0604020202020204" pitchFamily="34" charset="0"/>
                        </a:rPr>
                        <a:t>96</a:t>
                      </a:r>
                      <a:endParaRPr lang="zh-CN" sz="1600" dirty="0">
                        <a:effectLst/>
                        <a:latin typeface="Arial" panose="020B0604020202020204" pitchFamily="34" charset="0"/>
                        <a:ea typeface="+mn-ea"/>
                        <a:cs typeface="Arial" panose="020B0604020202020204" pitchFamily="34" charset="0"/>
                      </a:endParaRPr>
                    </a:p>
                  </a:txBody>
                  <a:tcPr marL="55786" marR="55786" marT="0" marB="0" anchor="ctr">
                    <a:solidFill>
                      <a:schemeClr val="bg1">
                        <a:lumMod val="95000"/>
                      </a:schemeClr>
                    </a:solidFill>
                  </a:tcPr>
                </a:tc>
                <a:tc>
                  <a:txBody>
                    <a:bodyPr/>
                    <a:lstStyle/>
                    <a:p>
                      <a:pPr algn="ctr">
                        <a:spcAft>
                          <a:spcPts val="0"/>
                        </a:spcAft>
                      </a:pPr>
                      <a:r>
                        <a:rPr lang="en-US" sz="1600" dirty="0" smtClean="0">
                          <a:effectLst/>
                          <a:latin typeface="Arial" panose="020B0604020202020204" pitchFamily="34" charset="0"/>
                          <a:cs typeface="Arial" panose="020B0604020202020204" pitchFamily="34" charset="0"/>
                        </a:rPr>
                        <a:t>32</a:t>
                      </a:r>
                      <a:endParaRPr lang="zh-CN" sz="1600" dirty="0">
                        <a:effectLst/>
                        <a:latin typeface="Arial" panose="020B0604020202020204" pitchFamily="34" charset="0"/>
                        <a:ea typeface="+mn-ea"/>
                        <a:cs typeface="Arial" panose="020B0604020202020204" pitchFamily="34" charset="0"/>
                      </a:endParaRPr>
                    </a:p>
                  </a:txBody>
                  <a:tcPr marL="55786" marR="55786" marT="0" marB="0" anchor="ctr">
                    <a:solidFill>
                      <a:schemeClr val="bg1">
                        <a:lumMod val="95000"/>
                      </a:schemeClr>
                    </a:solidFill>
                  </a:tcPr>
                </a:tc>
              </a:tr>
              <a:tr h="329639">
                <a:tc>
                  <a:txBody>
                    <a:bodyPr/>
                    <a:lstStyle/>
                    <a:p>
                      <a:pPr algn="just">
                        <a:spcAft>
                          <a:spcPts val="0"/>
                        </a:spcAft>
                      </a:pPr>
                      <a:r>
                        <a:rPr lang="en-US" altLang="zh-CN" sz="1600" b="0" dirty="0" smtClean="0">
                          <a:effectLst/>
                          <a:latin typeface="Arial" panose="020B0604020202020204" pitchFamily="34" charset="0"/>
                          <a:cs typeface="Arial" panose="020B0604020202020204" pitchFamily="34" charset="0"/>
                        </a:rPr>
                        <a:t>No.</a:t>
                      </a:r>
                      <a:r>
                        <a:rPr lang="en-US" altLang="zh-CN" sz="1600" b="0" baseline="0" dirty="0" smtClean="0">
                          <a:effectLst/>
                          <a:latin typeface="Arial" panose="020B0604020202020204" pitchFamily="34" charset="0"/>
                          <a:cs typeface="Arial" panose="020B0604020202020204" pitchFamily="34" charset="0"/>
                        </a:rPr>
                        <a:t> of cavities</a:t>
                      </a:r>
                      <a:endParaRPr lang="zh-CN" altLang="zh-CN" sz="1600" b="0" dirty="0">
                        <a:effectLst/>
                        <a:latin typeface="Arial" panose="020B0604020202020204" pitchFamily="34" charset="0"/>
                        <a:ea typeface="+mn-ea"/>
                        <a:cs typeface="Arial" panose="020B0604020202020204" pitchFamily="34" charset="0"/>
                      </a:endParaRPr>
                    </a:p>
                  </a:txBody>
                  <a:tcPr marL="55786" marR="55786"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600" dirty="0" smtClean="0">
                          <a:effectLst/>
                          <a:latin typeface="Arial" panose="020B0604020202020204" pitchFamily="34" charset="0"/>
                          <a:cs typeface="Arial" panose="020B0604020202020204" pitchFamily="34" charset="0"/>
                        </a:rPr>
                        <a:t>384</a:t>
                      </a:r>
                      <a:endParaRPr lang="zh-CN" sz="1600" b="0" dirty="0">
                        <a:effectLst/>
                        <a:latin typeface="Arial" panose="020B0604020202020204" pitchFamily="34" charset="0"/>
                        <a:ea typeface="+mn-ea"/>
                        <a:cs typeface="Arial" panose="020B0604020202020204" pitchFamily="34" charset="0"/>
                      </a:endParaRPr>
                    </a:p>
                  </a:txBody>
                  <a:tcPr marL="55786" marR="55786"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600" dirty="0" smtClean="0">
                          <a:effectLst/>
                          <a:latin typeface="Arial" panose="020B0604020202020204" pitchFamily="34" charset="0"/>
                          <a:cs typeface="Arial" panose="020B0604020202020204" pitchFamily="34" charset="0"/>
                        </a:rPr>
                        <a:t>256</a:t>
                      </a:r>
                      <a:endParaRPr lang="zh-CN" sz="1600" b="0" dirty="0">
                        <a:effectLst/>
                        <a:latin typeface="Arial" panose="020B0604020202020204" pitchFamily="34" charset="0"/>
                        <a:ea typeface="+mn-ea"/>
                        <a:cs typeface="Arial" panose="020B0604020202020204" pitchFamily="34" charset="0"/>
                      </a:endParaRPr>
                    </a:p>
                  </a:txBody>
                  <a:tcPr marL="55786" marR="55786" marT="0" marB="0" anchor="ctr">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
        <p:nvSpPr>
          <p:cNvPr id="3" name="文本框 2"/>
          <p:cNvSpPr txBox="1"/>
          <p:nvPr/>
        </p:nvSpPr>
        <p:spPr>
          <a:xfrm>
            <a:off x="407750" y="5287431"/>
            <a:ext cx="3670474" cy="1000274"/>
          </a:xfrm>
          <a:prstGeom prst="rect">
            <a:avLst/>
          </a:prstGeom>
          <a:noFill/>
        </p:spPr>
        <p:txBody>
          <a:bodyPr wrap="square" rtlCol="0">
            <a:spAutoFit/>
          </a:bodyPr>
          <a:lstStyle/>
          <a:p>
            <a:pPr algn="ctr">
              <a:spcAft>
                <a:spcPts val="600"/>
              </a:spcAft>
            </a:pPr>
            <a:r>
              <a:rPr lang="en-US" altLang="zh-CN" dirty="0" smtClean="0">
                <a:latin typeface="Arial" panose="020B0604020202020204" pitchFamily="34" charset="0"/>
                <a:cs typeface="Arial" panose="020B0604020202020204" pitchFamily="34" charset="0"/>
              </a:rPr>
              <a:t>Pretzel Scheme</a:t>
            </a:r>
          </a:p>
          <a:p>
            <a:pPr algn="ctr"/>
            <a:r>
              <a:rPr lang="en-US" altLang="zh-CN" dirty="0" smtClean="0">
                <a:solidFill>
                  <a:srgbClr val="C00000"/>
                </a:solidFill>
                <a:latin typeface="Arial" panose="020B0604020202020204" pitchFamily="34" charset="0"/>
                <a:cs typeface="Arial" panose="020B0604020202020204" pitchFamily="34" charset="0"/>
              </a:rPr>
              <a:t>Two symmetric half sections in each of the eight RF sections.</a:t>
            </a:r>
            <a:endParaRPr lang="zh-CN" altLang="en-US"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5526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6573450" y="6106098"/>
            <a:ext cx="2057400" cy="365125"/>
          </a:xfrm>
        </p:spPr>
        <p:txBody>
          <a:bodyPr/>
          <a:lstStyle/>
          <a:p>
            <a:fld id="{FCF376E8-7192-4F0B-9B89-E5C2A811C883}" type="slidenum">
              <a:rPr lang="zh-CN" altLang="en-US" smtClean="0"/>
              <a:t>26</a:t>
            </a:fld>
            <a:endParaRPr lang="zh-CN" altLang="en-US"/>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a:ext>
            </a:extLst>
          </a:blip>
          <a:srcRect r="58601"/>
          <a:stretch/>
        </p:blipFill>
        <p:spPr>
          <a:xfrm>
            <a:off x="654155" y="255588"/>
            <a:ext cx="3349951" cy="6033070"/>
          </a:xfrm>
          <a:prstGeom prst="rect">
            <a:avLst/>
          </a:prstGeom>
        </p:spPr>
      </p:pic>
      <p:sp>
        <p:nvSpPr>
          <p:cNvPr id="3" name="文本框 2"/>
          <p:cNvSpPr txBox="1"/>
          <p:nvPr/>
        </p:nvSpPr>
        <p:spPr>
          <a:xfrm>
            <a:off x="696490" y="3910265"/>
            <a:ext cx="3511296" cy="307777"/>
          </a:xfrm>
          <a:prstGeom prst="rect">
            <a:avLst/>
          </a:prstGeom>
          <a:noFill/>
        </p:spPr>
        <p:txBody>
          <a:bodyPr wrap="square" rtlCol="0">
            <a:spAutoFit/>
          </a:bodyPr>
          <a:lstStyle/>
          <a:p>
            <a:r>
              <a:rPr lang="en-US" altLang="zh-CN" sz="1400" dirty="0" smtClean="0">
                <a:latin typeface="Arial" panose="020B0604020202020204" pitchFamily="34" charset="0"/>
                <a:cs typeface="Arial" panose="020B0604020202020204" pitchFamily="34" charset="0"/>
              </a:rPr>
              <a:t>scaled from 1.3 GHz cryomodule</a:t>
            </a:r>
            <a:endParaRPr lang="zh-CN" altLang="en-US" sz="1400" dirty="0">
              <a:latin typeface="Arial" panose="020B0604020202020204" pitchFamily="34" charset="0"/>
              <a:cs typeface="Arial" panose="020B0604020202020204" pitchFamily="34" charset="0"/>
            </a:endParaRPr>
          </a:p>
        </p:txBody>
      </p:sp>
      <p:sp>
        <p:nvSpPr>
          <p:cNvPr id="6" name="文本框 5"/>
          <p:cNvSpPr txBox="1"/>
          <p:nvPr/>
        </p:nvSpPr>
        <p:spPr>
          <a:xfrm>
            <a:off x="724259" y="798257"/>
            <a:ext cx="3511296" cy="307777"/>
          </a:xfrm>
          <a:prstGeom prst="rect">
            <a:avLst/>
          </a:prstGeom>
          <a:noFill/>
        </p:spPr>
        <p:txBody>
          <a:bodyPr wrap="square" rtlCol="0">
            <a:spAutoFit/>
          </a:bodyPr>
          <a:lstStyle/>
          <a:p>
            <a:r>
              <a:rPr lang="en-US" altLang="zh-CN" sz="1400" dirty="0" smtClean="0">
                <a:latin typeface="Arial" panose="020B0604020202020204" pitchFamily="34" charset="0"/>
                <a:cs typeface="Arial" panose="020B0604020202020204" pitchFamily="34" charset="0"/>
              </a:rPr>
              <a:t>Euro-XFEL/ILC/LCLS-II type</a:t>
            </a:r>
            <a:endParaRPr lang="zh-CN" altLang="en-US" sz="1400" dirty="0">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5379" y="5867708"/>
            <a:ext cx="2952588" cy="966661"/>
          </a:xfrm>
          <a:prstGeom prst="rect">
            <a:avLst/>
          </a:prstGeom>
        </p:spPr>
      </p:pic>
      <p:pic>
        <p:nvPicPr>
          <p:cNvPr id="10" name="图片 9"/>
          <p:cNvPicPr>
            <a:picLocks noChangeAspect="1"/>
          </p:cNvPicPr>
          <p:nvPr/>
        </p:nvPicPr>
        <p:blipFill rotWithShape="1">
          <a:blip r:embed="rId2" cstate="print">
            <a:extLst>
              <a:ext uri="{28A0092B-C50C-407E-A947-70E740481C1C}">
                <a14:useLocalDpi xmlns:a14="http://schemas.microsoft.com/office/drawing/2010/main"/>
              </a:ext>
            </a:extLst>
          </a:blip>
          <a:srcRect l="42281"/>
          <a:stretch/>
        </p:blipFill>
        <p:spPr>
          <a:xfrm>
            <a:off x="3997956" y="662723"/>
            <a:ext cx="4670523" cy="6033070"/>
          </a:xfrm>
          <a:prstGeom prst="rect">
            <a:avLst/>
          </a:prstGeom>
        </p:spPr>
      </p:pic>
      <p:sp>
        <p:nvSpPr>
          <p:cNvPr id="11" name="文本框 10"/>
          <p:cNvSpPr txBox="1"/>
          <p:nvPr/>
        </p:nvSpPr>
        <p:spPr>
          <a:xfrm>
            <a:off x="2271673" y="34969"/>
            <a:ext cx="4741995" cy="461665"/>
          </a:xfrm>
          <a:prstGeom prst="rect">
            <a:avLst/>
          </a:prstGeom>
          <a:noFill/>
        </p:spPr>
        <p:txBody>
          <a:bodyPr wrap="square" rtlCol="0">
            <a:spAutoFit/>
          </a:bodyPr>
          <a:lstStyle/>
          <a:p>
            <a:pPr algn="ctr"/>
            <a:r>
              <a:rPr lang="en-US" altLang="zh-CN" sz="2400" dirty="0" smtClean="0">
                <a:solidFill>
                  <a:srgbClr val="0070C0"/>
                </a:solidFill>
                <a:latin typeface="Arial" panose="020B0604020202020204" pitchFamily="34" charset="0"/>
                <a:cs typeface="Arial" panose="020B0604020202020204" pitchFamily="34" charset="0"/>
              </a:rPr>
              <a:t>Cryomodule Layout</a:t>
            </a:r>
            <a:endParaRPr lang="zh-CN" altLang="en-US" sz="2400" dirty="0">
              <a:solidFill>
                <a:srgbClr val="0070C0"/>
              </a:solidFill>
              <a:latin typeface="Arial" panose="020B0604020202020204" pitchFamily="34" charset="0"/>
              <a:cs typeface="Arial" panose="020B0604020202020204" pitchFamily="34" charset="0"/>
            </a:endParaRPr>
          </a:p>
        </p:txBody>
      </p:sp>
      <p:sp>
        <p:nvSpPr>
          <p:cNvPr id="12" name="椭圆 11"/>
          <p:cNvSpPr/>
          <p:nvPr/>
        </p:nvSpPr>
        <p:spPr>
          <a:xfrm>
            <a:off x="6951279" y="2146300"/>
            <a:ext cx="251738" cy="254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a:stCxn id="12" idx="2"/>
          </p:cNvCxnSpPr>
          <p:nvPr/>
        </p:nvCxnSpPr>
        <p:spPr>
          <a:xfrm flipH="1">
            <a:off x="6822017" y="2273300"/>
            <a:ext cx="129262" cy="11218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6910918" y="2400300"/>
            <a:ext cx="118532" cy="9547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7096169" y="4801269"/>
            <a:ext cx="251738" cy="254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p:cNvCxnSpPr/>
          <p:nvPr/>
        </p:nvCxnSpPr>
        <p:spPr>
          <a:xfrm flipH="1">
            <a:off x="6971675" y="4928269"/>
            <a:ext cx="129262" cy="11218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7058006" y="5055269"/>
            <a:ext cx="118532" cy="9547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5988733" y="4457589"/>
            <a:ext cx="475521" cy="338554"/>
          </a:xfrm>
          <a:prstGeom prst="rect">
            <a:avLst/>
          </a:prstGeom>
          <a:noFill/>
        </p:spPr>
        <p:txBody>
          <a:bodyPr wrap="square" rtlCol="0">
            <a:spAutoFit/>
          </a:bodyPr>
          <a:lstStyle/>
          <a:p>
            <a:r>
              <a:rPr lang="en-US" altLang="zh-CN" sz="1600" dirty="0" smtClean="0">
                <a:solidFill>
                  <a:srgbClr val="FF0000"/>
                </a:solidFill>
              </a:rPr>
              <a:t>X</a:t>
            </a:r>
            <a:endParaRPr lang="zh-CN" altLang="en-US" sz="1600" dirty="0">
              <a:solidFill>
                <a:srgbClr val="FF0000"/>
              </a:solidFill>
            </a:endParaRPr>
          </a:p>
        </p:txBody>
      </p:sp>
      <p:sp>
        <p:nvSpPr>
          <p:cNvPr id="28" name="文本框 27"/>
          <p:cNvSpPr txBox="1"/>
          <p:nvPr/>
        </p:nvSpPr>
        <p:spPr>
          <a:xfrm>
            <a:off x="6095456" y="1629403"/>
            <a:ext cx="475521" cy="338554"/>
          </a:xfrm>
          <a:prstGeom prst="rect">
            <a:avLst/>
          </a:prstGeom>
          <a:noFill/>
        </p:spPr>
        <p:txBody>
          <a:bodyPr wrap="square" rtlCol="0">
            <a:spAutoFit/>
          </a:bodyPr>
          <a:lstStyle/>
          <a:p>
            <a:r>
              <a:rPr lang="en-US" altLang="zh-CN" sz="1600" dirty="0" smtClean="0">
                <a:solidFill>
                  <a:srgbClr val="FF0000"/>
                </a:solidFill>
              </a:rPr>
              <a:t>X</a:t>
            </a:r>
            <a:endParaRPr lang="zh-CN" altLang="en-US" sz="1600" dirty="0">
              <a:solidFill>
                <a:srgbClr val="FF0000"/>
              </a:solidFill>
            </a:endParaRPr>
          </a:p>
        </p:txBody>
      </p:sp>
      <p:sp>
        <p:nvSpPr>
          <p:cNvPr id="30" name="文本框 29"/>
          <p:cNvSpPr txBox="1"/>
          <p:nvPr/>
        </p:nvSpPr>
        <p:spPr>
          <a:xfrm>
            <a:off x="3971556" y="2555873"/>
            <a:ext cx="1404777" cy="923330"/>
          </a:xfrm>
          <a:prstGeom prst="rect">
            <a:avLst/>
          </a:prstGeom>
          <a:noFill/>
        </p:spPr>
        <p:txBody>
          <a:bodyPr wrap="square" rtlCol="0">
            <a:spAutoFit/>
          </a:bodyPr>
          <a:lstStyle/>
          <a:p>
            <a:r>
              <a:rPr lang="en-US" altLang="zh-CN" sz="900" dirty="0" smtClean="0">
                <a:latin typeface="Arial" panose="020B0604020202020204" pitchFamily="34" charset="0"/>
                <a:cs typeface="Arial" panose="020B0604020202020204" pitchFamily="34" charset="0"/>
              </a:rPr>
              <a:t>Enlarge two- phase pipe and chimney. </a:t>
            </a:r>
          </a:p>
          <a:p>
            <a:endParaRPr lang="en-US" altLang="zh-CN" sz="900" dirty="0" smtClean="0">
              <a:latin typeface="Arial" panose="020B0604020202020204" pitchFamily="34" charset="0"/>
              <a:cs typeface="Arial" panose="020B0604020202020204" pitchFamily="34" charset="0"/>
            </a:endParaRPr>
          </a:p>
          <a:p>
            <a:r>
              <a:rPr lang="en-US" altLang="zh-CN" sz="900" dirty="0" smtClean="0">
                <a:latin typeface="Arial" panose="020B0604020202020204" pitchFamily="34" charset="0"/>
                <a:cs typeface="Arial" panose="020B0604020202020204" pitchFamily="34" charset="0"/>
              </a:rPr>
              <a:t>Omit 5K shield while keep 5K intercept for power coupler.</a:t>
            </a:r>
          </a:p>
        </p:txBody>
      </p:sp>
      <p:pic>
        <p:nvPicPr>
          <p:cNvPr id="21" name="内容占位符 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95379" y="3000170"/>
            <a:ext cx="2816501" cy="476945"/>
          </a:xfrm>
          <a:prstGeom prst="rect">
            <a:avLst/>
          </a:prstGeom>
        </p:spPr>
      </p:pic>
    </p:spTree>
    <p:extLst>
      <p:ext uri="{BB962C8B-B14F-4D97-AF65-F5344CB8AC3E}">
        <p14:creationId xmlns:p14="http://schemas.microsoft.com/office/powerpoint/2010/main" val="2128666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191802" y="353124"/>
            <a:ext cx="8797882" cy="646331"/>
          </a:xfrm>
          <a:prstGeom prst="rect">
            <a:avLst/>
          </a:prstGeom>
          <a:noFill/>
          <a:ln>
            <a:noFill/>
          </a:ln>
        </p:spPr>
        <p:txBody>
          <a:bodyPr wrap="square" rtlCol="0">
            <a:spAutoFit/>
          </a:bodyPr>
          <a:lstStyle/>
          <a:p>
            <a:pPr algn="ctr"/>
            <a:r>
              <a:rPr lang="en-US" sz="3600" dirty="0" smtClean="0">
                <a:latin typeface="Arial" panose="020B0604020202020204" pitchFamily="34" charset="0"/>
                <a:cs typeface="Arial" panose="020B0604020202020204" pitchFamily="34" charset="0"/>
              </a:rPr>
              <a:t>CEPC Collider RF Section Configuration</a:t>
            </a:r>
            <a:endParaRPr lang="en-US" sz="3600" b="1" dirty="0">
              <a:latin typeface="Arial" panose="020B0604020202020204" pitchFamily="34" charset="0"/>
              <a:cs typeface="Arial" panose="020B0604020202020204" pitchFamily="34" charset="0"/>
            </a:endParaRPr>
          </a:p>
        </p:txBody>
      </p:sp>
      <p:sp>
        <p:nvSpPr>
          <p:cNvPr id="7" name="文本框 6"/>
          <p:cNvSpPr txBox="1"/>
          <p:nvPr/>
        </p:nvSpPr>
        <p:spPr>
          <a:xfrm>
            <a:off x="363073" y="1330809"/>
            <a:ext cx="5277442" cy="369332"/>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IPs &amp; </a:t>
            </a:r>
            <a:r>
              <a:rPr lang="en-US" altLang="zh-CN" dirty="0" err="1" smtClean="0">
                <a:latin typeface="Arial" panose="020B0604020202020204" pitchFamily="34" charset="0"/>
                <a:cs typeface="Arial" panose="020B0604020202020204" pitchFamily="34" charset="0"/>
              </a:rPr>
              <a:t>P</a:t>
            </a:r>
            <a:r>
              <a:rPr lang="en-US" altLang="zh-CN" baseline="-25000" dirty="0" err="1" smtClean="0">
                <a:latin typeface="Arial" panose="020B0604020202020204" pitchFamily="34" charset="0"/>
                <a:cs typeface="Arial" panose="020B0604020202020204" pitchFamily="34" charset="0"/>
              </a:rPr>
              <a:t>n</a:t>
            </a:r>
            <a:r>
              <a:rPr lang="en-US" altLang="zh-CN" dirty="0" smtClean="0">
                <a:latin typeface="Arial" panose="020B0604020202020204" pitchFamily="34" charset="0"/>
                <a:cs typeface="Arial" panose="020B0604020202020204" pitchFamily="34" charset="0"/>
              </a:rPr>
              <a:t> (n: six </a:t>
            </a:r>
            <a:r>
              <a:rPr lang="en-US" altLang="zh-CN" dirty="0">
                <a:latin typeface="Arial" panose="020B0604020202020204" pitchFamily="34" charset="0"/>
                <a:cs typeface="Arial" panose="020B0604020202020204" pitchFamily="34" charset="0"/>
              </a:rPr>
              <a:t>parasitic crossing points</a:t>
            </a:r>
            <a:r>
              <a:rPr lang="en-US" altLang="zh-CN" dirty="0" smtClean="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33" name="矩形 32"/>
          <p:cNvSpPr/>
          <p:nvPr/>
        </p:nvSpPr>
        <p:spPr>
          <a:xfrm>
            <a:off x="5822736" y="1394934"/>
            <a:ext cx="478944" cy="270746"/>
          </a:xfrm>
          <a:prstGeom prst="rect">
            <a:avLst/>
          </a:prstGeom>
          <a:ln w="635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34" name="文本框 33"/>
          <p:cNvSpPr txBox="1"/>
          <p:nvPr/>
        </p:nvSpPr>
        <p:spPr>
          <a:xfrm>
            <a:off x="6306029" y="1279675"/>
            <a:ext cx="3008808" cy="461665"/>
          </a:xfrm>
          <a:prstGeom prst="rect">
            <a:avLst/>
          </a:prstGeom>
          <a:noFill/>
        </p:spPr>
        <p:txBody>
          <a:bodyPr wrap="square" rtlCol="0">
            <a:spAutoFit/>
          </a:bodyPr>
          <a:lstStyle/>
          <a:p>
            <a:r>
              <a:rPr lang="en-US" altLang="zh-CN" sz="1200" dirty="0" smtClean="0">
                <a:latin typeface="Arial" panose="020B0604020202020204" pitchFamily="34" charset="0"/>
                <a:cs typeface="Arial" panose="020B0604020202020204" pitchFamily="34" charset="0"/>
              </a:rPr>
              <a:t>Main Ring module (10 m)</a:t>
            </a:r>
          </a:p>
          <a:p>
            <a:r>
              <a:rPr lang="en-US" altLang="zh-CN" sz="1200" dirty="0">
                <a:latin typeface="Arial" panose="020B0604020202020204" pitchFamily="34" charset="0"/>
                <a:cs typeface="Arial" panose="020B0604020202020204" pitchFamily="34" charset="0"/>
              </a:rPr>
              <a:t>F</a:t>
            </a:r>
            <a:r>
              <a:rPr lang="en-US" altLang="zh-CN" sz="1200" dirty="0" smtClean="0">
                <a:latin typeface="Arial" panose="020B0604020202020204" pitchFamily="34" charset="0"/>
                <a:cs typeface="Arial" panose="020B0604020202020204" pitchFamily="34" charset="0"/>
              </a:rPr>
              <a:t>our 650 </a:t>
            </a:r>
            <a:r>
              <a:rPr lang="en-US" altLang="zh-CN" sz="1200" dirty="0">
                <a:latin typeface="Arial" panose="020B0604020202020204" pitchFamily="34" charset="0"/>
                <a:cs typeface="Arial" panose="020B0604020202020204" pitchFamily="34" charset="0"/>
              </a:rPr>
              <a:t>MHz </a:t>
            </a:r>
            <a:r>
              <a:rPr lang="en-US" altLang="zh-CN" sz="1200" dirty="0" smtClean="0">
                <a:latin typeface="Arial" panose="020B0604020202020204" pitchFamily="34" charset="0"/>
                <a:cs typeface="Arial" panose="020B0604020202020204" pitchFamily="34" charset="0"/>
              </a:rPr>
              <a:t>5-cell cavities inside</a:t>
            </a:r>
            <a:endParaRPr lang="zh-CN" altLang="en-US" sz="1200" dirty="0">
              <a:latin typeface="Arial" panose="020B0604020202020204" pitchFamily="34" charset="0"/>
              <a:cs typeface="Arial" panose="020B0604020202020204" pitchFamily="34" charset="0"/>
            </a:endParaRPr>
          </a:p>
        </p:txBody>
      </p:sp>
      <p:grpSp>
        <p:nvGrpSpPr>
          <p:cNvPr id="77" name="组合 76"/>
          <p:cNvGrpSpPr/>
          <p:nvPr/>
        </p:nvGrpSpPr>
        <p:grpSpPr>
          <a:xfrm>
            <a:off x="497916" y="1926924"/>
            <a:ext cx="8883828" cy="2398502"/>
            <a:chOff x="497916" y="1954109"/>
            <a:chExt cx="8883828" cy="2398502"/>
          </a:xfrm>
        </p:grpSpPr>
        <p:cxnSp>
          <p:nvCxnSpPr>
            <p:cNvPr id="5" name="直接连接符 4"/>
            <p:cNvCxnSpPr/>
            <p:nvPr/>
          </p:nvCxnSpPr>
          <p:spPr>
            <a:xfrm>
              <a:off x="917014" y="3027085"/>
              <a:ext cx="723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3466994" y="2635200"/>
              <a:ext cx="261257" cy="39188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汇总连接 7"/>
            <p:cNvSpPr/>
            <p:nvPr/>
          </p:nvSpPr>
          <p:spPr>
            <a:xfrm>
              <a:off x="8144413" y="2948708"/>
              <a:ext cx="174172" cy="165462"/>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968705" y="2453886"/>
              <a:ext cx="1365334" cy="369332"/>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IP or </a:t>
              </a:r>
              <a:r>
                <a:rPr lang="en-US" altLang="zh-CN" dirty="0" err="1" smtClean="0">
                  <a:latin typeface="Arial" panose="020B0604020202020204" pitchFamily="34" charset="0"/>
                  <a:cs typeface="Arial" panose="020B0604020202020204" pitchFamily="34" charset="0"/>
                </a:rPr>
                <a:t>P</a:t>
              </a:r>
              <a:r>
                <a:rPr lang="en-US" altLang="zh-CN" baseline="-25000" dirty="0" err="1" smtClean="0">
                  <a:latin typeface="Arial" panose="020B0604020202020204" pitchFamily="34" charset="0"/>
                  <a:cs typeface="Arial" panose="020B0604020202020204" pitchFamily="34" charset="0"/>
                </a:rPr>
                <a:t>n</a:t>
              </a:r>
              <a:r>
                <a:rPr lang="en-US" altLang="zh-CN" dirty="0" smtClean="0">
                  <a:latin typeface="Arial" panose="020B0604020202020204" pitchFamily="34" charset="0"/>
                  <a:cs typeface="Arial" panose="020B0604020202020204" pitchFamily="34" charset="0"/>
                </a:rPr>
                <a:t> </a:t>
              </a:r>
              <a:endParaRPr lang="zh-CN" altLang="en-US" dirty="0">
                <a:latin typeface="Arial" panose="020B0604020202020204" pitchFamily="34" charset="0"/>
                <a:cs typeface="Arial" panose="020B0604020202020204" pitchFamily="34" charset="0"/>
              </a:endParaRPr>
            </a:p>
          </p:txBody>
        </p:sp>
        <p:sp>
          <p:nvSpPr>
            <p:cNvPr id="11" name="左大括号 10"/>
            <p:cNvSpPr/>
            <p:nvPr/>
          </p:nvSpPr>
          <p:spPr>
            <a:xfrm rot="16200000">
              <a:off x="7473318" y="2765492"/>
              <a:ext cx="108000" cy="1476000"/>
            </a:xfrm>
            <a:prstGeom prst="leftBrace">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ln>
                  <a:solidFill>
                    <a:sysClr val="windowText" lastClr="000000"/>
                  </a:solidFill>
                </a:ln>
              </a:endParaRPr>
            </a:p>
          </p:txBody>
        </p:sp>
        <p:sp>
          <p:nvSpPr>
            <p:cNvPr id="12" name="文本框 11"/>
            <p:cNvSpPr txBox="1"/>
            <p:nvPr/>
          </p:nvSpPr>
          <p:spPr>
            <a:xfrm>
              <a:off x="6903612" y="3613947"/>
              <a:ext cx="2478132" cy="738664"/>
            </a:xfrm>
            <a:prstGeom prst="rect">
              <a:avLst/>
            </a:prstGeom>
            <a:noFill/>
          </p:spPr>
          <p:txBody>
            <a:bodyPr wrap="square" rtlCol="0">
              <a:spAutoFit/>
            </a:bodyPr>
            <a:lstStyle/>
            <a:p>
              <a:r>
                <a:rPr lang="en-US" altLang="zh-CN" sz="1400" dirty="0" smtClean="0">
                  <a:solidFill>
                    <a:srgbClr val="00B050"/>
                  </a:solidFill>
                  <a:latin typeface="Arial" panose="020B0604020202020204" pitchFamily="34" charset="0"/>
                  <a:cs typeface="Arial" panose="020B0604020202020204" pitchFamily="34" charset="0"/>
                </a:rPr>
                <a:t>FFS (350 m) </a:t>
              </a:r>
            </a:p>
            <a:p>
              <a:r>
                <a:rPr lang="en-US" altLang="zh-CN" sz="1400" dirty="0" smtClean="0">
                  <a:solidFill>
                    <a:srgbClr val="00B050"/>
                  </a:solidFill>
                  <a:latin typeface="Arial" panose="020B0604020202020204" pitchFamily="34" charset="0"/>
                  <a:cs typeface="Arial" panose="020B0604020202020204" pitchFamily="34" charset="0"/>
                </a:rPr>
                <a:t>or 2 </a:t>
              </a:r>
              <a:r>
                <a:rPr lang="en-US" altLang="zh-CN" sz="1400" dirty="0">
                  <a:solidFill>
                    <a:srgbClr val="00B050"/>
                  </a:solidFill>
                  <a:latin typeface="Arial" panose="020B0604020202020204" pitchFamily="34" charset="0"/>
                  <a:cs typeface="Arial" panose="020B0604020202020204" pitchFamily="34" charset="0"/>
                </a:rPr>
                <a:t>FODO cells (95 m)</a:t>
              </a:r>
              <a:endParaRPr lang="zh-CN" altLang="en-US" sz="1400" dirty="0">
                <a:solidFill>
                  <a:srgbClr val="00B050"/>
                </a:solidFill>
                <a:latin typeface="Arial" panose="020B0604020202020204" pitchFamily="34" charset="0"/>
                <a:cs typeface="Arial" panose="020B0604020202020204" pitchFamily="34" charset="0"/>
              </a:endParaRPr>
            </a:p>
            <a:p>
              <a:endParaRPr lang="zh-CN" altLang="en-US" sz="1400" dirty="0">
                <a:solidFill>
                  <a:srgbClr val="00B050"/>
                </a:solidFill>
                <a:latin typeface="Arial" panose="020B0604020202020204" pitchFamily="34" charset="0"/>
                <a:cs typeface="Arial" panose="020B0604020202020204" pitchFamily="34" charset="0"/>
              </a:endParaRPr>
            </a:p>
          </p:txBody>
        </p:sp>
        <p:sp>
          <p:nvSpPr>
            <p:cNvPr id="15" name="矩形 14"/>
            <p:cNvSpPr/>
            <p:nvPr/>
          </p:nvSpPr>
          <p:spPr>
            <a:xfrm>
              <a:off x="6488872" y="2628138"/>
              <a:ext cx="261257" cy="39188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977933" y="3031439"/>
              <a:ext cx="261257" cy="39188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951706" y="3031439"/>
              <a:ext cx="261257" cy="39188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385779" y="2861856"/>
              <a:ext cx="478944" cy="270746"/>
            </a:xfrm>
            <a:prstGeom prst="rect">
              <a:avLst/>
            </a:prstGeom>
            <a:ln w="635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3" name="矩形 22"/>
            <p:cNvSpPr/>
            <p:nvPr/>
          </p:nvSpPr>
          <p:spPr>
            <a:xfrm>
              <a:off x="3815922" y="2863292"/>
              <a:ext cx="478944" cy="270746"/>
            </a:xfrm>
            <a:prstGeom prst="rect">
              <a:avLst/>
            </a:prstGeom>
            <a:ln w="635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4" name="矩形 23"/>
            <p:cNvSpPr/>
            <p:nvPr/>
          </p:nvSpPr>
          <p:spPr>
            <a:xfrm>
              <a:off x="5897825" y="2861856"/>
              <a:ext cx="478944" cy="270746"/>
            </a:xfrm>
            <a:prstGeom prst="rect">
              <a:avLst/>
            </a:prstGeom>
            <a:ln w="635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5" name="矩形 24"/>
            <p:cNvSpPr/>
            <p:nvPr/>
          </p:nvSpPr>
          <p:spPr>
            <a:xfrm>
              <a:off x="5327968" y="2863292"/>
              <a:ext cx="478944" cy="270746"/>
            </a:xfrm>
            <a:prstGeom prst="rect">
              <a:avLst/>
            </a:prstGeom>
            <a:ln w="635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7" name="矩形 26"/>
            <p:cNvSpPr/>
            <p:nvPr/>
          </p:nvSpPr>
          <p:spPr>
            <a:xfrm>
              <a:off x="2893383" y="2843424"/>
              <a:ext cx="478944" cy="270746"/>
            </a:xfrm>
            <a:prstGeom prst="rect">
              <a:avLst/>
            </a:prstGeom>
            <a:ln w="635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8" name="矩形 27"/>
            <p:cNvSpPr/>
            <p:nvPr/>
          </p:nvSpPr>
          <p:spPr>
            <a:xfrm>
              <a:off x="2323526" y="2844860"/>
              <a:ext cx="478944" cy="270746"/>
            </a:xfrm>
            <a:prstGeom prst="rect">
              <a:avLst/>
            </a:prstGeom>
            <a:ln w="635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9" name="左大括号 28"/>
            <p:cNvSpPr/>
            <p:nvPr/>
          </p:nvSpPr>
          <p:spPr>
            <a:xfrm rot="16200000">
              <a:off x="5194959" y="1990825"/>
              <a:ext cx="108000" cy="3024000"/>
            </a:xfrm>
            <a:prstGeom prst="leftBrace">
              <a:avLst/>
            </a:prstGeom>
            <a:ln>
              <a:solidFill>
                <a:srgbClr val="1000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ln>
                  <a:solidFill>
                    <a:sysClr val="windowText" lastClr="000000"/>
                  </a:solidFill>
                </a:ln>
              </a:endParaRPr>
            </a:p>
          </p:txBody>
        </p:sp>
        <p:sp>
          <p:nvSpPr>
            <p:cNvPr id="30" name="文本框 29"/>
            <p:cNvSpPr txBox="1"/>
            <p:nvPr/>
          </p:nvSpPr>
          <p:spPr>
            <a:xfrm>
              <a:off x="4219162" y="3613947"/>
              <a:ext cx="2400338" cy="307777"/>
            </a:xfrm>
            <a:prstGeom prst="rect">
              <a:avLst/>
            </a:prstGeom>
            <a:noFill/>
          </p:spPr>
          <p:txBody>
            <a:bodyPr wrap="square" rtlCol="0">
              <a:spAutoFit/>
            </a:bodyPr>
            <a:lstStyle/>
            <a:p>
              <a:r>
                <a:rPr lang="en-US" altLang="zh-CN" sz="1400" dirty="0" smtClean="0">
                  <a:solidFill>
                    <a:srgbClr val="1000FD"/>
                  </a:solidFill>
                  <a:latin typeface="Arial" panose="020B0604020202020204" pitchFamily="34" charset="0"/>
                  <a:cs typeface="Arial" panose="020B0604020202020204" pitchFamily="34" charset="0"/>
                </a:rPr>
                <a:t>One FODO cell (47.2 m)</a:t>
              </a:r>
              <a:endParaRPr lang="zh-CN" altLang="en-US" sz="1400" dirty="0">
                <a:solidFill>
                  <a:srgbClr val="1000FD"/>
                </a:solidFill>
                <a:latin typeface="Arial" panose="020B0604020202020204" pitchFamily="34" charset="0"/>
                <a:cs typeface="Arial" panose="020B0604020202020204" pitchFamily="34" charset="0"/>
              </a:endParaRPr>
            </a:p>
          </p:txBody>
        </p:sp>
        <p:sp>
          <p:nvSpPr>
            <p:cNvPr id="31" name="左大括号 30"/>
            <p:cNvSpPr/>
            <p:nvPr/>
          </p:nvSpPr>
          <p:spPr>
            <a:xfrm rot="16200000">
              <a:off x="2923673" y="2765492"/>
              <a:ext cx="108000" cy="1476000"/>
            </a:xfrm>
            <a:prstGeom prst="leftBrace">
              <a:avLst/>
            </a:prstGeom>
            <a:ln>
              <a:solidFill>
                <a:srgbClr val="1000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ln>
                  <a:solidFill>
                    <a:sysClr val="windowText" lastClr="000000"/>
                  </a:solidFill>
                </a:ln>
              </a:endParaRPr>
            </a:p>
          </p:txBody>
        </p:sp>
        <p:sp>
          <p:nvSpPr>
            <p:cNvPr id="32" name="文本框 31"/>
            <p:cNvSpPr txBox="1"/>
            <p:nvPr/>
          </p:nvSpPr>
          <p:spPr>
            <a:xfrm>
              <a:off x="1839638" y="3610118"/>
              <a:ext cx="2453551" cy="307777"/>
            </a:xfrm>
            <a:prstGeom prst="rect">
              <a:avLst/>
            </a:prstGeom>
            <a:noFill/>
          </p:spPr>
          <p:txBody>
            <a:bodyPr wrap="square" rtlCol="0">
              <a:spAutoFit/>
            </a:bodyPr>
            <a:lstStyle/>
            <a:p>
              <a:r>
                <a:rPr lang="en-US" altLang="zh-CN" sz="1400" dirty="0" smtClean="0">
                  <a:solidFill>
                    <a:srgbClr val="1000FD"/>
                  </a:solidFill>
                  <a:latin typeface="Arial" panose="020B0604020202020204" pitchFamily="34" charset="0"/>
                  <a:cs typeface="Arial" panose="020B0604020202020204" pitchFamily="34" charset="0"/>
                </a:rPr>
                <a:t>Half FODO cell (23.6 m)</a:t>
              </a:r>
              <a:endParaRPr lang="zh-CN" altLang="en-US" sz="1400" dirty="0">
                <a:solidFill>
                  <a:srgbClr val="1000FD"/>
                </a:solidFill>
                <a:latin typeface="Arial" panose="020B0604020202020204" pitchFamily="34" charset="0"/>
                <a:cs typeface="Arial" panose="020B0604020202020204" pitchFamily="34" charset="0"/>
              </a:endParaRPr>
            </a:p>
          </p:txBody>
        </p:sp>
        <p:sp>
          <p:nvSpPr>
            <p:cNvPr id="36" name="文本框 35"/>
            <p:cNvSpPr txBox="1"/>
            <p:nvPr/>
          </p:nvSpPr>
          <p:spPr>
            <a:xfrm>
              <a:off x="7305334" y="2852132"/>
              <a:ext cx="505099" cy="338554"/>
            </a:xfrm>
            <a:prstGeom prst="rect">
              <a:avLst/>
            </a:prstGeom>
            <a:noFill/>
          </p:spPr>
          <p:txBody>
            <a:bodyPr wrap="square" rtlCol="0">
              <a:spAutoFit/>
            </a:bodyPr>
            <a:lstStyle/>
            <a:p>
              <a:r>
                <a:rPr lang="en-US" altLang="zh-CN" sz="1600" dirty="0" smtClean="0"/>
                <a:t>\\</a:t>
              </a:r>
              <a:endParaRPr lang="zh-CN" altLang="en-US" sz="1600" dirty="0"/>
            </a:p>
          </p:txBody>
        </p:sp>
        <p:sp>
          <p:nvSpPr>
            <p:cNvPr id="58" name="左大括号 57"/>
            <p:cNvSpPr/>
            <p:nvPr/>
          </p:nvSpPr>
          <p:spPr>
            <a:xfrm rot="16200000" flipH="1">
              <a:off x="4308112" y="286025"/>
              <a:ext cx="66604" cy="4284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ln>
                  <a:solidFill>
                    <a:sysClr val="windowText" lastClr="000000"/>
                  </a:solidFill>
                </a:ln>
              </a:endParaRPr>
            </a:p>
          </p:txBody>
        </p:sp>
        <p:sp>
          <p:nvSpPr>
            <p:cNvPr id="59" name="文本框 58"/>
            <p:cNvSpPr txBox="1"/>
            <p:nvPr/>
          </p:nvSpPr>
          <p:spPr>
            <a:xfrm>
              <a:off x="919827" y="1954109"/>
              <a:ext cx="7590660" cy="307777"/>
            </a:xfrm>
            <a:prstGeom prst="rect">
              <a:avLst/>
            </a:prstGeom>
            <a:noFill/>
          </p:spPr>
          <p:txBody>
            <a:bodyPr wrap="square" rtlCol="0">
              <a:spAutoFit/>
            </a:bodyPr>
            <a:lstStyle/>
            <a:p>
              <a:r>
                <a:rPr lang="en-US" altLang="zh-CN" sz="1400" dirty="0" smtClean="0">
                  <a:latin typeface="Arial" panose="020B0604020202020204" pitchFamily="34" charset="0"/>
                  <a:cs typeface="Arial" panose="020B0604020202020204" pitchFamily="34" charset="0"/>
                </a:rPr>
                <a:t>Pretzel scheme Half RF Section (6 modules, 70 m), 3 module pairs (valve boxes) </a:t>
              </a:r>
              <a:endParaRPr lang="zh-CN" altLang="en-US" sz="1400" dirty="0">
                <a:latin typeface="Arial" panose="020B0604020202020204" pitchFamily="34" charset="0"/>
                <a:cs typeface="Arial" panose="020B0604020202020204" pitchFamily="34" charset="0"/>
              </a:endParaRPr>
            </a:p>
          </p:txBody>
        </p:sp>
        <p:sp>
          <p:nvSpPr>
            <p:cNvPr id="60" name="文本框 59"/>
            <p:cNvSpPr txBox="1"/>
            <p:nvPr/>
          </p:nvSpPr>
          <p:spPr>
            <a:xfrm>
              <a:off x="497916" y="2452971"/>
              <a:ext cx="718499" cy="369332"/>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DIS</a:t>
              </a:r>
              <a:endParaRPr lang="zh-CN" altLang="en-US" dirty="0">
                <a:latin typeface="Arial" panose="020B0604020202020204" pitchFamily="34" charset="0"/>
                <a:cs typeface="Arial" panose="020B0604020202020204" pitchFamily="34" charset="0"/>
              </a:endParaRPr>
            </a:p>
          </p:txBody>
        </p:sp>
        <p:sp>
          <p:nvSpPr>
            <p:cNvPr id="61" name="矩形 60"/>
            <p:cNvSpPr/>
            <p:nvPr/>
          </p:nvSpPr>
          <p:spPr>
            <a:xfrm>
              <a:off x="1073840" y="2445909"/>
              <a:ext cx="646331" cy="369332"/>
            </a:xfrm>
            <a:prstGeom prst="rect">
              <a:avLst/>
            </a:prstGeom>
          </p:spPr>
          <p:txBody>
            <a:bodyPr wrap="none">
              <a:spAutoFit/>
            </a:bodyPr>
            <a:lstStyle/>
            <a:p>
              <a:r>
                <a:rPr lang="en-US" altLang="zh-CN" dirty="0">
                  <a:latin typeface="Arial" panose="020B0604020202020204" pitchFamily="34" charset="0"/>
                  <a:cs typeface="Arial" panose="020B0604020202020204" pitchFamily="34" charset="0"/>
                </a:rPr>
                <a:t>SEP</a:t>
              </a:r>
              <a:endParaRPr lang="zh-CN" altLang="en-US" dirty="0">
                <a:latin typeface="Arial" panose="020B0604020202020204" pitchFamily="34" charset="0"/>
                <a:cs typeface="Arial" panose="020B0604020202020204" pitchFamily="34" charset="0"/>
              </a:endParaRPr>
            </a:p>
          </p:txBody>
        </p:sp>
        <p:cxnSp>
          <p:nvCxnSpPr>
            <p:cNvPr id="64" name="直接连接符 63"/>
            <p:cNvCxnSpPr/>
            <p:nvPr/>
          </p:nvCxnSpPr>
          <p:spPr>
            <a:xfrm>
              <a:off x="1644257" y="2852329"/>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1052073" y="2852329"/>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2" name="直接连接符 61"/>
          <p:cNvCxnSpPr/>
          <p:nvPr/>
        </p:nvCxnSpPr>
        <p:spPr>
          <a:xfrm>
            <a:off x="6917362" y="2822379"/>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矩形 62"/>
          <p:cNvSpPr/>
          <p:nvPr/>
        </p:nvSpPr>
        <p:spPr>
          <a:xfrm>
            <a:off x="6788267" y="2434626"/>
            <a:ext cx="1142300" cy="369332"/>
          </a:xfrm>
          <a:prstGeom prst="rect">
            <a:avLst/>
          </a:prstGeom>
        </p:spPr>
        <p:txBody>
          <a:bodyPr wrap="none">
            <a:spAutoFit/>
          </a:bodyPr>
          <a:lstStyle/>
          <a:p>
            <a:r>
              <a:rPr lang="en-US" altLang="zh-CN" dirty="0" smtClean="0">
                <a:latin typeface="Arial" panose="020B0604020202020204" pitchFamily="34" charset="0"/>
                <a:cs typeface="Arial" panose="020B0604020202020204" pitchFamily="34" charset="0"/>
              </a:rPr>
              <a:t>SEP (</a:t>
            </a:r>
            <a:r>
              <a:rPr lang="en-US" altLang="zh-CN" dirty="0" err="1" smtClean="0">
                <a:latin typeface="Arial" panose="020B0604020202020204" pitchFamily="34" charset="0"/>
                <a:cs typeface="Arial" panose="020B0604020202020204" pitchFamily="34" charset="0"/>
              </a:rPr>
              <a:t>P</a:t>
            </a:r>
            <a:r>
              <a:rPr lang="en-US" altLang="zh-CN" baseline="-25000" dirty="0" err="1" smtClean="0">
                <a:latin typeface="Arial" panose="020B0604020202020204" pitchFamily="34" charset="0"/>
                <a:cs typeface="Arial" panose="020B0604020202020204" pitchFamily="34" charset="0"/>
              </a:rPr>
              <a:t>n</a:t>
            </a:r>
            <a:r>
              <a:rPr lang="en-US" altLang="zh-CN" dirty="0" smtClean="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p:pic>
        <p:nvPicPr>
          <p:cNvPr id="65" name="图片 64"/>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ackgroundRemoval t="0" b="100000" l="0" r="100000"/>
                    </a14:imgEffect>
                    <a14:imgEffect>
                      <a14:colorTemperature colorTemp="5300"/>
                    </a14:imgEffect>
                    <a14:imgEffect>
                      <a14:saturation sat="0"/>
                    </a14:imgEffect>
                  </a14:imgLayer>
                </a14:imgProps>
              </a:ext>
              <a:ext uri="{28A0092B-C50C-407E-A947-70E740481C1C}">
                <a14:useLocalDpi xmlns:a14="http://schemas.microsoft.com/office/drawing/2010/main"/>
              </a:ext>
            </a:extLst>
          </a:blip>
          <a:srcRect/>
          <a:stretch/>
        </p:blipFill>
        <p:spPr>
          <a:xfrm>
            <a:off x="7403057" y="4669541"/>
            <a:ext cx="782593" cy="440699"/>
          </a:xfrm>
          <a:prstGeom prst="rect">
            <a:avLst/>
          </a:prstGeom>
        </p:spPr>
      </p:pic>
      <p:pic>
        <p:nvPicPr>
          <p:cNvPr id="66" name="图片 65"/>
          <p:cNvPicPr>
            <a:picLocks noChangeAspect="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3">
                    <a14:imgEffect>
                      <a14:backgroundRemoval t="0" b="100000" l="0" r="100000"/>
                    </a14:imgEffect>
                    <a14:imgEffect>
                      <a14:colorTemperature colorTemp="5300"/>
                    </a14:imgEffect>
                    <a14:imgEffect>
                      <a14:saturation sat="0"/>
                    </a14:imgEffect>
                  </a14:imgLayer>
                </a14:imgProps>
              </a:ext>
              <a:ext uri="{28A0092B-C50C-407E-A947-70E740481C1C}">
                <a14:useLocalDpi xmlns:a14="http://schemas.microsoft.com/office/drawing/2010/main"/>
              </a:ext>
            </a:extLst>
          </a:blip>
          <a:stretch>
            <a:fillRect/>
          </a:stretch>
        </p:blipFill>
        <p:spPr>
          <a:xfrm>
            <a:off x="1457251" y="4669524"/>
            <a:ext cx="1346080" cy="440699"/>
          </a:xfrm>
          <a:prstGeom prst="rect">
            <a:avLst/>
          </a:prstGeom>
        </p:spPr>
      </p:pic>
      <p:pic>
        <p:nvPicPr>
          <p:cNvPr id="68" name="图片 67"/>
          <p:cNvPicPr>
            <a:picLocks noChangeAspect="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3">
                    <a14:imgEffect>
                      <a14:backgroundRemoval t="0" b="100000" l="0" r="100000"/>
                    </a14:imgEffect>
                    <a14:imgEffect>
                      <a14:colorTemperature colorTemp="5300"/>
                    </a14:imgEffect>
                    <a14:imgEffect>
                      <a14:saturation sat="0"/>
                    </a14:imgEffect>
                  </a14:imgLayer>
                </a14:imgProps>
              </a:ext>
              <a:ext uri="{28A0092B-C50C-407E-A947-70E740481C1C}">
                <a14:useLocalDpi xmlns:a14="http://schemas.microsoft.com/office/drawing/2010/main"/>
              </a:ext>
            </a:extLst>
          </a:blip>
          <a:stretch>
            <a:fillRect/>
          </a:stretch>
        </p:blipFill>
        <p:spPr>
          <a:xfrm>
            <a:off x="3001794" y="4669524"/>
            <a:ext cx="1346080" cy="440699"/>
          </a:xfrm>
          <a:prstGeom prst="rect">
            <a:avLst/>
          </a:prstGeom>
        </p:spPr>
      </p:pic>
      <p:sp>
        <p:nvSpPr>
          <p:cNvPr id="79" name="左大括号 78"/>
          <p:cNvSpPr/>
          <p:nvPr/>
        </p:nvSpPr>
        <p:spPr>
          <a:xfrm rot="16200000">
            <a:off x="2038379" y="4677762"/>
            <a:ext cx="113864" cy="1008861"/>
          </a:xfrm>
          <a:prstGeom prst="leftBrace">
            <a:avLst/>
          </a:prstGeom>
          <a:ln>
            <a:solidFill>
              <a:srgbClr val="1000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ln>
                <a:solidFill>
                  <a:sysClr val="windowText" lastClr="000000"/>
                </a:solidFill>
              </a:ln>
              <a:latin typeface="Arial" panose="020B0604020202020204" pitchFamily="34" charset="0"/>
              <a:cs typeface="Arial" panose="020B0604020202020204" pitchFamily="34" charset="0"/>
            </a:endParaRPr>
          </a:p>
        </p:txBody>
      </p:sp>
      <p:sp>
        <p:nvSpPr>
          <p:cNvPr id="80" name="文本框 79"/>
          <p:cNvSpPr txBox="1"/>
          <p:nvPr/>
        </p:nvSpPr>
        <p:spPr>
          <a:xfrm>
            <a:off x="1832548" y="5296456"/>
            <a:ext cx="919214" cy="307777"/>
          </a:xfrm>
          <a:prstGeom prst="rect">
            <a:avLst/>
          </a:prstGeom>
          <a:noFill/>
        </p:spPr>
        <p:txBody>
          <a:bodyPr wrap="square" rtlCol="0">
            <a:spAutoFit/>
          </a:bodyPr>
          <a:lstStyle/>
          <a:p>
            <a:r>
              <a:rPr lang="en-US" altLang="zh-CN" sz="1400" dirty="0" smtClean="0">
                <a:latin typeface="Arial" panose="020B0604020202020204" pitchFamily="34" charset="0"/>
                <a:cs typeface="Arial" panose="020B0604020202020204" pitchFamily="34" charset="0"/>
              </a:rPr>
              <a:t>5</a:t>
            </a:r>
            <a:r>
              <a:rPr lang="el-GR" altLang="zh-CN" sz="1400" dirty="0" smtClean="0">
                <a:latin typeface="Arial" panose="020B0604020202020204" pitchFamily="34" charset="0"/>
                <a:cs typeface="Arial" panose="020B0604020202020204" pitchFamily="34" charset="0"/>
              </a:rPr>
              <a:t>λ</a:t>
            </a:r>
            <a:r>
              <a:rPr lang="en-US" altLang="zh-CN" sz="1400" dirty="0" smtClean="0">
                <a:latin typeface="Arial" panose="020B0604020202020204" pitchFamily="34" charset="0"/>
                <a:cs typeface="Arial" panose="020B0604020202020204" pitchFamily="34" charset="0"/>
              </a:rPr>
              <a:t>/2 </a:t>
            </a:r>
            <a:endParaRPr lang="zh-CN" altLang="en-US" sz="1400" dirty="0">
              <a:latin typeface="Arial" panose="020B0604020202020204" pitchFamily="34" charset="0"/>
              <a:cs typeface="Arial" panose="020B0604020202020204" pitchFamily="34" charset="0"/>
            </a:endParaRPr>
          </a:p>
        </p:txBody>
      </p:sp>
      <p:sp>
        <p:nvSpPr>
          <p:cNvPr id="81" name="左大括号 80"/>
          <p:cNvSpPr/>
          <p:nvPr/>
        </p:nvSpPr>
        <p:spPr>
          <a:xfrm rot="16200000">
            <a:off x="2835713" y="4917865"/>
            <a:ext cx="113864" cy="528659"/>
          </a:xfrm>
          <a:prstGeom prst="leftBrace">
            <a:avLst/>
          </a:prstGeom>
          <a:ln>
            <a:solidFill>
              <a:srgbClr val="1000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ln>
                <a:solidFill>
                  <a:sysClr val="windowText" lastClr="000000"/>
                </a:solidFill>
              </a:ln>
              <a:latin typeface="Arial" panose="020B0604020202020204" pitchFamily="34" charset="0"/>
              <a:cs typeface="Arial" panose="020B0604020202020204" pitchFamily="34" charset="0"/>
            </a:endParaRPr>
          </a:p>
        </p:txBody>
      </p:sp>
      <p:sp>
        <p:nvSpPr>
          <p:cNvPr id="82" name="文本框 81"/>
          <p:cNvSpPr txBox="1"/>
          <p:nvPr/>
        </p:nvSpPr>
        <p:spPr>
          <a:xfrm>
            <a:off x="2612437" y="5283859"/>
            <a:ext cx="4205441" cy="307777"/>
          </a:xfrm>
          <a:prstGeom prst="rect">
            <a:avLst/>
          </a:prstGeom>
          <a:noFill/>
        </p:spPr>
        <p:txBody>
          <a:bodyPr wrap="square" rtlCol="0">
            <a:spAutoFit/>
          </a:bodyPr>
          <a:lstStyle/>
          <a:p>
            <a:r>
              <a:rPr lang="en-US" altLang="zh-CN" sz="1400" dirty="0" smtClean="0">
                <a:latin typeface="Arial" panose="020B0604020202020204" pitchFamily="34" charset="0"/>
                <a:cs typeface="Arial" panose="020B0604020202020204" pitchFamily="34" charset="0"/>
              </a:rPr>
              <a:t>3</a:t>
            </a:r>
            <a:r>
              <a:rPr lang="el-GR" altLang="zh-CN" sz="1400" dirty="0" smtClean="0">
                <a:latin typeface="Arial" panose="020B0604020202020204" pitchFamily="34" charset="0"/>
                <a:cs typeface="Arial" panose="020B0604020202020204" pitchFamily="34" charset="0"/>
              </a:rPr>
              <a:t>λ</a:t>
            </a:r>
            <a:r>
              <a:rPr lang="en-US" altLang="zh-CN" sz="1400" dirty="0" smtClean="0">
                <a:latin typeface="Arial" panose="020B0604020202020204" pitchFamily="34" charset="0"/>
                <a:cs typeface="Arial" panose="020B0604020202020204" pitchFamily="34" charset="0"/>
              </a:rPr>
              <a:t>/2 [</a:t>
            </a:r>
            <a:r>
              <a:rPr lang="en-US" altLang="zh-CN" sz="1400" dirty="0">
                <a:latin typeface="Arial" panose="020B0604020202020204" pitchFamily="34" charset="0"/>
                <a:cs typeface="Arial" panose="020B0604020202020204" pitchFamily="34" charset="0"/>
              </a:rPr>
              <a:t>(2n+1)</a:t>
            </a:r>
            <a:r>
              <a:rPr lang="el-GR" altLang="zh-CN" sz="1400" dirty="0">
                <a:latin typeface="Arial" panose="020B0604020202020204" pitchFamily="34" charset="0"/>
                <a:cs typeface="Arial" panose="020B0604020202020204" pitchFamily="34" charset="0"/>
              </a:rPr>
              <a:t>λ</a:t>
            </a:r>
            <a:r>
              <a:rPr lang="en-US" altLang="zh-CN" sz="1400" dirty="0" smtClean="0">
                <a:latin typeface="Arial" panose="020B0604020202020204" pitchFamily="34" charset="0"/>
                <a:cs typeface="Arial" panose="020B0604020202020204" pitchFamily="34" charset="0"/>
              </a:rPr>
              <a:t>/2, 2 cav. with one klystron] </a:t>
            </a:r>
            <a:endParaRPr lang="zh-CN" altLang="en-US" sz="1400" dirty="0">
              <a:latin typeface="Arial" panose="020B0604020202020204" pitchFamily="34" charset="0"/>
              <a:cs typeface="Arial" panose="020B0604020202020204" pitchFamily="34" charset="0"/>
            </a:endParaRPr>
          </a:p>
        </p:txBody>
      </p:sp>
      <p:pic>
        <p:nvPicPr>
          <p:cNvPr id="83" name="图片 82"/>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ackgroundRemoval t="0" b="100000" l="0" r="100000"/>
                    </a14:imgEffect>
                    <a14:imgEffect>
                      <a14:colorTemperature colorTemp="5300"/>
                    </a14:imgEffect>
                    <a14:imgEffect>
                      <a14:saturation sat="0"/>
                    </a14:imgEffect>
                  </a14:imgLayer>
                </a14:imgProps>
              </a:ext>
              <a:ext uri="{28A0092B-C50C-407E-A947-70E740481C1C}">
                <a14:useLocalDpi xmlns:a14="http://schemas.microsoft.com/office/drawing/2010/main"/>
              </a:ext>
            </a:extLst>
          </a:blip>
          <a:srcRect/>
          <a:stretch/>
        </p:blipFill>
        <p:spPr>
          <a:xfrm>
            <a:off x="674658" y="4673757"/>
            <a:ext cx="782593" cy="440699"/>
          </a:xfrm>
          <a:prstGeom prst="rect">
            <a:avLst/>
          </a:prstGeom>
        </p:spPr>
      </p:pic>
      <p:sp>
        <p:nvSpPr>
          <p:cNvPr id="84" name="左大括号 83"/>
          <p:cNvSpPr/>
          <p:nvPr/>
        </p:nvSpPr>
        <p:spPr>
          <a:xfrm rot="5400000">
            <a:off x="4377514" y="1760353"/>
            <a:ext cx="77242" cy="565051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ln>
                <a:solidFill>
                  <a:sysClr val="windowText" lastClr="000000"/>
                </a:solidFill>
              </a:ln>
              <a:latin typeface="Arial" panose="020B0604020202020204" pitchFamily="34" charset="0"/>
              <a:cs typeface="Arial" panose="020B0604020202020204" pitchFamily="34" charset="0"/>
            </a:endParaRPr>
          </a:p>
        </p:txBody>
      </p:sp>
      <p:pic>
        <p:nvPicPr>
          <p:cNvPr id="85" name="图片 84"/>
          <p:cNvPicPr>
            <a:picLocks noChangeAspect="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3">
                    <a14:imgEffect>
                      <a14:backgroundRemoval t="0" b="100000" l="0" r="100000"/>
                    </a14:imgEffect>
                    <a14:imgEffect>
                      <a14:colorTemperature colorTemp="5300"/>
                    </a14:imgEffect>
                    <a14:imgEffect>
                      <a14:saturation sat="0"/>
                    </a14:imgEffect>
                  </a14:imgLayer>
                </a14:imgProps>
              </a:ext>
              <a:ext uri="{28A0092B-C50C-407E-A947-70E740481C1C}">
                <a14:useLocalDpi xmlns:a14="http://schemas.microsoft.com/office/drawing/2010/main"/>
              </a:ext>
            </a:extLst>
          </a:blip>
          <a:stretch>
            <a:fillRect/>
          </a:stretch>
        </p:blipFill>
        <p:spPr>
          <a:xfrm>
            <a:off x="4574950" y="4669399"/>
            <a:ext cx="1346080" cy="440699"/>
          </a:xfrm>
          <a:prstGeom prst="rect">
            <a:avLst/>
          </a:prstGeom>
        </p:spPr>
      </p:pic>
      <p:pic>
        <p:nvPicPr>
          <p:cNvPr id="86" name="图片 85"/>
          <p:cNvPicPr>
            <a:picLocks noChangeAspect="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3">
                    <a14:imgEffect>
                      <a14:backgroundRemoval t="0" b="100000" l="0" r="100000"/>
                    </a14:imgEffect>
                    <a14:imgEffect>
                      <a14:colorTemperature colorTemp="5300"/>
                    </a14:imgEffect>
                    <a14:imgEffect>
                      <a14:saturation sat="0"/>
                    </a14:imgEffect>
                  </a14:imgLayer>
                </a14:imgProps>
              </a:ext>
              <a:ext uri="{28A0092B-C50C-407E-A947-70E740481C1C}">
                <a14:useLocalDpi xmlns:a14="http://schemas.microsoft.com/office/drawing/2010/main"/>
              </a:ext>
            </a:extLst>
          </a:blip>
          <a:stretch>
            <a:fillRect/>
          </a:stretch>
        </p:blipFill>
        <p:spPr>
          <a:xfrm>
            <a:off x="6123162" y="4671597"/>
            <a:ext cx="1346080" cy="440699"/>
          </a:xfrm>
          <a:prstGeom prst="rect">
            <a:avLst/>
          </a:prstGeom>
        </p:spPr>
      </p:pic>
      <p:sp>
        <p:nvSpPr>
          <p:cNvPr id="87" name="文本框 86"/>
          <p:cNvSpPr txBox="1"/>
          <p:nvPr/>
        </p:nvSpPr>
        <p:spPr>
          <a:xfrm>
            <a:off x="6852109" y="5292255"/>
            <a:ext cx="1379390" cy="307777"/>
          </a:xfrm>
          <a:prstGeom prst="rect">
            <a:avLst/>
          </a:prstGeom>
          <a:noFill/>
        </p:spPr>
        <p:txBody>
          <a:bodyPr wrap="square" rtlCol="0">
            <a:spAutoFit/>
          </a:bodyPr>
          <a:lstStyle/>
          <a:p>
            <a:r>
              <a:rPr lang="el-GR" altLang="zh-CN" sz="1400" dirty="0" smtClean="0">
                <a:latin typeface="Arial" panose="020B0604020202020204" pitchFamily="34" charset="0"/>
                <a:cs typeface="Arial" panose="020B0604020202020204" pitchFamily="34" charset="0"/>
              </a:rPr>
              <a:t>λ</a:t>
            </a:r>
            <a:r>
              <a:rPr lang="en-US" altLang="zh-CN" sz="1400" dirty="0" smtClean="0">
                <a:latin typeface="Arial" panose="020B0604020202020204" pitchFamily="34" charset="0"/>
                <a:cs typeface="Arial" panose="020B0604020202020204" pitchFamily="34" charset="0"/>
              </a:rPr>
              <a:t> = 0.461 m     </a:t>
            </a:r>
            <a:endParaRPr lang="zh-CN" altLang="en-US" sz="1400" dirty="0">
              <a:latin typeface="Arial" panose="020B0604020202020204" pitchFamily="34" charset="0"/>
              <a:cs typeface="Arial" panose="020B0604020202020204" pitchFamily="34" charset="0"/>
            </a:endParaRPr>
          </a:p>
        </p:txBody>
      </p:sp>
      <p:pic>
        <p:nvPicPr>
          <p:cNvPr id="88" name="图片 87"/>
          <p:cNvPicPr>
            <a:picLocks noChangeAspect="1"/>
          </p:cNvPicPr>
          <p:nvPr/>
        </p:nvPicPr>
        <p:blipFill rotWithShape="1">
          <a:blip r:embed="rId5" cstate="print">
            <a:duotone>
              <a:prstClr val="black"/>
              <a:srgbClr val="D9C3A5">
                <a:tint val="50000"/>
                <a:satMod val="180000"/>
              </a:srgbClr>
            </a:duotone>
            <a:extLst>
              <a:ext uri="{BEBA8EAE-BF5A-486C-A8C5-ECC9F3942E4B}">
                <a14:imgProps xmlns:a14="http://schemas.microsoft.com/office/drawing/2010/main">
                  <a14:imgLayer r:embed="rId3">
                    <a14:imgEffect>
                      <a14:backgroundRemoval t="0" b="100000" l="0" r="100000"/>
                    </a14:imgEffect>
                    <a14:imgEffect>
                      <a14:colorTemperature colorTemp="5300"/>
                    </a14:imgEffect>
                    <a14:imgEffect>
                      <a14:saturation sat="0"/>
                    </a14:imgEffect>
                  </a14:imgLayer>
                </a14:imgProps>
              </a:ext>
              <a:ext uri="{28A0092B-C50C-407E-A947-70E740481C1C}">
                <a14:useLocalDpi xmlns:a14="http://schemas.microsoft.com/office/drawing/2010/main"/>
              </a:ext>
            </a:extLst>
          </a:blip>
          <a:srcRect/>
          <a:stretch/>
        </p:blipFill>
        <p:spPr>
          <a:xfrm>
            <a:off x="2755506" y="4669399"/>
            <a:ext cx="250521" cy="440699"/>
          </a:xfrm>
          <a:prstGeom prst="rect">
            <a:avLst/>
          </a:prstGeom>
        </p:spPr>
      </p:pic>
      <p:pic>
        <p:nvPicPr>
          <p:cNvPr id="89" name="图片 88"/>
          <p:cNvPicPr>
            <a:picLocks noChangeAspect="1"/>
          </p:cNvPicPr>
          <p:nvPr/>
        </p:nvPicPr>
        <p:blipFill rotWithShape="1">
          <a:blip r:embed="rId5" cstate="print">
            <a:duotone>
              <a:prstClr val="black"/>
              <a:srgbClr val="D9C3A5">
                <a:tint val="50000"/>
                <a:satMod val="180000"/>
              </a:srgbClr>
            </a:duotone>
            <a:extLst>
              <a:ext uri="{BEBA8EAE-BF5A-486C-A8C5-ECC9F3942E4B}">
                <a14:imgProps xmlns:a14="http://schemas.microsoft.com/office/drawing/2010/main">
                  <a14:imgLayer r:embed="rId3">
                    <a14:imgEffect>
                      <a14:backgroundRemoval t="0" b="100000" l="0" r="100000"/>
                    </a14:imgEffect>
                    <a14:imgEffect>
                      <a14:colorTemperature colorTemp="5300"/>
                    </a14:imgEffect>
                    <a14:imgEffect>
                      <a14:saturation sat="0"/>
                    </a14:imgEffect>
                  </a14:imgLayer>
                </a14:imgProps>
              </a:ext>
              <a:ext uri="{28A0092B-C50C-407E-A947-70E740481C1C}">
                <a14:useLocalDpi xmlns:a14="http://schemas.microsoft.com/office/drawing/2010/main"/>
              </a:ext>
            </a:extLst>
          </a:blip>
          <a:srcRect/>
          <a:stretch/>
        </p:blipFill>
        <p:spPr>
          <a:xfrm>
            <a:off x="4324143" y="4669462"/>
            <a:ext cx="250521" cy="440699"/>
          </a:xfrm>
          <a:prstGeom prst="rect">
            <a:avLst/>
          </a:prstGeom>
        </p:spPr>
      </p:pic>
      <p:pic>
        <p:nvPicPr>
          <p:cNvPr id="90" name="图片 89"/>
          <p:cNvPicPr>
            <a:picLocks noChangeAspect="1"/>
          </p:cNvPicPr>
          <p:nvPr/>
        </p:nvPicPr>
        <p:blipFill rotWithShape="1">
          <a:blip r:embed="rId5" cstate="print">
            <a:duotone>
              <a:prstClr val="black"/>
              <a:srgbClr val="D9C3A5">
                <a:tint val="50000"/>
                <a:satMod val="180000"/>
              </a:srgbClr>
            </a:duotone>
            <a:extLst>
              <a:ext uri="{BEBA8EAE-BF5A-486C-A8C5-ECC9F3942E4B}">
                <a14:imgProps xmlns:a14="http://schemas.microsoft.com/office/drawing/2010/main">
                  <a14:imgLayer r:embed="rId3">
                    <a14:imgEffect>
                      <a14:backgroundRemoval t="0" b="100000" l="0" r="100000"/>
                    </a14:imgEffect>
                    <a14:imgEffect>
                      <a14:colorTemperature colorTemp="5300"/>
                    </a14:imgEffect>
                    <a14:imgEffect>
                      <a14:saturation sat="0"/>
                    </a14:imgEffect>
                  </a14:imgLayer>
                </a14:imgProps>
              </a:ext>
              <a:ext uri="{28A0092B-C50C-407E-A947-70E740481C1C}">
                <a14:useLocalDpi xmlns:a14="http://schemas.microsoft.com/office/drawing/2010/main"/>
              </a:ext>
            </a:extLst>
          </a:blip>
          <a:srcRect/>
          <a:stretch/>
        </p:blipFill>
        <p:spPr>
          <a:xfrm>
            <a:off x="5892780" y="4670607"/>
            <a:ext cx="250521" cy="440699"/>
          </a:xfrm>
          <a:prstGeom prst="rect">
            <a:avLst/>
          </a:prstGeom>
        </p:spPr>
      </p:pic>
      <p:sp>
        <p:nvSpPr>
          <p:cNvPr id="91" name="文本框 90"/>
          <p:cNvSpPr txBox="1"/>
          <p:nvPr/>
        </p:nvSpPr>
        <p:spPr>
          <a:xfrm>
            <a:off x="2546919" y="4170307"/>
            <a:ext cx="3988586" cy="307777"/>
          </a:xfrm>
          <a:prstGeom prst="rect">
            <a:avLst/>
          </a:prstGeom>
          <a:noFill/>
        </p:spPr>
        <p:txBody>
          <a:bodyPr wrap="square" rtlCol="0">
            <a:spAutoFit/>
          </a:bodyPr>
          <a:lstStyle/>
          <a:p>
            <a:r>
              <a:rPr lang="en-US" altLang="zh-CN" sz="1400" dirty="0" smtClean="0">
                <a:latin typeface="Arial" panose="020B0604020202020204" pitchFamily="34" charset="0"/>
                <a:cs typeface="Arial" panose="020B0604020202020204" pitchFamily="34" charset="0"/>
              </a:rPr>
              <a:t>RF length of one module </a:t>
            </a:r>
            <a:r>
              <a:rPr lang="en-US" altLang="zh-CN" sz="1400" dirty="0">
                <a:latin typeface="Arial" panose="020B0604020202020204" pitchFamily="34" charset="0"/>
                <a:cs typeface="Arial" panose="020B0604020202020204" pitchFamily="34" charset="0"/>
              </a:rPr>
              <a:t>= </a:t>
            </a:r>
            <a:r>
              <a:rPr lang="en-US" altLang="zh-CN" sz="1400" dirty="0" smtClean="0">
                <a:latin typeface="Arial" panose="020B0604020202020204" pitchFamily="34" charset="0"/>
                <a:cs typeface="Arial" panose="020B0604020202020204" pitchFamily="34" charset="0"/>
              </a:rPr>
              <a:t>29 </a:t>
            </a:r>
            <a:r>
              <a:rPr lang="el-GR" altLang="zh-CN" sz="1400" dirty="0" smtClean="0">
                <a:latin typeface="Arial" panose="020B0604020202020204" pitchFamily="34" charset="0"/>
                <a:cs typeface="Arial" panose="020B0604020202020204" pitchFamily="34" charset="0"/>
              </a:rPr>
              <a:t>λ</a:t>
            </a:r>
            <a:r>
              <a:rPr lang="en-US" altLang="zh-CN" sz="1400" dirty="0" smtClean="0">
                <a:latin typeface="Arial" panose="020B0604020202020204" pitchFamily="34" charset="0"/>
                <a:cs typeface="Arial" panose="020B0604020202020204" pitchFamily="34" charset="0"/>
              </a:rPr>
              <a:t>/2 = 6.7 m     </a:t>
            </a:r>
            <a:endParaRPr lang="zh-CN" altLang="en-US" sz="1400" dirty="0">
              <a:latin typeface="Arial" panose="020B0604020202020204" pitchFamily="34" charset="0"/>
              <a:cs typeface="Arial" panose="020B0604020202020204" pitchFamily="34" charset="0"/>
            </a:endParaRPr>
          </a:p>
        </p:txBody>
      </p:sp>
      <p:sp>
        <p:nvSpPr>
          <p:cNvPr id="92" name="文本框 91"/>
          <p:cNvSpPr txBox="1"/>
          <p:nvPr/>
        </p:nvSpPr>
        <p:spPr>
          <a:xfrm>
            <a:off x="269574" y="5867269"/>
            <a:ext cx="8610180" cy="72327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zh-CN" dirty="0" smtClean="0">
                <a:latin typeface="Arial" panose="020B0604020202020204" pitchFamily="34" charset="0"/>
                <a:cs typeface="Arial" panose="020B0604020202020204" pitchFamily="34" charset="0"/>
              </a:rPr>
              <a:t>For counter-rotating beams, all 5-cell cavity centers must be at n</a:t>
            </a:r>
            <a:r>
              <a:rPr lang="el-GR" altLang="zh-CN" dirty="0" smtClean="0">
                <a:latin typeface="Arial" panose="020B0604020202020204" pitchFamily="34" charset="0"/>
                <a:cs typeface="Arial" panose="020B0604020202020204" pitchFamily="34" charset="0"/>
              </a:rPr>
              <a:t>λ</a:t>
            </a:r>
            <a:r>
              <a:rPr lang="en-US" altLang="zh-CN" dirty="0" smtClean="0">
                <a:latin typeface="Arial" panose="020B0604020202020204" pitchFamily="34" charset="0"/>
                <a:cs typeface="Arial" panose="020B0604020202020204" pitchFamily="34" charset="0"/>
              </a:rPr>
              <a:t>/2 from </a:t>
            </a:r>
            <a:r>
              <a:rPr lang="en-US" altLang="zh-CN" dirty="0" err="1" smtClean="0">
                <a:latin typeface="Arial" panose="020B0604020202020204" pitchFamily="34" charset="0"/>
                <a:cs typeface="Arial" panose="020B0604020202020204" pitchFamily="34" charset="0"/>
              </a:rPr>
              <a:t>P</a:t>
            </a:r>
            <a:r>
              <a:rPr lang="en-US" altLang="zh-CN" baseline="-25000" dirty="0" err="1" smtClean="0">
                <a:latin typeface="Arial" panose="020B0604020202020204" pitchFamily="34" charset="0"/>
                <a:cs typeface="Arial" panose="020B0604020202020204" pitchFamily="34" charset="0"/>
              </a:rPr>
              <a:t>n</a:t>
            </a:r>
            <a:r>
              <a:rPr lang="en-US" altLang="zh-CN" dirty="0" smtClean="0">
                <a:latin typeface="Arial" panose="020B0604020202020204" pitchFamily="34" charset="0"/>
                <a:cs typeface="Arial" panose="020B0604020202020204" pitchFamily="34" charset="0"/>
              </a:rPr>
              <a:t>. </a:t>
            </a:r>
          </a:p>
          <a:p>
            <a:pPr marL="285750" indent="-285750">
              <a:spcBef>
                <a:spcPts val="600"/>
              </a:spcBef>
              <a:buFont typeface="Arial" panose="020B0604020202020204" pitchFamily="34" charset="0"/>
              <a:buChar char="•"/>
            </a:pPr>
            <a:r>
              <a:rPr lang="en-US" altLang="zh-CN" dirty="0" smtClean="0">
                <a:latin typeface="Arial" panose="020B0604020202020204" pitchFamily="34" charset="0"/>
                <a:cs typeface="Arial" panose="020B0604020202020204" pitchFamily="34" charset="0"/>
              </a:rPr>
              <a:t>Beam time structure various in cavities, modules, RF sections and diff. schemes. </a:t>
            </a:r>
            <a:endParaRPr lang="zh-CN"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1673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3425035" y="1809599"/>
            <a:ext cx="1197133" cy="2769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US" altLang="zh-CN" sz="1200" i="1" dirty="0" err="1" smtClean="0">
                <a:solidFill>
                  <a:prstClr val="black"/>
                </a:solidFill>
                <a:latin typeface="Arial" panose="020B0604020202020204" pitchFamily="34" charset="0"/>
                <a:cs typeface="Arial" panose="020B0604020202020204" pitchFamily="34" charset="0"/>
              </a:rPr>
              <a:t>q</a:t>
            </a:r>
            <a:r>
              <a:rPr lang="en-US" altLang="zh-CN" sz="1200" baseline="-25000" dirty="0" err="1" smtClean="0">
                <a:solidFill>
                  <a:prstClr val="black"/>
                </a:solidFill>
                <a:latin typeface="Arial" panose="020B0604020202020204" pitchFamily="34" charset="0"/>
                <a:cs typeface="Arial" panose="020B0604020202020204" pitchFamily="34" charset="0"/>
              </a:rPr>
              <a:t>b</a:t>
            </a:r>
            <a:r>
              <a:rPr lang="en-US" altLang="zh-CN" sz="1200" dirty="0" smtClean="0">
                <a:solidFill>
                  <a:prstClr val="black"/>
                </a:solidFill>
                <a:latin typeface="Arial" panose="020B0604020202020204" pitchFamily="34" charset="0"/>
                <a:cs typeface="Arial" panose="020B0604020202020204" pitchFamily="34" charset="0"/>
              </a:rPr>
              <a:t> = 60.6 </a:t>
            </a:r>
            <a:r>
              <a:rPr lang="en-US" altLang="zh-CN" sz="1200" dirty="0" err="1" smtClean="0">
                <a:solidFill>
                  <a:prstClr val="black"/>
                </a:solidFill>
                <a:latin typeface="Arial" panose="020B0604020202020204" pitchFamily="34" charset="0"/>
                <a:cs typeface="Arial" panose="020B0604020202020204" pitchFamily="34" charset="0"/>
              </a:rPr>
              <a:t>nC</a:t>
            </a:r>
            <a:endParaRPr lang="zh-CN" altLang="en-US" sz="1200" dirty="0">
              <a:solidFill>
                <a:prstClr val="black"/>
              </a:solidFill>
              <a:latin typeface="Arial" panose="020B0604020202020204" pitchFamily="34" charset="0"/>
              <a:cs typeface="Arial" panose="020B0604020202020204" pitchFamily="34" charset="0"/>
            </a:endParaRPr>
          </a:p>
        </p:txBody>
      </p:sp>
      <p:sp>
        <p:nvSpPr>
          <p:cNvPr id="2" name="标题 1"/>
          <p:cNvSpPr>
            <a:spLocks noGrp="1"/>
          </p:cNvSpPr>
          <p:nvPr>
            <p:ph type="title"/>
          </p:nvPr>
        </p:nvSpPr>
        <p:spPr>
          <a:xfrm>
            <a:off x="0" y="188129"/>
            <a:ext cx="9144000" cy="964719"/>
          </a:xfrm>
        </p:spPr>
        <p:txBody>
          <a:bodyPr>
            <a:normAutofit/>
          </a:bodyPr>
          <a:lstStyle/>
          <a:p>
            <a:r>
              <a:rPr lang="en-US" altLang="zh-CN" dirty="0" smtClean="0"/>
              <a:t>Main Ring SRF System Design Criteria</a:t>
            </a:r>
            <a:endParaRPr lang="zh-CN" altLang="en-US" dirty="0"/>
          </a:p>
        </p:txBody>
      </p:sp>
      <p:sp>
        <p:nvSpPr>
          <p:cNvPr id="4" name="灯片编号占位符 3"/>
          <p:cNvSpPr>
            <a:spLocks noGrp="1"/>
          </p:cNvSpPr>
          <p:nvPr>
            <p:ph type="sldNum" sz="quarter" idx="12"/>
          </p:nvPr>
        </p:nvSpPr>
        <p:spPr>
          <a:xfrm>
            <a:off x="6562390" y="6477734"/>
            <a:ext cx="2057400" cy="365125"/>
          </a:xfrm>
        </p:spPr>
        <p:txBody>
          <a:bodyPr/>
          <a:lstStyle/>
          <a:p>
            <a:fld id="{FCF376E8-7192-4F0B-9B89-E5C2A811C883}" type="slidenum">
              <a:rPr lang="zh-CN" altLang="en-US" smtClean="0">
                <a:solidFill>
                  <a:prstClr val="black"/>
                </a:solidFill>
              </a:rPr>
              <a:pPr/>
              <a:t>28</a:t>
            </a:fld>
            <a:endParaRPr lang="zh-CN" altLang="en-US" dirty="0">
              <a:solidFill>
                <a:prstClr val="black"/>
              </a:solidFill>
            </a:endParaRPr>
          </a:p>
        </p:txBody>
      </p:sp>
      <p:sp>
        <p:nvSpPr>
          <p:cNvPr id="6" name="文本框 5"/>
          <p:cNvSpPr txBox="1"/>
          <p:nvPr/>
        </p:nvSpPr>
        <p:spPr>
          <a:xfrm>
            <a:off x="122910" y="1993789"/>
            <a:ext cx="2033211"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zh-CN" b="1" i="1" dirty="0" smtClean="0">
                <a:solidFill>
                  <a:prstClr val="white"/>
                </a:solidFill>
                <a:latin typeface="Arial" panose="020B0604020202020204" pitchFamily="34" charset="0"/>
                <a:cs typeface="Arial" panose="020B0604020202020204" pitchFamily="34" charset="0"/>
              </a:rPr>
              <a:t>P</a:t>
            </a:r>
            <a:r>
              <a:rPr lang="en-US" altLang="zh-CN" b="1" baseline="-25000" dirty="0" smtClean="0">
                <a:solidFill>
                  <a:prstClr val="white"/>
                </a:solidFill>
                <a:latin typeface="Arial" panose="020B0604020202020204" pitchFamily="34" charset="0"/>
                <a:cs typeface="Arial" panose="020B0604020202020204" pitchFamily="34" charset="0"/>
              </a:rPr>
              <a:t>SR</a:t>
            </a:r>
            <a:r>
              <a:rPr lang="en-US" altLang="zh-CN" b="1" dirty="0" smtClean="0">
                <a:solidFill>
                  <a:prstClr val="white"/>
                </a:solidFill>
                <a:latin typeface="Arial" panose="020B0604020202020204" pitchFamily="34" charset="0"/>
                <a:cs typeface="Arial" panose="020B0604020202020204" pitchFamily="34" charset="0"/>
              </a:rPr>
              <a:t> </a:t>
            </a:r>
            <a:r>
              <a:rPr lang="en-US" altLang="zh-CN" b="1" baseline="-25000" dirty="0" smtClean="0">
                <a:solidFill>
                  <a:prstClr val="white"/>
                </a:solidFill>
                <a:latin typeface="Arial" panose="020B0604020202020204" pitchFamily="34" charset="0"/>
                <a:cs typeface="Arial" panose="020B0604020202020204" pitchFamily="34" charset="0"/>
              </a:rPr>
              <a:t> </a:t>
            </a:r>
            <a:r>
              <a:rPr lang="en-US" altLang="zh-CN" b="1" dirty="0" smtClean="0">
                <a:solidFill>
                  <a:prstClr val="white"/>
                </a:solidFill>
                <a:latin typeface="Arial" panose="020B0604020202020204" pitchFamily="34" charset="0"/>
                <a:cs typeface="Arial" panose="020B0604020202020204" pitchFamily="34" charset="0"/>
              </a:rPr>
              <a:t>100 MW</a:t>
            </a:r>
            <a:endParaRPr lang="zh-CN" altLang="en-US" b="1" dirty="0">
              <a:solidFill>
                <a:prstClr val="white"/>
              </a:solidFill>
              <a:latin typeface="Arial" panose="020B0604020202020204" pitchFamily="34" charset="0"/>
              <a:cs typeface="Arial" panose="020B0604020202020204" pitchFamily="34" charset="0"/>
            </a:endParaRPr>
          </a:p>
        </p:txBody>
      </p:sp>
      <p:sp>
        <p:nvSpPr>
          <p:cNvPr id="9" name="文本框 8"/>
          <p:cNvSpPr txBox="1"/>
          <p:nvPr/>
        </p:nvSpPr>
        <p:spPr>
          <a:xfrm>
            <a:off x="4538791" y="1951878"/>
            <a:ext cx="1692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zh-CN" b="1" i="1" dirty="0" err="1" smtClean="0">
                <a:solidFill>
                  <a:prstClr val="white"/>
                </a:solidFill>
                <a:latin typeface="Arial" panose="020B0604020202020204" pitchFamily="34" charset="0"/>
                <a:cs typeface="Arial" panose="020B0604020202020204" pitchFamily="34" charset="0"/>
              </a:rPr>
              <a:t>V</a:t>
            </a:r>
            <a:r>
              <a:rPr lang="en-US" altLang="zh-CN" b="1" baseline="-25000" dirty="0" err="1" smtClean="0">
                <a:solidFill>
                  <a:prstClr val="white"/>
                </a:solidFill>
                <a:latin typeface="Arial" panose="020B0604020202020204" pitchFamily="34" charset="0"/>
                <a:cs typeface="Arial" panose="020B0604020202020204" pitchFamily="34" charset="0"/>
              </a:rPr>
              <a:t>rf</a:t>
            </a:r>
            <a:r>
              <a:rPr lang="en-US" altLang="zh-CN" b="1" dirty="0" smtClean="0">
                <a:solidFill>
                  <a:prstClr val="white"/>
                </a:solidFill>
                <a:latin typeface="Arial" panose="020B0604020202020204" pitchFamily="34" charset="0"/>
                <a:cs typeface="Arial" panose="020B0604020202020204" pitchFamily="34" charset="0"/>
              </a:rPr>
              <a:t>  6.87 </a:t>
            </a:r>
            <a:r>
              <a:rPr lang="en-US" altLang="zh-CN" b="1" dirty="0" err="1" smtClean="0">
                <a:solidFill>
                  <a:prstClr val="white"/>
                </a:solidFill>
                <a:latin typeface="Arial" panose="020B0604020202020204" pitchFamily="34" charset="0"/>
                <a:cs typeface="Arial" panose="020B0604020202020204" pitchFamily="34" charset="0"/>
              </a:rPr>
              <a:t>GeV</a:t>
            </a:r>
            <a:endParaRPr lang="zh-CN" altLang="en-US" b="1" dirty="0">
              <a:solidFill>
                <a:prstClr val="white"/>
              </a:solidFill>
              <a:latin typeface="Arial" panose="020B0604020202020204" pitchFamily="34" charset="0"/>
              <a:cs typeface="Arial" panose="020B0604020202020204" pitchFamily="34" charset="0"/>
            </a:endParaRPr>
          </a:p>
        </p:txBody>
      </p:sp>
      <p:sp>
        <p:nvSpPr>
          <p:cNvPr id="10" name="文本框 9"/>
          <p:cNvSpPr txBox="1"/>
          <p:nvPr/>
        </p:nvSpPr>
        <p:spPr>
          <a:xfrm>
            <a:off x="2435216" y="2074577"/>
            <a:ext cx="1692000" cy="2769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US" altLang="zh-CN" sz="1200" i="1" dirty="0" smtClean="0">
                <a:solidFill>
                  <a:prstClr val="black"/>
                </a:solidFill>
                <a:latin typeface="Arial" panose="020B0604020202020204" pitchFamily="34" charset="0"/>
                <a:cs typeface="Arial" panose="020B0604020202020204" pitchFamily="34" charset="0"/>
              </a:rPr>
              <a:t>U</a:t>
            </a:r>
            <a:r>
              <a:rPr lang="en-US" altLang="zh-CN" sz="1200" baseline="-25000" dirty="0" smtClean="0">
                <a:solidFill>
                  <a:prstClr val="black"/>
                </a:solidFill>
                <a:latin typeface="Arial" panose="020B0604020202020204" pitchFamily="34" charset="0"/>
                <a:cs typeface="Arial" panose="020B0604020202020204" pitchFamily="34" charset="0"/>
              </a:rPr>
              <a:t>0 </a:t>
            </a:r>
            <a:r>
              <a:rPr lang="en-US" altLang="zh-CN" sz="1200" dirty="0" smtClean="0">
                <a:solidFill>
                  <a:prstClr val="black"/>
                </a:solidFill>
                <a:latin typeface="Arial" panose="020B0604020202020204" pitchFamily="34" charset="0"/>
                <a:cs typeface="Arial" panose="020B0604020202020204" pitchFamily="34" charset="0"/>
              </a:rPr>
              <a:t>= 3.11 </a:t>
            </a:r>
            <a:r>
              <a:rPr lang="en-US" altLang="zh-CN" sz="1200" dirty="0" err="1" smtClean="0">
                <a:solidFill>
                  <a:prstClr val="black"/>
                </a:solidFill>
                <a:latin typeface="Arial" panose="020B0604020202020204" pitchFamily="34" charset="0"/>
                <a:cs typeface="Arial" panose="020B0604020202020204" pitchFamily="34" charset="0"/>
              </a:rPr>
              <a:t>GeV</a:t>
            </a:r>
            <a:endParaRPr lang="zh-CN" altLang="en-US" sz="1200" dirty="0">
              <a:solidFill>
                <a:prstClr val="black"/>
              </a:solidFill>
              <a:latin typeface="Arial" panose="020B0604020202020204" pitchFamily="34" charset="0"/>
              <a:cs typeface="Arial" panose="020B0604020202020204" pitchFamily="34" charset="0"/>
            </a:endParaRPr>
          </a:p>
        </p:txBody>
      </p:sp>
      <p:sp>
        <p:nvSpPr>
          <p:cNvPr id="12" name="文本框 11"/>
          <p:cNvSpPr txBox="1"/>
          <p:nvPr/>
        </p:nvSpPr>
        <p:spPr>
          <a:xfrm>
            <a:off x="7856805" y="3876308"/>
            <a:ext cx="562580" cy="369332"/>
          </a:xfrm>
          <a:prstGeom prst="rect">
            <a:avLst/>
          </a:prstGeom>
          <a:solidFill>
            <a:srgbClr val="FFFF00"/>
          </a:solidFill>
          <a:ln>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b="1" i="1" dirty="0" smtClean="0">
                <a:solidFill>
                  <a:prstClr val="black"/>
                </a:solidFill>
                <a:latin typeface="Arial" panose="020B0604020202020204" pitchFamily="34" charset="0"/>
                <a:cs typeface="Arial" panose="020B0604020202020204" pitchFamily="34" charset="0"/>
              </a:rPr>
              <a:t>T</a:t>
            </a:r>
            <a:endParaRPr lang="zh-CN" altLang="en-US" b="1" i="1" dirty="0">
              <a:solidFill>
                <a:prstClr val="black"/>
              </a:solidFill>
              <a:latin typeface="Arial" panose="020B0604020202020204" pitchFamily="34" charset="0"/>
              <a:cs typeface="Arial" panose="020B0604020202020204" pitchFamily="34" charset="0"/>
            </a:endParaRPr>
          </a:p>
        </p:txBody>
      </p:sp>
      <p:sp>
        <p:nvSpPr>
          <p:cNvPr id="14" name="文本框 13"/>
          <p:cNvSpPr txBox="1"/>
          <p:nvPr/>
        </p:nvSpPr>
        <p:spPr>
          <a:xfrm>
            <a:off x="5177858" y="3304365"/>
            <a:ext cx="562580" cy="373146"/>
          </a:xfrm>
          <a:prstGeom prst="rect">
            <a:avLst/>
          </a:prstGeom>
          <a:solidFill>
            <a:srgbClr val="FFFF00"/>
          </a:solidFill>
          <a:ln>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b="1" i="1" dirty="0" err="1" smtClean="0">
                <a:solidFill>
                  <a:prstClr val="black"/>
                </a:solidFill>
                <a:latin typeface="Arial" panose="020B0604020202020204" pitchFamily="34" charset="0"/>
                <a:cs typeface="Arial" panose="020B0604020202020204" pitchFamily="34" charset="0"/>
              </a:rPr>
              <a:t>f</a:t>
            </a:r>
            <a:r>
              <a:rPr lang="en-US" altLang="zh-CN" b="1" baseline="-25000" dirty="0" err="1" smtClean="0">
                <a:solidFill>
                  <a:prstClr val="black"/>
                </a:solidFill>
                <a:latin typeface="Arial" panose="020B0604020202020204" pitchFamily="34" charset="0"/>
                <a:cs typeface="Arial" panose="020B0604020202020204" pitchFamily="34" charset="0"/>
              </a:rPr>
              <a:t>rf</a:t>
            </a:r>
            <a:endParaRPr lang="zh-CN" altLang="en-US" b="1" baseline="-25000" dirty="0">
              <a:solidFill>
                <a:prstClr val="black"/>
              </a:solidFill>
              <a:latin typeface="Arial" panose="020B0604020202020204" pitchFamily="34" charset="0"/>
              <a:cs typeface="Arial" panose="020B0604020202020204" pitchFamily="34" charset="0"/>
            </a:endParaRPr>
          </a:p>
        </p:txBody>
      </p:sp>
      <p:sp>
        <p:nvSpPr>
          <p:cNvPr id="15" name="文本框 14"/>
          <p:cNvSpPr txBox="1"/>
          <p:nvPr/>
        </p:nvSpPr>
        <p:spPr>
          <a:xfrm>
            <a:off x="6477153" y="4360360"/>
            <a:ext cx="562580" cy="369332"/>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b="1" i="1" dirty="0" smtClean="0">
                <a:solidFill>
                  <a:prstClr val="black"/>
                </a:solidFill>
                <a:latin typeface="Arial" panose="020B0604020202020204" pitchFamily="34" charset="0"/>
                <a:cs typeface="Arial" panose="020B0604020202020204" pitchFamily="34" charset="0"/>
              </a:rPr>
              <a:t>Q</a:t>
            </a:r>
            <a:r>
              <a:rPr lang="en-US" altLang="zh-CN" b="1" baseline="-25000" dirty="0" smtClean="0">
                <a:solidFill>
                  <a:prstClr val="black"/>
                </a:solidFill>
                <a:latin typeface="Arial" panose="020B0604020202020204" pitchFamily="34" charset="0"/>
                <a:cs typeface="Arial" panose="020B0604020202020204" pitchFamily="34" charset="0"/>
              </a:rPr>
              <a:t>0</a:t>
            </a:r>
            <a:endParaRPr lang="zh-CN" altLang="en-US" b="1" baseline="-25000" dirty="0">
              <a:solidFill>
                <a:prstClr val="black"/>
              </a:solidFill>
              <a:latin typeface="Arial" panose="020B0604020202020204" pitchFamily="34" charset="0"/>
              <a:cs typeface="Arial" panose="020B0604020202020204" pitchFamily="34" charset="0"/>
            </a:endParaRPr>
          </a:p>
        </p:txBody>
      </p:sp>
      <p:sp>
        <p:nvSpPr>
          <p:cNvPr id="16" name="文本框 15"/>
          <p:cNvSpPr txBox="1"/>
          <p:nvPr/>
        </p:nvSpPr>
        <p:spPr>
          <a:xfrm>
            <a:off x="4705172" y="1634168"/>
            <a:ext cx="1258400"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r>
              <a:rPr lang="el-GR" altLang="zh-CN" sz="1400" b="1" i="1" dirty="0" smtClean="0">
                <a:solidFill>
                  <a:prstClr val="black"/>
                </a:solidFill>
                <a:latin typeface="Arial" panose="020B0604020202020204" pitchFamily="34" charset="0"/>
                <a:cs typeface="Arial" panose="020B0604020202020204" pitchFamily="34" charset="0"/>
              </a:rPr>
              <a:t>η↑</a:t>
            </a:r>
            <a:r>
              <a:rPr lang="en-US" altLang="zh-CN" sz="1400" b="1" i="1" dirty="0" smtClean="0">
                <a:solidFill>
                  <a:prstClr val="black"/>
                </a:solidFill>
                <a:latin typeface="Arial" panose="020B0604020202020204" pitchFamily="34" charset="0"/>
                <a:cs typeface="Arial" panose="020B0604020202020204" pitchFamily="34" charset="0"/>
              </a:rPr>
              <a:t>, </a:t>
            </a:r>
            <a:r>
              <a:rPr lang="el-GR" altLang="zh-CN" sz="1400" b="1" i="1" dirty="0" smtClean="0">
                <a:solidFill>
                  <a:prstClr val="black"/>
                </a:solidFill>
                <a:latin typeface="Arial" panose="020B0604020202020204" pitchFamily="34" charset="0"/>
                <a:cs typeface="Arial" panose="020B0604020202020204" pitchFamily="34" charset="0"/>
              </a:rPr>
              <a:t>τ</a:t>
            </a:r>
            <a:r>
              <a:rPr lang="en-US" altLang="zh-CN" sz="1400" b="1" baseline="-25000" dirty="0" smtClean="0">
                <a:solidFill>
                  <a:prstClr val="black"/>
                </a:solidFill>
                <a:latin typeface="Arial" panose="020B0604020202020204" pitchFamily="34" charset="0"/>
                <a:cs typeface="Arial" panose="020B0604020202020204" pitchFamily="34" charset="0"/>
              </a:rPr>
              <a:t>BS</a:t>
            </a:r>
            <a:r>
              <a:rPr lang="el-GR" altLang="zh-CN" sz="1400" b="1" i="1" dirty="0" smtClean="0">
                <a:solidFill>
                  <a:prstClr val="black"/>
                </a:solidFill>
                <a:latin typeface="Arial" panose="020B0604020202020204" pitchFamily="34" charset="0"/>
                <a:cs typeface="Arial" panose="020B0604020202020204" pitchFamily="34" charset="0"/>
              </a:rPr>
              <a:t> </a:t>
            </a:r>
            <a:r>
              <a:rPr lang="el-GR" altLang="zh-CN" sz="1400" b="1" i="1" dirty="0">
                <a:solidFill>
                  <a:prstClr val="black"/>
                </a:solidFill>
                <a:latin typeface="Arial" panose="020B0604020202020204" pitchFamily="34" charset="0"/>
                <a:cs typeface="Arial" panose="020B0604020202020204" pitchFamily="34" charset="0"/>
              </a:rPr>
              <a:t>↑</a:t>
            </a:r>
            <a:r>
              <a:rPr lang="en-US" altLang="zh-CN" sz="1400" b="1" i="1" dirty="0" smtClean="0">
                <a:solidFill>
                  <a:prstClr val="black"/>
                </a:solidFill>
                <a:latin typeface="Arial" panose="020B0604020202020204" pitchFamily="34" charset="0"/>
                <a:cs typeface="Arial" panose="020B0604020202020204" pitchFamily="34" charset="0"/>
              </a:rPr>
              <a:t>, </a:t>
            </a:r>
            <a:r>
              <a:rPr lang="el-GR" altLang="zh-CN" sz="1400" b="1" i="1" dirty="0" smtClean="0">
                <a:solidFill>
                  <a:prstClr val="black"/>
                </a:solidFill>
                <a:latin typeface="Arial" panose="020B0604020202020204" pitchFamily="34" charset="0"/>
                <a:cs typeface="Arial" panose="020B0604020202020204" pitchFamily="34" charset="0"/>
              </a:rPr>
              <a:t>σ</a:t>
            </a:r>
            <a:r>
              <a:rPr lang="en-US" altLang="zh-CN" sz="1400" b="1" baseline="-25000" dirty="0" smtClean="0">
                <a:solidFill>
                  <a:prstClr val="black"/>
                </a:solidFill>
                <a:latin typeface="Arial" panose="020B0604020202020204" pitchFamily="34" charset="0"/>
                <a:cs typeface="Arial" panose="020B0604020202020204" pitchFamily="34" charset="0"/>
              </a:rPr>
              <a:t>z</a:t>
            </a:r>
            <a:r>
              <a:rPr lang="el-GR" altLang="zh-CN" sz="1400" b="1" i="1" dirty="0">
                <a:solidFill>
                  <a:prstClr val="black"/>
                </a:solidFill>
                <a:latin typeface="Arial" panose="020B0604020202020204" pitchFamily="34" charset="0"/>
                <a:cs typeface="Arial" panose="020B0604020202020204" pitchFamily="34" charset="0"/>
              </a:rPr>
              <a:t>↓</a:t>
            </a:r>
            <a:r>
              <a:rPr lang="en-US" altLang="zh-CN" sz="1400" b="1" i="1" dirty="0" smtClean="0">
                <a:solidFill>
                  <a:prstClr val="black"/>
                </a:solidFill>
                <a:latin typeface="Arial" panose="020B0604020202020204" pitchFamily="34" charset="0"/>
                <a:cs typeface="Arial" panose="020B0604020202020204" pitchFamily="34" charset="0"/>
              </a:rPr>
              <a:t> </a:t>
            </a:r>
            <a:endParaRPr lang="zh-CN" altLang="en-US" sz="1400" b="1" dirty="0">
              <a:solidFill>
                <a:prstClr val="black"/>
              </a:solidFill>
              <a:latin typeface="Arial" panose="020B0604020202020204" pitchFamily="34" charset="0"/>
              <a:cs typeface="Arial" panose="020B0604020202020204" pitchFamily="34" charset="0"/>
            </a:endParaRPr>
          </a:p>
        </p:txBody>
      </p:sp>
      <p:sp>
        <p:nvSpPr>
          <p:cNvPr id="18" name="矩形 17"/>
          <p:cNvSpPr/>
          <p:nvPr/>
        </p:nvSpPr>
        <p:spPr>
          <a:xfrm>
            <a:off x="2459277" y="1823535"/>
            <a:ext cx="931665" cy="276999"/>
          </a:xfrm>
          <a:prstGeom prst="rect">
            <a:avLst/>
          </a:prstGeom>
        </p:spPr>
        <p:txBody>
          <a:bodyPr wrap="none" anchor="ctr">
            <a:spAutoFit/>
          </a:bodyPr>
          <a:lstStyle/>
          <a:p>
            <a:r>
              <a:rPr lang="el-GR" altLang="zh-CN" sz="1200" i="1" dirty="0" smtClean="0">
                <a:solidFill>
                  <a:prstClr val="black"/>
                </a:solidFill>
                <a:latin typeface="Arial" panose="020B0604020202020204" pitchFamily="34" charset="0"/>
                <a:cs typeface="Arial" panose="020B0604020202020204" pitchFamily="34" charset="0"/>
              </a:rPr>
              <a:t>ρ</a:t>
            </a:r>
            <a:r>
              <a:rPr lang="en-US" altLang="zh-CN" sz="1200" i="1" dirty="0" smtClean="0">
                <a:solidFill>
                  <a:prstClr val="black"/>
                </a:solidFill>
                <a:latin typeface="Arial" panose="020B0604020202020204" pitchFamily="34" charset="0"/>
                <a:cs typeface="Arial" panose="020B0604020202020204" pitchFamily="34" charset="0"/>
              </a:rPr>
              <a:t> </a:t>
            </a:r>
            <a:r>
              <a:rPr lang="en-US" altLang="zh-CN" sz="1200" dirty="0" smtClean="0">
                <a:solidFill>
                  <a:prstClr val="black"/>
                </a:solidFill>
                <a:latin typeface="Arial" panose="020B0604020202020204" pitchFamily="34" charset="0"/>
                <a:cs typeface="Arial" panose="020B0604020202020204" pitchFamily="34" charset="0"/>
              </a:rPr>
              <a:t>= 6.1 km</a:t>
            </a:r>
            <a:endParaRPr lang="zh-CN" altLang="en-US" sz="1200" dirty="0">
              <a:solidFill>
                <a:prstClr val="black"/>
              </a:solidFill>
              <a:latin typeface="Arial" panose="020B0604020202020204" pitchFamily="34" charset="0"/>
              <a:cs typeface="Arial" panose="020B0604020202020204" pitchFamily="34" charset="0"/>
            </a:endParaRPr>
          </a:p>
        </p:txBody>
      </p:sp>
      <p:sp>
        <p:nvSpPr>
          <p:cNvPr id="20" name="文本框 19"/>
          <p:cNvSpPr txBox="1"/>
          <p:nvPr/>
        </p:nvSpPr>
        <p:spPr>
          <a:xfrm>
            <a:off x="129217" y="2596596"/>
            <a:ext cx="2042552" cy="461665"/>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r>
              <a:rPr lang="en-US" altLang="zh-CN" b="1" i="1" dirty="0" err="1" smtClean="0">
                <a:solidFill>
                  <a:prstClr val="black"/>
                </a:solidFill>
                <a:latin typeface="Arial" panose="020B0604020202020204" pitchFamily="34" charset="0"/>
                <a:cs typeface="Arial" panose="020B0604020202020204" pitchFamily="34" charset="0"/>
              </a:rPr>
              <a:t>P</a:t>
            </a:r>
            <a:r>
              <a:rPr lang="en-US" altLang="zh-CN" b="1" baseline="-25000" dirty="0" err="1" smtClean="0">
                <a:solidFill>
                  <a:prstClr val="black"/>
                </a:solidFill>
                <a:latin typeface="Arial" panose="020B0604020202020204" pitchFamily="34" charset="0"/>
                <a:cs typeface="Arial" panose="020B0604020202020204" pitchFamily="34" charset="0"/>
              </a:rPr>
              <a:t>coupler</a:t>
            </a:r>
            <a:r>
              <a:rPr lang="en-US" altLang="zh-CN" sz="2400" b="1" dirty="0" smtClean="0">
                <a:solidFill>
                  <a:prstClr val="black"/>
                </a:solidFill>
                <a:latin typeface="Arial" panose="020B0604020202020204" pitchFamily="34" charset="0"/>
                <a:cs typeface="Arial" panose="020B0604020202020204" pitchFamily="34" charset="0"/>
              </a:rPr>
              <a:t> </a:t>
            </a:r>
            <a:r>
              <a:rPr lang="en-US" altLang="zh-CN" b="1" dirty="0" smtClean="0">
                <a:solidFill>
                  <a:prstClr val="black"/>
                </a:solidFill>
                <a:latin typeface="Arial" panose="020B0604020202020204" pitchFamily="34" charset="0"/>
                <a:cs typeface="Arial" panose="020B0604020202020204" pitchFamily="34" charset="0"/>
              </a:rPr>
              <a:t>&lt; 300 kW</a:t>
            </a:r>
            <a:endParaRPr lang="zh-CN" altLang="en-US" b="1" dirty="0">
              <a:solidFill>
                <a:prstClr val="black"/>
              </a:solidFill>
              <a:latin typeface="Arial" panose="020B0604020202020204" pitchFamily="34" charset="0"/>
              <a:cs typeface="Arial" panose="020B0604020202020204" pitchFamily="34" charset="0"/>
            </a:endParaRPr>
          </a:p>
        </p:txBody>
      </p:sp>
      <p:sp>
        <p:nvSpPr>
          <p:cNvPr id="24" name="文本框 23"/>
          <p:cNvSpPr txBox="1"/>
          <p:nvPr/>
        </p:nvSpPr>
        <p:spPr>
          <a:xfrm>
            <a:off x="2506247" y="2639652"/>
            <a:ext cx="884188" cy="375554"/>
          </a:xfrm>
          <a:prstGeom prst="rect">
            <a:avLst/>
          </a:prstGeom>
          <a:solidFill>
            <a:srgbClr val="FFFF00"/>
          </a:solidFill>
          <a:ln>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b="1" i="1" dirty="0" err="1" smtClean="0">
                <a:solidFill>
                  <a:prstClr val="black"/>
                </a:solidFill>
                <a:latin typeface="Arial" panose="020B0604020202020204" pitchFamily="34" charset="0"/>
                <a:cs typeface="Arial" panose="020B0604020202020204" pitchFamily="34" charset="0"/>
              </a:rPr>
              <a:t>N</a:t>
            </a:r>
            <a:r>
              <a:rPr lang="en-US" altLang="zh-CN" b="1" baseline="-25000" dirty="0" err="1" smtClean="0">
                <a:solidFill>
                  <a:prstClr val="black"/>
                </a:solidFill>
                <a:latin typeface="Arial" panose="020B0604020202020204" pitchFamily="34" charset="0"/>
                <a:cs typeface="Arial" panose="020B0604020202020204" pitchFamily="34" charset="0"/>
              </a:rPr>
              <a:t>cavity</a:t>
            </a:r>
            <a:endParaRPr lang="zh-CN" altLang="en-US" b="1" baseline="-25000" dirty="0">
              <a:solidFill>
                <a:prstClr val="black"/>
              </a:solidFill>
              <a:latin typeface="Arial" panose="020B0604020202020204" pitchFamily="34" charset="0"/>
              <a:cs typeface="Arial" panose="020B0604020202020204" pitchFamily="34" charset="0"/>
            </a:endParaRPr>
          </a:p>
        </p:txBody>
      </p:sp>
      <p:sp>
        <p:nvSpPr>
          <p:cNvPr id="25" name="矩形 24"/>
          <p:cNvSpPr/>
          <p:nvPr/>
        </p:nvSpPr>
        <p:spPr>
          <a:xfrm>
            <a:off x="2151776" y="2820980"/>
            <a:ext cx="300082" cy="369332"/>
          </a:xfrm>
          <a:prstGeom prst="rect">
            <a:avLst/>
          </a:prstGeom>
        </p:spPr>
        <p:txBody>
          <a:bodyPr wrap="none" anchor="ctr">
            <a:spAutoFit/>
          </a:bodyPr>
          <a:lstStyle/>
          <a:p>
            <a:r>
              <a:rPr lang="el-GR" altLang="zh-CN" b="1" i="1" dirty="0">
                <a:solidFill>
                  <a:srgbClr val="00B050"/>
                </a:solidFill>
                <a:latin typeface="Arial" panose="020B0604020202020204" pitchFamily="34" charset="0"/>
                <a:cs typeface="Arial" panose="020B0604020202020204" pitchFamily="34" charset="0"/>
              </a:rPr>
              <a:t>↓</a:t>
            </a:r>
            <a:endParaRPr lang="zh-CN" altLang="en-US" dirty="0">
              <a:solidFill>
                <a:srgbClr val="00B050"/>
              </a:solidFill>
            </a:endParaRPr>
          </a:p>
        </p:txBody>
      </p:sp>
      <p:sp>
        <p:nvSpPr>
          <p:cNvPr id="27" name="文本框 26"/>
          <p:cNvSpPr txBox="1"/>
          <p:nvPr/>
        </p:nvSpPr>
        <p:spPr>
          <a:xfrm>
            <a:off x="2717648" y="3912458"/>
            <a:ext cx="663227" cy="369332"/>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b="1" i="1" dirty="0" err="1" smtClean="0">
                <a:solidFill>
                  <a:prstClr val="black"/>
                </a:solidFill>
                <a:latin typeface="Arial" panose="020B0604020202020204" pitchFamily="34" charset="0"/>
                <a:cs typeface="Arial" panose="020B0604020202020204" pitchFamily="34" charset="0"/>
              </a:rPr>
              <a:t>E</a:t>
            </a:r>
            <a:r>
              <a:rPr lang="en-US" altLang="zh-CN" b="1" baseline="-25000" dirty="0" err="1" smtClean="0">
                <a:solidFill>
                  <a:prstClr val="black"/>
                </a:solidFill>
                <a:latin typeface="Arial" panose="020B0604020202020204" pitchFamily="34" charset="0"/>
                <a:cs typeface="Arial" panose="020B0604020202020204" pitchFamily="34" charset="0"/>
              </a:rPr>
              <a:t>acc</a:t>
            </a:r>
            <a:endParaRPr lang="zh-CN" altLang="en-US" b="1" baseline="-25000" dirty="0">
              <a:solidFill>
                <a:prstClr val="black"/>
              </a:solidFill>
              <a:latin typeface="Arial" panose="020B0604020202020204" pitchFamily="34" charset="0"/>
              <a:cs typeface="Arial" panose="020B0604020202020204" pitchFamily="34" charset="0"/>
            </a:endParaRPr>
          </a:p>
        </p:txBody>
      </p:sp>
      <p:cxnSp>
        <p:nvCxnSpPr>
          <p:cNvPr id="29" name="直接连接符 28"/>
          <p:cNvCxnSpPr/>
          <p:nvPr/>
        </p:nvCxnSpPr>
        <p:spPr>
          <a:xfrm>
            <a:off x="2145656" y="2369174"/>
            <a:ext cx="360591" cy="270478"/>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33" name="直接连接符 32"/>
          <p:cNvCxnSpPr>
            <a:stCxn id="20" idx="3"/>
            <a:endCxn id="24" idx="1"/>
          </p:cNvCxnSpPr>
          <p:nvPr/>
        </p:nvCxnSpPr>
        <p:spPr>
          <a:xfrm>
            <a:off x="2171769" y="2827429"/>
            <a:ext cx="334478" cy="0"/>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36" name="文本框 35"/>
          <p:cNvSpPr txBox="1"/>
          <p:nvPr/>
        </p:nvSpPr>
        <p:spPr>
          <a:xfrm>
            <a:off x="2499269" y="3271334"/>
            <a:ext cx="891166" cy="369332"/>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b="1" i="1" dirty="0" err="1" smtClean="0">
                <a:solidFill>
                  <a:prstClr val="black"/>
                </a:solidFill>
                <a:latin typeface="Arial" panose="020B0604020202020204" pitchFamily="34" charset="0"/>
                <a:cs typeface="Arial" panose="020B0604020202020204" pitchFamily="34" charset="0"/>
              </a:rPr>
              <a:t>N</a:t>
            </a:r>
            <a:r>
              <a:rPr lang="en-US" altLang="zh-CN" b="1" baseline="-25000" dirty="0" err="1" smtClean="0">
                <a:solidFill>
                  <a:prstClr val="black"/>
                </a:solidFill>
                <a:latin typeface="Arial" panose="020B0604020202020204" pitchFamily="34" charset="0"/>
                <a:cs typeface="Arial" panose="020B0604020202020204" pitchFamily="34" charset="0"/>
              </a:rPr>
              <a:t>cell</a:t>
            </a:r>
            <a:endParaRPr lang="zh-CN" altLang="en-US" b="1" baseline="-25000" dirty="0">
              <a:solidFill>
                <a:prstClr val="black"/>
              </a:solidFill>
              <a:latin typeface="Arial" panose="020B0604020202020204" pitchFamily="34" charset="0"/>
              <a:cs typeface="Arial" panose="020B0604020202020204" pitchFamily="34" charset="0"/>
            </a:endParaRPr>
          </a:p>
        </p:txBody>
      </p:sp>
      <p:cxnSp>
        <p:nvCxnSpPr>
          <p:cNvPr id="37" name="直接连接符 36"/>
          <p:cNvCxnSpPr>
            <a:endCxn id="36" idx="0"/>
          </p:cNvCxnSpPr>
          <p:nvPr/>
        </p:nvCxnSpPr>
        <p:spPr>
          <a:xfrm>
            <a:off x="2944852" y="3007651"/>
            <a:ext cx="0" cy="263683"/>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40" name="直接连接符 39"/>
          <p:cNvCxnSpPr/>
          <p:nvPr/>
        </p:nvCxnSpPr>
        <p:spPr>
          <a:xfrm flipH="1">
            <a:off x="3372162" y="3651226"/>
            <a:ext cx="360118" cy="226737"/>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44" name="文本框 43"/>
          <p:cNvSpPr txBox="1"/>
          <p:nvPr/>
        </p:nvSpPr>
        <p:spPr>
          <a:xfrm>
            <a:off x="5974782" y="4866348"/>
            <a:ext cx="666368" cy="369332"/>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US" altLang="zh-CN" b="1" i="1" dirty="0" smtClean="0">
                <a:solidFill>
                  <a:prstClr val="black"/>
                </a:solidFill>
                <a:latin typeface="Arial" panose="020B0604020202020204" pitchFamily="34" charset="0"/>
                <a:cs typeface="Arial" panose="020B0604020202020204" pitchFamily="34" charset="0"/>
              </a:rPr>
              <a:t>R/Q</a:t>
            </a:r>
            <a:endParaRPr lang="zh-CN" altLang="en-US" b="1" baseline="-25000" dirty="0">
              <a:solidFill>
                <a:prstClr val="black"/>
              </a:solidFill>
              <a:latin typeface="Arial" panose="020B0604020202020204" pitchFamily="34" charset="0"/>
              <a:cs typeface="Arial" panose="020B0604020202020204" pitchFamily="34" charset="0"/>
            </a:endParaRPr>
          </a:p>
        </p:txBody>
      </p:sp>
      <p:sp>
        <p:nvSpPr>
          <p:cNvPr id="49" name="文本框 48"/>
          <p:cNvSpPr txBox="1"/>
          <p:nvPr/>
        </p:nvSpPr>
        <p:spPr>
          <a:xfrm>
            <a:off x="122910" y="3275734"/>
            <a:ext cx="204255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zh-CN"/>
            </a:defPPr>
            <a:lvl1pPr algn="ctr">
              <a:defRPr b="1" i="1">
                <a:solidFill>
                  <a:schemeClr val="lt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i="0" dirty="0">
                <a:solidFill>
                  <a:prstClr val="white"/>
                </a:solidFill>
              </a:rPr>
              <a:t>Impedance T.H.</a:t>
            </a:r>
            <a:endParaRPr lang="zh-CN" altLang="en-US" i="0" dirty="0">
              <a:solidFill>
                <a:prstClr val="white"/>
              </a:solidFill>
            </a:endParaRPr>
          </a:p>
        </p:txBody>
      </p:sp>
      <p:cxnSp>
        <p:nvCxnSpPr>
          <p:cNvPr id="50" name="直接连接符 49"/>
          <p:cNvCxnSpPr/>
          <p:nvPr/>
        </p:nvCxnSpPr>
        <p:spPr>
          <a:xfrm flipV="1">
            <a:off x="2173942" y="3000148"/>
            <a:ext cx="336289" cy="292675"/>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54" name="矩形 53"/>
          <p:cNvSpPr/>
          <p:nvPr/>
        </p:nvSpPr>
        <p:spPr>
          <a:xfrm>
            <a:off x="2156121" y="2454152"/>
            <a:ext cx="300082" cy="369332"/>
          </a:xfrm>
          <a:prstGeom prst="rect">
            <a:avLst/>
          </a:prstGeom>
        </p:spPr>
        <p:txBody>
          <a:bodyPr wrap="none" anchor="ctr">
            <a:spAutoFit/>
          </a:bodyPr>
          <a:lstStyle/>
          <a:p>
            <a:r>
              <a:rPr lang="el-GR" altLang="zh-CN" b="1" i="1" dirty="0">
                <a:solidFill>
                  <a:srgbClr val="FF0000"/>
                </a:solidFill>
                <a:latin typeface="Arial" panose="020B0604020202020204" pitchFamily="34" charset="0"/>
                <a:cs typeface="Arial" panose="020B0604020202020204" pitchFamily="34" charset="0"/>
              </a:rPr>
              <a:t>↑</a:t>
            </a:r>
            <a:endParaRPr lang="zh-CN" altLang="en-US" dirty="0">
              <a:solidFill>
                <a:srgbClr val="FF0000"/>
              </a:solidFill>
            </a:endParaRPr>
          </a:p>
        </p:txBody>
      </p:sp>
      <p:sp>
        <p:nvSpPr>
          <p:cNvPr id="55" name="文本框 54"/>
          <p:cNvSpPr txBox="1"/>
          <p:nvPr/>
        </p:nvSpPr>
        <p:spPr>
          <a:xfrm>
            <a:off x="127415" y="3912011"/>
            <a:ext cx="2042552" cy="369332"/>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b="1" dirty="0" smtClean="0">
                <a:solidFill>
                  <a:prstClr val="black"/>
                </a:solidFill>
                <a:latin typeface="Arial" panose="020B0604020202020204" pitchFamily="34" charset="0"/>
                <a:cs typeface="Arial" panose="020B0604020202020204" pitchFamily="34" charset="0"/>
              </a:rPr>
              <a:t>HOM Power</a:t>
            </a:r>
            <a:endParaRPr lang="zh-CN" altLang="en-US" b="1" dirty="0">
              <a:solidFill>
                <a:prstClr val="black"/>
              </a:solidFill>
              <a:latin typeface="Arial" panose="020B0604020202020204" pitchFamily="34" charset="0"/>
              <a:cs typeface="Arial" panose="020B0604020202020204" pitchFamily="34" charset="0"/>
            </a:endParaRPr>
          </a:p>
        </p:txBody>
      </p:sp>
      <p:cxnSp>
        <p:nvCxnSpPr>
          <p:cNvPr id="57" name="直接连接符 56"/>
          <p:cNvCxnSpPr/>
          <p:nvPr/>
        </p:nvCxnSpPr>
        <p:spPr>
          <a:xfrm flipV="1">
            <a:off x="2183089" y="3606788"/>
            <a:ext cx="312873" cy="315736"/>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59" name="矩形 58"/>
          <p:cNvSpPr/>
          <p:nvPr/>
        </p:nvSpPr>
        <p:spPr>
          <a:xfrm>
            <a:off x="2151776" y="3422733"/>
            <a:ext cx="300082" cy="369332"/>
          </a:xfrm>
          <a:prstGeom prst="rect">
            <a:avLst/>
          </a:prstGeom>
        </p:spPr>
        <p:txBody>
          <a:bodyPr wrap="none" anchor="ctr">
            <a:spAutoFit/>
          </a:bodyPr>
          <a:lstStyle/>
          <a:p>
            <a:r>
              <a:rPr lang="el-GR" altLang="zh-CN" b="1" i="1" dirty="0">
                <a:solidFill>
                  <a:srgbClr val="00B050"/>
                </a:solidFill>
                <a:latin typeface="Arial" panose="020B0604020202020204" pitchFamily="34" charset="0"/>
                <a:cs typeface="Arial" panose="020B0604020202020204" pitchFamily="34" charset="0"/>
              </a:rPr>
              <a:t>↓</a:t>
            </a:r>
            <a:endParaRPr lang="zh-CN" altLang="en-US" dirty="0">
              <a:solidFill>
                <a:srgbClr val="00B050"/>
              </a:solidFill>
            </a:endParaRPr>
          </a:p>
        </p:txBody>
      </p:sp>
      <p:sp>
        <p:nvSpPr>
          <p:cNvPr id="60" name="文本框 59"/>
          <p:cNvSpPr txBox="1"/>
          <p:nvPr/>
        </p:nvSpPr>
        <p:spPr>
          <a:xfrm>
            <a:off x="3724913" y="2639652"/>
            <a:ext cx="489408" cy="375554"/>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b="1" i="1" dirty="0" err="1" smtClean="0">
                <a:solidFill>
                  <a:prstClr val="black"/>
                </a:solidFill>
                <a:latin typeface="Arial" panose="020B0604020202020204" pitchFamily="34" charset="0"/>
                <a:cs typeface="Arial" panose="020B0604020202020204" pitchFamily="34" charset="0"/>
              </a:rPr>
              <a:t>V</a:t>
            </a:r>
            <a:r>
              <a:rPr lang="en-US" altLang="zh-CN" b="1" baseline="-25000" dirty="0" err="1" smtClean="0">
                <a:solidFill>
                  <a:prstClr val="black"/>
                </a:solidFill>
                <a:latin typeface="Arial" panose="020B0604020202020204" pitchFamily="34" charset="0"/>
                <a:cs typeface="Arial" panose="020B0604020202020204" pitchFamily="34" charset="0"/>
              </a:rPr>
              <a:t>c</a:t>
            </a:r>
            <a:endParaRPr lang="zh-CN" altLang="en-US" b="1" baseline="-25000" dirty="0">
              <a:solidFill>
                <a:prstClr val="black"/>
              </a:solidFill>
              <a:latin typeface="Arial" panose="020B0604020202020204" pitchFamily="34" charset="0"/>
              <a:cs typeface="Arial" panose="020B0604020202020204" pitchFamily="34" charset="0"/>
            </a:endParaRPr>
          </a:p>
        </p:txBody>
      </p:sp>
      <p:cxnSp>
        <p:nvCxnSpPr>
          <p:cNvPr id="61" name="直接连接符 60"/>
          <p:cNvCxnSpPr>
            <a:endCxn id="60" idx="1"/>
          </p:cNvCxnSpPr>
          <p:nvPr/>
        </p:nvCxnSpPr>
        <p:spPr>
          <a:xfrm>
            <a:off x="3390435" y="2827429"/>
            <a:ext cx="334478" cy="0"/>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70" name="文本框 69"/>
          <p:cNvSpPr txBox="1"/>
          <p:nvPr/>
        </p:nvSpPr>
        <p:spPr>
          <a:xfrm>
            <a:off x="3732280" y="3281894"/>
            <a:ext cx="489408" cy="369332"/>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b="1" i="1" dirty="0" err="1" smtClean="0">
                <a:solidFill>
                  <a:prstClr val="black"/>
                </a:solidFill>
                <a:latin typeface="Arial" panose="020B0604020202020204" pitchFamily="34" charset="0"/>
                <a:cs typeface="Arial" panose="020B0604020202020204" pitchFamily="34" charset="0"/>
              </a:rPr>
              <a:t>L</a:t>
            </a:r>
            <a:r>
              <a:rPr lang="en-US" altLang="zh-CN" b="1" baseline="-25000" dirty="0" err="1" smtClean="0">
                <a:solidFill>
                  <a:prstClr val="black"/>
                </a:solidFill>
                <a:latin typeface="Arial" panose="020B0604020202020204" pitchFamily="34" charset="0"/>
                <a:cs typeface="Arial" panose="020B0604020202020204" pitchFamily="34" charset="0"/>
              </a:rPr>
              <a:t>c</a:t>
            </a:r>
            <a:endParaRPr lang="zh-CN" altLang="en-US" b="1" baseline="-25000" dirty="0">
              <a:solidFill>
                <a:prstClr val="black"/>
              </a:solidFill>
              <a:latin typeface="Arial" panose="020B0604020202020204" pitchFamily="34" charset="0"/>
              <a:cs typeface="Arial" panose="020B0604020202020204" pitchFamily="34" charset="0"/>
            </a:endParaRPr>
          </a:p>
        </p:txBody>
      </p:sp>
      <p:cxnSp>
        <p:nvCxnSpPr>
          <p:cNvPr id="71" name="直接连接符 70"/>
          <p:cNvCxnSpPr/>
          <p:nvPr/>
        </p:nvCxnSpPr>
        <p:spPr>
          <a:xfrm>
            <a:off x="3397802" y="3474937"/>
            <a:ext cx="334478" cy="0"/>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72" name="直接连接符 71"/>
          <p:cNvCxnSpPr/>
          <p:nvPr/>
        </p:nvCxnSpPr>
        <p:spPr>
          <a:xfrm flipH="1">
            <a:off x="4221688" y="3481521"/>
            <a:ext cx="942505" cy="0"/>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74" name="直接连接符 73"/>
          <p:cNvCxnSpPr/>
          <p:nvPr/>
        </p:nvCxnSpPr>
        <p:spPr>
          <a:xfrm>
            <a:off x="3969617" y="3015206"/>
            <a:ext cx="0" cy="263683"/>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75" name="文本框 74"/>
          <p:cNvSpPr txBox="1"/>
          <p:nvPr/>
        </p:nvSpPr>
        <p:spPr>
          <a:xfrm>
            <a:off x="5714462" y="4360360"/>
            <a:ext cx="603015" cy="369332"/>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b="1" i="1" dirty="0" err="1" smtClean="0">
                <a:solidFill>
                  <a:prstClr val="black"/>
                </a:solidFill>
                <a:latin typeface="Arial" panose="020B0604020202020204" pitchFamily="34" charset="0"/>
                <a:cs typeface="Arial" panose="020B0604020202020204" pitchFamily="34" charset="0"/>
              </a:rPr>
              <a:t>R</a:t>
            </a:r>
            <a:r>
              <a:rPr lang="en-US" altLang="zh-CN" b="1" baseline="-25000" dirty="0" err="1" smtClean="0">
                <a:solidFill>
                  <a:prstClr val="black"/>
                </a:solidFill>
                <a:latin typeface="Arial" panose="020B0604020202020204" pitchFamily="34" charset="0"/>
                <a:cs typeface="Arial" panose="020B0604020202020204" pitchFamily="34" charset="0"/>
              </a:rPr>
              <a:t>iris</a:t>
            </a:r>
            <a:endParaRPr lang="zh-CN" altLang="en-US" b="1" baseline="-25000" dirty="0">
              <a:solidFill>
                <a:prstClr val="black"/>
              </a:solidFill>
              <a:latin typeface="Arial" panose="020B0604020202020204" pitchFamily="34" charset="0"/>
              <a:cs typeface="Arial" panose="020B0604020202020204" pitchFamily="34" charset="0"/>
            </a:endParaRPr>
          </a:p>
        </p:txBody>
      </p:sp>
      <p:sp>
        <p:nvSpPr>
          <p:cNvPr id="76" name="文本框 75"/>
          <p:cNvSpPr txBox="1"/>
          <p:nvPr/>
        </p:nvSpPr>
        <p:spPr>
          <a:xfrm>
            <a:off x="3718769" y="3892924"/>
            <a:ext cx="774350" cy="369332"/>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b="1" i="1" dirty="0" smtClean="0">
                <a:solidFill>
                  <a:prstClr val="black"/>
                </a:solidFill>
                <a:latin typeface="Arial" panose="020B0604020202020204" pitchFamily="34" charset="0"/>
                <a:cs typeface="Arial" panose="020B0604020202020204" pitchFamily="34" charset="0"/>
              </a:rPr>
              <a:t>E</a:t>
            </a:r>
            <a:r>
              <a:rPr lang="en-US" altLang="zh-CN" b="1" baseline="-25000" dirty="0" smtClean="0">
                <a:solidFill>
                  <a:prstClr val="black"/>
                </a:solidFill>
                <a:latin typeface="Arial" panose="020B0604020202020204" pitchFamily="34" charset="0"/>
                <a:cs typeface="Arial" panose="020B0604020202020204" pitchFamily="34" charset="0"/>
              </a:rPr>
              <a:t>p</a:t>
            </a:r>
            <a:r>
              <a:rPr lang="en-US" altLang="zh-CN" b="1" i="1" dirty="0">
                <a:solidFill>
                  <a:prstClr val="black"/>
                </a:solidFill>
                <a:latin typeface="Arial" panose="020B0604020202020204" pitchFamily="34" charset="0"/>
                <a:cs typeface="Arial" panose="020B0604020202020204" pitchFamily="34" charset="0"/>
              </a:rPr>
              <a:t> </a:t>
            </a:r>
            <a:r>
              <a:rPr lang="en-US" altLang="zh-CN" b="1" i="1" dirty="0" err="1" smtClean="0">
                <a:solidFill>
                  <a:prstClr val="black"/>
                </a:solidFill>
                <a:latin typeface="Arial" panose="020B0604020202020204" pitchFamily="34" charset="0"/>
                <a:cs typeface="Arial" panose="020B0604020202020204" pitchFamily="34" charset="0"/>
              </a:rPr>
              <a:t>B</a:t>
            </a:r>
            <a:r>
              <a:rPr lang="en-US" altLang="zh-CN" b="1" baseline="-25000" dirty="0" err="1" smtClean="0">
                <a:solidFill>
                  <a:prstClr val="black"/>
                </a:solidFill>
                <a:latin typeface="Arial" panose="020B0604020202020204" pitchFamily="34" charset="0"/>
                <a:cs typeface="Arial" panose="020B0604020202020204" pitchFamily="34" charset="0"/>
              </a:rPr>
              <a:t>p</a:t>
            </a:r>
            <a:r>
              <a:rPr lang="zh-CN" altLang="en-US" b="1" baseline="-25000" dirty="0" smtClean="0">
                <a:solidFill>
                  <a:prstClr val="black"/>
                </a:solidFill>
                <a:latin typeface="Arial" panose="020B0604020202020204" pitchFamily="34" charset="0"/>
                <a:cs typeface="Arial" panose="020B0604020202020204" pitchFamily="34" charset="0"/>
              </a:rPr>
              <a:t> </a:t>
            </a:r>
            <a:endParaRPr lang="zh-CN" altLang="en-US" b="1" baseline="-25000" dirty="0">
              <a:solidFill>
                <a:prstClr val="black"/>
              </a:solidFill>
              <a:latin typeface="Arial" panose="020B0604020202020204" pitchFamily="34" charset="0"/>
              <a:cs typeface="Arial" panose="020B0604020202020204" pitchFamily="34" charset="0"/>
            </a:endParaRPr>
          </a:p>
        </p:txBody>
      </p:sp>
      <p:cxnSp>
        <p:nvCxnSpPr>
          <p:cNvPr id="77" name="直接连接符 76"/>
          <p:cNvCxnSpPr/>
          <p:nvPr/>
        </p:nvCxnSpPr>
        <p:spPr>
          <a:xfrm>
            <a:off x="1144186" y="3640666"/>
            <a:ext cx="0" cy="263683"/>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3" name="直接连接符 82"/>
          <p:cNvCxnSpPr/>
          <p:nvPr/>
        </p:nvCxnSpPr>
        <p:spPr>
          <a:xfrm flipV="1">
            <a:off x="5501850" y="3700955"/>
            <a:ext cx="0" cy="844071"/>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87" name="直接连接符 86"/>
          <p:cNvCxnSpPr/>
          <p:nvPr/>
        </p:nvCxnSpPr>
        <p:spPr>
          <a:xfrm>
            <a:off x="1144186" y="4281343"/>
            <a:ext cx="0" cy="263683"/>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92" name="矩形 91"/>
          <p:cNvSpPr/>
          <p:nvPr/>
        </p:nvSpPr>
        <p:spPr>
          <a:xfrm>
            <a:off x="5263226" y="3653372"/>
            <a:ext cx="300082" cy="369332"/>
          </a:xfrm>
          <a:prstGeom prst="rect">
            <a:avLst/>
          </a:prstGeom>
        </p:spPr>
        <p:txBody>
          <a:bodyPr wrap="none" anchor="ctr">
            <a:spAutoFit/>
          </a:bodyPr>
          <a:lstStyle/>
          <a:p>
            <a:r>
              <a:rPr lang="el-GR" altLang="zh-CN" b="1" i="1" dirty="0">
                <a:solidFill>
                  <a:srgbClr val="00B050"/>
                </a:solidFill>
                <a:latin typeface="Arial" panose="020B0604020202020204" pitchFamily="34" charset="0"/>
                <a:cs typeface="Arial" panose="020B0604020202020204" pitchFamily="34" charset="0"/>
              </a:rPr>
              <a:t>↓</a:t>
            </a:r>
            <a:endParaRPr lang="zh-CN" altLang="en-US" dirty="0">
              <a:solidFill>
                <a:srgbClr val="00B050"/>
              </a:solidFill>
            </a:endParaRPr>
          </a:p>
        </p:txBody>
      </p:sp>
      <p:cxnSp>
        <p:nvCxnSpPr>
          <p:cNvPr id="94" name="直接连接符 93"/>
          <p:cNvCxnSpPr/>
          <p:nvPr/>
        </p:nvCxnSpPr>
        <p:spPr>
          <a:xfrm>
            <a:off x="5240349" y="2310710"/>
            <a:ext cx="0" cy="1007598"/>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98" name="直接连接符 97"/>
          <p:cNvCxnSpPr/>
          <p:nvPr/>
        </p:nvCxnSpPr>
        <p:spPr>
          <a:xfrm flipH="1" flipV="1">
            <a:off x="5740439" y="3663459"/>
            <a:ext cx="1138602" cy="222948"/>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103" name="直接连接符 102"/>
          <p:cNvCxnSpPr/>
          <p:nvPr/>
        </p:nvCxnSpPr>
        <p:spPr>
          <a:xfrm>
            <a:off x="5492247" y="4544220"/>
            <a:ext cx="228987" cy="0"/>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06" name="矩形 105"/>
          <p:cNvSpPr/>
          <p:nvPr/>
        </p:nvSpPr>
        <p:spPr>
          <a:xfrm>
            <a:off x="5465180" y="4746049"/>
            <a:ext cx="300082" cy="369332"/>
          </a:xfrm>
          <a:prstGeom prst="rect">
            <a:avLst/>
          </a:prstGeom>
        </p:spPr>
        <p:txBody>
          <a:bodyPr wrap="none" anchor="ctr">
            <a:spAutoFit/>
          </a:bodyPr>
          <a:lstStyle/>
          <a:p>
            <a:r>
              <a:rPr lang="el-GR" altLang="zh-CN" b="1" i="1" dirty="0">
                <a:solidFill>
                  <a:srgbClr val="FF0000"/>
                </a:solidFill>
                <a:latin typeface="Arial" panose="020B0604020202020204" pitchFamily="34" charset="0"/>
                <a:cs typeface="Arial" panose="020B0604020202020204" pitchFamily="34" charset="0"/>
              </a:rPr>
              <a:t>↑</a:t>
            </a:r>
            <a:endParaRPr lang="zh-CN" altLang="en-US" dirty="0">
              <a:solidFill>
                <a:srgbClr val="FF0000"/>
              </a:solidFill>
            </a:endParaRPr>
          </a:p>
        </p:txBody>
      </p:sp>
      <p:cxnSp>
        <p:nvCxnSpPr>
          <p:cNvPr id="107" name="直接连接符 106"/>
          <p:cNvCxnSpPr>
            <a:stCxn id="76" idx="3"/>
          </p:cNvCxnSpPr>
          <p:nvPr/>
        </p:nvCxnSpPr>
        <p:spPr>
          <a:xfrm flipV="1">
            <a:off x="4493119" y="4070912"/>
            <a:ext cx="2911028" cy="6678"/>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09" name="直接连接符 108"/>
          <p:cNvCxnSpPr/>
          <p:nvPr/>
        </p:nvCxnSpPr>
        <p:spPr>
          <a:xfrm flipH="1">
            <a:off x="5622492" y="4729692"/>
            <a:ext cx="142770" cy="698256"/>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11" name="直接连接符 110"/>
          <p:cNvCxnSpPr/>
          <p:nvPr/>
        </p:nvCxnSpPr>
        <p:spPr>
          <a:xfrm flipH="1">
            <a:off x="6543600" y="4061516"/>
            <a:ext cx="8929" cy="297341"/>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114" name="直接连接符 113"/>
          <p:cNvCxnSpPr/>
          <p:nvPr/>
        </p:nvCxnSpPr>
        <p:spPr>
          <a:xfrm flipV="1">
            <a:off x="3396750" y="4087634"/>
            <a:ext cx="297579" cy="1381"/>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116" name="矩形 115"/>
          <p:cNvSpPr/>
          <p:nvPr/>
        </p:nvSpPr>
        <p:spPr>
          <a:xfrm>
            <a:off x="3390653" y="4038649"/>
            <a:ext cx="300082" cy="369332"/>
          </a:xfrm>
          <a:prstGeom prst="rect">
            <a:avLst/>
          </a:prstGeom>
        </p:spPr>
        <p:txBody>
          <a:bodyPr wrap="none" anchor="ctr">
            <a:spAutoFit/>
          </a:bodyPr>
          <a:lstStyle/>
          <a:p>
            <a:r>
              <a:rPr lang="el-GR" altLang="zh-CN" b="1" i="1" dirty="0">
                <a:solidFill>
                  <a:srgbClr val="00B050"/>
                </a:solidFill>
                <a:latin typeface="Arial" panose="020B0604020202020204" pitchFamily="34" charset="0"/>
                <a:cs typeface="Arial" panose="020B0604020202020204" pitchFamily="34" charset="0"/>
              </a:rPr>
              <a:t>↓</a:t>
            </a:r>
            <a:endParaRPr lang="zh-CN" altLang="en-US" dirty="0">
              <a:solidFill>
                <a:srgbClr val="00B050"/>
              </a:solidFill>
            </a:endParaRPr>
          </a:p>
        </p:txBody>
      </p:sp>
      <p:sp>
        <p:nvSpPr>
          <p:cNvPr id="118" name="文本框 117"/>
          <p:cNvSpPr txBox="1"/>
          <p:nvPr/>
        </p:nvSpPr>
        <p:spPr>
          <a:xfrm>
            <a:off x="2539912" y="4840057"/>
            <a:ext cx="1146924" cy="369332"/>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b="1" dirty="0" smtClean="0">
                <a:solidFill>
                  <a:prstClr val="black"/>
                </a:solidFill>
                <a:latin typeface="Arial" panose="020B0604020202020204" pitchFamily="34" charset="0"/>
                <a:cs typeface="Arial" panose="020B0604020202020204" pitchFamily="34" charset="0"/>
              </a:rPr>
              <a:t>HOM</a:t>
            </a:r>
            <a:r>
              <a:rPr lang="en-US" altLang="zh-CN" b="1" i="1" dirty="0" smtClean="0">
                <a:solidFill>
                  <a:prstClr val="black"/>
                </a:solidFill>
                <a:latin typeface="Arial" panose="020B0604020202020204" pitchFamily="34" charset="0"/>
                <a:cs typeface="Arial" panose="020B0604020202020204" pitchFamily="34" charset="0"/>
              </a:rPr>
              <a:t> Q</a:t>
            </a:r>
            <a:r>
              <a:rPr lang="en-US" altLang="zh-CN" b="1" baseline="-25000" dirty="0" smtClean="0">
                <a:solidFill>
                  <a:prstClr val="black"/>
                </a:solidFill>
                <a:latin typeface="Arial" panose="020B0604020202020204" pitchFamily="34" charset="0"/>
                <a:cs typeface="Arial" panose="020B0604020202020204" pitchFamily="34" charset="0"/>
              </a:rPr>
              <a:t>L</a:t>
            </a:r>
            <a:endParaRPr lang="zh-CN" altLang="en-US" b="1" baseline="-25000" dirty="0">
              <a:solidFill>
                <a:prstClr val="black"/>
              </a:solidFill>
              <a:latin typeface="Arial" panose="020B0604020202020204" pitchFamily="34" charset="0"/>
              <a:cs typeface="Arial" panose="020B0604020202020204" pitchFamily="34" charset="0"/>
            </a:endParaRPr>
          </a:p>
        </p:txBody>
      </p:sp>
      <p:sp>
        <p:nvSpPr>
          <p:cNvPr id="119" name="文本框 118"/>
          <p:cNvSpPr txBox="1"/>
          <p:nvPr/>
        </p:nvSpPr>
        <p:spPr>
          <a:xfrm>
            <a:off x="4551745" y="2636314"/>
            <a:ext cx="529128" cy="369332"/>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b="1" i="1" dirty="0" smtClean="0">
                <a:solidFill>
                  <a:prstClr val="black"/>
                </a:solidFill>
                <a:latin typeface="Arial" panose="020B0604020202020204" pitchFamily="34" charset="0"/>
                <a:cs typeface="Arial" panose="020B0604020202020204" pitchFamily="34" charset="0"/>
              </a:rPr>
              <a:t>Q</a:t>
            </a:r>
            <a:r>
              <a:rPr lang="en-US" altLang="zh-CN" b="1" baseline="-25000" dirty="0" smtClean="0">
                <a:solidFill>
                  <a:prstClr val="black"/>
                </a:solidFill>
                <a:latin typeface="Arial" panose="020B0604020202020204" pitchFamily="34" charset="0"/>
                <a:cs typeface="Arial" panose="020B0604020202020204" pitchFamily="34" charset="0"/>
              </a:rPr>
              <a:t>L</a:t>
            </a:r>
            <a:endParaRPr lang="zh-CN" altLang="en-US" b="1" baseline="-25000" dirty="0">
              <a:solidFill>
                <a:prstClr val="black"/>
              </a:solidFill>
              <a:latin typeface="Arial" panose="020B0604020202020204" pitchFamily="34" charset="0"/>
              <a:cs typeface="Arial" panose="020B0604020202020204" pitchFamily="34" charset="0"/>
            </a:endParaRPr>
          </a:p>
        </p:txBody>
      </p:sp>
      <p:cxnSp>
        <p:nvCxnSpPr>
          <p:cNvPr id="120" name="直接连接符 119"/>
          <p:cNvCxnSpPr/>
          <p:nvPr/>
        </p:nvCxnSpPr>
        <p:spPr>
          <a:xfrm>
            <a:off x="4221688" y="2827428"/>
            <a:ext cx="334478" cy="0"/>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123" name="文本框 122"/>
          <p:cNvSpPr txBox="1"/>
          <p:nvPr/>
        </p:nvSpPr>
        <p:spPr>
          <a:xfrm>
            <a:off x="6730714" y="4866348"/>
            <a:ext cx="357929" cy="369332"/>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b="1" i="1" dirty="0">
                <a:solidFill>
                  <a:prstClr val="black"/>
                </a:solidFill>
                <a:latin typeface="Arial" panose="020B0604020202020204" pitchFamily="34" charset="0"/>
                <a:cs typeface="Arial" panose="020B0604020202020204" pitchFamily="34" charset="0"/>
              </a:rPr>
              <a:t>G</a:t>
            </a:r>
            <a:endParaRPr lang="zh-CN" altLang="en-US" b="1" i="1" dirty="0">
              <a:solidFill>
                <a:prstClr val="black"/>
              </a:solidFill>
              <a:latin typeface="Arial" panose="020B0604020202020204" pitchFamily="34" charset="0"/>
              <a:cs typeface="Arial" panose="020B0604020202020204" pitchFamily="34" charset="0"/>
            </a:endParaRPr>
          </a:p>
        </p:txBody>
      </p:sp>
      <p:sp>
        <p:nvSpPr>
          <p:cNvPr id="136" name="文本框 135"/>
          <p:cNvSpPr txBox="1"/>
          <p:nvPr/>
        </p:nvSpPr>
        <p:spPr>
          <a:xfrm>
            <a:off x="4019260" y="4840057"/>
            <a:ext cx="148259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b="1" dirty="0" smtClean="0">
                <a:solidFill>
                  <a:prstClr val="black"/>
                </a:solidFill>
                <a:latin typeface="Arial" panose="020B0604020202020204" pitchFamily="34" charset="0"/>
                <a:cs typeface="Arial" panose="020B0604020202020204" pitchFamily="34" charset="0"/>
              </a:rPr>
              <a:t>HOM </a:t>
            </a:r>
            <a:r>
              <a:rPr lang="en-US" altLang="zh-CN" b="1" i="1" dirty="0" smtClean="0">
                <a:solidFill>
                  <a:prstClr val="black"/>
                </a:solidFill>
                <a:latin typeface="Arial" panose="020B0604020202020204" pitchFamily="34" charset="0"/>
                <a:cs typeface="Arial" panose="020B0604020202020204" pitchFamily="34" charset="0"/>
              </a:rPr>
              <a:t>R/Q, k</a:t>
            </a:r>
            <a:endParaRPr lang="zh-CN" altLang="en-US" b="1" baseline="-25000" dirty="0">
              <a:solidFill>
                <a:prstClr val="black"/>
              </a:solidFill>
              <a:latin typeface="Arial" panose="020B0604020202020204" pitchFamily="34" charset="0"/>
              <a:cs typeface="Arial" panose="020B0604020202020204" pitchFamily="34" charset="0"/>
            </a:endParaRPr>
          </a:p>
        </p:txBody>
      </p:sp>
      <p:cxnSp>
        <p:nvCxnSpPr>
          <p:cNvPr id="148" name="直接连接符 147"/>
          <p:cNvCxnSpPr/>
          <p:nvPr/>
        </p:nvCxnSpPr>
        <p:spPr>
          <a:xfrm>
            <a:off x="1144186" y="5024723"/>
            <a:ext cx="1373381" cy="0"/>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150" name="直接连接符 149"/>
          <p:cNvCxnSpPr/>
          <p:nvPr/>
        </p:nvCxnSpPr>
        <p:spPr>
          <a:xfrm>
            <a:off x="1144186" y="4544220"/>
            <a:ext cx="0" cy="487968"/>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52" name="矩形 151"/>
          <p:cNvSpPr/>
          <p:nvPr/>
        </p:nvSpPr>
        <p:spPr>
          <a:xfrm>
            <a:off x="2225257" y="4642018"/>
            <a:ext cx="300082" cy="369332"/>
          </a:xfrm>
          <a:prstGeom prst="rect">
            <a:avLst/>
          </a:prstGeom>
        </p:spPr>
        <p:txBody>
          <a:bodyPr wrap="none" anchor="ctr">
            <a:spAutoFit/>
          </a:bodyPr>
          <a:lstStyle/>
          <a:p>
            <a:r>
              <a:rPr lang="el-GR" altLang="zh-CN" b="1" i="1" dirty="0">
                <a:solidFill>
                  <a:srgbClr val="00B050"/>
                </a:solidFill>
                <a:latin typeface="Arial" panose="020B0604020202020204" pitchFamily="34" charset="0"/>
                <a:cs typeface="Arial" panose="020B0604020202020204" pitchFamily="34" charset="0"/>
              </a:rPr>
              <a:t>↓</a:t>
            </a:r>
            <a:endParaRPr lang="zh-CN" altLang="en-US" dirty="0">
              <a:solidFill>
                <a:srgbClr val="00B050"/>
              </a:solidFill>
            </a:endParaRPr>
          </a:p>
        </p:txBody>
      </p:sp>
      <p:cxnSp>
        <p:nvCxnSpPr>
          <p:cNvPr id="153" name="直接连接符 152"/>
          <p:cNvCxnSpPr/>
          <p:nvPr/>
        </p:nvCxnSpPr>
        <p:spPr>
          <a:xfrm>
            <a:off x="2609792" y="3651226"/>
            <a:ext cx="0" cy="1196296"/>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161" name="直接连接符 160"/>
          <p:cNvCxnSpPr/>
          <p:nvPr/>
        </p:nvCxnSpPr>
        <p:spPr>
          <a:xfrm flipH="1">
            <a:off x="5500005" y="4729692"/>
            <a:ext cx="193872" cy="110365"/>
          </a:xfrm>
          <a:prstGeom prst="line">
            <a:avLst/>
          </a:prstGeom>
          <a:ln w="28575">
            <a:solidFill>
              <a:schemeClr val="tx1"/>
            </a:solidFill>
            <a:headEnd type="triangl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63" name="直接连接符 162"/>
          <p:cNvCxnSpPr/>
          <p:nvPr/>
        </p:nvCxnSpPr>
        <p:spPr>
          <a:xfrm>
            <a:off x="3686836" y="5003067"/>
            <a:ext cx="334478" cy="0"/>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168" name="文本框 167"/>
          <p:cNvSpPr txBox="1"/>
          <p:nvPr/>
        </p:nvSpPr>
        <p:spPr>
          <a:xfrm>
            <a:off x="6879041" y="3879870"/>
            <a:ext cx="604657" cy="369332"/>
          </a:xfrm>
          <a:prstGeom prst="rect">
            <a:avLst/>
          </a:prstGeom>
          <a:solidFill>
            <a:srgbClr val="FFFF00"/>
          </a:solidFill>
          <a:ln>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b="1" i="1" dirty="0" err="1" smtClean="0">
                <a:solidFill>
                  <a:prstClr val="black"/>
                </a:solidFill>
                <a:latin typeface="Arial" panose="020B0604020202020204" pitchFamily="34" charset="0"/>
                <a:cs typeface="Arial" panose="020B0604020202020204" pitchFamily="34" charset="0"/>
              </a:rPr>
              <a:t>R</a:t>
            </a:r>
            <a:r>
              <a:rPr lang="en-US" altLang="zh-CN" b="1" baseline="-25000" dirty="0" err="1" smtClean="0">
                <a:solidFill>
                  <a:prstClr val="black"/>
                </a:solidFill>
                <a:latin typeface="Arial" panose="020B0604020202020204" pitchFamily="34" charset="0"/>
                <a:cs typeface="Arial" panose="020B0604020202020204" pitchFamily="34" charset="0"/>
              </a:rPr>
              <a:t>s</a:t>
            </a:r>
            <a:endParaRPr lang="zh-CN" altLang="en-US" b="1" baseline="-25000" dirty="0">
              <a:solidFill>
                <a:prstClr val="black"/>
              </a:solidFill>
              <a:latin typeface="Arial" panose="020B0604020202020204" pitchFamily="34" charset="0"/>
              <a:cs typeface="Arial" panose="020B0604020202020204" pitchFamily="34" charset="0"/>
            </a:endParaRPr>
          </a:p>
        </p:txBody>
      </p:sp>
      <p:sp>
        <p:nvSpPr>
          <p:cNvPr id="169" name="文本框 168"/>
          <p:cNvSpPr txBox="1"/>
          <p:nvPr/>
        </p:nvSpPr>
        <p:spPr>
          <a:xfrm>
            <a:off x="6578945" y="2401060"/>
            <a:ext cx="927607" cy="276999"/>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sz="1200" b="1" dirty="0" smtClean="0">
                <a:solidFill>
                  <a:prstClr val="black"/>
                </a:solidFill>
                <a:latin typeface="Arial" panose="020B0604020202020204" pitchFamily="34" charset="0"/>
                <a:cs typeface="Arial" panose="020B0604020202020204" pitchFamily="34" charset="0"/>
              </a:rPr>
              <a:t>Thin Film</a:t>
            </a:r>
            <a:endParaRPr lang="zh-CN" altLang="en-US" sz="1200" b="1" dirty="0">
              <a:solidFill>
                <a:prstClr val="black"/>
              </a:solidFill>
              <a:latin typeface="Arial" panose="020B0604020202020204" pitchFamily="34" charset="0"/>
              <a:cs typeface="Arial" panose="020B0604020202020204" pitchFamily="34" charset="0"/>
            </a:endParaRPr>
          </a:p>
        </p:txBody>
      </p:sp>
      <p:sp>
        <p:nvSpPr>
          <p:cNvPr id="170" name="文本框 169"/>
          <p:cNvSpPr txBox="1"/>
          <p:nvPr/>
        </p:nvSpPr>
        <p:spPr>
          <a:xfrm>
            <a:off x="2547405" y="6030857"/>
            <a:ext cx="1146924" cy="369332"/>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b="1" i="1" dirty="0" err="1" smtClean="0">
                <a:solidFill>
                  <a:prstClr val="black"/>
                </a:solidFill>
                <a:latin typeface="Arial" panose="020B0604020202020204" pitchFamily="34" charset="0"/>
                <a:cs typeface="Arial" panose="020B0604020202020204" pitchFamily="34" charset="0"/>
              </a:rPr>
              <a:t>N</a:t>
            </a:r>
            <a:r>
              <a:rPr lang="en-US" altLang="zh-CN" b="1" baseline="-25000" dirty="0" err="1" smtClean="0">
                <a:solidFill>
                  <a:prstClr val="black"/>
                </a:solidFill>
                <a:latin typeface="Arial" panose="020B0604020202020204" pitchFamily="34" charset="0"/>
                <a:cs typeface="Arial" panose="020B0604020202020204" pitchFamily="34" charset="0"/>
              </a:rPr>
              <a:t>module</a:t>
            </a:r>
            <a:endParaRPr lang="zh-CN" altLang="en-US" b="1" baseline="-25000" dirty="0">
              <a:solidFill>
                <a:prstClr val="black"/>
              </a:solidFill>
              <a:latin typeface="Arial" panose="020B0604020202020204" pitchFamily="34" charset="0"/>
              <a:cs typeface="Arial" panose="020B0604020202020204" pitchFamily="34" charset="0"/>
            </a:endParaRPr>
          </a:p>
        </p:txBody>
      </p:sp>
      <p:sp>
        <p:nvSpPr>
          <p:cNvPr id="171" name="文本框 170"/>
          <p:cNvSpPr txBox="1"/>
          <p:nvPr/>
        </p:nvSpPr>
        <p:spPr>
          <a:xfrm>
            <a:off x="2535540" y="5436167"/>
            <a:ext cx="1196740" cy="36791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b="1" i="1" dirty="0" err="1" smtClean="0">
                <a:solidFill>
                  <a:prstClr val="black"/>
                </a:solidFill>
                <a:latin typeface="Arial" panose="020B0604020202020204" pitchFamily="34" charset="0"/>
                <a:cs typeface="Arial" panose="020B0604020202020204" pitchFamily="34" charset="0"/>
              </a:rPr>
              <a:t>N</a:t>
            </a:r>
            <a:r>
              <a:rPr lang="en-US" altLang="zh-CN" b="1" baseline="-25000" dirty="0" err="1" smtClean="0">
                <a:solidFill>
                  <a:prstClr val="black"/>
                </a:solidFill>
                <a:latin typeface="Arial" panose="020B0604020202020204" pitchFamily="34" charset="0"/>
                <a:cs typeface="Arial" panose="020B0604020202020204" pitchFamily="34" charset="0"/>
              </a:rPr>
              <a:t>cav</a:t>
            </a:r>
            <a:r>
              <a:rPr lang="en-US" altLang="zh-CN" b="1" baseline="-25000" dirty="0">
                <a:solidFill>
                  <a:prstClr val="black"/>
                </a:solidFill>
                <a:latin typeface="Arial" panose="020B0604020202020204" pitchFamily="34" charset="0"/>
                <a:cs typeface="Arial" panose="020B0604020202020204" pitchFamily="34" charset="0"/>
              </a:rPr>
              <a:t>/</a:t>
            </a:r>
            <a:r>
              <a:rPr lang="en-US" altLang="zh-CN" b="1" baseline="-25000" dirty="0" smtClean="0">
                <a:solidFill>
                  <a:prstClr val="black"/>
                </a:solidFill>
                <a:latin typeface="Arial" panose="020B0604020202020204" pitchFamily="34" charset="0"/>
                <a:cs typeface="Arial" panose="020B0604020202020204" pitchFamily="34" charset="0"/>
              </a:rPr>
              <a:t>module</a:t>
            </a:r>
            <a:endParaRPr lang="zh-CN" altLang="en-US" b="1" baseline="-25000" dirty="0">
              <a:solidFill>
                <a:prstClr val="black"/>
              </a:solidFill>
              <a:latin typeface="Arial" panose="020B0604020202020204" pitchFamily="34" charset="0"/>
              <a:cs typeface="Arial" panose="020B0604020202020204" pitchFamily="34" charset="0"/>
            </a:endParaRPr>
          </a:p>
        </p:txBody>
      </p:sp>
      <p:cxnSp>
        <p:nvCxnSpPr>
          <p:cNvPr id="172" name="直接连接符 171"/>
          <p:cNvCxnSpPr>
            <a:stCxn id="118" idx="2"/>
          </p:cNvCxnSpPr>
          <p:nvPr/>
        </p:nvCxnSpPr>
        <p:spPr>
          <a:xfrm>
            <a:off x="3113374" y="5209389"/>
            <a:ext cx="0" cy="226778"/>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173" name="直接连接符 172"/>
          <p:cNvCxnSpPr/>
          <p:nvPr/>
        </p:nvCxnSpPr>
        <p:spPr>
          <a:xfrm>
            <a:off x="3105888" y="5799232"/>
            <a:ext cx="0" cy="231625"/>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184" name="文本框 183"/>
          <p:cNvSpPr txBox="1"/>
          <p:nvPr/>
        </p:nvSpPr>
        <p:spPr>
          <a:xfrm>
            <a:off x="105423" y="5428898"/>
            <a:ext cx="2042552" cy="369332"/>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altLang="zh-CN" b="1" dirty="0" smtClean="0">
                <a:solidFill>
                  <a:prstClr val="black"/>
                </a:solidFill>
                <a:latin typeface="Arial" panose="020B0604020202020204" pitchFamily="34" charset="0"/>
                <a:cs typeface="Arial" panose="020B0604020202020204" pitchFamily="34" charset="0"/>
              </a:rPr>
              <a:t>HOM Damping</a:t>
            </a:r>
            <a:endParaRPr lang="zh-CN" altLang="en-US" b="1" dirty="0">
              <a:solidFill>
                <a:prstClr val="black"/>
              </a:solidFill>
              <a:latin typeface="Arial" panose="020B0604020202020204" pitchFamily="34" charset="0"/>
              <a:cs typeface="Arial" panose="020B0604020202020204" pitchFamily="34" charset="0"/>
            </a:endParaRPr>
          </a:p>
        </p:txBody>
      </p:sp>
      <p:cxnSp>
        <p:nvCxnSpPr>
          <p:cNvPr id="187" name="直接连接符 186"/>
          <p:cNvCxnSpPr/>
          <p:nvPr/>
        </p:nvCxnSpPr>
        <p:spPr>
          <a:xfrm>
            <a:off x="2149603" y="5630067"/>
            <a:ext cx="396000" cy="0"/>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188" name="直接连接符 187"/>
          <p:cNvCxnSpPr/>
          <p:nvPr/>
        </p:nvCxnSpPr>
        <p:spPr>
          <a:xfrm>
            <a:off x="1144186" y="4940930"/>
            <a:ext cx="0" cy="487968"/>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89" name="文本框 188"/>
          <p:cNvSpPr txBox="1"/>
          <p:nvPr/>
        </p:nvSpPr>
        <p:spPr>
          <a:xfrm>
            <a:off x="1479811" y="6015690"/>
            <a:ext cx="543039" cy="282879"/>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sz="1200" b="1" i="1" dirty="0" smtClean="0">
                <a:solidFill>
                  <a:prstClr val="black"/>
                </a:solidFill>
                <a:latin typeface="Arial" panose="020B0604020202020204" pitchFamily="34" charset="0"/>
                <a:cs typeface="Arial" panose="020B0604020202020204" pitchFamily="34" charset="0"/>
              </a:rPr>
              <a:t>WG</a:t>
            </a:r>
            <a:endParaRPr lang="zh-CN" altLang="en-US" sz="1200" b="1" i="1" dirty="0">
              <a:solidFill>
                <a:prstClr val="black"/>
              </a:solidFill>
              <a:latin typeface="Arial" panose="020B0604020202020204" pitchFamily="34" charset="0"/>
              <a:cs typeface="Arial" panose="020B0604020202020204" pitchFamily="34" charset="0"/>
            </a:endParaRPr>
          </a:p>
        </p:txBody>
      </p:sp>
      <p:sp>
        <p:nvSpPr>
          <p:cNvPr id="190" name="文本框 189"/>
          <p:cNvSpPr txBox="1"/>
          <p:nvPr/>
        </p:nvSpPr>
        <p:spPr>
          <a:xfrm>
            <a:off x="835520" y="6015690"/>
            <a:ext cx="604657" cy="276999"/>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sz="1200" b="1" i="1" dirty="0" smtClean="0">
                <a:solidFill>
                  <a:prstClr val="black"/>
                </a:solidFill>
                <a:latin typeface="Arial" panose="020B0604020202020204" pitchFamily="34" charset="0"/>
                <a:cs typeface="Arial" panose="020B0604020202020204" pitchFamily="34" charset="0"/>
              </a:rPr>
              <a:t>Hook</a:t>
            </a:r>
            <a:endParaRPr lang="zh-CN" altLang="en-US" sz="1200" b="1" i="1" dirty="0">
              <a:solidFill>
                <a:prstClr val="black"/>
              </a:solidFill>
              <a:latin typeface="Arial" panose="020B0604020202020204" pitchFamily="34" charset="0"/>
              <a:cs typeface="Arial" panose="020B0604020202020204" pitchFamily="34" charset="0"/>
            </a:endParaRPr>
          </a:p>
        </p:txBody>
      </p:sp>
      <p:sp>
        <p:nvSpPr>
          <p:cNvPr id="191" name="文本框 190"/>
          <p:cNvSpPr txBox="1"/>
          <p:nvPr/>
        </p:nvSpPr>
        <p:spPr>
          <a:xfrm>
            <a:off x="122910" y="6015690"/>
            <a:ext cx="683710" cy="276999"/>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sz="1200" b="1" i="1" dirty="0" smtClean="0">
                <a:solidFill>
                  <a:prstClr val="black"/>
                </a:solidFill>
                <a:latin typeface="Arial" panose="020B0604020202020204" pitchFamily="34" charset="0"/>
                <a:cs typeface="Arial" panose="020B0604020202020204" pitchFamily="34" charset="0"/>
              </a:rPr>
              <a:t>Ferrite</a:t>
            </a:r>
            <a:endParaRPr lang="zh-CN" altLang="en-US" sz="1200" b="1" i="1" dirty="0">
              <a:solidFill>
                <a:prstClr val="black"/>
              </a:solidFill>
              <a:latin typeface="Arial" panose="020B0604020202020204" pitchFamily="34" charset="0"/>
              <a:cs typeface="Arial" panose="020B0604020202020204" pitchFamily="34" charset="0"/>
            </a:endParaRPr>
          </a:p>
        </p:txBody>
      </p:sp>
      <p:cxnSp>
        <p:nvCxnSpPr>
          <p:cNvPr id="193" name="直接连接符 192"/>
          <p:cNvCxnSpPr/>
          <p:nvPr/>
        </p:nvCxnSpPr>
        <p:spPr>
          <a:xfrm>
            <a:off x="464417" y="5798230"/>
            <a:ext cx="0" cy="216000"/>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97" name="直接连接符 196"/>
          <p:cNvCxnSpPr/>
          <p:nvPr/>
        </p:nvCxnSpPr>
        <p:spPr>
          <a:xfrm>
            <a:off x="1155673" y="5798230"/>
            <a:ext cx="0" cy="216000"/>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98" name="直接连接符 197"/>
          <p:cNvCxnSpPr/>
          <p:nvPr/>
        </p:nvCxnSpPr>
        <p:spPr>
          <a:xfrm>
            <a:off x="1871577" y="5798230"/>
            <a:ext cx="0" cy="216000"/>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99" name="文本框 198"/>
          <p:cNvSpPr txBox="1"/>
          <p:nvPr/>
        </p:nvSpPr>
        <p:spPr>
          <a:xfrm>
            <a:off x="6586576" y="3082208"/>
            <a:ext cx="927607" cy="276999"/>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sz="1200" b="1" dirty="0" smtClean="0">
                <a:solidFill>
                  <a:prstClr val="black"/>
                </a:solidFill>
                <a:latin typeface="Arial" panose="020B0604020202020204" pitchFamily="34" charset="0"/>
                <a:cs typeface="Arial" panose="020B0604020202020204" pitchFamily="34" charset="0"/>
              </a:rPr>
              <a:t>Bulk </a:t>
            </a:r>
            <a:r>
              <a:rPr lang="en-US" altLang="zh-CN" sz="1200" b="1" dirty="0" err="1" smtClean="0">
                <a:solidFill>
                  <a:prstClr val="black"/>
                </a:solidFill>
                <a:latin typeface="Arial" panose="020B0604020202020204" pitchFamily="34" charset="0"/>
                <a:cs typeface="Arial" panose="020B0604020202020204" pitchFamily="34" charset="0"/>
              </a:rPr>
              <a:t>Nb</a:t>
            </a:r>
            <a:endParaRPr lang="zh-CN" altLang="en-US" sz="1200" b="1" dirty="0">
              <a:solidFill>
                <a:prstClr val="black"/>
              </a:solidFill>
              <a:latin typeface="Arial" panose="020B0604020202020204" pitchFamily="34" charset="0"/>
              <a:cs typeface="Arial" panose="020B0604020202020204" pitchFamily="34" charset="0"/>
            </a:endParaRPr>
          </a:p>
        </p:txBody>
      </p:sp>
      <p:sp>
        <p:nvSpPr>
          <p:cNvPr id="200" name="文本框 199"/>
          <p:cNvSpPr txBox="1"/>
          <p:nvPr/>
        </p:nvSpPr>
        <p:spPr>
          <a:xfrm>
            <a:off x="7876754" y="2560315"/>
            <a:ext cx="927607" cy="276999"/>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sz="1200" b="1" dirty="0" smtClean="0">
                <a:solidFill>
                  <a:prstClr val="black"/>
                </a:solidFill>
                <a:latin typeface="Arial" panose="020B0604020202020204" pitchFamily="34" charset="0"/>
                <a:cs typeface="Arial" panose="020B0604020202020204" pitchFamily="34" charset="0"/>
              </a:rPr>
              <a:t>Nb</a:t>
            </a:r>
            <a:r>
              <a:rPr lang="en-US" altLang="zh-CN" sz="1200" b="1" baseline="-25000" dirty="0" smtClean="0">
                <a:solidFill>
                  <a:prstClr val="black"/>
                </a:solidFill>
                <a:latin typeface="Arial" panose="020B0604020202020204" pitchFamily="34" charset="0"/>
                <a:cs typeface="Arial" panose="020B0604020202020204" pitchFamily="34" charset="0"/>
              </a:rPr>
              <a:t>3</a:t>
            </a:r>
            <a:r>
              <a:rPr lang="en-US" altLang="zh-CN" sz="1200" b="1" dirty="0" smtClean="0">
                <a:solidFill>
                  <a:prstClr val="black"/>
                </a:solidFill>
                <a:latin typeface="Arial" panose="020B0604020202020204" pitchFamily="34" charset="0"/>
                <a:cs typeface="Arial" panose="020B0604020202020204" pitchFamily="34" charset="0"/>
              </a:rPr>
              <a:t>Sn/</a:t>
            </a:r>
            <a:r>
              <a:rPr lang="en-US" altLang="zh-CN" sz="1200" b="1" dirty="0" err="1" smtClean="0">
                <a:solidFill>
                  <a:prstClr val="black"/>
                </a:solidFill>
                <a:latin typeface="Arial" panose="020B0604020202020204" pitchFamily="34" charset="0"/>
                <a:cs typeface="Arial" panose="020B0604020202020204" pitchFamily="34" charset="0"/>
              </a:rPr>
              <a:t>Nb</a:t>
            </a:r>
            <a:endParaRPr lang="zh-CN" altLang="en-US" sz="1200" b="1" dirty="0">
              <a:solidFill>
                <a:prstClr val="black"/>
              </a:solidFill>
              <a:latin typeface="Arial" panose="020B0604020202020204" pitchFamily="34" charset="0"/>
              <a:cs typeface="Arial" panose="020B0604020202020204" pitchFamily="34" charset="0"/>
            </a:endParaRPr>
          </a:p>
        </p:txBody>
      </p:sp>
      <p:sp>
        <p:nvSpPr>
          <p:cNvPr id="201" name="文本框 200"/>
          <p:cNvSpPr txBox="1"/>
          <p:nvPr/>
        </p:nvSpPr>
        <p:spPr>
          <a:xfrm>
            <a:off x="7876755" y="2211839"/>
            <a:ext cx="927607" cy="276999"/>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sz="1200" b="1" dirty="0" err="1" smtClean="0">
                <a:solidFill>
                  <a:prstClr val="black"/>
                </a:solidFill>
                <a:latin typeface="Arial" panose="020B0604020202020204" pitchFamily="34" charset="0"/>
                <a:cs typeface="Arial" panose="020B0604020202020204" pitchFamily="34" charset="0"/>
              </a:rPr>
              <a:t>Nb</a:t>
            </a:r>
            <a:r>
              <a:rPr lang="en-US" altLang="zh-CN" sz="1200" b="1" dirty="0" smtClean="0">
                <a:solidFill>
                  <a:prstClr val="black"/>
                </a:solidFill>
                <a:latin typeface="Arial" panose="020B0604020202020204" pitchFamily="34" charset="0"/>
                <a:cs typeface="Arial" panose="020B0604020202020204" pitchFamily="34" charset="0"/>
              </a:rPr>
              <a:t>/Cu</a:t>
            </a:r>
            <a:endParaRPr lang="zh-CN" altLang="en-US" sz="1200" b="1" dirty="0">
              <a:solidFill>
                <a:prstClr val="black"/>
              </a:solidFill>
              <a:latin typeface="Arial" panose="020B0604020202020204" pitchFamily="34" charset="0"/>
              <a:cs typeface="Arial" panose="020B0604020202020204" pitchFamily="34" charset="0"/>
            </a:endParaRPr>
          </a:p>
        </p:txBody>
      </p:sp>
      <p:sp>
        <p:nvSpPr>
          <p:cNvPr id="202" name="文本框 201"/>
          <p:cNvSpPr txBox="1"/>
          <p:nvPr/>
        </p:nvSpPr>
        <p:spPr>
          <a:xfrm>
            <a:off x="7868745" y="3067144"/>
            <a:ext cx="927607" cy="285458"/>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sz="1200" b="1" dirty="0" smtClean="0">
                <a:solidFill>
                  <a:prstClr val="black"/>
                </a:solidFill>
                <a:latin typeface="Arial" panose="020B0604020202020204" pitchFamily="34" charset="0"/>
                <a:cs typeface="Arial" panose="020B0604020202020204" pitchFamily="34" charset="0"/>
              </a:rPr>
              <a:t>N-dope</a:t>
            </a:r>
            <a:endParaRPr lang="zh-CN" altLang="en-US" sz="1200" b="1" dirty="0">
              <a:solidFill>
                <a:prstClr val="black"/>
              </a:solidFill>
              <a:latin typeface="Arial" panose="020B0604020202020204" pitchFamily="34" charset="0"/>
              <a:cs typeface="Arial" panose="020B0604020202020204" pitchFamily="34" charset="0"/>
            </a:endParaRPr>
          </a:p>
        </p:txBody>
      </p:sp>
      <p:cxnSp>
        <p:nvCxnSpPr>
          <p:cNvPr id="203" name="直接连接符 202"/>
          <p:cNvCxnSpPr>
            <a:stCxn id="169" idx="3"/>
          </p:cNvCxnSpPr>
          <p:nvPr/>
        </p:nvCxnSpPr>
        <p:spPr>
          <a:xfrm flipV="1">
            <a:off x="7506552" y="2359676"/>
            <a:ext cx="374349" cy="179884"/>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08" name="直接连接符 207"/>
          <p:cNvCxnSpPr>
            <a:stCxn id="169" idx="3"/>
          </p:cNvCxnSpPr>
          <p:nvPr/>
        </p:nvCxnSpPr>
        <p:spPr>
          <a:xfrm>
            <a:off x="7506552" y="2539560"/>
            <a:ext cx="369744" cy="153837"/>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10" name="直接连接符 209"/>
          <p:cNvCxnSpPr/>
          <p:nvPr/>
        </p:nvCxnSpPr>
        <p:spPr>
          <a:xfrm>
            <a:off x="7508251" y="3227852"/>
            <a:ext cx="360000" cy="1188"/>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220" name="矩形 219"/>
          <p:cNvSpPr/>
          <p:nvPr/>
        </p:nvSpPr>
        <p:spPr>
          <a:xfrm>
            <a:off x="7142054" y="4223315"/>
            <a:ext cx="300082" cy="369332"/>
          </a:xfrm>
          <a:prstGeom prst="rect">
            <a:avLst/>
          </a:prstGeom>
        </p:spPr>
        <p:txBody>
          <a:bodyPr wrap="none" anchor="ctr">
            <a:spAutoFit/>
          </a:bodyPr>
          <a:lstStyle/>
          <a:p>
            <a:r>
              <a:rPr lang="el-GR" altLang="zh-CN" b="1" i="1" dirty="0">
                <a:solidFill>
                  <a:srgbClr val="00B050"/>
                </a:solidFill>
                <a:latin typeface="Arial" panose="020B0604020202020204" pitchFamily="34" charset="0"/>
                <a:cs typeface="Arial" panose="020B0604020202020204" pitchFamily="34" charset="0"/>
              </a:rPr>
              <a:t>↓</a:t>
            </a:r>
            <a:endParaRPr lang="zh-CN" altLang="en-US" dirty="0">
              <a:solidFill>
                <a:srgbClr val="00B050"/>
              </a:solidFill>
            </a:endParaRPr>
          </a:p>
        </p:txBody>
      </p:sp>
      <p:sp>
        <p:nvSpPr>
          <p:cNvPr id="221" name="文本框 220"/>
          <p:cNvSpPr txBox="1"/>
          <p:nvPr/>
        </p:nvSpPr>
        <p:spPr>
          <a:xfrm>
            <a:off x="5775268" y="5447333"/>
            <a:ext cx="2522530" cy="369332"/>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altLang="zh-CN" b="1" dirty="0" smtClean="0">
                <a:solidFill>
                  <a:prstClr val="black"/>
                </a:solidFill>
                <a:latin typeface="Arial" panose="020B0604020202020204" pitchFamily="34" charset="0"/>
                <a:cs typeface="Arial" panose="020B0604020202020204" pitchFamily="34" charset="0"/>
              </a:rPr>
              <a:t>Dynamic </a:t>
            </a:r>
            <a:r>
              <a:rPr lang="en-US" altLang="zh-CN" b="1" dirty="0" err="1" smtClean="0">
                <a:solidFill>
                  <a:prstClr val="black"/>
                </a:solidFill>
                <a:latin typeface="Arial" panose="020B0604020202020204" pitchFamily="34" charset="0"/>
                <a:cs typeface="Arial" panose="020B0604020202020204" pitchFamily="34" charset="0"/>
              </a:rPr>
              <a:t>Cryo</a:t>
            </a:r>
            <a:r>
              <a:rPr lang="en-US" altLang="zh-CN" b="1" dirty="0" smtClean="0">
                <a:solidFill>
                  <a:prstClr val="black"/>
                </a:solidFill>
                <a:latin typeface="Arial" panose="020B0604020202020204" pitchFamily="34" charset="0"/>
                <a:cs typeface="Arial" panose="020B0604020202020204" pitchFamily="34" charset="0"/>
              </a:rPr>
              <a:t> Load</a:t>
            </a:r>
            <a:endParaRPr lang="zh-CN" altLang="en-US" b="1" dirty="0">
              <a:solidFill>
                <a:prstClr val="black"/>
              </a:solidFill>
              <a:latin typeface="Arial" panose="020B0604020202020204" pitchFamily="34" charset="0"/>
              <a:cs typeface="Arial" panose="020B0604020202020204" pitchFamily="34" charset="0"/>
            </a:endParaRPr>
          </a:p>
        </p:txBody>
      </p:sp>
      <p:cxnSp>
        <p:nvCxnSpPr>
          <p:cNvPr id="223" name="直接连接符 222"/>
          <p:cNvCxnSpPr/>
          <p:nvPr/>
        </p:nvCxnSpPr>
        <p:spPr>
          <a:xfrm flipH="1">
            <a:off x="6897065" y="5222625"/>
            <a:ext cx="1" cy="216000"/>
          </a:xfrm>
          <a:prstGeom prst="line">
            <a:avLst/>
          </a:prstGeom>
          <a:ln w="28575">
            <a:solidFill>
              <a:schemeClr val="tx1"/>
            </a:solidFill>
            <a:headEnd type="triangl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27" name="直接连接符 226"/>
          <p:cNvCxnSpPr/>
          <p:nvPr/>
        </p:nvCxnSpPr>
        <p:spPr>
          <a:xfrm>
            <a:off x="7370513" y="4235379"/>
            <a:ext cx="1" cy="1224000"/>
          </a:xfrm>
          <a:prstGeom prst="line">
            <a:avLst/>
          </a:prstGeom>
          <a:ln w="28575">
            <a:solidFill>
              <a:schemeClr val="tx1"/>
            </a:solidFill>
            <a:headEnd type="triangl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30" name="直接连接符 229"/>
          <p:cNvCxnSpPr/>
          <p:nvPr/>
        </p:nvCxnSpPr>
        <p:spPr>
          <a:xfrm>
            <a:off x="6323948" y="5222711"/>
            <a:ext cx="0" cy="216000"/>
          </a:xfrm>
          <a:prstGeom prst="line">
            <a:avLst/>
          </a:prstGeom>
          <a:ln w="28575">
            <a:solidFill>
              <a:schemeClr val="tx1"/>
            </a:solidFill>
            <a:headEnd type="triangle" w="med" len="med"/>
            <a:tailEnd type="none" w="med" len="med"/>
          </a:ln>
        </p:spPr>
        <p:style>
          <a:lnRef idx="3">
            <a:schemeClr val="accent2"/>
          </a:lnRef>
          <a:fillRef idx="0">
            <a:schemeClr val="accent2"/>
          </a:fillRef>
          <a:effectRef idx="2">
            <a:schemeClr val="accent2"/>
          </a:effectRef>
          <a:fontRef idx="minor">
            <a:schemeClr val="tx1"/>
          </a:fontRef>
        </p:style>
      </p:cxnSp>
      <p:sp>
        <p:nvSpPr>
          <p:cNvPr id="232" name="矩形 231"/>
          <p:cNvSpPr/>
          <p:nvPr/>
        </p:nvSpPr>
        <p:spPr>
          <a:xfrm>
            <a:off x="6667735" y="5147941"/>
            <a:ext cx="255996" cy="369332"/>
          </a:xfrm>
          <a:prstGeom prst="rect">
            <a:avLst/>
          </a:prstGeom>
        </p:spPr>
        <p:txBody>
          <a:bodyPr wrap="square" anchor="ctr">
            <a:spAutoFit/>
          </a:bodyPr>
          <a:lstStyle/>
          <a:p>
            <a:r>
              <a:rPr lang="el-GR" altLang="zh-CN" b="1" i="1" dirty="0">
                <a:solidFill>
                  <a:srgbClr val="FF0000"/>
                </a:solidFill>
                <a:latin typeface="Arial" panose="020B0604020202020204" pitchFamily="34" charset="0"/>
                <a:cs typeface="Arial" panose="020B0604020202020204" pitchFamily="34" charset="0"/>
              </a:rPr>
              <a:t>↑</a:t>
            </a:r>
            <a:endParaRPr lang="zh-CN" altLang="en-US" dirty="0">
              <a:solidFill>
                <a:srgbClr val="FF0000"/>
              </a:solidFill>
            </a:endParaRPr>
          </a:p>
        </p:txBody>
      </p:sp>
      <p:sp>
        <p:nvSpPr>
          <p:cNvPr id="233" name="矩形 232"/>
          <p:cNvSpPr/>
          <p:nvPr/>
        </p:nvSpPr>
        <p:spPr>
          <a:xfrm>
            <a:off x="6077367" y="5147941"/>
            <a:ext cx="300082" cy="369332"/>
          </a:xfrm>
          <a:prstGeom prst="rect">
            <a:avLst/>
          </a:prstGeom>
        </p:spPr>
        <p:txBody>
          <a:bodyPr wrap="none" anchor="ctr">
            <a:spAutoFit/>
          </a:bodyPr>
          <a:lstStyle/>
          <a:p>
            <a:r>
              <a:rPr lang="el-GR" altLang="zh-CN" b="1" i="1" dirty="0">
                <a:solidFill>
                  <a:srgbClr val="FF0000"/>
                </a:solidFill>
                <a:latin typeface="Arial" panose="020B0604020202020204" pitchFamily="34" charset="0"/>
                <a:cs typeface="Arial" panose="020B0604020202020204" pitchFamily="34" charset="0"/>
              </a:rPr>
              <a:t>↑</a:t>
            </a:r>
            <a:endParaRPr lang="zh-CN" altLang="en-US" dirty="0">
              <a:solidFill>
                <a:srgbClr val="FF0000"/>
              </a:solidFill>
            </a:endParaRPr>
          </a:p>
        </p:txBody>
      </p:sp>
      <p:sp>
        <p:nvSpPr>
          <p:cNvPr id="235" name="文本框 234"/>
          <p:cNvSpPr txBox="1"/>
          <p:nvPr/>
        </p:nvSpPr>
        <p:spPr>
          <a:xfrm>
            <a:off x="3833323" y="5425584"/>
            <a:ext cx="1794426" cy="369332"/>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r>
              <a:rPr lang="en-US" altLang="zh-CN" b="1" dirty="0" smtClean="0">
                <a:solidFill>
                  <a:prstClr val="black"/>
                </a:solidFill>
                <a:latin typeface="Arial" panose="020B0604020202020204" pitchFamily="34" charset="0"/>
                <a:cs typeface="Arial" panose="020B0604020202020204" pitchFamily="34" charset="0"/>
              </a:rPr>
              <a:t>Cavity Shape</a:t>
            </a:r>
            <a:endParaRPr lang="zh-CN" altLang="en-US" b="1" dirty="0">
              <a:solidFill>
                <a:prstClr val="black"/>
              </a:solidFill>
              <a:latin typeface="Arial" panose="020B0604020202020204" pitchFamily="34" charset="0"/>
              <a:cs typeface="Arial" panose="020B0604020202020204" pitchFamily="34" charset="0"/>
            </a:endParaRPr>
          </a:p>
        </p:txBody>
      </p:sp>
      <p:sp>
        <p:nvSpPr>
          <p:cNvPr id="237" name="文本框 236"/>
          <p:cNvSpPr txBox="1"/>
          <p:nvPr/>
        </p:nvSpPr>
        <p:spPr>
          <a:xfrm>
            <a:off x="4884749" y="6030857"/>
            <a:ext cx="904284" cy="276999"/>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sz="1200" b="1" i="1" dirty="0" smtClean="0">
                <a:solidFill>
                  <a:prstClr val="black"/>
                </a:solidFill>
                <a:latin typeface="Arial" panose="020B0604020202020204" pitchFamily="34" charset="0"/>
                <a:cs typeface="Arial" panose="020B0604020202020204" pitchFamily="34" charset="0"/>
              </a:rPr>
              <a:t>Large iris</a:t>
            </a:r>
            <a:endParaRPr lang="zh-CN" altLang="en-US" sz="1200" b="1" i="1" dirty="0">
              <a:solidFill>
                <a:prstClr val="black"/>
              </a:solidFill>
              <a:latin typeface="Arial" panose="020B0604020202020204" pitchFamily="34" charset="0"/>
              <a:cs typeface="Arial" panose="020B0604020202020204" pitchFamily="34" charset="0"/>
            </a:endParaRPr>
          </a:p>
        </p:txBody>
      </p:sp>
      <p:sp>
        <p:nvSpPr>
          <p:cNvPr id="238" name="文本框 237"/>
          <p:cNvSpPr txBox="1"/>
          <p:nvPr/>
        </p:nvSpPr>
        <p:spPr>
          <a:xfrm>
            <a:off x="3946434" y="6030857"/>
            <a:ext cx="903297" cy="276999"/>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sz="1200" b="1" i="1" dirty="0" smtClean="0">
                <a:solidFill>
                  <a:prstClr val="black"/>
                </a:solidFill>
                <a:latin typeface="Arial" panose="020B0604020202020204" pitchFamily="34" charset="0"/>
                <a:cs typeface="Arial" panose="020B0604020202020204" pitchFamily="34" charset="0"/>
              </a:rPr>
              <a:t>Low loss</a:t>
            </a:r>
            <a:endParaRPr lang="zh-CN" altLang="en-US" sz="1200" b="1" i="1" dirty="0">
              <a:solidFill>
                <a:prstClr val="black"/>
              </a:solidFill>
              <a:latin typeface="Arial" panose="020B0604020202020204" pitchFamily="34" charset="0"/>
              <a:cs typeface="Arial" panose="020B0604020202020204" pitchFamily="34" charset="0"/>
            </a:endParaRPr>
          </a:p>
        </p:txBody>
      </p:sp>
      <p:cxnSp>
        <p:nvCxnSpPr>
          <p:cNvPr id="239" name="直接连接符 238"/>
          <p:cNvCxnSpPr/>
          <p:nvPr/>
        </p:nvCxnSpPr>
        <p:spPr>
          <a:xfrm>
            <a:off x="4398083" y="5817186"/>
            <a:ext cx="0" cy="216000"/>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40" name="直接连接符 239"/>
          <p:cNvCxnSpPr/>
          <p:nvPr/>
        </p:nvCxnSpPr>
        <p:spPr>
          <a:xfrm>
            <a:off x="5113987" y="5817186"/>
            <a:ext cx="0" cy="216000"/>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241" name="文本框 240"/>
          <p:cNvSpPr txBox="1"/>
          <p:nvPr/>
        </p:nvSpPr>
        <p:spPr>
          <a:xfrm>
            <a:off x="122910" y="1354218"/>
            <a:ext cx="2022746" cy="369332"/>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altLang="zh-CN" b="1" dirty="0" smtClean="0">
                <a:solidFill>
                  <a:prstClr val="black"/>
                </a:solidFill>
                <a:latin typeface="Arial" panose="020B0604020202020204" pitchFamily="34" charset="0"/>
                <a:cs typeface="Arial" panose="020B0604020202020204" pitchFamily="34" charset="0"/>
              </a:rPr>
              <a:t>PS Efficiency</a:t>
            </a:r>
            <a:endParaRPr lang="zh-CN" altLang="en-US" b="1" dirty="0">
              <a:solidFill>
                <a:prstClr val="black"/>
              </a:solidFill>
              <a:latin typeface="Arial" panose="020B0604020202020204" pitchFamily="34" charset="0"/>
              <a:cs typeface="Arial" panose="020B0604020202020204" pitchFamily="34" charset="0"/>
            </a:endParaRPr>
          </a:p>
        </p:txBody>
      </p:sp>
      <p:cxnSp>
        <p:nvCxnSpPr>
          <p:cNvPr id="242" name="直接连接符 241"/>
          <p:cNvCxnSpPr/>
          <p:nvPr/>
        </p:nvCxnSpPr>
        <p:spPr>
          <a:xfrm flipV="1">
            <a:off x="2120159" y="6621762"/>
            <a:ext cx="3872726" cy="1"/>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43" name="直接连接符 242"/>
          <p:cNvCxnSpPr/>
          <p:nvPr/>
        </p:nvCxnSpPr>
        <p:spPr>
          <a:xfrm>
            <a:off x="2120159" y="5804721"/>
            <a:ext cx="0" cy="828000"/>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44" name="直接连接符 243"/>
          <p:cNvCxnSpPr/>
          <p:nvPr/>
        </p:nvCxnSpPr>
        <p:spPr>
          <a:xfrm>
            <a:off x="5992885" y="5793761"/>
            <a:ext cx="0" cy="828000"/>
          </a:xfrm>
          <a:prstGeom prst="line">
            <a:avLst/>
          </a:prstGeom>
          <a:ln w="28575">
            <a:solidFill>
              <a:schemeClr val="tx1"/>
            </a:solidFill>
            <a:headEnd type="triangl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45" name="直接连接符 244"/>
          <p:cNvCxnSpPr/>
          <p:nvPr/>
        </p:nvCxnSpPr>
        <p:spPr>
          <a:xfrm flipV="1">
            <a:off x="1136277" y="1723788"/>
            <a:ext cx="0" cy="252000"/>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246" name="矩形 245"/>
          <p:cNvSpPr/>
          <p:nvPr/>
        </p:nvSpPr>
        <p:spPr>
          <a:xfrm>
            <a:off x="1285003" y="1638234"/>
            <a:ext cx="262935" cy="369332"/>
          </a:xfrm>
          <a:prstGeom prst="rect">
            <a:avLst/>
          </a:prstGeom>
        </p:spPr>
        <p:txBody>
          <a:bodyPr wrap="square" anchor="ctr">
            <a:spAutoFit/>
          </a:bodyPr>
          <a:lstStyle/>
          <a:p>
            <a:r>
              <a:rPr lang="el-GR" altLang="zh-CN" b="1" i="1" dirty="0">
                <a:solidFill>
                  <a:srgbClr val="FF0000"/>
                </a:solidFill>
                <a:latin typeface="Arial" panose="020B0604020202020204" pitchFamily="34" charset="0"/>
                <a:cs typeface="Arial" panose="020B0604020202020204" pitchFamily="34" charset="0"/>
              </a:rPr>
              <a:t>↑</a:t>
            </a:r>
            <a:endParaRPr lang="zh-CN" altLang="en-US" dirty="0">
              <a:solidFill>
                <a:srgbClr val="FF0000"/>
              </a:solidFill>
            </a:endParaRPr>
          </a:p>
        </p:txBody>
      </p:sp>
      <p:sp>
        <p:nvSpPr>
          <p:cNvPr id="247" name="文本框 246"/>
          <p:cNvSpPr txBox="1"/>
          <p:nvPr/>
        </p:nvSpPr>
        <p:spPr>
          <a:xfrm>
            <a:off x="6712916" y="1537533"/>
            <a:ext cx="1931989" cy="369332"/>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nchor="ctr">
            <a:spAutoFit/>
          </a:bodyPr>
          <a:lstStyle>
            <a:defPPr>
              <a:defRPr lang="zh-CN"/>
            </a:defPPr>
            <a:lvl1pPr algn="ctr">
              <a:defRPr b="1">
                <a:latin typeface="Arial" panose="020B0604020202020204" pitchFamily="34" charset="0"/>
                <a:cs typeface="Arial" panose="020B0604020202020204" pitchFamily="34" charset="0"/>
              </a:defRPr>
            </a:lvl1pPr>
          </a:lstStyle>
          <a:p>
            <a:r>
              <a:rPr lang="en-US" altLang="zh-CN" dirty="0">
                <a:solidFill>
                  <a:prstClr val="black"/>
                </a:solidFill>
              </a:rPr>
              <a:t>Cavity Material</a:t>
            </a:r>
            <a:endParaRPr lang="zh-CN" altLang="en-US" dirty="0">
              <a:solidFill>
                <a:prstClr val="black"/>
              </a:solidFill>
            </a:endParaRPr>
          </a:p>
        </p:txBody>
      </p:sp>
      <p:sp>
        <p:nvSpPr>
          <p:cNvPr id="248" name="矩形 247"/>
          <p:cNvSpPr/>
          <p:nvPr/>
        </p:nvSpPr>
        <p:spPr>
          <a:xfrm>
            <a:off x="2441818" y="2300117"/>
            <a:ext cx="992579" cy="276999"/>
          </a:xfrm>
          <a:prstGeom prst="rect">
            <a:avLst/>
          </a:prstGeom>
        </p:spPr>
        <p:txBody>
          <a:bodyPr wrap="none">
            <a:spAutoFit/>
          </a:bodyPr>
          <a:lstStyle/>
          <a:p>
            <a:r>
              <a:rPr lang="en-US" altLang="zh-CN" sz="1200" i="1" dirty="0">
                <a:solidFill>
                  <a:prstClr val="black"/>
                </a:solidFill>
                <a:latin typeface="Arial" panose="020B0604020202020204" pitchFamily="34" charset="0"/>
                <a:cs typeface="Arial" panose="020B0604020202020204" pitchFamily="34" charset="0"/>
              </a:rPr>
              <a:t>I </a:t>
            </a:r>
            <a:r>
              <a:rPr lang="en-US" altLang="zh-CN" sz="1200" dirty="0" smtClean="0">
                <a:solidFill>
                  <a:prstClr val="black"/>
                </a:solidFill>
                <a:latin typeface="Arial" panose="020B0604020202020204" pitchFamily="34" charset="0"/>
                <a:cs typeface="Arial" panose="020B0604020202020204" pitchFamily="34" charset="0"/>
              </a:rPr>
              <a:t>=</a:t>
            </a:r>
            <a:r>
              <a:rPr lang="en-US" altLang="zh-CN" sz="1200" i="1" dirty="0" smtClean="0">
                <a:solidFill>
                  <a:prstClr val="black"/>
                </a:solidFill>
                <a:latin typeface="Arial" panose="020B0604020202020204" pitchFamily="34" charset="0"/>
                <a:cs typeface="Arial" panose="020B0604020202020204" pitchFamily="34" charset="0"/>
              </a:rPr>
              <a:t> </a:t>
            </a:r>
            <a:r>
              <a:rPr lang="en-US" altLang="zh-CN" sz="1200" dirty="0" smtClean="0">
                <a:solidFill>
                  <a:prstClr val="black"/>
                </a:solidFill>
                <a:latin typeface="Arial" panose="020B0604020202020204" pitchFamily="34" charset="0"/>
                <a:cs typeface="Arial" panose="020B0604020202020204" pitchFamily="34" charset="0"/>
              </a:rPr>
              <a:t>33.2 </a:t>
            </a:r>
            <a:r>
              <a:rPr lang="en-US" altLang="zh-CN" sz="1200" dirty="0">
                <a:solidFill>
                  <a:prstClr val="black"/>
                </a:solidFill>
                <a:latin typeface="Arial" panose="020B0604020202020204" pitchFamily="34" charset="0"/>
                <a:cs typeface="Arial" panose="020B0604020202020204" pitchFamily="34" charset="0"/>
              </a:rPr>
              <a:t>mA</a:t>
            </a:r>
            <a:endParaRPr lang="zh-CN" altLang="en-US" sz="1200" dirty="0">
              <a:solidFill>
                <a:prstClr val="black"/>
              </a:solidFill>
              <a:latin typeface="Arial" panose="020B0604020202020204" pitchFamily="34" charset="0"/>
              <a:cs typeface="Arial" panose="020B0604020202020204" pitchFamily="34" charset="0"/>
            </a:endParaRPr>
          </a:p>
        </p:txBody>
      </p:sp>
      <p:sp>
        <p:nvSpPr>
          <p:cNvPr id="249" name="文本框 248"/>
          <p:cNvSpPr txBox="1"/>
          <p:nvPr/>
        </p:nvSpPr>
        <p:spPr>
          <a:xfrm>
            <a:off x="3438609" y="2314155"/>
            <a:ext cx="874375" cy="2769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US" altLang="zh-CN" sz="1200" i="1" dirty="0" err="1" smtClean="0">
                <a:solidFill>
                  <a:prstClr val="black"/>
                </a:solidFill>
                <a:latin typeface="Arial" panose="020B0604020202020204" pitchFamily="34" charset="0"/>
                <a:cs typeface="Arial" panose="020B0604020202020204" pitchFamily="34" charset="0"/>
              </a:rPr>
              <a:t>N</a:t>
            </a:r>
            <a:r>
              <a:rPr lang="en-US" altLang="zh-CN" sz="1200" baseline="-25000" dirty="0" err="1" smtClean="0">
                <a:solidFill>
                  <a:prstClr val="black"/>
                </a:solidFill>
                <a:latin typeface="Arial" panose="020B0604020202020204" pitchFamily="34" charset="0"/>
                <a:cs typeface="Arial" panose="020B0604020202020204" pitchFamily="34" charset="0"/>
              </a:rPr>
              <a:t>b</a:t>
            </a:r>
            <a:r>
              <a:rPr lang="en-US" altLang="zh-CN" sz="1200" dirty="0" smtClean="0">
                <a:solidFill>
                  <a:prstClr val="black"/>
                </a:solidFill>
                <a:latin typeface="Arial" panose="020B0604020202020204" pitchFamily="34" charset="0"/>
                <a:cs typeface="Arial" panose="020B0604020202020204" pitchFamily="34" charset="0"/>
              </a:rPr>
              <a:t> = 50</a:t>
            </a:r>
            <a:endParaRPr lang="zh-CN" altLang="en-US" sz="1200" dirty="0">
              <a:solidFill>
                <a:prstClr val="black"/>
              </a:solidFill>
              <a:latin typeface="Arial" panose="020B0604020202020204" pitchFamily="34" charset="0"/>
              <a:cs typeface="Arial" panose="020B0604020202020204" pitchFamily="34" charset="0"/>
            </a:endParaRPr>
          </a:p>
        </p:txBody>
      </p:sp>
      <p:cxnSp>
        <p:nvCxnSpPr>
          <p:cNvPr id="250" name="直接连接符 249"/>
          <p:cNvCxnSpPr/>
          <p:nvPr/>
        </p:nvCxnSpPr>
        <p:spPr>
          <a:xfrm>
            <a:off x="4735416" y="5219457"/>
            <a:ext cx="0" cy="216000"/>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51" name="直接连接符 250"/>
          <p:cNvCxnSpPr/>
          <p:nvPr/>
        </p:nvCxnSpPr>
        <p:spPr>
          <a:xfrm flipH="1">
            <a:off x="5622492" y="5219457"/>
            <a:ext cx="370393" cy="218099"/>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54" name="直接连接符 253"/>
          <p:cNvCxnSpPr/>
          <p:nvPr/>
        </p:nvCxnSpPr>
        <p:spPr>
          <a:xfrm>
            <a:off x="3686836" y="5209389"/>
            <a:ext cx="167512" cy="211727"/>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58" name="直接连接符 257"/>
          <p:cNvCxnSpPr/>
          <p:nvPr/>
        </p:nvCxnSpPr>
        <p:spPr>
          <a:xfrm flipV="1">
            <a:off x="3855009" y="4268400"/>
            <a:ext cx="0" cy="1158466"/>
          </a:xfrm>
          <a:prstGeom prst="line">
            <a:avLst/>
          </a:prstGeom>
          <a:ln w="28575">
            <a:solidFill>
              <a:schemeClr val="tx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264" name="文本框 263"/>
          <p:cNvSpPr txBox="1"/>
          <p:nvPr/>
        </p:nvSpPr>
        <p:spPr>
          <a:xfrm>
            <a:off x="127415" y="4828797"/>
            <a:ext cx="2042552" cy="369332"/>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b="1" dirty="0" smtClean="0">
                <a:solidFill>
                  <a:prstClr val="black"/>
                </a:solidFill>
                <a:latin typeface="Arial" panose="020B0604020202020204" pitchFamily="34" charset="0"/>
                <a:cs typeface="Arial" panose="020B0604020202020204" pitchFamily="34" charset="0"/>
              </a:rPr>
              <a:t>Mode Propagate</a:t>
            </a:r>
            <a:endParaRPr lang="zh-CN" altLang="en-US" b="1" dirty="0">
              <a:solidFill>
                <a:prstClr val="black"/>
              </a:solidFill>
              <a:latin typeface="Arial" panose="020B0604020202020204" pitchFamily="34" charset="0"/>
              <a:cs typeface="Arial" panose="020B0604020202020204" pitchFamily="34" charset="0"/>
            </a:endParaRPr>
          </a:p>
        </p:txBody>
      </p:sp>
      <p:cxnSp>
        <p:nvCxnSpPr>
          <p:cNvPr id="269" name="直接连接符 268"/>
          <p:cNvCxnSpPr/>
          <p:nvPr/>
        </p:nvCxnSpPr>
        <p:spPr>
          <a:xfrm>
            <a:off x="6641150" y="4070912"/>
            <a:ext cx="252000" cy="0"/>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270" name="直接连接符 269"/>
          <p:cNvCxnSpPr>
            <a:stCxn id="15" idx="2"/>
            <a:endCxn id="123" idx="0"/>
          </p:cNvCxnSpPr>
          <p:nvPr/>
        </p:nvCxnSpPr>
        <p:spPr>
          <a:xfrm>
            <a:off x="6758443" y="4729692"/>
            <a:ext cx="151236" cy="136656"/>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278" name="文本框 277"/>
          <p:cNvSpPr txBox="1"/>
          <p:nvPr/>
        </p:nvSpPr>
        <p:spPr>
          <a:xfrm>
            <a:off x="2492729" y="1346756"/>
            <a:ext cx="2233023" cy="368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zh-CN"/>
            </a:defPPr>
            <a:lvl1pPr algn="ctr">
              <a:defRPr b="1" i="1">
                <a:solidFill>
                  <a:schemeClr val="lt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i="0" dirty="0" smtClean="0">
                <a:solidFill>
                  <a:prstClr val="white"/>
                </a:solidFill>
              </a:rPr>
              <a:t>RF </a:t>
            </a:r>
            <a:r>
              <a:rPr lang="en-US" altLang="zh-CN" i="0" dirty="0">
                <a:solidFill>
                  <a:prstClr val="white"/>
                </a:solidFill>
              </a:rPr>
              <a:t>AC &lt; </a:t>
            </a:r>
            <a:r>
              <a:rPr lang="en-US" altLang="zh-CN" i="0" dirty="0" smtClean="0">
                <a:solidFill>
                  <a:prstClr val="white"/>
                </a:solidFill>
              </a:rPr>
              <a:t>200 </a:t>
            </a:r>
            <a:r>
              <a:rPr lang="en-US" altLang="zh-CN" i="0" dirty="0">
                <a:solidFill>
                  <a:prstClr val="white"/>
                </a:solidFill>
              </a:rPr>
              <a:t>MW </a:t>
            </a:r>
            <a:endParaRPr lang="zh-CN" altLang="en-US" i="0" dirty="0">
              <a:solidFill>
                <a:prstClr val="white"/>
              </a:solidFill>
            </a:endParaRPr>
          </a:p>
        </p:txBody>
      </p:sp>
      <p:sp>
        <p:nvSpPr>
          <p:cNvPr id="279" name="文本框 278"/>
          <p:cNvSpPr txBox="1"/>
          <p:nvPr/>
        </p:nvSpPr>
        <p:spPr>
          <a:xfrm>
            <a:off x="6139291" y="6010036"/>
            <a:ext cx="244315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zh-CN"/>
            </a:defPPr>
            <a:lvl1pPr algn="ctr">
              <a:defRPr b="1" i="1">
                <a:solidFill>
                  <a:schemeClr val="lt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i="0" dirty="0" err="1" smtClean="0">
                <a:solidFill>
                  <a:prstClr val="white"/>
                </a:solidFill>
              </a:rPr>
              <a:t>Cryo</a:t>
            </a:r>
            <a:r>
              <a:rPr lang="en-US" altLang="zh-CN" i="0" dirty="0" smtClean="0">
                <a:solidFill>
                  <a:prstClr val="white"/>
                </a:solidFill>
              </a:rPr>
              <a:t> </a:t>
            </a:r>
            <a:r>
              <a:rPr lang="en-US" altLang="zh-CN" i="0" dirty="0">
                <a:solidFill>
                  <a:prstClr val="white"/>
                </a:solidFill>
              </a:rPr>
              <a:t>AC &lt; </a:t>
            </a:r>
            <a:r>
              <a:rPr lang="en-US" altLang="zh-CN" i="0" dirty="0" smtClean="0">
                <a:solidFill>
                  <a:prstClr val="white"/>
                </a:solidFill>
              </a:rPr>
              <a:t>20 </a:t>
            </a:r>
            <a:r>
              <a:rPr lang="en-US" altLang="zh-CN" i="0" dirty="0">
                <a:solidFill>
                  <a:prstClr val="white"/>
                </a:solidFill>
              </a:rPr>
              <a:t>MW </a:t>
            </a:r>
            <a:endParaRPr lang="zh-CN" altLang="en-US" i="0" dirty="0">
              <a:solidFill>
                <a:prstClr val="white"/>
              </a:solidFill>
            </a:endParaRPr>
          </a:p>
        </p:txBody>
      </p:sp>
      <p:cxnSp>
        <p:nvCxnSpPr>
          <p:cNvPr id="280" name="直接连接符 279"/>
          <p:cNvCxnSpPr/>
          <p:nvPr/>
        </p:nvCxnSpPr>
        <p:spPr>
          <a:xfrm flipH="1">
            <a:off x="2156121" y="1551657"/>
            <a:ext cx="326143" cy="7053"/>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284" name="直接连接符 283"/>
          <p:cNvCxnSpPr/>
          <p:nvPr/>
        </p:nvCxnSpPr>
        <p:spPr>
          <a:xfrm flipH="1">
            <a:off x="7225205" y="5798823"/>
            <a:ext cx="1" cy="216000"/>
          </a:xfrm>
          <a:prstGeom prst="line">
            <a:avLst/>
          </a:prstGeom>
          <a:ln w="28575">
            <a:solidFill>
              <a:schemeClr val="tx1"/>
            </a:solidFill>
            <a:headEnd type="triangle" w="med" len="med"/>
            <a:tailEnd type="none" w="med" len="med"/>
          </a:ln>
        </p:spPr>
        <p:style>
          <a:lnRef idx="3">
            <a:schemeClr val="accent2"/>
          </a:lnRef>
          <a:fillRef idx="0">
            <a:schemeClr val="accent2"/>
          </a:fillRef>
          <a:effectRef idx="2">
            <a:schemeClr val="accent2"/>
          </a:effectRef>
          <a:fontRef idx="minor">
            <a:schemeClr val="tx1"/>
          </a:fontRef>
        </p:style>
      </p:cxnSp>
      <p:sp>
        <p:nvSpPr>
          <p:cNvPr id="287" name="矩形 286"/>
          <p:cNvSpPr/>
          <p:nvPr/>
        </p:nvSpPr>
        <p:spPr>
          <a:xfrm>
            <a:off x="2206165" y="5248996"/>
            <a:ext cx="300082" cy="369332"/>
          </a:xfrm>
          <a:prstGeom prst="rect">
            <a:avLst/>
          </a:prstGeom>
        </p:spPr>
        <p:txBody>
          <a:bodyPr wrap="none" anchor="ctr">
            <a:spAutoFit/>
          </a:bodyPr>
          <a:lstStyle/>
          <a:p>
            <a:r>
              <a:rPr lang="el-GR" altLang="zh-CN" b="1" i="1" dirty="0">
                <a:solidFill>
                  <a:srgbClr val="00B050"/>
                </a:solidFill>
                <a:latin typeface="Arial" panose="020B0604020202020204" pitchFamily="34" charset="0"/>
                <a:cs typeface="Arial" panose="020B0604020202020204" pitchFamily="34" charset="0"/>
              </a:rPr>
              <a:t>↓</a:t>
            </a:r>
            <a:endParaRPr lang="zh-CN" altLang="en-US" dirty="0">
              <a:solidFill>
                <a:srgbClr val="00B050"/>
              </a:solidFill>
            </a:endParaRPr>
          </a:p>
        </p:txBody>
      </p:sp>
      <p:sp>
        <p:nvSpPr>
          <p:cNvPr id="289" name="文本框 288"/>
          <p:cNvSpPr txBox="1"/>
          <p:nvPr/>
        </p:nvSpPr>
        <p:spPr>
          <a:xfrm>
            <a:off x="8106171" y="4485362"/>
            <a:ext cx="558203" cy="276999"/>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sz="1200" b="1" dirty="0" smtClean="0">
                <a:solidFill>
                  <a:prstClr val="black"/>
                </a:solidFill>
                <a:latin typeface="Arial" panose="020B0604020202020204" pitchFamily="34" charset="0"/>
                <a:cs typeface="Arial" panose="020B0604020202020204" pitchFamily="34" charset="0"/>
              </a:rPr>
              <a:t>2 K</a:t>
            </a:r>
          </a:p>
        </p:txBody>
      </p:sp>
      <p:sp>
        <p:nvSpPr>
          <p:cNvPr id="290" name="文本框 289"/>
          <p:cNvSpPr txBox="1"/>
          <p:nvPr/>
        </p:nvSpPr>
        <p:spPr>
          <a:xfrm>
            <a:off x="8091139" y="4879748"/>
            <a:ext cx="573236" cy="276999"/>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sz="1200" b="1" dirty="0" smtClean="0">
                <a:solidFill>
                  <a:prstClr val="black"/>
                </a:solidFill>
                <a:latin typeface="Arial" panose="020B0604020202020204" pitchFamily="34" charset="0"/>
                <a:cs typeface="Arial" panose="020B0604020202020204" pitchFamily="34" charset="0"/>
              </a:rPr>
              <a:t>4.2 K</a:t>
            </a:r>
            <a:endParaRPr lang="zh-CN" altLang="en-US" sz="1200" b="1" dirty="0">
              <a:solidFill>
                <a:prstClr val="black"/>
              </a:solidFill>
              <a:latin typeface="Arial" panose="020B0604020202020204" pitchFamily="34" charset="0"/>
              <a:cs typeface="Arial" panose="020B0604020202020204" pitchFamily="34" charset="0"/>
            </a:endParaRPr>
          </a:p>
        </p:txBody>
      </p:sp>
      <p:cxnSp>
        <p:nvCxnSpPr>
          <p:cNvPr id="295" name="直接连接符 294"/>
          <p:cNvCxnSpPr>
            <a:stCxn id="15" idx="0"/>
          </p:cNvCxnSpPr>
          <p:nvPr/>
        </p:nvCxnSpPr>
        <p:spPr>
          <a:xfrm flipV="1">
            <a:off x="6758443" y="4230846"/>
            <a:ext cx="130273" cy="129514"/>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305" name="矩形 304"/>
          <p:cNvSpPr/>
          <p:nvPr/>
        </p:nvSpPr>
        <p:spPr>
          <a:xfrm>
            <a:off x="5783723" y="3143378"/>
            <a:ext cx="300082" cy="369332"/>
          </a:xfrm>
          <a:prstGeom prst="rect">
            <a:avLst/>
          </a:prstGeom>
        </p:spPr>
        <p:txBody>
          <a:bodyPr wrap="none" anchor="ctr">
            <a:spAutoFit/>
          </a:bodyPr>
          <a:lstStyle/>
          <a:p>
            <a:r>
              <a:rPr lang="el-GR" altLang="zh-CN" b="1" i="1" dirty="0">
                <a:solidFill>
                  <a:srgbClr val="00B050"/>
                </a:solidFill>
                <a:latin typeface="Arial" panose="020B0604020202020204" pitchFamily="34" charset="0"/>
                <a:cs typeface="Arial" panose="020B0604020202020204" pitchFamily="34" charset="0"/>
              </a:rPr>
              <a:t>↓</a:t>
            </a:r>
            <a:endParaRPr lang="zh-CN" altLang="en-US" dirty="0">
              <a:solidFill>
                <a:srgbClr val="00B050"/>
              </a:solidFill>
            </a:endParaRPr>
          </a:p>
        </p:txBody>
      </p:sp>
      <p:cxnSp>
        <p:nvCxnSpPr>
          <p:cNvPr id="306" name="直接连接符 305"/>
          <p:cNvCxnSpPr/>
          <p:nvPr/>
        </p:nvCxnSpPr>
        <p:spPr>
          <a:xfrm>
            <a:off x="7511672" y="4077590"/>
            <a:ext cx="334478" cy="0"/>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307" name="矩形 306"/>
          <p:cNvSpPr/>
          <p:nvPr/>
        </p:nvSpPr>
        <p:spPr>
          <a:xfrm>
            <a:off x="7520210" y="3705489"/>
            <a:ext cx="300082" cy="369332"/>
          </a:xfrm>
          <a:prstGeom prst="rect">
            <a:avLst/>
          </a:prstGeom>
        </p:spPr>
        <p:txBody>
          <a:bodyPr wrap="none" anchor="ctr">
            <a:spAutoFit/>
          </a:bodyPr>
          <a:lstStyle/>
          <a:p>
            <a:r>
              <a:rPr lang="el-GR" altLang="zh-CN" b="1" i="1" dirty="0">
                <a:solidFill>
                  <a:srgbClr val="00B050"/>
                </a:solidFill>
                <a:latin typeface="Arial" panose="020B0604020202020204" pitchFamily="34" charset="0"/>
                <a:cs typeface="Arial" panose="020B0604020202020204" pitchFamily="34" charset="0"/>
              </a:rPr>
              <a:t>↓</a:t>
            </a:r>
            <a:endParaRPr lang="zh-CN" altLang="en-US" dirty="0">
              <a:solidFill>
                <a:srgbClr val="00B050"/>
              </a:solidFill>
            </a:endParaRPr>
          </a:p>
        </p:txBody>
      </p:sp>
      <p:cxnSp>
        <p:nvCxnSpPr>
          <p:cNvPr id="308" name="直接连接符 307"/>
          <p:cNvCxnSpPr/>
          <p:nvPr/>
        </p:nvCxnSpPr>
        <p:spPr>
          <a:xfrm>
            <a:off x="7968661" y="4243670"/>
            <a:ext cx="1" cy="1188000"/>
          </a:xfrm>
          <a:prstGeom prst="line">
            <a:avLst/>
          </a:prstGeom>
          <a:ln w="28575">
            <a:solidFill>
              <a:schemeClr val="tx1"/>
            </a:solidFill>
            <a:headEnd type="triangle" w="med" len="med"/>
            <a:tailEnd type="none" w="med" len="med"/>
          </a:ln>
        </p:spPr>
        <p:style>
          <a:lnRef idx="3">
            <a:schemeClr val="accent2"/>
          </a:lnRef>
          <a:fillRef idx="0">
            <a:schemeClr val="accent2"/>
          </a:fillRef>
          <a:effectRef idx="2">
            <a:schemeClr val="accent2"/>
          </a:effectRef>
          <a:fontRef idx="minor">
            <a:schemeClr val="tx1"/>
          </a:fontRef>
        </p:style>
      </p:cxnSp>
      <p:sp>
        <p:nvSpPr>
          <p:cNvPr id="310" name="矩形 309"/>
          <p:cNvSpPr/>
          <p:nvPr/>
        </p:nvSpPr>
        <p:spPr>
          <a:xfrm>
            <a:off x="3601151" y="2057612"/>
            <a:ext cx="984565" cy="276999"/>
          </a:xfrm>
          <a:prstGeom prst="rect">
            <a:avLst/>
          </a:prstGeom>
        </p:spPr>
        <p:txBody>
          <a:bodyPr wrap="none">
            <a:spAutoFit/>
          </a:bodyPr>
          <a:lstStyle/>
          <a:p>
            <a:r>
              <a:rPr lang="en-US" altLang="zh-CN" sz="1200" i="1" dirty="0" smtClean="0">
                <a:solidFill>
                  <a:prstClr val="black"/>
                </a:solidFill>
                <a:latin typeface="Arial" panose="020B0604020202020204" pitchFamily="34" charset="0"/>
                <a:cs typeface="Arial" panose="020B0604020202020204" pitchFamily="34" charset="0"/>
              </a:rPr>
              <a:t>f</a:t>
            </a:r>
            <a:r>
              <a:rPr lang="en-US" altLang="zh-CN" sz="1200" baseline="-25000" dirty="0" smtClean="0">
                <a:solidFill>
                  <a:prstClr val="black"/>
                </a:solidFill>
                <a:latin typeface="Arial" panose="020B0604020202020204" pitchFamily="34" charset="0"/>
                <a:cs typeface="Arial" panose="020B0604020202020204" pitchFamily="34" charset="0"/>
              </a:rPr>
              <a:t>0 </a:t>
            </a:r>
            <a:r>
              <a:rPr lang="en-US" altLang="zh-CN" sz="1200" dirty="0" smtClean="0">
                <a:solidFill>
                  <a:prstClr val="black"/>
                </a:solidFill>
                <a:latin typeface="Arial" panose="020B0604020202020204" pitchFamily="34" charset="0"/>
                <a:cs typeface="Arial" panose="020B0604020202020204" pitchFamily="34" charset="0"/>
              </a:rPr>
              <a:t>= 5.5 </a:t>
            </a:r>
            <a:r>
              <a:rPr lang="en-US" altLang="zh-CN" sz="1200" dirty="0">
                <a:solidFill>
                  <a:prstClr val="black"/>
                </a:solidFill>
                <a:latin typeface="Arial" panose="020B0604020202020204" pitchFamily="34" charset="0"/>
                <a:cs typeface="Arial" panose="020B0604020202020204" pitchFamily="34" charset="0"/>
              </a:rPr>
              <a:t>kHz</a:t>
            </a:r>
            <a:endParaRPr lang="zh-CN" altLang="en-US" sz="1200" dirty="0">
              <a:solidFill>
                <a:prstClr val="black"/>
              </a:solidFill>
              <a:latin typeface="Arial" panose="020B0604020202020204" pitchFamily="34" charset="0"/>
              <a:cs typeface="Arial" panose="020B0604020202020204" pitchFamily="34" charset="0"/>
            </a:endParaRPr>
          </a:p>
        </p:txBody>
      </p:sp>
      <p:cxnSp>
        <p:nvCxnSpPr>
          <p:cNvPr id="63" name="直接连接符 62"/>
          <p:cNvCxnSpPr/>
          <p:nvPr/>
        </p:nvCxnSpPr>
        <p:spPr>
          <a:xfrm flipH="1">
            <a:off x="4214321" y="2337928"/>
            <a:ext cx="328453" cy="296577"/>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313" name="矩形 312"/>
          <p:cNvSpPr/>
          <p:nvPr/>
        </p:nvSpPr>
        <p:spPr>
          <a:xfrm>
            <a:off x="6477153" y="2045955"/>
            <a:ext cx="2446396" cy="15491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315" name="直接连接符 314"/>
          <p:cNvCxnSpPr/>
          <p:nvPr/>
        </p:nvCxnSpPr>
        <p:spPr>
          <a:xfrm>
            <a:off x="7179968" y="3595131"/>
            <a:ext cx="1401" cy="287042"/>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316" name="直接连接符 315"/>
          <p:cNvCxnSpPr/>
          <p:nvPr/>
        </p:nvCxnSpPr>
        <p:spPr>
          <a:xfrm>
            <a:off x="8136012" y="3606788"/>
            <a:ext cx="0" cy="263683"/>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317" name="直接连接符 316"/>
          <p:cNvCxnSpPr/>
          <p:nvPr/>
        </p:nvCxnSpPr>
        <p:spPr>
          <a:xfrm>
            <a:off x="7672370" y="1906865"/>
            <a:ext cx="0" cy="144000"/>
          </a:xfrm>
          <a:prstGeom prst="line">
            <a:avLst/>
          </a:prstGeom>
          <a:ln w="19050">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323" name="矩形 322"/>
          <p:cNvSpPr/>
          <p:nvPr/>
        </p:nvSpPr>
        <p:spPr>
          <a:xfrm>
            <a:off x="64604" y="5923107"/>
            <a:ext cx="2020537" cy="5132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9" name="文本框 148"/>
          <p:cNvSpPr txBox="1"/>
          <p:nvPr/>
        </p:nvSpPr>
        <p:spPr>
          <a:xfrm>
            <a:off x="8561428" y="5432124"/>
            <a:ext cx="494929" cy="383673"/>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zh-CN" b="1" i="1" dirty="0" err="1">
                <a:solidFill>
                  <a:prstClr val="black"/>
                </a:solidFill>
                <a:latin typeface="Arial" panose="020B0604020202020204" pitchFamily="34" charset="0"/>
                <a:cs typeface="Arial" panose="020B0604020202020204" pitchFamily="34" charset="0"/>
              </a:rPr>
              <a:t>V</a:t>
            </a:r>
            <a:r>
              <a:rPr lang="en-US" altLang="zh-CN" b="1" baseline="-25000" dirty="0" err="1">
                <a:solidFill>
                  <a:prstClr val="black"/>
                </a:solidFill>
                <a:latin typeface="Arial" panose="020B0604020202020204" pitchFamily="34" charset="0"/>
                <a:cs typeface="Arial" panose="020B0604020202020204" pitchFamily="34" charset="0"/>
              </a:rPr>
              <a:t>c</a:t>
            </a:r>
            <a:endParaRPr lang="zh-CN" altLang="en-US" b="1" baseline="-25000" dirty="0">
              <a:solidFill>
                <a:prstClr val="black"/>
              </a:solidFill>
              <a:latin typeface="Arial" panose="020B0604020202020204" pitchFamily="34" charset="0"/>
              <a:cs typeface="Arial" panose="020B0604020202020204" pitchFamily="34" charset="0"/>
            </a:endParaRPr>
          </a:p>
        </p:txBody>
      </p:sp>
      <p:sp>
        <p:nvSpPr>
          <p:cNvPr id="151" name="矩形 150"/>
          <p:cNvSpPr/>
          <p:nvPr/>
        </p:nvSpPr>
        <p:spPr>
          <a:xfrm>
            <a:off x="8297164" y="5303049"/>
            <a:ext cx="300082" cy="369332"/>
          </a:xfrm>
          <a:prstGeom prst="rect">
            <a:avLst/>
          </a:prstGeom>
        </p:spPr>
        <p:txBody>
          <a:bodyPr wrap="none" anchor="ctr">
            <a:spAutoFit/>
          </a:bodyPr>
          <a:lstStyle/>
          <a:p>
            <a:r>
              <a:rPr lang="el-GR" altLang="zh-CN" b="1" i="1" dirty="0">
                <a:solidFill>
                  <a:srgbClr val="00B050"/>
                </a:solidFill>
                <a:latin typeface="Arial" panose="020B0604020202020204" pitchFamily="34" charset="0"/>
                <a:cs typeface="Arial" panose="020B0604020202020204" pitchFamily="34" charset="0"/>
              </a:rPr>
              <a:t>↓</a:t>
            </a:r>
            <a:endParaRPr lang="zh-CN" altLang="en-US" dirty="0">
              <a:solidFill>
                <a:srgbClr val="00B050"/>
              </a:solidFill>
            </a:endParaRPr>
          </a:p>
        </p:txBody>
      </p:sp>
      <p:cxnSp>
        <p:nvCxnSpPr>
          <p:cNvPr id="154" name="直接连接符 153"/>
          <p:cNvCxnSpPr/>
          <p:nvPr/>
        </p:nvCxnSpPr>
        <p:spPr>
          <a:xfrm>
            <a:off x="8285312" y="5645643"/>
            <a:ext cx="288000" cy="0"/>
          </a:xfrm>
          <a:prstGeom prst="line">
            <a:avLst/>
          </a:prstGeom>
          <a:ln w="28575">
            <a:solidFill>
              <a:schemeClr val="tx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86764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ctrTitle"/>
          </p:nvPr>
        </p:nvSpPr>
        <p:spPr>
          <a:xfrm>
            <a:off x="-2" y="518801"/>
            <a:ext cx="9144001" cy="611505"/>
          </a:xfrm>
        </p:spPr>
        <p:txBody>
          <a:bodyPr>
            <a:noAutofit/>
          </a:bodyPr>
          <a:lstStyle/>
          <a:p>
            <a:r>
              <a:rPr lang="en-US" altLang="zh-CN" sz="3600" b="0" dirty="0"/>
              <a:t>Main Parameters </a:t>
            </a:r>
            <a:r>
              <a:rPr lang="en-US" altLang="zh-CN" sz="3600" b="0" dirty="0" smtClean="0"/>
              <a:t>of CEPC SRF System</a:t>
            </a:r>
            <a:endParaRPr lang="zh-CN" altLang="en-US" sz="3600" b="0" dirty="0" smtClean="0"/>
          </a:p>
        </p:txBody>
      </p:sp>
      <p:graphicFrame>
        <p:nvGraphicFramePr>
          <p:cNvPr id="4" name="表格 3"/>
          <p:cNvGraphicFramePr>
            <a:graphicFrameLocks noGrp="1"/>
          </p:cNvGraphicFramePr>
          <p:nvPr>
            <p:extLst/>
          </p:nvPr>
        </p:nvGraphicFramePr>
        <p:xfrm>
          <a:off x="308160" y="1487103"/>
          <a:ext cx="8527678" cy="4822378"/>
        </p:xfrm>
        <a:graphic>
          <a:graphicData uri="http://schemas.openxmlformats.org/drawingml/2006/table">
            <a:tbl>
              <a:tblPr firstRow="1" bandRow="1">
                <a:tableStyleId>{5C22544A-7EE6-4342-B048-85BDC9FD1C3A}</a:tableStyleId>
              </a:tblPr>
              <a:tblGrid>
                <a:gridCol w="2577164"/>
                <a:gridCol w="2017074"/>
                <a:gridCol w="1966720"/>
                <a:gridCol w="1966720"/>
              </a:tblGrid>
              <a:tr h="544513">
                <a:tc>
                  <a:txBody>
                    <a:bodyPr/>
                    <a:lstStyle/>
                    <a:p>
                      <a:pPr algn="ctr"/>
                      <a:r>
                        <a:rPr lang="en-US" altLang="zh-CN" sz="1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Parameters</a:t>
                      </a:r>
                      <a:endParaRPr lang="zh-CN" alt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1422" marR="91422"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CEPC-Collider</a:t>
                      </a:r>
                      <a:endParaRPr lang="zh-CN" altLang="en-US" sz="1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1422" marR="91422" marT="45701" marB="45701" anchor="ctr"/>
                </a:tc>
                <a:tc>
                  <a:txBody>
                    <a:bodyPr/>
                    <a:lstStyle/>
                    <a:p>
                      <a:pPr algn="ctr"/>
                      <a:r>
                        <a:rPr lang="en-US" altLang="zh-CN" sz="1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CEPC-Booster</a:t>
                      </a:r>
                      <a:endParaRPr lang="zh-CN" altLang="en-US" sz="1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1422" marR="91422" marT="45701" marB="45701" anchor="ctr"/>
                </a:tc>
                <a:tc>
                  <a:txBody>
                    <a:bodyPr/>
                    <a:lstStyle/>
                    <a:p>
                      <a:pPr algn="ctr"/>
                      <a:r>
                        <a:rPr lang="en-US" altLang="zh-CN" sz="1600" b="1" kern="1200" dirty="0" smtClean="0">
                          <a:solidFill>
                            <a:schemeClr val="lt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LEP2</a:t>
                      </a:r>
                      <a:endParaRPr lang="zh-CN" altLang="en-US" sz="1600" b="1" kern="1200" dirty="0">
                        <a:solidFill>
                          <a:schemeClr val="lt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marL="91422" marR="91422" marT="45701" marB="45701" anchor="ctr"/>
                </a:tc>
              </a:tr>
              <a:tr h="6910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dirty="0" smtClean="0">
                          <a:solidFill>
                            <a:schemeClr val="tx1"/>
                          </a:solidFill>
                          <a:latin typeface="Arial" panose="020B0604020202020204" pitchFamily="34" charset="0"/>
                          <a:cs typeface="Arial" panose="020B0604020202020204" pitchFamily="34" charset="0"/>
                        </a:rPr>
                        <a:t>Cavity Type</a:t>
                      </a:r>
                      <a:endParaRPr lang="zh-CN" altLang="en-US" sz="1600" b="0" dirty="0" smtClean="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650 MHz 5-cell</a:t>
                      </a:r>
                      <a:endParaRPr lang="en-US" altLang="zh-CN" sz="1600" b="0" baseline="0" dirty="0" smtClean="0">
                        <a:solidFill>
                          <a:schemeClr val="tx1"/>
                        </a:solidFill>
                        <a:latin typeface="Arial" panose="020B0604020202020204" pitchFamily="34" charset="0"/>
                        <a:cs typeface="Arial" panose="020B0604020202020204" pitchFamily="34" charset="0"/>
                      </a:endParaRPr>
                    </a:p>
                    <a:p>
                      <a:pPr marL="0" algn="l"/>
                      <a:r>
                        <a:rPr lang="en-US" altLang="zh-CN" sz="1600" b="0" dirty="0" smtClean="0">
                          <a:solidFill>
                            <a:schemeClr val="tx1"/>
                          </a:solidFill>
                          <a:latin typeface="Arial" panose="020B0604020202020204" pitchFamily="34" charset="0"/>
                          <a:cs typeface="Arial" panose="020B0604020202020204" pitchFamily="34" charset="0"/>
                        </a:rPr>
                        <a:t>Nitrogen-dope </a:t>
                      </a:r>
                      <a:r>
                        <a:rPr lang="en-US" altLang="zh-CN" sz="1600" b="0" dirty="0" err="1" smtClean="0">
                          <a:solidFill>
                            <a:schemeClr val="tx1"/>
                          </a:solidFill>
                          <a:latin typeface="Arial" panose="020B0604020202020204" pitchFamily="34" charset="0"/>
                          <a:cs typeface="Arial" panose="020B0604020202020204" pitchFamily="34" charset="0"/>
                        </a:rPr>
                        <a:t>Nb</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1.3 GHz 9-cell</a:t>
                      </a:r>
                    </a:p>
                    <a:p>
                      <a:pPr marL="0" algn="l"/>
                      <a:r>
                        <a:rPr lang="en-US" altLang="zh-CN" sz="1600" b="0" dirty="0" smtClean="0">
                          <a:solidFill>
                            <a:schemeClr val="tx1"/>
                          </a:solidFill>
                          <a:latin typeface="Arial" panose="020B0604020202020204" pitchFamily="34" charset="0"/>
                          <a:cs typeface="Arial" panose="020B0604020202020204" pitchFamily="34" charset="0"/>
                        </a:rPr>
                        <a:t>Nitrogen-doped </a:t>
                      </a:r>
                      <a:r>
                        <a:rPr lang="en-US" altLang="zh-CN" sz="1600" b="0" dirty="0" err="1" smtClean="0">
                          <a:solidFill>
                            <a:schemeClr val="tx1"/>
                          </a:solidFill>
                          <a:latin typeface="Arial" panose="020B0604020202020204" pitchFamily="34" charset="0"/>
                          <a:cs typeface="Arial" panose="020B0604020202020204" pitchFamily="34" charset="0"/>
                        </a:rPr>
                        <a:t>Nb</a:t>
                      </a:r>
                      <a:r>
                        <a:rPr lang="en-US" altLang="zh-CN" sz="1600" b="0" dirty="0" smtClean="0">
                          <a:solidFill>
                            <a:schemeClr val="tx1"/>
                          </a:solidFill>
                          <a:latin typeface="Arial" panose="020B0604020202020204" pitchFamily="34" charset="0"/>
                          <a:cs typeface="Arial" panose="020B0604020202020204" pitchFamily="34" charset="0"/>
                        </a:rPr>
                        <a:t> </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352 MHz 4-cell  </a:t>
                      </a:r>
                      <a:r>
                        <a:rPr lang="en-US" altLang="zh-CN" sz="1600" b="0" kern="1200" dirty="0" err="1" smtClean="0">
                          <a:solidFill>
                            <a:schemeClr val="tx1"/>
                          </a:solidFill>
                          <a:latin typeface="Arial" panose="020B0604020202020204" pitchFamily="34" charset="0"/>
                          <a:ea typeface="+mn-ea"/>
                          <a:cs typeface="Arial" panose="020B0604020202020204" pitchFamily="34" charset="0"/>
                        </a:rPr>
                        <a:t>Nb</a:t>
                      </a:r>
                      <a:r>
                        <a:rPr lang="en-US" altLang="zh-CN" sz="1600" b="0" kern="1200" dirty="0" smtClean="0">
                          <a:solidFill>
                            <a:schemeClr val="tx1"/>
                          </a:solidFill>
                          <a:latin typeface="Arial" panose="020B0604020202020204" pitchFamily="34" charset="0"/>
                          <a:ea typeface="+mn-ea"/>
                          <a:cs typeface="Arial" panose="020B0604020202020204" pitchFamily="34" charset="0"/>
                        </a:rPr>
                        <a:t>/Cu sputtered</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3948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dirty="0" smtClean="0">
                          <a:solidFill>
                            <a:schemeClr val="tx1"/>
                          </a:solidFill>
                          <a:latin typeface="Arial" panose="020B0604020202020204" pitchFamily="34" charset="0"/>
                          <a:cs typeface="Arial" panose="020B0604020202020204" pitchFamily="34" charset="0"/>
                        </a:rPr>
                        <a:t>Cavity number</a:t>
                      </a:r>
                      <a:endParaRPr lang="zh-CN" altLang="en-US" sz="1600" b="0" dirty="0" smtClean="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384 </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256 </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600" b="0" kern="1200" dirty="0" smtClean="0">
                          <a:solidFill>
                            <a:schemeClr val="tx1"/>
                          </a:solidFill>
                          <a:latin typeface="Arial" panose="020B0604020202020204" pitchFamily="34" charset="0"/>
                          <a:ea typeface="+mn-ea"/>
                          <a:cs typeface="Arial" panose="020B0604020202020204" pitchFamily="34" charset="0"/>
                        </a:rPr>
                        <a:t>288</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394847">
                <a:tc>
                  <a:txBody>
                    <a:bodyPr/>
                    <a:lstStyle/>
                    <a:p>
                      <a:pPr marL="0" algn="l"/>
                      <a:r>
                        <a:rPr lang="en-US" altLang="zh-CN" sz="1600" b="0" i="1" dirty="0" err="1" smtClean="0">
                          <a:solidFill>
                            <a:schemeClr val="tx1"/>
                          </a:solidFill>
                          <a:latin typeface="Arial" panose="020B0604020202020204" pitchFamily="34" charset="0"/>
                          <a:cs typeface="Arial" panose="020B0604020202020204" pitchFamily="34" charset="0"/>
                        </a:rPr>
                        <a:t>V</a:t>
                      </a:r>
                      <a:r>
                        <a:rPr lang="en-US" altLang="zh-CN" sz="1600" b="0" baseline="-25000" dirty="0" err="1" smtClean="0">
                          <a:solidFill>
                            <a:schemeClr val="tx1"/>
                          </a:solidFill>
                          <a:latin typeface="Arial" panose="020B0604020202020204" pitchFamily="34" charset="0"/>
                          <a:cs typeface="Arial" panose="020B0604020202020204" pitchFamily="34" charset="0"/>
                        </a:rPr>
                        <a:t>cav</a:t>
                      </a:r>
                      <a:r>
                        <a:rPr lang="en-US" altLang="zh-CN" sz="1600" b="0" baseline="-25000" dirty="0" smtClean="0">
                          <a:solidFill>
                            <a:schemeClr val="tx1"/>
                          </a:solidFill>
                          <a:latin typeface="Arial" panose="020B0604020202020204" pitchFamily="34" charset="0"/>
                          <a:cs typeface="Arial" panose="020B0604020202020204" pitchFamily="34" charset="0"/>
                        </a:rPr>
                        <a:t>  </a:t>
                      </a:r>
                      <a:r>
                        <a:rPr lang="en-US" altLang="zh-CN" sz="1600" b="0" dirty="0" smtClean="0">
                          <a:solidFill>
                            <a:schemeClr val="tx1"/>
                          </a:solidFill>
                          <a:latin typeface="Arial" panose="020B0604020202020204" pitchFamily="34" charset="0"/>
                          <a:cs typeface="Arial" panose="020B0604020202020204" pitchFamily="34" charset="0"/>
                        </a:rPr>
                        <a:t>/ </a:t>
                      </a:r>
                      <a:r>
                        <a:rPr lang="en-US" altLang="zh-CN" sz="1600" b="0" i="1" dirty="0" smtClean="0">
                          <a:solidFill>
                            <a:schemeClr val="tx1"/>
                          </a:solidFill>
                          <a:latin typeface="Arial" panose="020B0604020202020204" pitchFamily="34" charset="0"/>
                          <a:cs typeface="Arial" panose="020B0604020202020204" pitchFamily="34" charset="0"/>
                        </a:rPr>
                        <a:t>V</a:t>
                      </a:r>
                      <a:r>
                        <a:rPr lang="en-US" altLang="zh-CN" sz="1600" b="0" baseline="-25000" dirty="0" smtClean="0">
                          <a:solidFill>
                            <a:schemeClr val="tx1"/>
                          </a:solidFill>
                          <a:latin typeface="Arial" panose="020B0604020202020204" pitchFamily="34" charset="0"/>
                          <a:cs typeface="Arial" panose="020B0604020202020204" pitchFamily="34" charset="0"/>
                        </a:rPr>
                        <a:t>RF</a:t>
                      </a:r>
                      <a:endParaRPr lang="zh-CN" altLang="en-US" sz="1600" b="0" baseline="-2500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dirty="0" smtClean="0">
                          <a:solidFill>
                            <a:schemeClr val="tx1"/>
                          </a:solidFill>
                          <a:latin typeface="Arial" panose="020B0604020202020204" pitchFamily="34" charset="0"/>
                          <a:cs typeface="Arial" panose="020B0604020202020204" pitchFamily="34" charset="0"/>
                        </a:rPr>
                        <a:t>17.9 MV / 6.87 GeV</a:t>
                      </a:r>
                      <a:endParaRPr lang="zh-CN" altLang="en-US" sz="1600" b="0" dirty="0" smtClean="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20 MV / 5.12 </a:t>
                      </a:r>
                      <a:r>
                        <a:rPr lang="en-US" altLang="zh-CN" sz="1600" b="0" dirty="0" err="1" smtClean="0">
                          <a:solidFill>
                            <a:schemeClr val="tx1"/>
                          </a:solidFill>
                          <a:latin typeface="Arial" panose="020B0604020202020204" pitchFamily="34" charset="0"/>
                          <a:cs typeface="Arial" panose="020B0604020202020204" pitchFamily="34" charset="0"/>
                        </a:rPr>
                        <a:t>GeV</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12 MV / 3.46 </a:t>
                      </a:r>
                      <a:r>
                        <a:rPr lang="en-US" altLang="zh-CN" sz="1600" b="0" kern="1200" dirty="0" err="1" smtClean="0">
                          <a:solidFill>
                            <a:schemeClr val="tx1"/>
                          </a:solidFill>
                          <a:latin typeface="Arial" panose="020B0604020202020204" pitchFamily="34" charset="0"/>
                          <a:ea typeface="+mn-ea"/>
                          <a:cs typeface="Arial" panose="020B0604020202020204" pitchFamily="34" charset="0"/>
                        </a:rPr>
                        <a:t>GeV</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3948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i="1" dirty="0" err="1" smtClean="0">
                          <a:solidFill>
                            <a:schemeClr val="tx1"/>
                          </a:solidFill>
                          <a:latin typeface="Arial" panose="020B0604020202020204" pitchFamily="34" charset="0"/>
                          <a:cs typeface="Arial" panose="020B0604020202020204" pitchFamily="34" charset="0"/>
                        </a:rPr>
                        <a:t>E</a:t>
                      </a:r>
                      <a:r>
                        <a:rPr lang="en-US" altLang="zh-CN" sz="1600" b="0" baseline="-25000" dirty="0" err="1" smtClean="0">
                          <a:solidFill>
                            <a:schemeClr val="tx1"/>
                          </a:solidFill>
                          <a:latin typeface="Arial" panose="020B0604020202020204" pitchFamily="34" charset="0"/>
                          <a:cs typeface="Arial" panose="020B0604020202020204" pitchFamily="34" charset="0"/>
                        </a:rPr>
                        <a:t>acc</a:t>
                      </a:r>
                      <a:r>
                        <a:rPr lang="en-US" altLang="zh-CN" sz="1600" b="0" dirty="0" smtClean="0">
                          <a:solidFill>
                            <a:schemeClr val="tx1"/>
                          </a:solidFill>
                          <a:latin typeface="Arial" panose="020B0604020202020204" pitchFamily="34" charset="0"/>
                          <a:cs typeface="Arial" panose="020B0604020202020204" pitchFamily="34" charset="0"/>
                        </a:rPr>
                        <a:t>  (MV/m)</a:t>
                      </a:r>
                      <a:endParaRPr lang="zh-CN" altLang="en-US" sz="1600" b="0" dirty="0" smtClean="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15.5</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19.3</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6 ~ 7.5</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394847">
                <a:tc>
                  <a:txBody>
                    <a:bodyPr/>
                    <a:lstStyle/>
                    <a:p>
                      <a:pPr marL="0" algn="l"/>
                      <a:r>
                        <a:rPr lang="en-US" altLang="zh-CN" sz="1600" b="0" i="1" dirty="0" smtClean="0">
                          <a:solidFill>
                            <a:schemeClr val="tx1"/>
                          </a:solidFill>
                          <a:latin typeface="Arial" panose="020B0604020202020204" pitchFamily="34" charset="0"/>
                          <a:cs typeface="Arial" panose="020B0604020202020204" pitchFamily="34" charset="0"/>
                        </a:rPr>
                        <a:t>Q</a:t>
                      </a:r>
                      <a:r>
                        <a:rPr lang="en-US" altLang="zh-CN" sz="1600" b="0" baseline="-25000" dirty="0" smtClean="0">
                          <a:solidFill>
                            <a:schemeClr val="tx1"/>
                          </a:solidFill>
                          <a:latin typeface="Arial" panose="020B0604020202020204" pitchFamily="34" charset="0"/>
                          <a:cs typeface="Arial" panose="020B0604020202020204" pitchFamily="34" charset="0"/>
                        </a:rPr>
                        <a:t>0 </a:t>
                      </a:r>
                      <a:endParaRPr lang="zh-CN" altLang="en-US" sz="1600" b="0" baseline="-2500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a:r>
                        <a:rPr lang="en-US" altLang="zh-CN" sz="1600" b="0" dirty="0" smtClean="0">
                          <a:solidFill>
                            <a:srgbClr val="FF0000"/>
                          </a:solidFill>
                          <a:latin typeface="Arial" panose="020B0604020202020204" pitchFamily="34" charset="0"/>
                          <a:cs typeface="Arial" panose="020B0604020202020204" pitchFamily="34" charset="0"/>
                        </a:rPr>
                        <a:t>4E10</a:t>
                      </a:r>
                      <a:r>
                        <a:rPr lang="en-US" altLang="zh-CN" sz="1600" b="0" dirty="0" smtClean="0">
                          <a:solidFill>
                            <a:schemeClr val="tx1"/>
                          </a:solidFill>
                          <a:latin typeface="Arial" panose="020B0604020202020204" pitchFamily="34" charset="0"/>
                          <a:cs typeface="Arial" panose="020B0604020202020204" pitchFamily="34" charset="0"/>
                        </a:rPr>
                        <a:t> </a:t>
                      </a:r>
                      <a:r>
                        <a:rPr lang="en-US" altLang="zh-CN" sz="1600" b="0" dirty="0" smtClean="0">
                          <a:solidFill>
                            <a:srgbClr val="FF0000"/>
                          </a:solidFill>
                          <a:latin typeface="Arial" panose="020B0604020202020204" pitchFamily="34" charset="0"/>
                          <a:cs typeface="Arial" panose="020B0604020202020204" pitchFamily="34" charset="0"/>
                        </a:rPr>
                        <a:t>@ 2K</a:t>
                      </a:r>
                      <a:endParaRPr lang="zh-CN" altLang="en-US" sz="1600" b="0" dirty="0">
                        <a:solidFill>
                          <a:srgbClr val="FF0000"/>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2E10 @ 2K</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3.2E+9 @ 4.2K</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394847">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600" b="0" dirty="0" smtClean="0">
                          <a:solidFill>
                            <a:schemeClr val="tx1"/>
                          </a:solidFill>
                          <a:latin typeface="Arial" panose="020B0604020202020204" pitchFamily="34" charset="0"/>
                          <a:cs typeface="Arial" panose="020B0604020202020204" pitchFamily="34" charset="0"/>
                        </a:rPr>
                        <a:t>Cryomodule number</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96 (4 cav.</a:t>
                      </a:r>
                      <a:r>
                        <a:rPr lang="en-US" altLang="zh-CN" sz="1600" b="0" baseline="0" dirty="0" smtClean="0">
                          <a:solidFill>
                            <a:schemeClr val="tx1"/>
                          </a:solidFill>
                          <a:latin typeface="Arial" panose="020B0604020202020204" pitchFamily="34" charset="0"/>
                          <a:cs typeface="Arial" panose="020B0604020202020204" pitchFamily="34" charset="0"/>
                        </a:rPr>
                        <a:t> / module</a:t>
                      </a:r>
                      <a:r>
                        <a:rPr lang="en-US" altLang="zh-CN" sz="1600" b="0" dirty="0" smtClean="0">
                          <a:solidFill>
                            <a:schemeClr val="tx1"/>
                          </a:solidFill>
                          <a:latin typeface="Arial" panose="020B0604020202020204" pitchFamily="34" charset="0"/>
                          <a:cs typeface="Arial" panose="020B0604020202020204" pitchFamily="34" charset="0"/>
                        </a:rPr>
                        <a:t>)</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32 (8 cav. / module)</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72 (4 </a:t>
                      </a:r>
                      <a:r>
                        <a:rPr lang="en-US" altLang="zh-CN" sz="1600" b="0" kern="1200" dirty="0" err="1" smtClean="0">
                          <a:solidFill>
                            <a:schemeClr val="tx1"/>
                          </a:solidFill>
                          <a:latin typeface="Arial" panose="020B0604020202020204" pitchFamily="34" charset="0"/>
                          <a:ea typeface="+mn-ea"/>
                          <a:cs typeface="Arial" panose="020B0604020202020204" pitchFamily="34" charset="0"/>
                        </a:rPr>
                        <a:t>cav</a:t>
                      </a:r>
                      <a:r>
                        <a:rPr lang="en-US" altLang="zh-CN" sz="1600" b="0" kern="1200" dirty="0" smtClean="0">
                          <a:solidFill>
                            <a:schemeClr val="tx1"/>
                          </a:solidFill>
                          <a:latin typeface="Arial" panose="020B0604020202020204" pitchFamily="34" charset="0"/>
                          <a:ea typeface="+mn-ea"/>
                          <a:cs typeface="Arial" panose="020B0604020202020204" pitchFamily="34" charset="0"/>
                        </a:rPr>
                        <a:t>)</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394847">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600" b="0" dirty="0" smtClean="0">
                          <a:solidFill>
                            <a:schemeClr val="tx1"/>
                          </a:solidFill>
                          <a:latin typeface="Arial" panose="020B0604020202020204" pitchFamily="34" charset="0"/>
                          <a:cs typeface="Arial" panose="020B0604020202020204" pitchFamily="34" charset="0"/>
                        </a:rPr>
                        <a:t>RF</a:t>
                      </a:r>
                      <a:r>
                        <a:rPr lang="en-US" altLang="zh-CN" sz="1600" b="0" baseline="0" dirty="0" smtClean="0">
                          <a:solidFill>
                            <a:schemeClr val="tx1"/>
                          </a:solidFill>
                          <a:latin typeface="Arial" panose="020B0604020202020204" pitchFamily="34" charset="0"/>
                          <a:cs typeface="Arial" panose="020B0604020202020204" pitchFamily="34" charset="0"/>
                        </a:rPr>
                        <a:t> input power </a:t>
                      </a:r>
                      <a:r>
                        <a:rPr lang="en-US" altLang="zh-CN" sz="1600" b="0" dirty="0" smtClean="0">
                          <a:solidFill>
                            <a:schemeClr val="tx1"/>
                          </a:solidFill>
                          <a:latin typeface="Arial" panose="020B0604020202020204" pitchFamily="34" charset="0"/>
                          <a:cs typeface="Arial" panose="020B0604020202020204" pitchFamily="34" charset="0"/>
                        </a:rPr>
                        <a:t>/ cav. </a:t>
                      </a:r>
                      <a:r>
                        <a:rPr lang="en-US" altLang="zh-CN" sz="1600" b="0" baseline="0" dirty="0" smtClean="0">
                          <a:solidFill>
                            <a:schemeClr val="tx1"/>
                          </a:solidFill>
                          <a:latin typeface="Arial" panose="020B0604020202020204" pitchFamily="34" charset="0"/>
                          <a:cs typeface="Arial" panose="020B0604020202020204" pitchFamily="34" charset="0"/>
                        </a:rPr>
                        <a:t>(kW)</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a:r>
                        <a:rPr lang="en-US" altLang="zh-CN" sz="1600" b="0" dirty="0" smtClean="0">
                          <a:solidFill>
                            <a:srgbClr val="FF0000"/>
                          </a:solidFill>
                          <a:latin typeface="Arial" panose="020B0604020202020204" pitchFamily="34" charset="0"/>
                          <a:cs typeface="Arial" panose="020B0604020202020204" pitchFamily="34" charset="0"/>
                        </a:rPr>
                        <a:t>280 </a:t>
                      </a:r>
                      <a:r>
                        <a:rPr lang="en-US" altLang="zh-CN" sz="1600" b="0" dirty="0" err="1" smtClean="0">
                          <a:solidFill>
                            <a:srgbClr val="FF0000"/>
                          </a:solidFill>
                          <a:latin typeface="Arial" panose="020B0604020202020204" pitchFamily="34" charset="0"/>
                          <a:cs typeface="Arial" panose="020B0604020202020204" pitchFamily="34" charset="0"/>
                        </a:rPr>
                        <a:t>c.w</a:t>
                      </a:r>
                      <a:r>
                        <a:rPr lang="en-US" altLang="zh-CN" sz="1600" b="0" dirty="0" smtClean="0">
                          <a:solidFill>
                            <a:srgbClr val="FF0000"/>
                          </a:solidFill>
                          <a:latin typeface="Arial" panose="020B0604020202020204" pitchFamily="34" charset="0"/>
                          <a:cs typeface="Arial" panose="020B0604020202020204" pitchFamily="34" charset="0"/>
                        </a:rPr>
                        <a:t>.</a:t>
                      </a:r>
                      <a:endParaRPr lang="zh-CN" altLang="en-US" sz="1600" b="0" dirty="0">
                        <a:solidFill>
                          <a:srgbClr val="FF0000"/>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20</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125 </a:t>
                      </a:r>
                      <a:r>
                        <a:rPr lang="en-US" altLang="zh-CN" sz="1600" b="0" kern="1200" dirty="0" err="1" smtClean="0">
                          <a:solidFill>
                            <a:schemeClr val="tx1"/>
                          </a:solidFill>
                          <a:latin typeface="Arial" panose="020B0604020202020204" pitchFamily="34" charset="0"/>
                          <a:ea typeface="+mn-ea"/>
                          <a:cs typeface="Arial" panose="020B0604020202020204" pitchFamily="34" charset="0"/>
                        </a:rPr>
                        <a:t>c.w</a:t>
                      </a:r>
                      <a:r>
                        <a:rPr lang="en-US" altLang="zh-CN" sz="1600" b="0" kern="1200" dirty="0" smtClean="0">
                          <a:solidFill>
                            <a:schemeClr val="tx1"/>
                          </a:solidFill>
                          <a:latin typeface="Arial" panose="020B0604020202020204" pitchFamily="34" charset="0"/>
                          <a:ea typeface="+mn-ea"/>
                          <a:cs typeface="Arial" panose="020B0604020202020204" pitchFamily="34" charset="0"/>
                        </a:rPr>
                        <a:t>.</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394847">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RF source number</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192 (800</a:t>
                      </a:r>
                      <a:r>
                        <a:rPr lang="en-US" altLang="zh-CN" sz="1600" b="0" baseline="0" dirty="0" smtClean="0">
                          <a:solidFill>
                            <a:schemeClr val="tx1"/>
                          </a:solidFill>
                          <a:latin typeface="Arial" panose="020B0604020202020204" pitchFamily="34" charset="0"/>
                          <a:cs typeface="Arial" panose="020B0604020202020204" pitchFamily="34" charset="0"/>
                        </a:rPr>
                        <a:t> </a:t>
                      </a:r>
                      <a:r>
                        <a:rPr lang="en-US" altLang="zh-CN" sz="1600" b="0" dirty="0" smtClean="0">
                          <a:solidFill>
                            <a:schemeClr val="tx1"/>
                          </a:solidFill>
                          <a:latin typeface="Arial" panose="020B0604020202020204" pitchFamily="34" charset="0"/>
                          <a:cs typeface="Arial" panose="020B0604020202020204" pitchFamily="34" charset="0"/>
                        </a:rPr>
                        <a:t>kW /</a:t>
                      </a:r>
                      <a:r>
                        <a:rPr lang="en-US" altLang="zh-CN" sz="1600" b="0" baseline="0" dirty="0" smtClean="0">
                          <a:solidFill>
                            <a:schemeClr val="tx1"/>
                          </a:solidFill>
                          <a:latin typeface="Arial" panose="020B0604020202020204" pitchFamily="34" charset="0"/>
                          <a:cs typeface="Arial" panose="020B0604020202020204" pitchFamily="34" charset="0"/>
                        </a:rPr>
                        <a:t> 2 cav</a:t>
                      </a:r>
                      <a:r>
                        <a:rPr lang="en-US" altLang="zh-CN" sz="1600" b="0" dirty="0" smtClean="0">
                          <a:solidFill>
                            <a:schemeClr val="tx1"/>
                          </a:solidFill>
                          <a:latin typeface="Arial" panose="020B0604020202020204" pitchFamily="34" charset="0"/>
                          <a:cs typeface="Arial" panose="020B0604020202020204" pitchFamily="34" charset="0"/>
                        </a:rPr>
                        <a:t>)</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256 (25 kW / cav)</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600" b="0" kern="1200" dirty="0" smtClean="0">
                          <a:solidFill>
                            <a:schemeClr val="tx1"/>
                          </a:solidFill>
                          <a:latin typeface="Arial" panose="020B0604020202020204" pitchFamily="34" charset="0"/>
                          <a:ea typeface="+mn-ea"/>
                          <a:cs typeface="Arial" panose="020B0604020202020204" pitchFamily="34" charset="0"/>
                        </a:rPr>
                        <a:t>36 (1.2 MW/8 </a:t>
                      </a:r>
                      <a:r>
                        <a:rPr lang="en-US" altLang="zh-CN" sz="1600" b="0" kern="1200" dirty="0" err="1" smtClean="0">
                          <a:solidFill>
                            <a:schemeClr val="tx1"/>
                          </a:solidFill>
                          <a:latin typeface="Arial" panose="020B0604020202020204" pitchFamily="34" charset="0"/>
                          <a:ea typeface="+mn-ea"/>
                          <a:cs typeface="Arial" panose="020B0604020202020204" pitchFamily="34" charset="0"/>
                        </a:rPr>
                        <a:t>cav</a:t>
                      </a:r>
                      <a:r>
                        <a:rPr lang="en-US" altLang="zh-CN" sz="1600" b="0" kern="1200" dirty="0" smtClean="0">
                          <a:solidFill>
                            <a:schemeClr val="tx1"/>
                          </a:solidFill>
                          <a:latin typeface="Arial" panose="020B0604020202020204" pitchFamily="34" charset="0"/>
                          <a:ea typeface="+mn-ea"/>
                          <a:cs typeface="Arial" panose="020B0604020202020204" pitchFamily="34" charset="0"/>
                        </a:rPr>
                        <a:t>)</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394847">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HOM power per cavity (kW)</a:t>
                      </a:r>
                      <a:r>
                        <a:rPr lang="en-US" altLang="zh-CN" sz="1600" b="0" baseline="0" dirty="0" smtClean="0">
                          <a:solidFill>
                            <a:schemeClr val="tx1"/>
                          </a:solidFill>
                          <a:latin typeface="Arial" panose="020B0604020202020204" pitchFamily="34" charset="0"/>
                          <a:cs typeface="Arial" panose="020B0604020202020204" pitchFamily="34" charset="0"/>
                        </a:rPr>
                        <a:t> </a:t>
                      </a:r>
                      <a:r>
                        <a:rPr lang="en-US" altLang="zh-CN" sz="1600" b="0" dirty="0" smtClean="0">
                          <a:solidFill>
                            <a:schemeClr val="tx1"/>
                          </a:solidFill>
                          <a:latin typeface="Arial" panose="020B0604020202020204" pitchFamily="34" charset="0"/>
                          <a:cs typeface="Arial" panose="020B0604020202020204" pitchFamily="34" charset="0"/>
                        </a:rPr>
                        <a:t> and damper type</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en-US" altLang="zh-CN" sz="1600" b="0" kern="1200" dirty="0" smtClean="0">
                          <a:solidFill>
                            <a:srgbClr val="FF0000"/>
                          </a:solidFill>
                          <a:latin typeface="Arial" panose="020B0604020202020204" pitchFamily="34" charset="0"/>
                          <a:ea typeface="+mn-ea"/>
                          <a:cs typeface="Arial" panose="020B0604020202020204" pitchFamily="34" charset="0"/>
                        </a:rPr>
                        <a:t>3.5</a:t>
                      </a:r>
                      <a:r>
                        <a:rPr lang="en-US" altLang="zh-CN" sz="1600" b="0" kern="1200" baseline="0" dirty="0" smtClean="0">
                          <a:solidFill>
                            <a:srgbClr val="FF0000"/>
                          </a:solidFill>
                          <a:latin typeface="Arial" panose="020B0604020202020204" pitchFamily="34" charset="0"/>
                          <a:ea typeface="+mn-ea"/>
                          <a:cs typeface="Arial" panose="020B0604020202020204" pitchFamily="34" charset="0"/>
                        </a:rPr>
                        <a:t> </a:t>
                      </a:r>
                      <a:r>
                        <a:rPr lang="en-US" altLang="zh-CN" sz="1600" b="0" kern="1200" dirty="0" smtClean="0">
                          <a:solidFill>
                            <a:schemeClr val="tx1"/>
                          </a:solidFill>
                          <a:latin typeface="Arial" panose="020B0604020202020204" pitchFamily="34" charset="0"/>
                          <a:ea typeface="+mn-ea"/>
                          <a:cs typeface="Arial" panose="020B0604020202020204" pitchFamily="34" charset="0"/>
                        </a:rPr>
                        <a:t>coaxial/waveguide@2 K + </a:t>
                      </a:r>
                      <a:r>
                        <a:rPr lang="en-US" altLang="zh-CN" sz="1600" b="0" kern="1200" dirty="0" err="1" smtClean="0">
                          <a:solidFill>
                            <a:schemeClr val="tx1"/>
                          </a:solidFill>
                          <a:latin typeface="Arial" panose="020B0604020202020204" pitchFamily="34" charset="0"/>
                          <a:ea typeface="+mn-ea"/>
                          <a:cs typeface="Arial" panose="020B0604020202020204" pitchFamily="34" charset="0"/>
                        </a:rPr>
                        <a:t>ferrite@RT</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lvl="1" algn="l"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0.05</a:t>
                      </a:r>
                    </a:p>
                    <a:p>
                      <a:pPr marL="0" lvl="1" algn="l"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coaxial@2 K</a:t>
                      </a:r>
                    </a:p>
                    <a:p>
                      <a:pPr marL="0" lvl="1" algn="l"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 ceramic@80 K</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lvl="1" algn="l"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0.3 W</a:t>
                      </a:r>
                    </a:p>
                    <a:p>
                      <a:pPr marL="0" lvl="1" algn="l"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coaxial@4.2 K + </a:t>
                      </a:r>
                      <a:r>
                        <a:rPr lang="en-US" altLang="zh-CN" sz="1600" b="0" kern="1200" dirty="0" err="1" smtClean="0">
                          <a:solidFill>
                            <a:schemeClr val="tx1"/>
                          </a:solidFill>
                          <a:latin typeface="Arial" panose="020B0604020202020204" pitchFamily="34" charset="0"/>
                          <a:ea typeface="+mn-ea"/>
                          <a:cs typeface="Arial" panose="020B0604020202020204" pitchFamily="34" charset="0"/>
                        </a:rPr>
                        <a:t>ferrite@RT</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bl>
          </a:graphicData>
        </a:graphic>
      </p:graphicFrame>
    </p:spTree>
    <p:extLst>
      <p:ext uri="{BB962C8B-B14F-4D97-AF65-F5344CB8AC3E}">
        <p14:creationId xmlns:p14="http://schemas.microsoft.com/office/powerpoint/2010/main" val="3933803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689009" y="284480"/>
            <a:ext cx="4048443" cy="5704840"/>
          </a:xfrm>
          <a:prstGeom prst="rect">
            <a:avLst/>
          </a:prstGeom>
          <a:ln>
            <a:solidFill>
              <a:schemeClr val="tx1"/>
            </a:solidFill>
          </a:ln>
        </p:spPr>
      </p:pic>
      <p:pic>
        <p:nvPicPr>
          <p:cNvPr id="3" name="图片 2"/>
          <p:cNvPicPr>
            <a:picLocks noChangeAspect="1"/>
          </p:cNvPicPr>
          <p:nvPr/>
        </p:nvPicPr>
        <p:blipFill>
          <a:blip r:embed="rId3"/>
          <a:stretch>
            <a:fillRect/>
          </a:stretch>
        </p:blipFill>
        <p:spPr>
          <a:xfrm>
            <a:off x="264477" y="284480"/>
            <a:ext cx="4048443" cy="5704840"/>
          </a:xfrm>
          <a:prstGeom prst="rect">
            <a:avLst/>
          </a:prstGeom>
          <a:ln>
            <a:solidFill>
              <a:schemeClr val="tx1"/>
            </a:solidFill>
          </a:ln>
        </p:spPr>
      </p:pic>
      <p:sp>
        <p:nvSpPr>
          <p:cNvPr id="4" name="文本框 3"/>
          <p:cNvSpPr txBox="1"/>
          <p:nvPr/>
        </p:nvSpPr>
        <p:spPr>
          <a:xfrm>
            <a:off x="1493520" y="6081375"/>
            <a:ext cx="2423160" cy="461665"/>
          </a:xfrm>
          <a:prstGeom prst="rect">
            <a:avLst/>
          </a:prstGeom>
          <a:noFill/>
        </p:spPr>
        <p:txBody>
          <a:bodyPr wrap="square" rtlCol="0">
            <a:spAutoFit/>
          </a:bodyPr>
          <a:lstStyle/>
          <a:p>
            <a:r>
              <a:rPr lang="en-US" altLang="zh-CN" sz="2400" b="1" dirty="0" smtClean="0">
                <a:latin typeface="Arial Unicode MS" panose="020B0604020202020204" pitchFamily="34" charset="-122"/>
                <a:ea typeface="Arial Unicode MS" panose="020B0604020202020204" pitchFamily="34" charset="-122"/>
                <a:cs typeface="Arial Unicode MS" panose="020B0604020202020204" pitchFamily="34" charset="-122"/>
              </a:rPr>
              <a:t>328 pages</a:t>
            </a:r>
            <a:endParaRPr lang="zh-CN" altLang="en-US" sz="24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 name="文本框 4"/>
          <p:cNvSpPr txBox="1"/>
          <p:nvPr/>
        </p:nvSpPr>
        <p:spPr>
          <a:xfrm>
            <a:off x="6156960" y="6081375"/>
            <a:ext cx="2423160" cy="461665"/>
          </a:xfrm>
          <a:prstGeom prst="rect">
            <a:avLst/>
          </a:prstGeom>
          <a:noFill/>
        </p:spPr>
        <p:txBody>
          <a:bodyPr wrap="square" rtlCol="0">
            <a:spAutoFit/>
          </a:bodyPr>
          <a:lstStyle/>
          <a:p>
            <a:r>
              <a:rPr lang="en-US" altLang="zh-CN" sz="2400" b="1" dirty="0" smtClean="0">
                <a:latin typeface="Arial Unicode MS" panose="020B0604020202020204" pitchFamily="34" charset="-122"/>
                <a:ea typeface="Arial Unicode MS" panose="020B0604020202020204" pitchFamily="34" charset="-122"/>
                <a:cs typeface="Arial Unicode MS" panose="020B0604020202020204" pitchFamily="34" charset="-122"/>
              </a:rPr>
              <a:t>260 pages</a:t>
            </a:r>
            <a:endParaRPr lang="zh-CN" altLang="en-US" sz="24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982211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413005"/>
            <a:ext cx="7886700" cy="1470659"/>
          </a:xfrm>
        </p:spPr>
        <p:txBody>
          <a:bodyPr>
            <a:normAutofit/>
          </a:bodyPr>
          <a:lstStyle/>
          <a:p>
            <a:pPr algn="ctr"/>
            <a:r>
              <a:rPr lang="en-US" altLang="zh-CN" sz="3600" b="0" dirty="0"/>
              <a:t>Choice </a:t>
            </a:r>
            <a:r>
              <a:rPr lang="en-US" altLang="zh-CN" sz="3600" b="0" dirty="0" smtClean="0"/>
              <a:t>of RF </a:t>
            </a:r>
            <a:r>
              <a:rPr lang="en-US" altLang="zh-CN" sz="3600" b="0" dirty="0"/>
              <a:t>Frequency, </a:t>
            </a:r>
            <a:r>
              <a:rPr lang="en-US" altLang="zh-CN" sz="3600" b="0" dirty="0" smtClean="0"/>
              <a:t/>
            </a:r>
            <a:br>
              <a:rPr lang="en-US" altLang="zh-CN" sz="3600" b="0" dirty="0" smtClean="0"/>
            </a:br>
            <a:r>
              <a:rPr lang="en-US" altLang="zh-CN" sz="3600" b="0" dirty="0" smtClean="0"/>
              <a:t>#</a:t>
            </a:r>
            <a:r>
              <a:rPr lang="en-US" altLang="zh-CN" sz="3600" b="0" dirty="0"/>
              <a:t>Cavity, #</a:t>
            </a:r>
            <a:r>
              <a:rPr lang="en-US" altLang="zh-CN" sz="3600" b="0" dirty="0" smtClean="0"/>
              <a:t>Cell, Gradient and Q</a:t>
            </a:r>
            <a:r>
              <a:rPr lang="en-US" altLang="zh-CN" sz="3600" b="0" baseline="-25000" dirty="0" smtClean="0"/>
              <a:t>0</a:t>
            </a:r>
            <a:endParaRPr lang="zh-CN" altLang="en-US" sz="3600" b="0" dirty="0"/>
          </a:p>
        </p:txBody>
      </p:sp>
      <p:sp>
        <p:nvSpPr>
          <p:cNvPr id="3" name="内容占位符 2"/>
          <p:cNvSpPr>
            <a:spLocks noGrp="1"/>
          </p:cNvSpPr>
          <p:nvPr>
            <p:ph idx="1"/>
          </p:nvPr>
        </p:nvSpPr>
        <p:spPr>
          <a:xfrm>
            <a:off x="694944" y="2130552"/>
            <a:ext cx="7984998" cy="4517772"/>
          </a:xfrm>
        </p:spPr>
        <p:txBody>
          <a:bodyPr>
            <a:normAutofit lnSpcReduction="10000"/>
          </a:bodyPr>
          <a:lstStyle/>
          <a:p>
            <a:pPr marL="457200" indent="-457200">
              <a:spcBef>
                <a:spcPts val="600"/>
              </a:spcBef>
            </a:pPr>
            <a:r>
              <a:rPr lang="en-US" altLang="zh-CN" sz="2000" dirty="0" smtClean="0"/>
              <a:t>Beam dynamics and instability</a:t>
            </a:r>
          </a:p>
          <a:p>
            <a:pPr marL="457200" indent="-457200">
              <a:spcBef>
                <a:spcPts val="600"/>
              </a:spcBef>
            </a:pPr>
            <a:r>
              <a:rPr lang="en-US" altLang="zh-CN" sz="2000" dirty="0" smtClean="0"/>
              <a:t>HOM power</a:t>
            </a:r>
          </a:p>
          <a:p>
            <a:pPr marL="457200" indent="-457200">
              <a:spcBef>
                <a:spcPts val="600"/>
              </a:spcBef>
            </a:pPr>
            <a:r>
              <a:rPr lang="en-US" altLang="zh-CN" sz="2000" dirty="0" smtClean="0"/>
              <a:t>Cavity size, cost </a:t>
            </a:r>
            <a:r>
              <a:rPr lang="en-US" altLang="zh-CN" sz="2000" dirty="0"/>
              <a:t>and technology </a:t>
            </a:r>
            <a:r>
              <a:rPr lang="en-US" altLang="zh-CN" sz="2000" dirty="0" smtClean="0"/>
              <a:t>maturity</a:t>
            </a:r>
          </a:p>
          <a:p>
            <a:pPr marL="457200" indent="-457200">
              <a:spcBef>
                <a:spcPts val="600"/>
              </a:spcBef>
            </a:pPr>
            <a:r>
              <a:rPr lang="en-US" altLang="zh-CN" sz="2000" dirty="0"/>
              <a:t>Coupler power capacity, yield and operational risk</a:t>
            </a:r>
          </a:p>
          <a:p>
            <a:pPr marL="457200" indent="-457200">
              <a:spcBef>
                <a:spcPts val="600"/>
              </a:spcBef>
            </a:pPr>
            <a:r>
              <a:rPr lang="en-US" altLang="zh-CN" sz="2000" dirty="0" smtClean="0"/>
              <a:t>Cryogenic load, operating temperatures</a:t>
            </a:r>
            <a:endParaRPr lang="en-US" altLang="zh-CN" sz="2000" dirty="0"/>
          </a:p>
          <a:p>
            <a:pPr marL="457200" indent="-457200">
              <a:spcBef>
                <a:spcPts val="600"/>
              </a:spcBef>
            </a:pPr>
            <a:r>
              <a:rPr lang="en-US" altLang="zh-CN" sz="2000" dirty="0"/>
              <a:t>Booster low current and duty factor</a:t>
            </a:r>
          </a:p>
          <a:p>
            <a:pPr marL="457200" indent="-457200">
              <a:spcBef>
                <a:spcPts val="600"/>
              </a:spcBef>
            </a:pPr>
            <a:r>
              <a:rPr lang="en-US" altLang="zh-CN" sz="2000" dirty="0" smtClean="0"/>
              <a:t>Synergy </a:t>
            </a:r>
            <a:r>
              <a:rPr lang="en-US" altLang="zh-CN" sz="2000" dirty="0"/>
              <a:t>with other projects</a:t>
            </a:r>
            <a:r>
              <a:rPr lang="en-US" altLang="zh-CN" sz="2000" dirty="0">
                <a:solidFill>
                  <a:srgbClr val="FF0000"/>
                </a:solidFill>
              </a:rPr>
              <a:t> </a:t>
            </a:r>
            <a:r>
              <a:rPr lang="en-US" altLang="zh-CN" sz="2000" dirty="0"/>
              <a:t>(XFEL, ILC, LCLS-II, </a:t>
            </a:r>
            <a:r>
              <a:rPr lang="en-US" altLang="zh-CN" sz="2000" dirty="0" smtClean="0"/>
              <a:t>ADS</a:t>
            </a:r>
            <a:r>
              <a:rPr lang="en-US" altLang="zh-CN" sz="2000" dirty="0"/>
              <a:t>, PIP-II)</a:t>
            </a:r>
          </a:p>
          <a:p>
            <a:pPr marL="457200" indent="-457200">
              <a:spcBef>
                <a:spcPts val="600"/>
              </a:spcBef>
            </a:pPr>
            <a:r>
              <a:rPr lang="en-US" altLang="zh-CN" sz="2000" dirty="0" smtClean="0"/>
              <a:t>… </a:t>
            </a:r>
          </a:p>
          <a:p>
            <a:pPr marL="0" indent="0">
              <a:spcBef>
                <a:spcPts val="600"/>
              </a:spcBef>
              <a:buNone/>
            </a:pPr>
            <a:r>
              <a:rPr lang="en-US" altLang="zh-CN" sz="2000" dirty="0" smtClean="0">
                <a:solidFill>
                  <a:srgbClr val="C00000"/>
                </a:solidFill>
              </a:rPr>
              <a:t>Example: </a:t>
            </a:r>
          </a:p>
          <a:p>
            <a:pPr marL="0" indent="0">
              <a:spcBef>
                <a:spcPts val="600"/>
              </a:spcBef>
              <a:buNone/>
            </a:pPr>
            <a:r>
              <a:rPr lang="en-US" altLang="zh-CN" sz="2000" dirty="0" smtClean="0"/>
              <a:t>Main </a:t>
            </a:r>
            <a:r>
              <a:rPr lang="en-US" altLang="zh-CN" sz="2000" dirty="0"/>
              <a:t>ring cavity number determined by power coupler </a:t>
            </a:r>
            <a:r>
              <a:rPr lang="en-US" altLang="zh-CN" sz="2000" dirty="0" smtClean="0"/>
              <a:t>capacity</a:t>
            </a:r>
            <a:r>
              <a:rPr lang="en-US" altLang="zh-CN" sz="2000" dirty="0"/>
              <a:t> </a:t>
            </a:r>
            <a:r>
              <a:rPr lang="en-US" altLang="zh-CN" sz="2000" dirty="0" smtClean="0"/>
              <a:t>(coupler </a:t>
            </a:r>
            <a:r>
              <a:rPr lang="en-US" altLang="zh-CN" sz="2000" dirty="0"/>
              <a:t>power </a:t>
            </a:r>
            <a:r>
              <a:rPr lang="en-US" altLang="zh-CN" sz="2000" dirty="0">
                <a:solidFill>
                  <a:srgbClr val="FF0000"/>
                </a:solidFill>
              </a:rPr>
              <a:t>280 kW =&gt; 384 cavities</a:t>
            </a:r>
            <a:r>
              <a:rPr lang="en-US" altLang="zh-CN" sz="2000" dirty="0"/>
              <a:t> =&gt; 18 MV </a:t>
            </a:r>
            <a:r>
              <a:rPr lang="en-US" altLang="zh-CN" sz="2000" dirty="0" smtClean="0"/>
              <a:t>each)</a:t>
            </a:r>
            <a:endParaRPr lang="en-US" altLang="zh-CN" sz="2000" dirty="0"/>
          </a:p>
        </p:txBody>
      </p:sp>
      <p:sp>
        <p:nvSpPr>
          <p:cNvPr id="4" name="灯片编号占位符 3"/>
          <p:cNvSpPr>
            <a:spLocks noGrp="1"/>
          </p:cNvSpPr>
          <p:nvPr>
            <p:ph type="sldNum" sz="quarter" idx="12"/>
          </p:nvPr>
        </p:nvSpPr>
        <p:spPr/>
        <p:txBody>
          <a:bodyPr/>
          <a:lstStyle/>
          <a:p>
            <a:fld id="{FCF376E8-7192-4F0B-9B89-E5C2A811C883}" type="slidenum">
              <a:rPr lang="zh-CN" altLang="en-US" smtClean="0"/>
              <a:t>30</a:t>
            </a:fld>
            <a:endParaRPr lang="zh-CN" altLang="en-US"/>
          </a:p>
        </p:txBody>
      </p:sp>
    </p:spTree>
    <p:extLst>
      <p:ext uri="{BB962C8B-B14F-4D97-AF65-F5344CB8AC3E}">
        <p14:creationId xmlns:p14="http://schemas.microsoft.com/office/powerpoint/2010/main" val="511669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3944" y="496173"/>
            <a:ext cx="8515350" cy="1325563"/>
          </a:xfrm>
        </p:spPr>
        <p:txBody>
          <a:bodyPr>
            <a:normAutofit/>
          </a:bodyPr>
          <a:lstStyle/>
          <a:p>
            <a:r>
              <a:rPr lang="en-US" altLang="zh-CN" sz="3600" b="0" dirty="0" smtClean="0"/>
              <a:t>High Q</a:t>
            </a:r>
            <a:r>
              <a:rPr lang="en-US" altLang="zh-CN" sz="3600" b="0" baseline="-25000" dirty="0" smtClean="0"/>
              <a:t>0</a:t>
            </a:r>
            <a:endParaRPr lang="zh-CN" altLang="en-US" sz="3600" b="0" dirty="0"/>
          </a:p>
        </p:txBody>
      </p:sp>
      <p:sp>
        <p:nvSpPr>
          <p:cNvPr id="3" name="内容占位符 2"/>
          <p:cNvSpPr>
            <a:spLocks noGrp="1"/>
          </p:cNvSpPr>
          <p:nvPr>
            <p:ph idx="1"/>
          </p:nvPr>
        </p:nvSpPr>
        <p:spPr>
          <a:xfrm>
            <a:off x="514830" y="1911096"/>
            <a:ext cx="8409714" cy="4626864"/>
          </a:xfrm>
        </p:spPr>
        <p:txBody>
          <a:bodyPr>
            <a:noAutofit/>
          </a:bodyPr>
          <a:lstStyle/>
          <a:p>
            <a:pPr marL="252000">
              <a:lnSpc>
                <a:spcPct val="110000"/>
              </a:lnSpc>
              <a:spcBef>
                <a:spcPts val="1200"/>
              </a:spcBef>
            </a:pPr>
            <a:r>
              <a:rPr lang="en-US" altLang="zh-CN" sz="2200" dirty="0" smtClean="0"/>
              <a:t>High Q to save cryogenic power</a:t>
            </a:r>
          </a:p>
          <a:p>
            <a:pPr lvl="1">
              <a:lnSpc>
                <a:spcPct val="110000"/>
              </a:lnSpc>
              <a:spcBef>
                <a:spcPts val="600"/>
              </a:spcBef>
              <a:buFontTx/>
              <a:buChar char="-"/>
            </a:pPr>
            <a:r>
              <a:rPr lang="en-US" altLang="zh-CN" sz="1800" dirty="0"/>
              <a:t>650 MHz </a:t>
            </a:r>
            <a:r>
              <a:rPr lang="en-US" altLang="zh-CN" sz="1800" dirty="0" smtClean="0"/>
              <a:t>cavity: </a:t>
            </a:r>
            <a:r>
              <a:rPr lang="en-US" altLang="zh-CN" sz="1800" dirty="0"/>
              <a:t>bulk niobium operating at 2 K with Q0=4E10 at 15.5 MV/m</a:t>
            </a:r>
          </a:p>
          <a:p>
            <a:pPr lvl="1">
              <a:lnSpc>
                <a:spcPct val="110000"/>
              </a:lnSpc>
              <a:spcBef>
                <a:spcPts val="600"/>
              </a:spcBef>
              <a:buFontTx/>
              <a:buChar char="-"/>
            </a:pPr>
            <a:r>
              <a:rPr lang="en-US" altLang="zh-CN" sz="1800" dirty="0"/>
              <a:t>1.3 GHz </a:t>
            </a:r>
            <a:r>
              <a:rPr lang="en-US" altLang="zh-CN" sz="1800" dirty="0" smtClean="0"/>
              <a:t>cavity: </a:t>
            </a:r>
            <a:r>
              <a:rPr lang="en-US" altLang="zh-CN" sz="1800" dirty="0"/>
              <a:t>bulk niobium operating at 2 K with Q0=2E10 at 19.3 MV/m</a:t>
            </a:r>
          </a:p>
          <a:p>
            <a:pPr marL="252000">
              <a:lnSpc>
                <a:spcPct val="110000"/>
              </a:lnSpc>
              <a:spcBef>
                <a:spcPts val="1200"/>
              </a:spcBef>
            </a:pPr>
            <a:r>
              <a:rPr lang="en-US" altLang="zh-CN" sz="2200" dirty="0" smtClean="0"/>
              <a:t>New </a:t>
            </a:r>
            <a:r>
              <a:rPr lang="en-US" altLang="zh-CN" sz="2200" dirty="0">
                <a:solidFill>
                  <a:srgbClr val="C00000"/>
                </a:solidFill>
              </a:rPr>
              <a:t>nitrogen-doping</a:t>
            </a:r>
            <a:r>
              <a:rPr lang="en-US" altLang="zh-CN" sz="2200" dirty="0"/>
              <a:t> and flux expulsion</a:t>
            </a:r>
            <a:r>
              <a:rPr lang="en-US" altLang="zh-CN" sz="2200" baseline="30000" dirty="0"/>
              <a:t> </a:t>
            </a:r>
            <a:r>
              <a:rPr lang="en-US" altLang="zh-CN" sz="2200" dirty="0"/>
              <a:t>technology for high quality factor SRF cavity </a:t>
            </a:r>
            <a:r>
              <a:rPr lang="en-US" altLang="zh-CN" sz="2200" dirty="0" smtClean="0"/>
              <a:t>might be </a:t>
            </a:r>
            <a:r>
              <a:rPr lang="en-US" altLang="zh-CN" sz="2200" dirty="0"/>
              <a:t>used to reach these targets. </a:t>
            </a:r>
          </a:p>
          <a:p>
            <a:pPr marL="252000">
              <a:lnSpc>
                <a:spcPct val="110000"/>
              </a:lnSpc>
              <a:spcBef>
                <a:spcPts val="1200"/>
              </a:spcBef>
            </a:pPr>
            <a:r>
              <a:rPr lang="en-US" altLang="zh-CN" sz="2200" dirty="0" smtClean="0"/>
              <a:t>Need </a:t>
            </a:r>
            <a:r>
              <a:rPr lang="en-US" altLang="zh-CN" sz="2200" dirty="0" smtClean="0">
                <a:solidFill>
                  <a:srgbClr val="C00000"/>
                </a:solidFill>
              </a:rPr>
              <a:t>very </a:t>
            </a:r>
            <a:r>
              <a:rPr lang="en-US" altLang="zh-CN" sz="2200" dirty="0">
                <a:solidFill>
                  <a:srgbClr val="C00000"/>
                </a:solidFill>
              </a:rPr>
              <a:t>clean cavity </a:t>
            </a:r>
            <a:r>
              <a:rPr lang="en-US" altLang="zh-CN" sz="2200" dirty="0" smtClean="0">
                <a:solidFill>
                  <a:srgbClr val="C00000"/>
                </a:solidFill>
              </a:rPr>
              <a:t>processing/assembly</a:t>
            </a:r>
            <a:r>
              <a:rPr lang="en-US" altLang="zh-CN" sz="2200" dirty="0" smtClean="0"/>
              <a:t>, </a:t>
            </a:r>
            <a:r>
              <a:rPr lang="en-US" altLang="zh-CN" sz="2200" dirty="0" smtClean="0">
                <a:solidFill>
                  <a:srgbClr val="C00000"/>
                </a:solidFill>
              </a:rPr>
              <a:t>electro-polishing </a:t>
            </a:r>
          </a:p>
          <a:p>
            <a:pPr marL="252000">
              <a:lnSpc>
                <a:spcPct val="110000"/>
              </a:lnSpc>
              <a:spcBef>
                <a:spcPts val="1200"/>
              </a:spcBef>
            </a:pPr>
            <a:r>
              <a:rPr lang="en-US" altLang="zh-CN" sz="2200" dirty="0" smtClean="0">
                <a:solidFill>
                  <a:srgbClr val="C00000"/>
                </a:solidFill>
              </a:rPr>
              <a:t>Thin </a:t>
            </a:r>
            <a:r>
              <a:rPr lang="en-US" altLang="zh-CN" sz="2200" dirty="0">
                <a:solidFill>
                  <a:srgbClr val="C00000"/>
                </a:solidFill>
              </a:rPr>
              <a:t>film </a:t>
            </a:r>
            <a:r>
              <a:rPr lang="en-US" altLang="zh-CN" sz="2200" dirty="0" smtClean="0">
                <a:solidFill>
                  <a:srgbClr val="C00000"/>
                </a:solidFill>
              </a:rPr>
              <a:t>technology </a:t>
            </a:r>
            <a:r>
              <a:rPr lang="en-US" altLang="zh-CN" sz="2200" dirty="0" smtClean="0"/>
              <a:t>(such </a:t>
            </a:r>
            <a:r>
              <a:rPr lang="en-US" altLang="zh-CN" sz="2200" dirty="0"/>
              <a:t>as </a:t>
            </a:r>
            <a:r>
              <a:rPr lang="en-US" altLang="zh-CN" sz="2200" dirty="0" smtClean="0"/>
              <a:t>Nb</a:t>
            </a:r>
            <a:r>
              <a:rPr lang="en-US" altLang="zh-CN" sz="2200" baseline="-25000" dirty="0" smtClean="0"/>
              <a:t>3</a:t>
            </a:r>
            <a:r>
              <a:rPr lang="en-US" altLang="zh-CN" sz="2200" dirty="0" smtClean="0"/>
              <a:t>Sn) with </a:t>
            </a:r>
            <a:r>
              <a:rPr lang="en-US" altLang="zh-CN" sz="2200" dirty="0"/>
              <a:t>higher gradient and Q</a:t>
            </a:r>
            <a:r>
              <a:rPr lang="en-US" altLang="zh-CN" sz="2200" baseline="-25000" dirty="0"/>
              <a:t>0 </a:t>
            </a:r>
            <a:r>
              <a:rPr lang="en-US" altLang="zh-CN" sz="2200" dirty="0"/>
              <a:t>operating at higher temperature will be studied as </a:t>
            </a:r>
            <a:r>
              <a:rPr lang="en-US" altLang="zh-CN" sz="2200" dirty="0" smtClean="0"/>
              <a:t>an alternative</a:t>
            </a:r>
            <a:r>
              <a:rPr lang="en-US" altLang="zh-CN" sz="2200" dirty="0"/>
              <a:t>.</a:t>
            </a:r>
            <a:endParaRPr lang="zh-CN" altLang="zh-CN" sz="2200" dirty="0"/>
          </a:p>
          <a:p>
            <a:pPr marL="252000"/>
            <a:endParaRPr lang="zh-CN" altLang="en-US" sz="2200" dirty="0"/>
          </a:p>
        </p:txBody>
      </p:sp>
      <p:sp>
        <p:nvSpPr>
          <p:cNvPr id="4" name="灯片编号占位符 3"/>
          <p:cNvSpPr>
            <a:spLocks noGrp="1"/>
          </p:cNvSpPr>
          <p:nvPr>
            <p:ph type="sldNum" sz="quarter" idx="12"/>
          </p:nvPr>
        </p:nvSpPr>
        <p:spPr/>
        <p:txBody>
          <a:bodyPr/>
          <a:lstStyle/>
          <a:p>
            <a:fld id="{FCF376E8-7192-4F0B-9B89-E5C2A811C883}"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4032373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32488"/>
            <a:ext cx="7886700" cy="1325563"/>
          </a:xfrm>
        </p:spPr>
        <p:txBody>
          <a:bodyPr>
            <a:normAutofit/>
          </a:bodyPr>
          <a:lstStyle/>
          <a:p>
            <a:r>
              <a:rPr lang="en-US" altLang="zh-CN" sz="3600" b="0" dirty="0"/>
              <a:t>650 MHz 5-cell </a:t>
            </a:r>
            <a:r>
              <a:rPr lang="en-US" altLang="zh-CN" sz="3600" b="0" dirty="0" smtClean="0"/>
              <a:t>Cavity</a:t>
            </a:r>
            <a:endParaRPr lang="zh-CN" altLang="en-US" sz="3600" b="0" dirty="0"/>
          </a:p>
        </p:txBody>
      </p:sp>
      <p:graphicFrame>
        <p:nvGraphicFramePr>
          <p:cNvPr id="7" name="内容占位符 6"/>
          <p:cNvGraphicFramePr>
            <a:graphicFrameLocks noGrp="1"/>
          </p:cNvGraphicFramePr>
          <p:nvPr>
            <p:ph idx="1"/>
            <p:extLst/>
          </p:nvPr>
        </p:nvGraphicFramePr>
        <p:xfrm>
          <a:off x="313122" y="3027233"/>
          <a:ext cx="5390726" cy="3511680"/>
        </p:xfrm>
        <a:graphic>
          <a:graphicData uri="http://schemas.openxmlformats.org/drawingml/2006/table">
            <a:tbl>
              <a:tblPr firstRow="1" firstCol="1" bandRow="1">
                <a:tableStyleId>{5940675A-B579-460E-94D1-54222C63F5DA}</a:tableStyleId>
              </a:tblPr>
              <a:tblGrid>
                <a:gridCol w="2247197"/>
                <a:gridCol w="875899"/>
                <a:gridCol w="1116531"/>
                <a:gridCol w="1151099"/>
              </a:tblGrid>
              <a:tr h="252000">
                <a:tc>
                  <a:txBody>
                    <a:bodyPr/>
                    <a:lstStyle/>
                    <a:p>
                      <a:pPr algn="l">
                        <a:spcAft>
                          <a:spcPts val="0"/>
                        </a:spcAft>
                      </a:pPr>
                      <a:r>
                        <a:rPr lang="en-US" sz="1600" kern="100" dirty="0">
                          <a:effectLst/>
                          <a:latin typeface="Arial" panose="020B0604020202020204" pitchFamily="34" charset="0"/>
                          <a:cs typeface="Arial" panose="020B0604020202020204" pitchFamily="34" charset="0"/>
                        </a:rPr>
                        <a:t> </a:t>
                      </a:r>
                      <a:endParaRPr lang="zh-CN" sz="12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600" kern="100">
                          <a:effectLst/>
                          <a:latin typeface="Arial" panose="020B0604020202020204" pitchFamily="34" charset="0"/>
                          <a:cs typeface="Arial" panose="020B0604020202020204" pitchFamily="34" charset="0"/>
                        </a:rPr>
                        <a:t>internal</a:t>
                      </a:r>
                      <a:endParaRPr lang="zh-CN" sz="12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600" kern="100">
                          <a:effectLst/>
                          <a:latin typeface="Arial" panose="020B0604020202020204" pitchFamily="34" charset="0"/>
                          <a:cs typeface="Arial" panose="020B0604020202020204" pitchFamily="34" charset="0"/>
                        </a:rPr>
                        <a:t>Left end half cell</a:t>
                      </a:r>
                      <a:endParaRPr lang="zh-CN" sz="12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600" kern="100" dirty="0">
                          <a:effectLst/>
                          <a:latin typeface="Arial" panose="020B0604020202020204" pitchFamily="34" charset="0"/>
                          <a:cs typeface="Arial" panose="020B0604020202020204" pitchFamily="34" charset="0"/>
                        </a:rPr>
                        <a:t>Right end half cell</a:t>
                      </a:r>
                      <a:endParaRPr lang="zh-CN" sz="12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r>
              <a:tr h="252000">
                <a:tc>
                  <a:txBody>
                    <a:bodyPr/>
                    <a:lstStyle/>
                    <a:p>
                      <a:pPr algn="l">
                        <a:spcAft>
                          <a:spcPts val="0"/>
                        </a:spcAft>
                      </a:pPr>
                      <a:r>
                        <a:rPr lang="en-US" sz="1600" kern="100" dirty="0" err="1">
                          <a:effectLst/>
                          <a:latin typeface="Arial" panose="020B0604020202020204" pitchFamily="34" charset="0"/>
                          <a:cs typeface="Arial" panose="020B0604020202020204" pitchFamily="34" charset="0"/>
                        </a:rPr>
                        <a:t>Riris</a:t>
                      </a:r>
                      <a:r>
                        <a:rPr lang="en-US" sz="1600" kern="100" dirty="0">
                          <a:effectLst/>
                          <a:latin typeface="Arial" panose="020B0604020202020204" pitchFamily="34" charset="0"/>
                          <a:cs typeface="Arial" panose="020B0604020202020204" pitchFamily="34" charset="0"/>
                        </a:rPr>
                        <a:t>(mm)</a:t>
                      </a:r>
                      <a:endParaRPr lang="zh-CN" sz="12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dirty="0">
                          <a:effectLst/>
                          <a:latin typeface="Arial" panose="020B0604020202020204" pitchFamily="34" charset="0"/>
                          <a:cs typeface="Arial" panose="020B0604020202020204" pitchFamily="34" charset="0"/>
                        </a:rPr>
                        <a:t>77.96</a:t>
                      </a:r>
                      <a:endParaRPr lang="zh-CN" sz="12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a:effectLst/>
                          <a:latin typeface="Arial" panose="020B0604020202020204" pitchFamily="34" charset="0"/>
                          <a:cs typeface="Arial" panose="020B0604020202020204" pitchFamily="34" charset="0"/>
                        </a:rPr>
                        <a:t>84.46</a:t>
                      </a:r>
                      <a:endParaRPr lang="zh-CN" sz="12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dirty="0">
                          <a:effectLst/>
                          <a:latin typeface="Arial" panose="020B0604020202020204" pitchFamily="34" charset="0"/>
                          <a:cs typeface="Arial" panose="020B0604020202020204" pitchFamily="34" charset="0"/>
                        </a:rPr>
                        <a:t>84.46</a:t>
                      </a:r>
                      <a:endParaRPr lang="zh-CN" sz="12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r>
              <a:tr h="252000">
                <a:tc>
                  <a:txBody>
                    <a:bodyPr/>
                    <a:lstStyle/>
                    <a:p>
                      <a:pPr algn="l">
                        <a:spcAft>
                          <a:spcPts val="0"/>
                        </a:spcAft>
                      </a:pPr>
                      <a:r>
                        <a:rPr lang="en-US" sz="1600" kern="100">
                          <a:effectLst/>
                          <a:latin typeface="Arial" panose="020B0604020202020204" pitchFamily="34" charset="0"/>
                          <a:cs typeface="Arial" panose="020B0604020202020204" pitchFamily="34" charset="0"/>
                        </a:rPr>
                        <a:t>Alpha(deg)</a:t>
                      </a:r>
                      <a:endParaRPr lang="zh-CN" sz="12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dirty="0">
                          <a:effectLst/>
                          <a:latin typeface="Arial" panose="020B0604020202020204" pitchFamily="34" charset="0"/>
                          <a:cs typeface="Arial" panose="020B0604020202020204" pitchFamily="34" charset="0"/>
                        </a:rPr>
                        <a:t>2.24</a:t>
                      </a:r>
                      <a:endParaRPr lang="zh-CN" sz="12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dirty="0">
                          <a:effectLst/>
                          <a:latin typeface="Arial" panose="020B0604020202020204" pitchFamily="34" charset="0"/>
                          <a:cs typeface="Arial" panose="020B0604020202020204" pitchFamily="34" charset="0"/>
                        </a:rPr>
                        <a:t>16.727</a:t>
                      </a:r>
                      <a:endParaRPr lang="zh-CN" sz="12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a:effectLst/>
                          <a:latin typeface="Arial" panose="020B0604020202020204" pitchFamily="34" charset="0"/>
                          <a:cs typeface="Arial" panose="020B0604020202020204" pitchFamily="34" charset="0"/>
                        </a:rPr>
                        <a:t>16.39</a:t>
                      </a:r>
                      <a:endParaRPr lang="zh-CN" sz="12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r>
              <a:tr h="252000">
                <a:tc>
                  <a:txBody>
                    <a:bodyPr/>
                    <a:lstStyle/>
                    <a:p>
                      <a:pPr algn="l">
                        <a:spcAft>
                          <a:spcPts val="0"/>
                        </a:spcAft>
                      </a:pPr>
                      <a:r>
                        <a:rPr lang="en-US" sz="1600" kern="100">
                          <a:effectLst/>
                          <a:latin typeface="Arial" panose="020B0604020202020204" pitchFamily="34" charset="0"/>
                          <a:cs typeface="Arial" panose="020B0604020202020204" pitchFamily="34" charset="0"/>
                        </a:rPr>
                        <a:t>A(mm) </a:t>
                      </a:r>
                      <a:endParaRPr lang="zh-CN" sz="12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a:effectLst/>
                          <a:latin typeface="Arial" panose="020B0604020202020204" pitchFamily="34" charset="0"/>
                          <a:cs typeface="Arial" panose="020B0604020202020204" pitchFamily="34" charset="0"/>
                        </a:rPr>
                        <a:t>94.4</a:t>
                      </a:r>
                      <a:endParaRPr lang="zh-CN" sz="12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dirty="0">
                          <a:effectLst/>
                          <a:latin typeface="Arial" panose="020B0604020202020204" pitchFamily="34" charset="0"/>
                          <a:cs typeface="Arial" panose="020B0604020202020204" pitchFamily="34" charset="0"/>
                        </a:rPr>
                        <a:t>92.1</a:t>
                      </a:r>
                      <a:endParaRPr lang="zh-CN" sz="12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a:effectLst/>
                          <a:latin typeface="Arial" panose="020B0604020202020204" pitchFamily="34" charset="0"/>
                          <a:cs typeface="Arial" panose="020B0604020202020204" pitchFamily="34" charset="0"/>
                        </a:rPr>
                        <a:t>91</a:t>
                      </a:r>
                      <a:endParaRPr lang="zh-CN" sz="12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r>
              <a:tr h="252000">
                <a:tc>
                  <a:txBody>
                    <a:bodyPr/>
                    <a:lstStyle/>
                    <a:p>
                      <a:pPr algn="l">
                        <a:spcAft>
                          <a:spcPts val="0"/>
                        </a:spcAft>
                      </a:pPr>
                      <a:r>
                        <a:rPr lang="en-US" sz="1600" kern="100">
                          <a:effectLst/>
                          <a:latin typeface="Arial" panose="020B0604020202020204" pitchFamily="34" charset="0"/>
                          <a:cs typeface="Arial" panose="020B0604020202020204" pitchFamily="34" charset="0"/>
                        </a:rPr>
                        <a:t>B(mm) </a:t>
                      </a:r>
                      <a:endParaRPr lang="zh-CN" sz="12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a:effectLst/>
                          <a:latin typeface="Arial" panose="020B0604020202020204" pitchFamily="34" charset="0"/>
                          <a:cs typeface="Arial" panose="020B0604020202020204" pitchFamily="34" charset="0"/>
                        </a:rPr>
                        <a:t>94.4</a:t>
                      </a:r>
                      <a:endParaRPr lang="zh-CN" sz="12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dirty="0">
                          <a:effectLst/>
                          <a:latin typeface="Arial" panose="020B0604020202020204" pitchFamily="34" charset="0"/>
                          <a:cs typeface="Arial" panose="020B0604020202020204" pitchFamily="34" charset="0"/>
                        </a:rPr>
                        <a:t>92.1</a:t>
                      </a:r>
                      <a:endParaRPr lang="zh-CN" sz="12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a:effectLst/>
                          <a:latin typeface="Arial" panose="020B0604020202020204" pitchFamily="34" charset="0"/>
                          <a:cs typeface="Arial" panose="020B0604020202020204" pitchFamily="34" charset="0"/>
                        </a:rPr>
                        <a:t>91</a:t>
                      </a:r>
                      <a:endParaRPr lang="zh-CN" sz="12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r>
              <a:tr h="252000">
                <a:tc>
                  <a:txBody>
                    <a:bodyPr/>
                    <a:lstStyle/>
                    <a:p>
                      <a:pPr algn="l">
                        <a:spcAft>
                          <a:spcPts val="0"/>
                        </a:spcAft>
                      </a:pPr>
                      <a:r>
                        <a:rPr lang="en-US" sz="1600" kern="100">
                          <a:effectLst/>
                          <a:latin typeface="Arial" panose="020B0604020202020204" pitchFamily="34" charset="0"/>
                          <a:cs typeface="Arial" panose="020B0604020202020204" pitchFamily="34" charset="0"/>
                        </a:rPr>
                        <a:t>a(mm) </a:t>
                      </a:r>
                      <a:endParaRPr lang="zh-CN" sz="12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dirty="0">
                          <a:effectLst/>
                          <a:latin typeface="Arial" panose="020B0604020202020204" pitchFamily="34" charset="0"/>
                          <a:cs typeface="Arial" panose="020B0604020202020204" pitchFamily="34" charset="0"/>
                        </a:rPr>
                        <a:t>20.03</a:t>
                      </a:r>
                      <a:endParaRPr lang="zh-CN" sz="12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a:effectLst/>
                          <a:latin typeface="Arial" panose="020B0604020202020204" pitchFamily="34" charset="0"/>
                          <a:cs typeface="Arial" panose="020B0604020202020204" pitchFamily="34" charset="0"/>
                        </a:rPr>
                        <a:t>13.76</a:t>
                      </a:r>
                      <a:endParaRPr lang="zh-CN" sz="12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dirty="0">
                          <a:effectLst/>
                          <a:latin typeface="Arial" panose="020B0604020202020204" pitchFamily="34" charset="0"/>
                          <a:cs typeface="Arial" panose="020B0604020202020204" pitchFamily="34" charset="0"/>
                        </a:rPr>
                        <a:t>13.71</a:t>
                      </a:r>
                      <a:endParaRPr lang="zh-CN" sz="12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r>
              <a:tr h="252000">
                <a:tc>
                  <a:txBody>
                    <a:bodyPr/>
                    <a:lstStyle/>
                    <a:p>
                      <a:pPr algn="l">
                        <a:spcAft>
                          <a:spcPts val="0"/>
                        </a:spcAft>
                      </a:pPr>
                      <a:r>
                        <a:rPr lang="en-US" sz="1600" kern="100">
                          <a:effectLst/>
                          <a:latin typeface="Arial" panose="020B0604020202020204" pitchFamily="34" charset="0"/>
                          <a:cs typeface="Arial" panose="020B0604020202020204" pitchFamily="34" charset="0"/>
                        </a:rPr>
                        <a:t>b(mm) </a:t>
                      </a:r>
                      <a:endParaRPr lang="zh-CN" sz="12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a:effectLst/>
                          <a:latin typeface="Arial" panose="020B0604020202020204" pitchFamily="34" charset="0"/>
                          <a:cs typeface="Arial" panose="020B0604020202020204" pitchFamily="34" charset="0"/>
                        </a:rPr>
                        <a:t>22.09</a:t>
                      </a:r>
                      <a:endParaRPr lang="zh-CN" sz="12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a:effectLst/>
                          <a:latin typeface="Arial" panose="020B0604020202020204" pitchFamily="34" charset="0"/>
                          <a:cs typeface="Arial" panose="020B0604020202020204" pitchFamily="34" charset="0"/>
                        </a:rPr>
                        <a:t>21.14</a:t>
                      </a:r>
                      <a:endParaRPr lang="zh-CN" sz="12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dirty="0">
                          <a:effectLst/>
                          <a:latin typeface="Arial" panose="020B0604020202020204" pitchFamily="34" charset="0"/>
                          <a:cs typeface="Arial" panose="020B0604020202020204" pitchFamily="34" charset="0"/>
                        </a:rPr>
                        <a:t>20.29</a:t>
                      </a:r>
                      <a:endParaRPr lang="zh-CN" sz="12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r>
              <a:tr h="252000">
                <a:tc>
                  <a:txBody>
                    <a:bodyPr/>
                    <a:lstStyle/>
                    <a:p>
                      <a:pPr algn="l">
                        <a:spcAft>
                          <a:spcPts val="0"/>
                        </a:spcAft>
                      </a:pPr>
                      <a:r>
                        <a:rPr lang="en-US" sz="1600" kern="100">
                          <a:effectLst/>
                          <a:latin typeface="Arial" panose="020B0604020202020204" pitchFamily="34" charset="0"/>
                          <a:cs typeface="Arial" panose="020B0604020202020204" pitchFamily="34" charset="0"/>
                        </a:rPr>
                        <a:t>L(mm) </a:t>
                      </a:r>
                      <a:endParaRPr lang="zh-CN" sz="12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a:effectLst/>
                          <a:latin typeface="Arial" panose="020B0604020202020204" pitchFamily="34" charset="0"/>
                          <a:cs typeface="Arial" panose="020B0604020202020204" pitchFamily="34" charset="0"/>
                        </a:rPr>
                        <a:t>115</a:t>
                      </a:r>
                      <a:endParaRPr lang="zh-CN" sz="12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a:effectLst/>
                          <a:latin typeface="Arial" panose="020B0604020202020204" pitchFamily="34" charset="0"/>
                          <a:cs typeface="Arial" panose="020B0604020202020204" pitchFamily="34" charset="0"/>
                        </a:rPr>
                        <a:t>114</a:t>
                      </a:r>
                      <a:endParaRPr lang="zh-CN" sz="12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dirty="0">
                          <a:effectLst/>
                          <a:latin typeface="Arial" panose="020B0604020202020204" pitchFamily="34" charset="0"/>
                          <a:cs typeface="Arial" panose="020B0604020202020204" pitchFamily="34" charset="0"/>
                        </a:rPr>
                        <a:t>113</a:t>
                      </a:r>
                      <a:endParaRPr lang="zh-CN" sz="12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r>
              <a:tr h="252000">
                <a:tc>
                  <a:txBody>
                    <a:bodyPr/>
                    <a:lstStyle/>
                    <a:p>
                      <a:pPr algn="l">
                        <a:spcAft>
                          <a:spcPts val="0"/>
                        </a:spcAft>
                      </a:pPr>
                      <a:r>
                        <a:rPr lang="en-US" sz="1600" kern="100" dirty="0">
                          <a:effectLst/>
                          <a:latin typeface="Arial" panose="020B0604020202020204" pitchFamily="34" charset="0"/>
                          <a:cs typeface="Arial" panose="020B0604020202020204" pitchFamily="34" charset="0"/>
                        </a:rPr>
                        <a:t>D(mm) </a:t>
                      </a:r>
                      <a:endParaRPr lang="zh-CN" sz="12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dirty="0">
                          <a:effectLst/>
                          <a:latin typeface="Arial" panose="020B0604020202020204" pitchFamily="34" charset="0"/>
                          <a:cs typeface="Arial" panose="020B0604020202020204" pitchFamily="34" charset="0"/>
                        </a:rPr>
                        <a:t>206.6</a:t>
                      </a:r>
                      <a:endParaRPr lang="zh-CN" sz="12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a:effectLst/>
                          <a:latin typeface="Arial" panose="020B0604020202020204" pitchFamily="34" charset="0"/>
                          <a:cs typeface="Arial" panose="020B0604020202020204" pitchFamily="34" charset="0"/>
                        </a:rPr>
                        <a:t>206.6</a:t>
                      </a:r>
                      <a:endParaRPr lang="zh-CN" sz="12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l">
                        <a:spcAft>
                          <a:spcPts val="0"/>
                        </a:spcAft>
                      </a:pPr>
                      <a:r>
                        <a:rPr lang="en-US" sz="1600" kern="100" dirty="0">
                          <a:effectLst/>
                          <a:latin typeface="Arial" panose="020B0604020202020204" pitchFamily="34" charset="0"/>
                          <a:cs typeface="Arial" panose="020B0604020202020204" pitchFamily="34" charset="0"/>
                        </a:rPr>
                        <a:t>206.6</a:t>
                      </a:r>
                      <a:endParaRPr lang="zh-CN" sz="12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r>
              <a:tr h="252000">
                <a:tc>
                  <a:txBody>
                    <a:bodyPr/>
                    <a:lstStyle/>
                    <a:p>
                      <a:pPr algn="l">
                        <a:spcAft>
                          <a:spcPts val="0"/>
                        </a:spcAft>
                      </a:pPr>
                      <a:r>
                        <a:rPr lang="en-US" sz="1600" kern="100" dirty="0">
                          <a:effectLst/>
                          <a:latin typeface="Arial" panose="020B0604020202020204" pitchFamily="34" charset="0"/>
                          <a:cs typeface="Arial" panose="020B0604020202020204" pitchFamily="34" charset="0"/>
                        </a:rPr>
                        <a:t>flatness</a:t>
                      </a:r>
                      <a:endParaRPr lang="zh-CN" sz="12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gridSpan="3">
                  <a:txBody>
                    <a:bodyPr/>
                    <a:lstStyle/>
                    <a:p>
                      <a:pPr algn="ctr">
                        <a:spcAft>
                          <a:spcPts val="0"/>
                        </a:spcAft>
                      </a:pPr>
                      <a:r>
                        <a:rPr lang="en-US" sz="1600" kern="100" dirty="0">
                          <a:effectLst/>
                          <a:latin typeface="Arial" panose="020B0604020202020204" pitchFamily="34" charset="0"/>
                          <a:cs typeface="Arial" panose="020B0604020202020204" pitchFamily="34" charset="0"/>
                        </a:rPr>
                        <a:t>2.17%</a:t>
                      </a:r>
                      <a:endParaRPr lang="zh-CN" sz="12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hMerge="1">
                  <a:txBody>
                    <a:bodyPr/>
                    <a:lstStyle/>
                    <a:p>
                      <a:endParaRPr lang="zh-CN" altLang="en-US"/>
                    </a:p>
                  </a:txBody>
                  <a:tcPr/>
                </a:tc>
                <a:tc hMerge="1">
                  <a:txBody>
                    <a:bodyPr/>
                    <a:lstStyle/>
                    <a:p>
                      <a:endParaRPr lang="zh-CN" altLang="en-US"/>
                    </a:p>
                  </a:txBody>
                  <a:tcPr/>
                </a:tc>
              </a:tr>
              <a:tr h="252000">
                <a:tc>
                  <a:txBody>
                    <a:bodyPr/>
                    <a:lstStyle/>
                    <a:p>
                      <a:pPr algn="l">
                        <a:spcAft>
                          <a:spcPts val="0"/>
                        </a:spcAft>
                      </a:pPr>
                      <a:r>
                        <a:rPr lang="en-US" sz="1600" kern="100" dirty="0" smtClean="0">
                          <a:effectLst/>
                          <a:latin typeface="Arial" panose="020B0604020202020204" pitchFamily="34" charset="0"/>
                          <a:cs typeface="Arial" panose="020B0604020202020204" pitchFamily="34" charset="0"/>
                        </a:rPr>
                        <a:t>coupling</a:t>
                      </a:r>
                      <a:endParaRPr lang="zh-CN" sz="12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gridSpan="3">
                  <a:txBody>
                    <a:bodyPr/>
                    <a:lstStyle/>
                    <a:p>
                      <a:pPr algn="ctr">
                        <a:spcAft>
                          <a:spcPts val="0"/>
                        </a:spcAft>
                      </a:pPr>
                      <a:r>
                        <a:rPr lang="en-US" sz="1600" kern="100" dirty="0">
                          <a:effectLst/>
                          <a:latin typeface="Arial" panose="020B0604020202020204" pitchFamily="34" charset="0"/>
                          <a:cs typeface="Arial" panose="020B0604020202020204" pitchFamily="34" charset="0"/>
                        </a:rPr>
                        <a:t>3.04%</a:t>
                      </a:r>
                      <a:endParaRPr lang="zh-CN" sz="12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hMerge="1">
                  <a:txBody>
                    <a:bodyPr/>
                    <a:lstStyle/>
                    <a:p>
                      <a:endParaRPr lang="zh-CN" altLang="en-US"/>
                    </a:p>
                  </a:txBody>
                  <a:tcPr/>
                </a:tc>
                <a:tc hMerge="1">
                  <a:txBody>
                    <a:bodyPr/>
                    <a:lstStyle/>
                    <a:p>
                      <a:endParaRPr lang="zh-CN" altLang="en-US"/>
                    </a:p>
                  </a:txBody>
                  <a:tcPr/>
                </a:tc>
              </a:tr>
              <a:tr h="252000">
                <a:tc>
                  <a:txBody>
                    <a:bodyPr/>
                    <a:lstStyle/>
                    <a:p>
                      <a:pPr algn="l">
                        <a:spcAft>
                          <a:spcPts val="0"/>
                        </a:spcAft>
                      </a:pPr>
                      <a:r>
                        <a:rPr lang="en-US" sz="1600" b="0" i="1" kern="100" dirty="0">
                          <a:solidFill>
                            <a:schemeClr val="tx1"/>
                          </a:solidFill>
                          <a:effectLst/>
                          <a:latin typeface="Arial" panose="020B0604020202020204" pitchFamily="34" charset="0"/>
                          <a:cs typeface="Arial" panose="020B0604020202020204" pitchFamily="34" charset="0"/>
                        </a:rPr>
                        <a:t>E</a:t>
                      </a:r>
                      <a:r>
                        <a:rPr lang="en-US" sz="1600" b="0" kern="100" dirty="0">
                          <a:solidFill>
                            <a:schemeClr val="tx1"/>
                          </a:solidFill>
                          <a:effectLst/>
                          <a:latin typeface="Arial" panose="020B0604020202020204" pitchFamily="34" charset="0"/>
                          <a:cs typeface="Arial" panose="020B0604020202020204" pitchFamily="34" charset="0"/>
                        </a:rPr>
                        <a:t>p/</a:t>
                      </a:r>
                      <a:r>
                        <a:rPr lang="en-US" sz="1600" b="0" i="1" kern="100" dirty="0" err="1">
                          <a:solidFill>
                            <a:schemeClr val="tx1"/>
                          </a:solidFill>
                          <a:effectLst/>
                          <a:latin typeface="Arial" panose="020B0604020202020204" pitchFamily="34" charset="0"/>
                          <a:cs typeface="Arial" panose="020B0604020202020204" pitchFamily="34" charset="0"/>
                        </a:rPr>
                        <a:t>E</a:t>
                      </a:r>
                      <a:r>
                        <a:rPr lang="en-US" sz="1600" b="0" kern="100" dirty="0" err="1">
                          <a:solidFill>
                            <a:schemeClr val="tx1"/>
                          </a:solidFill>
                          <a:effectLst/>
                          <a:latin typeface="Arial" panose="020B0604020202020204" pitchFamily="34" charset="0"/>
                          <a:cs typeface="Arial" panose="020B0604020202020204" pitchFamily="34" charset="0"/>
                        </a:rPr>
                        <a:t>acc</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gridSpan="3">
                  <a:txBody>
                    <a:bodyPr/>
                    <a:lstStyle/>
                    <a:p>
                      <a:pPr algn="ctr">
                        <a:spcAft>
                          <a:spcPts val="0"/>
                        </a:spcAft>
                      </a:pPr>
                      <a:r>
                        <a:rPr lang="en-US" sz="1600" b="0" kern="100" dirty="0">
                          <a:solidFill>
                            <a:schemeClr val="tx1"/>
                          </a:solidFill>
                          <a:effectLst/>
                          <a:latin typeface="Arial" panose="020B0604020202020204" pitchFamily="34" charset="0"/>
                          <a:cs typeface="Arial" panose="020B0604020202020204" pitchFamily="34" charset="0"/>
                        </a:rPr>
                        <a:t>2.43</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hMerge="1">
                  <a:txBody>
                    <a:bodyPr/>
                    <a:lstStyle/>
                    <a:p>
                      <a:endParaRPr lang="zh-CN" altLang="en-US"/>
                    </a:p>
                  </a:txBody>
                  <a:tcPr/>
                </a:tc>
                <a:tc hMerge="1">
                  <a:txBody>
                    <a:bodyPr/>
                    <a:lstStyle/>
                    <a:p>
                      <a:endParaRPr lang="zh-CN" altLang="en-US"/>
                    </a:p>
                  </a:txBody>
                  <a:tcPr/>
                </a:tc>
              </a:tr>
              <a:tr h="252000">
                <a:tc>
                  <a:txBody>
                    <a:bodyPr/>
                    <a:lstStyle/>
                    <a:p>
                      <a:pPr algn="l">
                        <a:spcAft>
                          <a:spcPts val="0"/>
                        </a:spcAft>
                      </a:pPr>
                      <a:r>
                        <a:rPr lang="en-US" sz="1600" b="0" i="1" kern="100" dirty="0" err="1" smtClean="0">
                          <a:solidFill>
                            <a:schemeClr val="tx1"/>
                          </a:solidFill>
                          <a:effectLst/>
                          <a:latin typeface="Arial" panose="020B0604020202020204" pitchFamily="34" charset="0"/>
                          <a:cs typeface="Arial" panose="020B0604020202020204" pitchFamily="34" charset="0"/>
                        </a:rPr>
                        <a:t>H</a:t>
                      </a:r>
                      <a:r>
                        <a:rPr lang="en-US" sz="1600" b="0" kern="100" dirty="0" err="1" smtClean="0">
                          <a:solidFill>
                            <a:schemeClr val="tx1"/>
                          </a:solidFill>
                          <a:effectLst/>
                          <a:latin typeface="Arial" panose="020B0604020202020204" pitchFamily="34" charset="0"/>
                          <a:cs typeface="Arial" panose="020B0604020202020204" pitchFamily="34" charset="0"/>
                        </a:rPr>
                        <a:t>p</a:t>
                      </a:r>
                      <a:r>
                        <a:rPr lang="en-US" sz="1600" b="0" kern="100" dirty="0" smtClean="0">
                          <a:solidFill>
                            <a:schemeClr val="tx1"/>
                          </a:solidFill>
                          <a:effectLst/>
                          <a:latin typeface="Arial" panose="020B0604020202020204" pitchFamily="34" charset="0"/>
                          <a:cs typeface="Arial" panose="020B0604020202020204" pitchFamily="34" charset="0"/>
                        </a:rPr>
                        <a:t>/</a:t>
                      </a:r>
                      <a:r>
                        <a:rPr lang="en-US" sz="1600" b="0" i="1" kern="100" dirty="0" err="1" smtClean="0">
                          <a:solidFill>
                            <a:schemeClr val="tx1"/>
                          </a:solidFill>
                          <a:effectLst/>
                          <a:latin typeface="Arial" panose="020B0604020202020204" pitchFamily="34" charset="0"/>
                          <a:cs typeface="Arial" panose="020B0604020202020204" pitchFamily="34" charset="0"/>
                        </a:rPr>
                        <a:t>E</a:t>
                      </a:r>
                      <a:r>
                        <a:rPr lang="en-US" sz="1600" b="0" kern="100" dirty="0" err="1" smtClean="0">
                          <a:solidFill>
                            <a:schemeClr val="tx1"/>
                          </a:solidFill>
                          <a:effectLst/>
                          <a:latin typeface="Arial" panose="020B0604020202020204" pitchFamily="34" charset="0"/>
                          <a:cs typeface="Arial" panose="020B0604020202020204" pitchFamily="34" charset="0"/>
                        </a:rPr>
                        <a:t>acc</a:t>
                      </a:r>
                      <a:r>
                        <a:rPr lang="en-US" sz="1600" b="0" kern="100" dirty="0" smtClean="0">
                          <a:solidFill>
                            <a:schemeClr val="tx1"/>
                          </a:solidFill>
                          <a:effectLst/>
                          <a:latin typeface="Arial" panose="020B0604020202020204" pitchFamily="34" charset="0"/>
                          <a:cs typeface="Arial" panose="020B0604020202020204" pitchFamily="34" charset="0"/>
                        </a:rPr>
                        <a:t> [</a:t>
                      </a:r>
                      <a:r>
                        <a:rPr lang="en-US" sz="1600" b="0" kern="100" dirty="0" err="1">
                          <a:solidFill>
                            <a:schemeClr val="tx1"/>
                          </a:solidFill>
                          <a:effectLst/>
                          <a:latin typeface="Arial" panose="020B0604020202020204" pitchFamily="34" charset="0"/>
                          <a:cs typeface="Arial" panose="020B0604020202020204" pitchFamily="34" charset="0"/>
                        </a:rPr>
                        <a:t>mT</a:t>
                      </a:r>
                      <a:r>
                        <a:rPr lang="en-US" sz="1600" b="0" kern="100" dirty="0">
                          <a:solidFill>
                            <a:schemeClr val="tx1"/>
                          </a:solidFill>
                          <a:effectLst/>
                          <a:latin typeface="Arial" panose="020B0604020202020204" pitchFamily="34" charset="0"/>
                          <a:cs typeface="Arial" panose="020B0604020202020204" pitchFamily="34" charset="0"/>
                        </a:rPr>
                        <a:t>/(MV/m)]</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gridSpan="3">
                  <a:txBody>
                    <a:bodyPr/>
                    <a:lstStyle/>
                    <a:p>
                      <a:pPr algn="ctr">
                        <a:spcAft>
                          <a:spcPts val="0"/>
                        </a:spcAft>
                      </a:pPr>
                      <a:r>
                        <a:rPr lang="en-US" sz="1600" b="0" kern="100" dirty="0">
                          <a:solidFill>
                            <a:schemeClr val="tx1"/>
                          </a:solidFill>
                          <a:effectLst/>
                          <a:latin typeface="Arial" panose="020B0604020202020204" pitchFamily="34" charset="0"/>
                          <a:cs typeface="Arial" panose="020B0604020202020204" pitchFamily="34" charset="0"/>
                        </a:rPr>
                        <a:t>4.23</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hMerge="1">
                  <a:txBody>
                    <a:bodyPr/>
                    <a:lstStyle/>
                    <a:p>
                      <a:endParaRPr lang="zh-CN" altLang="en-US"/>
                    </a:p>
                  </a:txBody>
                  <a:tcPr/>
                </a:tc>
                <a:tc hMerge="1">
                  <a:txBody>
                    <a:bodyPr/>
                    <a:lstStyle/>
                    <a:p>
                      <a:endParaRPr lang="zh-CN" altLang="en-US"/>
                    </a:p>
                  </a:txBody>
                  <a:tcPr/>
                </a:tc>
              </a:tr>
            </a:tbl>
          </a:graphicData>
        </a:graphic>
      </p:graphicFrame>
      <p:sp>
        <p:nvSpPr>
          <p:cNvPr id="4" name="灯片编号占位符 3"/>
          <p:cNvSpPr>
            <a:spLocks noGrp="1"/>
          </p:cNvSpPr>
          <p:nvPr>
            <p:ph type="sldNum" sz="quarter" idx="12"/>
          </p:nvPr>
        </p:nvSpPr>
        <p:spPr/>
        <p:txBody>
          <a:bodyPr/>
          <a:lstStyle/>
          <a:p>
            <a:fld id="{FCF376E8-7192-4F0B-9B89-E5C2A811C883}" type="slidenum">
              <a:rPr lang="zh-CN" altLang="en-US" smtClean="0">
                <a:solidFill>
                  <a:prstClr val="black"/>
                </a:solidFill>
              </a:rPr>
              <a:pPr/>
              <a:t>32</a:t>
            </a:fld>
            <a:endParaRPr lang="zh-CN" altLang="en-US">
              <a:solidFill>
                <a:prstClr val="black"/>
              </a:solidFill>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3754" y="1358051"/>
            <a:ext cx="4071023" cy="1332831"/>
          </a:xfrm>
          <a:prstGeom prst="rect">
            <a:avLst/>
          </a:prstGeom>
        </p:spPr>
      </p:pic>
      <p:pic>
        <p:nvPicPr>
          <p:cNvPr id="6" name="图片 5"/>
          <p:cNvPicPr/>
          <p:nvPr/>
        </p:nvPicPr>
        <p:blipFill>
          <a:blip r:embed="rId3" cstate="print">
            <a:extLst>
              <a:ext uri="{28A0092B-C50C-407E-A947-70E740481C1C}">
                <a14:useLocalDpi xmlns:a14="http://schemas.microsoft.com/office/drawing/2010/main"/>
              </a:ext>
            </a:extLst>
          </a:blip>
          <a:srcRect/>
          <a:stretch>
            <a:fillRect/>
          </a:stretch>
        </p:blipFill>
        <p:spPr bwMode="auto">
          <a:xfrm>
            <a:off x="5903224" y="3235321"/>
            <a:ext cx="3032098" cy="3121030"/>
          </a:xfrm>
          <a:prstGeom prst="rect">
            <a:avLst/>
          </a:prstGeom>
          <a:noFill/>
          <a:ln>
            <a:noFill/>
          </a:ln>
        </p:spPr>
      </p:pic>
      <p:sp>
        <p:nvSpPr>
          <p:cNvPr id="8" name="文本框 7"/>
          <p:cNvSpPr txBox="1"/>
          <p:nvPr/>
        </p:nvSpPr>
        <p:spPr>
          <a:xfrm>
            <a:off x="6102173" y="1490553"/>
            <a:ext cx="2676067" cy="923330"/>
          </a:xfrm>
          <a:prstGeom prst="rect">
            <a:avLst/>
          </a:prstGeom>
          <a:noFill/>
        </p:spPr>
        <p:txBody>
          <a:bodyPr wrap="square" rtlCol="0">
            <a:spAutoFit/>
          </a:bodyPr>
          <a:lstStyle/>
          <a:p>
            <a:r>
              <a:rPr lang="en-US" altLang="zh-CN" dirty="0" smtClean="0">
                <a:solidFill>
                  <a:prstClr val="black"/>
                </a:solidFill>
                <a:latin typeface="Arial" panose="020B0604020202020204" pitchFamily="34" charset="0"/>
                <a:cs typeface="Arial" panose="020B0604020202020204" pitchFamily="34" charset="0"/>
              </a:rPr>
              <a:t>Need further shape optimization, especially for the HOM properties</a:t>
            </a:r>
            <a:endParaRPr lang="zh-CN" alt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600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134754"/>
            <a:ext cx="7886700" cy="913757"/>
          </a:xfrm>
        </p:spPr>
        <p:txBody>
          <a:bodyPr>
            <a:normAutofit/>
          </a:bodyPr>
          <a:lstStyle/>
          <a:p>
            <a:r>
              <a:rPr lang="en-US" altLang="zh-CN" sz="3600" b="0" dirty="0" smtClean="0"/>
              <a:t>Cavity Design Parameters</a:t>
            </a:r>
            <a:endParaRPr lang="zh-CN" altLang="en-US" sz="3600" b="0" dirty="0"/>
          </a:p>
        </p:txBody>
      </p:sp>
      <p:sp>
        <p:nvSpPr>
          <p:cNvPr id="4" name="灯片编号占位符 3"/>
          <p:cNvSpPr>
            <a:spLocks noGrp="1"/>
          </p:cNvSpPr>
          <p:nvPr>
            <p:ph type="sldNum" sz="quarter" idx="12"/>
          </p:nvPr>
        </p:nvSpPr>
        <p:spPr/>
        <p:txBody>
          <a:bodyPr/>
          <a:lstStyle/>
          <a:p>
            <a:fld id="{FCF376E8-7192-4F0B-9B89-E5C2A811C883}" type="slidenum">
              <a:rPr lang="zh-CN" altLang="en-US" smtClean="0">
                <a:solidFill>
                  <a:prstClr val="black"/>
                </a:solidFill>
              </a:rPr>
              <a:pPr/>
              <a:t>33</a:t>
            </a:fld>
            <a:endParaRPr lang="zh-CN" altLang="en-US">
              <a:solidFill>
                <a:prstClr val="black"/>
              </a:solidFill>
            </a:endParaRPr>
          </a:p>
        </p:txBody>
      </p:sp>
      <p:graphicFrame>
        <p:nvGraphicFramePr>
          <p:cNvPr id="7" name="表格 6"/>
          <p:cNvGraphicFramePr>
            <a:graphicFrameLocks noGrp="1"/>
          </p:cNvGraphicFramePr>
          <p:nvPr>
            <p:extLst/>
          </p:nvPr>
        </p:nvGraphicFramePr>
        <p:xfrm>
          <a:off x="516757" y="1159526"/>
          <a:ext cx="7998593" cy="5196825"/>
        </p:xfrm>
        <a:graphic>
          <a:graphicData uri="http://schemas.openxmlformats.org/drawingml/2006/table">
            <a:tbl>
              <a:tblPr firstRow="1" firstCol="1" bandRow="1"/>
              <a:tblGrid>
                <a:gridCol w="3907856"/>
                <a:gridCol w="1309036"/>
                <a:gridCol w="1269920"/>
                <a:gridCol w="1511781"/>
              </a:tblGrid>
              <a:tr h="346455">
                <a:tc>
                  <a:txBody>
                    <a:bodyPr/>
                    <a:lstStyle/>
                    <a:p>
                      <a:pPr algn="ctr">
                        <a:spcAft>
                          <a:spcPts val="0"/>
                        </a:spcAft>
                      </a:pPr>
                      <a:r>
                        <a:rPr lang="en-US" sz="1600" dirty="0">
                          <a:solidFill>
                            <a:srgbClr val="000000"/>
                          </a:solidFill>
                          <a:effectLst/>
                          <a:latin typeface="Arial" panose="020B0604020202020204" pitchFamily="34" charset="0"/>
                          <a:ea typeface="宋体" panose="02010600030101010101" pitchFamily="2" charset="-122"/>
                          <a:cs typeface="Arial" panose="020B0604020202020204" pitchFamily="34" charset="0"/>
                        </a:rPr>
                        <a:t>Parameter</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solidFill>
                            <a:srgbClr val="000000"/>
                          </a:solidFill>
                          <a:effectLst/>
                          <a:latin typeface="Arial" panose="020B0604020202020204" pitchFamily="34" charset="0"/>
                          <a:ea typeface="宋体" panose="02010600030101010101" pitchFamily="2" charset="-122"/>
                          <a:cs typeface="Arial" panose="020B0604020202020204" pitchFamily="34" charset="0"/>
                        </a:rPr>
                        <a:t>Unit</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solidFill>
                            <a:srgbClr val="000000"/>
                          </a:solidFill>
                          <a:effectLst/>
                          <a:latin typeface="Arial" panose="020B0604020202020204" pitchFamily="34" charset="0"/>
                          <a:ea typeface="宋体" panose="02010600030101010101" pitchFamily="2" charset="-122"/>
                          <a:cs typeface="Arial" panose="020B0604020202020204" pitchFamily="34" charset="0"/>
                        </a:rPr>
                        <a:t>Main Ring</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solidFill>
                            <a:srgbClr val="000000"/>
                          </a:solidFill>
                          <a:effectLst/>
                          <a:latin typeface="Arial" panose="020B0604020202020204" pitchFamily="34" charset="0"/>
                          <a:ea typeface="宋体" panose="02010600030101010101" pitchFamily="2" charset="-122"/>
                          <a:cs typeface="Arial" panose="020B0604020202020204" pitchFamily="34" charset="0"/>
                        </a:rPr>
                        <a:t>Booster</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5">
                <a:tc>
                  <a:txBody>
                    <a:bodyPr/>
                    <a:lstStyle/>
                    <a:p>
                      <a:pPr algn="just">
                        <a:spcAft>
                          <a:spcPts val="0"/>
                        </a:spcAft>
                      </a:pPr>
                      <a:r>
                        <a:rPr lang="en-US" sz="1600" dirty="0">
                          <a:solidFill>
                            <a:srgbClr val="000000"/>
                          </a:solidFill>
                          <a:effectLst/>
                          <a:latin typeface="Arial" panose="020B0604020202020204" pitchFamily="34" charset="0"/>
                          <a:ea typeface="宋体" panose="02010600030101010101" pitchFamily="2" charset="-122"/>
                          <a:cs typeface="Arial" panose="020B0604020202020204" pitchFamily="34" charset="0"/>
                        </a:rPr>
                        <a:t>Cavity frequency</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solidFill>
                            <a:srgbClr val="000000"/>
                          </a:solidFill>
                          <a:effectLst/>
                          <a:latin typeface="Arial" panose="020B0604020202020204" pitchFamily="34" charset="0"/>
                          <a:ea typeface="宋体" panose="02010600030101010101" pitchFamily="2" charset="-122"/>
                          <a:cs typeface="Arial" panose="020B0604020202020204" pitchFamily="34" charset="0"/>
                        </a:rPr>
                        <a:t>MHz</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solidFill>
                            <a:srgbClr val="000000"/>
                          </a:solidFill>
                          <a:effectLst/>
                          <a:latin typeface="Arial" panose="020B0604020202020204" pitchFamily="34" charset="0"/>
                          <a:ea typeface="宋体" panose="02010600030101010101" pitchFamily="2" charset="-122"/>
                          <a:cs typeface="Arial" panose="020B0604020202020204" pitchFamily="34" charset="0"/>
                        </a:rPr>
                        <a:t>650</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solidFill>
                            <a:srgbClr val="000000"/>
                          </a:solidFill>
                          <a:effectLst/>
                          <a:latin typeface="Arial" panose="020B0604020202020204" pitchFamily="34" charset="0"/>
                          <a:ea typeface="宋体" panose="02010600030101010101" pitchFamily="2" charset="-122"/>
                          <a:cs typeface="Arial" panose="020B0604020202020204" pitchFamily="34" charset="0"/>
                        </a:rPr>
                        <a:t>1300</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5">
                <a:tc>
                  <a:txBody>
                    <a:bodyPr/>
                    <a:lstStyle/>
                    <a:p>
                      <a:pPr algn="just">
                        <a:spcAft>
                          <a:spcPts val="0"/>
                        </a:spcAft>
                      </a:pPr>
                      <a:r>
                        <a:rPr lang="en-US" sz="1600">
                          <a:effectLst/>
                          <a:latin typeface="Arial" panose="020B0604020202020204" pitchFamily="34" charset="0"/>
                          <a:ea typeface="宋体" panose="02010600030101010101" pitchFamily="2" charset="-122"/>
                          <a:cs typeface="Arial" panose="020B0604020202020204" pitchFamily="34" charset="0"/>
                        </a:rPr>
                        <a:t>Number of cells</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Arial" panose="020B0604020202020204" pitchFamily="34" charset="0"/>
                          <a:ea typeface="宋体" panose="02010600030101010101" pitchFamily="2" charset="-122"/>
                          <a:cs typeface="Arial" panose="020B0604020202020204" pitchFamily="34" charset="0"/>
                        </a:rPr>
                        <a:t>-</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panose="020B0604020202020204" pitchFamily="34" charset="0"/>
                          <a:ea typeface="宋体" panose="02010600030101010101" pitchFamily="2" charset="-122"/>
                          <a:cs typeface="Arial" panose="020B0604020202020204" pitchFamily="34" charset="0"/>
                        </a:rPr>
                        <a:t>5</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solidFill>
                            <a:srgbClr val="000000"/>
                          </a:solidFill>
                          <a:effectLst/>
                          <a:latin typeface="Arial" panose="020B0604020202020204" pitchFamily="34" charset="0"/>
                          <a:ea typeface="宋体" panose="02010600030101010101" pitchFamily="2" charset="-122"/>
                          <a:cs typeface="Arial" panose="020B0604020202020204" pitchFamily="34" charset="0"/>
                        </a:rPr>
                        <a:t>9</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5">
                <a:tc>
                  <a:txBody>
                    <a:bodyPr/>
                    <a:lstStyle/>
                    <a:p>
                      <a:pPr algn="just">
                        <a:spcAft>
                          <a:spcPts val="0"/>
                        </a:spcAft>
                      </a:pPr>
                      <a:r>
                        <a:rPr lang="en-US" sz="1600">
                          <a:effectLst/>
                          <a:latin typeface="Arial" panose="020B0604020202020204" pitchFamily="34" charset="0"/>
                          <a:ea typeface="宋体" panose="02010600030101010101" pitchFamily="2" charset="-122"/>
                          <a:cs typeface="Arial" panose="020B0604020202020204" pitchFamily="34" charset="0"/>
                        </a:rPr>
                        <a:t>Cavity effective length</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Arial" panose="020B0604020202020204" pitchFamily="34" charset="0"/>
                          <a:ea typeface="宋体" panose="02010600030101010101" pitchFamily="2" charset="-122"/>
                          <a:cs typeface="Arial" panose="020B0604020202020204" pitchFamily="34" charset="0"/>
                        </a:rPr>
                        <a:t>m</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Arial" panose="020B0604020202020204" pitchFamily="34" charset="0"/>
                          <a:ea typeface="宋体" panose="02010600030101010101" pitchFamily="2" charset="-122"/>
                          <a:cs typeface="Arial" panose="020B0604020202020204" pitchFamily="34" charset="0"/>
                        </a:rPr>
                        <a:t>1.154</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panose="020B0604020202020204" pitchFamily="34" charset="0"/>
                          <a:ea typeface="宋体" panose="02010600030101010101" pitchFamily="2" charset="-122"/>
                          <a:cs typeface="Arial" panose="020B0604020202020204" pitchFamily="34" charset="0"/>
                        </a:rPr>
                        <a:t>1.038</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5">
                <a:tc>
                  <a:txBody>
                    <a:bodyPr/>
                    <a:lstStyle/>
                    <a:p>
                      <a:pPr algn="just">
                        <a:spcAft>
                          <a:spcPts val="0"/>
                        </a:spcAft>
                      </a:pPr>
                      <a:r>
                        <a:rPr lang="en-US" sz="1600" dirty="0">
                          <a:solidFill>
                            <a:schemeClr val="tx1"/>
                          </a:solidFill>
                          <a:effectLst/>
                          <a:latin typeface="Arial" panose="020B0604020202020204" pitchFamily="34" charset="0"/>
                          <a:ea typeface="宋体" panose="02010600030101010101" pitchFamily="2" charset="-122"/>
                          <a:cs typeface="Arial" panose="020B0604020202020204" pitchFamily="34" charset="0"/>
                        </a:rPr>
                        <a:t>Cavity iris diameter</a:t>
                      </a:r>
                      <a:endParaRPr lang="zh-CN" sz="24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solidFill>
                            <a:schemeClr val="tx1"/>
                          </a:solidFill>
                          <a:effectLst/>
                          <a:latin typeface="Arial" panose="020B0604020202020204" pitchFamily="34" charset="0"/>
                          <a:ea typeface="宋体" panose="02010600030101010101" pitchFamily="2" charset="-122"/>
                          <a:cs typeface="Arial" panose="020B0604020202020204" pitchFamily="34" charset="0"/>
                        </a:rPr>
                        <a:t>mm</a:t>
                      </a:r>
                      <a:endParaRPr lang="zh-CN" sz="240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solidFill>
                            <a:schemeClr val="tx1"/>
                          </a:solidFill>
                          <a:effectLst/>
                          <a:latin typeface="Arial" panose="020B0604020202020204" pitchFamily="34" charset="0"/>
                          <a:ea typeface="宋体" panose="02010600030101010101" pitchFamily="2" charset="-122"/>
                          <a:cs typeface="Arial" panose="020B0604020202020204" pitchFamily="34" charset="0"/>
                        </a:rPr>
                        <a:t>156</a:t>
                      </a:r>
                      <a:endParaRPr lang="zh-CN" sz="24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solidFill>
                            <a:schemeClr val="tx1"/>
                          </a:solidFill>
                          <a:effectLst/>
                          <a:latin typeface="Arial" panose="020B0604020202020204" pitchFamily="34" charset="0"/>
                          <a:ea typeface="宋体" panose="02010600030101010101" pitchFamily="2" charset="-122"/>
                          <a:cs typeface="Arial" panose="020B0604020202020204" pitchFamily="34" charset="0"/>
                        </a:rPr>
                        <a:t>70</a:t>
                      </a:r>
                      <a:endParaRPr lang="zh-CN" sz="24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5">
                <a:tc>
                  <a:txBody>
                    <a:bodyPr/>
                    <a:lstStyle/>
                    <a:p>
                      <a:pPr algn="just">
                        <a:spcAft>
                          <a:spcPts val="0"/>
                        </a:spcAft>
                      </a:pPr>
                      <a:r>
                        <a:rPr lang="en-US" sz="1600" dirty="0">
                          <a:solidFill>
                            <a:schemeClr val="tx1"/>
                          </a:solidFill>
                          <a:effectLst/>
                          <a:latin typeface="Arial" panose="020B0604020202020204" pitchFamily="34" charset="0"/>
                          <a:ea typeface="宋体" panose="02010600030101010101" pitchFamily="2" charset="-122"/>
                          <a:cs typeface="Arial" panose="020B0604020202020204" pitchFamily="34" charset="0"/>
                        </a:rPr>
                        <a:t>Beam tube diameter</a:t>
                      </a:r>
                      <a:endParaRPr lang="zh-CN" sz="24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solidFill>
                            <a:schemeClr val="tx1"/>
                          </a:solidFill>
                          <a:effectLst/>
                          <a:latin typeface="Arial" panose="020B0604020202020204" pitchFamily="34" charset="0"/>
                          <a:ea typeface="宋体" panose="02010600030101010101" pitchFamily="2" charset="-122"/>
                          <a:cs typeface="Arial" panose="020B0604020202020204" pitchFamily="34" charset="0"/>
                        </a:rPr>
                        <a:t>mm</a:t>
                      </a:r>
                      <a:endParaRPr lang="zh-CN" sz="24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solidFill>
                            <a:schemeClr val="tx1"/>
                          </a:solidFill>
                          <a:effectLst/>
                          <a:latin typeface="Arial" panose="020B0604020202020204" pitchFamily="34" charset="0"/>
                          <a:ea typeface="宋体" panose="02010600030101010101" pitchFamily="2" charset="-122"/>
                          <a:cs typeface="Arial" panose="020B0604020202020204" pitchFamily="34" charset="0"/>
                        </a:rPr>
                        <a:t>170</a:t>
                      </a:r>
                      <a:endParaRPr lang="zh-CN" sz="24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solidFill>
                            <a:schemeClr val="tx1"/>
                          </a:solidFill>
                          <a:effectLst/>
                          <a:latin typeface="Arial" panose="020B0604020202020204" pitchFamily="34" charset="0"/>
                          <a:ea typeface="宋体" panose="02010600030101010101" pitchFamily="2" charset="-122"/>
                          <a:cs typeface="Arial" panose="020B0604020202020204" pitchFamily="34" charset="0"/>
                        </a:rPr>
                        <a:t>78</a:t>
                      </a:r>
                      <a:endParaRPr lang="zh-CN" sz="24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5">
                <a:tc>
                  <a:txBody>
                    <a:bodyPr/>
                    <a:lstStyle/>
                    <a:p>
                      <a:pPr algn="just">
                        <a:spcAft>
                          <a:spcPts val="0"/>
                        </a:spcAft>
                      </a:pPr>
                      <a:r>
                        <a:rPr lang="en-US" sz="1600">
                          <a:effectLst/>
                          <a:latin typeface="Arial" panose="020B0604020202020204" pitchFamily="34" charset="0"/>
                          <a:ea typeface="宋体" panose="02010600030101010101" pitchFamily="2" charset="-122"/>
                          <a:cs typeface="Arial" panose="020B0604020202020204" pitchFamily="34" charset="0"/>
                        </a:rPr>
                        <a:t>Cell-to-cell coupling</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panose="020B0604020202020204" pitchFamily="34" charset="0"/>
                          <a:ea typeface="宋体" panose="02010600030101010101" pitchFamily="2" charset="-122"/>
                          <a:cs typeface="Arial" panose="020B0604020202020204" pitchFamily="34" charset="0"/>
                        </a:rPr>
                        <a:t>-</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smtClean="0">
                          <a:effectLst/>
                          <a:latin typeface="Arial" panose="020B0604020202020204" pitchFamily="34" charset="0"/>
                          <a:ea typeface="宋体" panose="02010600030101010101" pitchFamily="2" charset="-122"/>
                          <a:cs typeface="Arial" panose="020B0604020202020204" pitchFamily="34" charset="0"/>
                        </a:rPr>
                        <a:t>3 %</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smtClean="0">
                          <a:effectLst/>
                          <a:latin typeface="Arial" panose="020B0604020202020204" pitchFamily="34" charset="0"/>
                          <a:ea typeface="宋体" panose="02010600030101010101" pitchFamily="2" charset="-122"/>
                          <a:cs typeface="Arial" panose="020B0604020202020204" pitchFamily="34" charset="0"/>
                        </a:rPr>
                        <a:t>1.87</a:t>
                      </a:r>
                      <a:r>
                        <a:rPr lang="en-US" sz="1600" baseline="0" dirty="0" smtClean="0">
                          <a:effectLst/>
                          <a:latin typeface="Arial" panose="020B0604020202020204" pitchFamily="34" charset="0"/>
                          <a:ea typeface="宋体" panose="02010600030101010101" pitchFamily="2" charset="-122"/>
                          <a:cs typeface="Arial" panose="020B0604020202020204" pitchFamily="34" charset="0"/>
                        </a:rPr>
                        <a:t> </a:t>
                      </a:r>
                      <a:r>
                        <a:rPr lang="en-US" sz="1600" dirty="0" smtClean="0">
                          <a:effectLst/>
                          <a:latin typeface="Arial" panose="020B0604020202020204" pitchFamily="34" charset="0"/>
                          <a:ea typeface="宋体" panose="02010600030101010101" pitchFamily="2" charset="-122"/>
                          <a:cs typeface="Arial" panose="020B0604020202020204" pitchFamily="34" charset="0"/>
                        </a:rPr>
                        <a:t>%</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5">
                <a:tc>
                  <a:txBody>
                    <a:bodyPr/>
                    <a:lstStyle/>
                    <a:p>
                      <a:pPr algn="just">
                        <a:spcAft>
                          <a:spcPts val="0"/>
                        </a:spcAft>
                      </a:pPr>
                      <a:r>
                        <a:rPr lang="en-US" sz="1600">
                          <a:effectLst/>
                          <a:latin typeface="Arial" panose="020B0604020202020204" pitchFamily="34" charset="0"/>
                          <a:ea typeface="宋体" panose="02010600030101010101" pitchFamily="2" charset="-122"/>
                          <a:cs typeface="Arial" panose="020B0604020202020204" pitchFamily="34" charset="0"/>
                        </a:rPr>
                        <a:t>R/Q</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panose="020B0604020202020204" pitchFamily="34" charset="0"/>
                          <a:ea typeface="宋体" panose="02010600030101010101" pitchFamily="2" charset="-122"/>
                          <a:cs typeface="Arial" panose="020B0604020202020204" pitchFamily="34" charset="0"/>
                        </a:rPr>
                        <a:t>Ω</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Arial" panose="020B0604020202020204" pitchFamily="34" charset="0"/>
                          <a:ea typeface="宋体" panose="02010600030101010101" pitchFamily="2" charset="-122"/>
                          <a:cs typeface="Arial" panose="020B0604020202020204" pitchFamily="34" charset="0"/>
                        </a:rPr>
                        <a:t>514</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solidFill>
                            <a:srgbClr val="000000"/>
                          </a:solidFill>
                          <a:effectLst/>
                          <a:latin typeface="Arial" panose="020B0604020202020204" pitchFamily="34" charset="0"/>
                          <a:ea typeface="宋体" panose="02010600030101010101" pitchFamily="2" charset="-122"/>
                          <a:cs typeface="Arial" panose="020B0604020202020204" pitchFamily="34" charset="0"/>
                        </a:rPr>
                        <a:t>1036</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5">
                <a:tc>
                  <a:txBody>
                    <a:bodyPr/>
                    <a:lstStyle/>
                    <a:p>
                      <a:pPr algn="just">
                        <a:spcAft>
                          <a:spcPts val="0"/>
                        </a:spcAft>
                      </a:pPr>
                      <a:r>
                        <a:rPr lang="en-US" sz="1600">
                          <a:effectLst/>
                          <a:latin typeface="Arial" panose="020B0604020202020204" pitchFamily="34" charset="0"/>
                          <a:ea typeface="宋体" panose="02010600030101010101" pitchFamily="2" charset="-122"/>
                          <a:cs typeface="Arial" panose="020B0604020202020204" pitchFamily="34" charset="0"/>
                        </a:rPr>
                        <a:t>Geometry factor</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panose="020B0604020202020204" pitchFamily="34" charset="0"/>
                          <a:ea typeface="宋体" panose="02010600030101010101" pitchFamily="2" charset="-122"/>
                          <a:cs typeface="Arial" panose="020B0604020202020204" pitchFamily="34" charset="0"/>
                        </a:rPr>
                        <a:t>Ω</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Arial" panose="020B0604020202020204" pitchFamily="34" charset="0"/>
                          <a:ea typeface="宋体" panose="02010600030101010101" pitchFamily="2" charset="-122"/>
                          <a:cs typeface="Arial" panose="020B0604020202020204" pitchFamily="34" charset="0"/>
                        </a:rPr>
                        <a:t>268</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solidFill>
                            <a:srgbClr val="000000"/>
                          </a:solidFill>
                          <a:effectLst/>
                          <a:latin typeface="Arial" panose="020B0604020202020204" pitchFamily="34" charset="0"/>
                          <a:ea typeface="宋体" panose="02010600030101010101" pitchFamily="2" charset="-122"/>
                          <a:cs typeface="Arial" panose="020B0604020202020204" pitchFamily="34" charset="0"/>
                        </a:rPr>
                        <a:t>270</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5">
                <a:tc>
                  <a:txBody>
                    <a:bodyPr/>
                    <a:lstStyle/>
                    <a:p>
                      <a:pPr algn="just">
                        <a:spcAft>
                          <a:spcPts val="0"/>
                        </a:spcAft>
                      </a:pPr>
                      <a:r>
                        <a:rPr lang="en-US" sz="1600" i="1">
                          <a:effectLst/>
                          <a:latin typeface="Arial" panose="020B0604020202020204" pitchFamily="34" charset="0"/>
                          <a:ea typeface="宋体" panose="02010600030101010101" pitchFamily="2" charset="-122"/>
                          <a:cs typeface="Arial" panose="020B0604020202020204" pitchFamily="34" charset="0"/>
                        </a:rPr>
                        <a:t>E</a:t>
                      </a:r>
                      <a:r>
                        <a:rPr lang="en-US" sz="1600" baseline="-25000">
                          <a:effectLst/>
                          <a:latin typeface="Arial" panose="020B0604020202020204" pitchFamily="34" charset="0"/>
                          <a:ea typeface="宋体" panose="02010600030101010101" pitchFamily="2" charset="-122"/>
                          <a:cs typeface="Arial" panose="020B0604020202020204" pitchFamily="34" charset="0"/>
                        </a:rPr>
                        <a:t>peak</a:t>
                      </a:r>
                      <a:r>
                        <a:rPr lang="en-US" sz="1600">
                          <a:effectLst/>
                          <a:latin typeface="Arial" panose="020B0604020202020204" pitchFamily="34" charset="0"/>
                          <a:ea typeface="宋体" panose="02010600030101010101" pitchFamily="2" charset="-122"/>
                          <a:cs typeface="Arial" panose="020B0604020202020204" pitchFamily="34" charset="0"/>
                        </a:rPr>
                        <a:t>/</a:t>
                      </a:r>
                      <a:r>
                        <a:rPr lang="en-US" sz="1600" i="1">
                          <a:effectLst/>
                          <a:latin typeface="Arial" panose="020B0604020202020204" pitchFamily="34" charset="0"/>
                          <a:ea typeface="宋体" panose="02010600030101010101" pitchFamily="2" charset="-122"/>
                          <a:cs typeface="Arial" panose="020B0604020202020204" pitchFamily="34" charset="0"/>
                        </a:rPr>
                        <a:t>E</a:t>
                      </a:r>
                      <a:r>
                        <a:rPr lang="en-US" sz="1600" baseline="-25000">
                          <a:effectLst/>
                          <a:latin typeface="Arial" panose="020B0604020202020204" pitchFamily="34" charset="0"/>
                          <a:ea typeface="宋体" panose="02010600030101010101" pitchFamily="2" charset="-122"/>
                          <a:cs typeface="Arial" panose="020B0604020202020204" pitchFamily="34" charset="0"/>
                        </a:rPr>
                        <a:t>acc</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panose="020B0604020202020204" pitchFamily="34" charset="0"/>
                          <a:ea typeface="宋体" panose="02010600030101010101" pitchFamily="2" charset="-122"/>
                          <a:cs typeface="Arial" panose="020B0604020202020204" pitchFamily="34" charset="0"/>
                        </a:rPr>
                        <a:t>-</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Arial" panose="020B0604020202020204" pitchFamily="34" charset="0"/>
                          <a:ea typeface="宋体" panose="02010600030101010101" pitchFamily="2" charset="-122"/>
                          <a:cs typeface="Arial" panose="020B0604020202020204" pitchFamily="34" charset="0"/>
                        </a:rPr>
                        <a:t>2.4</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solidFill>
                            <a:srgbClr val="000000"/>
                          </a:solidFill>
                          <a:effectLst/>
                          <a:latin typeface="Arial" panose="020B0604020202020204" pitchFamily="34" charset="0"/>
                          <a:ea typeface="宋体" panose="02010600030101010101" pitchFamily="2" charset="-122"/>
                          <a:cs typeface="Arial" panose="020B0604020202020204" pitchFamily="34" charset="0"/>
                        </a:rPr>
                        <a:t>2</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5">
                <a:tc>
                  <a:txBody>
                    <a:bodyPr/>
                    <a:lstStyle/>
                    <a:p>
                      <a:pPr algn="just">
                        <a:spcAft>
                          <a:spcPts val="0"/>
                        </a:spcAft>
                      </a:pPr>
                      <a:r>
                        <a:rPr lang="en-US" sz="1600" i="1">
                          <a:effectLst/>
                          <a:latin typeface="Arial" panose="020B0604020202020204" pitchFamily="34" charset="0"/>
                          <a:ea typeface="宋体" panose="02010600030101010101" pitchFamily="2" charset="-122"/>
                          <a:cs typeface="Arial" panose="020B0604020202020204" pitchFamily="34" charset="0"/>
                        </a:rPr>
                        <a:t>B</a:t>
                      </a:r>
                      <a:r>
                        <a:rPr lang="en-US" sz="1600" baseline="-25000">
                          <a:effectLst/>
                          <a:latin typeface="Arial" panose="020B0604020202020204" pitchFamily="34" charset="0"/>
                          <a:ea typeface="宋体" panose="02010600030101010101" pitchFamily="2" charset="-122"/>
                          <a:cs typeface="Arial" panose="020B0604020202020204" pitchFamily="34" charset="0"/>
                        </a:rPr>
                        <a:t>peak</a:t>
                      </a:r>
                      <a:r>
                        <a:rPr lang="en-US" sz="1600">
                          <a:effectLst/>
                          <a:latin typeface="Arial" panose="020B0604020202020204" pitchFamily="34" charset="0"/>
                          <a:ea typeface="宋体" panose="02010600030101010101" pitchFamily="2" charset="-122"/>
                          <a:cs typeface="Arial" panose="020B0604020202020204" pitchFamily="34" charset="0"/>
                        </a:rPr>
                        <a:t>/</a:t>
                      </a:r>
                      <a:r>
                        <a:rPr lang="en-US" sz="1600" i="1">
                          <a:effectLst/>
                          <a:latin typeface="Arial" panose="020B0604020202020204" pitchFamily="34" charset="0"/>
                          <a:ea typeface="宋体" panose="02010600030101010101" pitchFamily="2" charset="-122"/>
                          <a:cs typeface="Arial" panose="020B0604020202020204" pitchFamily="34" charset="0"/>
                        </a:rPr>
                        <a:t>E</a:t>
                      </a:r>
                      <a:r>
                        <a:rPr lang="en-US" sz="1600" baseline="-25000">
                          <a:effectLst/>
                          <a:latin typeface="Arial" panose="020B0604020202020204" pitchFamily="34" charset="0"/>
                          <a:ea typeface="宋体" panose="02010600030101010101" pitchFamily="2" charset="-122"/>
                          <a:cs typeface="Arial" panose="020B0604020202020204" pitchFamily="34" charset="0"/>
                        </a:rPr>
                        <a:t>acc</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panose="020B0604020202020204" pitchFamily="34" charset="0"/>
                          <a:ea typeface="宋体" panose="02010600030101010101" pitchFamily="2" charset="-122"/>
                          <a:cs typeface="Arial" panose="020B0604020202020204" pitchFamily="34" charset="0"/>
                        </a:rPr>
                        <a:t>mT/(MV/m)</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panose="020B0604020202020204" pitchFamily="34" charset="0"/>
                          <a:ea typeface="宋体" panose="02010600030101010101" pitchFamily="2" charset="-122"/>
                          <a:cs typeface="Arial" panose="020B0604020202020204" pitchFamily="34" charset="0"/>
                        </a:rPr>
                        <a:t>4.23</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solidFill>
                            <a:srgbClr val="000000"/>
                          </a:solidFill>
                          <a:effectLst/>
                          <a:latin typeface="Arial" panose="020B0604020202020204" pitchFamily="34" charset="0"/>
                          <a:ea typeface="宋体" panose="02010600030101010101" pitchFamily="2" charset="-122"/>
                          <a:cs typeface="Arial" panose="020B0604020202020204" pitchFamily="34" charset="0"/>
                        </a:rPr>
                        <a:t>4.26</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5">
                <a:tc>
                  <a:txBody>
                    <a:bodyPr/>
                    <a:lstStyle/>
                    <a:p>
                      <a:pPr algn="just">
                        <a:spcAft>
                          <a:spcPts val="0"/>
                        </a:spcAft>
                      </a:pPr>
                      <a:r>
                        <a:rPr lang="en-US" sz="1600" dirty="0">
                          <a:effectLst/>
                          <a:latin typeface="Arial" panose="020B0604020202020204" pitchFamily="34" charset="0"/>
                          <a:ea typeface="宋体" panose="02010600030101010101" pitchFamily="2" charset="-122"/>
                          <a:cs typeface="Arial" panose="020B0604020202020204" pitchFamily="34" charset="0"/>
                        </a:rPr>
                        <a:t>Cavity longitudinal loss </a:t>
                      </a:r>
                      <a:r>
                        <a:rPr lang="en-US" sz="1600" dirty="0" smtClean="0">
                          <a:effectLst/>
                          <a:latin typeface="Arial" panose="020B0604020202020204" pitchFamily="34" charset="0"/>
                          <a:ea typeface="宋体" panose="02010600030101010101" pitchFamily="2" charset="-122"/>
                          <a:cs typeface="Arial" panose="020B0604020202020204" pitchFamily="34" charset="0"/>
                        </a:rPr>
                        <a:t>factor</a:t>
                      </a:r>
                      <a:r>
                        <a:rPr lang="en-US" altLang="zh-CN" sz="1600" kern="1200" baseline="30000" dirty="0" smtClean="0">
                          <a:solidFill>
                            <a:schemeClr val="tx1"/>
                          </a:solidFill>
                          <a:effectLst/>
                          <a:latin typeface="+mn-lt"/>
                          <a:ea typeface="+mn-ea"/>
                          <a:cs typeface="+mn-cs"/>
                        </a:rPr>
                        <a:t>*</a:t>
                      </a:r>
                      <a:r>
                        <a:rPr lang="en-US" sz="1600" dirty="0" smtClean="0">
                          <a:effectLst/>
                          <a:latin typeface="Arial" panose="020B0604020202020204" pitchFamily="34" charset="0"/>
                          <a:ea typeface="宋体" panose="02010600030101010101" pitchFamily="2" charset="-122"/>
                          <a:cs typeface="Arial" panose="020B0604020202020204" pitchFamily="34" charset="0"/>
                        </a:rPr>
                        <a:t> </a:t>
                      </a:r>
                      <a:r>
                        <a:rPr lang="en-US" sz="1600" i="1" dirty="0">
                          <a:effectLst/>
                          <a:latin typeface="Arial" panose="020B0604020202020204" pitchFamily="34" charset="0"/>
                          <a:ea typeface="宋体" panose="02010600030101010101" pitchFamily="2" charset="-122"/>
                          <a:cs typeface="Arial" panose="020B0604020202020204" pitchFamily="34" charset="0"/>
                        </a:rPr>
                        <a:t>k</a:t>
                      </a:r>
                      <a:r>
                        <a:rPr lang="zh-CN" sz="1600" i="1" baseline="-25000" dirty="0">
                          <a:effectLst/>
                          <a:latin typeface="Arial" panose="020B0604020202020204" pitchFamily="34" charset="0"/>
                          <a:ea typeface="Arial Unicode MS" panose="020B0604020202020204" pitchFamily="34" charset="-122"/>
                          <a:cs typeface="Arial" panose="020B0604020202020204" pitchFamily="34" charset="0"/>
                        </a:rPr>
                        <a:t>∥ </a:t>
                      </a:r>
                      <a:r>
                        <a:rPr lang="en-US" sz="1600" baseline="-25000" dirty="0">
                          <a:effectLst/>
                          <a:latin typeface="Arial" panose="020B0604020202020204" pitchFamily="34" charset="0"/>
                          <a:ea typeface="宋体" panose="02010600030101010101" pitchFamily="2" charset="-122"/>
                          <a:cs typeface="Arial" panose="020B0604020202020204" pitchFamily="34" charset="0"/>
                        </a:rPr>
                        <a:t>HOM</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Arial" panose="020B0604020202020204" pitchFamily="34" charset="0"/>
                          <a:ea typeface="宋体" panose="02010600030101010101" pitchFamily="2" charset="-122"/>
                          <a:cs typeface="Arial" panose="020B0604020202020204" pitchFamily="34" charset="0"/>
                        </a:rPr>
                        <a:t>V/</a:t>
                      </a:r>
                      <a:r>
                        <a:rPr lang="en-US" sz="1600" dirty="0" err="1">
                          <a:effectLst/>
                          <a:latin typeface="Arial" panose="020B0604020202020204" pitchFamily="34" charset="0"/>
                          <a:ea typeface="宋体" panose="02010600030101010101" pitchFamily="2" charset="-122"/>
                          <a:cs typeface="Arial" panose="020B0604020202020204" pitchFamily="34" charset="0"/>
                        </a:rPr>
                        <a:t>pC</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panose="020B0604020202020204" pitchFamily="34" charset="0"/>
                          <a:ea typeface="宋体" panose="02010600030101010101" pitchFamily="2" charset="-122"/>
                          <a:cs typeface="Arial" panose="020B0604020202020204" pitchFamily="34" charset="0"/>
                        </a:rPr>
                        <a:t>1.8</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Arial" panose="020B0604020202020204" pitchFamily="34" charset="0"/>
                          <a:ea typeface="宋体" panose="02010600030101010101" pitchFamily="2" charset="-122"/>
                          <a:cs typeface="Arial" panose="020B0604020202020204" pitchFamily="34" charset="0"/>
                        </a:rPr>
                        <a:t>3.34</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5">
                <a:tc>
                  <a:txBody>
                    <a:bodyPr/>
                    <a:lstStyle/>
                    <a:p>
                      <a:pPr algn="just">
                        <a:spcAft>
                          <a:spcPts val="0"/>
                        </a:spcAft>
                      </a:pPr>
                      <a:r>
                        <a:rPr lang="en-US" sz="1600" dirty="0">
                          <a:effectLst/>
                          <a:latin typeface="Arial" panose="020B0604020202020204" pitchFamily="34" charset="0"/>
                          <a:ea typeface="宋体" panose="02010600030101010101" pitchFamily="2" charset="-122"/>
                          <a:cs typeface="Arial" panose="020B0604020202020204" pitchFamily="34" charset="0"/>
                        </a:rPr>
                        <a:t>Cavity transverse loss </a:t>
                      </a:r>
                      <a:r>
                        <a:rPr lang="en-US" sz="1600" dirty="0" smtClean="0">
                          <a:effectLst/>
                          <a:latin typeface="Arial" panose="020B0604020202020204" pitchFamily="34" charset="0"/>
                          <a:ea typeface="宋体" panose="02010600030101010101" pitchFamily="2" charset="-122"/>
                          <a:cs typeface="Arial" panose="020B0604020202020204" pitchFamily="34" charset="0"/>
                        </a:rPr>
                        <a:t>factor</a:t>
                      </a:r>
                      <a:r>
                        <a:rPr lang="en-US" altLang="zh-CN" sz="1600" kern="1200" baseline="30000" dirty="0" smtClean="0">
                          <a:solidFill>
                            <a:schemeClr val="tx1"/>
                          </a:solidFill>
                          <a:effectLst/>
                          <a:latin typeface="+mn-lt"/>
                          <a:ea typeface="+mn-ea"/>
                          <a:cs typeface="+mn-cs"/>
                        </a:rPr>
                        <a:t>*</a:t>
                      </a:r>
                      <a:r>
                        <a:rPr lang="en-US" sz="1600" i="1" dirty="0" smtClean="0">
                          <a:effectLst/>
                          <a:latin typeface="Arial" panose="020B0604020202020204" pitchFamily="34" charset="0"/>
                          <a:ea typeface="宋体" panose="02010600030101010101" pitchFamily="2" charset="-122"/>
                          <a:cs typeface="Arial" panose="020B0604020202020204" pitchFamily="34" charset="0"/>
                        </a:rPr>
                        <a:t> </a:t>
                      </a:r>
                      <a:r>
                        <a:rPr lang="en-US" sz="1600" i="1" dirty="0">
                          <a:effectLst/>
                          <a:latin typeface="Arial" panose="020B0604020202020204" pitchFamily="34" charset="0"/>
                          <a:ea typeface="宋体" panose="02010600030101010101" pitchFamily="2" charset="-122"/>
                          <a:cs typeface="Arial" panose="020B0604020202020204" pitchFamily="34" charset="0"/>
                        </a:rPr>
                        <a:t>k</a:t>
                      </a:r>
                      <a:r>
                        <a:rPr lang="zh-CN" sz="1600" baseline="-25000" dirty="0">
                          <a:effectLst/>
                          <a:latin typeface="Arial" panose="020B0604020202020204" pitchFamily="34" charset="0"/>
                          <a:ea typeface="Arial Unicode MS" panose="020B0604020202020204" pitchFamily="34" charset="-122"/>
                          <a:cs typeface="Arial" panose="020B0604020202020204" pitchFamily="34" charset="0"/>
                        </a:rPr>
                        <a:t>⊥</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panose="020B0604020202020204" pitchFamily="34" charset="0"/>
                          <a:ea typeface="宋体" panose="02010600030101010101" pitchFamily="2" charset="-122"/>
                          <a:cs typeface="Arial" panose="020B0604020202020204" pitchFamily="34" charset="0"/>
                        </a:rPr>
                        <a:t>V/pC/m</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effectLst/>
                          <a:latin typeface="Arial" panose="020B0604020202020204" pitchFamily="34" charset="0"/>
                          <a:ea typeface="宋体" panose="02010600030101010101" pitchFamily="2" charset="-122"/>
                          <a:cs typeface="Arial" panose="020B0604020202020204" pitchFamily="34" charset="0"/>
                        </a:rPr>
                        <a:t>2.4</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Arial" panose="020B0604020202020204" pitchFamily="34" charset="0"/>
                          <a:ea typeface="宋体" panose="02010600030101010101" pitchFamily="2" charset="-122"/>
                          <a:cs typeface="Arial" panose="020B0604020202020204" pitchFamily="34" charset="0"/>
                        </a:rPr>
                        <a:t>35.3</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5">
                <a:tc>
                  <a:txBody>
                    <a:bodyPr/>
                    <a:lstStyle/>
                    <a:p>
                      <a:pPr algn="just">
                        <a:spcAft>
                          <a:spcPts val="0"/>
                        </a:spcAft>
                      </a:pPr>
                      <a:r>
                        <a:rPr lang="en-US" sz="16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Acceptance gradient</a:t>
                      </a:r>
                      <a:endParaRPr lang="zh-CN" sz="24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solidFill>
                            <a:schemeClr val="tx1"/>
                          </a:solidFill>
                          <a:effectLst/>
                          <a:latin typeface="Arial" panose="020B0604020202020204" pitchFamily="34" charset="0"/>
                          <a:ea typeface="宋体" panose="02010600030101010101" pitchFamily="2" charset="-122"/>
                          <a:cs typeface="Arial" panose="020B0604020202020204" pitchFamily="34" charset="0"/>
                        </a:rPr>
                        <a:t>MV/m</a:t>
                      </a:r>
                      <a:endParaRPr lang="zh-CN" sz="240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solidFill>
                            <a:schemeClr val="tx1"/>
                          </a:solidFill>
                          <a:effectLst/>
                          <a:latin typeface="Arial" panose="020B0604020202020204" pitchFamily="34" charset="0"/>
                          <a:ea typeface="宋体" panose="02010600030101010101" pitchFamily="2" charset="-122"/>
                          <a:cs typeface="Arial" panose="020B0604020202020204" pitchFamily="34" charset="0"/>
                        </a:rPr>
                        <a:t>20</a:t>
                      </a:r>
                      <a:endParaRPr lang="zh-CN" sz="24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23</a:t>
                      </a:r>
                      <a:endParaRPr lang="zh-CN" sz="24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55">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altLang="zh-CN" sz="1600" dirty="0" smtClean="0">
                          <a:solidFill>
                            <a:schemeClr val="tx1"/>
                          </a:solidFill>
                          <a:effectLst/>
                          <a:latin typeface="Arial" panose="020B0604020202020204" pitchFamily="34" charset="0"/>
                          <a:ea typeface="+mn-ea"/>
                          <a:cs typeface="Arial" panose="020B0604020202020204" pitchFamily="34" charset="0"/>
                        </a:rPr>
                        <a:t>Acceptance</a:t>
                      </a:r>
                      <a:r>
                        <a:rPr lang="en-US" sz="16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 </a:t>
                      </a:r>
                      <a:r>
                        <a:rPr lang="en-US" sz="1600" i="1"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Q</a:t>
                      </a:r>
                      <a:r>
                        <a:rPr lang="en-US" sz="1600" baseline="-250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0 </a:t>
                      </a:r>
                      <a:r>
                        <a:rPr lang="en-US" sz="1600" baseline="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at </a:t>
                      </a:r>
                      <a:r>
                        <a:rPr lang="en-US" sz="1600" baseline="0" dirty="0" smtClean="0">
                          <a:solidFill>
                            <a:schemeClr val="tx1"/>
                          </a:solidFill>
                          <a:effectLst/>
                          <a:latin typeface="Arial" panose="020B0604020202020204" pitchFamily="34" charset="0"/>
                          <a:ea typeface="+mn-ea"/>
                          <a:cs typeface="Arial" panose="020B0604020202020204" pitchFamily="34" charset="0"/>
                        </a:rPr>
                        <a:t>a</a:t>
                      </a:r>
                      <a:r>
                        <a:rPr lang="en-US" altLang="zh-CN" sz="1600" dirty="0" smtClean="0">
                          <a:solidFill>
                            <a:schemeClr val="tx1"/>
                          </a:solidFill>
                          <a:effectLst/>
                          <a:latin typeface="Arial" panose="020B0604020202020204" pitchFamily="34" charset="0"/>
                          <a:ea typeface="+mn-ea"/>
                          <a:cs typeface="Arial" panose="020B0604020202020204" pitchFamily="34" charset="0"/>
                        </a:rPr>
                        <a:t>cceptance gradient</a:t>
                      </a:r>
                      <a:r>
                        <a:rPr lang="en-US" sz="1600" baseline="-250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 </a:t>
                      </a:r>
                      <a:endParaRPr lang="zh-CN" sz="24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a:solidFill>
                            <a:schemeClr val="tx1"/>
                          </a:solidFill>
                          <a:effectLst/>
                          <a:latin typeface="Arial" panose="020B0604020202020204" pitchFamily="34" charset="0"/>
                          <a:ea typeface="宋体" panose="02010600030101010101" pitchFamily="2" charset="-122"/>
                          <a:cs typeface="Arial" panose="020B0604020202020204" pitchFamily="34" charset="0"/>
                        </a:rPr>
                        <a:t>-</a:t>
                      </a:r>
                      <a:endParaRPr lang="zh-CN" sz="240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4E10</a:t>
                      </a:r>
                      <a:endParaRPr lang="zh-CN" sz="24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solidFill>
                            <a:schemeClr val="tx1"/>
                          </a:solidFill>
                          <a:effectLst/>
                          <a:latin typeface="Arial" panose="020B0604020202020204" pitchFamily="34" charset="0"/>
                          <a:ea typeface="宋体" panose="02010600030101010101" pitchFamily="2" charset="-122"/>
                          <a:cs typeface="Arial" panose="020B0604020202020204" pitchFamily="34" charset="0"/>
                        </a:rPr>
                        <a:t>2E10</a:t>
                      </a:r>
                      <a:endParaRPr lang="zh-CN" sz="24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矩形 2"/>
          <p:cNvSpPr/>
          <p:nvPr/>
        </p:nvSpPr>
        <p:spPr>
          <a:xfrm>
            <a:off x="0" y="6398310"/>
            <a:ext cx="6949440" cy="338554"/>
          </a:xfrm>
          <a:prstGeom prst="rect">
            <a:avLst/>
          </a:prstGeom>
        </p:spPr>
        <p:txBody>
          <a:bodyPr wrap="square">
            <a:spAutoFit/>
          </a:bodyPr>
          <a:lstStyle/>
          <a:p>
            <a:pPr marL="457200" algn="just">
              <a:spcBef>
                <a:spcPts val="600"/>
              </a:spcBef>
            </a:pPr>
            <a:r>
              <a:rPr lang="en-US" altLang="zh-CN" baseline="30000" dirty="0">
                <a:solidFill>
                  <a:prstClr val="black"/>
                </a:solidFill>
                <a:latin typeface="Arial" panose="020B0604020202020204" pitchFamily="34" charset="0"/>
                <a:cs typeface="Arial" panose="020B0604020202020204" pitchFamily="34" charset="0"/>
              </a:rPr>
              <a:t>* </a:t>
            </a:r>
            <a:r>
              <a:rPr lang="en-US" altLang="zh-CN" sz="1600" dirty="0">
                <a:solidFill>
                  <a:prstClr val="black"/>
                </a:solidFill>
                <a:latin typeface="Arial" panose="020B0604020202020204" pitchFamily="34" charset="0"/>
                <a:cs typeface="Arial" panose="020B0604020202020204" pitchFamily="34" charset="0"/>
              </a:rPr>
              <a:t>m</a:t>
            </a:r>
            <a:r>
              <a:rPr lang="en-US" altLang="zh-CN" sz="1600" dirty="0" smtClean="0">
                <a:solidFill>
                  <a:prstClr val="black"/>
                </a:solidFill>
                <a:latin typeface="Arial" panose="020B0604020202020204" pitchFamily="34" charset="0"/>
                <a:cs typeface="Arial" panose="020B0604020202020204" pitchFamily="34" charset="0"/>
              </a:rPr>
              <a:t>ain ring bunch </a:t>
            </a:r>
            <a:r>
              <a:rPr lang="en-US" altLang="zh-CN" sz="1600" dirty="0">
                <a:solidFill>
                  <a:prstClr val="black"/>
                </a:solidFill>
                <a:latin typeface="Arial" panose="020B0604020202020204" pitchFamily="34" charset="0"/>
                <a:cs typeface="Arial" panose="020B0604020202020204" pitchFamily="34" charset="0"/>
              </a:rPr>
              <a:t>length 2.65 mm, booster bunch length </a:t>
            </a:r>
            <a:r>
              <a:rPr lang="en-US" altLang="zh-CN" sz="1600" dirty="0" smtClean="0">
                <a:solidFill>
                  <a:prstClr val="black"/>
                </a:solidFill>
                <a:latin typeface="Arial" panose="020B0604020202020204" pitchFamily="34" charset="0"/>
                <a:cs typeface="Arial" panose="020B0604020202020204" pitchFamily="34" charset="0"/>
              </a:rPr>
              <a:t>2.66 mm</a:t>
            </a:r>
            <a:endParaRPr lang="zh-CN" altLang="zh-CN" sz="2800" dirty="0">
              <a:solidFill>
                <a:prstClr val="black"/>
              </a:solidFill>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9351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007" y="-44459"/>
            <a:ext cx="8955852" cy="641739"/>
          </a:xfrm>
        </p:spPr>
        <p:txBody>
          <a:bodyPr/>
          <a:lstStyle/>
          <a:p>
            <a:r>
              <a:rPr lang="en-US" dirty="0">
                <a:solidFill>
                  <a:schemeClr val="tx2">
                    <a:lumMod val="75000"/>
                  </a:schemeClr>
                </a:solidFill>
              </a:rPr>
              <a:t>Status of development of critical </a:t>
            </a:r>
            <a:r>
              <a:rPr lang="en-US" dirty="0" smtClean="0">
                <a:solidFill>
                  <a:schemeClr val="tx2">
                    <a:lumMod val="75000"/>
                  </a:schemeClr>
                </a:solidFill>
              </a:rPr>
              <a:t>components, 650 MHz                         </a:t>
            </a:r>
            <a:endParaRPr lang="en-US" dirty="0"/>
          </a:p>
        </p:txBody>
      </p:sp>
      <p:sp>
        <p:nvSpPr>
          <p:cNvPr id="3" name="Content Placeholder 2"/>
          <p:cNvSpPr>
            <a:spLocks noGrp="1"/>
          </p:cNvSpPr>
          <p:nvPr>
            <p:ph idx="1"/>
          </p:nvPr>
        </p:nvSpPr>
        <p:spPr>
          <a:xfrm>
            <a:off x="228600" y="1084802"/>
            <a:ext cx="8672513" cy="4987867"/>
          </a:xfrm>
        </p:spPr>
        <p:txBody>
          <a:bodyPr/>
          <a:lstStyle/>
          <a:p>
            <a:pPr marL="0" indent="0">
              <a:buNone/>
            </a:pPr>
            <a:r>
              <a:rPr lang="en-US" dirty="0" smtClean="0"/>
              <a:t> </a:t>
            </a:r>
            <a:endParaRPr lang="en-US" dirty="0"/>
          </a:p>
        </p:txBody>
      </p:sp>
      <p:sp>
        <p:nvSpPr>
          <p:cNvPr id="4" name="Date Placeholder 3"/>
          <p:cNvSpPr>
            <a:spLocks noGrp="1"/>
          </p:cNvSpPr>
          <p:nvPr>
            <p:ph type="dt" sz="half" idx="10"/>
          </p:nvPr>
        </p:nvSpPr>
        <p:spPr/>
        <p:txBody>
          <a:bodyPr/>
          <a:lstStyle/>
          <a:p>
            <a:fld id="{DBA99314-D283-480B-B7D4-E2B6298575C4}" type="datetime1">
              <a:rPr lang="en-US" altLang="en-US" smtClean="0"/>
              <a:pPr/>
              <a:t>11/1/2015</a:t>
            </a:fld>
            <a:endParaRPr lang="en-US" altLang="en-US" dirty="0"/>
          </a:p>
        </p:txBody>
      </p:sp>
      <p:sp>
        <p:nvSpPr>
          <p:cNvPr id="5" name="Footer Placeholder 4"/>
          <p:cNvSpPr>
            <a:spLocks noGrp="1"/>
          </p:cNvSpPr>
          <p:nvPr>
            <p:ph type="ftr" sz="quarter" idx="11"/>
          </p:nvPr>
        </p:nvSpPr>
        <p:spPr/>
        <p:txBody>
          <a:bodyPr/>
          <a:lstStyle/>
          <a:p>
            <a:pPr>
              <a:defRPr/>
            </a:pPr>
            <a:r>
              <a:rPr lang="en-US" smtClean="0"/>
              <a:t>V. Yakovlev | SRF 2015</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34</a:t>
            </a:fld>
            <a:endParaRPr lang="en-US" altLang="en-US"/>
          </a:p>
        </p:txBody>
      </p:sp>
      <p:pic>
        <p:nvPicPr>
          <p:cNvPr id="7" name="Picture 6"/>
          <p:cNvPicPr>
            <a:picLocks noChangeAspect="1"/>
          </p:cNvPicPr>
          <p:nvPr/>
        </p:nvPicPr>
        <p:blipFill>
          <a:blip r:embed="rId2"/>
          <a:stretch>
            <a:fillRect/>
          </a:stretch>
        </p:blipFill>
        <p:spPr>
          <a:xfrm>
            <a:off x="4715933" y="1068397"/>
            <a:ext cx="4009759" cy="2678249"/>
          </a:xfrm>
          <a:prstGeom prst="rect">
            <a:avLst/>
          </a:prstGeom>
        </p:spPr>
      </p:pic>
      <p:pic>
        <p:nvPicPr>
          <p:cNvPr id="8" name="Picture 7" descr="650MHzSingleCell-IMG_2659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782669" y="1371600"/>
            <a:ext cx="2920506" cy="2190380"/>
          </a:xfrm>
          <a:prstGeom prst="rect">
            <a:avLst/>
          </a:prstGeom>
        </p:spPr>
      </p:pic>
      <p:sp>
        <p:nvSpPr>
          <p:cNvPr id="9" name="TextBox 8"/>
          <p:cNvSpPr txBox="1"/>
          <p:nvPr/>
        </p:nvSpPr>
        <p:spPr>
          <a:xfrm>
            <a:off x="782669" y="3561980"/>
            <a:ext cx="3053144" cy="369332"/>
          </a:xfrm>
          <a:prstGeom prst="rect">
            <a:avLst/>
          </a:prstGeom>
          <a:noFill/>
        </p:spPr>
        <p:txBody>
          <a:bodyPr wrap="none" rtlCol="0">
            <a:spAutoFit/>
          </a:bodyPr>
          <a:lstStyle/>
          <a:p>
            <a:pPr algn="r" fontAlgn="base">
              <a:spcBef>
                <a:spcPct val="20000"/>
              </a:spcBef>
              <a:spcAft>
                <a:spcPct val="0"/>
              </a:spcAft>
              <a:buClr>
                <a:srgbClr val="FFFF00"/>
              </a:buClr>
              <a:buSzPct val="80000"/>
              <a:buFont typeface="Wingdings" pitchFamily="2" charset="2"/>
              <a:buNone/>
            </a:pPr>
            <a:r>
              <a:rPr lang="en-US" dirty="0">
                <a:solidFill>
                  <a:srgbClr val="000000"/>
                </a:solidFill>
                <a:ea typeface="MS PGothic" panose="020B0600070205080204" pitchFamily="34" charset="-128"/>
              </a:rPr>
              <a:t>Currently Available Cavities:</a:t>
            </a:r>
          </a:p>
        </p:txBody>
      </p:sp>
      <p:sp>
        <p:nvSpPr>
          <p:cNvPr id="10" name="TextBox 9"/>
          <p:cNvSpPr txBox="1"/>
          <p:nvPr/>
        </p:nvSpPr>
        <p:spPr>
          <a:xfrm>
            <a:off x="188148" y="3931312"/>
            <a:ext cx="2031325" cy="2363724"/>
          </a:xfrm>
          <a:prstGeom prst="rect">
            <a:avLst/>
          </a:prstGeom>
          <a:noFill/>
        </p:spPr>
        <p:txBody>
          <a:bodyPr wrap="none" rtlCol="0">
            <a:spAutoFit/>
          </a:bodyPr>
          <a:lstStyle/>
          <a:p>
            <a:pPr fontAlgn="base">
              <a:spcBef>
                <a:spcPct val="20000"/>
              </a:spcBef>
              <a:spcAft>
                <a:spcPct val="0"/>
              </a:spcAft>
              <a:buClr>
                <a:srgbClr val="FFFF00"/>
              </a:buClr>
              <a:buSzPct val="80000"/>
              <a:buFont typeface="Wingdings" pitchFamily="2" charset="2"/>
              <a:buNone/>
            </a:pPr>
            <a:r>
              <a:rPr lang="en-US" u="sng" dirty="0">
                <a:solidFill>
                  <a:srgbClr val="000000"/>
                </a:solidFill>
                <a:ea typeface="MS PGothic" panose="020B0600070205080204" pitchFamily="34" charset="-128"/>
              </a:rPr>
              <a:t>1-Cell 650 </a:t>
            </a:r>
            <a:r>
              <a:rPr lang="en-US" u="sng" dirty="0" smtClean="0">
                <a:solidFill>
                  <a:srgbClr val="000000"/>
                </a:solidFill>
                <a:ea typeface="MS PGothic" panose="020B0600070205080204" pitchFamily="34" charset="-128"/>
              </a:rPr>
              <a:t>MHz*</a:t>
            </a:r>
            <a:endParaRPr lang="en-US" u="sng" dirty="0">
              <a:solidFill>
                <a:srgbClr val="000000"/>
              </a:solidFill>
              <a:ea typeface="MS PGothic" panose="020B0600070205080204" pitchFamily="34" charset="-128"/>
            </a:endParaRPr>
          </a:p>
          <a:p>
            <a:pPr fontAlgn="base">
              <a:spcBef>
                <a:spcPct val="20000"/>
              </a:spcBef>
              <a:spcAft>
                <a:spcPct val="0"/>
              </a:spcAft>
              <a:buClr>
                <a:srgbClr val="FFFF00"/>
              </a:buClr>
              <a:buSzPct val="80000"/>
              <a:buFont typeface="Wingdings" pitchFamily="2" charset="2"/>
              <a:buNone/>
            </a:pPr>
            <a:r>
              <a:rPr lang="en-US" dirty="0">
                <a:solidFill>
                  <a:srgbClr val="000000"/>
                </a:solidFill>
                <a:ea typeface="MS PGothic" panose="020B0600070205080204" pitchFamily="34" charset="-128"/>
              </a:rPr>
              <a:t>1. </a:t>
            </a:r>
            <a:r>
              <a:rPr lang="en-US" dirty="0" smtClean="0">
                <a:solidFill>
                  <a:srgbClr val="000000"/>
                </a:solidFill>
                <a:ea typeface="MS PGothic" panose="020B0600070205080204" pitchFamily="34" charset="-128"/>
              </a:rPr>
              <a:t>B9AS-AES-001</a:t>
            </a:r>
            <a:endParaRPr lang="en-US" dirty="0">
              <a:solidFill>
                <a:srgbClr val="000000"/>
              </a:solidFill>
              <a:ea typeface="MS PGothic" panose="020B0600070205080204" pitchFamily="34" charset="-128"/>
            </a:endParaRPr>
          </a:p>
          <a:p>
            <a:pPr fontAlgn="base">
              <a:spcBef>
                <a:spcPct val="20000"/>
              </a:spcBef>
              <a:spcAft>
                <a:spcPct val="0"/>
              </a:spcAft>
              <a:buClr>
                <a:srgbClr val="FFFF00"/>
              </a:buClr>
              <a:buSzPct val="80000"/>
              <a:buFont typeface="Wingdings" pitchFamily="2" charset="2"/>
              <a:buNone/>
            </a:pPr>
            <a:r>
              <a:rPr lang="en-US" dirty="0">
                <a:solidFill>
                  <a:srgbClr val="000000"/>
                </a:solidFill>
                <a:ea typeface="MS PGothic" panose="020B0600070205080204" pitchFamily="34" charset="-128"/>
              </a:rPr>
              <a:t>2. </a:t>
            </a:r>
            <a:r>
              <a:rPr lang="en-US" dirty="0" smtClean="0">
                <a:solidFill>
                  <a:srgbClr val="000000"/>
                </a:solidFill>
                <a:ea typeface="MS PGothic" panose="020B0600070205080204" pitchFamily="34" charset="-128"/>
              </a:rPr>
              <a:t>B9AS-AES-002</a:t>
            </a:r>
            <a:endParaRPr lang="en-US" dirty="0">
              <a:solidFill>
                <a:srgbClr val="000000"/>
              </a:solidFill>
              <a:ea typeface="MS PGothic" panose="020B0600070205080204" pitchFamily="34" charset="-128"/>
            </a:endParaRPr>
          </a:p>
          <a:p>
            <a:pPr fontAlgn="base">
              <a:spcBef>
                <a:spcPct val="20000"/>
              </a:spcBef>
              <a:spcAft>
                <a:spcPct val="0"/>
              </a:spcAft>
              <a:buClr>
                <a:srgbClr val="FFFF00"/>
              </a:buClr>
              <a:buSzPct val="80000"/>
              <a:buFont typeface="Wingdings" pitchFamily="2" charset="2"/>
              <a:buNone/>
            </a:pPr>
            <a:r>
              <a:rPr lang="en-US" dirty="0">
                <a:solidFill>
                  <a:srgbClr val="000000"/>
                </a:solidFill>
                <a:ea typeface="MS PGothic" panose="020B0600070205080204" pitchFamily="34" charset="-128"/>
              </a:rPr>
              <a:t>3. </a:t>
            </a:r>
            <a:r>
              <a:rPr lang="en-US" dirty="0" smtClean="0">
                <a:solidFill>
                  <a:srgbClr val="000000"/>
                </a:solidFill>
                <a:ea typeface="MS PGothic" panose="020B0600070205080204" pitchFamily="34" charset="-128"/>
              </a:rPr>
              <a:t>B9AS-AES-003</a:t>
            </a:r>
            <a:endParaRPr lang="en-US" dirty="0">
              <a:solidFill>
                <a:srgbClr val="000000"/>
              </a:solidFill>
              <a:ea typeface="MS PGothic" panose="020B0600070205080204" pitchFamily="34" charset="-128"/>
            </a:endParaRPr>
          </a:p>
          <a:p>
            <a:pPr fontAlgn="base">
              <a:spcBef>
                <a:spcPct val="20000"/>
              </a:spcBef>
              <a:spcAft>
                <a:spcPct val="0"/>
              </a:spcAft>
              <a:buClr>
                <a:srgbClr val="FFFF00"/>
              </a:buClr>
              <a:buSzPct val="80000"/>
              <a:buFont typeface="Wingdings" pitchFamily="2" charset="2"/>
              <a:buNone/>
            </a:pPr>
            <a:r>
              <a:rPr lang="en-US" dirty="0">
                <a:solidFill>
                  <a:srgbClr val="000000"/>
                </a:solidFill>
                <a:ea typeface="MS PGothic" panose="020B0600070205080204" pitchFamily="34" charset="-128"/>
              </a:rPr>
              <a:t>4. </a:t>
            </a:r>
            <a:r>
              <a:rPr lang="en-US" dirty="0" smtClean="0">
                <a:solidFill>
                  <a:srgbClr val="000000"/>
                </a:solidFill>
                <a:ea typeface="MS PGothic" panose="020B0600070205080204" pitchFamily="34" charset="-128"/>
              </a:rPr>
              <a:t>B9AS-AES-004</a:t>
            </a:r>
            <a:endParaRPr lang="en-US" dirty="0">
              <a:solidFill>
                <a:srgbClr val="000000"/>
              </a:solidFill>
              <a:ea typeface="MS PGothic" panose="020B0600070205080204" pitchFamily="34" charset="-128"/>
            </a:endParaRPr>
          </a:p>
          <a:p>
            <a:pPr fontAlgn="base">
              <a:spcBef>
                <a:spcPct val="20000"/>
              </a:spcBef>
              <a:spcAft>
                <a:spcPct val="0"/>
              </a:spcAft>
              <a:buClr>
                <a:srgbClr val="FFFF00"/>
              </a:buClr>
              <a:buSzPct val="80000"/>
              <a:buFont typeface="Wingdings" pitchFamily="2" charset="2"/>
              <a:buNone/>
            </a:pPr>
            <a:r>
              <a:rPr lang="en-US" dirty="0">
                <a:solidFill>
                  <a:srgbClr val="000000"/>
                </a:solidFill>
                <a:ea typeface="MS PGothic" panose="020B0600070205080204" pitchFamily="34" charset="-128"/>
              </a:rPr>
              <a:t>5. </a:t>
            </a:r>
            <a:r>
              <a:rPr lang="en-US" dirty="0" smtClean="0">
                <a:solidFill>
                  <a:srgbClr val="000000"/>
                </a:solidFill>
                <a:ea typeface="MS PGothic" panose="020B0600070205080204" pitchFamily="34" charset="-128"/>
              </a:rPr>
              <a:t>B9AS-AES-005</a:t>
            </a:r>
            <a:endParaRPr lang="en-US" dirty="0">
              <a:solidFill>
                <a:srgbClr val="000000"/>
              </a:solidFill>
              <a:ea typeface="MS PGothic" panose="020B0600070205080204" pitchFamily="34" charset="-128"/>
            </a:endParaRPr>
          </a:p>
          <a:p>
            <a:pPr fontAlgn="base">
              <a:spcBef>
                <a:spcPct val="20000"/>
              </a:spcBef>
              <a:spcAft>
                <a:spcPct val="0"/>
              </a:spcAft>
              <a:buClr>
                <a:srgbClr val="FFFF00"/>
              </a:buClr>
              <a:buSzPct val="80000"/>
              <a:buFont typeface="Wingdings" pitchFamily="2" charset="2"/>
              <a:buNone/>
            </a:pPr>
            <a:r>
              <a:rPr lang="en-US" dirty="0">
                <a:solidFill>
                  <a:srgbClr val="000000"/>
                </a:solidFill>
                <a:ea typeface="MS PGothic" panose="020B0600070205080204" pitchFamily="34" charset="-128"/>
              </a:rPr>
              <a:t>6. B9AS-AES-006</a:t>
            </a:r>
          </a:p>
        </p:txBody>
      </p:sp>
      <p:sp>
        <p:nvSpPr>
          <p:cNvPr id="11" name="TextBox 10"/>
          <p:cNvSpPr txBox="1"/>
          <p:nvPr/>
        </p:nvSpPr>
        <p:spPr>
          <a:xfrm>
            <a:off x="2300030" y="3931312"/>
            <a:ext cx="1877437" cy="1698927"/>
          </a:xfrm>
          <a:prstGeom prst="rect">
            <a:avLst/>
          </a:prstGeom>
          <a:noFill/>
        </p:spPr>
        <p:txBody>
          <a:bodyPr wrap="none" rtlCol="0">
            <a:spAutoFit/>
          </a:bodyPr>
          <a:lstStyle/>
          <a:p>
            <a:pPr fontAlgn="base">
              <a:spcBef>
                <a:spcPct val="20000"/>
              </a:spcBef>
              <a:spcAft>
                <a:spcPct val="0"/>
              </a:spcAft>
              <a:buClr>
                <a:srgbClr val="FFFF00"/>
              </a:buClr>
              <a:buSzPct val="80000"/>
              <a:buFont typeface="Wingdings" pitchFamily="2" charset="2"/>
              <a:buNone/>
            </a:pPr>
            <a:r>
              <a:rPr lang="en-US" u="sng" dirty="0">
                <a:solidFill>
                  <a:srgbClr val="000000"/>
                </a:solidFill>
                <a:ea typeface="MS PGothic" panose="020B0600070205080204" pitchFamily="34" charset="-128"/>
              </a:rPr>
              <a:t>5-Cell 650 MHz</a:t>
            </a:r>
          </a:p>
          <a:p>
            <a:pPr fontAlgn="base">
              <a:spcBef>
                <a:spcPct val="20000"/>
              </a:spcBef>
              <a:spcAft>
                <a:spcPct val="0"/>
              </a:spcAft>
              <a:buClr>
                <a:srgbClr val="FFFF00"/>
              </a:buClr>
              <a:buSzPct val="80000"/>
              <a:buFont typeface="Wingdings" pitchFamily="2" charset="2"/>
              <a:buNone/>
            </a:pPr>
            <a:r>
              <a:rPr lang="en-US" dirty="0">
                <a:solidFill>
                  <a:srgbClr val="000000"/>
                </a:solidFill>
                <a:ea typeface="MS PGothic" panose="020B0600070205080204" pitchFamily="34" charset="-128"/>
              </a:rPr>
              <a:t>1. B9A-AES-007</a:t>
            </a:r>
          </a:p>
          <a:p>
            <a:pPr fontAlgn="base">
              <a:spcBef>
                <a:spcPct val="20000"/>
              </a:spcBef>
              <a:spcAft>
                <a:spcPct val="0"/>
              </a:spcAft>
              <a:buClr>
                <a:srgbClr val="FFFF00"/>
              </a:buClr>
              <a:buSzPct val="80000"/>
              <a:buFont typeface="Wingdings" pitchFamily="2" charset="2"/>
              <a:buNone/>
            </a:pPr>
            <a:r>
              <a:rPr lang="en-US" dirty="0">
                <a:solidFill>
                  <a:srgbClr val="000000"/>
                </a:solidFill>
                <a:ea typeface="MS PGothic" panose="020B0600070205080204" pitchFamily="34" charset="-128"/>
              </a:rPr>
              <a:t>2. B9A-AES-008</a:t>
            </a:r>
          </a:p>
          <a:p>
            <a:pPr fontAlgn="base">
              <a:spcBef>
                <a:spcPct val="20000"/>
              </a:spcBef>
              <a:spcAft>
                <a:spcPct val="0"/>
              </a:spcAft>
              <a:buClr>
                <a:srgbClr val="FFFF00"/>
              </a:buClr>
              <a:buSzPct val="80000"/>
              <a:buFont typeface="Wingdings" pitchFamily="2" charset="2"/>
              <a:buNone/>
            </a:pPr>
            <a:r>
              <a:rPr lang="en-US" dirty="0">
                <a:solidFill>
                  <a:srgbClr val="000000"/>
                </a:solidFill>
                <a:ea typeface="MS PGothic" panose="020B0600070205080204" pitchFamily="34" charset="-128"/>
              </a:rPr>
              <a:t>3. B9A-AES-009</a:t>
            </a:r>
          </a:p>
          <a:p>
            <a:pPr fontAlgn="base">
              <a:spcBef>
                <a:spcPct val="20000"/>
              </a:spcBef>
              <a:spcAft>
                <a:spcPct val="0"/>
              </a:spcAft>
              <a:buClr>
                <a:srgbClr val="FFFF00"/>
              </a:buClr>
              <a:buSzPct val="80000"/>
              <a:buFont typeface="Wingdings" pitchFamily="2" charset="2"/>
              <a:buNone/>
            </a:pPr>
            <a:r>
              <a:rPr lang="en-US" dirty="0">
                <a:solidFill>
                  <a:srgbClr val="000000"/>
                </a:solidFill>
                <a:ea typeface="MS PGothic" panose="020B0600070205080204" pitchFamily="34" charset="-128"/>
              </a:rPr>
              <a:t>4. B9A-AES-010</a:t>
            </a:r>
          </a:p>
        </p:txBody>
      </p:sp>
      <p:sp>
        <p:nvSpPr>
          <p:cNvPr id="12" name="TextBox 11"/>
          <p:cNvSpPr txBox="1"/>
          <p:nvPr/>
        </p:nvSpPr>
        <p:spPr>
          <a:xfrm>
            <a:off x="2507265" y="5617492"/>
            <a:ext cx="1462965" cy="369332"/>
          </a:xfrm>
          <a:prstGeom prst="rect">
            <a:avLst/>
          </a:prstGeom>
          <a:noFill/>
        </p:spPr>
        <p:txBody>
          <a:bodyPr wrap="none" rtlCol="0">
            <a:spAutoFit/>
          </a:bodyPr>
          <a:lstStyle/>
          <a:p>
            <a:pPr algn="r" fontAlgn="base">
              <a:spcBef>
                <a:spcPct val="20000"/>
              </a:spcBef>
              <a:spcAft>
                <a:spcPct val="0"/>
              </a:spcAft>
              <a:buClr>
                <a:srgbClr val="FFFF00"/>
              </a:buClr>
              <a:buSzPct val="80000"/>
              <a:buFont typeface="Wingdings" pitchFamily="2" charset="2"/>
              <a:buNone/>
            </a:pPr>
            <a:r>
              <a:rPr lang="en-US" dirty="0">
                <a:solidFill>
                  <a:srgbClr val="000000"/>
                </a:solidFill>
                <a:ea typeface="MS PGothic" panose="020B0600070205080204" pitchFamily="34" charset="-128"/>
              </a:rPr>
              <a:t>*VTS Tested</a:t>
            </a:r>
          </a:p>
        </p:txBody>
      </p:sp>
      <p:sp>
        <p:nvSpPr>
          <p:cNvPr id="13" name="TextBox 12"/>
          <p:cNvSpPr txBox="1"/>
          <p:nvPr/>
        </p:nvSpPr>
        <p:spPr>
          <a:xfrm>
            <a:off x="5462030" y="3746646"/>
            <a:ext cx="2095445" cy="369332"/>
          </a:xfrm>
          <a:prstGeom prst="rect">
            <a:avLst/>
          </a:prstGeom>
          <a:noFill/>
        </p:spPr>
        <p:txBody>
          <a:bodyPr wrap="none" rtlCol="0">
            <a:spAutoFit/>
          </a:bodyPr>
          <a:lstStyle/>
          <a:p>
            <a:pPr algn="r" fontAlgn="base">
              <a:spcBef>
                <a:spcPct val="20000"/>
              </a:spcBef>
              <a:spcAft>
                <a:spcPct val="0"/>
              </a:spcAft>
              <a:buClr>
                <a:srgbClr val="FFFF00"/>
              </a:buClr>
              <a:buSzPct val="80000"/>
              <a:buFont typeface="Wingdings" pitchFamily="2" charset="2"/>
              <a:buNone/>
            </a:pPr>
            <a:r>
              <a:rPr lang="en-US" dirty="0">
                <a:solidFill>
                  <a:srgbClr val="000000"/>
                </a:solidFill>
                <a:ea typeface="MS PGothic" panose="020B0600070205080204" pitchFamily="34" charset="-128"/>
              </a:rPr>
              <a:t>Expected Cavities:</a:t>
            </a:r>
          </a:p>
        </p:txBody>
      </p:sp>
      <p:sp>
        <p:nvSpPr>
          <p:cNvPr id="14" name="TextBox 13"/>
          <p:cNvSpPr txBox="1"/>
          <p:nvPr/>
        </p:nvSpPr>
        <p:spPr>
          <a:xfrm>
            <a:off x="4416911" y="4155420"/>
            <a:ext cx="2313518" cy="2031325"/>
          </a:xfrm>
          <a:prstGeom prst="rect">
            <a:avLst/>
          </a:prstGeom>
          <a:noFill/>
        </p:spPr>
        <p:txBody>
          <a:bodyPr wrap="none" rtlCol="0">
            <a:spAutoFit/>
          </a:bodyPr>
          <a:lstStyle/>
          <a:p>
            <a:pPr fontAlgn="base">
              <a:spcBef>
                <a:spcPct val="20000"/>
              </a:spcBef>
              <a:spcAft>
                <a:spcPct val="0"/>
              </a:spcAft>
              <a:buClr>
                <a:srgbClr val="FFFF00"/>
              </a:buClr>
              <a:buSzPct val="80000"/>
              <a:buFont typeface="Wingdings" pitchFamily="2" charset="2"/>
              <a:buNone/>
            </a:pPr>
            <a:r>
              <a:rPr lang="en-US" u="sng" dirty="0">
                <a:solidFill>
                  <a:srgbClr val="000000"/>
                </a:solidFill>
                <a:ea typeface="MS PGothic" panose="020B0600070205080204" pitchFamily="34" charset="-128"/>
              </a:rPr>
              <a:t>1-Cell 650 MHz</a:t>
            </a:r>
          </a:p>
          <a:p>
            <a:pPr fontAlgn="base">
              <a:spcBef>
                <a:spcPct val="20000"/>
              </a:spcBef>
              <a:spcAft>
                <a:spcPct val="0"/>
              </a:spcAft>
              <a:buClr>
                <a:srgbClr val="FFFF00"/>
              </a:buClr>
              <a:buSzPct val="80000"/>
              <a:buFont typeface="Wingdings" pitchFamily="2" charset="2"/>
              <a:buNone/>
            </a:pPr>
            <a:r>
              <a:rPr lang="en-US" dirty="0" err="1" smtClean="0">
                <a:solidFill>
                  <a:srgbClr val="000000"/>
                </a:solidFill>
                <a:ea typeface="MS PGothic" panose="020B0600070205080204" pitchFamily="34" charset="-128"/>
              </a:rPr>
              <a:t>Pavac</a:t>
            </a:r>
            <a:r>
              <a:rPr lang="en-US" dirty="0">
                <a:solidFill>
                  <a:srgbClr val="000000"/>
                </a:solidFill>
                <a:ea typeface="MS PGothic" panose="020B0600070205080204" pitchFamily="34" charset="-128"/>
              </a:rPr>
              <a:t>, Inc.</a:t>
            </a:r>
          </a:p>
          <a:p>
            <a:pPr fontAlgn="base">
              <a:spcBef>
                <a:spcPct val="20000"/>
              </a:spcBef>
              <a:spcAft>
                <a:spcPct val="0"/>
              </a:spcAft>
              <a:buClr>
                <a:srgbClr val="FFFF00"/>
              </a:buClr>
              <a:buSzPct val="80000"/>
              <a:buFont typeface="Wingdings" pitchFamily="2" charset="2"/>
              <a:buNone/>
            </a:pPr>
            <a:r>
              <a:rPr lang="en-US" dirty="0" smtClean="0">
                <a:solidFill>
                  <a:srgbClr val="000000"/>
                </a:solidFill>
                <a:ea typeface="MS PGothic" panose="020B0600070205080204" pitchFamily="34" charset="-128"/>
              </a:rPr>
              <a:t>Three are delivered </a:t>
            </a:r>
          </a:p>
          <a:p>
            <a:pPr fontAlgn="base">
              <a:spcBef>
                <a:spcPct val="20000"/>
              </a:spcBef>
              <a:spcAft>
                <a:spcPct val="0"/>
              </a:spcAft>
              <a:buClr>
                <a:srgbClr val="FFFF00"/>
              </a:buClr>
              <a:buSzPct val="80000"/>
              <a:buFont typeface="Wingdings" pitchFamily="2" charset="2"/>
              <a:buNone/>
            </a:pPr>
            <a:r>
              <a:rPr lang="en-US" dirty="0">
                <a:solidFill>
                  <a:srgbClr val="000000"/>
                </a:solidFill>
                <a:ea typeface="MS PGothic" panose="020B0600070205080204" pitchFamily="34" charset="-128"/>
              </a:rPr>
              <a:t>a</a:t>
            </a:r>
            <a:r>
              <a:rPr lang="en-US" dirty="0" smtClean="0">
                <a:solidFill>
                  <a:srgbClr val="000000"/>
                </a:solidFill>
                <a:ea typeface="MS PGothic" panose="020B0600070205080204" pitchFamily="34" charset="-128"/>
              </a:rPr>
              <a:t>nd VTS-tested</a:t>
            </a:r>
            <a:endParaRPr lang="en-US" dirty="0">
              <a:solidFill>
                <a:srgbClr val="000000"/>
              </a:solidFill>
              <a:ea typeface="MS PGothic" panose="020B0600070205080204" pitchFamily="34" charset="-128"/>
            </a:endParaRPr>
          </a:p>
          <a:p>
            <a:pPr fontAlgn="base">
              <a:spcBef>
                <a:spcPct val="20000"/>
              </a:spcBef>
              <a:spcAft>
                <a:spcPct val="0"/>
              </a:spcAft>
              <a:buClr>
                <a:srgbClr val="FFFF00"/>
              </a:buClr>
              <a:buSzPct val="80000"/>
              <a:buFont typeface="Wingdings" pitchFamily="2" charset="2"/>
              <a:buNone/>
            </a:pPr>
            <a:r>
              <a:rPr lang="en-US" dirty="0" smtClean="0">
                <a:solidFill>
                  <a:srgbClr val="000000"/>
                </a:solidFill>
                <a:ea typeface="MS PGothic" panose="020B0600070205080204" pitchFamily="34" charset="-128"/>
              </a:rPr>
              <a:t>Two to be delivered</a:t>
            </a:r>
          </a:p>
          <a:p>
            <a:pPr fontAlgn="base">
              <a:spcBef>
                <a:spcPct val="20000"/>
              </a:spcBef>
              <a:spcAft>
                <a:spcPct val="0"/>
              </a:spcAft>
              <a:buClr>
                <a:srgbClr val="FFFF00"/>
              </a:buClr>
              <a:buSzPct val="80000"/>
              <a:buFont typeface="Wingdings" pitchFamily="2" charset="2"/>
              <a:buNone/>
            </a:pPr>
            <a:r>
              <a:rPr lang="en-US" smtClean="0">
                <a:solidFill>
                  <a:srgbClr val="000000"/>
                </a:solidFill>
                <a:ea typeface="MS PGothic" panose="020B0600070205080204" pitchFamily="34" charset="-128"/>
              </a:rPr>
              <a:t>in the end of 2015</a:t>
            </a:r>
            <a:r>
              <a:rPr lang="en-US" dirty="0" smtClean="0">
                <a:solidFill>
                  <a:srgbClr val="000000"/>
                </a:solidFill>
                <a:ea typeface="MS PGothic" panose="020B0600070205080204" pitchFamily="34" charset="-128"/>
              </a:rPr>
              <a:t>.</a:t>
            </a:r>
            <a:endParaRPr lang="en-US" dirty="0">
              <a:solidFill>
                <a:srgbClr val="000000"/>
              </a:solidFill>
              <a:ea typeface="MS PGothic" panose="020B0600070205080204" pitchFamily="34" charset="-128"/>
            </a:endParaRPr>
          </a:p>
        </p:txBody>
      </p:sp>
      <p:sp>
        <p:nvSpPr>
          <p:cNvPr id="15" name="TextBox 14"/>
          <p:cNvSpPr txBox="1"/>
          <p:nvPr/>
        </p:nvSpPr>
        <p:spPr>
          <a:xfrm>
            <a:off x="6584877" y="4155420"/>
            <a:ext cx="2262158" cy="1366528"/>
          </a:xfrm>
          <a:prstGeom prst="rect">
            <a:avLst/>
          </a:prstGeom>
          <a:noFill/>
        </p:spPr>
        <p:txBody>
          <a:bodyPr wrap="none" rtlCol="0">
            <a:spAutoFit/>
          </a:bodyPr>
          <a:lstStyle/>
          <a:p>
            <a:pPr fontAlgn="base">
              <a:spcBef>
                <a:spcPct val="20000"/>
              </a:spcBef>
              <a:spcAft>
                <a:spcPct val="0"/>
              </a:spcAft>
              <a:buClr>
                <a:srgbClr val="FFFF00"/>
              </a:buClr>
              <a:buSzPct val="80000"/>
              <a:buFont typeface="Wingdings" pitchFamily="2" charset="2"/>
              <a:buNone/>
            </a:pPr>
            <a:r>
              <a:rPr lang="en-US" u="sng" dirty="0">
                <a:solidFill>
                  <a:srgbClr val="000000"/>
                </a:solidFill>
                <a:ea typeface="MS PGothic" panose="020B0600070205080204" pitchFamily="34" charset="-128"/>
              </a:rPr>
              <a:t>5-Cell 650 </a:t>
            </a:r>
            <a:r>
              <a:rPr lang="en-US" u="sng" dirty="0" smtClean="0">
                <a:solidFill>
                  <a:srgbClr val="000000"/>
                </a:solidFill>
                <a:ea typeface="MS PGothic" panose="020B0600070205080204" pitchFamily="34" charset="-128"/>
              </a:rPr>
              <a:t>MHz</a:t>
            </a:r>
            <a:endParaRPr lang="en-US" dirty="0">
              <a:solidFill>
                <a:srgbClr val="000000"/>
              </a:solidFill>
              <a:ea typeface="MS PGothic" panose="020B0600070205080204" pitchFamily="34" charset="-128"/>
            </a:endParaRPr>
          </a:p>
          <a:p>
            <a:pPr fontAlgn="base">
              <a:spcBef>
                <a:spcPct val="20000"/>
              </a:spcBef>
              <a:spcAft>
                <a:spcPct val="0"/>
              </a:spcAft>
              <a:buClr>
                <a:srgbClr val="FFFF00"/>
              </a:buClr>
              <a:buSzPct val="80000"/>
              <a:buFont typeface="Wingdings" pitchFamily="2" charset="2"/>
              <a:buNone/>
            </a:pPr>
            <a:r>
              <a:rPr lang="en-US" dirty="0" err="1">
                <a:solidFill>
                  <a:srgbClr val="000000"/>
                </a:solidFill>
                <a:ea typeface="MS PGothic" panose="020B0600070205080204" pitchFamily="34" charset="-128"/>
              </a:rPr>
              <a:t>Pavac</a:t>
            </a:r>
            <a:r>
              <a:rPr lang="en-US" dirty="0">
                <a:solidFill>
                  <a:srgbClr val="000000"/>
                </a:solidFill>
                <a:ea typeface="MS PGothic" panose="020B0600070205080204" pitchFamily="34" charset="-128"/>
              </a:rPr>
              <a:t>, Inc.</a:t>
            </a:r>
          </a:p>
          <a:p>
            <a:pPr fontAlgn="base">
              <a:spcBef>
                <a:spcPct val="20000"/>
              </a:spcBef>
              <a:spcAft>
                <a:spcPct val="0"/>
              </a:spcAft>
              <a:buClr>
                <a:srgbClr val="FFFF00"/>
              </a:buClr>
              <a:buSzPct val="80000"/>
              <a:buFont typeface="Wingdings" pitchFamily="2" charset="2"/>
              <a:buNone/>
            </a:pPr>
            <a:r>
              <a:rPr lang="en-US" dirty="0">
                <a:solidFill>
                  <a:srgbClr val="000000"/>
                </a:solidFill>
                <a:ea typeface="MS PGothic" panose="020B0600070205080204" pitchFamily="34" charset="-128"/>
              </a:rPr>
              <a:t>Five to be delivered </a:t>
            </a:r>
          </a:p>
          <a:p>
            <a:pPr fontAlgn="base">
              <a:spcBef>
                <a:spcPct val="20000"/>
              </a:spcBef>
              <a:spcAft>
                <a:spcPct val="0"/>
              </a:spcAft>
              <a:buClr>
                <a:srgbClr val="FFFF00"/>
              </a:buClr>
              <a:buSzPct val="80000"/>
              <a:buFont typeface="Wingdings" pitchFamily="2" charset="2"/>
              <a:buNone/>
            </a:pPr>
            <a:r>
              <a:rPr lang="en-US" dirty="0" smtClean="0">
                <a:solidFill>
                  <a:srgbClr val="000000"/>
                </a:solidFill>
                <a:ea typeface="MS PGothic" panose="020B0600070205080204" pitchFamily="34" charset="-128"/>
              </a:rPr>
              <a:t>in 2015.</a:t>
            </a:r>
            <a:endParaRPr lang="en-US" dirty="0">
              <a:solidFill>
                <a:srgbClr val="000000"/>
              </a:solidFill>
              <a:ea typeface="MS PGothic" panose="020B0600070205080204" pitchFamily="34" charset="-128"/>
            </a:endParaRPr>
          </a:p>
        </p:txBody>
      </p:sp>
      <p:sp>
        <p:nvSpPr>
          <p:cNvPr id="16" name="Rectangle 15"/>
          <p:cNvSpPr/>
          <p:nvPr/>
        </p:nvSpPr>
        <p:spPr>
          <a:xfrm>
            <a:off x="-114019" y="842991"/>
            <a:ext cx="2725426" cy="400110"/>
          </a:xfrm>
          <a:prstGeom prst="rect">
            <a:avLst/>
          </a:prstGeom>
        </p:spPr>
        <p:txBody>
          <a:bodyPr wrap="none">
            <a:spAutoFit/>
          </a:bodyPr>
          <a:lstStyle/>
          <a:p>
            <a:pPr lvl="1" fontAlgn="base">
              <a:spcBef>
                <a:spcPct val="20000"/>
              </a:spcBef>
              <a:spcAft>
                <a:spcPct val="0"/>
              </a:spcAft>
              <a:buClr>
                <a:srgbClr val="FFFF00"/>
              </a:buClr>
              <a:buSzPct val="80000"/>
              <a:buFont typeface="Wingdings" pitchFamily="2" charset="2"/>
              <a:buNone/>
            </a:pPr>
            <a:r>
              <a:rPr lang="en-US" sz="2000" b="1" dirty="0">
                <a:solidFill>
                  <a:srgbClr val="000099"/>
                </a:solidFill>
                <a:ea typeface="MS PGothic" panose="020B0600070205080204" pitchFamily="34" charset="-128"/>
              </a:rPr>
              <a:t>650 MHz section:</a:t>
            </a:r>
          </a:p>
        </p:txBody>
      </p:sp>
    </p:spTree>
    <p:extLst>
      <p:ext uri="{BB962C8B-B14F-4D97-AF65-F5344CB8AC3E}">
        <p14:creationId xmlns:p14="http://schemas.microsoft.com/office/powerpoint/2010/main" val="15389609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03188"/>
            <a:ext cx="8915400" cy="64293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dirty="0">
                <a:solidFill>
                  <a:schemeClr val="tx2">
                    <a:lumMod val="75000"/>
                  </a:schemeClr>
                </a:solidFill>
              </a:rPr>
              <a:t>Status of development of critical components, 650 </a:t>
            </a:r>
            <a:r>
              <a:rPr lang="en-US" dirty="0" smtClean="0">
                <a:solidFill>
                  <a:schemeClr val="tx2">
                    <a:lumMod val="75000"/>
                  </a:schemeClr>
                </a:solidFill>
              </a:rPr>
              <a:t>MHz CMs</a:t>
            </a:r>
            <a:endParaRPr lang="en-US" altLang="en-US" dirty="0" smtClean="0">
              <a:latin typeface="Helvetica" panose="020B0604020202020204" pitchFamily="34" charset="0"/>
            </a:endParaRPr>
          </a:p>
        </p:txBody>
      </p:sp>
      <p:sp>
        <p:nvSpPr>
          <p:cNvPr id="17411" name="Date Placeholder 3"/>
          <p:cNvSpPr>
            <a:spLocks noGrp="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69BE3B8-0DC9-4E9E-9F60-C7EB96E18FB4}" type="datetime1">
              <a:rPr lang="en-US" altLang="en-US" sz="900" smtClean="0">
                <a:solidFill>
                  <a:srgbClr val="004C97"/>
                </a:solidFill>
                <a:latin typeface="Helvetica" panose="020B0604020202020204" pitchFamily="34" charset="0"/>
              </a:rPr>
              <a:pPr eaLnBrk="1" hangingPunct="1"/>
              <a:t>11/1/2015</a:t>
            </a:fld>
            <a:endParaRPr lang="en-US" altLang="en-US" sz="900">
              <a:solidFill>
                <a:srgbClr val="004C97"/>
              </a:solidFill>
              <a:latin typeface="Helvetica" panose="020B0604020202020204" pitchFamily="34" charset="0"/>
            </a:endParaRPr>
          </a:p>
        </p:txBody>
      </p:sp>
      <p:sp>
        <p:nvSpPr>
          <p:cNvPr id="17412" name="Footer Placeholder 4"/>
          <p:cNvSpPr>
            <a:spLocks noGrp="1"/>
          </p:cNvSpPr>
          <p:nvPr>
            <p:ph type="ftr"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900" smtClean="0">
                <a:solidFill>
                  <a:srgbClr val="004C97"/>
                </a:solidFill>
                <a:latin typeface="Helvetica" panose="020B0604020202020204" pitchFamily="34" charset="0"/>
              </a:rPr>
              <a:t>V. Yakovlev | SRF 2015</a:t>
            </a:r>
            <a:endParaRPr lang="en-US" altLang="en-US" sz="900" b="1" smtClean="0">
              <a:solidFill>
                <a:srgbClr val="004C97"/>
              </a:solidFill>
              <a:latin typeface="Helvetica" panose="020B0604020202020204" pitchFamily="34" charset="0"/>
            </a:endParaRPr>
          </a:p>
        </p:txBody>
      </p:sp>
      <p:sp>
        <p:nvSpPr>
          <p:cNvPr id="17413" name="Slide Number Placeholder 5"/>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EB160C5-AA0C-455C-8AD8-AC58C32009B6}" type="slidenum">
              <a:rPr lang="en-US" altLang="en-US" sz="900">
                <a:solidFill>
                  <a:srgbClr val="004C97"/>
                </a:solidFill>
                <a:latin typeface="Helvetica" panose="020B0604020202020204" pitchFamily="34" charset="0"/>
              </a:rPr>
              <a:pPr eaLnBrk="1" hangingPunct="1"/>
              <a:t>35</a:t>
            </a:fld>
            <a:endParaRPr lang="en-US" altLang="en-US" sz="900">
              <a:solidFill>
                <a:srgbClr val="004C97"/>
              </a:solidFill>
              <a:latin typeface="Helvetica" panose="020B0604020202020204" pitchFamily="34" charset="0"/>
            </a:endParaRPr>
          </a:p>
        </p:txBody>
      </p:sp>
      <p:sp>
        <p:nvSpPr>
          <p:cNvPr id="6" name="Content Placeholder 2"/>
          <p:cNvSpPr>
            <a:spLocks noGrp="1"/>
          </p:cNvSpPr>
          <p:nvPr>
            <p:ph idx="1"/>
          </p:nvPr>
        </p:nvSpPr>
        <p:spPr>
          <a:xfrm>
            <a:off x="223389" y="1089892"/>
            <a:ext cx="4114800" cy="1383126"/>
          </a:xfrm>
        </p:spPr>
        <p:txBody>
          <a:bodyPr/>
          <a:lstStyle/>
          <a:p>
            <a:r>
              <a:rPr lang="en-US" sz="1600" dirty="0" smtClean="0">
                <a:solidFill>
                  <a:schemeClr val="tx1"/>
                </a:solidFill>
              </a:rPr>
              <a:t>11 total cryomodules</a:t>
            </a:r>
          </a:p>
          <a:p>
            <a:r>
              <a:rPr lang="en-US" sz="1600" dirty="0" smtClean="0">
                <a:solidFill>
                  <a:schemeClr val="tx1"/>
                </a:solidFill>
              </a:rPr>
              <a:t>3 cavities each (650 MHz, 5-cell)</a:t>
            </a:r>
          </a:p>
          <a:p>
            <a:r>
              <a:rPr lang="en-US" sz="1600" dirty="0" smtClean="0">
                <a:solidFill>
                  <a:schemeClr val="tx1"/>
                </a:solidFill>
              </a:rPr>
              <a:t>33 total cavities</a:t>
            </a:r>
          </a:p>
          <a:p>
            <a:r>
              <a:rPr lang="en-US" sz="1600" dirty="0" smtClean="0">
                <a:solidFill>
                  <a:schemeClr val="tx1"/>
                </a:solidFill>
              </a:rPr>
              <a:t>No magnets internal to the cryomodule</a:t>
            </a:r>
          </a:p>
          <a:p>
            <a:r>
              <a:rPr lang="en-US" sz="1600" dirty="0" smtClean="0">
                <a:solidFill>
                  <a:schemeClr val="tx1"/>
                </a:solidFill>
              </a:rPr>
              <a:t>Approximate length = 3.9 m</a:t>
            </a:r>
            <a:endParaRPr lang="en-US" sz="1600" dirty="0">
              <a:solidFill>
                <a:schemeClr val="tx1"/>
              </a:solidFill>
            </a:endParaRPr>
          </a:p>
        </p:txBody>
      </p:sp>
      <p:pic>
        <p:nvPicPr>
          <p:cNvPr id="7" name="Picture 6"/>
          <p:cNvPicPr>
            <a:picLocks noChangeAspect="1"/>
          </p:cNvPicPr>
          <p:nvPr/>
        </p:nvPicPr>
        <p:blipFill>
          <a:blip r:embed="rId3"/>
          <a:stretch>
            <a:fillRect/>
          </a:stretch>
        </p:blipFill>
        <p:spPr>
          <a:xfrm>
            <a:off x="257415" y="2543294"/>
            <a:ext cx="3528892" cy="1876313"/>
          </a:xfrm>
          <a:prstGeom prst="rect">
            <a:avLst/>
          </a:prstGeom>
        </p:spPr>
      </p:pic>
      <p:sp>
        <p:nvSpPr>
          <p:cNvPr id="8" name="Content Placeholder 2"/>
          <p:cNvSpPr txBox="1">
            <a:spLocks/>
          </p:cNvSpPr>
          <p:nvPr/>
        </p:nvSpPr>
        <p:spPr>
          <a:xfrm>
            <a:off x="4685339" y="1089892"/>
            <a:ext cx="4114800" cy="45259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ＭＳ Ｐゴシック"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ＭＳ Ｐゴシック"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solidFill>
                  <a:srgbClr val="004C97"/>
                </a:solidFill>
              </a:rPr>
              <a:t>4 total </a:t>
            </a:r>
            <a:r>
              <a:rPr lang="en-US" sz="1600" dirty="0" err="1" smtClean="0">
                <a:solidFill>
                  <a:srgbClr val="004C97"/>
                </a:solidFill>
              </a:rPr>
              <a:t>cryomodules</a:t>
            </a:r>
            <a:endParaRPr lang="en-US" sz="1600" dirty="0" smtClean="0">
              <a:solidFill>
                <a:srgbClr val="004C97"/>
              </a:solidFill>
            </a:endParaRPr>
          </a:p>
          <a:p>
            <a:r>
              <a:rPr lang="en-US" sz="1600" dirty="0" smtClean="0">
                <a:solidFill>
                  <a:srgbClr val="004C97"/>
                </a:solidFill>
              </a:rPr>
              <a:t>6 cavities each (650 MHz, 5-cell)</a:t>
            </a:r>
          </a:p>
          <a:p>
            <a:r>
              <a:rPr lang="en-US" sz="1600" dirty="0" smtClean="0">
                <a:solidFill>
                  <a:srgbClr val="004C97"/>
                </a:solidFill>
              </a:rPr>
              <a:t>24 total cavities</a:t>
            </a:r>
          </a:p>
          <a:p>
            <a:r>
              <a:rPr lang="en-US" sz="1600" dirty="0" smtClean="0">
                <a:solidFill>
                  <a:srgbClr val="004C97"/>
                </a:solidFill>
              </a:rPr>
              <a:t>No magnets internal to the </a:t>
            </a:r>
            <a:r>
              <a:rPr lang="en-US" sz="1600" dirty="0" err="1" smtClean="0">
                <a:solidFill>
                  <a:srgbClr val="004C97"/>
                </a:solidFill>
              </a:rPr>
              <a:t>cryomodule</a:t>
            </a:r>
            <a:endParaRPr lang="en-US" sz="1600" dirty="0" smtClean="0">
              <a:solidFill>
                <a:srgbClr val="004C97"/>
              </a:solidFill>
            </a:endParaRPr>
          </a:p>
          <a:p>
            <a:r>
              <a:rPr lang="en-US" sz="1600" dirty="0" smtClean="0">
                <a:solidFill>
                  <a:srgbClr val="004C97"/>
                </a:solidFill>
              </a:rPr>
              <a:t>Approximate length = 9.5 m</a:t>
            </a:r>
            <a:endParaRPr lang="en-US" sz="1600" dirty="0">
              <a:solidFill>
                <a:srgbClr val="004C97"/>
              </a:solidFill>
            </a:endParaRPr>
          </a:p>
        </p:txBody>
      </p:sp>
      <p:pic>
        <p:nvPicPr>
          <p:cNvPr id="2" name="Picture 1"/>
          <p:cNvPicPr>
            <a:picLocks noChangeAspect="1"/>
          </p:cNvPicPr>
          <p:nvPr/>
        </p:nvPicPr>
        <p:blipFill>
          <a:blip r:embed="rId4"/>
          <a:stretch>
            <a:fillRect/>
          </a:stretch>
        </p:blipFill>
        <p:spPr>
          <a:xfrm>
            <a:off x="4894729" y="2543294"/>
            <a:ext cx="3845976" cy="1928405"/>
          </a:xfrm>
          <a:prstGeom prst="rect">
            <a:avLst/>
          </a:prstGeom>
        </p:spPr>
      </p:pic>
      <p:sp>
        <p:nvSpPr>
          <p:cNvPr id="3" name="Rectangle 2"/>
          <p:cNvSpPr/>
          <p:nvPr/>
        </p:nvSpPr>
        <p:spPr>
          <a:xfrm>
            <a:off x="333969" y="794356"/>
            <a:ext cx="2698175" cy="369332"/>
          </a:xfrm>
          <a:prstGeom prst="rect">
            <a:avLst/>
          </a:prstGeom>
        </p:spPr>
        <p:txBody>
          <a:bodyPr wrap="none">
            <a:spAutoFit/>
          </a:bodyPr>
          <a:lstStyle/>
          <a:p>
            <a:pPr defTabSz="457200" fontAlgn="base">
              <a:spcBef>
                <a:spcPct val="0"/>
              </a:spcBef>
              <a:spcAft>
                <a:spcPct val="0"/>
              </a:spcAft>
            </a:pPr>
            <a:r>
              <a:rPr lang="en-US" b="1" dirty="0">
                <a:solidFill>
                  <a:srgbClr val="004C97"/>
                </a:solidFill>
                <a:latin typeface="Helvetica"/>
                <a:ea typeface="MS PGothic" panose="020B0600070205080204" pitchFamily="34" charset="-128"/>
              </a:rPr>
              <a:t>Low-Beta </a:t>
            </a:r>
            <a:r>
              <a:rPr lang="en-US" b="1" dirty="0" err="1">
                <a:solidFill>
                  <a:srgbClr val="004C97"/>
                </a:solidFill>
                <a:latin typeface="Helvetica"/>
                <a:ea typeface="MS PGothic" panose="020B0600070205080204" pitchFamily="34" charset="-128"/>
              </a:rPr>
              <a:t>Cryomodule</a:t>
            </a:r>
            <a:r>
              <a:rPr lang="en-US" b="1" dirty="0">
                <a:solidFill>
                  <a:srgbClr val="004C97"/>
                </a:solidFill>
                <a:latin typeface="Helvetica"/>
                <a:ea typeface="MS PGothic" panose="020B0600070205080204" pitchFamily="34" charset="-128"/>
              </a:rPr>
              <a:t> </a:t>
            </a:r>
            <a:endParaRPr lang="en-US" dirty="0">
              <a:solidFill>
                <a:srgbClr val="004C97"/>
              </a:solidFill>
              <a:latin typeface="Calibri" panose="020F0502020204030204" pitchFamily="34" charset="0"/>
              <a:ea typeface="MS PGothic" panose="020B0600070205080204" pitchFamily="34" charset="-128"/>
            </a:endParaRPr>
          </a:p>
        </p:txBody>
      </p:sp>
      <p:sp>
        <p:nvSpPr>
          <p:cNvPr id="4" name="Rectangle 3"/>
          <p:cNvSpPr/>
          <p:nvPr/>
        </p:nvSpPr>
        <p:spPr>
          <a:xfrm>
            <a:off x="4564316" y="802963"/>
            <a:ext cx="2749471" cy="369332"/>
          </a:xfrm>
          <a:prstGeom prst="rect">
            <a:avLst/>
          </a:prstGeom>
        </p:spPr>
        <p:txBody>
          <a:bodyPr wrap="none">
            <a:spAutoFit/>
          </a:bodyPr>
          <a:lstStyle/>
          <a:p>
            <a:pPr defTabSz="457200" fontAlgn="base">
              <a:spcBef>
                <a:spcPct val="0"/>
              </a:spcBef>
              <a:spcAft>
                <a:spcPct val="0"/>
              </a:spcAft>
            </a:pPr>
            <a:r>
              <a:rPr lang="en-US" b="1" dirty="0">
                <a:solidFill>
                  <a:srgbClr val="004C97"/>
                </a:solidFill>
                <a:latin typeface="Helvetica"/>
                <a:ea typeface="MS PGothic" panose="020B0600070205080204" pitchFamily="34" charset="-128"/>
              </a:rPr>
              <a:t>High-Beta </a:t>
            </a:r>
            <a:r>
              <a:rPr lang="en-US" b="1" dirty="0" err="1">
                <a:solidFill>
                  <a:srgbClr val="004C97"/>
                </a:solidFill>
                <a:latin typeface="Helvetica"/>
                <a:ea typeface="MS PGothic" panose="020B0600070205080204" pitchFamily="34" charset="-128"/>
              </a:rPr>
              <a:t>Cryomodule</a:t>
            </a:r>
            <a:r>
              <a:rPr lang="en-US" b="1" dirty="0">
                <a:solidFill>
                  <a:srgbClr val="004C97"/>
                </a:solidFill>
                <a:latin typeface="Helvetica"/>
                <a:ea typeface="MS PGothic" panose="020B0600070205080204" pitchFamily="34" charset="-128"/>
              </a:rPr>
              <a:t> </a:t>
            </a:r>
            <a:endParaRPr lang="en-US" dirty="0">
              <a:solidFill>
                <a:srgbClr val="004C97"/>
              </a:solidFill>
              <a:latin typeface="Calibri" panose="020F0502020204030204" pitchFamily="34" charset="0"/>
              <a:ea typeface="MS PGothic" panose="020B0600070205080204" pitchFamily="34" charset="-128"/>
            </a:endParaRPr>
          </a:p>
        </p:txBody>
      </p:sp>
      <p:sp>
        <p:nvSpPr>
          <p:cNvPr id="5" name="Rectangle 4"/>
          <p:cNvSpPr/>
          <p:nvPr/>
        </p:nvSpPr>
        <p:spPr>
          <a:xfrm>
            <a:off x="76841" y="4471699"/>
            <a:ext cx="4379898" cy="1815882"/>
          </a:xfrm>
          <a:prstGeom prst="rect">
            <a:avLst/>
          </a:prstGeom>
        </p:spPr>
        <p:txBody>
          <a:bodyPr wrap="square">
            <a:spAutoFit/>
          </a:bodyPr>
          <a:lstStyle/>
          <a:p>
            <a:pPr defTabSz="457200" fontAlgn="base">
              <a:spcBef>
                <a:spcPct val="0"/>
              </a:spcBef>
              <a:spcAft>
                <a:spcPct val="0"/>
              </a:spcAft>
            </a:pPr>
            <a:r>
              <a:rPr lang="en-US" sz="1400" dirty="0">
                <a:solidFill>
                  <a:srgbClr val="004C97"/>
                </a:solidFill>
                <a:latin typeface="Calibri" panose="020F0502020204030204" pitchFamily="34" charset="0"/>
                <a:ea typeface="MS PGothic" panose="020B0600070205080204" pitchFamily="34" charset="-128"/>
              </a:rPr>
              <a:t>Concept 1 (room temperature </a:t>
            </a:r>
            <a:r>
              <a:rPr lang="en-US" sz="1400" dirty="0" err="1">
                <a:solidFill>
                  <a:srgbClr val="004C97"/>
                </a:solidFill>
                <a:latin typeface="Calibri" panose="020F0502020204030204" pitchFamily="34" charset="0"/>
                <a:ea typeface="MS PGothic" panose="020B0600070205080204" pitchFamily="34" charset="-128"/>
              </a:rPr>
              <a:t>strongback</a:t>
            </a:r>
            <a:r>
              <a:rPr lang="en-US" sz="1400" dirty="0">
                <a:solidFill>
                  <a:srgbClr val="004C97"/>
                </a:solidFill>
                <a:latin typeface="Calibri" panose="020F0502020204030204" pitchFamily="34" charset="0"/>
                <a:ea typeface="MS PGothic" panose="020B0600070205080204" pitchFamily="34" charset="-128"/>
              </a:rPr>
              <a:t>)</a:t>
            </a:r>
          </a:p>
          <a:p>
            <a:pPr marL="628650" lvl="1" indent="-171450" defTabSz="457200" fontAlgn="base">
              <a:spcBef>
                <a:spcPct val="0"/>
              </a:spcBef>
              <a:spcAft>
                <a:spcPct val="0"/>
              </a:spcAft>
              <a:buFont typeface="Arial" panose="020B0604020202020204" pitchFamily="34" charset="0"/>
              <a:buChar char="•"/>
            </a:pPr>
            <a:r>
              <a:rPr lang="en-US" sz="1400" dirty="0">
                <a:solidFill>
                  <a:srgbClr val="00B050"/>
                </a:solidFill>
                <a:latin typeface="Calibri" panose="020F0502020204030204" pitchFamily="34" charset="0"/>
                <a:ea typeface="MS PGothic" panose="020B0600070205080204" pitchFamily="34" charset="-128"/>
              </a:rPr>
              <a:t>Many design features common with the current SSR1 </a:t>
            </a:r>
            <a:r>
              <a:rPr lang="en-US" sz="1400" dirty="0" err="1">
                <a:solidFill>
                  <a:srgbClr val="00B050"/>
                </a:solidFill>
                <a:latin typeface="Calibri" panose="020F0502020204030204" pitchFamily="34" charset="0"/>
                <a:ea typeface="MS PGothic" panose="020B0600070205080204" pitchFamily="34" charset="-128"/>
              </a:rPr>
              <a:t>cryomodule</a:t>
            </a:r>
            <a:r>
              <a:rPr lang="en-US" sz="1400" dirty="0">
                <a:solidFill>
                  <a:srgbClr val="00B050"/>
                </a:solidFill>
                <a:latin typeface="Calibri" panose="020F0502020204030204" pitchFamily="34" charset="0"/>
                <a:ea typeface="MS PGothic" panose="020B0600070205080204" pitchFamily="34" charset="-128"/>
              </a:rPr>
              <a:t> design</a:t>
            </a:r>
          </a:p>
          <a:p>
            <a:pPr marL="628650" lvl="1" indent="-171450" defTabSz="457200" fontAlgn="base">
              <a:spcBef>
                <a:spcPct val="0"/>
              </a:spcBef>
              <a:spcAft>
                <a:spcPct val="0"/>
              </a:spcAft>
              <a:buFont typeface="Arial" panose="020B0604020202020204" pitchFamily="34" charset="0"/>
              <a:buChar char="•"/>
            </a:pPr>
            <a:r>
              <a:rPr lang="en-US" sz="1400" dirty="0">
                <a:solidFill>
                  <a:srgbClr val="00B050"/>
                </a:solidFill>
                <a:latin typeface="Calibri" panose="020F0502020204030204" pitchFamily="34" charset="0"/>
                <a:ea typeface="MS PGothic" panose="020B0600070205080204" pitchFamily="34" charset="-128"/>
              </a:rPr>
              <a:t>Coupler port locations are fixed with respect to the vacuum vessel</a:t>
            </a:r>
          </a:p>
          <a:p>
            <a:pPr marL="628650" lvl="1" indent="-171450" defTabSz="457200" fontAlgn="base">
              <a:spcBef>
                <a:spcPct val="0"/>
              </a:spcBef>
              <a:spcAft>
                <a:spcPct val="0"/>
              </a:spcAft>
              <a:buFont typeface="Arial" panose="020B0604020202020204" pitchFamily="34" charset="0"/>
              <a:buChar char="•"/>
            </a:pPr>
            <a:r>
              <a:rPr lang="en-US" sz="1400" dirty="0">
                <a:solidFill>
                  <a:srgbClr val="00B050"/>
                </a:solidFill>
                <a:latin typeface="Calibri" panose="020F0502020204030204" pitchFamily="34" charset="0"/>
                <a:ea typeface="MS PGothic" panose="020B0600070205080204" pitchFamily="34" charset="-128"/>
              </a:rPr>
              <a:t>Support system not subject to thermal distortions during </a:t>
            </a:r>
            <a:r>
              <a:rPr lang="en-US" sz="1400" dirty="0" err="1">
                <a:solidFill>
                  <a:srgbClr val="00B050"/>
                </a:solidFill>
                <a:latin typeface="Calibri" panose="020F0502020204030204" pitchFamily="34" charset="0"/>
                <a:ea typeface="MS PGothic" panose="020B0600070205080204" pitchFamily="34" charset="-128"/>
              </a:rPr>
              <a:t>cooldown</a:t>
            </a:r>
            <a:endParaRPr lang="en-US" sz="1400" dirty="0">
              <a:solidFill>
                <a:srgbClr val="00B050"/>
              </a:solidFill>
              <a:latin typeface="Calibri" panose="020F0502020204030204" pitchFamily="34" charset="0"/>
              <a:ea typeface="MS PGothic" panose="020B0600070205080204" pitchFamily="34" charset="-128"/>
            </a:endParaRPr>
          </a:p>
          <a:p>
            <a:pPr marL="628650" lvl="1" indent="-171450" defTabSz="457200" fontAlgn="base">
              <a:spcBef>
                <a:spcPct val="0"/>
              </a:spcBef>
              <a:spcAft>
                <a:spcPct val="0"/>
              </a:spcAft>
              <a:buFont typeface="Arial" panose="020B0604020202020204" pitchFamily="34" charset="0"/>
              <a:buChar char="•"/>
            </a:pPr>
            <a:r>
              <a:rPr lang="en-US" sz="1400" dirty="0">
                <a:solidFill>
                  <a:srgbClr val="FF0000"/>
                </a:solidFill>
                <a:latin typeface="Calibri" panose="020F0502020204030204" pitchFamily="34" charset="0"/>
                <a:ea typeface="MS PGothic" panose="020B0600070205080204" pitchFamily="34" charset="-128"/>
              </a:rPr>
              <a:t>To date, </a:t>
            </a:r>
            <a:r>
              <a:rPr lang="en-US" sz="1400" dirty="0" smtClean="0">
                <a:solidFill>
                  <a:srgbClr val="FF0000"/>
                </a:solidFill>
                <a:latin typeface="Calibri" panose="020F0502020204030204" pitchFamily="34" charset="0"/>
                <a:ea typeface="MS PGothic" panose="020B0600070205080204" pitchFamily="34" charset="-128"/>
              </a:rPr>
              <a:t>unproven</a:t>
            </a:r>
            <a:endParaRPr lang="en-US" sz="1400" dirty="0">
              <a:solidFill>
                <a:srgbClr val="FF0000"/>
              </a:solidFill>
              <a:latin typeface="Calibri" panose="020F0502020204030204" pitchFamily="34" charset="0"/>
              <a:ea typeface="MS PGothic" panose="020B0600070205080204" pitchFamily="34" charset="-128"/>
            </a:endParaRPr>
          </a:p>
        </p:txBody>
      </p:sp>
      <p:sp>
        <p:nvSpPr>
          <p:cNvPr id="20" name="Rectangle 19"/>
          <p:cNvSpPr/>
          <p:nvPr/>
        </p:nvSpPr>
        <p:spPr>
          <a:xfrm>
            <a:off x="4434239" y="4488492"/>
            <a:ext cx="4572000" cy="1600438"/>
          </a:xfrm>
          <a:prstGeom prst="rect">
            <a:avLst/>
          </a:prstGeom>
        </p:spPr>
        <p:txBody>
          <a:bodyPr>
            <a:spAutoFit/>
          </a:bodyPr>
          <a:lstStyle/>
          <a:p>
            <a:pPr defTabSz="457200" fontAlgn="base">
              <a:spcBef>
                <a:spcPct val="0"/>
              </a:spcBef>
              <a:spcAft>
                <a:spcPct val="0"/>
              </a:spcAft>
            </a:pPr>
            <a:r>
              <a:rPr lang="en-US" sz="1400" dirty="0">
                <a:solidFill>
                  <a:srgbClr val="004C97"/>
                </a:solidFill>
                <a:latin typeface="Calibri" panose="020F0502020204030204" pitchFamily="34" charset="0"/>
                <a:ea typeface="MS PGothic" panose="020B0600070205080204" pitchFamily="34" charset="-128"/>
              </a:rPr>
              <a:t>Concept 2 (XFEL-like design)</a:t>
            </a:r>
          </a:p>
          <a:p>
            <a:pPr marL="628650" lvl="1" indent="-171450" defTabSz="457200" fontAlgn="base">
              <a:spcBef>
                <a:spcPct val="0"/>
              </a:spcBef>
              <a:spcAft>
                <a:spcPct val="0"/>
              </a:spcAft>
              <a:buFont typeface="Arial" panose="020B0604020202020204" pitchFamily="34" charset="0"/>
              <a:buChar char="•"/>
            </a:pPr>
            <a:r>
              <a:rPr lang="en-US" sz="1400" dirty="0">
                <a:solidFill>
                  <a:srgbClr val="00B050"/>
                </a:solidFill>
                <a:latin typeface="Calibri" panose="020F0502020204030204" pitchFamily="34" charset="0"/>
                <a:ea typeface="MS PGothic" panose="020B0600070205080204" pitchFamily="34" charset="-128"/>
              </a:rPr>
              <a:t>Design concepts are direct descendants of the XFEL design</a:t>
            </a:r>
          </a:p>
          <a:p>
            <a:pPr marL="628650" lvl="1" indent="-171450" defTabSz="457200" fontAlgn="base">
              <a:spcBef>
                <a:spcPct val="0"/>
              </a:spcBef>
              <a:spcAft>
                <a:spcPct val="0"/>
              </a:spcAft>
              <a:buFont typeface="Arial" panose="020B0604020202020204" pitchFamily="34" charset="0"/>
              <a:buChar char="•"/>
            </a:pPr>
            <a:r>
              <a:rPr lang="en-US" sz="1400" dirty="0">
                <a:solidFill>
                  <a:srgbClr val="00B050"/>
                </a:solidFill>
                <a:latin typeface="Calibri" panose="020F0502020204030204" pitchFamily="34" charset="0"/>
                <a:ea typeface="MS PGothic" panose="020B0600070205080204" pitchFamily="34" charset="-128"/>
              </a:rPr>
              <a:t>Could possibly use tooling common to XFEL-like </a:t>
            </a:r>
            <a:r>
              <a:rPr lang="en-US" sz="1400" dirty="0" err="1">
                <a:solidFill>
                  <a:srgbClr val="00B050"/>
                </a:solidFill>
                <a:latin typeface="Calibri" panose="020F0502020204030204" pitchFamily="34" charset="0"/>
                <a:ea typeface="MS PGothic" panose="020B0600070205080204" pitchFamily="34" charset="-128"/>
              </a:rPr>
              <a:t>cryomodules</a:t>
            </a:r>
            <a:endParaRPr lang="en-US" sz="1400" dirty="0">
              <a:solidFill>
                <a:srgbClr val="00B050"/>
              </a:solidFill>
              <a:latin typeface="Calibri" panose="020F0502020204030204" pitchFamily="34" charset="0"/>
              <a:ea typeface="MS PGothic" panose="020B0600070205080204" pitchFamily="34" charset="-128"/>
            </a:endParaRPr>
          </a:p>
          <a:p>
            <a:pPr marL="628650" lvl="1" indent="-171450" defTabSz="457200" fontAlgn="base">
              <a:spcBef>
                <a:spcPct val="0"/>
              </a:spcBef>
              <a:spcAft>
                <a:spcPct val="0"/>
              </a:spcAft>
              <a:buFont typeface="Arial" panose="020B0604020202020204" pitchFamily="34" charset="0"/>
              <a:buChar char="•"/>
            </a:pPr>
            <a:r>
              <a:rPr lang="en-US" sz="1400" dirty="0">
                <a:solidFill>
                  <a:srgbClr val="FF0000"/>
                </a:solidFill>
                <a:latin typeface="Calibri" panose="020F0502020204030204" pitchFamily="34" charset="0"/>
                <a:ea typeface="MS PGothic" panose="020B0600070205080204" pitchFamily="34" charset="-128"/>
              </a:rPr>
              <a:t>Coupler positions change during </a:t>
            </a:r>
            <a:r>
              <a:rPr lang="en-US" sz="1400" dirty="0" err="1">
                <a:solidFill>
                  <a:srgbClr val="FF0000"/>
                </a:solidFill>
                <a:latin typeface="Calibri" panose="020F0502020204030204" pitchFamily="34" charset="0"/>
                <a:ea typeface="MS PGothic" panose="020B0600070205080204" pitchFamily="34" charset="-128"/>
              </a:rPr>
              <a:t>cooldown</a:t>
            </a:r>
            <a:endParaRPr lang="en-US" sz="1400" dirty="0">
              <a:solidFill>
                <a:srgbClr val="FF0000"/>
              </a:solidFill>
              <a:latin typeface="Calibri" panose="020F0502020204030204" pitchFamily="34" charset="0"/>
              <a:ea typeface="MS PGothic" panose="020B0600070205080204" pitchFamily="34" charset="-128"/>
            </a:endParaRPr>
          </a:p>
          <a:p>
            <a:pPr marL="628650" lvl="1" indent="-171450" defTabSz="457200" fontAlgn="base">
              <a:spcBef>
                <a:spcPct val="0"/>
              </a:spcBef>
              <a:spcAft>
                <a:spcPct val="0"/>
              </a:spcAft>
              <a:buFont typeface="Arial" panose="020B0604020202020204" pitchFamily="34" charset="0"/>
              <a:buChar char="•"/>
            </a:pPr>
            <a:r>
              <a:rPr lang="en-US" sz="1400" dirty="0">
                <a:solidFill>
                  <a:srgbClr val="FF0000"/>
                </a:solidFill>
                <a:latin typeface="Calibri" panose="020F0502020204030204" pitchFamily="34" charset="0"/>
                <a:ea typeface="MS PGothic" panose="020B0600070205080204" pitchFamily="34" charset="-128"/>
              </a:rPr>
              <a:t>Support pipe can distort during </a:t>
            </a:r>
            <a:r>
              <a:rPr lang="en-US" sz="1400" dirty="0" err="1">
                <a:solidFill>
                  <a:srgbClr val="FF0000"/>
                </a:solidFill>
                <a:latin typeface="Calibri" panose="020F0502020204030204" pitchFamily="34" charset="0"/>
                <a:ea typeface="MS PGothic" panose="020B0600070205080204" pitchFamily="34" charset="-128"/>
              </a:rPr>
              <a:t>cooldown</a:t>
            </a:r>
            <a:endParaRPr lang="en-US" sz="1400" dirty="0">
              <a:solidFill>
                <a:srgbClr val="FF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7269538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8544" y="6555"/>
            <a:ext cx="7886700" cy="1325563"/>
          </a:xfrm>
        </p:spPr>
        <p:txBody>
          <a:bodyPr>
            <a:normAutofit/>
          </a:bodyPr>
          <a:lstStyle/>
          <a:p>
            <a:r>
              <a:rPr lang="en-US" altLang="zh-CN" sz="3600" b="0" dirty="0" smtClean="0"/>
              <a:t>HOM Power Spectrum and Damping</a:t>
            </a:r>
            <a:endParaRPr lang="zh-CN" altLang="en-US" sz="3600" b="0" dirty="0"/>
          </a:p>
        </p:txBody>
      </p:sp>
      <p:sp>
        <p:nvSpPr>
          <p:cNvPr id="3" name="内容占位符 2"/>
          <p:cNvSpPr>
            <a:spLocks noGrp="1"/>
          </p:cNvSpPr>
          <p:nvPr>
            <p:ph idx="1"/>
          </p:nvPr>
        </p:nvSpPr>
        <p:spPr>
          <a:xfrm>
            <a:off x="524540" y="4428126"/>
            <a:ext cx="8407704" cy="2201274"/>
          </a:xfrm>
        </p:spPr>
        <p:txBody>
          <a:bodyPr>
            <a:noAutofit/>
          </a:bodyPr>
          <a:lstStyle/>
          <a:p>
            <a:pPr marL="285750" indent="-285750"/>
            <a:r>
              <a:rPr lang="en-GB" altLang="zh-CN" sz="1600" dirty="0">
                <a:solidFill>
                  <a:srgbClr val="C00000"/>
                </a:solidFill>
              </a:rPr>
              <a:t>LEP/LHC-type HOM coupler </a:t>
            </a:r>
            <a:r>
              <a:rPr lang="en-GB" altLang="zh-CN" sz="1600" dirty="0"/>
              <a:t>for the kW level power capacity. </a:t>
            </a:r>
            <a:r>
              <a:rPr lang="en-GB" altLang="zh-CN" sz="1600" dirty="0" smtClean="0"/>
              <a:t>BNL is developing new kW class coaxial HOM couplers. </a:t>
            </a:r>
          </a:p>
          <a:p>
            <a:pPr marL="285750" indent="-285750"/>
            <a:r>
              <a:rPr lang="en-GB" altLang="zh-CN" sz="1600" dirty="0" smtClean="0"/>
              <a:t>KEKB and </a:t>
            </a:r>
            <a:r>
              <a:rPr lang="en-GB" altLang="zh-CN" sz="1600" dirty="0" err="1" smtClean="0"/>
              <a:t>SuperKEKB</a:t>
            </a:r>
            <a:r>
              <a:rPr lang="en-GB" altLang="zh-CN" sz="1600" dirty="0" smtClean="0"/>
              <a:t> </a:t>
            </a:r>
            <a:r>
              <a:rPr lang="en-GB" altLang="zh-CN" sz="1600" dirty="0" smtClean="0">
                <a:solidFill>
                  <a:srgbClr val="C00000"/>
                </a:solidFill>
              </a:rPr>
              <a:t>ferrite HOM absorbers </a:t>
            </a:r>
            <a:r>
              <a:rPr lang="en-GB" altLang="zh-CN" sz="1600" dirty="0" smtClean="0"/>
              <a:t>20 kW. IHEP 4.5 kW tested. </a:t>
            </a:r>
          </a:p>
          <a:p>
            <a:pPr marL="285750" indent="-285750"/>
            <a:r>
              <a:rPr lang="en-GB" altLang="zh-CN" sz="1600" dirty="0" smtClean="0"/>
              <a:t>Waveguide </a:t>
            </a:r>
            <a:r>
              <a:rPr lang="en-GB" altLang="zh-CN" sz="1600" dirty="0"/>
              <a:t>at the cavity beam pipe is also a possible solution for the main ring cavity HOM power </a:t>
            </a:r>
            <a:r>
              <a:rPr lang="en-GB" altLang="zh-CN" sz="1600" dirty="0" smtClean="0"/>
              <a:t>extraction. </a:t>
            </a:r>
            <a:endParaRPr lang="zh-CN" altLang="en-US" sz="1600" dirty="0"/>
          </a:p>
          <a:p>
            <a:pPr marL="285750" indent="-285750"/>
            <a:r>
              <a:rPr lang="en-GB" altLang="zh-CN" sz="1600" dirty="0" smtClean="0">
                <a:solidFill>
                  <a:srgbClr val="C00000"/>
                </a:solidFill>
              </a:rPr>
              <a:t>XFEL/ILC type HOM coupler and absorber </a:t>
            </a:r>
            <a:r>
              <a:rPr lang="en-GB" altLang="zh-CN" sz="1600" dirty="0" smtClean="0"/>
              <a:t>can easily handle the booster HOM power. Ceramic HOM absorber at 70 K in the cryomodule beam line.</a:t>
            </a:r>
            <a:endParaRPr lang="en-GB" altLang="zh-CN" sz="1600" dirty="0"/>
          </a:p>
        </p:txBody>
      </p:sp>
      <p:sp>
        <p:nvSpPr>
          <p:cNvPr id="4" name="灯片编号占位符 3"/>
          <p:cNvSpPr>
            <a:spLocks noGrp="1"/>
          </p:cNvSpPr>
          <p:nvPr>
            <p:ph type="sldNum" sz="quarter" idx="12"/>
          </p:nvPr>
        </p:nvSpPr>
        <p:spPr/>
        <p:txBody>
          <a:bodyPr/>
          <a:lstStyle/>
          <a:p>
            <a:fld id="{FCF376E8-7192-4F0B-9B89-E5C2A811C883}" type="slidenum">
              <a:rPr lang="zh-CN" altLang="en-US" smtClean="0">
                <a:solidFill>
                  <a:prstClr val="black"/>
                </a:solidFill>
              </a:rPr>
              <a:pPr/>
              <a:t>36</a:t>
            </a:fld>
            <a:endParaRPr lang="zh-CN" altLang="en-US">
              <a:solidFill>
                <a:prstClr val="black"/>
              </a:solidFill>
            </a:endParaRP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a:ext>
            </a:extLst>
          </a:blip>
          <a:srcRect l="12100" t="6300" r="7799" b="4149"/>
          <a:stretch/>
        </p:blipFill>
        <p:spPr>
          <a:xfrm>
            <a:off x="524540" y="1225929"/>
            <a:ext cx="5205989" cy="3108960"/>
          </a:xfrm>
          <a:prstGeom prst="rect">
            <a:avLst/>
          </a:prstGeom>
        </p:spPr>
      </p:pic>
      <p:sp>
        <p:nvSpPr>
          <p:cNvPr id="6" name="矩形 5"/>
          <p:cNvSpPr/>
          <p:nvPr/>
        </p:nvSpPr>
        <p:spPr>
          <a:xfrm>
            <a:off x="5884533" y="1332118"/>
            <a:ext cx="3204234" cy="2554545"/>
          </a:xfrm>
          <a:prstGeom prst="rect">
            <a:avLst/>
          </a:prstGeom>
        </p:spPr>
        <p:txBody>
          <a:bodyPr wrap="square">
            <a:spAutoFit/>
          </a:bodyPr>
          <a:lstStyle/>
          <a:p>
            <a:r>
              <a:rPr lang="en-US" altLang="zh-CN" sz="1600" dirty="0">
                <a:solidFill>
                  <a:srgbClr val="FF0000"/>
                </a:solidFill>
                <a:latin typeface="Arial" panose="020B0604020202020204" pitchFamily="34" charset="0"/>
                <a:cs typeface="Arial" panose="020B0604020202020204" pitchFamily="34" charset="0"/>
              </a:rPr>
              <a:t>80 % </a:t>
            </a:r>
            <a:r>
              <a:rPr lang="en-GB" altLang="zh-CN" sz="1600" dirty="0">
                <a:solidFill>
                  <a:srgbClr val="FF0000"/>
                </a:solidFill>
                <a:latin typeface="Arial" panose="020B0604020202020204" pitchFamily="34" charset="0"/>
                <a:cs typeface="Arial" panose="020B0604020202020204" pitchFamily="34" charset="0"/>
              </a:rPr>
              <a:t>above cut-off frequency</a:t>
            </a:r>
            <a:r>
              <a:rPr lang="en-GB" altLang="zh-CN" sz="1600" dirty="0">
                <a:solidFill>
                  <a:prstClr val="black"/>
                </a:solidFill>
                <a:latin typeface="Arial" panose="020B0604020202020204" pitchFamily="34" charset="0"/>
                <a:cs typeface="Arial" panose="020B0604020202020204" pitchFamily="34" charset="0"/>
              </a:rPr>
              <a:t> , propagate through cavities and finally absorbed by the two HOM absorbers at room temperature outside the cryomodule. </a:t>
            </a:r>
            <a:endParaRPr lang="en-GB" altLang="zh-CN" sz="1600" dirty="0" smtClean="0">
              <a:solidFill>
                <a:prstClr val="black"/>
              </a:solidFill>
              <a:latin typeface="Arial" panose="020B0604020202020204" pitchFamily="34" charset="0"/>
              <a:cs typeface="Arial" panose="020B0604020202020204" pitchFamily="34" charset="0"/>
            </a:endParaRPr>
          </a:p>
          <a:p>
            <a:endParaRPr lang="en-GB" altLang="zh-CN" sz="1600" dirty="0">
              <a:solidFill>
                <a:prstClr val="black"/>
              </a:solidFill>
              <a:latin typeface="Arial" panose="020B0604020202020204" pitchFamily="34" charset="0"/>
              <a:cs typeface="Arial" panose="020B0604020202020204" pitchFamily="34" charset="0"/>
            </a:endParaRPr>
          </a:p>
          <a:p>
            <a:r>
              <a:rPr lang="en-GB" altLang="zh-CN" sz="1600" dirty="0">
                <a:solidFill>
                  <a:prstClr val="black"/>
                </a:solidFill>
                <a:latin typeface="Arial" panose="020B0604020202020204" pitchFamily="34" charset="0"/>
                <a:cs typeface="Arial" panose="020B0604020202020204" pitchFamily="34" charset="0"/>
              </a:rPr>
              <a:t>Each absorber has to damp about 10 kW HOM power, can’t be in the cryogenic region. </a:t>
            </a:r>
          </a:p>
          <a:p>
            <a:endParaRPr lang="en-GB" altLang="zh-CN" sz="1600" dirty="0">
              <a:solidFill>
                <a:prstClr val="black"/>
              </a:solidFill>
            </a:endParaRPr>
          </a:p>
        </p:txBody>
      </p:sp>
      <p:sp>
        <p:nvSpPr>
          <p:cNvPr id="7" name="文本框 6"/>
          <p:cNvSpPr txBox="1"/>
          <p:nvPr/>
        </p:nvSpPr>
        <p:spPr>
          <a:xfrm>
            <a:off x="2714806" y="2816985"/>
            <a:ext cx="2598821" cy="492443"/>
          </a:xfrm>
          <a:prstGeom prst="rect">
            <a:avLst/>
          </a:prstGeom>
          <a:noFill/>
        </p:spPr>
        <p:txBody>
          <a:bodyPr wrap="square" rtlCol="0">
            <a:spAutoFit/>
          </a:bodyPr>
          <a:lstStyle/>
          <a:p>
            <a:r>
              <a:rPr lang="en-US" altLang="zh-CN" sz="1300" dirty="0" smtClean="0">
                <a:solidFill>
                  <a:prstClr val="black"/>
                </a:solidFill>
                <a:latin typeface="Times New Roman" panose="02020603050405020304" pitchFamily="18" charset="0"/>
                <a:cs typeface="Times New Roman" panose="02020603050405020304" pitchFamily="18" charset="0"/>
              </a:rPr>
              <a:t>LEP2: 300 W / cavity</a:t>
            </a:r>
          </a:p>
          <a:p>
            <a:r>
              <a:rPr lang="en-US" altLang="zh-CN" sz="1300" dirty="0">
                <a:solidFill>
                  <a:prstClr val="black"/>
                </a:solidFill>
                <a:latin typeface="Times New Roman" panose="02020603050405020304" pitchFamily="18" charset="0"/>
                <a:cs typeface="Times New Roman" panose="02020603050405020304" pitchFamily="18" charset="0"/>
              </a:rPr>
              <a:t>a</a:t>
            </a:r>
            <a:r>
              <a:rPr lang="en-US" altLang="zh-CN" sz="1300" dirty="0" smtClean="0">
                <a:solidFill>
                  <a:prstClr val="black"/>
                </a:solidFill>
                <a:latin typeface="Times New Roman" panose="02020603050405020304" pitchFamily="18" charset="0"/>
                <a:cs typeface="Times New Roman" panose="02020603050405020304" pitchFamily="18" charset="0"/>
              </a:rPr>
              <a:t>bove cut-off : 200 W</a:t>
            </a:r>
            <a:endParaRPr lang="zh-CN" altLang="en-US" sz="13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3226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426558"/>
            <a:ext cx="9144000" cy="1183907"/>
          </a:xfrm>
        </p:spPr>
        <p:txBody>
          <a:bodyPr>
            <a:normAutofit/>
          </a:bodyPr>
          <a:lstStyle/>
          <a:p>
            <a:r>
              <a:rPr lang="en-US" altLang="zh-CN" sz="3600" b="0" dirty="0" smtClean="0"/>
              <a:t>HOM Heat Load Budget</a:t>
            </a:r>
            <a:endParaRPr lang="zh-CN" altLang="en-US" sz="3600" b="0" dirty="0"/>
          </a:p>
        </p:txBody>
      </p:sp>
      <p:sp>
        <p:nvSpPr>
          <p:cNvPr id="4" name="灯片编号占位符 3"/>
          <p:cNvSpPr>
            <a:spLocks noGrp="1"/>
          </p:cNvSpPr>
          <p:nvPr>
            <p:ph type="sldNum" sz="quarter" idx="12"/>
          </p:nvPr>
        </p:nvSpPr>
        <p:spPr/>
        <p:txBody>
          <a:bodyPr/>
          <a:lstStyle/>
          <a:p>
            <a:fld id="{FCF376E8-7192-4F0B-9B89-E5C2A811C883}" type="slidenum">
              <a:rPr lang="zh-CN" altLang="en-US" smtClean="0">
                <a:solidFill>
                  <a:prstClr val="black"/>
                </a:solidFill>
              </a:rPr>
              <a:pPr/>
              <a:t>37</a:t>
            </a:fld>
            <a:endParaRPr lang="zh-CN" altLang="en-US" dirty="0">
              <a:solidFill>
                <a:prstClr val="black"/>
              </a:solidFill>
            </a:endParaRPr>
          </a:p>
        </p:txBody>
      </p:sp>
      <p:graphicFrame>
        <p:nvGraphicFramePr>
          <p:cNvPr id="10" name="表格 9"/>
          <p:cNvGraphicFramePr>
            <a:graphicFrameLocks noGrp="1"/>
          </p:cNvGraphicFramePr>
          <p:nvPr>
            <p:extLst/>
          </p:nvPr>
        </p:nvGraphicFramePr>
        <p:xfrm>
          <a:off x="1071290" y="1910589"/>
          <a:ext cx="6719397" cy="3024000"/>
        </p:xfrm>
        <a:graphic>
          <a:graphicData uri="http://schemas.openxmlformats.org/drawingml/2006/table">
            <a:tbl>
              <a:tblPr firstRow="1" firstCol="1" bandRow="1"/>
              <a:tblGrid>
                <a:gridCol w="3540725"/>
                <a:gridCol w="1589336"/>
                <a:gridCol w="1589336"/>
              </a:tblGrid>
              <a:tr h="432000">
                <a:tc>
                  <a:txBody>
                    <a:bodyPr/>
                    <a:lstStyle/>
                    <a:p>
                      <a:pPr algn="ctr">
                        <a:spcAft>
                          <a:spcPts val="0"/>
                        </a:spcAft>
                      </a:pPr>
                      <a:r>
                        <a:rPr lang="en-US" sz="1800" dirty="0">
                          <a:effectLst/>
                          <a:latin typeface="Arial" panose="020B0604020202020204" pitchFamily="34" charset="0"/>
                          <a:ea typeface="宋体" panose="02010600030101010101" pitchFamily="2" charset="-122"/>
                          <a:cs typeface="Arial" panose="020B0604020202020204" pitchFamily="34" charset="0"/>
                        </a:rPr>
                        <a:t> </a:t>
                      </a:r>
                      <a:endParaRPr lang="zh-CN" sz="28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Main Ring</a:t>
                      </a:r>
                      <a:endParaRPr lang="zh-CN" sz="28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Booster</a:t>
                      </a:r>
                      <a:endParaRPr lang="zh-CN" sz="28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00">
                <a:tc>
                  <a:txBody>
                    <a:bodyPr/>
                    <a:lstStyle/>
                    <a:p>
                      <a:pPr algn="just">
                        <a:spcAft>
                          <a:spcPts val="0"/>
                        </a:spcAft>
                      </a:pPr>
                      <a:r>
                        <a:rPr lang="en-US" sz="1800">
                          <a:effectLst/>
                          <a:latin typeface="Arial" panose="020B0604020202020204" pitchFamily="34" charset="0"/>
                          <a:ea typeface="宋体" panose="02010600030101010101" pitchFamily="2" charset="-122"/>
                          <a:cs typeface="Arial" panose="020B0604020202020204" pitchFamily="34" charset="0"/>
                        </a:rPr>
                        <a:t>HOM power / cavity</a:t>
                      </a:r>
                      <a:endParaRPr lang="zh-CN" sz="2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a:effectLst/>
                          <a:latin typeface="Arial" panose="020B0604020202020204" pitchFamily="34" charset="0"/>
                          <a:ea typeface="宋体" panose="02010600030101010101" pitchFamily="2" charset="-122"/>
                          <a:cs typeface="Arial" panose="020B0604020202020204" pitchFamily="34" charset="0"/>
                        </a:rPr>
                        <a:t>3.5 kW</a:t>
                      </a:r>
                      <a:endParaRPr lang="zh-CN" sz="28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a:effectLst/>
                          <a:latin typeface="Arial" panose="020B0604020202020204" pitchFamily="34" charset="0"/>
                          <a:ea typeface="宋体" panose="02010600030101010101" pitchFamily="2" charset="-122"/>
                          <a:cs typeface="Arial" panose="020B0604020202020204" pitchFamily="34" charset="0"/>
                        </a:rPr>
                        <a:t>5.3 W</a:t>
                      </a:r>
                      <a:endParaRPr lang="zh-CN" sz="28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00">
                <a:tc>
                  <a:txBody>
                    <a:bodyPr/>
                    <a:lstStyle/>
                    <a:p>
                      <a:pPr algn="just">
                        <a:spcAft>
                          <a:spcPts val="0"/>
                        </a:spcAft>
                      </a:pPr>
                      <a:r>
                        <a:rPr lang="en-US" sz="1800">
                          <a:effectLst/>
                          <a:latin typeface="Arial" panose="020B0604020202020204" pitchFamily="34" charset="0"/>
                          <a:ea typeface="宋体" panose="02010600030101010101" pitchFamily="2" charset="-122"/>
                          <a:cs typeface="Arial" panose="020B0604020202020204" pitchFamily="34" charset="0"/>
                        </a:rPr>
                        <a:t>HOM power / module</a:t>
                      </a:r>
                      <a:endParaRPr lang="zh-CN" sz="2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a:effectLst/>
                          <a:latin typeface="Arial" panose="020B0604020202020204" pitchFamily="34" charset="0"/>
                          <a:ea typeface="宋体" panose="02010600030101010101" pitchFamily="2" charset="-122"/>
                          <a:cs typeface="Arial" panose="020B0604020202020204" pitchFamily="34" charset="0"/>
                        </a:rPr>
                        <a:t>21 kW</a:t>
                      </a:r>
                      <a:endParaRPr lang="zh-CN" sz="28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a:effectLst/>
                          <a:latin typeface="Arial" panose="020B0604020202020204" pitchFamily="34" charset="0"/>
                          <a:ea typeface="宋体" panose="02010600030101010101" pitchFamily="2" charset="-122"/>
                          <a:cs typeface="Arial" panose="020B0604020202020204" pitchFamily="34" charset="0"/>
                        </a:rPr>
                        <a:t>56 W</a:t>
                      </a:r>
                      <a:endParaRPr lang="zh-CN" sz="28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00">
                <a:tc>
                  <a:txBody>
                    <a:bodyPr/>
                    <a:lstStyle/>
                    <a:p>
                      <a:pPr algn="just">
                        <a:spcAft>
                          <a:spcPts val="0"/>
                        </a:spcAft>
                      </a:pPr>
                      <a:r>
                        <a:rPr lang="en-US" sz="1800" dirty="0">
                          <a:solidFill>
                            <a:schemeClr val="tx1"/>
                          </a:solidFill>
                          <a:effectLst/>
                          <a:latin typeface="Arial" panose="020B0604020202020204" pitchFamily="34" charset="0"/>
                          <a:ea typeface="宋体" panose="02010600030101010101" pitchFamily="2" charset="-122"/>
                          <a:cs typeface="Arial" panose="020B0604020202020204" pitchFamily="34" charset="0"/>
                        </a:rPr>
                        <a:t>HOM 2K heat load / module</a:t>
                      </a:r>
                      <a:endParaRPr lang="zh-CN" sz="28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smtClean="0">
                          <a:solidFill>
                            <a:srgbClr val="C00000"/>
                          </a:solidFill>
                          <a:effectLst/>
                          <a:latin typeface="Arial" panose="020B0604020202020204" pitchFamily="34" charset="0"/>
                          <a:ea typeface="宋体" panose="02010600030101010101" pitchFamily="2" charset="-122"/>
                          <a:cs typeface="Arial" panose="020B0604020202020204" pitchFamily="34" charset="0"/>
                        </a:rPr>
                        <a:t>13 W (0.6 %)</a:t>
                      </a:r>
                      <a:endParaRPr lang="zh-CN" sz="2800" dirty="0">
                        <a:solidFill>
                          <a:srgbClr val="C0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smtClean="0">
                          <a:effectLst/>
                          <a:latin typeface="Arial" panose="020B0604020202020204" pitchFamily="34" charset="0"/>
                          <a:ea typeface="宋体" panose="02010600030101010101" pitchFamily="2" charset="-122"/>
                          <a:cs typeface="Arial" panose="020B0604020202020204" pitchFamily="34" charset="0"/>
                        </a:rPr>
                        <a:t>5.9 </a:t>
                      </a:r>
                      <a:r>
                        <a:rPr lang="en-US" sz="1800" dirty="0">
                          <a:effectLst/>
                          <a:latin typeface="Arial" panose="020B0604020202020204" pitchFamily="34" charset="0"/>
                          <a:ea typeface="宋体" panose="02010600030101010101" pitchFamily="2" charset="-122"/>
                          <a:cs typeface="Arial" panose="020B0604020202020204" pitchFamily="34" charset="0"/>
                        </a:rPr>
                        <a:t>W</a:t>
                      </a:r>
                      <a:endParaRPr lang="zh-CN" sz="28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00">
                <a:tc>
                  <a:txBody>
                    <a:bodyPr/>
                    <a:lstStyle/>
                    <a:p>
                      <a:pPr algn="just">
                        <a:spcAft>
                          <a:spcPts val="0"/>
                        </a:spcAft>
                      </a:pPr>
                      <a:r>
                        <a:rPr lang="en-US" sz="1800">
                          <a:solidFill>
                            <a:schemeClr val="tx1"/>
                          </a:solidFill>
                          <a:effectLst/>
                          <a:latin typeface="Arial" panose="020B0604020202020204" pitchFamily="34" charset="0"/>
                          <a:ea typeface="宋体" panose="02010600030101010101" pitchFamily="2" charset="-122"/>
                          <a:cs typeface="Arial" panose="020B0604020202020204" pitchFamily="34" charset="0"/>
                        </a:rPr>
                        <a:t>HOM 5K heat load / module</a:t>
                      </a:r>
                      <a:endParaRPr lang="zh-CN" sz="280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smtClean="0">
                          <a:solidFill>
                            <a:srgbClr val="C00000"/>
                          </a:solidFill>
                          <a:effectLst/>
                          <a:latin typeface="Arial" panose="020B0604020202020204" pitchFamily="34" charset="0"/>
                          <a:ea typeface="宋体" panose="02010600030101010101" pitchFamily="2" charset="-122"/>
                          <a:cs typeface="Arial" panose="020B0604020202020204" pitchFamily="34" charset="0"/>
                        </a:rPr>
                        <a:t>39 W (1.8 %)</a:t>
                      </a:r>
                      <a:endParaRPr lang="zh-CN" sz="2800" dirty="0">
                        <a:solidFill>
                          <a:srgbClr val="C0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smtClean="0">
                          <a:effectLst/>
                          <a:latin typeface="Arial" panose="020B0604020202020204" pitchFamily="34" charset="0"/>
                          <a:ea typeface="宋体" panose="02010600030101010101" pitchFamily="2" charset="-122"/>
                          <a:cs typeface="Arial" panose="020B0604020202020204" pitchFamily="34" charset="0"/>
                        </a:rPr>
                        <a:t>3 </a:t>
                      </a:r>
                      <a:r>
                        <a:rPr lang="en-US" sz="1800" dirty="0">
                          <a:effectLst/>
                          <a:latin typeface="Arial" panose="020B0604020202020204" pitchFamily="34" charset="0"/>
                          <a:ea typeface="宋体" panose="02010600030101010101" pitchFamily="2" charset="-122"/>
                          <a:cs typeface="Arial" panose="020B0604020202020204" pitchFamily="34" charset="0"/>
                        </a:rPr>
                        <a:t>W</a:t>
                      </a:r>
                      <a:endParaRPr lang="zh-CN" sz="28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00">
                <a:tc>
                  <a:txBody>
                    <a:bodyPr/>
                    <a:lstStyle/>
                    <a:p>
                      <a:pPr algn="just">
                        <a:spcAft>
                          <a:spcPts val="0"/>
                        </a:spcAft>
                      </a:pPr>
                      <a:r>
                        <a:rPr lang="en-US" sz="1800" dirty="0">
                          <a:solidFill>
                            <a:schemeClr val="tx1"/>
                          </a:solidFill>
                          <a:effectLst/>
                          <a:latin typeface="Arial" panose="020B0604020202020204" pitchFamily="34" charset="0"/>
                          <a:ea typeface="宋体" panose="02010600030101010101" pitchFamily="2" charset="-122"/>
                          <a:cs typeface="Arial" panose="020B0604020202020204" pitchFamily="34" charset="0"/>
                        </a:rPr>
                        <a:t>HOM 80K heat load / module</a:t>
                      </a:r>
                      <a:endParaRPr lang="zh-CN" sz="28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smtClean="0">
                          <a:solidFill>
                            <a:srgbClr val="C00000"/>
                          </a:solidFill>
                          <a:effectLst/>
                          <a:latin typeface="Arial" panose="020B0604020202020204" pitchFamily="34" charset="0"/>
                          <a:ea typeface="宋体" panose="02010600030101010101" pitchFamily="2" charset="-122"/>
                          <a:cs typeface="Arial" panose="020B0604020202020204" pitchFamily="34" charset="0"/>
                        </a:rPr>
                        <a:t>390 W (18 %)</a:t>
                      </a:r>
                      <a:endParaRPr lang="zh-CN" sz="2800" dirty="0">
                        <a:solidFill>
                          <a:srgbClr val="C0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smtClean="0">
                          <a:effectLst/>
                          <a:latin typeface="Arial" panose="020B0604020202020204" pitchFamily="34" charset="0"/>
                          <a:ea typeface="宋体" panose="02010600030101010101" pitchFamily="2" charset="-122"/>
                          <a:cs typeface="Arial" panose="020B0604020202020204" pitchFamily="34" charset="0"/>
                        </a:rPr>
                        <a:t>43.8 W</a:t>
                      </a:r>
                      <a:endParaRPr lang="zh-CN" sz="28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00">
                <a:tc>
                  <a:txBody>
                    <a:bodyPr/>
                    <a:lstStyle/>
                    <a:p>
                      <a:pPr algn="just">
                        <a:spcAft>
                          <a:spcPts val="0"/>
                        </a:spcAft>
                      </a:pPr>
                      <a:r>
                        <a:rPr lang="en-US" sz="1800" dirty="0">
                          <a:effectLst/>
                          <a:latin typeface="Arial" panose="020B0604020202020204" pitchFamily="34" charset="0"/>
                          <a:ea typeface="宋体" panose="02010600030101010101" pitchFamily="2" charset="-122"/>
                          <a:cs typeface="Arial" panose="020B0604020202020204" pitchFamily="34" charset="0"/>
                        </a:rPr>
                        <a:t>Percent of total cryogenic load</a:t>
                      </a:r>
                      <a:endParaRPr lang="zh-CN" sz="28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22 </a:t>
                      </a:r>
                      <a:r>
                        <a:rPr lang="en-US" sz="1800" dirty="0">
                          <a:solidFill>
                            <a:schemeClr val="tx1"/>
                          </a:solidFill>
                          <a:effectLst/>
                          <a:latin typeface="Arial" panose="020B0604020202020204" pitchFamily="34" charset="0"/>
                          <a:ea typeface="宋体" panose="02010600030101010101" pitchFamily="2" charset="-122"/>
                          <a:cs typeface="Arial" panose="020B0604020202020204" pitchFamily="34" charset="0"/>
                        </a:rPr>
                        <a:t>%</a:t>
                      </a:r>
                      <a:endParaRPr lang="zh-CN" sz="28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smtClean="0">
                          <a:effectLst/>
                          <a:latin typeface="Arial" panose="020B0604020202020204" pitchFamily="34" charset="0"/>
                          <a:ea typeface="宋体" panose="02010600030101010101" pitchFamily="2" charset="-122"/>
                          <a:cs typeface="Arial" panose="020B0604020202020204" pitchFamily="34" charset="0"/>
                        </a:rPr>
                        <a:t>11 </a:t>
                      </a:r>
                      <a:r>
                        <a:rPr lang="en-US" sz="1800" dirty="0">
                          <a:effectLst/>
                          <a:latin typeface="Arial" panose="020B0604020202020204" pitchFamily="34" charset="0"/>
                          <a:ea typeface="宋体" panose="02010600030101010101" pitchFamily="2" charset="-122"/>
                          <a:cs typeface="Arial" panose="020B0604020202020204" pitchFamily="34" charset="0"/>
                        </a:rPr>
                        <a:t>%</a:t>
                      </a:r>
                      <a:endParaRPr lang="zh-CN" sz="28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矩形 6"/>
          <p:cNvSpPr/>
          <p:nvPr/>
        </p:nvSpPr>
        <p:spPr>
          <a:xfrm>
            <a:off x="598932" y="5234713"/>
            <a:ext cx="7946136" cy="800219"/>
          </a:xfrm>
          <a:prstGeom prst="rect">
            <a:avLst/>
          </a:prstGeom>
        </p:spPr>
        <p:txBody>
          <a:bodyPr wrap="square">
            <a:spAutoFit/>
          </a:bodyPr>
          <a:lstStyle/>
          <a:p>
            <a:r>
              <a:rPr lang="en-GB" altLang="zh-CN" dirty="0">
                <a:solidFill>
                  <a:srgbClr val="C00000"/>
                </a:solidFill>
                <a:latin typeface="Arial" panose="020B0604020202020204" pitchFamily="34" charset="0"/>
                <a:cs typeface="Arial" panose="020B0604020202020204" pitchFamily="34" charset="0"/>
              </a:rPr>
              <a:t>M</a:t>
            </a:r>
            <a:r>
              <a:rPr lang="en-GB" altLang="zh-CN" dirty="0" smtClean="0">
                <a:solidFill>
                  <a:srgbClr val="C00000"/>
                </a:solidFill>
                <a:latin typeface="Arial" panose="020B0604020202020204" pitchFamily="34" charset="0"/>
                <a:cs typeface="Arial" panose="020B0604020202020204" pitchFamily="34" charset="0"/>
              </a:rPr>
              <a:t>ain </a:t>
            </a:r>
            <a:r>
              <a:rPr lang="en-GB" altLang="zh-CN" dirty="0">
                <a:solidFill>
                  <a:srgbClr val="C00000"/>
                </a:solidFill>
                <a:latin typeface="Arial" panose="020B0604020202020204" pitchFamily="34" charset="0"/>
                <a:cs typeface="Arial" panose="020B0604020202020204" pitchFamily="34" charset="0"/>
              </a:rPr>
              <a:t>R</a:t>
            </a:r>
            <a:r>
              <a:rPr lang="en-GB" altLang="zh-CN" dirty="0" smtClean="0">
                <a:solidFill>
                  <a:srgbClr val="C00000"/>
                </a:solidFill>
                <a:latin typeface="Arial" panose="020B0604020202020204" pitchFamily="34" charset="0"/>
                <a:cs typeface="Arial" panose="020B0604020202020204" pitchFamily="34" charset="0"/>
              </a:rPr>
              <a:t>ing heat load: design upper limit </a:t>
            </a:r>
            <a:r>
              <a:rPr lang="en-GB" altLang="zh-CN" dirty="0" smtClean="0">
                <a:solidFill>
                  <a:prstClr val="black"/>
                </a:solidFill>
                <a:latin typeface="Arial" panose="020B0604020202020204" pitchFamily="34" charset="0"/>
                <a:cs typeface="Arial" panose="020B0604020202020204" pitchFamily="34" charset="0"/>
              </a:rPr>
              <a:t>(estimated to have enough margin)</a:t>
            </a:r>
          </a:p>
          <a:p>
            <a:pPr>
              <a:spcBef>
                <a:spcPts val="1200"/>
              </a:spcBef>
            </a:pPr>
            <a:r>
              <a:rPr lang="en-GB" altLang="zh-CN" dirty="0" smtClean="0">
                <a:solidFill>
                  <a:srgbClr val="C00000"/>
                </a:solidFill>
                <a:latin typeface="Arial" panose="020B0604020202020204" pitchFamily="34" charset="0"/>
                <a:cs typeface="Arial" panose="020B0604020202020204" pitchFamily="34" charset="0"/>
              </a:rPr>
              <a:t>Booster heat load: scaled from ILC TDR </a:t>
            </a:r>
            <a:r>
              <a:rPr lang="en-GB" altLang="zh-CN" dirty="0" smtClean="0">
                <a:solidFill>
                  <a:prstClr val="black"/>
                </a:solidFill>
                <a:latin typeface="Arial" panose="020B0604020202020204" pitchFamily="34" charset="0"/>
                <a:cs typeface="Arial" panose="020B0604020202020204" pitchFamily="34" charset="0"/>
              </a:rPr>
              <a:t>(DF 50 </a:t>
            </a:r>
            <a:r>
              <a:rPr lang="en-GB" altLang="zh-CN" dirty="0">
                <a:solidFill>
                  <a:prstClr val="black"/>
                </a:solidFill>
                <a:latin typeface="Arial" panose="020B0604020202020204" pitchFamily="34" charset="0"/>
                <a:cs typeface="Arial" panose="020B0604020202020204" pitchFamily="34" charset="0"/>
              </a:rPr>
              <a:t>% for continuous </a:t>
            </a:r>
            <a:r>
              <a:rPr lang="en-GB" altLang="zh-CN" dirty="0" smtClean="0">
                <a:solidFill>
                  <a:prstClr val="black"/>
                </a:solidFill>
                <a:latin typeface="Arial" panose="020B0604020202020204" pitchFamily="34" charset="0"/>
                <a:cs typeface="Arial" panose="020B0604020202020204" pitchFamily="34" charset="0"/>
              </a:rPr>
              <a:t>injection)</a:t>
            </a:r>
          </a:p>
        </p:txBody>
      </p:sp>
    </p:spTree>
    <p:extLst>
      <p:ext uri="{BB962C8B-B14F-4D97-AF65-F5344CB8AC3E}">
        <p14:creationId xmlns:p14="http://schemas.microsoft.com/office/powerpoint/2010/main" val="643139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68312" y="1643966"/>
            <a:ext cx="3959805" cy="2153781"/>
            <a:chOff x="610488" y="1151866"/>
            <a:chExt cx="7632700" cy="2655587"/>
          </a:xfrm>
        </p:grpSpPr>
        <p:pic>
          <p:nvPicPr>
            <p:cNvPr id="13315" name="Picture 3" descr="F:\130330--Higgs工厂\140804--CDR\绘图\示意图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10488" y="1151866"/>
              <a:ext cx="7632700" cy="26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7573094" y="2779553"/>
              <a:ext cx="256623" cy="19250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650800" y="2792733"/>
              <a:ext cx="256623" cy="19250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prstClr val="white"/>
                </a:solidFill>
              </a:endParaRPr>
            </a:p>
          </p:txBody>
        </p:sp>
      </p:grpSp>
      <p:sp>
        <p:nvSpPr>
          <p:cNvPr id="13314" name="标题 1"/>
          <p:cNvSpPr>
            <a:spLocks noGrp="1"/>
          </p:cNvSpPr>
          <p:nvPr>
            <p:ph type="title"/>
          </p:nvPr>
        </p:nvSpPr>
        <p:spPr>
          <a:xfrm>
            <a:off x="468312" y="354066"/>
            <a:ext cx="8229600" cy="922911"/>
          </a:xfrm>
        </p:spPr>
        <p:txBody>
          <a:bodyPr>
            <a:normAutofit/>
          </a:bodyPr>
          <a:lstStyle/>
          <a:p>
            <a:r>
              <a:rPr lang="en-US" altLang="zh-CN" sz="3600" b="0" dirty="0" smtClean="0"/>
              <a:t>HOM Damping Scheme</a:t>
            </a:r>
            <a:endParaRPr lang="zh-CN" altLang="en-US" sz="3600" b="0" dirty="0" smtClean="0"/>
          </a:p>
        </p:txBody>
      </p:sp>
      <p:sp>
        <p:nvSpPr>
          <p:cNvPr id="13317" name="矩形 2"/>
          <p:cNvSpPr>
            <a:spLocks noChangeArrowheads="1"/>
          </p:cNvSpPr>
          <p:nvPr/>
        </p:nvSpPr>
        <p:spPr bwMode="auto">
          <a:xfrm>
            <a:off x="7092950" y="1643966"/>
            <a:ext cx="19162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smtClean="0">
                <a:solidFill>
                  <a:prstClr val="black"/>
                </a:solidFill>
                <a:latin typeface="Arial" panose="020B0604020202020204" pitchFamily="34" charset="0"/>
                <a:cs typeface="Arial" panose="020B0604020202020204" pitchFamily="34" charset="0"/>
              </a:rPr>
              <a:t> </a:t>
            </a:r>
            <a:endParaRPr lang="zh-CN" altLang="en-US" sz="2000" dirty="0">
              <a:solidFill>
                <a:prstClr val="black"/>
              </a:solidFill>
              <a:latin typeface="Arial" panose="020B0604020202020204" pitchFamily="34" charset="0"/>
              <a:cs typeface="Arial" panose="020B0604020202020204" pitchFamily="34" charset="0"/>
            </a:endParaRPr>
          </a:p>
        </p:txBody>
      </p:sp>
      <p:sp>
        <p:nvSpPr>
          <p:cNvPr id="13319" name="矩形 6"/>
          <p:cNvSpPr>
            <a:spLocks noChangeArrowheads="1"/>
          </p:cNvSpPr>
          <p:nvPr/>
        </p:nvSpPr>
        <p:spPr bwMode="auto">
          <a:xfrm>
            <a:off x="492835" y="1763042"/>
            <a:ext cx="16977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600" dirty="0" smtClean="0">
                <a:solidFill>
                  <a:prstClr val="black"/>
                </a:solidFill>
                <a:latin typeface="Arial" panose="020B0604020202020204" pitchFamily="34" charset="0"/>
                <a:cs typeface="Arial" panose="020B0604020202020204" pitchFamily="34" charset="0"/>
              </a:rPr>
              <a:t>LEP2 type</a:t>
            </a:r>
            <a:endParaRPr lang="zh-CN" altLang="en-US" sz="1600" dirty="0">
              <a:solidFill>
                <a:prstClr val="black"/>
              </a:solidFill>
              <a:latin typeface="Arial" panose="020B0604020202020204" pitchFamily="34" charset="0"/>
              <a:cs typeface="Arial" panose="020B0604020202020204" pitchFamily="34" charset="0"/>
            </a:endParaRPr>
          </a:p>
        </p:txBody>
      </p:sp>
      <p:sp>
        <p:nvSpPr>
          <p:cNvPr id="2" name="矩形 1"/>
          <p:cNvSpPr/>
          <p:nvPr/>
        </p:nvSpPr>
        <p:spPr>
          <a:xfrm>
            <a:off x="4884326" y="4305102"/>
            <a:ext cx="3830905" cy="203132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r>
              <a:rPr lang="en-GB" altLang="zh-CN" dirty="0" smtClean="0">
                <a:solidFill>
                  <a:prstClr val="black"/>
                </a:solidFill>
                <a:latin typeface="Arial" panose="020B0604020202020204" pitchFamily="34" charset="0"/>
                <a:cs typeface="Arial" panose="020B0604020202020204" pitchFamily="34" charset="0"/>
              </a:rPr>
              <a:t>Conservative scheme: two (even one) cavities in one module. Another </a:t>
            </a:r>
            <a:r>
              <a:rPr lang="en-GB" altLang="zh-CN" dirty="0">
                <a:solidFill>
                  <a:prstClr val="black"/>
                </a:solidFill>
                <a:latin typeface="Arial" panose="020B0604020202020204" pitchFamily="34" charset="0"/>
                <a:cs typeface="Arial" panose="020B0604020202020204" pitchFamily="34" charset="0"/>
              </a:rPr>
              <a:t>possible solution </a:t>
            </a:r>
            <a:r>
              <a:rPr lang="en-GB" altLang="zh-CN" dirty="0" smtClean="0">
                <a:solidFill>
                  <a:prstClr val="black"/>
                </a:solidFill>
                <a:latin typeface="Arial" panose="020B0604020202020204" pitchFamily="34" charset="0"/>
                <a:cs typeface="Arial" panose="020B0604020202020204" pitchFamily="34" charset="0"/>
              </a:rPr>
              <a:t>is hybrid module </a:t>
            </a:r>
            <a:r>
              <a:rPr lang="en-GB" altLang="zh-CN" dirty="0">
                <a:solidFill>
                  <a:prstClr val="black"/>
                </a:solidFill>
                <a:latin typeface="Arial" panose="020B0604020202020204" pitchFamily="34" charset="0"/>
                <a:cs typeface="Arial" panose="020B0604020202020204" pitchFamily="34" charset="0"/>
              </a:rPr>
              <a:t>with water cooled HOM absorber </a:t>
            </a:r>
            <a:r>
              <a:rPr lang="en-GB" altLang="zh-CN" dirty="0" smtClean="0">
                <a:solidFill>
                  <a:prstClr val="black"/>
                </a:solidFill>
                <a:latin typeface="Arial" panose="020B0604020202020204" pitchFamily="34" charset="0"/>
                <a:cs typeface="Arial" panose="020B0604020202020204" pitchFamily="34" charset="0"/>
              </a:rPr>
              <a:t>inside (Carlo </a:t>
            </a:r>
            <a:r>
              <a:rPr lang="en-GB" altLang="zh-CN" dirty="0" err="1" smtClean="0">
                <a:solidFill>
                  <a:prstClr val="black"/>
                </a:solidFill>
                <a:latin typeface="Arial" panose="020B0604020202020204" pitchFamily="34" charset="0"/>
                <a:cs typeface="Arial" panose="020B0604020202020204" pitchFamily="34" charset="0"/>
              </a:rPr>
              <a:t>Pagani</a:t>
            </a:r>
            <a:r>
              <a:rPr lang="en-GB" altLang="zh-CN" dirty="0" smtClean="0">
                <a:solidFill>
                  <a:prstClr val="black"/>
                </a:solidFill>
                <a:latin typeface="Arial" panose="020B0604020202020204" pitchFamily="34" charset="0"/>
                <a:cs typeface="Arial" panose="020B0604020202020204" pitchFamily="34" charset="0"/>
              </a:rPr>
              <a:t>). </a:t>
            </a:r>
          </a:p>
          <a:p>
            <a:endParaRPr lang="en-GB" altLang="zh-CN" i="1" dirty="0">
              <a:solidFill>
                <a:prstClr val="black"/>
              </a:solidFill>
              <a:latin typeface="Arial" panose="020B0604020202020204" pitchFamily="34" charset="0"/>
              <a:cs typeface="Arial" panose="020B0604020202020204" pitchFamily="34" charset="0"/>
            </a:endParaRPr>
          </a:p>
          <a:p>
            <a:r>
              <a:rPr lang="en-GB" altLang="zh-CN" dirty="0" smtClean="0">
                <a:solidFill>
                  <a:prstClr val="black"/>
                </a:solidFill>
                <a:latin typeface="Arial" panose="020B0604020202020204" pitchFamily="34" charset="0"/>
                <a:cs typeface="Arial" panose="020B0604020202020204" pitchFamily="34" charset="0"/>
              </a:rPr>
              <a:t>Need further study. </a:t>
            </a:r>
            <a:r>
              <a:rPr lang="en-GB" altLang="zh-CN" dirty="0" smtClean="0">
                <a:solidFill>
                  <a:srgbClr val="FF0000"/>
                </a:solidFill>
                <a:latin typeface="Arial" panose="020B0604020202020204" pitchFamily="34" charset="0"/>
                <a:cs typeface="Arial" panose="020B0604020202020204" pitchFamily="34" charset="0"/>
              </a:rPr>
              <a:t>Critical issue</a:t>
            </a:r>
            <a:r>
              <a:rPr lang="en-GB" altLang="zh-CN" dirty="0" smtClean="0">
                <a:solidFill>
                  <a:prstClr val="black"/>
                </a:solidFill>
                <a:latin typeface="Arial" panose="020B0604020202020204" pitchFamily="34" charset="0"/>
                <a:cs typeface="Arial" panose="020B0604020202020204" pitchFamily="34" charset="0"/>
              </a:rPr>
              <a:t>.</a:t>
            </a:r>
            <a:endParaRPr lang="zh-CN" altLang="en-US" dirty="0">
              <a:solidFill>
                <a:prstClr val="black"/>
              </a:solidFill>
              <a:latin typeface="Arial" panose="020B0604020202020204" pitchFamily="34" charset="0"/>
              <a:cs typeface="Arial" panose="020B0604020202020204" pitchFamily="34" charset="0"/>
            </a:endParaRPr>
          </a:p>
        </p:txBody>
      </p:sp>
      <p:pic>
        <p:nvPicPr>
          <p:cNvPr id="10" name="Picture 3" descr="F:\130330--Higgs工厂\140804--CDR\绘图\示意图1.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05178" y="4321728"/>
            <a:ext cx="4215865" cy="198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4884326" y="1534954"/>
            <a:ext cx="3988236" cy="2585323"/>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r>
              <a:rPr lang="en-GB" altLang="zh-CN" dirty="0" smtClean="0">
                <a:solidFill>
                  <a:prstClr val="black"/>
                </a:solidFill>
                <a:latin typeface="Arial" panose="020B0604020202020204" pitchFamily="34" charset="0"/>
                <a:cs typeface="Arial" panose="020B0604020202020204" pitchFamily="34" charset="0"/>
              </a:rPr>
              <a:t>Inter-cavity beam pipe (and bellow) diameter will determine the fraction of HOM power propagating out of the cryomodule.</a:t>
            </a:r>
          </a:p>
          <a:p>
            <a:endParaRPr lang="en-GB" altLang="zh-CN" i="1" dirty="0">
              <a:solidFill>
                <a:prstClr val="black"/>
              </a:solidFill>
              <a:latin typeface="Arial" panose="020B0604020202020204" pitchFamily="34" charset="0"/>
              <a:cs typeface="Arial" panose="020B0604020202020204" pitchFamily="34" charset="0"/>
            </a:endParaRPr>
          </a:p>
          <a:p>
            <a:r>
              <a:rPr lang="en-GB" altLang="zh-CN" i="1" dirty="0" smtClean="0">
                <a:solidFill>
                  <a:prstClr val="black"/>
                </a:solidFill>
                <a:latin typeface="Arial" panose="020B0604020202020204" pitchFamily="34" charset="0"/>
                <a:cs typeface="Arial" panose="020B0604020202020204" pitchFamily="34" charset="0"/>
              </a:rPr>
              <a:t>Let most HOMs confine in one cavity and extract them out or let them go through cavities? How much will trap, especially the “grey” zone?  </a:t>
            </a:r>
            <a:endParaRPr lang="zh-CN" altLang="en-US"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8419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9728"/>
            <a:ext cx="9144000" cy="1325563"/>
          </a:xfrm>
        </p:spPr>
        <p:txBody>
          <a:bodyPr>
            <a:normAutofit/>
          </a:bodyPr>
          <a:lstStyle/>
          <a:p>
            <a:r>
              <a:rPr lang="en-US" altLang="zh-CN" b="0" dirty="0"/>
              <a:t>HOM </a:t>
            </a:r>
            <a:r>
              <a:rPr lang="en-US" altLang="zh-CN" b="0" dirty="0" smtClean="0"/>
              <a:t>Impedance of Main </a:t>
            </a:r>
            <a:r>
              <a:rPr lang="en-US" altLang="zh-CN" sz="3200" b="0" dirty="0" smtClean="0">
                <a:solidFill>
                  <a:srgbClr val="0070C0"/>
                </a:solidFill>
              </a:rPr>
              <a:t>Ring 650 MHz Cavity</a:t>
            </a:r>
            <a:endParaRPr lang="zh-CN" altLang="en-US" sz="3200" b="0" dirty="0">
              <a:solidFill>
                <a:srgbClr val="0070C0"/>
              </a:solidFill>
            </a:endParaRPr>
          </a:p>
        </p:txBody>
      </p:sp>
      <p:sp>
        <p:nvSpPr>
          <p:cNvPr id="3" name="内容占位符 2"/>
          <p:cNvSpPr>
            <a:spLocks noGrp="1"/>
          </p:cNvSpPr>
          <p:nvPr>
            <p:ph idx="1"/>
          </p:nvPr>
        </p:nvSpPr>
        <p:spPr>
          <a:xfrm>
            <a:off x="450725" y="4834550"/>
            <a:ext cx="8338817" cy="1488885"/>
          </a:xfrm>
        </p:spPr>
        <p:txBody>
          <a:bodyPr>
            <a:noAutofit/>
          </a:bodyPr>
          <a:lstStyle/>
          <a:p>
            <a:pPr marL="252000"/>
            <a:r>
              <a:rPr lang="en-GB" altLang="zh-CN" sz="1800" dirty="0"/>
              <a:t>Large HOM frequency spread from cavity to cavity relaxes the </a:t>
            </a:r>
            <a:r>
              <a:rPr lang="en-GB" altLang="zh-CN" sz="1800" i="1" dirty="0"/>
              <a:t>Q </a:t>
            </a:r>
            <a:r>
              <a:rPr lang="en-GB" altLang="zh-CN" sz="1800" dirty="0" smtClean="0"/>
              <a:t>requirement</a:t>
            </a:r>
            <a:endParaRPr lang="en-GB" altLang="zh-CN" sz="1800" dirty="0"/>
          </a:p>
          <a:p>
            <a:pPr marL="252000"/>
            <a:r>
              <a:rPr lang="en-GB" altLang="zh-CN" sz="1800" dirty="0" smtClean="0">
                <a:solidFill>
                  <a:srgbClr val="C00000"/>
                </a:solidFill>
              </a:rPr>
              <a:t>Easy </a:t>
            </a:r>
            <a:r>
              <a:rPr lang="en-GB" altLang="zh-CN" sz="1800" dirty="0">
                <a:solidFill>
                  <a:srgbClr val="C00000"/>
                </a:solidFill>
              </a:rPr>
              <a:t>to reach these </a:t>
            </a:r>
            <a:r>
              <a:rPr lang="en-GB" altLang="zh-CN" sz="1800" i="1" dirty="0" smtClean="0">
                <a:solidFill>
                  <a:srgbClr val="C00000"/>
                </a:solidFill>
              </a:rPr>
              <a:t>Q</a:t>
            </a:r>
            <a:r>
              <a:rPr lang="en-GB" altLang="zh-CN" sz="1800" dirty="0" smtClean="0">
                <a:solidFill>
                  <a:srgbClr val="C00000"/>
                </a:solidFill>
              </a:rPr>
              <a:t> </a:t>
            </a:r>
            <a:r>
              <a:rPr lang="en-GB" altLang="zh-CN" sz="1800" dirty="0">
                <a:solidFill>
                  <a:srgbClr val="C00000"/>
                </a:solidFill>
              </a:rPr>
              <a:t>values </a:t>
            </a:r>
            <a:r>
              <a:rPr lang="en-GB" altLang="zh-CN" sz="1800" dirty="0" smtClean="0">
                <a:solidFill>
                  <a:srgbClr val="C00000"/>
                </a:solidFill>
              </a:rPr>
              <a:t>with HOM couplers </a:t>
            </a:r>
            <a:r>
              <a:rPr lang="en-GB" altLang="zh-CN" sz="1800" dirty="0">
                <a:solidFill>
                  <a:srgbClr val="C00000"/>
                </a:solidFill>
              </a:rPr>
              <a:t>on beam </a:t>
            </a:r>
            <a:r>
              <a:rPr lang="en-GB" altLang="zh-CN" sz="1800" dirty="0" smtClean="0">
                <a:solidFill>
                  <a:srgbClr val="C00000"/>
                </a:solidFill>
              </a:rPr>
              <a:t>tubes </a:t>
            </a:r>
            <a:r>
              <a:rPr lang="en-GB" altLang="zh-CN" sz="1800" dirty="0">
                <a:solidFill>
                  <a:srgbClr val="C00000"/>
                </a:solidFill>
              </a:rPr>
              <a:t>for the modes below cut-off </a:t>
            </a:r>
            <a:r>
              <a:rPr lang="en-GB" altLang="zh-CN" sz="1800" dirty="0" smtClean="0">
                <a:solidFill>
                  <a:srgbClr val="C00000"/>
                </a:solidFill>
              </a:rPr>
              <a:t>frequency </a:t>
            </a:r>
          </a:p>
          <a:p>
            <a:pPr marL="252000"/>
            <a:r>
              <a:rPr lang="en-GB" altLang="zh-CN" sz="1800" dirty="0" smtClean="0"/>
              <a:t>Some modes above cut-off may trap in </a:t>
            </a:r>
            <a:r>
              <a:rPr lang="en-GB" altLang="zh-CN" sz="1800" dirty="0"/>
              <a:t>the cavity and </a:t>
            </a:r>
            <a:r>
              <a:rPr lang="en-GB" altLang="zh-CN" sz="1800" dirty="0" smtClean="0"/>
              <a:t>cryomodule</a:t>
            </a:r>
            <a:endParaRPr lang="zh-CN" altLang="en-US" sz="1800" dirty="0"/>
          </a:p>
        </p:txBody>
      </p:sp>
      <p:sp>
        <p:nvSpPr>
          <p:cNvPr id="4" name="灯片编号占位符 3"/>
          <p:cNvSpPr>
            <a:spLocks noGrp="1"/>
          </p:cNvSpPr>
          <p:nvPr>
            <p:ph type="sldNum" sz="quarter" idx="12"/>
          </p:nvPr>
        </p:nvSpPr>
        <p:spPr/>
        <p:txBody>
          <a:bodyPr/>
          <a:lstStyle/>
          <a:p>
            <a:fld id="{FCF376E8-7192-4F0B-9B89-E5C2A811C883}" type="slidenum">
              <a:rPr lang="zh-CN" altLang="en-US" smtClean="0">
                <a:solidFill>
                  <a:prstClr val="black"/>
                </a:solidFill>
              </a:rPr>
              <a:pPr/>
              <a:t>39</a:t>
            </a:fld>
            <a:endParaRPr lang="zh-CN" altLang="en-US">
              <a:solidFill>
                <a:prstClr val="black"/>
              </a:solidFill>
            </a:endParaRPr>
          </a:p>
        </p:txBody>
      </p:sp>
      <p:graphicFrame>
        <p:nvGraphicFramePr>
          <p:cNvPr id="5" name="表格 4"/>
          <p:cNvGraphicFramePr>
            <a:graphicFrameLocks noGrp="1"/>
          </p:cNvGraphicFramePr>
          <p:nvPr>
            <p:extLst/>
          </p:nvPr>
        </p:nvGraphicFramePr>
        <p:xfrm>
          <a:off x="580390" y="1446841"/>
          <a:ext cx="7934960" cy="3169568"/>
        </p:xfrm>
        <a:graphic>
          <a:graphicData uri="http://schemas.openxmlformats.org/drawingml/2006/table">
            <a:tbl>
              <a:tblPr firstRow="1" firstCol="1" bandRow="1"/>
              <a:tblGrid>
                <a:gridCol w="1397202"/>
                <a:gridCol w="1177506"/>
                <a:gridCol w="1329158"/>
                <a:gridCol w="1343698"/>
                <a:gridCol w="1343698"/>
                <a:gridCol w="1343698"/>
              </a:tblGrid>
              <a:tr h="210086">
                <a:tc>
                  <a:txBody>
                    <a:bodyPr/>
                    <a:lstStyle/>
                    <a:p>
                      <a:pPr algn="ctr">
                        <a:spcAft>
                          <a:spcPts val="0"/>
                        </a:spcAft>
                      </a:pPr>
                      <a:r>
                        <a:rPr lang="en-US" sz="1600" kern="100" dirty="0">
                          <a:effectLst/>
                          <a:latin typeface="Arial" panose="020B0604020202020204" pitchFamily="34" charset="0"/>
                          <a:ea typeface="MS Mincho" panose="02020609040205080304" pitchFamily="49" charset="-128"/>
                          <a:cs typeface="Arial" panose="020B0604020202020204" pitchFamily="34" charset="0"/>
                        </a:rPr>
                        <a:t>Monopole Mode</a:t>
                      </a:r>
                      <a:endParaRPr lang="zh-CN" sz="24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i="1" kern="100">
                          <a:effectLst/>
                          <a:latin typeface="Arial" panose="020B0604020202020204" pitchFamily="34" charset="0"/>
                          <a:ea typeface="MS Mincho" panose="02020609040205080304" pitchFamily="49" charset="-128"/>
                          <a:cs typeface="Arial" panose="020B0604020202020204" pitchFamily="34" charset="0"/>
                        </a:rPr>
                        <a:t>f</a:t>
                      </a:r>
                      <a:r>
                        <a:rPr lang="en-US" sz="1600" kern="100">
                          <a:effectLst/>
                          <a:latin typeface="Arial" panose="020B0604020202020204" pitchFamily="34" charset="0"/>
                          <a:ea typeface="MS Mincho" panose="02020609040205080304" pitchFamily="49" charset="-128"/>
                          <a:cs typeface="Arial" panose="020B0604020202020204" pitchFamily="34" charset="0"/>
                        </a:rPr>
                        <a:t> (GHz)</a:t>
                      </a:r>
                      <a:endParaRPr lang="zh-CN" sz="24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i="1" kern="100" dirty="0">
                          <a:effectLst/>
                          <a:latin typeface="Arial" panose="020B0604020202020204" pitchFamily="34" charset="0"/>
                          <a:ea typeface="MS Mincho" panose="02020609040205080304" pitchFamily="49" charset="-128"/>
                          <a:cs typeface="Arial" panose="020B0604020202020204" pitchFamily="34" charset="0"/>
                        </a:rPr>
                        <a:t>R/Q</a:t>
                      </a:r>
                      <a:r>
                        <a:rPr lang="en-US" sz="1600" kern="100" dirty="0">
                          <a:effectLst/>
                          <a:latin typeface="Arial" panose="020B0604020202020204" pitchFamily="34" charset="0"/>
                          <a:ea typeface="MS Mincho" panose="02020609040205080304" pitchFamily="49" charset="-128"/>
                          <a:cs typeface="Arial" panose="020B0604020202020204" pitchFamily="34" charset="0"/>
                        </a:rPr>
                        <a:t> (Ω)</a:t>
                      </a:r>
                      <a:r>
                        <a:rPr lang="en-US" sz="1600" kern="100" baseline="30000" dirty="0">
                          <a:effectLst/>
                          <a:latin typeface="Arial" panose="020B0604020202020204" pitchFamily="34" charset="0"/>
                          <a:ea typeface="MS Mincho" panose="02020609040205080304" pitchFamily="49" charset="-128"/>
                          <a:cs typeface="Arial" panose="020B0604020202020204" pitchFamily="34" charset="0"/>
                        </a:rPr>
                        <a:t> </a:t>
                      </a:r>
                      <a:endParaRPr lang="zh-CN" sz="24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1600" i="1" kern="100" dirty="0" err="1" smtClean="0">
                          <a:effectLst/>
                          <a:latin typeface="Arial" panose="020B0604020202020204" pitchFamily="34" charset="0"/>
                          <a:ea typeface="MS Mincho" panose="02020609040205080304" pitchFamily="49" charset="-128"/>
                          <a:cs typeface="Arial" panose="020B0604020202020204" pitchFamily="34" charset="0"/>
                        </a:rPr>
                        <a:t>Q</a:t>
                      </a:r>
                      <a:r>
                        <a:rPr lang="en-GB" altLang="zh-CN" sz="1600" kern="100" baseline="-25000" dirty="0" err="1" smtClean="0">
                          <a:effectLst/>
                          <a:latin typeface="Arial" panose="020B0604020202020204" pitchFamily="34" charset="0"/>
                          <a:ea typeface="MS Mincho" panose="02020609040205080304" pitchFamily="49" charset="-128"/>
                          <a:cs typeface="Arial" panose="020B0604020202020204" pitchFamily="34" charset="0"/>
                        </a:rPr>
                        <a:t>limit</a:t>
                      </a:r>
                      <a:endParaRPr lang="en-GB" altLang="zh-CN" sz="1600" kern="100" baseline="-25000" dirty="0" smtClean="0">
                        <a:effectLst/>
                        <a:latin typeface="Arial" panose="020B0604020202020204" pitchFamily="34" charset="0"/>
                        <a:ea typeface="MS Mincho" panose="02020609040205080304" pitchFamily="49" charset="-128"/>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l-GR" altLang="zh-CN" sz="1600" b="0" i="1" u="none" strike="noStrike" cap="none" normalizeH="0" baseline="0" dirty="0" smtClean="0">
                          <a:ln>
                            <a:noFill/>
                          </a:ln>
                          <a:solidFill>
                            <a:schemeClr val="tx1"/>
                          </a:solidFill>
                          <a:effectLst/>
                          <a:latin typeface="Arial" panose="020B0604020202020204" pitchFamily="34" charset="0"/>
                          <a:ea typeface="+mn-ea"/>
                          <a:cs typeface="Arial" panose="020B0604020202020204" pitchFamily="34" charset="0"/>
                        </a:rPr>
                        <a:t>σ</a:t>
                      </a:r>
                      <a:r>
                        <a:rPr kumimoji="0" lang="en-US" altLang="zh-CN" sz="1600" b="0" i="1" u="none" strike="noStrike" cap="none" normalizeH="0" baseline="-25000" dirty="0" smtClean="0">
                          <a:ln>
                            <a:noFill/>
                          </a:ln>
                          <a:solidFill>
                            <a:schemeClr val="tx1"/>
                          </a:solidFill>
                          <a:effectLst/>
                          <a:latin typeface="Arial" panose="020B0604020202020204" pitchFamily="34" charset="0"/>
                          <a:ea typeface="+mn-ea"/>
                          <a:cs typeface="Arial" panose="020B0604020202020204" pitchFamily="34" charset="0"/>
                        </a:rPr>
                        <a:t>f </a:t>
                      </a:r>
                      <a:r>
                        <a:rPr kumimoji="0" lang="en-US" altLang="zh-CN" sz="1600" b="0" i="0" u="none" strike="noStrike" cap="none" normalizeH="0" baseline="0" dirty="0" smtClean="0">
                          <a:ln>
                            <a:noFill/>
                          </a:ln>
                          <a:solidFill>
                            <a:schemeClr val="tx1"/>
                          </a:solidFill>
                          <a:effectLst/>
                          <a:latin typeface="Arial" panose="020B0604020202020204" pitchFamily="34" charset="0"/>
                          <a:ea typeface="+mn-ea"/>
                          <a:cs typeface="Arial" panose="020B0604020202020204" pitchFamily="34" charset="0"/>
                        </a:rPr>
                        <a:t>= 0 MHz</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lvl1pPr>
                        <a:spcBef>
                          <a:spcPct val="20000"/>
                        </a:spcBef>
                        <a:defRPr kumimoji="1" sz="2000">
                          <a:solidFill>
                            <a:srgbClr val="0000FF"/>
                          </a:solidFill>
                          <a:latin typeface="Arial" panose="020B0604020202020204" pitchFamily="34" charset="0"/>
                          <a:ea typeface="宋体" panose="02010600030101010101" pitchFamily="2" charset="-122"/>
                        </a:defRPr>
                      </a:lvl1pPr>
                      <a:lvl2pPr marL="742950" indent="-285750">
                        <a:spcBef>
                          <a:spcPct val="20000"/>
                        </a:spcBef>
                        <a:defRPr kumimoji="1">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rgbClr val="990033"/>
                          </a:solidFill>
                          <a:latin typeface="Arial" panose="020B0604020202020204" pitchFamily="34" charset="0"/>
                          <a:ea typeface="宋体" panose="02010600030101010101" pitchFamily="2" charset="-122"/>
                        </a:defRPr>
                      </a:lvl3pPr>
                      <a:lvl4pPr marL="1600200" indent="-228600">
                        <a:spcBef>
                          <a:spcPct val="20000"/>
                        </a:spcBef>
                        <a:defRPr kumimoji="1" sz="14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1" u="none" strike="noStrike" cap="none" normalizeH="0" baseline="0" dirty="0" err="1"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Q</a:t>
                      </a:r>
                      <a:r>
                        <a:rPr kumimoji="0" lang="en-US" altLang="zh-CN" sz="1600" b="0" i="0" u="none" strike="noStrike" cap="none" normalizeH="0" baseline="-25000" dirty="0" err="1"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limit</a:t>
                      </a:r>
                      <a:endParaRPr kumimoji="0" lang="en-US" altLang="zh-CN" sz="1600" b="0" i="0" u="none" strike="noStrike" cap="none" normalizeH="0" baseline="-2500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zh-CN" sz="1600" b="0" i="1"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σ</a:t>
                      </a:r>
                      <a:r>
                        <a:rPr kumimoji="0" lang="en-US" altLang="zh-CN" sz="1600" b="0" i="1" u="none" strike="noStrike" cap="none" normalizeH="0" baseline="-2500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f </a:t>
                      </a:r>
                      <a:r>
                        <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 0.5 MHz</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1449" marR="9144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lvl1pPr>
                        <a:spcBef>
                          <a:spcPct val="20000"/>
                        </a:spcBef>
                        <a:defRPr kumimoji="1" sz="2000">
                          <a:solidFill>
                            <a:srgbClr val="0000FF"/>
                          </a:solidFill>
                          <a:latin typeface="Arial" panose="020B0604020202020204" pitchFamily="34" charset="0"/>
                          <a:ea typeface="宋体" panose="02010600030101010101" pitchFamily="2" charset="-122"/>
                        </a:defRPr>
                      </a:lvl1pPr>
                      <a:lvl2pPr marL="742950" indent="-285750">
                        <a:spcBef>
                          <a:spcPct val="20000"/>
                        </a:spcBef>
                        <a:defRPr kumimoji="1">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rgbClr val="990033"/>
                          </a:solidFill>
                          <a:latin typeface="Arial" panose="020B0604020202020204" pitchFamily="34" charset="0"/>
                          <a:ea typeface="宋体" panose="02010600030101010101" pitchFamily="2" charset="-122"/>
                        </a:defRPr>
                      </a:lvl3pPr>
                      <a:lvl4pPr marL="1600200" indent="-228600">
                        <a:spcBef>
                          <a:spcPct val="20000"/>
                        </a:spcBef>
                        <a:defRPr kumimoji="1" sz="14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1" u="none" strike="noStrike" cap="none" normalizeH="0" baseline="0" dirty="0" err="1"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Q</a:t>
                      </a:r>
                      <a:r>
                        <a:rPr kumimoji="0" lang="en-US" altLang="zh-CN" sz="1600" b="0" i="0" u="none" strike="noStrike" cap="none" normalizeH="0" baseline="-25000" dirty="0" err="1"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limit</a:t>
                      </a:r>
                      <a:endParaRPr kumimoji="0" lang="en-US" altLang="zh-CN" sz="1600" b="0" i="0" u="none" strike="noStrike" cap="none" normalizeH="0" baseline="-2500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1"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σ</a:t>
                      </a:r>
                      <a:r>
                        <a:rPr kumimoji="0" lang="en-US" altLang="zh-CN" sz="1600" b="0" i="1" u="none" strike="noStrike" cap="none" normalizeH="0" baseline="-2500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f </a:t>
                      </a:r>
                      <a:r>
                        <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 5 MHz</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1449" marR="9144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086">
                <a:tc>
                  <a:txBody>
                    <a:bodyPr/>
                    <a:lstStyle/>
                    <a:p>
                      <a:pPr algn="ctr">
                        <a:spcAft>
                          <a:spcPts val="0"/>
                        </a:spcAft>
                      </a:pPr>
                      <a:r>
                        <a:rPr lang="en-US" sz="1600" kern="100">
                          <a:effectLst/>
                          <a:latin typeface="Arial" panose="020B0604020202020204" pitchFamily="34" charset="0"/>
                          <a:ea typeface="MS Mincho" panose="02020609040205080304" pitchFamily="49" charset="-128"/>
                          <a:cs typeface="Arial" panose="020B0604020202020204" pitchFamily="34" charset="0"/>
                        </a:rPr>
                        <a:t>TM011</a:t>
                      </a:r>
                      <a:endParaRPr lang="zh-CN" sz="24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S Mincho" panose="02020609040205080304" pitchFamily="49" charset="-128"/>
                          <a:cs typeface="Arial" panose="020B0604020202020204" pitchFamily="34" charset="0"/>
                        </a:rPr>
                        <a:t>1.173</a:t>
                      </a:r>
                      <a:endParaRPr lang="zh-CN" sz="24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Arial" panose="020B0604020202020204" pitchFamily="34" charset="0"/>
                          <a:ea typeface="MS Mincho" panose="02020609040205080304" pitchFamily="49" charset="-128"/>
                          <a:cs typeface="Arial" panose="020B0604020202020204" pitchFamily="34" charset="0"/>
                        </a:rPr>
                        <a:t>84.8</a:t>
                      </a:r>
                      <a:endParaRPr lang="zh-CN" sz="24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dirty="0">
                          <a:effectLst/>
                          <a:latin typeface="Arial" panose="020B0604020202020204" pitchFamily="34" charset="0"/>
                          <a:ea typeface="MS Mincho" panose="02020609040205080304" pitchFamily="49" charset="-128"/>
                          <a:cs typeface="Arial" panose="020B0604020202020204" pitchFamily="34" charset="0"/>
                        </a:rPr>
                        <a:t>5.1E+5</a:t>
                      </a:r>
                      <a:endParaRPr lang="zh-CN" sz="24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lvl1pPr>
                        <a:spcBef>
                          <a:spcPct val="20000"/>
                        </a:spcBef>
                        <a:defRPr kumimoji="1" sz="2000">
                          <a:solidFill>
                            <a:srgbClr val="0000FF"/>
                          </a:solidFill>
                          <a:latin typeface="Arial" panose="020B0604020202020204" pitchFamily="34" charset="0"/>
                          <a:ea typeface="宋体" panose="02010600030101010101" pitchFamily="2" charset="-122"/>
                        </a:defRPr>
                      </a:lvl1pPr>
                      <a:lvl2pPr marL="742950" indent="-285750">
                        <a:spcBef>
                          <a:spcPct val="20000"/>
                        </a:spcBef>
                        <a:defRPr kumimoji="1">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rgbClr val="990033"/>
                          </a:solidFill>
                          <a:latin typeface="Arial" panose="020B0604020202020204" pitchFamily="34" charset="0"/>
                          <a:ea typeface="宋体" panose="02010600030101010101" pitchFamily="2" charset="-122"/>
                        </a:defRPr>
                      </a:lvl3pPr>
                      <a:lvl4pPr marL="1600200" indent="-228600">
                        <a:spcBef>
                          <a:spcPct val="20000"/>
                        </a:spcBef>
                        <a:defRPr kumimoji="1" sz="14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2.9E7</a:t>
                      </a:r>
                    </a:p>
                  </a:txBody>
                  <a:tcPr marL="91449" marR="91449"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lvl1pPr>
                        <a:spcBef>
                          <a:spcPct val="20000"/>
                        </a:spcBef>
                        <a:defRPr kumimoji="1" sz="2000">
                          <a:solidFill>
                            <a:srgbClr val="0000FF"/>
                          </a:solidFill>
                          <a:latin typeface="Arial" panose="020B0604020202020204" pitchFamily="34" charset="0"/>
                          <a:ea typeface="宋体" panose="02010600030101010101" pitchFamily="2" charset="-122"/>
                        </a:defRPr>
                      </a:lvl1pPr>
                      <a:lvl2pPr marL="742950" indent="-285750">
                        <a:spcBef>
                          <a:spcPct val="20000"/>
                        </a:spcBef>
                        <a:defRPr kumimoji="1">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rgbClr val="990033"/>
                          </a:solidFill>
                          <a:latin typeface="Arial" panose="020B0604020202020204" pitchFamily="34" charset="0"/>
                          <a:ea typeface="宋体" panose="02010600030101010101" pitchFamily="2" charset="-122"/>
                        </a:defRPr>
                      </a:lvl3pPr>
                      <a:lvl4pPr marL="1600200" indent="-228600">
                        <a:spcBef>
                          <a:spcPct val="20000"/>
                        </a:spcBef>
                        <a:defRPr kumimoji="1" sz="14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C00000"/>
                          </a:solidFill>
                          <a:effectLst/>
                          <a:latin typeface="Arial" panose="020B0604020202020204" pitchFamily="34" charset="0"/>
                          <a:ea typeface="宋体" panose="02010600030101010101" pitchFamily="2" charset="-122"/>
                          <a:cs typeface="Arial" panose="020B0604020202020204" pitchFamily="34" charset="0"/>
                        </a:rPr>
                        <a:t>5.8E7</a:t>
                      </a:r>
                    </a:p>
                  </a:txBody>
                  <a:tcPr marL="91449" marR="91449"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086">
                <a:tc>
                  <a:txBody>
                    <a:bodyPr/>
                    <a:lstStyle/>
                    <a:p>
                      <a:pPr algn="ctr">
                        <a:spcAft>
                          <a:spcPts val="0"/>
                        </a:spcAft>
                      </a:pPr>
                      <a:r>
                        <a:rPr lang="en-US" sz="1600" kern="100">
                          <a:effectLst/>
                          <a:latin typeface="Arial" panose="020B0604020202020204" pitchFamily="34" charset="0"/>
                          <a:ea typeface="MS Mincho" panose="02020609040205080304" pitchFamily="49" charset="-128"/>
                          <a:cs typeface="Arial" panose="020B0604020202020204" pitchFamily="34" charset="0"/>
                        </a:rPr>
                        <a:t>TM020</a:t>
                      </a:r>
                      <a:endParaRPr lang="zh-CN" sz="24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S Mincho" panose="02020609040205080304" pitchFamily="49" charset="-128"/>
                          <a:cs typeface="Arial" panose="020B0604020202020204" pitchFamily="34" charset="0"/>
                        </a:rPr>
                        <a:t>1.350</a:t>
                      </a:r>
                      <a:endParaRPr lang="zh-CN" sz="24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S Mincho" panose="02020609040205080304" pitchFamily="49" charset="-128"/>
                          <a:cs typeface="Arial" panose="020B0604020202020204" pitchFamily="34" charset="0"/>
                        </a:rPr>
                        <a:t>5.5</a:t>
                      </a:r>
                      <a:endParaRPr lang="zh-CN" sz="24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dirty="0">
                          <a:effectLst/>
                          <a:latin typeface="Arial" panose="020B0604020202020204" pitchFamily="34" charset="0"/>
                          <a:ea typeface="MS Mincho" panose="02020609040205080304" pitchFamily="49" charset="-128"/>
                          <a:cs typeface="Arial" panose="020B0604020202020204" pitchFamily="34" charset="0"/>
                        </a:rPr>
                        <a:t>6.8E+6</a:t>
                      </a:r>
                      <a:endParaRPr lang="zh-CN" sz="24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lvl1pPr>
                        <a:spcBef>
                          <a:spcPct val="20000"/>
                        </a:spcBef>
                        <a:defRPr kumimoji="1" sz="2000">
                          <a:solidFill>
                            <a:srgbClr val="0000FF"/>
                          </a:solidFill>
                          <a:latin typeface="Arial" panose="020B0604020202020204" pitchFamily="34" charset="0"/>
                          <a:ea typeface="宋体" panose="02010600030101010101" pitchFamily="2" charset="-122"/>
                        </a:defRPr>
                      </a:lvl1pPr>
                      <a:lvl2pPr marL="742950" indent="-285750">
                        <a:spcBef>
                          <a:spcPct val="20000"/>
                        </a:spcBef>
                        <a:defRPr kumimoji="1">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rgbClr val="990033"/>
                          </a:solidFill>
                          <a:latin typeface="Arial" panose="020B0604020202020204" pitchFamily="34" charset="0"/>
                          <a:ea typeface="宋体" panose="02010600030101010101" pitchFamily="2" charset="-122"/>
                        </a:defRPr>
                      </a:lvl3pPr>
                      <a:lvl4pPr marL="1600200" indent="-228600">
                        <a:spcBef>
                          <a:spcPct val="20000"/>
                        </a:spcBef>
                        <a:defRPr kumimoji="1" sz="14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3.7E7</a:t>
                      </a:r>
                    </a:p>
                  </a:txBody>
                  <a:tcPr marL="91449" marR="91449"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lvl1pPr>
                        <a:spcBef>
                          <a:spcPct val="20000"/>
                        </a:spcBef>
                        <a:defRPr kumimoji="1" sz="2000">
                          <a:solidFill>
                            <a:srgbClr val="0000FF"/>
                          </a:solidFill>
                          <a:latin typeface="Arial" panose="020B0604020202020204" pitchFamily="34" charset="0"/>
                          <a:ea typeface="宋体" panose="02010600030101010101" pitchFamily="2" charset="-122"/>
                        </a:defRPr>
                      </a:lvl1pPr>
                      <a:lvl2pPr marL="742950" indent="-285750">
                        <a:spcBef>
                          <a:spcPct val="20000"/>
                        </a:spcBef>
                        <a:defRPr kumimoji="1">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rgbClr val="990033"/>
                          </a:solidFill>
                          <a:latin typeface="Arial" panose="020B0604020202020204" pitchFamily="34" charset="0"/>
                          <a:ea typeface="宋体" panose="02010600030101010101" pitchFamily="2" charset="-122"/>
                        </a:defRPr>
                      </a:lvl3pPr>
                      <a:lvl4pPr marL="1600200" indent="-228600">
                        <a:spcBef>
                          <a:spcPct val="20000"/>
                        </a:spcBef>
                        <a:defRPr kumimoji="1" sz="14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C00000"/>
                          </a:solidFill>
                          <a:effectLst/>
                          <a:latin typeface="Arial" panose="020B0604020202020204" pitchFamily="34" charset="0"/>
                          <a:ea typeface="宋体" panose="02010600030101010101" pitchFamily="2" charset="-122"/>
                          <a:cs typeface="Arial" panose="020B0604020202020204" pitchFamily="34" charset="0"/>
                        </a:rPr>
                        <a:t>7.5E7</a:t>
                      </a:r>
                    </a:p>
                  </a:txBody>
                  <a:tcPr marL="91449" marR="91449"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086">
                <a:tc>
                  <a:txBody>
                    <a:bodyPr/>
                    <a:lstStyle/>
                    <a:p>
                      <a:pPr algn="ctr">
                        <a:spcAft>
                          <a:spcPts val="0"/>
                        </a:spcAft>
                      </a:pPr>
                      <a:r>
                        <a:rPr lang="en-US" sz="1600" kern="1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Dipole Mode</a:t>
                      </a:r>
                      <a:endParaRPr lang="zh-CN" sz="2400" kern="1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i="1" kern="100">
                          <a:effectLst/>
                          <a:latin typeface="Arial" panose="020B0604020202020204" pitchFamily="34" charset="0"/>
                          <a:ea typeface="MS Mincho" panose="02020609040205080304" pitchFamily="49" charset="-128"/>
                          <a:cs typeface="Arial" panose="020B0604020202020204" pitchFamily="34" charset="0"/>
                        </a:rPr>
                        <a:t>f</a:t>
                      </a:r>
                      <a:r>
                        <a:rPr lang="en-US" sz="1600" kern="100">
                          <a:effectLst/>
                          <a:latin typeface="Arial" panose="020B0604020202020204" pitchFamily="34" charset="0"/>
                          <a:ea typeface="MS Mincho" panose="02020609040205080304" pitchFamily="49" charset="-128"/>
                          <a:cs typeface="Arial" panose="020B0604020202020204" pitchFamily="34" charset="0"/>
                        </a:rPr>
                        <a:t> (GHz)</a:t>
                      </a:r>
                      <a:endParaRPr lang="zh-CN" sz="24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i="1" kern="100" dirty="0">
                          <a:effectLst/>
                          <a:latin typeface="Arial" panose="020B0604020202020204" pitchFamily="34" charset="0"/>
                          <a:ea typeface="MS Mincho" panose="02020609040205080304" pitchFamily="49" charset="-128"/>
                          <a:cs typeface="Arial" panose="020B0604020202020204" pitchFamily="34" charset="0"/>
                        </a:rPr>
                        <a:t>R/Q</a:t>
                      </a:r>
                      <a:r>
                        <a:rPr lang="en-US" sz="1600" kern="100" dirty="0">
                          <a:effectLst/>
                          <a:latin typeface="Arial" panose="020B0604020202020204" pitchFamily="34" charset="0"/>
                          <a:ea typeface="MS Mincho" panose="02020609040205080304" pitchFamily="49" charset="-128"/>
                          <a:cs typeface="Arial" panose="020B0604020202020204" pitchFamily="34" charset="0"/>
                        </a:rPr>
                        <a:t> (Ω/m</a:t>
                      </a:r>
                      <a:r>
                        <a:rPr lang="en-US" sz="1600" kern="100" dirty="0" smtClean="0">
                          <a:effectLst/>
                          <a:latin typeface="Arial" panose="020B0604020202020204" pitchFamily="34" charset="0"/>
                          <a:ea typeface="MS Mincho" panose="02020609040205080304" pitchFamily="49" charset="-128"/>
                          <a:cs typeface="Arial" panose="020B0604020202020204" pitchFamily="34" charset="0"/>
                        </a:rPr>
                        <a:t>)</a:t>
                      </a:r>
                      <a:endParaRPr lang="zh-CN" sz="24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altLang="zh-CN" sz="1600" i="1" kern="100" dirty="0" err="1" smtClean="0">
                          <a:effectLst/>
                          <a:latin typeface="Arial" panose="020B0604020202020204" pitchFamily="34" charset="0"/>
                          <a:ea typeface="MS Mincho" panose="02020609040205080304" pitchFamily="49" charset="-128"/>
                          <a:cs typeface="Arial" panose="020B0604020202020204" pitchFamily="34" charset="0"/>
                        </a:rPr>
                        <a:t>Q</a:t>
                      </a:r>
                      <a:r>
                        <a:rPr lang="en-GB" altLang="zh-CN" sz="1600" kern="100" baseline="-25000" dirty="0" err="1" smtClean="0">
                          <a:effectLst/>
                          <a:latin typeface="Arial" panose="020B0604020202020204" pitchFamily="34" charset="0"/>
                          <a:ea typeface="MS Mincho" panose="02020609040205080304" pitchFamily="49" charset="-128"/>
                          <a:cs typeface="Arial" panose="020B0604020202020204" pitchFamily="34" charset="0"/>
                        </a:rPr>
                        <a:t>limit</a:t>
                      </a:r>
                      <a:endParaRPr lang="en-GB" altLang="zh-CN" sz="1600" kern="100" baseline="-25000" dirty="0" smtClean="0">
                        <a:effectLst/>
                        <a:latin typeface="Arial" panose="020B0604020202020204" pitchFamily="34" charset="0"/>
                        <a:ea typeface="MS Mincho" panose="02020609040205080304" pitchFamily="49" charset="-128"/>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l-GR" altLang="zh-CN" sz="1600" b="0" i="1" u="none" strike="noStrike" cap="none" normalizeH="0" baseline="0" dirty="0" smtClean="0">
                          <a:ln>
                            <a:noFill/>
                          </a:ln>
                          <a:solidFill>
                            <a:schemeClr val="tx1"/>
                          </a:solidFill>
                          <a:effectLst/>
                          <a:latin typeface="Arial" panose="020B0604020202020204" pitchFamily="34" charset="0"/>
                          <a:ea typeface="+mn-ea"/>
                          <a:cs typeface="Arial" panose="020B0604020202020204" pitchFamily="34" charset="0"/>
                        </a:rPr>
                        <a:t>σ</a:t>
                      </a:r>
                      <a:r>
                        <a:rPr kumimoji="0" lang="en-US" altLang="zh-CN" sz="1600" b="0" i="1" u="none" strike="noStrike" cap="none" normalizeH="0" baseline="-25000" dirty="0" smtClean="0">
                          <a:ln>
                            <a:noFill/>
                          </a:ln>
                          <a:solidFill>
                            <a:schemeClr val="tx1"/>
                          </a:solidFill>
                          <a:effectLst/>
                          <a:latin typeface="Arial" panose="020B0604020202020204" pitchFamily="34" charset="0"/>
                          <a:ea typeface="+mn-ea"/>
                          <a:cs typeface="Arial" panose="020B0604020202020204" pitchFamily="34" charset="0"/>
                        </a:rPr>
                        <a:t>f </a:t>
                      </a:r>
                      <a:r>
                        <a:rPr kumimoji="0" lang="en-US" altLang="zh-CN" sz="1600" b="0" i="0" u="none" strike="noStrike" cap="none" normalizeH="0" baseline="0" dirty="0" smtClean="0">
                          <a:ln>
                            <a:noFill/>
                          </a:ln>
                          <a:solidFill>
                            <a:schemeClr val="tx1"/>
                          </a:solidFill>
                          <a:effectLst/>
                          <a:latin typeface="Arial" panose="020B0604020202020204" pitchFamily="34" charset="0"/>
                          <a:ea typeface="+mn-ea"/>
                          <a:cs typeface="Arial" panose="020B0604020202020204" pitchFamily="34" charset="0"/>
                        </a:rPr>
                        <a:t>= 0 MHz</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lvl1pPr>
                        <a:spcBef>
                          <a:spcPct val="20000"/>
                        </a:spcBef>
                        <a:defRPr kumimoji="1" sz="2000">
                          <a:solidFill>
                            <a:srgbClr val="0000FF"/>
                          </a:solidFill>
                          <a:latin typeface="Arial" panose="020B0604020202020204" pitchFamily="34" charset="0"/>
                          <a:ea typeface="宋体" panose="02010600030101010101" pitchFamily="2" charset="-122"/>
                        </a:defRPr>
                      </a:lvl1pPr>
                      <a:lvl2pPr marL="742950" indent="-285750">
                        <a:spcBef>
                          <a:spcPct val="20000"/>
                        </a:spcBef>
                        <a:defRPr kumimoji="1">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rgbClr val="990033"/>
                          </a:solidFill>
                          <a:latin typeface="Arial" panose="020B0604020202020204" pitchFamily="34" charset="0"/>
                          <a:ea typeface="宋体" panose="02010600030101010101" pitchFamily="2" charset="-122"/>
                        </a:defRPr>
                      </a:lvl3pPr>
                      <a:lvl4pPr marL="1600200" indent="-228600">
                        <a:spcBef>
                          <a:spcPct val="20000"/>
                        </a:spcBef>
                        <a:defRPr kumimoji="1" sz="14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1" u="none" strike="noStrike" cap="none" normalizeH="0" baseline="0" dirty="0" err="1"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Q</a:t>
                      </a:r>
                      <a:r>
                        <a:rPr kumimoji="0" lang="en-US" altLang="zh-CN" sz="1600" b="0" i="0" u="none" strike="noStrike" cap="none" normalizeH="0" baseline="-25000" dirty="0" err="1"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limit</a:t>
                      </a:r>
                      <a:endParaRPr kumimoji="0" lang="en-US" altLang="zh-CN" sz="1600" b="0" i="0" u="none" strike="noStrike" cap="none" normalizeH="0" baseline="-2500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zh-CN" sz="1600" b="0" i="1"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σ</a:t>
                      </a:r>
                      <a:r>
                        <a:rPr kumimoji="0" lang="en-US" altLang="zh-CN" sz="1600" b="0" i="1" u="none" strike="noStrike" cap="none" normalizeH="0" baseline="-2500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f </a:t>
                      </a:r>
                      <a:r>
                        <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 0.5 MHz</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1449" marR="9144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lvl1pPr>
                        <a:spcBef>
                          <a:spcPct val="20000"/>
                        </a:spcBef>
                        <a:defRPr kumimoji="1" sz="2000">
                          <a:solidFill>
                            <a:srgbClr val="0000FF"/>
                          </a:solidFill>
                          <a:latin typeface="Arial" panose="020B0604020202020204" pitchFamily="34" charset="0"/>
                          <a:ea typeface="宋体" panose="02010600030101010101" pitchFamily="2" charset="-122"/>
                        </a:defRPr>
                      </a:lvl1pPr>
                      <a:lvl2pPr marL="742950" indent="-285750">
                        <a:spcBef>
                          <a:spcPct val="20000"/>
                        </a:spcBef>
                        <a:defRPr kumimoji="1">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rgbClr val="990033"/>
                          </a:solidFill>
                          <a:latin typeface="Arial" panose="020B0604020202020204" pitchFamily="34" charset="0"/>
                          <a:ea typeface="宋体" panose="02010600030101010101" pitchFamily="2" charset="-122"/>
                        </a:defRPr>
                      </a:lvl3pPr>
                      <a:lvl4pPr marL="1600200" indent="-228600">
                        <a:spcBef>
                          <a:spcPct val="20000"/>
                        </a:spcBef>
                        <a:defRPr kumimoji="1" sz="14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1" u="none" strike="noStrike" cap="none" normalizeH="0" baseline="0" dirty="0" err="1"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Q</a:t>
                      </a:r>
                      <a:r>
                        <a:rPr kumimoji="0" lang="en-US" altLang="zh-CN" sz="1600" b="0" i="0" u="none" strike="noStrike" cap="none" normalizeH="0" baseline="-25000" dirty="0" err="1"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limit</a:t>
                      </a:r>
                      <a:endParaRPr kumimoji="0" lang="en-US" altLang="zh-CN" sz="1600" b="0" i="0" u="none" strike="noStrike" cap="none" normalizeH="0" baseline="-2500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1"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σ</a:t>
                      </a:r>
                      <a:r>
                        <a:rPr kumimoji="0" lang="en-US" altLang="zh-CN" sz="1600" b="0" i="1" u="none" strike="noStrike" cap="none" normalizeH="0" baseline="-2500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f </a:t>
                      </a:r>
                      <a:r>
                        <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 5 MHz</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1449" marR="9144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086">
                <a:tc>
                  <a:txBody>
                    <a:bodyPr/>
                    <a:lstStyle/>
                    <a:p>
                      <a:pPr algn="ctr">
                        <a:spcAft>
                          <a:spcPts val="0"/>
                        </a:spcAft>
                      </a:pPr>
                      <a:r>
                        <a:rPr lang="en-US" sz="1600" kern="100">
                          <a:effectLst/>
                          <a:latin typeface="Arial" panose="020B0604020202020204" pitchFamily="34" charset="0"/>
                          <a:ea typeface="MS Mincho" panose="02020609040205080304" pitchFamily="49" charset="-128"/>
                          <a:cs typeface="Arial" panose="020B0604020202020204" pitchFamily="34" charset="0"/>
                        </a:rPr>
                        <a:t>TE111</a:t>
                      </a:r>
                      <a:endParaRPr lang="zh-CN" sz="24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S Mincho" panose="02020609040205080304" pitchFamily="49" charset="-128"/>
                          <a:cs typeface="Arial" panose="020B0604020202020204" pitchFamily="34" charset="0"/>
                        </a:rPr>
                        <a:t>0.824</a:t>
                      </a:r>
                      <a:endParaRPr lang="zh-CN" sz="24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S Mincho" panose="02020609040205080304" pitchFamily="49" charset="-128"/>
                          <a:cs typeface="Arial" panose="020B0604020202020204" pitchFamily="34" charset="0"/>
                        </a:rPr>
                        <a:t>832.2</a:t>
                      </a:r>
                      <a:endParaRPr lang="zh-CN" sz="24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a:solidFill>
                            <a:schemeClr val="tx1"/>
                          </a:solidFill>
                          <a:effectLst/>
                          <a:latin typeface="Arial" panose="020B0604020202020204" pitchFamily="34" charset="0"/>
                          <a:ea typeface="MS Mincho" panose="02020609040205080304" pitchFamily="49" charset="-128"/>
                          <a:cs typeface="Arial" panose="020B0604020202020204" pitchFamily="34" charset="0"/>
                        </a:rPr>
                        <a:t>2.3E+4</a:t>
                      </a:r>
                      <a:endParaRPr lang="zh-CN" sz="2400" kern="10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lvl1pPr>
                        <a:spcBef>
                          <a:spcPct val="20000"/>
                        </a:spcBef>
                        <a:defRPr kumimoji="1" sz="2000">
                          <a:solidFill>
                            <a:srgbClr val="0000FF"/>
                          </a:solidFill>
                          <a:latin typeface="Arial" panose="020B0604020202020204" pitchFamily="34" charset="0"/>
                          <a:ea typeface="宋体" panose="02010600030101010101" pitchFamily="2" charset="-122"/>
                        </a:defRPr>
                      </a:lvl1pPr>
                      <a:lvl2pPr marL="742950" indent="-285750">
                        <a:spcBef>
                          <a:spcPct val="20000"/>
                        </a:spcBef>
                        <a:defRPr kumimoji="1">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rgbClr val="990033"/>
                          </a:solidFill>
                          <a:latin typeface="Arial" panose="020B0604020202020204" pitchFamily="34" charset="0"/>
                          <a:ea typeface="宋体" panose="02010600030101010101" pitchFamily="2" charset="-122"/>
                        </a:defRPr>
                      </a:lvl3pPr>
                      <a:lvl4pPr marL="1600200" indent="-228600">
                        <a:spcBef>
                          <a:spcPct val="20000"/>
                        </a:spcBef>
                        <a:defRPr kumimoji="1" sz="14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1.2E6</a:t>
                      </a:r>
                    </a:p>
                  </a:txBody>
                  <a:tcPr marL="91449" marR="91449"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lvl1pPr>
                        <a:spcBef>
                          <a:spcPct val="20000"/>
                        </a:spcBef>
                        <a:defRPr kumimoji="1" sz="2000">
                          <a:solidFill>
                            <a:srgbClr val="0000FF"/>
                          </a:solidFill>
                          <a:latin typeface="Arial" panose="020B0604020202020204" pitchFamily="34" charset="0"/>
                          <a:ea typeface="宋体" panose="02010600030101010101" pitchFamily="2" charset="-122"/>
                        </a:defRPr>
                      </a:lvl1pPr>
                      <a:lvl2pPr marL="742950" indent="-285750">
                        <a:spcBef>
                          <a:spcPct val="20000"/>
                        </a:spcBef>
                        <a:defRPr kumimoji="1">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rgbClr val="990033"/>
                          </a:solidFill>
                          <a:latin typeface="Arial" panose="020B0604020202020204" pitchFamily="34" charset="0"/>
                          <a:ea typeface="宋体" panose="02010600030101010101" pitchFamily="2" charset="-122"/>
                        </a:defRPr>
                      </a:lvl3pPr>
                      <a:lvl4pPr marL="1600200" indent="-228600">
                        <a:spcBef>
                          <a:spcPct val="20000"/>
                        </a:spcBef>
                        <a:defRPr kumimoji="1" sz="14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C00000"/>
                          </a:solidFill>
                          <a:effectLst/>
                          <a:latin typeface="Arial" panose="020B0604020202020204" pitchFamily="34" charset="0"/>
                          <a:ea typeface="宋体" panose="02010600030101010101" pitchFamily="2" charset="-122"/>
                          <a:cs typeface="Arial" panose="020B0604020202020204" pitchFamily="34" charset="0"/>
                        </a:rPr>
                        <a:t>2.4E6</a:t>
                      </a:r>
                    </a:p>
                  </a:txBody>
                  <a:tcPr marL="91449" marR="91449"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086">
                <a:tc>
                  <a:txBody>
                    <a:bodyPr/>
                    <a:lstStyle/>
                    <a:p>
                      <a:pPr algn="ctr">
                        <a:spcAft>
                          <a:spcPts val="0"/>
                        </a:spcAft>
                      </a:pPr>
                      <a:r>
                        <a:rPr lang="en-US" sz="1600" kern="100">
                          <a:effectLst/>
                          <a:latin typeface="Arial" panose="020B0604020202020204" pitchFamily="34" charset="0"/>
                          <a:ea typeface="MS Mincho" panose="02020609040205080304" pitchFamily="49" charset="-128"/>
                          <a:cs typeface="Arial" panose="020B0604020202020204" pitchFamily="34" charset="0"/>
                        </a:rPr>
                        <a:t>TM110</a:t>
                      </a:r>
                      <a:endParaRPr lang="zh-CN" sz="24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S Mincho" panose="02020609040205080304" pitchFamily="49" charset="-128"/>
                          <a:cs typeface="Arial" panose="020B0604020202020204" pitchFamily="34" charset="0"/>
                        </a:rPr>
                        <a:t>0.930</a:t>
                      </a:r>
                      <a:endParaRPr lang="zh-CN" sz="24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S Mincho" panose="02020609040205080304" pitchFamily="49" charset="-128"/>
                          <a:cs typeface="Arial" panose="020B0604020202020204" pitchFamily="34" charset="0"/>
                        </a:rPr>
                        <a:t>681.2</a:t>
                      </a:r>
                      <a:endParaRPr lang="zh-CN" sz="24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a:solidFill>
                            <a:schemeClr val="tx1"/>
                          </a:solidFill>
                          <a:effectLst/>
                          <a:latin typeface="Arial" panose="020B0604020202020204" pitchFamily="34" charset="0"/>
                          <a:ea typeface="MS Mincho" panose="02020609040205080304" pitchFamily="49" charset="-128"/>
                          <a:cs typeface="Arial" panose="020B0604020202020204" pitchFamily="34" charset="0"/>
                        </a:rPr>
                        <a:t>2.8E+4</a:t>
                      </a:r>
                      <a:endParaRPr lang="zh-CN" sz="2400" kern="10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lvl1pPr>
                        <a:spcBef>
                          <a:spcPct val="20000"/>
                        </a:spcBef>
                        <a:defRPr kumimoji="1" sz="2000">
                          <a:solidFill>
                            <a:srgbClr val="0000FF"/>
                          </a:solidFill>
                          <a:latin typeface="Arial" panose="020B0604020202020204" pitchFamily="34" charset="0"/>
                          <a:ea typeface="宋体" panose="02010600030101010101" pitchFamily="2" charset="-122"/>
                        </a:defRPr>
                      </a:lvl1pPr>
                      <a:lvl2pPr marL="742950" indent="-285750">
                        <a:spcBef>
                          <a:spcPct val="20000"/>
                        </a:spcBef>
                        <a:defRPr kumimoji="1">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rgbClr val="990033"/>
                          </a:solidFill>
                          <a:latin typeface="Arial" panose="020B0604020202020204" pitchFamily="34" charset="0"/>
                          <a:ea typeface="宋体" panose="02010600030101010101" pitchFamily="2" charset="-122"/>
                        </a:defRPr>
                      </a:lvl3pPr>
                      <a:lvl4pPr marL="1600200" indent="-228600">
                        <a:spcBef>
                          <a:spcPct val="20000"/>
                        </a:spcBef>
                        <a:defRPr kumimoji="1" sz="14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1.5E6</a:t>
                      </a:r>
                    </a:p>
                  </a:txBody>
                  <a:tcPr marL="91449" marR="91449"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lvl1pPr>
                        <a:spcBef>
                          <a:spcPct val="20000"/>
                        </a:spcBef>
                        <a:defRPr kumimoji="1" sz="2000">
                          <a:solidFill>
                            <a:srgbClr val="0000FF"/>
                          </a:solidFill>
                          <a:latin typeface="Arial" panose="020B0604020202020204" pitchFamily="34" charset="0"/>
                          <a:ea typeface="宋体" panose="02010600030101010101" pitchFamily="2" charset="-122"/>
                        </a:defRPr>
                      </a:lvl1pPr>
                      <a:lvl2pPr marL="742950" indent="-285750">
                        <a:spcBef>
                          <a:spcPct val="20000"/>
                        </a:spcBef>
                        <a:defRPr kumimoji="1">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rgbClr val="990033"/>
                          </a:solidFill>
                          <a:latin typeface="Arial" panose="020B0604020202020204" pitchFamily="34" charset="0"/>
                          <a:ea typeface="宋体" panose="02010600030101010101" pitchFamily="2" charset="-122"/>
                        </a:defRPr>
                      </a:lvl3pPr>
                      <a:lvl4pPr marL="1600200" indent="-228600">
                        <a:spcBef>
                          <a:spcPct val="20000"/>
                        </a:spcBef>
                        <a:defRPr kumimoji="1" sz="14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C00000"/>
                          </a:solidFill>
                          <a:effectLst/>
                          <a:latin typeface="Arial" panose="020B0604020202020204" pitchFamily="34" charset="0"/>
                          <a:ea typeface="宋体" panose="02010600030101010101" pitchFamily="2" charset="-122"/>
                          <a:cs typeface="Arial" panose="020B0604020202020204" pitchFamily="34" charset="0"/>
                        </a:rPr>
                        <a:t>3.0E6</a:t>
                      </a:r>
                    </a:p>
                  </a:txBody>
                  <a:tcPr marL="91449" marR="91449"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086">
                <a:tc>
                  <a:txBody>
                    <a:bodyPr/>
                    <a:lstStyle/>
                    <a:p>
                      <a:pPr algn="ctr">
                        <a:spcAft>
                          <a:spcPts val="0"/>
                        </a:spcAft>
                      </a:pPr>
                      <a:r>
                        <a:rPr lang="en-US" sz="1600" kern="100">
                          <a:effectLst/>
                          <a:latin typeface="Arial" panose="020B0604020202020204" pitchFamily="34" charset="0"/>
                          <a:ea typeface="MS Mincho" panose="02020609040205080304" pitchFamily="49" charset="-128"/>
                          <a:cs typeface="Arial" panose="020B0604020202020204" pitchFamily="34" charset="0"/>
                        </a:rPr>
                        <a:t>TE112</a:t>
                      </a:r>
                      <a:endParaRPr lang="zh-CN" sz="24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S Mincho" panose="02020609040205080304" pitchFamily="49" charset="-128"/>
                          <a:cs typeface="Arial" panose="020B0604020202020204" pitchFamily="34" charset="0"/>
                        </a:rPr>
                        <a:t>1.225</a:t>
                      </a:r>
                      <a:endParaRPr lang="zh-CN" sz="24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S Mincho" panose="02020609040205080304" pitchFamily="49" charset="-128"/>
                          <a:cs typeface="Arial" panose="020B0604020202020204" pitchFamily="34" charset="0"/>
                        </a:rPr>
                        <a:t>36.2</a:t>
                      </a:r>
                      <a:endParaRPr lang="zh-CN" sz="24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dirty="0" smtClean="0">
                          <a:solidFill>
                            <a:schemeClr val="tx1"/>
                          </a:solidFill>
                          <a:effectLst/>
                          <a:latin typeface="Arial" panose="020B0604020202020204" pitchFamily="34" charset="0"/>
                          <a:ea typeface="MS Mincho" panose="02020609040205080304" pitchFamily="49" charset="-128"/>
                          <a:cs typeface="Arial" panose="020B0604020202020204" pitchFamily="34" charset="0"/>
                        </a:rPr>
                        <a:t>5.2E+5</a:t>
                      </a:r>
                      <a:endParaRPr lang="zh-CN" sz="2400" kern="1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lvl1pPr>
                        <a:spcBef>
                          <a:spcPct val="20000"/>
                        </a:spcBef>
                        <a:defRPr kumimoji="1" sz="2000">
                          <a:solidFill>
                            <a:srgbClr val="0000FF"/>
                          </a:solidFill>
                          <a:latin typeface="Arial" panose="020B0604020202020204" pitchFamily="34" charset="0"/>
                          <a:ea typeface="宋体" panose="02010600030101010101" pitchFamily="2" charset="-122"/>
                        </a:defRPr>
                      </a:lvl1pPr>
                      <a:lvl2pPr marL="742950" indent="-285750">
                        <a:spcBef>
                          <a:spcPct val="20000"/>
                        </a:spcBef>
                        <a:defRPr kumimoji="1">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rgbClr val="990033"/>
                          </a:solidFill>
                          <a:latin typeface="Arial" panose="020B0604020202020204" pitchFamily="34" charset="0"/>
                          <a:ea typeface="宋体" panose="02010600030101010101" pitchFamily="2" charset="-122"/>
                        </a:defRPr>
                      </a:lvl3pPr>
                      <a:lvl4pPr marL="1600200" indent="-228600">
                        <a:spcBef>
                          <a:spcPct val="20000"/>
                        </a:spcBef>
                        <a:defRPr kumimoji="1" sz="14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1.9E6</a:t>
                      </a:r>
                    </a:p>
                  </a:txBody>
                  <a:tcPr marL="91449" marR="91449"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lvl1pPr>
                        <a:spcBef>
                          <a:spcPct val="20000"/>
                        </a:spcBef>
                        <a:defRPr kumimoji="1" sz="2000">
                          <a:solidFill>
                            <a:srgbClr val="0000FF"/>
                          </a:solidFill>
                          <a:latin typeface="Arial" panose="020B0604020202020204" pitchFamily="34" charset="0"/>
                          <a:ea typeface="宋体" panose="02010600030101010101" pitchFamily="2" charset="-122"/>
                        </a:defRPr>
                      </a:lvl1pPr>
                      <a:lvl2pPr marL="742950" indent="-285750">
                        <a:spcBef>
                          <a:spcPct val="20000"/>
                        </a:spcBef>
                        <a:defRPr kumimoji="1">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rgbClr val="990033"/>
                          </a:solidFill>
                          <a:latin typeface="Arial" panose="020B0604020202020204" pitchFamily="34" charset="0"/>
                          <a:ea typeface="宋体" panose="02010600030101010101" pitchFamily="2" charset="-122"/>
                        </a:defRPr>
                      </a:lvl3pPr>
                      <a:lvl4pPr marL="1600200" indent="-228600">
                        <a:spcBef>
                          <a:spcPct val="20000"/>
                        </a:spcBef>
                        <a:defRPr kumimoji="1" sz="14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C00000"/>
                          </a:solidFill>
                          <a:effectLst/>
                          <a:latin typeface="Arial" panose="020B0604020202020204" pitchFamily="34" charset="0"/>
                          <a:ea typeface="宋体" panose="02010600030101010101" pitchFamily="2" charset="-122"/>
                          <a:cs typeface="Arial" panose="020B0604020202020204" pitchFamily="34" charset="0"/>
                        </a:rPr>
                        <a:t>3.7E6</a:t>
                      </a:r>
                    </a:p>
                  </a:txBody>
                  <a:tcPr marL="91449" marR="91449"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086">
                <a:tc>
                  <a:txBody>
                    <a:bodyPr/>
                    <a:lstStyle/>
                    <a:p>
                      <a:pPr algn="ctr">
                        <a:spcAft>
                          <a:spcPts val="0"/>
                        </a:spcAft>
                      </a:pPr>
                      <a:r>
                        <a:rPr lang="en-US" sz="1600" kern="100">
                          <a:effectLst/>
                          <a:latin typeface="Arial" panose="020B0604020202020204" pitchFamily="34" charset="0"/>
                          <a:ea typeface="MS Mincho" panose="02020609040205080304" pitchFamily="49" charset="-128"/>
                          <a:cs typeface="Arial" panose="020B0604020202020204" pitchFamily="34" charset="0"/>
                        </a:rPr>
                        <a:t>TM111</a:t>
                      </a:r>
                      <a:endParaRPr lang="zh-CN" sz="24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S Mincho" panose="02020609040205080304" pitchFamily="49" charset="-128"/>
                          <a:cs typeface="Arial" panose="020B0604020202020204" pitchFamily="34" charset="0"/>
                        </a:rPr>
                        <a:t>1.440</a:t>
                      </a:r>
                      <a:endParaRPr lang="zh-CN" sz="24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S Mincho" panose="02020609040205080304" pitchFamily="49" charset="-128"/>
                          <a:cs typeface="Arial" panose="020B0604020202020204" pitchFamily="34" charset="0"/>
                        </a:rPr>
                        <a:t>101.5</a:t>
                      </a:r>
                      <a:endParaRPr lang="zh-CN" sz="24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1.9E+5</a:t>
                      </a:r>
                      <a:endParaRPr lang="zh-CN" sz="2400" kern="1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lvl1pPr>
                        <a:spcBef>
                          <a:spcPct val="20000"/>
                        </a:spcBef>
                        <a:defRPr kumimoji="1" sz="2000">
                          <a:solidFill>
                            <a:srgbClr val="0000FF"/>
                          </a:solidFill>
                          <a:latin typeface="Arial" panose="020B0604020202020204" pitchFamily="34" charset="0"/>
                          <a:ea typeface="宋体" panose="02010600030101010101" pitchFamily="2" charset="-122"/>
                        </a:defRPr>
                      </a:lvl1pPr>
                      <a:lvl2pPr marL="742950" indent="-285750">
                        <a:spcBef>
                          <a:spcPct val="20000"/>
                        </a:spcBef>
                        <a:defRPr kumimoji="1">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rgbClr val="990033"/>
                          </a:solidFill>
                          <a:latin typeface="Arial" panose="020B0604020202020204" pitchFamily="34" charset="0"/>
                          <a:ea typeface="宋体" panose="02010600030101010101" pitchFamily="2" charset="-122"/>
                        </a:defRPr>
                      </a:lvl3pPr>
                      <a:lvl4pPr marL="1600200" indent="-228600">
                        <a:spcBef>
                          <a:spcPct val="20000"/>
                        </a:spcBef>
                        <a:defRPr kumimoji="1" sz="14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1.0E7</a:t>
                      </a:r>
                    </a:p>
                  </a:txBody>
                  <a:tcPr marL="91449" marR="91449"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lvl1pPr>
                        <a:spcBef>
                          <a:spcPct val="20000"/>
                        </a:spcBef>
                        <a:defRPr kumimoji="1" sz="2000">
                          <a:solidFill>
                            <a:srgbClr val="0000FF"/>
                          </a:solidFill>
                          <a:latin typeface="Arial" panose="020B0604020202020204" pitchFamily="34" charset="0"/>
                          <a:ea typeface="宋体" panose="02010600030101010101" pitchFamily="2" charset="-122"/>
                        </a:defRPr>
                      </a:lvl1pPr>
                      <a:lvl2pPr marL="742950" indent="-285750">
                        <a:spcBef>
                          <a:spcPct val="20000"/>
                        </a:spcBef>
                        <a:defRPr kumimoji="1">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rgbClr val="990033"/>
                          </a:solidFill>
                          <a:latin typeface="Arial" panose="020B0604020202020204" pitchFamily="34" charset="0"/>
                          <a:ea typeface="宋体" panose="02010600030101010101" pitchFamily="2" charset="-122"/>
                        </a:defRPr>
                      </a:lvl3pPr>
                      <a:lvl4pPr marL="1600200" indent="-228600">
                        <a:spcBef>
                          <a:spcPct val="20000"/>
                        </a:spcBef>
                        <a:defRPr kumimoji="1" sz="14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C00000"/>
                          </a:solidFill>
                          <a:effectLst/>
                          <a:latin typeface="Arial" panose="020B0604020202020204" pitchFamily="34" charset="0"/>
                          <a:ea typeface="宋体" panose="02010600030101010101" pitchFamily="2" charset="-122"/>
                          <a:cs typeface="Arial" panose="020B0604020202020204" pitchFamily="34" charset="0"/>
                        </a:rPr>
                        <a:t>2.0E7</a:t>
                      </a:r>
                    </a:p>
                  </a:txBody>
                  <a:tcPr marL="91449" marR="91449"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cxnSp>
        <p:nvCxnSpPr>
          <p:cNvPr id="10" name="直接连接符 9"/>
          <p:cNvCxnSpPr/>
          <p:nvPr/>
        </p:nvCxnSpPr>
        <p:spPr>
          <a:xfrm flipV="1">
            <a:off x="8517380" y="3931920"/>
            <a:ext cx="544324" cy="9461"/>
          </a:xfrm>
          <a:prstGeom prst="line">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8477250" y="3600688"/>
            <a:ext cx="768350" cy="307777"/>
          </a:xfrm>
          <a:prstGeom prst="rect">
            <a:avLst/>
          </a:prstGeom>
          <a:noFill/>
        </p:spPr>
        <p:txBody>
          <a:bodyPr wrap="square" rtlCol="0">
            <a:spAutoFit/>
          </a:bodyPr>
          <a:lstStyle/>
          <a:p>
            <a:r>
              <a:rPr lang="en-US" altLang="zh-CN" sz="1400" dirty="0" smtClean="0">
                <a:solidFill>
                  <a:prstClr val="black"/>
                </a:solidFill>
                <a:latin typeface="Arial" panose="020B0604020202020204" pitchFamily="34" charset="0"/>
                <a:ea typeface="Arial Unicode MS" panose="020B0604020202020204" pitchFamily="34" charset="-122"/>
                <a:cs typeface="Arial" panose="020B0604020202020204" pitchFamily="34" charset="0"/>
              </a:rPr>
              <a:t>cut-off</a:t>
            </a:r>
            <a:endParaRPr lang="zh-CN" altLang="en-US" sz="1400" dirty="0">
              <a:solidFill>
                <a:prstClr val="black"/>
              </a:solidFill>
              <a:latin typeface="Arial" panose="020B0604020202020204" pitchFamily="34" charset="0"/>
              <a:ea typeface="Arial Unicode MS" panose="020B0604020202020204" pitchFamily="34" charset="-122"/>
              <a:cs typeface="Arial" panose="020B0604020202020204" pitchFamily="34" charset="0"/>
            </a:endParaRPr>
          </a:p>
        </p:txBody>
      </p:sp>
      <p:cxnSp>
        <p:nvCxnSpPr>
          <p:cNvPr id="13" name="直接连接符 12"/>
          <p:cNvCxnSpPr/>
          <p:nvPr/>
        </p:nvCxnSpPr>
        <p:spPr>
          <a:xfrm flipV="1">
            <a:off x="8490964" y="2685224"/>
            <a:ext cx="544324" cy="9461"/>
          </a:xfrm>
          <a:prstGeom prst="line">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8450834" y="2353992"/>
            <a:ext cx="768350" cy="307777"/>
          </a:xfrm>
          <a:prstGeom prst="rect">
            <a:avLst/>
          </a:prstGeom>
          <a:noFill/>
        </p:spPr>
        <p:txBody>
          <a:bodyPr wrap="square" rtlCol="0">
            <a:spAutoFit/>
          </a:bodyPr>
          <a:lstStyle/>
          <a:p>
            <a:r>
              <a:rPr lang="en-US" altLang="zh-CN" sz="1400" dirty="0" smtClean="0">
                <a:solidFill>
                  <a:prstClr val="black"/>
                </a:solidFill>
                <a:latin typeface="Arial" panose="020B0604020202020204" pitchFamily="34" charset="0"/>
                <a:ea typeface="Arial Unicode MS" panose="020B0604020202020204" pitchFamily="34" charset="-122"/>
                <a:cs typeface="Arial" panose="020B0604020202020204" pitchFamily="34" charset="0"/>
              </a:rPr>
              <a:t>cut-off</a:t>
            </a:r>
            <a:endParaRPr lang="zh-CN" altLang="en-US" sz="1400" dirty="0">
              <a:solidFill>
                <a:prstClr val="black"/>
              </a:solidFill>
              <a:latin typeface="Arial" panose="020B0604020202020204" pitchFamily="34" charset="0"/>
              <a:ea typeface="Arial Unicode MS" panose="020B0604020202020204" pitchFamily="34" charset="-122"/>
              <a:cs typeface="Arial" panose="020B0604020202020204" pitchFamily="34" charset="0"/>
            </a:endParaRPr>
          </a:p>
        </p:txBody>
      </p:sp>
    </p:spTree>
    <p:extLst>
      <p:ext uri="{BB962C8B-B14F-4D97-AF65-F5344CB8AC3E}">
        <p14:creationId xmlns:p14="http://schemas.microsoft.com/office/powerpoint/2010/main" val="3051235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4</a:t>
            </a:fld>
            <a:endParaRPr lang="zh-CN" altLang="en-US">
              <a:solidFill>
                <a:prstClr val="black">
                  <a:tint val="75000"/>
                </a:prstClr>
              </a:solidFill>
            </a:endParaRPr>
          </a:p>
        </p:txBody>
      </p:sp>
      <p:graphicFrame>
        <p:nvGraphicFramePr>
          <p:cNvPr id="5" name="Object 4"/>
          <p:cNvGraphicFramePr>
            <a:graphicFrameLocks noChangeAspect="1"/>
          </p:cNvGraphicFramePr>
          <p:nvPr>
            <p:extLst/>
          </p:nvPr>
        </p:nvGraphicFramePr>
        <p:xfrm>
          <a:off x="1989604" y="152400"/>
          <a:ext cx="5163205" cy="6553200"/>
        </p:xfrm>
        <a:graphic>
          <a:graphicData uri="http://schemas.openxmlformats.org/presentationml/2006/ole">
            <mc:AlternateContent xmlns:mc="http://schemas.openxmlformats.org/markup-compatibility/2006">
              <mc:Choice xmlns:v="urn:schemas-microsoft-com:vml" Requires="v">
                <p:oleObj spid="_x0000_s1077" name="Document" r:id="rId3" imgW="5935378" imgH="7532517" progId="Word.Document.12">
                  <p:embed/>
                </p:oleObj>
              </mc:Choice>
              <mc:Fallback>
                <p:oleObj name="Document" r:id="rId3" imgW="5935378" imgH="7532517" progId="Word.Document.12">
                  <p:embed/>
                  <p:pic>
                    <p:nvPicPr>
                      <p:cNvPr id="0" name=""/>
                      <p:cNvPicPr/>
                      <p:nvPr/>
                    </p:nvPicPr>
                    <p:blipFill>
                      <a:blip r:embed="rId4"/>
                      <a:stretch>
                        <a:fillRect/>
                      </a:stretch>
                    </p:blipFill>
                    <p:spPr>
                      <a:xfrm>
                        <a:off x="1989604" y="152400"/>
                        <a:ext cx="5163205" cy="6553200"/>
                      </a:xfrm>
                      <a:prstGeom prst="rect">
                        <a:avLst/>
                      </a:prstGeom>
                    </p:spPr>
                  </p:pic>
                </p:oleObj>
              </mc:Fallback>
            </mc:AlternateContent>
          </a:graphicData>
        </a:graphic>
      </p:graphicFrame>
      <p:sp>
        <p:nvSpPr>
          <p:cNvPr id="2" name="TextBox 1"/>
          <p:cNvSpPr txBox="1"/>
          <p:nvPr/>
        </p:nvSpPr>
        <p:spPr>
          <a:xfrm>
            <a:off x="685800" y="1524000"/>
            <a:ext cx="7772400" cy="2585323"/>
          </a:xfrm>
          <a:prstGeom prst="rect">
            <a:avLst/>
          </a:prstGeom>
          <a:noFill/>
          <a:ln w="57150">
            <a:solidFill>
              <a:srgbClr val="FF0000"/>
            </a:solidFill>
          </a:ln>
        </p:spPr>
        <p:txBody>
          <a:bodyPr wrap="square" rtlCol="0">
            <a:spAutoFit/>
          </a:bodyPr>
          <a:lstStyle/>
          <a:p>
            <a:pPr algn="ctr"/>
            <a:r>
              <a:rPr lang="en-US" sz="54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258 authors </a:t>
            </a:r>
          </a:p>
          <a:p>
            <a:pPr algn="ctr"/>
            <a:r>
              <a:rPr lang="en-US" sz="5400"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f</a:t>
            </a:r>
            <a:r>
              <a:rPr lang="en-US" sz="54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rom 45 institutions </a:t>
            </a:r>
          </a:p>
          <a:p>
            <a:pPr algn="ctr"/>
            <a:r>
              <a:rPr lang="en-US" sz="5400"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in 9 countries</a:t>
            </a:r>
            <a:endParaRPr lang="en-US" sz="5400"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618902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矩形 1"/>
          <p:cNvSpPr>
            <a:spLocks noChangeArrowheads="1"/>
          </p:cNvSpPr>
          <p:nvPr/>
        </p:nvSpPr>
        <p:spPr bwMode="auto">
          <a:xfrm>
            <a:off x="591312" y="5321648"/>
            <a:ext cx="8013192"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285750" indent="-285750">
              <a:spcBef>
                <a:spcPts val="1200"/>
              </a:spcBef>
              <a:buFont typeface="Arial" panose="020B0604020202020204" pitchFamily="34" charset="0"/>
              <a:buChar char="•"/>
            </a:pPr>
            <a:r>
              <a:rPr kumimoji="0" lang="pt-BR" altLang="zh-CN" sz="1800" dirty="0" smtClean="0">
                <a:solidFill>
                  <a:srgbClr val="C00000"/>
                </a:solidFill>
                <a:cs typeface="Arial" panose="020B0604020202020204" pitchFamily="34" charset="0"/>
              </a:rPr>
              <a:t>Feedback system is needed to mitigate multi-bunch instabilities.</a:t>
            </a:r>
          </a:p>
          <a:p>
            <a:pPr marL="285750" indent="-285750">
              <a:spcBef>
                <a:spcPts val="600"/>
              </a:spcBef>
              <a:buFont typeface="Arial" panose="020B0604020202020204" pitchFamily="34" charset="0"/>
              <a:buChar char="•"/>
            </a:pPr>
            <a:r>
              <a:rPr lang="en-US" altLang="zh-CN" sz="1800" dirty="0" smtClean="0">
                <a:solidFill>
                  <a:srgbClr val="C00000"/>
                </a:solidFill>
                <a:cs typeface="Arial" panose="020B0604020202020204" pitchFamily="34" charset="0"/>
              </a:rPr>
              <a:t>Single </a:t>
            </a:r>
            <a:r>
              <a:rPr lang="en-US" altLang="zh-CN" sz="1800" dirty="0">
                <a:solidFill>
                  <a:srgbClr val="C00000"/>
                </a:solidFill>
                <a:cs typeface="Arial" panose="020B0604020202020204" pitchFamily="34" charset="0"/>
              </a:rPr>
              <a:t>bunch </a:t>
            </a:r>
            <a:r>
              <a:rPr lang="en-US" altLang="zh-CN" sz="1800" dirty="0" smtClean="0">
                <a:solidFill>
                  <a:srgbClr val="C00000"/>
                </a:solidFill>
                <a:cs typeface="Arial" panose="020B0604020202020204" pitchFamily="34" charset="0"/>
              </a:rPr>
              <a:t>instability is </a:t>
            </a:r>
            <a:r>
              <a:rPr lang="en-US" altLang="zh-CN" sz="1800" dirty="0">
                <a:solidFill>
                  <a:srgbClr val="C00000"/>
                </a:solidFill>
                <a:cs typeface="Arial" panose="020B0604020202020204" pitchFamily="34" charset="0"/>
              </a:rPr>
              <a:t>dominated by the vacuum pips, not the cavity.</a:t>
            </a:r>
            <a:endParaRPr kumimoji="0" lang="pt-BR" altLang="zh-CN" sz="1800" dirty="0" smtClean="0">
              <a:solidFill>
                <a:srgbClr val="C00000"/>
              </a:solidFill>
              <a:cs typeface="Arial" panose="020B0604020202020204" pitchFamily="34" charset="0"/>
            </a:endParaRPr>
          </a:p>
        </p:txBody>
      </p:sp>
      <p:sp>
        <p:nvSpPr>
          <p:cNvPr id="2" name="矩形 1"/>
          <p:cNvSpPr/>
          <p:nvPr/>
        </p:nvSpPr>
        <p:spPr>
          <a:xfrm>
            <a:off x="0" y="649161"/>
            <a:ext cx="9144000" cy="584775"/>
          </a:xfrm>
          <a:prstGeom prst="rect">
            <a:avLst/>
          </a:prstGeom>
        </p:spPr>
        <p:txBody>
          <a:bodyPr wrap="square">
            <a:spAutoFit/>
          </a:bodyPr>
          <a:lstStyle/>
          <a:p>
            <a:pPr algn="ctr"/>
            <a:r>
              <a:rPr lang="en-US" altLang="zh-CN" sz="3200" dirty="0" smtClean="0">
                <a:solidFill>
                  <a:srgbClr val="0070C0"/>
                </a:solidFill>
                <a:latin typeface="Arial" panose="020B0604020202020204" pitchFamily="34" charset="0"/>
                <a:cs typeface="Arial" panose="020B0604020202020204" pitchFamily="34" charset="0"/>
              </a:rPr>
              <a:t>HOM Impedance of Booster 1.3 GHz Cavity</a:t>
            </a:r>
            <a:endParaRPr lang="en-US" altLang="zh-CN" sz="3200" dirty="0">
              <a:solidFill>
                <a:srgbClr val="0070C0"/>
              </a:solidFill>
              <a:latin typeface="Arial" panose="020B0604020202020204" pitchFamily="34" charset="0"/>
              <a:cs typeface="Arial" panose="020B0604020202020204" pitchFamily="34" charset="0"/>
            </a:endParaRPr>
          </a:p>
        </p:txBody>
      </p:sp>
      <p:sp>
        <p:nvSpPr>
          <p:cNvPr id="3" name="矩形 2"/>
          <p:cNvSpPr/>
          <p:nvPr/>
        </p:nvSpPr>
        <p:spPr>
          <a:xfrm>
            <a:off x="591312" y="4439121"/>
            <a:ext cx="7668004" cy="1015663"/>
          </a:xfrm>
          <a:prstGeom prst="rect">
            <a:avLst/>
          </a:prstGeom>
        </p:spPr>
        <p:txBody>
          <a:bodyPr wrap="square">
            <a:spAutoFit/>
          </a:bodyPr>
          <a:lstStyle/>
          <a:p>
            <a:pPr algn="just">
              <a:tabLst>
                <a:tab pos="457200" algn="l"/>
              </a:tabLst>
            </a:pPr>
            <a:r>
              <a:rPr lang="en-GB" altLang="zh-CN" sz="1200" dirty="0" smtClean="0">
                <a:solidFill>
                  <a:prstClr val="black"/>
                </a:solidFill>
                <a:latin typeface="Arial" panose="020B0604020202020204" pitchFamily="34" charset="0"/>
                <a:ea typeface="Arial Unicode MS" panose="020B0604020202020204" pitchFamily="34" charset="-122"/>
                <a:cs typeface="Arial" panose="020B0604020202020204" pitchFamily="34" charset="0"/>
              </a:rPr>
              <a:t>*  </a:t>
            </a:r>
            <a:r>
              <a:rPr lang="en-US" altLang="zh-CN" sz="1200" dirty="0" smtClean="0">
                <a:solidFill>
                  <a:prstClr val="black"/>
                </a:solidFill>
                <a:latin typeface="Arial" panose="020B0604020202020204" pitchFamily="34" charset="0"/>
                <a:ea typeface="Arial Unicode MS" panose="020B0604020202020204" pitchFamily="34" charset="-122"/>
                <a:cs typeface="Arial" panose="020B0604020202020204" pitchFamily="34" charset="0"/>
              </a:rPr>
              <a:t>TESLA </a:t>
            </a:r>
            <a:r>
              <a:rPr lang="en-US" altLang="zh-CN" sz="1200" dirty="0">
                <a:solidFill>
                  <a:prstClr val="black"/>
                </a:solidFill>
                <a:latin typeface="Arial" panose="020B0604020202020204" pitchFamily="34" charset="0"/>
                <a:ea typeface="Arial Unicode MS" panose="020B0604020202020204" pitchFamily="34" charset="-122"/>
                <a:cs typeface="Arial" panose="020B0604020202020204" pitchFamily="34" charset="0"/>
              </a:rPr>
              <a:t>cavity measurement </a:t>
            </a:r>
            <a:r>
              <a:rPr lang="en-US" altLang="zh-CN" sz="1200" dirty="0" smtClean="0">
                <a:solidFill>
                  <a:prstClr val="black"/>
                </a:solidFill>
                <a:latin typeface="Arial" panose="020B0604020202020204" pitchFamily="34" charset="0"/>
                <a:ea typeface="Arial Unicode MS" panose="020B0604020202020204" pitchFamily="34" charset="-122"/>
                <a:cs typeface="Arial" panose="020B0604020202020204" pitchFamily="34" charset="0"/>
              </a:rPr>
              <a:t>data </a:t>
            </a:r>
          </a:p>
          <a:p>
            <a:pPr algn="just">
              <a:tabLst>
                <a:tab pos="457200" algn="l"/>
              </a:tabLst>
            </a:pPr>
            <a:r>
              <a:rPr lang="en-US" altLang="zh-CN" sz="1200" dirty="0">
                <a:solidFill>
                  <a:prstClr val="black"/>
                </a:solidFill>
                <a:latin typeface="Arial" panose="020B0604020202020204" pitchFamily="34" charset="0"/>
                <a:ea typeface="Arial Unicode MS" panose="020B0604020202020204" pitchFamily="34" charset="-122"/>
                <a:cs typeface="Arial" panose="020B0604020202020204" pitchFamily="34" charset="0"/>
              </a:rPr>
              <a:t>** at 6 </a:t>
            </a:r>
            <a:r>
              <a:rPr lang="en-US" altLang="zh-CN" sz="1200" dirty="0" smtClean="0">
                <a:solidFill>
                  <a:prstClr val="black"/>
                </a:solidFill>
                <a:latin typeface="Arial" panose="020B0604020202020204" pitchFamily="34" charset="0"/>
                <a:ea typeface="Arial Unicode MS" panose="020B0604020202020204" pitchFamily="34" charset="-122"/>
                <a:cs typeface="Arial" panose="020B0604020202020204" pitchFamily="34" charset="0"/>
              </a:rPr>
              <a:t>GeV.</a:t>
            </a:r>
          </a:p>
          <a:p>
            <a:pPr algn="just">
              <a:tabLst>
                <a:tab pos="457200" algn="l"/>
              </a:tabLst>
            </a:pPr>
            <a:r>
              <a:rPr lang="en-US" altLang="zh-CN" sz="1200" dirty="0" smtClean="0">
                <a:solidFill>
                  <a:prstClr val="black"/>
                </a:solidFill>
                <a:latin typeface="Arial" panose="020B0604020202020204" pitchFamily="34" charset="0"/>
                <a:ea typeface="Arial Unicode MS" panose="020B0604020202020204" pitchFamily="34" charset="-122"/>
                <a:cs typeface="Arial" panose="020B0604020202020204" pitchFamily="34" charset="0"/>
              </a:rPr>
              <a:t>Note: </a:t>
            </a:r>
            <a:r>
              <a:rPr lang="pt-BR" altLang="zh-CN" sz="1200" dirty="0" smtClean="0">
                <a:solidFill>
                  <a:prstClr val="black"/>
                </a:solidFill>
                <a:latin typeface="Arial" panose="020B0604020202020204" pitchFamily="34" charset="0"/>
                <a:ea typeface="Arial Unicode MS" panose="020B0604020202020204" pitchFamily="34" charset="-122"/>
                <a:cs typeface="Arial" panose="020B0604020202020204" pitchFamily="34" charset="0"/>
              </a:rPr>
              <a:t>Booster </a:t>
            </a:r>
            <a:r>
              <a:rPr lang="en-US" altLang="zh-CN" sz="1200" dirty="0">
                <a:solidFill>
                  <a:prstClr val="black"/>
                </a:solidFill>
                <a:latin typeface="Arial" panose="020B0604020202020204" pitchFamily="34" charset="0"/>
                <a:ea typeface="Arial Unicode MS" panose="020B0604020202020204" pitchFamily="34" charset="-122"/>
                <a:cs typeface="Arial" panose="020B0604020202020204" pitchFamily="34" charset="0"/>
              </a:rPr>
              <a:t>longitudinal </a:t>
            </a:r>
            <a:r>
              <a:rPr lang="pt-BR" altLang="zh-CN" sz="1200" dirty="0">
                <a:solidFill>
                  <a:prstClr val="black"/>
                </a:solidFill>
                <a:latin typeface="Arial" panose="020B0604020202020204" pitchFamily="34" charset="0"/>
                <a:ea typeface="Arial Unicode MS" panose="020B0604020202020204" pitchFamily="34" charset="-122"/>
                <a:cs typeface="Arial" panose="020B0604020202020204" pitchFamily="34" charset="0"/>
              </a:rPr>
              <a:t>damping time: 62 s @ 6 GeV, 8 ms @ 120 </a:t>
            </a:r>
            <a:r>
              <a:rPr lang="pt-BR" altLang="zh-CN" sz="1200" dirty="0" smtClean="0">
                <a:solidFill>
                  <a:prstClr val="black"/>
                </a:solidFill>
                <a:latin typeface="Arial" panose="020B0604020202020204" pitchFamily="34" charset="0"/>
                <a:ea typeface="Arial Unicode MS" panose="020B0604020202020204" pitchFamily="34" charset="-122"/>
                <a:cs typeface="Arial" panose="020B0604020202020204" pitchFamily="34" charset="0"/>
              </a:rPr>
              <a:t>GeV, transverse </a:t>
            </a:r>
            <a:r>
              <a:rPr lang="pt-BR" altLang="zh-CN" sz="1200" dirty="0">
                <a:solidFill>
                  <a:prstClr val="black"/>
                </a:solidFill>
                <a:latin typeface="Arial" panose="020B0604020202020204" pitchFamily="34" charset="0"/>
                <a:ea typeface="Arial Unicode MS" panose="020B0604020202020204" pitchFamily="34" charset="-122"/>
                <a:cs typeface="Arial" panose="020B0604020202020204" pitchFamily="34" charset="0"/>
              </a:rPr>
              <a:t>damping time: 125 s @ 6 GeV, 16 ms @ 120 GeV</a:t>
            </a:r>
          </a:p>
          <a:p>
            <a:pPr algn="just">
              <a:tabLst>
                <a:tab pos="457200" algn="l"/>
              </a:tabLst>
            </a:pPr>
            <a:endParaRPr lang="zh-CN" altLang="zh-CN" sz="1200" dirty="0">
              <a:solidFill>
                <a:prstClr val="black"/>
              </a:solidFill>
              <a:latin typeface="Arial" panose="020B0604020202020204" pitchFamily="34" charset="0"/>
              <a:cs typeface="Arial" panose="020B0604020202020204" pitchFamily="34" charset="0"/>
            </a:endParaRPr>
          </a:p>
        </p:txBody>
      </p:sp>
      <p:graphicFrame>
        <p:nvGraphicFramePr>
          <p:cNvPr id="5" name="表格 4"/>
          <p:cNvGraphicFramePr>
            <a:graphicFrameLocks noGrp="1"/>
          </p:cNvGraphicFramePr>
          <p:nvPr>
            <p:extLst/>
          </p:nvPr>
        </p:nvGraphicFramePr>
        <p:xfrm>
          <a:off x="554736" y="1801110"/>
          <a:ext cx="7665605" cy="2592000"/>
        </p:xfrm>
        <a:graphic>
          <a:graphicData uri="http://schemas.openxmlformats.org/drawingml/2006/table">
            <a:tbl>
              <a:tblPr firstRow="1" firstCol="1" bandRow="1"/>
              <a:tblGrid>
                <a:gridCol w="1777338"/>
                <a:gridCol w="1037720"/>
                <a:gridCol w="1260015"/>
                <a:gridCol w="1043867"/>
                <a:gridCol w="1451578"/>
                <a:gridCol w="1095087"/>
              </a:tblGrid>
              <a:tr h="324000">
                <a:tc>
                  <a:txBody>
                    <a:bodyPr/>
                    <a:lstStyle/>
                    <a:p>
                      <a:pPr algn="ctr">
                        <a:spcAft>
                          <a:spcPts val="0"/>
                        </a:spcAft>
                      </a:pPr>
                      <a:r>
                        <a:rPr lang="en-GB" sz="1600" kern="1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Monopole Mode</a:t>
                      </a:r>
                      <a:endParaRPr lang="zh-CN" sz="16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f</a:t>
                      </a:r>
                      <a:r>
                        <a:rPr lang="en-GB" sz="1600"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 (GHz)</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i="1" kern="100">
                          <a:effectLst/>
                          <a:latin typeface="Arial" panose="020B0604020202020204" pitchFamily="34" charset="0"/>
                          <a:ea typeface="MS Mincho" panose="02020609040205080304" pitchFamily="49" charset="-128"/>
                          <a:cs typeface="Arial" panose="020B0604020202020204" pitchFamily="34" charset="0"/>
                        </a:rPr>
                        <a:t>R/Q</a:t>
                      </a:r>
                      <a:r>
                        <a:rPr lang="en-US" sz="1600" kern="100">
                          <a:effectLst/>
                          <a:latin typeface="Arial" panose="020B0604020202020204" pitchFamily="34" charset="0"/>
                          <a:ea typeface="MS Mincho" panose="02020609040205080304" pitchFamily="49" charset="-128"/>
                          <a:cs typeface="Arial" panose="020B0604020202020204" pitchFamily="34" charset="0"/>
                        </a:rPr>
                        <a:t> (Ω)</a:t>
                      </a:r>
                      <a:r>
                        <a:rPr lang="en-US" sz="1600" kern="100" baseline="30000">
                          <a:effectLst/>
                          <a:latin typeface="Arial" panose="020B0604020202020204" pitchFamily="34" charset="0"/>
                          <a:ea typeface="MS Mincho" panose="02020609040205080304" pitchFamily="49" charset="-128"/>
                          <a:cs typeface="Arial" panose="020B0604020202020204" pitchFamily="34" charset="0"/>
                        </a:rPr>
                        <a:t> </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Q</a:t>
                      </a:r>
                      <a:r>
                        <a:rPr lang="en-GB" sz="1600" kern="100" baseline="-25000">
                          <a:solidFill>
                            <a:srgbClr val="000000"/>
                          </a:solidFill>
                          <a:effectLst/>
                          <a:latin typeface="Arial" panose="020B0604020202020204" pitchFamily="34" charset="0"/>
                          <a:ea typeface="MS Mincho" panose="02020609040205080304" pitchFamily="49" charset="-128"/>
                          <a:cs typeface="Arial" panose="020B0604020202020204" pitchFamily="34" charset="0"/>
                        </a:rPr>
                        <a:t>measured</a:t>
                      </a:r>
                      <a:r>
                        <a:rPr lang="en-GB" sz="1600" kern="100" baseline="30000">
                          <a:solidFill>
                            <a:srgbClr val="000000"/>
                          </a:solidFill>
                          <a:effectLst/>
                          <a:latin typeface="Arial" panose="020B0604020202020204" pitchFamily="34" charset="0"/>
                          <a:ea typeface="MS Mincho" panose="02020609040205080304" pitchFamily="49" charset="-128"/>
                          <a:cs typeface="Arial" panose="020B0604020202020204" pitchFamily="34" charset="0"/>
                        </a:rPr>
                        <a:t>*</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σ</a:t>
                      </a:r>
                      <a:r>
                        <a:rPr lang="en-GB" sz="1600" i="1" kern="100" baseline="-25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f</a:t>
                      </a:r>
                      <a:r>
                        <a:rPr lang="en-GB" sz="1600" kern="100" baseline="-25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r>
                        <a:rPr lang="en-GB" sz="1600" kern="1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(MHz)</a:t>
                      </a:r>
                      <a:r>
                        <a:rPr lang="en-GB" sz="1600" kern="100" baseline="30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endParaRPr lang="zh-CN" sz="16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1600" i="1" kern="1200" dirty="0" smtClean="0">
                          <a:effectLst/>
                          <a:latin typeface="Arial" panose="020B0604020202020204" pitchFamily="34" charset="0"/>
                          <a:ea typeface="MS Mincho" panose="02020609040205080304" pitchFamily="49" charset="-128"/>
                          <a:cs typeface="Arial" panose="020B0604020202020204" pitchFamily="34" charset="0"/>
                          <a:sym typeface="Symbol" panose="05050102010706020507" pitchFamily="18" charset="2"/>
                        </a:rPr>
                        <a:t></a:t>
                      </a:r>
                      <a:r>
                        <a:rPr lang="en-GB" altLang="zh-CN" sz="1600" kern="100" baseline="30000" dirty="0" smtClean="0">
                          <a:solidFill>
                            <a:srgbClr val="000000"/>
                          </a:solidFill>
                          <a:effectLst/>
                          <a:latin typeface="Arial" panose="020B0604020202020204" pitchFamily="34" charset="0"/>
                          <a:ea typeface="MS Mincho" panose="02020609040205080304" pitchFamily="49" charset="-128"/>
                          <a:cs typeface="Arial" panose="020B0604020202020204" pitchFamily="34" charset="0"/>
                        </a:rPr>
                        <a:t>**</a:t>
                      </a:r>
                      <a:r>
                        <a:rPr lang="en-GB" sz="1600" kern="1200" dirty="0" smtClean="0">
                          <a:effectLst/>
                          <a:latin typeface="Arial" panose="020B0604020202020204" pitchFamily="34" charset="0"/>
                          <a:ea typeface="MS Mincho" panose="02020609040205080304" pitchFamily="49" charset="-128"/>
                          <a:cs typeface="Arial" panose="020B0604020202020204" pitchFamily="34" charset="0"/>
                        </a:rPr>
                        <a:t> </a:t>
                      </a:r>
                      <a:r>
                        <a:rPr lang="en-GB" sz="1600" kern="1200" dirty="0">
                          <a:effectLst/>
                          <a:latin typeface="Arial" panose="020B0604020202020204" pitchFamily="34" charset="0"/>
                          <a:ea typeface="MS Mincho" panose="02020609040205080304" pitchFamily="49" charset="-128"/>
                          <a:cs typeface="Arial" panose="020B0604020202020204" pitchFamily="34" charset="0"/>
                        </a:rPr>
                        <a:t>(</a:t>
                      </a:r>
                      <a:r>
                        <a:rPr lang="en-GB" sz="1600" kern="1200" dirty="0" err="1">
                          <a:effectLst/>
                          <a:latin typeface="Arial" panose="020B0604020202020204" pitchFamily="34" charset="0"/>
                          <a:ea typeface="MS Mincho" panose="02020609040205080304" pitchFamily="49" charset="-128"/>
                          <a:cs typeface="Arial" panose="020B0604020202020204" pitchFamily="34" charset="0"/>
                        </a:rPr>
                        <a:t>ms</a:t>
                      </a:r>
                      <a:r>
                        <a:rPr lang="en-GB" sz="1600" kern="1200" dirty="0">
                          <a:effectLst/>
                          <a:latin typeface="Arial" panose="020B0604020202020204" pitchFamily="34" charset="0"/>
                          <a:ea typeface="MS Mincho" panose="02020609040205080304" pitchFamily="49" charset="-128"/>
                          <a:cs typeface="Arial" panose="020B0604020202020204" pitchFamily="34" charset="0"/>
                        </a:rPr>
                        <a:t>)</a:t>
                      </a:r>
                      <a:endParaRPr lang="zh-CN" sz="16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000">
                <a:tc>
                  <a:txBody>
                    <a:bodyPr/>
                    <a:lstStyle/>
                    <a:p>
                      <a:pPr algn="ctr">
                        <a:spcAft>
                          <a:spcPts val="0"/>
                        </a:spcAft>
                      </a:pPr>
                      <a:r>
                        <a:rPr lang="en-GB" sz="1600" kern="1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TM011</a:t>
                      </a:r>
                      <a:endParaRPr lang="zh-CN" sz="16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2.450</a:t>
                      </a:r>
                      <a:endParaRPr lang="zh-CN" sz="16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156</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5.9E4</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a:solidFill>
                            <a:srgbClr val="000000"/>
                          </a:solidFill>
                          <a:effectLst/>
                          <a:latin typeface="Arial" panose="020B0604020202020204" pitchFamily="34" charset="0"/>
                          <a:ea typeface="宋体" panose="02010600030101010101" pitchFamily="2" charset="-122"/>
                          <a:cs typeface="Arial" panose="020B0604020202020204" pitchFamily="34" charset="0"/>
                        </a:rPr>
                        <a:t>9</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200">
                          <a:effectLst/>
                          <a:latin typeface="Arial" panose="020B0604020202020204" pitchFamily="34" charset="0"/>
                          <a:ea typeface="MS Mincho" panose="02020609040205080304" pitchFamily="49" charset="-128"/>
                          <a:cs typeface="Arial" panose="020B0604020202020204" pitchFamily="34" charset="0"/>
                        </a:rPr>
                        <a:t>1500</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000">
                <a:tc>
                  <a:txBody>
                    <a:bodyPr/>
                    <a:lstStyle/>
                    <a:p>
                      <a:pPr algn="ctr">
                        <a:spcAft>
                          <a:spcPts val="0"/>
                        </a:spcAft>
                      </a:pPr>
                      <a:r>
                        <a:rPr lang="en-GB" sz="1600"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TM012</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3.845</a:t>
                      </a:r>
                      <a:endParaRPr lang="zh-CN" sz="16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44</a:t>
                      </a:r>
                      <a:endParaRPr lang="zh-CN" sz="16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2.4E5</a:t>
                      </a:r>
                      <a:endParaRPr lang="zh-CN" sz="16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a:solidFill>
                            <a:srgbClr val="000000"/>
                          </a:solidFill>
                          <a:effectLst/>
                          <a:latin typeface="Arial" panose="020B0604020202020204" pitchFamily="34" charset="0"/>
                          <a:ea typeface="宋体" panose="02010600030101010101" pitchFamily="2" charset="-122"/>
                          <a:cs typeface="Arial" panose="020B0604020202020204" pitchFamily="34" charset="0"/>
                        </a:rPr>
                        <a:t>1</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200"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472</a:t>
                      </a:r>
                      <a:endParaRPr lang="zh-CN" sz="1600" kern="100"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000">
                <a:tc>
                  <a:txBody>
                    <a:bodyPr/>
                    <a:lstStyle/>
                    <a:p>
                      <a:pPr algn="ctr">
                        <a:spcAft>
                          <a:spcPts val="0"/>
                        </a:spcAft>
                      </a:pPr>
                      <a:r>
                        <a:rPr lang="en-GB" sz="1600"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Dipole Mode</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f </a:t>
                      </a:r>
                      <a:r>
                        <a:rPr lang="en-GB" sz="1600"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(GHz)</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i="1" kern="100" dirty="0">
                          <a:effectLst/>
                          <a:latin typeface="Arial" panose="020B0604020202020204" pitchFamily="34" charset="0"/>
                          <a:ea typeface="MS Mincho" panose="02020609040205080304" pitchFamily="49" charset="-128"/>
                          <a:cs typeface="Arial" panose="020B0604020202020204" pitchFamily="34" charset="0"/>
                        </a:rPr>
                        <a:t>R/Q</a:t>
                      </a:r>
                      <a:r>
                        <a:rPr lang="en-US" sz="1600" kern="100" dirty="0">
                          <a:effectLst/>
                          <a:latin typeface="Arial" panose="020B0604020202020204" pitchFamily="34" charset="0"/>
                          <a:ea typeface="MS Mincho" panose="02020609040205080304" pitchFamily="49" charset="-128"/>
                          <a:cs typeface="Arial" panose="020B0604020202020204" pitchFamily="34" charset="0"/>
                        </a:rPr>
                        <a:t> (Ω/m)</a:t>
                      </a:r>
                      <a:endParaRPr lang="zh-CN" sz="16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kern="100" dirty="0" err="1">
                          <a:solidFill>
                            <a:srgbClr val="000000"/>
                          </a:solidFill>
                          <a:effectLst/>
                          <a:latin typeface="Arial" panose="020B0604020202020204" pitchFamily="34" charset="0"/>
                          <a:ea typeface="MS Mincho" panose="02020609040205080304" pitchFamily="49" charset="-128"/>
                          <a:cs typeface="Arial" panose="020B0604020202020204" pitchFamily="34" charset="0"/>
                        </a:rPr>
                        <a:t>Q</a:t>
                      </a:r>
                      <a:r>
                        <a:rPr lang="en-GB" sz="1600" kern="100" baseline="-25000" dirty="0" err="1">
                          <a:solidFill>
                            <a:srgbClr val="000000"/>
                          </a:solidFill>
                          <a:effectLst/>
                          <a:latin typeface="Arial" panose="020B0604020202020204" pitchFamily="34" charset="0"/>
                          <a:ea typeface="MS Mincho" panose="02020609040205080304" pitchFamily="49" charset="-128"/>
                          <a:cs typeface="Arial" panose="020B0604020202020204" pitchFamily="34" charset="0"/>
                        </a:rPr>
                        <a:t>measured</a:t>
                      </a:r>
                      <a:r>
                        <a:rPr lang="en-GB" sz="1600" kern="100" baseline="30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a:t>
                      </a:r>
                      <a:endParaRPr lang="zh-CN" sz="16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σ</a:t>
                      </a:r>
                      <a:r>
                        <a:rPr lang="en-GB" sz="1600" i="1" kern="100" baseline="-25000">
                          <a:solidFill>
                            <a:srgbClr val="000000"/>
                          </a:solidFill>
                          <a:effectLst/>
                          <a:latin typeface="Arial" panose="020B0604020202020204" pitchFamily="34" charset="0"/>
                          <a:ea typeface="MS Mincho" panose="02020609040205080304" pitchFamily="49" charset="-128"/>
                          <a:cs typeface="Arial" panose="020B0604020202020204" pitchFamily="34" charset="0"/>
                        </a:rPr>
                        <a:t>f</a:t>
                      </a:r>
                      <a:r>
                        <a:rPr lang="en-GB" sz="1600" kern="100" baseline="-2500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r>
                        <a:rPr lang="en-GB" sz="1600"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(MHz) </a:t>
                      </a:r>
                      <a:r>
                        <a:rPr lang="en-GB" sz="1600" kern="100" baseline="30000">
                          <a:solidFill>
                            <a:srgbClr val="000000"/>
                          </a:solidFill>
                          <a:effectLst/>
                          <a:latin typeface="Arial" panose="020B0604020202020204" pitchFamily="34" charset="0"/>
                          <a:ea typeface="MS Mincho" panose="02020609040205080304" pitchFamily="49" charset="-128"/>
                          <a:cs typeface="Arial" panose="020B0604020202020204" pitchFamily="34" charset="0"/>
                        </a:rPr>
                        <a:t>*</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kern="1200">
                          <a:effectLst/>
                          <a:latin typeface="Arial" panose="020B0604020202020204" pitchFamily="34" charset="0"/>
                          <a:ea typeface="MS Mincho" panose="02020609040205080304" pitchFamily="49" charset="-128"/>
                          <a:cs typeface="Arial" panose="020B0604020202020204" pitchFamily="34" charset="0"/>
                          <a:sym typeface="Symbol" panose="05050102010706020507" pitchFamily="18" charset="2"/>
                        </a:rPr>
                        <a:t></a:t>
                      </a:r>
                      <a:r>
                        <a:rPr lang="en-GB" sz="1600" kern="1200">
                          <a:effectLst/>
                          <a:latin typeface="Arial" panose="020B0604020202020204" pitchFamily="34" charset="0"/>
                          <a:ea typeface="MS Mincho" panose="02020609040205080304" pitchFamily="49" charset="-128"/>
                          <a:cs typeface="Arial" panose="020B0604020202020204" pitchFamily="34" charset="0"/>
                        </a:rPr>
                        <a:t> (ms)</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000">
                <a:tc>
                  <a:txBody>
                    <a:bodyPr/>
                    <a:lstStyle/>
                    <a:p>
                      <a:pPr algn="ctr">
                        <a:spcAft>
                          <a:spcPts val="0"/>
                        </a:spcAft>
                      </a:pPr>
                      <a:r>
                        <a:rPr lang="en-GB" sz="1600"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TE111</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1.739</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4283</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3.4E3</a:t>
                      </a:r>
                      <a:endParaRPr lang="zh-CN" sz="16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a:solidFill>
                            <a:srgbClr val="000000"/>
                          </a:solidFill>
                          <a:effectLst/>
                          <a:latin typeface="Arial" panose="020B0604020202020204" pitchFamily="34" charset="0"/>
                          <a:ea typeface="宋体" panose="02010600030101010101" pitchFamily="2" charset="-122"/>
                          <a:cs typeface="Arial" panose="020B0604020202020204" pitchFamily="34" charset="0"/>
                        </a:rPr>
                        <a:t>5</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200">
                          <a:effectLst/>
                          <a:latin typeface="Arial" panose="020B0604020202020204" pitchFamily="34" charset="0"/>
                          <a:ea typeface="MS Mincho" panose="02020609040205080304" pitchFamily="49" charset="-128"/>
                          <a:cs typeface="Arial" panose="020B0604020202020204" pitchFamily="34" charset="0"/>
                        </a:rPr>
                        <a:t>218</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000">
                <a:tc>
                  <a:txBody>
                    <a:bodyPr/>
                    <a:lstStyle/>
                    <a:p>
                      <a:pPr algn="ctr">
                        <a:spcAft>
                          <a:spcPts val="0"/>
                        </a:spcAft>
                      </a:pPr>
                      <a:r>
                        <a:rPr lang="en-GB" sz="1600"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TM110</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1.874</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2293</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5.0E4</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1</a:t>
                      </a:r>
                      <a:endParaRPr lang="zh-CN" sz="16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200">
                          <a:effectLst/>
                          <a:latin typeface="Arial" panose="020B0604020202020204" pitchFamily="34" charset="0"/>
                          <a:ea typeface="MS Mincho" panose="02020609040205080304" pitchFamily="49" charset="-128"/>
                          <a:cs typeface="Arial" panose="020B0604020202020204" pitchFamily="34" charset="0"/>
                        </a:rPr>
                        <a:t>44</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000">
                <a:tc>
                  <a:txBody>
                    <a:bodyPr/>
                    <a:lstStyle/>
                    <a:p>
                      <a:pPr algn="ctr">
                        <a:spcAft>
                          <a:spcPts val="0"/>
                        </a:spcAft>
                      </a:pPr>
                      <a:r>
                        <a:rPr lang="en-GB" sz="1600"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TM111</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2.577</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4336</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5.0E4</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1</a:t>
                      </a:r>
                      <a:endParaRPr lang="zh-CN" sz="16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200"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22</a:t>
                      </a:r>
                      <a:endParaRPr lang="zh-CN" sz="1600" kern="100"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000">
                <a:tc>
                  <a:txBody>
                    <a:bodyPr/>
                    <a:lstStyle/>
                    <a:p>
                      <a:pPr algn="ctr">
                        <a:spcAft>
                          <a:spcPts val="0"/>
                        </a:spcAft>
                      </a:pPr>
                      <a:r>
                        <a:rPr lang="en-GB" sz="1600" kern="1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TE121</a:t>
                      </a:r>
                      <a:endParaRPr lang="zh-CN" sz="16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3.087</a:t>
                      </a:r>
                      <a:endParaRPr lang="zh-CN" sz="16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196</a:t>
                      </a:r>
                      <a:endParaRPr lang="zh-CN" sz="16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a:solidFill>
                            <a:srgbClr val="000000"/>
                          </a:solidFill>
                          <a:effectLst/>
                          <a:latin typeface="Arial" panose="020B0604020202020204" pitchFamily="34" charset="0"/>
                          <a:ea typeface="MS Mincho" panose="02020609040205080304" pitchFamily="49" charset="-128"/>
                          <a:cs typeface="Arial" panose="020B0604020202020204" pitchFamily="34" charset="0"/>
                        </a:rPr>
                        <a:t>4.4E4</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00">
                          <a:solidFill>
                            <a:srgbClr val="000000"/>
                          </a:solidFill>
                          <a:effectLst/>
                          <a:latin typeface="Arial" panose="020B0604020202020204" pitchFamily="34" charset="0"/>
                          <a:ea typeface="宋体" panose="02010600030101010101" pitchFamily="2" charset="-122"/>
                          <a:cs typeface="Arial" panose="020B0604020202020204" pitchFamily="34" charset="0"/>
                        </a:rPr>
                        <a:t>1</a:t>
                      </a:r>
                      <a:endParaRPr lang="zh-CN" sz="1600" kern="1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kern="1200" dirty="0">
                          <a:effectLst/>
                          <a:latin typeface="Arial" panose="020B0604020202020204" pitchFamily="34" charset="0"/>
                          <a:ea typeface="MS Mincho" panose="02020609040205080304" pitchFamily="49" charset="-128"/>
                          <a:cs typeface="Arial" panose="020B0604020202020204" pitchFamily="34" charset="0"/>
                        </a:rPr>
                        <a:t>497</a:t>
                      </a:r>
                      <a:endParaRPr lang="zh-CN" sz="1600" kern="1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cxnSp>
        <p:nvCxnSpPr>
          <p:cNvPr id="6" name="直接连接符 5"/>
          <p:cNvCxnSpPr/>
          <p:nvPr/>
        </p:nvCxnSpPr>
        <p:spPr>
          <a:xfrm flipV="1">
            <a:off x="8259316" y="3736500"/>
            <a:ext cx="544324" cy="9461"/>
          </a:xfrm>
          <a:prstGeom prst="line">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8219186" y="3405268"/>
            <a:ext cx="768350" cy="307777"/>
          </a:xfrm>
          <a:prstGeom prst="rect">
            <a:avLst/>
          </a:prstGeom>
          <a:noFill/>
        </p:spPr>
        <p:txBody>
          <a:bodyPr wrap="square" rtlCol="0">
            <a:spAutoFit/>
          </a:bodyPr>
          <a:lstStyle/>
          <a:p>
            <a:r>
              <a:rPr lang="en-US" altLang="zh-CN" sz="1400" dirty="0" smtClean="0">
                <a:solidFill>
                  <a:prstClr val="black"/>
                </a:solidFill>
                <a:latin typeface="Arial" panose="020B0604020202020204" pitchFamily="34" charset="0"/>
                <a:ea typeface="Arial Unicode MS" panose="020B0604020202020204" pitchFamily="34" charset="-122"/>
                <a:cs typeface="Arial" panose="020B0604020202020204" pitchFamily="34" charset="0"/>
              </a:rPr>
              <a:t>cut-off</a:t>
            </a:r>
            <a:endParaRPr lang="zh-CN" altLang="en-US" sz="1400" dirty="0">
              <a:solidFill>
                <a:prstClr val="black"/>
              </a:solidFill>
              <a:latin typeface="Arial" panose="020B0604020202020204" pitchFamily="34" charset="0"/>
              <a:ea typeface="Arial Unicode MS" panose="020B0604020202020204" pitchFamily="34" charset="-122"/>
              <a:cs typeface="Arial" panose="020B0604020202020204" pitchFamily="34" charset="0"/>
            </a:endParaRPr>
          </a:p>
        </p:txBody>
      </p:sp>
      <p:cxnSp>
        <p:nvCxnSpPr>
          <p:cNvPr id="8" name="直接连接符 7"/>
          <p:cNvCxnSpPr/>
          <p:nvPr/>
        </p:nvCxnSpPr>
        <p:spPr>
          <a:xfrm flipV="1">
            <a:off x="8232900" y="2416652"/>
            <a:ext cx="544324" cy="9461"/>
          </a:xfrm>
          <a:prstGeom prst="line">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8192770" y="2085420"/>
            <a:ext cx="768350" cy="307777"/>
          </a:xfrm>
          <a:prstGeom prst="rect">
            <a:avLst/>
          </a:prstGeom>
          <a:noFill/>
        </p:spPr>
        <p:txBody>
          <a:bodyPr wrap="square" rtlCol="0">
            <a:spAutoFit/>
          </a:bodyPr>
          <a:lstStyle/>
          <a:p>
            <a:r>
              <a:rPr lang="en-US" altLang="zh-CN" sz="1400" dirty="0" smtClean="0">
                <a:solidFill>
                  <a:prstClr val="black"/>
                </a:solidFill>
                <a:latin typeface="Arial" panose="020B0604020202020204" pitchFamily="34" charset="0"/>
                <a:ea typeface="Arial Unicode MS" panose="020B0604020202020204" pitchFamily="34" charset="-122"/>
                <a:cs typeface="Arial" panose="020B0604020202020204" pitchFamily="34" charset="0"/>
              </a:rPr>
              <a:t>cut-off</a:t>
            </a:r>
            <a:endParaRPr lang="zh-CN" altLang="en-US" sz="1400" dirty="0">
              <a:solidFill>
                <a:prstClr val="black"/>
              </a:solidFill>
              <a:latin typeface="Arial" panose="020B0604020202020204" pitchFamily="34" charset="0"/>
              <a:ea typeface="Arial Unicode MS" panose="020B0604020202020204" pitchFamily="34" charset="-122"/>
              <a:cs typeface="Arial" panose="020B0604020202020204" pitchFamily="34" charset="0"/>
            </a:endParaRPr>
          </a:p>
        </p:txBody>
      </p:sp>
    </p:spTree>
    <p:extLst>
      <p:ext uri="{BB962C8B-B14F-4D97-AF65-F5344CB8AC3E}">
        <p14:creationId xmlns:p14="http://schemas.microsoft.com/office/powerpoint/2010/main" val="4114492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1026" y="229402"/>
            <a:ext cx="7886700" cy="1325563"/>
          </a:xfrm>
        </p:spPr>
        <p:txBody>
          <a:bodyPr>
            <a:normAutofit/>
          </a:bodyPr>
          <a:lstStyle/>
          <a:p>
            <a:pPr algn="ctr"/>
            <a:r>
              <a:rPr lang="en-US" altLang="zh-CN" sz="3600" b="0" dirty="0" smtClean="0"/>
              <a:t>HOM Coupler Design</a:t>
            </a:r>
            <a:endParaRPr lang="zh-CN" altLang="en-US" sz="3600" b="0" dirty="0"/>
          </a:p>
        </p:txBody>
      </p:sp>
      <p:pic>
        <p:nvPicPr>
          <p:cNvPr id="4" name="图片 3"/>
          <p:cNvPicPr/>
          <p:nvPr/>
        </p:nvPicPr>
        <p:blipFill>
          <a:blip r:embed="rId3">
            <a:extLst>
              <a:ext uri="{28A0092B-C50C-407E-A947-70E740481C1C}">
                <a14:useLocalDpi xmlns:a14="http://schemas.microsoft.com/office/drawing/2010/main"/>
              </a:ext>
            </a:extLst>
          </a:blip>
          <a:stretch>
            <a:fillRect/>
          </a:stretch>
        </p:blipFill>
        <p:spPr>
          <a:xfrm>
            <a:off x="384751" y="1719919"/>
            <a:ext cx="1932659" cy="2278981"/>
          </a:xfrm>
          <a:prstGeom prst="rect">
            <a:avLst/>
          </a:prstGeom>
        </p:spPr>
      </p:pic>
      <p:graphicFrame>
        <p:nvGraphicFramePr>
          <p:cNvPr id="6" name="对象 5"/>
          <p:cNvGraphicFramePr>
            <a:graphicFrameLocks noChangeAspect="1"/>
          </p:cNvGraphicFramePr>
          <p:nvPr>
            <p:extLst/>
          </p:nvPr>
        </p:nvGraphicFramePr>
        <p:xfrm>
          <a:off x="2171465" y="1625782"/>
          <a:ext cx="3488190" cy="2467256"/>
        </p:xfrm>
        <a:graphic>
          <a:graphicData uri="http://schemas.openxmlformats.org/presentationml/2006/ole">
            <mc:AlternateContent xmlns:mc="http://schemas.openxmlformats.org/markup-compatibility/2006">
              <mc:Choice xmlns:v="urn:schemas-microsoft-com:vml" Requires="v">
                <p:oleObj spid="_x0000_s4160" name="Graph" r:id="rId4" imgW="4276954" imgH="3022397" progId="Origin50.Graph">
                  <p:embed/>
                </p:oleObj>
              </mc:Choice>
              <mc:Fallback>
                <p:oleObj name="Graph" r:id="rId4" imgW="4276954" imgH="3022397"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1465" y="1625782"/>
                        <a:ext cx="3488190" cy="2467256"/>
                      </a:xfrm>
                      <a:prstGeom prst="rect">
                        <a:avLst/>
                      </a:prstGeom>
                      <a:noFill/>
                    </p:spPr>
                  </p:pic>
                </p:oleObj>
              </mc:Fallback>
            </mc:AlternateContent>
          </a:graphicData>
        </a:graphic>
      </p:graphicFrame>
      <p:graphicFrame>
        <p:nvGraphicFramePr>
          <p:cNvPr id="7" name="对象 6"/>
          <p:cNvGraphicFramePr>
            <a:graphicFrameLocks noChangeAspect="1"/>
          </p:cNvGraphicFramePr>
          <p:nvPr>
            <p:extLst/>
          </p:nvPr>
        </p:nvGraphicFramePr>
        <p:xfrm>
          <a:off x="5347470" y="1610761"/>
          <a:ext cx="3692307" cy="2482277"/>
        </p:xfrm>
        <a:graphic>
          <a:graphicData uri="http://schemas.openxmlformats.org/presentationml/2006/ole">
            <mc:AlternateContent xmlns:mc="http://schemas.openxmlformats.org/markup-compatibility/2006">
              <mc:Choice xmlns:v="urn:schemas-microsoft-com:vml" Requires="v">
                <p:oleObj spid="_x0000_s4161" name="Graph" r:id="rId6" imgW="4276954" imgH="3022397" progId="Origin50.Graph">
                  <p:embed/>
                </p:oleObj>
              </mc:Choice>
              <mc:Fallback>
                <p:oleObj name="Graph" r:id="rId6" imgW="4276954" imgH="3022397"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7470" y="1610761"/>
                        <a:ext cx="3692307" cy="2482277"/>
                      </a:xfrm>
                      <a:prstGeom prst="rect">
                        <a:avLst/>
                      </a:prstGeom>
                      <a:noFill/>
                    </p:spPr>
                  </p:pic>
                </p:oleObj>
              </mc:Fallback>
            </mc:AlternateContent>
          </a:graphicData>
        </a:graphic>
      </p:graphicFrame>
      <p:sp>
        <p:nvSpPr>
          <p:cNvPr id="9" name="文本框 8"/>
          <p:cNvSpPr txBox="1"/>
          <p:nvPr/>
        </p:nvSpPr>
        <p:spPr>
          <a:xfrm>
            <a:off x="2708373" y="3977534"/>
            <a:ext cx="3022332" cy="338554"/>
          </a:xfrm>
          <a:prstGeom prst="rect">
            <a:avLst/>
          </a:prstGeom>
          <a:noFill/>
        </p:spPr>
        <p:txBody>
          <a:bodyPr wrap="square" rtlCol="0">
            <a:spAutoFit/>
          </a:bodyPr>
          <a:lstStyle/>
          <a:p>
            <a:r>
              <a:rPr lang="en-US" altLang="zh-CN" sz="1600" dirty="0" smtClean="0">
                <a:solidFill>
                  <a:prstClr val="black"/>
                </a:solidFill>
                <a:latin typeface="Arial" panose="020B0604020202020204" pitchFamily="34" charset="0"/>
                <a:cs typeface="Arial" panose="020B0604020202020204" pitchFamily="34" charset="0"/>
              </a:rPr>
              <a:t>Monopole modes impedance</a:t>
            </a:r>
            <a:endParaRPr lang="zh-CN" altLang="en-US" sz="1600" dirty="0">
              <a:solidFill>
                <a:prstClr val="black"/>
              </a:solidFill>
              <a:latin typeface="Arial" panose="020B0604020202020204" pitchFamily="34" charset="0"/>
              <a:cs typeface="Arial" panose="020B0604020202020204" pitchFamily="34" charset="0"/>
            </a:endParaRPr>
          </a:p>
        </p:txBody>
      </p:sp>
      <p:sp>
        <p:nvSpPr>
          <p:cNvPr id="10" name="文本框 9"/>
          <p:cNvSpPr txBox="1"/>
          <p:nvPr/>
        </p:nvSpPr>
        <p:spPr>
          <a:xfrm>
            <a:off x="6121668" y="3977534"/>
            <a:ext cx="3022332" cy="338554"/>
          </a:xfrm>
          <a:prstGeom prst="rect">
            <a:avLst/>
          </a:prstGeom>
          <a:noFill/>
        </p:spPr>
        <p:txBody>
          <a:bodyPr wrap="square" rtlCol="0">
            <a:spAutoFit/>
          </a:bodyPr>
          <a:lstStyle/>
          <a:p>
            <a:r>
              <a:rPr lang="en-US" altLang="zh-CN" sz="1600" dirty="0" smtClean="0">
                <a:solidFill>
                  <a:prstClr val="black"/>
                </a:solidFill>
                <a:latin typeface="Arial" panose="020B0604020202020204" pitchFamily="34" charset="0"/>
                <a:cs typeface="Arial" panose="020B0604020202020204" pitchFamily="34" charset="0"/>
              </a:rPr>
              <a:t>Dipole modes impedance</a:t>
            </a:r>
            <a:endParaRPr lang="zh-CN" altLang="en-US" sz="1600" dirty="0">
              <a:solidFill>
                <a:prstClr val="black"/>
              </a:solidFill>
              <a:latin typeface="Arial" panose="020B0604020202020204" pitchFamily="34" charset="0"/>
              <a:cs typeface="Arial" panose="020B0604020202020204" pitchFamily="34" charset="0"/>
            </a:endParaRPr>
          </a:p>
        </p:txBody>
      </p:sp>
      <p:pic>
        <p:nvPicPr>
          <p:cNvPr id="11" name="图片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84751" y="4616431"/>
            <a:ext cx="1745244" cy="1587496"/>
          </a:xfrm>
          <a:prstGeom prst="rect">
            <a:avLst/>
          </a:prstGeom>
        </p:spPr>
      </p:pic>
      <p:sp>
        <p:nvSpPr>
          <p:cNvPr id="12" name="文本框 11"/>
          <p:cNvSpPr txBox="1"/>
          <p:nvPr/>
        </p:nvSpPr>
        <p:spPr>
          <a:xfrm>
            <a:off x="269336" y="3992679"/>
            <a:ext cx="3022332" cy="338554"/>
          </a:xfrm>
          <a:prstGeom prst="rect">
            <a:avLst/>
          </a:prstGeom>
          <a:noFill/>
        </p:spPr>
        <p:txBody>
          <a:bodyPr wrap="square" rtlCol="0">
            <a:spAutoFit/>
          </a:bodyPr>
          <a:lstStyle/>
          <a:p>
            <a:r>
              <a:rPr lang="en-US" altLang="zh-CN" sz="1600" dirty="0" smtClean="0">
                <a:solidFill>
                  <a:prstClr val="black"/>
                </a:solidFill>
                <a:latin typeface="Arial" panose="020B0604020202020204" pitchFamily="34" charset="0"/>
                <a:cs typeface="Arial" panose="020B0604020202020204" pitchFamily="34" charset="0"/>
              </a:rPr>
              <a:t>Waveguide HOM coupler</a:t>
            </a:r>
            <a:endParaRPr lang="zh-CN" altLang="en-US" sz="1600" dirty="0">
              <a:solidFill>
                <a:prstClr val="black"/>
              </a:solidFill>
              <a:latin typeface="Arial" panose="020B0604020202020204" pitchFamily="34" charset="0"/>
              <a:cs typeface="Arial" panose="020B0604020202020204" pitchFamily="34" charset="0"/>
            </a:endParaRPr>
          </a:p>
        </p:txBody>
      </p:sp>
      <p:sp>
        <p:nvSpPr>
          <p:cNvPr id="13" name="文本框 12"/>
          <p:cNvSpPr txBox="1"/>
          <p:nvPr/>
        </p:nvSpPr>
        <p:spPr>
          <a:xfrm>
            <a:off x="186455" y="6227082"/>
            <a:ext cx="2141836" cy="338554"/>
          </a:xfrm>
          <a:prstGeom prst="rect">
            <a:avLst/>
          </a:prstGeom>
          <a:noFill/>
        </p:spPr>
        <p:txBody>
          <a:bodyPr wrap="square" rtlCol="0">
            <a:spAutoFit/>
          </a:bodyPr>
          <a:lstStyle/>
          <a:p>
            <a:r>
              <a:rPr lang="en-US" altLang="zh-CN" sz="1600" dirty="0" smtClean="0">
                <a:solidFill>
                  <a:prstClr val="black"/>
                </a:solidFill>
                <a:latin typeface="Arial" panose="020B0604020202020204" pitchFamily="34" charset="0"/>
                <a:cs typeface="Arial" panose="020B0604020202020204" pitchFamily="34" charset="0"/>
              </a:rPr>
              <a:t>Coaxial HOM coupler</a:t>
            </a:r>
            <a:endParaRPr lang="zh-CN" altLang="en-US" sz="1600" dirty="0">
              <a:solidFill>
                <a:prstClr val="black"/>
              </a:solidFill>
              <a:latin typeface="Arial" panose="020B0604020202020204" pitchFamily="34" charset="0"/>
              <a:cs typeface="Arial" panose="020B0604020202020204" pitchFamily="34" charset="0"/>
            </a:endParaRPr>
          </a:p>
        </p:txBody>
      </p:sp>
      <p:pic>
        <p:nvPicPr>
          <p:cNvPr id="14" name="图片 13"/>
          <p:cNvPicPr/>
          <p:nvPr/>
        </p:nvPicPr>
        <p:blipFill>
          <a:blip r:embed="rId9" cstate="print">
            <a:extLst>
              <a:ext uri="{28A0092B-C50C-407E-A947-70E740481C1C}">
                <a14:useLocalDpi xmlns:a14="http://schemas.microsoft.com/office/drawing/2010/main"/>
              </a:ext>
            </a:extLst>
          </a:blip>
          <a:stretch>
            <a:fillRect/>
          </a:stretch>
        </p:blipFill>
        <p:spPr>
          <a:xfrm>
            <a:off x="2224003" y="4645995"/>
            <a:ext cx="2370373" cy="1862662"/>
          </a:xfrm>
          <a:prstGeom prst="rect">
            <a:avLst/>
          </a:prstGeom>
        </p:spPr>
      </p:pic>
      <p:pic>
        <p:nvPicPr>
          <p:cNvPr id="15" name="图片 14"/>
          <p:cNvPicPr/>
          <p:nvPr/>
        </p:nvPicPr>
        <p:blipFill>
          <a:blip r:embed="rId10" cstate="print">
            <a:extLst>
              <a:ext uri="{28A0092B-C50C-407E-A947-70E740481C1C}">
                <a14:useLocalDpi xmlns:a14="http://schemas.microsoft.com/office/drawing/2010/main"/>
              </a:ext>
            </a:extLst>
          </a:blip>
          <a:stretch>
            <a:fillRect/>
          </a:stretch>
        </p:blipFill>
        <p:spPr>
          <a:xfrm>
            <a:off x="4641080" y="4640221"/>
            <a:ext cx="2242684" cy="1756138"/>
          </a:xfrm>
          <a:prstGeom prst="rect">
            <a:avLst/>
          </a:prstGeom>
        </p:spPr>
      </p:pic>
      <p:pic>
        <p:nvPicPr>
          <p:cNvPr id="16" name="图片 15"/>
          <p:cNvPicPr/>
          <p:nvPr/>
        </p:nvPicPr>
        <p:blipFill rotWithShape="1">
          <a:blip r:embed="rId11" cstate="print">
            <a:extLst>
              <a:ext uri="{28A0092B-C50C-407E-A947-70E740481C1C}">
                <a14:useLocalDpi xmlns:a14="http://schemas.microsoft.com/office/drawing/2010/main"/>
              </a:ext>
            </a:extLst>
          </a:blip>
          <a:srcRect l="44215"/>
          <a:stretch/>
        </p:blipFill>
        <p:spPr>
          <a:xfrm>
            <a:off x="6930468" y="4640221"/>
            <a:ext cx="1887965" cy="1728192"/>
          </a:xfrm>
          <a:prstGeom prst="rect">
            <a:avLst/>
          </a:prstGeom>
        </p:spPr>
      </p:pic>
    </p:spTree>
    <p:extLst>
      <p:ext uri="{BB962C8B-B14F-4D97-AF65-F5344CB8AC3E}">
        <p14:creationId xmlns:p14="http://schemas.microsoft.com/office/powerpoint/2010/main" val="3192775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309373" y="1455003"/>
            <a:ext cx="8579224" cy="1616498"/>
            <a:chOff x="-681080" y="2582708"/>
            <a:chExt cx="9825079" cy="1796794"/>
          </a:xfrm>
        </p:grpSpPr>
        <p:pic>
          <p:nvPicPr>
            <p:cNvPr id="3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080" y="2582708"/>
              <a:ext cx="4800600" cy="1356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819400"/>
              <a:ext cx="5181599" cy="1560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6" name="TextBox 35"/>
          <p:cNvSpPr txBox="1"/>
          <p:nvPr/>
        </p:nvSpPr>
        <p:spPr>
          <a:xfrm>
            <a:off x="479612" y="990381"/>
            <a:ext cx="489324" cy="335136"/>
          </a:xfrm>
          <a:prstGeom prst="rect">
            <a:avLst/>
          </a:prstGeom>
          <a:noFill/>
        </p:spPr>
        <p:txBody>
          <a:bodyPr wrap="none" lIns="89896" tIns="44948" rIns="89896" bIns="44948" rtlCol="0">
            <a:spAutoFit/>
          </a:bodyPr>
          <a:lstStyle/>
          <a:p>
            <a:r>
              <a:rPr lang="en-US" sz="1588" b="1" dirty="0">
                <a:latin typeface="Optima"/>
                <a:cs typeface="Optima"/>
              </a:rPr>
              <a:t>BPM</a:t>
            </a:r>
          </a:p>
        </p:txBody>
      </p:sp>
      <p:cxnSp>
        <p:nvCxnSpPr>
          <p:cNvPr id="37" name="Straight Arrow Connector 36"/>
          <p:cNvCxnSpPr/>
          <p:nvPr/>
        </p:nvCxnSpPr>
        <p:spPr>
          <a:xfrm flipH="1">
            <a:off x="578224" y="1353878"/>
            <a:ext cx="211329" cy="6281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343288" y="993339"/>
            <a:ext cx="2746352" cy="335136"/>
          </a:xfrm>
          <a:prstGeom prst="rect">
            <a:avLst/>
          </a:prstGeom>
          <a:noFill/>
        </p:spPr>
        <p:txBody>
          <a:bodyPr wrap="none" lIns="89896" tIns="44948" rIns="89896" bIns="44948" rtlCol="0">
            <a:spAutoFit/>
          </a:bodyPr>
          <a:lstStyle/>
          <a:p>
            <a:r>
              <a:rPr lang="en-US" sz="1588" b="1" dirty="0">
                <a:latin typeface="Optima"/>
                <a:cs typeface="Optima"/>
              </a:rPr>
              <a:t>7-cell cavity in cryostat</a:t>
            </a:r>
          </a:p>
        </p:txBody>
      </p:sp>
      <p:cxnSp>
        <p:nvCxnSpPr>
          <p:cNvPr id="39" name="Straight Arrow Connector 38"/>
          <p:cNvCxnSpPr/>
          <p:nvPr/>
        </p:nvCxnSpPr>
        <p:spPr>
          <a:xfrm>
            <a:off x="2119034" y="1359712"/>
            <a:ext cx="283510" cy="7805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7320337" y="978994"/>
            <a:ext cx="489324" cy="335136"/>
          </a:xfrm>
          <a:prstGeom prst="rect">
            <a:avLst/>
          </a:prstGeom>
          <a:noFill/>
        </p:spPr>
        <p:txBody>
          <a:bodyPr wrap="none" lIns="89896" tIns="44948" rIns="89896" bIns="44948" rtlCol="0">
            <a:spAutoFit/>
          </a:bodyPr>
          <a:lstStyle/>
          <a:p>
            <a:r>
              <a:rPr lang="en-US" sz="1588" b="1" dirty="0">
                <a:latin typeface="Optima"/>
                <a:cs typeface="Optima"/>
              </a:rPr>
              <a:t>gun</a:t>
            </a:r>
          </a:p>
        </p:txBody>
      </p:sp>
      <p:cxnSp>
        <p:nvCxnSpPr>
          <p:cNvPr id="41" name="Straight Arrow Connector 40"/>
          <p:cNvCxnSpPr/>
          <p:nvPr/>
        </p:nvCxnSpPr>
        <p:spPr>
          <a:xfrm>
            <a:off x="7583292" y="1345402"/>
            <a:ext cx="156611" cy="5469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877970" y="5849471"/>
            <a:ext cx="4251701" cy="579497"/>
          </a:xfrm>
          <a:prstGeom prst="rect">
            <a:avLst/>
          </a:prstGeom>
          <a:noFill/>
        </p:spPr>
        <p:txBody>
          <a:bodyPr wrap="none" lIns="89896" tIns="44948" rIns="89896" bIns="44948" rtlCol="0">
            <a:spAutoFit/>
          </a:bodyPr>
          <a:lstStyle/>
          <a:p>
            <a:pPr marL="337129" indent="-337129">
              <a:buFont typeface="Arial"/>
              <a:buChar char="•"/>
            </a:pPr>
            <a:r>
              <a:rPr lang="en-US" sz="1588" dirty="0">
                <a:cs typeface="Optima"/>
              </a:rPr>
              <a:t>No </a:t>
            </a:r>
            <a:r>
              <a:rPr lang="en-US" sz="1588" kern="0" dirty="0">
                <a:solidFill>
                  <a:prstClr val="black"/>
                </a:solidFill>
              </a:rPr>
              <a:t>charge</a:t>
            </a:r>
            <a:r>
              <a:rPr lang="en-US" sz="1588" dirty="0">
                <a:cs typeface="Optima"/>
              </a:rPr>
              <a:t>-up of the HOM ceramics observed</a:t>
            </a:r>
          </a:p>
          <a:p>
            <a:pPr marL="337129" indent="-337129">
              <a:buFont typeface="Arial"/>
              <a:buChar char="•"/>
            </a:pPr>
            <a:r>
              <a:rPr lang="en-US" sz="1588" dirty="0">
                <a:cs typeface="Optima"/>
              </a:rPr>
              <a:t>HOM heating was less than expected</a:t>
            </a:r>
          </a:p>
        </p:txBody>
      </p:sp>
      <p:pic>
        <p:nvPicPr>
          <p:cNvPr id="23" name="Picture 22"/>
          <p:cNvPicPr/>
          <p:nvPr/>
        </p:nvPicPr>
        <p:blipFill rotWithShape="1">
          <a:blip r:embed="rId4" cstate="print">
            <a:extLst>
              <a:ext uri="{28A0092B-C50C-407E-A947-70E740481C1C}">
                <a14:useLocalDpi xmlns:a14="http://schemas.microsoft.com/office/drawing/2010/main" val="0"/>
              </a:ext>
            </a:extLst>
          </a:blip>
          <a:srcRect t="12244"/>
          <a:stretch/>
        </p:blipFill>
        <p:spPr bwMode="auto">
          <a:xfrm>
            <a:off x="179900" y="2675703"/>
            <a:ext cx="3099795" cy="1492886"/>
          </a:xfrm>
          <a:prstGeom prst="rect">
            <a:avLst/>
          </a:prstGeom>
          <a:noFill/>
          <a:ln>
            <a:noFill/>
          </a:ln>
        </p:spPr>
      </p:pic>
      <p:pic>
        <p:nvPicPr>
          <p:cNvPr id="3" name="Picture 2"/>
          <p:cNvPicPr>
            <a:picLocks noChangeAspect="1"/>
          </p:cNvPicPr>
          <p:nvPr/>
        </p:nvPicPr>
        <p:blipFill rotWithShape="1">
          <a:blip r:embed="rId5"/>
          <a:srcRect t="3340"/>
          <a:stretch/>
        </p:blipFill>
        <p:spPr>
          <a:xfrm>
            <a:off x="1164691" y="4087907"/>
            <a:ext cx="7704068" cy="1761564"/>
          </a:xfrm>
          <a:prstGeom prst="rect">
            <a:avLst/>
          </a:prstGeom>
        </p:spPr>
      </p:pic>
      <p:sp>
        <p:nvSpPr>
          <p:cNvPr id="18" name="Title 1"/>
          <p:cNvSpPr>
            <a:spLocks noGrp="1"/>
          </p:cNvSpPr>
          <p:nvPr>
            <p:ph type="title"/>
          </p:nvPr>
        </p:nvSpPr>
        <p:spPr>
          <a:xfrm>
            <a:off x="915302" y="21807"/>
            <a:ext cx="6276842" cy="796374"/>
          </a:xfrm>
        </p:spPr>
        <p:txBody>
          <a:bodyPr>
            <a:normAutofit fontScale="90000"/>
          </a:bodyPr>
          <a:lstStyle/>
          <a:p>
            <a:r>
              <a:rPr lang="en-US" sz="3883" dirty="0">
                <a:solidFill>
                  <a:schemeClr val="bg1"/>
                </a:solidFill>
              </a:rPr>
              <a:t>HOM Absorbers beam test</a:t>
            </a:r>
          </a:p>
        </p:txBody>
      </p:sp>
      <p:sp>
        <p:nvSpPr>
          <p:cNvPr id="2" name="Date Placeholder 1"/>
          <p:cNvSpPr>
            <a:spLocks noGrp="1"/>
          </p:cNvSpPr>
          <p:nvPr>
            <p:ph type="dt" sz="half" idx="10"/>
          </p:nvPr>
        </p:nvSpPr>
        <p:spPr/>
        <p:txBody>
          <a:bodyPr/>
          <a:lstStyle/>
          <a:p>
            <a:r>
              <a:rPr lang="en-US" smtClean="0"/>
              <a:t>9/18/2015, SRF2015, Whistler</a:t>
            </a:r>
            <a:endParaRPr lang="en-US"/>
          </a:p>
        </p:txBody>
      </p:sp>
      <p:sp>
        <p:nvSpPr>
          <p:cNvPr id="6" name="Footer Placeholder 5"/>
          <p:cNvSpPr>
            <a:spLocks noGrp="1"/>
          </p:cNvSpPr>
          <p:nvPr>
            <p:ph type="ftr" sz="quarter" idx="11"/>
          </p:nvPr>
        </p:nvSpPr>
        <p:spPr/>
        <p:txBody>
          <a:bodyPr/>
          <a:lstStyle/>
          <a:p>
            <a:r>
              <a:rPr lang="en-US" smtClean="0"/>
              <a:t>F. Furuta, Cornell University</a:t>
            </a:r>
            <a:endParaRPr lang="en-US"/>
          </a:p>
        </p:txBody>
      </p:sp>
      <p:sp>
        <p:nvSpPr>
          <p:cNvPr id="7" name="Slide Number Placeholder 6"/>
          <p:cNvSpPr>
            <a:spLocks noGrp="1"/>
          </p:cNvSpPr>
          <p:nvPr>
            <p:ph type="sldNum" sz="quarter" idx="12"/>
          </p:nvPr>
        </p:nvSpPr>
        <p:spPr/>
        <p:txBody>
          <a:bodyPr/>
          <a:lstStyle/>
          <a:p>
            <a:fld id="{0C3EB10E-002A-413D-A7C5-440C4C885FAD}" type="slidenum">
              <a:rPr lang="en-US" smtClean="0"/>
              <a:t>42</a:t>
            </a:fld>
            <a:endParaRPr lang="en-US"/>
          </a:p>
        </p:txBody>
      </p:sp>
      <p:sp>
        <p:nvSpPr>
          <p:cNvPr id="19" name="Rectangle 18"/>
          <p:cNvSpPr/>
          <p:nvPr/>
        </p:nvSpPr>
        <p:spPr>
          <a:xfrm>
            <a:off x="252292" y="5830908"/>
            <a:ext cx="1385316" cy="526939"/>
          </a:xfrm>
          <a:prstGeom prst="rect">
            <a:avLst/>
          </a:prstGeom>
          <a:solidFill>
            <a:srgbClr val="FFFF00"/>
          </a:solidFill>
        </p:spPr>
        <p:txBody>
          <a:bodyPr wrap="none">
            <a:spAutoFit/>
          </a:bodyPr>
          <a:lstStyle/>
          <a:p>
            <a:r>
              <a:rPr lang="en-US" sz="2824" b="1" kern="0" dirty="0">
                <a:solidFill>
                  <a:srgbClr val="C00000"/>
                </a:solidFill>
              </a:rPr>
              <a:t>THBA05</a:t>
            </a:r>
            <a:endParaRPr lang="en-US" sz="2824" dirty="0"/>
          </a:p>
        </p:txBody>
      </p:sp>
    </p:spTree>
    <p:extLst>
      <p:ext uri="{BB962C8B-B14F-4D97-AF65-F5344CB8AC3E}">
        <p14:creationId xmlns:p14="http://schemas.microsoft.com/office/powerpoint/2010/main" val="2117256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0"/>
            <a:ext cx="8382000" cy="762000"/>
          </a:xfrm>
        </p:spPr>
        <p:txBody>
          <a:bodyPr/>
          <a:lstStyle/>
          <a:p>
            <a:pPr marL="347663" indent="-347663" algn="ctr">
              <a:spcAft>
                <a:spcPts val="600"/>
              </a:spcAft>
            </a:pPr>
            <a:r>
              <a:rPr lang="en-US" sz="3200" dirty="0" smtClean="0">
                <a:cs typeface="Calibri"/>
              </a:rPr>
              <a:t>HOM damping for the BNL4 cavity</a:t>
            </a:r>
            <a:endParaRPr lang="en-US" sz="3200" dirty="0">
              <a:cs typeface="Calibri"/>
            </a:endParaRPr>
          </a:p>
        </p:txBody>
      </p:sp>
      <p:sp>
        <p:nvSpPr>
          <p:cNvPr id="2" name="Date Placeholder 1"/>
          <p:cNvSpPr>
            <a:spLocks noGrp="1"/>
          </p:cNvSpPr>
          <p:nvPr>
            <p:ph type="dt" sz="half" idx="10"/>
          </p:nvPr>
        </p:nvSpPr>
        <p:spPr>
          <a:xfrm>
            <a:off x="76200" y="6553200"/>
            <a:ext cx="1676400" cy="304800"/>
          </a:xfrm>
        </p:spPr>
        <p:txBody>
          <a:bodyPr/>
          <a:lstStyle/>
          <a:p>
            <a:pPr>
              <a:defRPr/>
            </a:pPr>
            <a:r>
              <a:rPr lang="en-US" smtClean="0"/>
              <a:t>September 14, 2015</a:t>
            </a:r>
            <a:endParaRPr lang="en-US" dirty="0"/>
          </a:p>
        </p:txBody>
      </p:sp>
      <p:sp>
        <p:nvSpPr>
          <p:cNvPr id="3" name="Footer Placeholder 2"/>
          <p:cNvSpPr>
            <a:spLocks noGrp="1"/>
          </p:cNvSpPr>
          <p:nvPr>
            <p:ph type="ftr" sz="quarter" idx="11"/>
          </p:nvPr>
        </p:nvSpPr>
        <p:spPr>
          <a:xfrm>
            <a:off x="2438400" y="6553200"/>
            <a:ext cx="4114800" cy="306388"/>
          </a:xfrm>
        </p:spPr>
        <p:txBody>
          <a:bodyPr/>
          <a:lstStyle/>
          <a:p>
            <a:pPr>
              <a:defRPr/>
            </a:pPr>
            <a:r>
              <a:rPr lang="en-US" smtClean="0"/>
              <a:t>S. Belomestnykh: SRF for ERLs</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43</a:t>
            </a:fld>
            <a:endParaRPr lang="en-US" dirty="0"/>
          </a:p>
        </p:txBody>
      </p:sp>
      <p:sp>
        <p:nvSpPr>
          <p:cNvPr id="11" name="TextBox 10"/>
          <p:cNvSpPr txBox="1"/>
          <p:nvPr/>
        </p:nvSpPr>
        <p:spPr>
          <a:xfrm>
            <a:off x="6802111" y="533400"/>
            <a:ext cx="2265689" cy="451406"/>
          </a:xfrm>
          <a:prstGeom prst="rect">
            <a:avLst/>
          </a:prstGeom>
          <a:noFill/>
        </p:spPr>
        <p:txBody>
          <a:bodyPr wrap="none" rtlCol="0">
            <a:spAutoFit/>
          </a:bodyPr>
          <a:lstStyle/>
          <a:p>
            <a:pPr>
              <a:lnSpc>
                <a:spcPct val="120000"/>
              </a:lnSpc>
            </a:pPr>
            <a:r>
              <a:rPr lang="en-US" sz="2000" b="1" dirty="0" smtClean="0">
                <a:solidFill>
                  <a:srgbClr val="FF0000"/>
                </a:solidFill>
              </a:rPr>
              <a:t>Poster: TUPB074</a:t>
            </a:r>
            <a:endParaRPr lang="en-US" sz="2000" b="1" dirty="0">
              <a:solidFill>
                <a:srgbClr val="FF0000"/>
              </a:solidFill>
            </a:endParaRPr>
          </a:p>
        </p:txBody>
      </p:sp>
      <p:sp>
        <p:nvSpPr>
          <p:cNvPr id="21" name="Textfeld 5"/>
          <p:cNvSpPr txBox="1"/>
          <p:nvPr/>
        </p:nvSpPr>
        <p:spPr>
          <a:xfrm>
            <a:off x="3707904" y="2492896"/>
            <a:ext cx="877163" cy="369332"/>
          </a:xfrm>
          <a:prstGeom prst="rect">
            <a:avLst/>
          </a:prstGeom>
          <a:noFill/>
        </p:spPr>
        <p:txBody>
          <a:bodyPr wrap="none" rtlCol="0">
            <a:spAutoFit/>
          </a:bodyPr>
          <a:lstStyle/>
          <a:p>
            <a:r>
              <a:rPr lang="de-DE" sz="1800" dirty="0" smtClean="0">
                <a:solidFill>
                  <a:schemeClr val="bg1"/>
                </a:solidFill>
              </a:rPr>
              <a:t>Bellow</a:t>
            </a:r>
            <a:endParaRPr lang="de-DE" sz="1800" dirty="0">
              <a:solidFill>
                <a:schemeClr val="bg1"/>
              </a:solidFill>
            </a:endParaRPr>
          </a:p>
        </p:txBody>
      </p:sp>
      <p:cxnSp>
        <p:nvCxnSpPr>
          <p:cNvPr id="22" name="Gerade Verbindung mit Pfeil 7"/>
          <p:cNvCxnSpPr/>
          <p:nvPr/>
        </p:nvCxnSpPr>
        <p:spPr>
          <a:xfrm flipH="1">
            <a:off x="3491880" y="2862228"/>
            <a:ext cx="216024" cy="20673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mit Pfeil 10"/>
          <p:cNvCxnSpPr/>
          <p:nvPr/>
        </p:nvCxnSpPr>
        <p:spPr>
          <a:xfrm>
            <a:off x="4427984" y="2799119"/>
            <a:ext cx="1152128" cy="48586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 y="1066800"/>
            <a:ext cx="8763000" cy="1969770"/>
          </a:xfrm>
          <a:prstGeom prst="rect">
            <a:avLst/>
          </a:prstGeom>
          <a:noFill/>
        </p:spPr>
        <p:txBody>
          <a:bodyPr wrap="square" rtlCol="0">
            <a:spAutoFit/>
          </a:bodyPr>
          <a:lstStyle/>
          <a:p>
            <a:pPr marL="285750" indent="-285750" algn="just">
              <a:spcAft>
                <a:spcPts val="600"/>
              </a:spcAft>
              <a:buFont typeface="Wingdings" charset="2"/>
              <a:buChar char="§"/>
            </a:pPr>
            <a:r>
              <a:rPr lang="en-US" sz="1600" dirty="0" smtClean="0"/>
              <a:t>HOM damping is challenging with power reaching up to 7 kW in a very broad frequency range to ~30 GHz.</a:t>
            </a:r>
          </a:p>
          <a:p>
            <a:pPr marL="285750" indent="-285750" algn="just">
              <a:spcAft>
                <a:spcPts val="600"/>
              </a:spcAft>
              <a:buFont typeface="Wingdings" charset="2"/>
              <a:buChar char="§"/>
            </a:pPr>
            <a:r>
              <a:rPr lang="en-US" sz="1600" dirty="0" smtClean="0"/>
              <a:t>A 3-cell prototype is on order to demonstrate the cavity performance and study HOM damping schemes.</a:t>
            </a:r>
          </a:p>
          <a:p>
            <a:pPr marL="285750" indent="-285750" algn="just">
              <a:spcAft>
                <a:spcPts val="600"/>
              </a:spcAft>
              <a:buFont typeface="Wingdings" charset="2"/>
              <a:buChar char="§"/>
            </a:pPr>
            <a:r>
              <a:rPr lang="en-US" sz="1600" dirty="0" smtClean="0"/>
              <a:t>Two potential damping schemes include six coaxial couplers to cover lower frequency part of the HOM spectrum (72% of HOM power below 5 GHz) and three waveguide couplers for the high end of HOM spectrum.</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124200"/>
            <a:ext cx="3890284" cy="1447800"/>
          </a:xfrm>
          <a:prstGeom prst="rect">
            <a:avLst/>
          </a:prstGeom>
          <a:noFill/>
          <a:ln>
            <a:noFill/>
          </a:ln>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3176" y="4419600"/>
            <a:ext cx="4082194" cy="1663700"/>
          </a:xfrm>
          <a:prstGeom prst="rect">
            <a:avLst/>
          </a:prstGeom>
          <a:noFill/>
          <a:ln>
            <a:noFill/>
          </a:ln>
        </p:spPr>
      </p:pic>
    </p:spTree>
    <p:extLst>
      <p:ext uri="{BB962C8B-B14F-4D97-AF65-F5344CB8AC3E}">
        <p14:creationId xmlns:p14="http://schemas.microsoft.com/office/powerpoint/2010/main" val="5980748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204854"/>
            <a:ext cx="7886700" cy="1325563"/>
          </a:xfrm>
        </p:spPr>
        <p:txBody>
          <a:bodyPr>
            <a:normAutofit/>
          </a:bodyPr>
          <a:lstStyle/>
          <a:p>
            <a:pPr algn="ctr"/>
            <a:r>
              <a:rPr lang="en-US" altLang="zh-CN" sz="3600" b="0" dirty="0">
                <a:solidFill>
                  <a:srgbClr val="0070C0"/>
                </a:solidFill>
                <a:latin typeface="Arial" panose="020B0604020202020204" pitchFamily="34" charset="0"/>
                <a:ea typeface="+mn-ea"/>
                <a:cs typeface="Arial" panose="020B0604020202020204" pitchFamily="34" charset="0"/>
              </a:rPr>
              <a:t>SOM Damping</a:t>
            </a:r>
            <a:endParaRPr lang="zh-CN" altLang="en-US" sz="3600" b="0" dirty="0">
              <a:solidFill>
                <a:srgbClr val="0070C0"/>
              </a:solidFill>
              <a:latin typeface="Arial" panose="020B0604020202020204" pitchFamily="34" charset="0"/>
              <a:ea typeface="+mn-ea"/>
              <a:cs typeface="Arial" panose="020B0604020202020204" pitchFamily="34" charset="0"/>
            </a:endParaRPr>
          </a:p>
        </p:txBody>
      </p:sp>
      <p:graphicFrame>
        <p:nvGraphicFramePr>
          <p:cNvPr id="6" name="内容占位符 5"/>
          <p:cNvGraphicFramePr>
            <a:graphicFrameLocks noGrp="1"/>
          </p:cNvGraphicFramePr>
          <p:nvPr>
            <p:ph idx="1"/>
            <p:extLst/>
          </p:nvPr>
        </p:nvGraphicFramePr>
        <p:xfrm>
          <a:off x="781766" y="4119613"/>
          <a:ext cx="7887588" cy="2085729"/>
        </p:xfrm>
        <a:graphic>
          <a:graphicData uri="http://schemas.openxmlformats.org/drawingml/2006/table">
            <a:tbl>
              <a:tblPr firstRow="1" firstCol="1" bandRow="1"/>
              <a:tblGrid>
                <a:gridCol w="768988"/>
                <a:gridCol w="1142559"/>
                <a:gridCol w="1148020"/>
                <a:gridCol w="1116344"/>
                <a:gridCol w="1234312"/>
                <a:gridCol w="1083574"/>
                <a:gridCol w="1393791"/>
              </a:tblGrid>
              <a:tr h="466105">
                <a:tc>
                  <a:txBody>
                    <a:bodyPr/>
                    <a:lstStyle/>
                    <a:p>
                      <a:pPr algn="ctr">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Mode</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a:effectLst/>
                          <a:latin typeface="Arial" panose="020B0604020202020204" pitchFamily="34" charset="0"/>
                          <a:ea typeface="宋体" panose="02010600030101010101" pitchFamily="2" charset="-122"/>
                          <a:cs typeface="Arial" panose="020B0604020202020204" pitchFamily="34" charset="0"/>
                        </a:rPr>
                        <a:t>f</a:t>
                      </a:r>
                      <a:r>
                        <a:rPr lang="en-GB" sz="1600">
                          <a:effectLst/>
                          <a:latin typeface="Arial" panose="020B0604020202020204" pitchFamily="34" charset="0"/>
                          <a:ea typeface="宋体" panose="02010600030101010101" pitchFamily="2" charset="-122"/>
                          <a:cs typeface="Arial" panose="020B0604020202020204" pitchFamily="34" charset="0"/>
                        </a:rPr>
                        <a:t> (MHz)</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a:effectLst/>
                          <a:latin typeface="Arial" panose="020B0604020202020204" pitchFamily="34" charset="0"/>
                          <a:ea typeface="宋体" panose="02010600030101010101" pitchFamily="2" charset="-122"/>
                          <a:cs typeface="Arial" panose="020B0604020202020204" pitchFamily="34" charset="0"/>
                        </a:rPr>
                        <a:t>R</a:t>
                      </a:r>
                      <a:r>
                        <a:rPr lang="en-GB" sz="1600">
                          <a:effectLst/>
                          <a:latin typeface="Arial" panose="020B0604020202020204" pitchFamily="34" charset="0"/>
                          <a:ea typeface="宋体" panose="02010600030101010101" pitchFamily="2" charset="-122"/>
                          <a:cs typeface="Arial" panose="020B0604020202020204" pitchFamily="34" charset="0"/>
                        </a:rPr>
                        <a:t>/</a:t>
                      </a:r>
                      <a:r>
                        <a:rPr lang="en-GB" sz="1600" i="1">
                          <a:effectLst/>
                          <a:latin typeface="Arial" panose="020B0604020202020204" pitchFamily="34" charset="0"/>
                          <a:ea typeface="宋体" panose="02010600030101010101" pitchFamily="2" charset="-122"/>
                          <a:cs typeface="Arial" panose="020B0604020202020204" pitchFamily="34" charset="0"/>
                        </a:rPr>
                        <a:t>Q</a:t>
                      </a:r>
                      <a:r>
                        <a:rPr lang="en-GB" sz="1600">
                          <a:effectLst/>
                          <a:latin typeface="Arial" panose="020B0604020202020204" pitchFamily="34" charset="0"/>
                          <a:ea typeface="宋体" panose="02010600030101010101" pitchFamily="2" charset="-122"/>
                          <a:cs typeface="Arial" panose="020B0604020202020204" pitchFamily="34" charset="0"/>
                        </a:rPr>
                        <a:t> (Ω)</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dirty="0" err="1" smtClean="0">
                          <a:effectLst/>
                          <a:latin typeface="Arial" panose="020B0604020202020204" pitchFamily="34" charset="0"/>
                          <a:ea typeface="宋体" panose="02010600030101010101" pitchFamily="2" charset="-122"/>
                          <a:cs typeface="Arial" panose="020B0604020202020204" pitchFamily="34" charset="0"/>
                        </a:rPr>
                        <a:t>Q</a:t>
                      </a:r>
                      <a:r>
                        <a:rPr lang="en-GB" sz="1600" baseline="-25000" dirty="0" err="1" smtClean="0">
                          <a:effectLst/>
                          <a:latin typeface="Arial" panose="020B0604020202020204" pitchFamily="34" charset="0"/>
                          <a:ea typeface="宋体" panose="02010600030101010101" pitchFamily="2" charset="-122"/>
                          <a:cs typeface="Arial" panose="020B0604020202020204" pitchFamily="34" charset="0"/>
                        </a:rPr>
                        <a:t>limit</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dirty="0" err="1">
                          <a:effectLst/>
                          <a:latin typeface="Arial" panose="020B0604020202020204" pitchFamily="34" charset="0"/>
                          <a:ea typeface="宋体" panose="02010600030101010101" pitchFamily="2" charset="-122"/>
                          <a:cs typeface="Arial" panose="020B0604020202020204" pitchFamily="34" charset="0"/>
                        </a:rPr>
                        <a:t>Q</a:t>
                      </a:r>
                      <a:r>
                        <a:rPr lang="en-GB" sz="1600" baseline="-25000" dirty="0" err="1">
                          <a:effectLst/>
                          <a:latin typeface="Arial" panose="020B0604020202020204" pitchFamily="34" charset="0"/>
                          <a:ea typeface="宋体" panose="02010600030101010101" pitchFamily="2" charset="-122"/>
                          <a:cs typeface="Arial" panose="020B0604020202020204" pitchFamily="34" charset="0"/>
                        </a:rPr>
                        <a:t>input</a:t>
                      </a:r>
                      <a:r>
                        <a:rPr lang="en-GB" sz="1600" baseline="-25000" dirty="0">
                          <a:effectLst/>
                          <a:latin typeface="Arial" panose="020B0604020202020204" pitchFamily="34" charset="0"/>
                          <a:ea typeface="宋体" panose="02010600030101010101" pitchFamily="2" charset="-122"/>
                          <a:cs typeface="Arial" panose="020B0604020202020204" pitchFamily="34" charset="0"/>
                        </a:rPr>
                        <a:t> coupler</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dirty="0">
                          <a:effectLst/>
                          <a:latin typeface="Arial" panose="020B0604020202020204" pitchFamily="34" charset="0"/>
                          <a:ea typeface="MS Mincho" panose="02020609040205080304" pitchFamily="49" charset="-128"/>
                          <a:cs typeface="Arial" panose="020B0604020202020204" pitchFamily="34" charset="0"/>
                        </a:rPr>
                        <a:t>P</a:t>
                      </a:r>
                      <a:r>
                        <a:rPr lang="en-GB" sz="1600" baseline="-25000" dirty="0">
                          <a:effectLst/>
                          <a:latin typeface="Arial" panose="020B0604020202020204" pitchFamily="34" charset="0"/>
                          <a:ea typeface="MS Mincho" panose="02020609040205080304" pitchFamily="49" charset="-128"/>
                          <a:cs typeface="Arial" panose="020B0604020202020204" pitchFamily="34" charset="0"/>
                        </a:rPr>
                        <a:t>SOM </a:t>
                      </a:r>
                      <a:r>
                        <a:rPr lang="en-GB" sz="1600" dirty="0">
                          <a:effectLst/>
                          <a:latin typeface="Arial" panose="020B0604020202020204" pitchFamily="34" charset="0"/>
                          <a:ea typeface="MS Mincho" panose="02020609040205080304" pitchFamily="49" charset="-128"/>
                          <a:cs typeface="Arial" panose="020B0604020202020204" pitchFamily="34" charset="0"/>
                        </a:rPr>
                        <a:t>(W)</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dirty="0">
                          <a:effectLst/>
                          <a:latin typeface="Arial" panose="020B0604020202020204" pitchFamily="34" charset="0"/>
                          <a:ea typeface="宋体" panose="02010600030101010101" pitchFamily="2" charset="-122"/>
                          <a:cs typeface="Arial" panose="020B0604020202020204" pitchFamily="34" charset="0"/>
                        </a:rPr>
                        <a:t>P</a:t>
                      </a:r>
                      <a:r>
                        <a:rPr lang="en-GB" sz="1600" baseline="-25000" dirty="0">
                          <a:effectLst/>
                          <a:latin typeface="Arial" panose="020B0604020202020204" pitchFamily="34" charset="0"/>
                          <a:ea typeface="宋体" panose="02010600030101010101" pitchFamily="2" charset="-122"/>
                          <a:cs typeface="Arial" panose="020B0604020202020204" pitchFamily="34" charset="0"/>
                        </a:rPr>
                        <a:t>SOM-res</a:t>
                      </a:r>
                      <a:r>
                        <a:rPr lang="en-GB" sz="1600" dirty="0">
                          <a:effectLst/>
                          <a:latin typeface="Arial" panose="020B0604020202020204" pitchFamily="34" charset="0"/>
                          <a:ea typeface="宋体" panose="02010600030101010101" pitchFamily="2" charset="-122"/>
                          <a:cs typeface="Arial" panose="020B0604020202020204" pitchFamily="34" charset="0"/>
                        </a:rPr>
                        <a:t> (W)</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4906">
                <a:tc>
                  <a:txBody>
                    <a:bodyPr/>
                    <a:lstStyle/>
                    <a:p>
                      <a:pPr algn="ctr">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π/5</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632.322</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0.02</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4.5E+9</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1.2E+07</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1.3E-5</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268.9</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4906">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2π/5</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637.099</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0.00017</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5.4E+11</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3.3E+06</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8.7E-7</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0.6</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4906">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3π/5</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643.139</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0.341</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2.6E+8</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1.7E+06</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9.31E-3</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638.9</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4906">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4π/5</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648.146</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0.078</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1.1E+9</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1.2E+06</a:t>
                      </a:r>
                      <a:endParaRPr lang="zh-CN" sz="240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2.92E-4</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105.8</a:t>
                      </a:r>
                      <a:endParaRPr lang="zh-CN" sz="2400" dirty="0">
                        <a:effectLst/>
                        <a:latin typeface="Arial" panose="020B0604020202020204" pitchFamily="34" charset="0"/>
                        <a:ea typeface="MS Mincho" panose="02020609040205080304" pitchFamily="49" charset="-128"/>
                        <a:cs typeface="Arial" panose="020B0604020202020204" pitchFamily="34" charset="0"/>
                      </a:endParaRPr>
                    </a:p>
                  </a:txBody>
                  <a:tcPr marL="73762" marR="737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灯片编号占位符 3"/>
          <p:cNvSpPr>
            <a:spLocks noGrp="1"/>
          </p:cNvSpPr>
          <p:nvPr>
            <p:ph type="sldNum" sz="quarter" idx="12"/>
          </p:nvPr>
        </p:nvSpPr>
        <p:spPr/>
        <p:txBody>
          <a:bodyPr/>
          <a:lstStyle/>
          <a:p>
            <a:fld id="{13CEBBB3-AF4C-4EC2-AA64-B9E1284989C6}" type="slidenum">
              <a:rPr lang="zh-CN" altLang="en-US" smtClean="0">
                <a:solidFill>
                  <a:prstClr val="black">
                    <a:tint val="75000"/>
                  </a:prstClr>
                </a:solidFill>
              </a:rPr>
              <a:pPr/>
              <a:t>44</a:t>
            </a:fld>
            <a:endParaRPr lang="zh-CN" altLang="en-US">
              <a:solidFill>
                <a:prstClr val="black">
                  <a:tint val="75000"/>
                </a:prstClr>
              </a:solidFill>
            </a:endParaRPr>
          </a:p>
        </p:txBody>
      </p:sp>
      <p:sp>
        <p:nvSpPr>
          <p:cNvPr id="8" name="内容占位符 2"/>
          <p:cNvSpPr txBox="1">
            <a:spLocks/>
          </p:cNvSpPr>
          <p:nvPr/>
        </p:nvSpPr>
        <p:spPr>
          <a:xfrm>
            <a:off x="628650" y="1530417"/>
            <a:ext cx="8159215" cy="2483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a:lnSpc>
                <a:spcPct val="100000"/>
              </a:lnSpc>
            </a:pPr>
            <a:r>
              <a:rPr lang="en-GB" altLang="zh-CN" sz="1800" dirty="0">
                <a:solidFill>
                  <a:prstClr val="black"/>
                </a:solidFill>
                <a:latin typeface="Arial" panose="020B0604020202020204" pitchFamily="34" charset="0"/>
                <a:cs typeface="Arial" panose="020B0604020202020204" pitchFamily="34" charset="0"/>
              </a:rPr>
              <a:t>Same Order Modes </a:t>
            </a:r>
            <a:r>
              <a:rPr lang="en-GB" altLang="zh-CN" sz="1800" dirty="0" smtClean="0">
                <a:solidFill>
                  <a:prstClr val="black"/>
                </a:solidFill>
                <a:latin typeface="Arial" panose="020B0604020202020204" pitchFamily="34" charset="0"/>
                <a:cs typeface="Arial" panose="020B0604020202020204" pitchFamily="34" charset="0"/>
              </a:rPr>
              <a:t>(SOM, other pass-band modes </a:t>
            </a:r>
            <a:r>
              <a:rPr lang="en-GB" altLang="zh-CN" sz="1800" dirty="0">
                <a:solidFill>
                  <a:prstClr val="black"/>
                </a:solidFill>
                <a:latin typeface="Arial" panose="020B0604020202020204" pitchFamily="34" charset="0"/>
                <a:cs typeface="Arial" panose="020B0604020202020204" pitchFamily="34" charset="0"/>
              </a:rPr>
              <a:t>of </a:t>
            </a:r>
            <a:r>
              <a:rPr lang="en-GB" altLang="zh-CN" sz="1800" dirty="0" smtClean="0">
                <a:solidFill>
                  <a:prstClr val="black"/>
                </a:solidFill>
                <a:latin typeface="Arial" panose="020B0604020202020204" pitchFamily="34" charset="0"/>
                <a:cs typeface="Arial" panose="020B0604020202020204" pitchFamily="34" charset="0"/>
              </a:rPr>
              <a:t>operating mode) may drive </a:t>
            </a:r>
            <a:r>
              <a:rPr lang="en-GB" altLang="zh-CN" sz="1800" dirty="0">
                <a:solidFill>
                  <a:prstClr val="black"/>
                </a:solidFill>
                <a:latin typeface="Arial" panose="020B0604020202020204" pitchFamily="34" charset="0"/>
                <a:cs typeface="Arial" panose="020B0604020202020204" pitchFamily="34" charset="0"/>
              </a:rPr>
              <a:t>instabilities </a:t>
            </a:r>
            <a:r>
              <a:rPr lang="en-GB" altLang="zh-CN" sz="1800" dirty="0" smtClean="0">
                <a:solidFill>
                  <a:prstClr val="black"/>
                </a:solidFill>
                <a:latin typeface="Arial" panose="020B0604020202020204" pitchFamily="34" charset="0"/>
                <a:cs typeface="Arial" panose="020B0604020202020204" pitchFamily="34" charset="0"/>
              </a:rPr>
              <a:t>or </a:t>
            </a:r>
            <a:r>
              <a:rPr lang="en-GB" altLang="zh-CN" sz="1800" dirty="0">
                <a:solidFill>
                  <a:prstClr val="black"/>
                </a:solidFill>
                <a:latin typeface="Arial" panose="020B0604020202020204" pitchFamily="34" charset="0"/>
                <a:cs typeface="Arial" panose="020B0604020202020204" pitchFamily="34" charset="0"/>
              </a:rPr>
              <a:t>extract </a:t>
            </a:r>
            <a:r>
              <a:rPr lang="en-GB" altLang="zh-CN" sz="1800" dirty="0" smtClean="0">
                <a:solidFill>
                  <a:prstClr val="black"/>
                </a:solidFill>
                <a:latin typeface="Arial" panose="020B0604020202020204" pitchFamily="34" charset="0"/>
                <a:cs typeface="Arial" panose="020B0604020202020204" pitchFamily="34" charset="0"/>
              </a:rPr>
              <a:t>RF </a:t>
            </a:r>
            <a:r>
              <a:rPr lang="en-GB" altLang="zh-CN" sz="1800" dirty="0">
                <a:solidFill>
                  <a:prstClr val="black"/>
                </a:solidFill>
                <a:latin typeface="Arial" panose="020B0604020202020204" pitchFamily="34" charset="0"/>
                <a:cs typeface="Arial" panose="020B0604020202020204" pitchFamily="34" charset="0"/>
              </a:rPr>
              <a:t>power from the </a:t>
            </a:r>
            <a:r>
              <a:rPr lang="en-GB" altLang="zh-CN" sz="1800" dirty="0" smtClean="0">
                <a:solidFill>
                  <a:prstClr val="black"/>
                </a:solidFill>
                <a:latin typeface="Arial" panose="020B0604020202020204" pitchFamily="34" charset="0"/>
                <a:cs typeface="Arial" panose="020B0604020202020204" pitchFamily="34" charset="0"/>
              </a:rPr>
              <a:t>beam</a:t>
            </a:r>
          </a:p>
          <a:p>
            <a:pPr marL="252000">
              <a:lnSpc>
                <a:spcPct val="100000"/>
              </a:lnSpc>
            </a:pPr>
            <a:r>
              <a:rPr lang="en-GB" altLang="zh-CN" sz="1800" dirty="0" smtClean="0">
                <a:solidFill>
                  <a:prstClr val="black"/>
                </a:solidFill>
                <a:latin typeface="Arial" panose="020B0604020202020204" pitchFamily="34" charset="0"/>
                <a:cs typeface="Arial" panose="020B0604020202020204" pitchFamily="34" charset="0"/>
              </a:rPr>
              <a:t>Input </a:t>
            </a:r>
            <a:r>
              <a:rPr lang="en-GB" altLang="zh-CN" sz="1800" dirty="0">
                <a:solidFill>
                  <a:prstClr val="black"/>
                </a:solidFill>
                <a:latin typeface="Arial" panose="020B0604020202020204" pitchFamily="34" charset="0"/>
                <a:cs typeface="Arial" panose="020B0604020202020204" pitchFamily="34" charset="0"/>
              </a:rPr>
              <a:t>coupler </a:t>
            </a:r>
            <a:r>
              <a:rPr lang="en-GB" altLang="zh-CN" sz="1800" dirty="0" smtClean="0">
                <a:solidFill>
                  <a:prstClr val="black"/>
                </a:solidFill>
                <a:latin typeface="Arial" panose="020B0604020202020204" pitchFamily="34" charset="0"/>
                <a:cs typeface="Arial" panose="020B0604020202020204" pitchFamily="34" charset="0"/>
              </a:rPr>
              <a:t>as </a:t>
            </a:r>
            <a:r>
              <a:rPr lang="en-GB" altLang="zh-CN" sz="1800" dirty="0">
                <a:solidFill>
                  <a:prstClr val="black"/>
                </a:solidFill>
                <a:latin typeface="Arial" panose="020B0604020202020204" pitchFamily="34" charset="0"/>
                <a:cs typeface="Arial" panose="020B0604020202020204" pitchFamily="34" charset="0"/>
              </a:rPr>
              <a:t>the </a:t>
            </a:r>
            <a:r>
              <a:rPr lang="en-GB" altLang="zh-CN" sz="1800" dirty="0" smtClean="0">
                <a:solidFill>
                  <a:prstClr val="black"/>
                </a:solidFill>
                <a:latin typeface="Arial" panose="020B0604020202020204" pitchFamily="34" charset="0"/>
                <a:cs typeface="Arial" panose="020B0604020202020204" pitchFamily="34" charset="0"/>
              </a:rPr>
              <a:t>natural SOM damper (HOM </a:t>
            </a:r>
            <a:r>
              <a:rPr lang="en-GB" altLang="zh-CN" sz="1800" dirty="0">
                <a:solidFill>
                  <a:prstClr val="black"/>
                </a:solidFill>
                <a:latin typeface="Arial" panose="020B0604020202020204" pitchFamily="34" charset="0"/>
                <a:cs typeface="Arial" panose="020B0604020202020204" pitchFamily="34" charset="0"/>
              </a:rPr>
              <a:t>couplers </a:t>
            </a:r>
            <a:r>
              <a:rPr lang="en-GB" altLang="zh-CN" sz="1800" dirty="0" smtClean="0">
                <a:solidFill>
                  <a:prstClr val="black"/>
                </a:solidFill>
                <a:latin typeface="Arial" panose="020B0604020202020204" pitchFamily="34" charset="0"/>
                <a:cs typeface="Arial" panose="020B0604020202020204" pitchFamily="34" charset="0"/>
              </a:rPr>
              <a:t>not work) </a:t>
            </a:r>
          </a:p>
          <a:p>
            <a:pPr marL="252000">
              <a:lnSpc>
                <a:spcPct val="100000"/>
              </a:lnSpc>
            </a:pPr>
            <a:r>
              <a:rPr lang="en-GB" altLang="zh-CN" sz="1800" dirty="0" smtClean="0">
                <a:solidFill>
                  <a:prstClr val="black"/>
                </a:solidFill>
                <a:latin typeface="Arial" panose="020B0604020202020204" pitchFamily="34" charset="0"/>
                <a:cs typeface="Arial" panose="020B0604020202020204" pitchFamily="34" charset="0"/>
              </a:rPr>
              <a:t>Total </a:t>
            </a:r>
            <a:r>
              <a:rPr lang="en-GB" altLang="zh-CN" sz="1800" dirty="0">
                <a:solidFill>
                  <a:prstClr val="black"/>
                </a:solidFill>
                <a:latin typeface="Arial" panose="020B0604020202020204" pitchFamily="34" charset="0"/>
                <a:cs typeface="Arial" panose="020B0604020202020204" pitchFamily="34" charset="0"/>
              </a:rPr>
              <a:t>SOM power </a:t>
            </a:r>
            <a:r>
              <a:rPr lang="en-GB" altLang="zh-CN" sz="1800" dirty="0" smtClean="0">
                <a:solidFill>
                  <a:prstClr val="black"/>
                </a:solidFill>
                <a:latin typeface="Arial" panose="020B0604020202020204" pitchFamily="34" charset="0"/>
                <a:cs typeface="Arial" panose="020B0604020202020204" pitchFamily="34" charset="0"/>
              </a:rPr>
              <a:t>quite </a:t>
            </a:r>
            <a:r>
              <a:rPr lang="en-GB" altLang="zh-CN" sz="1800" dirty="0">
                <a:solidFill>
                  <a:prstClr val="black"/>
                </a:solidFill>
                <a:latin typeface="Arial" panose="020B0604020202020204" pitchFamily="34" charset="0"/>
                <a:cs typeface="Arial" panose="020B0604020202020204" pitchFamily="34" charset="0"/>
              </a:rPr>
              <a:t>small </a:t>
            </a:r>
            <a:r>
              <a:rPr lang="en-GB" altLang="zh-CN" sz="1800" dirty="0" smtClean="0">
                <a:solidFill>
                  <a:prstClr val="black"/>
                </a:solidFill>
                <a:latin typeface="Arial" panose="020B0604020202020204" pitchFamily="34" charset="0"/>
                <a:cs typeface="Arial" panose="020B0604020202020204" pitchFamily="34" charset="0"/>
              </a:rPr>
              <a:t>for real passband </a:t>
            </a:r>
            <a:r>
              <a:rPr lang="en-GB" altLang="zh-CN" sz="1800" dirty="0">
                <a:solidFill>
                  <a:prstClr val="black"/>
                </a:solidFill>
                <a:latin typeface="Arial" panose="020B0604020202020204" pitchFamily="34" charset="0"/>
                <a:cs typeface="Arial" panose="020B0604020202020204" pitchFamily="34" charset="0"/>
              </a:rPr>
              <a:t>modes frequencies and </a:t>
            </a:r>
            <a:r>
              <a:rPr lang="en-GB" altLang="zh-CN" sz="1800" dirty="0" smtClean="0">
                <a:solidFill>
                  <a:prstClr val="black"/>
                </a:solidFill>
                <a:latin typeface="Arial" panose="020B0604020202020204" pitchFamily="34" charset="0"/>
                <a:cs typeface="Arial" panose="020B0604020202020204" pitchFamily="34" charset="0"/>
              </a:rPr>
              <a:t>CEPC </a:t>
            </a:r>
            <a:r>
              <a:rPr lang="en-GB" altLang="zh-CN" sz="1800" dirty="0">
                <a:solidFill>
                  <a:prstClr val="black"/>
                </a:solidFill>
                <a:latin typeface="Arial" panose="020B0604020202020204" pitchFamily="34" charset="0"/>
                <a:cs typeface="Arial" panose="020B0604020202020204" pitchFamily="34" charset="0"/>
              </a:rPr>
              <a:t>bunch </a:t>
            </a:r>
            <a:r>
              <a:rPr lang="en-GB" altLang="zh-CN" sz="1800" dirty="0" smtClean="0">
                <a:solidFill>
                  <a:prstClr val="black"/>
                </a:solidFill>
                <a:latin typeface="Arial" panose="020B0604020202020204" pitchFamily="34" charset="0"/>
                <a:cs typeface="Arial" panose="020B0604020202020204" pitchFamily="34" charset="0"/>
              </a:rPr>
              <a:t>spacing. </a:t>
            </a:r>
          </a:p>
          <a:p>
            <a:pPr marL="252000">
              <a:lnSpc>
                <a:spcPct val="100000"/>
              </a:lnSpc>
            </a:pPr>
            <a:r>
              <a:rPr lang="en-GB" altLang="zh-CN" sz="1800" dirty="0" smtClean="0">
                <a:solidFill>
                  <a:prstClr val="black"/>
                </a:solidFill>
                <a:latin typeface="Arial" panose="020B0604020202020204" pitchFamily="34" charset="0"/>
                <a:cs typeface="Arial" panose="020B0604020202020204" pitchFamily="34" charset="0"/>
              </a:rPr>
              <a:t>SOM </a:t>
            </a:r>
            <a:r>
              <a:rPr lang="en-GB" altLang="zh-CN" sz="1800" dirty="0">
                <a:solidFill>
                  <a:prstClr val="black"/>
                </a:solidFill>
                <a:latin typeface="Arial" panose="020B0604020202020204" pitchFamily="34" charset="0"/>
                <a:cs typeface="Arial" panose="020B0604020202020204" pitchFamily="34" charset="0"/>
              </a:rPr>
              <a:t>power </a:t>
            </a:r>
            <a:r>
              <a:rPr lang="en-GB" altLang="zh-CN" sz="1800" dirty="0" smtClean="0">
                <a:solidFill>
                  <a:prstClr val="black"/>
                </a:solidFill>
                <a:latin typeface="Arial" panose="020B0604020202020204" pitchFamily="34" charset="0"/>
                <a:cs typeface="Arial" panose="020B0604020202020204" pitchFamily="34" charset="0"/>
              </a:rPr>
              <a:t>1 kW for </a:t>
            </a:r>
            <a:r>
              <a:rPr lang="en-GB" altLang="zh-CN" sz="1800" dirty="0">
                <a:solidFill>
                  <a:prstClr val="black"/>
                </a:solidFill>
                <a:latin typeface="Arial" panose="020B0604020202020204" pitchFamily="34" charset="0"/>
                <a:cs typeface="Arial" panose="020B0604020202020204" pitchFamily="34" charset="0"/>
              </a:rPr>
              <a:t>resonant </a:t>
            </a:r>
            <a:r>
              <a:rPr lang="en-GB" altLang="zh-CN" sz="1800" dirty="0" smtClean="0">
                <a:solidFill>
                  <a:prstClr val="black"/>
                </a:solidFill>
                <a:latin typeface="Arial" panose="020B0604020202020204" pitchFamily="34" charset="0"/>
                <a:cs typeface="Arial" panose="020B0604020202020204" pitchFamily="34" charset="0"/>
              </a:rPr>
              <a:t>excitation. </a:t>
            </a:r>
            <a:r>
              <a:rPr lang="en-GB" altLang="zh-CN" sz="1800" dirty="0">
                <a:solidFill>
                  <a:prstClr val="black"/>
                </a:solidFill>
                <a:latin typeface="Arial" panose="020B0604020202020204" pitchFamily="34" charset="0"/>
                <a:cs typeface="Arial" panose="020B0604020202020204" pitchFamily="34" charset="0"/>
              </a:rPr>
              <a:t>Power dissipated on </a:t>
            </a:r>
            <a:r>
              <a:rPr lang="en-GB" altLang="zh-CN" sz="1800" dirty="0" smtClean="0">
                <a:solidFill>
                  <a:prstClr val="black"/>
                </a:solidFill>
                <a:latin typeface="Arial" panose="020B0604020202020204" pitchFamily="34" charset="0"/>
                <a:cs typeface="Arial" panose="020B0604020202020204" pitchFamily="34" charset="0"/>
              </a:rPr>
              <a:t>cavity </a:t>
            </a:r>
            <a:r>
              <a:rPr lang="en-GB" altLang="zh-CN" sz="1800" dirty="0">
                <a:solidFill>
                  <a:prstClr val="black"/>
                </a:solidFill>
                <a:latin typeface="Arial" panose="020B0604020202020204" pitchFamily="34" charset="0"/>
                <a:cs typeface="Arial" panose="020B0604020202020204" pitchFamily="34" charset="0"/>
              </a:rPr>
              <a:t>wall is negligible (~ 0.1 W)</a:t>
            </a:r>
            <a:endParaRPr lang="zh-CN" altLang="en-US" sz="1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7322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14604"/>
            <a:ext cx="9144000" cy="1325563"/>
          </a:xfrm>
        </p:spPr>
        <p:txBody>
          <a:bodyPr>
            <a:normAutofit/>
          </a:bodyPr>
          <a:lstStyle/>
          <a:p>
            <a:r>
              <a:rPr lang="en-US" altLang="zh-CN" sz="3600" b="0" dirty="0" smtClean="0"/>
              <a:t>Power Coupler</a:t>
            </a:r>
            <a:endParaRPr lang="zh-CN" altLang="en-US" sz="3600" b="0" dirty="0"/>
          </a:p>
        </p:txBody>
      </p:sp>
      <p:sp>
        <p:nvSpPr>
          <p:cNvPr id="4" name="灯片编号占位符 3"/>
          <p:cNvSpPr>
            <a:spLocks noGrp="1"/>
          </p:cNvSpPr>
          <p:nvPr>
            <p:ph type="sldNum" sz="quarter" idx="12"/>
          </p:nvPr>
        </p:nvSpPr>
        <p:spPr/>
        <p:txBody>
          <a:bodyPr/>
          <a:lstStyle/>
          <a:p>
            <a:fld id="{FCF376E8-7192-4F0B-9B89-E5C2A811C883}" type="slidenum">
              <a:rPr lang="zh-CN" altLang="en-US" smtClean="0"/>
              <a:t>45</a:t>
            </a:fld>
            <a:endParaRPr lang="zh-CN" altLang="en-US"/>
          </a:p>
        </p:txBody>
      </p:sp>
      <p:sp>
        <p:nvSpPr>
          <p:cNvPr id="5" name="矩形 4"/>
          <p:cNvSpPr/>
          <p:nvPr/>
        </p:nvSpPr>
        <p:spPr>
          <a:xfrm>
            <a:off x="4000016" y="1510285"/>
            <a:ext cx="4975305" cy="369332"/>
          </a:xfrm>
          <a:prstGeom prst="rect">
            <a:avLst/>
          </a:prstGeom>
        </p:spPr>
        <p:txBody>
          <a:bodyPr wrap="square">
            <a:spAutoFit/>
          </a:bodyPr>
          <a:lstStyle/>
          <a:p>
            <a:pPr lvl="0">
              <a:spcAft>
                <a:spcPts val="600"/>
              </a:spcAft>
              <a:buSzPts val="750"/>
            </a:pPr>
            <a:r>
              <a:rPr lang="en-US" altLang="zh-CN" u="sng" dirty="0">
                <a:latin typeface="Arial" panose="020B0604020202020204" pitchFamily="34" charset="0"/>
                <a:ea typeface="MS Mincho" panose="02020609040205080304" pitchFamily="49" charset="-128"/>
                <a:cs typeface="Arial" panose="020B0604020202020204" pitchFamily="34" charset="0"/>
              </a:rPr>
              <a:t>M</a:t>
            </a:r>
            <a:r>
              <a:rPr lang="en-US" altLang="zh-CN" u="sng" dirty="0" smtClean="0">
                <a:latin typeface="Arial" panose="020B0604020202020204" pitchFamily="34" charset="0"/>
                <a:ea typeface="MS Mincho" panose="02020609040205080304" pitchFamily="49" charset="-128"/>
                <a:cs typeface="Arial" panose="020B0604020202020204" pitchFamily="34" charset="0"/>
              </a:rPr>
              <a:t>ain ring 650 MHz 300 kW coupler:</a:t>
            </a:r>
            <a:r>
              <a:rPr lang="en-US" altLang="zh-CN" dirty="0" smtClean="0">
                <a:latin typeface="Arial" panose="020B0604020202020204" pitchFamily="34" charset="0"/>
                <a:ea typeface="MS Mincho" panose="02020609040205080304" pitchFamily="49" charset="-128"/>
                <a:cs typeface="Arial" panose="020B0604020202020204" pitchFamily="34" charset="0"/>
              </a:rPr>
              <a:t> </a:t>
            </a:r>
          </a:p>
        </p:txBody>
      </p:sp>
      <p:pic>
        <p:nvPicPr>
          <p:cNvPr id="6" name="图片 5"/>
          <p:cNvPicPr/>
          <p:nvPr/>
        </p:nvPicPr>
        <p:blipFill rotWithShape="1">
          <a:blip r:embed="rId2" cstate="print">
            <a:extLst>
              <a:ext uri="{28A0092B-C50C-407E-A947-70E740481C1C}">
                <a14:useLocalDpi xmlns:a14="http://schemas.microsoft.com/office/drawing/2010/main"/>
              </a:ext>
            </a:extLst>
          </a:blip>
          <a:srcRect r="12353"/>
          <a:stretch/>
        </p:blipFill>
        <p:spPr bwMode="auto">
          <a:xfrm>
            <a:off x="2551515" y="1532550"/>
            <a:ext cx="1115229" cy="2405574"/>
          </a:xfrm>
          <a:prstGeom prst="rect">
            <a:avLst/>
          </a:prstGeom>
          <a:noFill/>
          <a:ln>
            <a:noFill/>
          </a:ln>
        </p:spPr>
      </p:pic>
      <p:sp>
        <p:nvSpPr>
          <p:cNvPr id="8" name="矩形 7"/>
          <p:cNvSpPr/>
          <p:nvPr/>
        </p:nvSpPr>
        <p:spPr>
          <a:xfrm>
            <a:off x="4086399" y="4310530"/>
            <a:ext cx="4518105" cy="1240340"/>
          </a:xfrm>
          <a:prstGeom prst="rect">
            <a:avLst/>
          </a:prstGeom>
        </p:spPr>
        <p:txBody>
          <a:bodyPr wrap="square">
            <a:spAutoFit/>
          </a:bodyPr>
          <a:lstStyle/>
          <a:p>
            <a:pPr>
              <a:lnSpc>
                <a:spcPct val="120000"/>
              </a:lnSpc>
              <a:spcAft>
                <a:spcPts val="600"/>
              </a:spcAft>
              <a:buSzPts val="750"/>
            </a:pPr>
            <a:r>
              <a:rPr lang="en-US" altLang="zh-CN" u="sng" dirty="0">
                <a:latin typeface="Arial" panose="020B0604020202020204" pitchFamily="34" charset="0"/>
                <a:ea typeface="MS Mincho" panose="02020609040205080304" pitchFamily="49" charset="-128"/>
                <a:cs typeface="Arial" panose="020B0604020202020204" pitchFamily="34" charset="0"/>
              </a:rPr>
              <a:t>B</a:t>
            </a:r>
            <a:r>
              <a:rPr lang="en-US" altLang="zh-CN" u="sng" dirty="0" smtClean="0">
                <a:latin typeface="Arial" panose="020B0604020202020204" pitchFamily="34" charset="0"/>
                <a:ea typeface="MS Mincho" panose="02020609040205080304" pitchFamily="49" charset="-128"/>
                <a:cs typeface="Arial" panose="020B0604020202020204" pitchFamily="34" charset="0"/>
              </a:rPr>
              <a:t>ooster </a:t>
            </a:r>
            <a:r>
              <a:rPr lang="en-US" altLang="zh-CN" u="sng" dirty="0">
                <a:latin typeface="Arial" panose="020B0604020202020204" pitchFamily="34" charset="0"/>
                <a:ea typeface="MS Mincho" panose="02020609040205080304" pitchFamily="49" charset="-128"/>
                <a:cs typeface="Arial" panose="020B0604020202020204" pitchFamily="34" charset="0"/>
              </a:rPr>
              <a:t>1.3 GHz </a:t>
            </a:r>
            <a:r>
              <a:rPr lang="en-US" altLang="zh-CN" u="sng" dirty="0" smtClean="0">
                <a:latin typeface="Arial" panose="020B0604020202020204" pitchFamily="34" charset="0"/>
                <a:ea typeface="MS Mincho" panose="02020609040205080304" pitchFamily="49" charset="-128"/>
                <a:cs typeface="Arial" panose="020B0604020202020204" pitchFamily="34" charset="0"/>
              </a:rPr>
              <a:t>4 kW coupler:</a:t>
            </a:r>
          </a:p>
          <a:p>
            <a:pPr marL="342900" indent="-342900">
              <a:buSzPts val="750"/>
              <a:buFont typeface="Wingdings" panose="05000000000000000000" pitchFamily="2" charset="2"/>
              <a:buChar char=""/>
            </a:pPr>
            <a:r>
              <a:rPr lang="en-US" altLang="zh-CN" sz="1600" dirty="0">
                <a:latin typeface="Arial" panose="020B0604020202020204" pitchFamily="34" charset="0"/>
                <a:ea typeface="MS Mincho" panose="02020609040205080304" pitchFamily="49" charset="-128"/>
                <a:cs typeface="Arial" panose="020B0604020202020204" pitchFamily="34" charset="0"/>
              </a:rPr>
              <a:t>KEK STF1-type coupler developed by IHEP (test to 800 kW with DF 0.75 % = 6 kW) or TTFIII coupler can be used.  </a:t>
            </a:r>
          </a:p>
        </p:txBody>
      </p:sp>
      <p:pic>
        <p:nvPicPr>
          <p:cNvPr id="10" name="Picture 4" descr="CIMG0521"/>
          <p:cNvPicPr/>
          <p:nvPr/>
        </p:nvPicPr>
        <p:blipFill rotWithShape="1">
          <a:blip r:embed="rId3" cstate="print">
            <a:extLst>
              <a:ext uri="{28A0092B-C50C-407E-A947-70E740481C1C}">
                <a14:useLocalDpi xmlns:a14="http://schemas.microsoft.com/office/drawing/2010/main"/>
              </a:ext>
            </a:extLst>
          </a:blip>
          <a:srcRect/>
          <a:stretch/>
        </p:blipFill>
        <p:spPr bwMode="auto">
          <a:xfrm>
            <a:off x="884926" y="4133657"/>
            <a:ext cx="1470803" cy="2129984"/>
          </a:xfrm>
          <a:prstGeom prst="rect">
            <a:avLst/>
          </a:prstGeom>
          <a:noFill/>
          <a:ln>
            <a:noFill/>
          </a:ln>
          <a:effectLst/>
          <a:extLst/>
        </p:spPr>
      </p:pic>
      <p:pic>
        <p:nvPicPr>
          <p:cNvPr id="11" name="Picture 2" descr="100_867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a:xfrm>
            <a:off x="875782" y="1543317"/>
            <a:ext cx="1470803" cy="23840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6200000">
            <a:off x="2085257" y="4535908"/>
            <a:ext cx="2130045" cy="1325542"/>
          </a:xfrm>
          <a:prstGeom prst="rect">
            <a:avLst/>
          </a:prstGeom>
        </p:spPr>
      </p:pic>
      <p:sp>
        <p:nvSpPr>
          <p:cNvPr id="13" name="矩形 12"/>
          <p:cNvSpPr/>
          <p:nvPr/>
        </p:nvSpPr>
        <p:spPr>
          <a:xfrm>
            <a:off x="4000016" y="1917474"/>
            <a:ext cx="4782309" cy="2062103"/>
          </a:xfrm>
          <a:prstGeom prst="rect">
            <a:avLst/>
          </a:prstGeom>
        </p:spPr>
        <p:txBody>
          <a:bodyPr wrap="square">
            <a:spAutoFit/>
          </a:bodyPr>
          <a:lstStyle/>
          <a:p>
            <a:pPr marL="342900" lvl="0" indent="-342900">
              <a:spcAft>
                <a:spcPts val="0"/>
              </a:spcAft>
              <a:buSzPts val="750"/>
              <a:buFont typeface="Wingdings" panose="05000000000000000000" pitchFamily="2" charset="2"/>
              <a:buChar char=""/>
            </a:pPr>
            <a:r>
              <a:rPr lang="en-GB" altLang="zh-CN" sz="1600" dirty="0" smtClean="0">
                <a:latin typeface="Arial" panose="020B0604020202020204" pitchFamily="34" charset="0"/>
                <a:ea typeface="MS Mincho" panose="02020609040205080304" pitchFamily="49" charset="-128"/>
                <a:cs typeface="Arial" panose="020B0604020202020204" pitchFamily="34" charset="0"/>
              </a:rPr>
              <a:t>very </a:t>
            </a:r>
            <a:r>
              <a:rPr lang="en-GB" altLang="zh-CN" sz="1600" dirty="0">
                <a:latin typeface="Arial" panose="020B0604020202020204" pitchFamily="34" charset="0"/>
                <a:ea typeface="MS Mincho" panose="02020609040205080304" pitchFamily="49" charset="-128"/>
                <a:cs typeface="Arial" panose="020B0604020202020204" pitchFamily="34" charset="0"/>
              </a:rPr>
              <a:t>high power handling </a:t>
            </a:r>
            <a:r>
              <a:rPr lang="en-GB" altLang="zh-CN" sz="1600" dirty="0" smtClean="0">
                <a:latin typeface="Arial" panose="020B0604020202020204" pitchFamily="34" charset="0"/>
                <a:ea typeface="MS Mincho" panose="02020609040205080304" pitchFamily="49" charset="-128"/>
                <a:cs typeface="Arial" panose="020B0604020202020204" pitchFamily="34" charset="0"/>
              </a:rPr>
              <a:t>capacity</a:t>
            </a:r>
          </a:p>
          <a:p>
            <a:pPr marL="342900" lvl="0" indent="-342900">
              <a:spcAft>
                <a:spcPts val="0"/>
              </a:spcAft>
              <a:buSzPts val="750"/>
              <a:buFont typeface="Wingdings" panose="05000000000000000000" pitchFamily="2" charset="2"/>
              <a:buChar char=""/>
            </a:pPr>
            <a:r>
              <a:rPr lang="en-GB" altLang="zh-CN" sz="1600" dirty="0" smtClean="0">
                <a:latin typeface="Arial" panose="020B0604020202020204" pitchFamily="34" charset="0"/>
                <a:ea typeface="MS Mincho" panose="02020609040205080304" pitchFamily="49" charset="-128"/>
                <a:cs typeface="Arial" panose="020B0604020202020204" pitchFamily="34" charset="0"/>
              </a:rPr>
              <a:t>two </a:t>
            </a:r>
            <a:r>
              <a:rPr lang="en-GB" altLang="zh-CN" sz="1600" dirty="0">
                <a:latin typeface="Arial" panose="020B0604020202020204" pitchFamily="34" charset="0"/>
                <a:ea typeface="MS Mincho" panose="02020609040205080304" pitchFamily="49" charset="-128"/>
                <a:cs typeface="Arial" panose="020B0604020202020204" pitchFamily="34" charset="0"/>
              </a:rPr>
              <a:t>windows for vacuum safety and cavity clean </a:t>
            </a:r>
            <a:r>
              <a:rPr lang="en-GB" altLang="zh-CN" sz="1600" dirty="0" smtClean="0">
                <a:latin typeface="Arial" panose="020B0604020202020204" pitchFamily="34" charset="0"/>
                <a:ea typeface="MS Mincho" panose="02020609040205080304" pitchFamily="49" charset="-128"/>
                <a:cs typeface="Arial" panose="020B0604020202020204" pitchFamily="34" charset="0"/>
              </a:rPr>
              <a:t>assembly, effective cooling</a:t>
            </a:r>
            <a:endParaRPr lang="zh-CN" altLang="zh-CN" sz="1600" dirty="0">
              <a:latin typeface="Arial" panose="020B0604020202020204" pitchFamily="34" charset="0"/>
              <a:ea typeface="MS Mincho" panose="02020609040205080304" pitchFamily="49" charset="-128"/>
              <a:cs typeface="Arial" panose="020B0604020202020204" pitchFamily="34" charset="0"/>
            </a:endParaRPr>
          </a:p>
          <a:p>
            <a:pPr marL="342900" lvl="0" indent="-342900">
              <a:spcAft>
                <a:spcPts val="0"/>
              </a:spcAft>
              <a:buSzPts val="750"/>
              <a:buFont typeface="Wingdings" panose="05000000000000000000" pitchFamily="2" charset="2"/>
              <a:buChar char=""/>
            </a:pPr>
            <a:r>
              <a:rPr lang="en-GB" altLang="zh-CN" sz="1600" dirty="0">
                <a:latin typeface="Arial" panose="020B0604020202020204" pitchFamily="34" charset="0"/>
                <a:ea typeface="MS Mincho" panose="02020609040205080304" pitchFamily="49" charset="-128"/>
                <a:cs typeface="Arial" panose="020B0604020202020204" pitchFamily="34" charset="0"/>
              </a:rPr>
              <a:t>very small heat </a:t>
            </a:r>
            <a:r>
              <a:rPr lang="en-GB" altLang="zh-CN" sz="1600" dirty="0" smtClean="0">
                <a:latin typeface="Arial" panose="020B0604020202020204" pitchFamily="34" charset="0"/>
                <a:ea typeface="MS Mincho" panose="02020609040205080304" pitchFamily="49" charset="-128"/>
                <a:cs typeface="Arial" panose="020B0604020202020204" pitchFamily="34" charset="0"/>
              </a:rPr>
              <a:t>load, simple </a:t>
            </a:r>
            <a:r>
              <a:rPr lang="en-GB" altLang="zh-CN" sz="1600" dirty="0">
                <a:latin typeface="Arial" panose="020B0604020202020204" pitchFamily="34" charset="0"/>
                <a:ea typeface="MS Mincho" panose="02020609040205080304" pitchFamily="49" charset="-128"/>
                <a:cs typeface="Arial" panose="020B0604020202020204" pitchFamily="34" charset="0"/>
              </a:rPr>
              <a:t>structure for cost </a:t>
            </a:r>
            <a:r>
              <a:rPr lang="en-GB" altLang="zh-CN" sz="1600" dirty="0" smtClean="0">
                <a:latin typeface="Arial" panose="020B0604020202020204" pitchFamily="34" charset="0"/>
                <a:ea typeface="MS Mincho" panose="02020609040205080304" pitchFamily="49" charset="-128"/>
                <a:cs typeface="Arial" panose="020B0604020202020204" pitchFamily="34" charset="0"/>
              </a:rPr>
              <a:t>saving, high </a:t>
            </a:r>
            <a:r>
              <a:rPr lang="en-GB" altLang="zh-CN" sz="1600" dirty="0">
                <a:latin typeface="Arial" panose="020B0604020202020204" pitchFamily="34" charset="0"/>
                <a:ea typeface="MS Mincho" panose="02020609040205080304" pitchFamily="49" charset="-128"/>
                <a:cs typeface="Arial" panose="020B0604020202020204" pitchFamily="34" charset="0"/>
              </a:rPr>
              <a:t>yield and </a:t>
            </a:r>
            <a:r>
              <a:rPr lang="en-GB" altLang="zh-CN" sz="1600" dirty="0" smtClean="0">
                <a:latin typeface="Arial" panose="020B0604020202020204" pitchFamily="34" charset="0"/>
                <a:ea typeface="MS Mincho" panose="02020609040205080304" pitchFamily="49" charset="-128"/>
                <a:cs typeface="Arial" panose="020B0604020202020204" pitchFamily="34" charset="0"/>
              </a:rPr>
              <a:t>reliability</a:t>
            </a:r>
          </a:p>
          <a:p>
            <a:pPr marL="342900" indent="-342900">
              <a:buSzPts val="750"/>
              <a:buFont typeface="Wingdings" panose="05000000000000000000" pitchFamily="2" charset="2"/>
              <a:buChar char=""/>
            </a:pPr>
            <a:r>
              <a:rPr lang="en-US" altLang="zh-CN" sz="1600" dirty="0">
                <a:latin typeface="Arial" panose="020B0604020202020204" pitchFamily="34" charset="0"/>
                <a:ea typeface="MS Mincho" panose="02020609040205080304" pitchFamily="49" charset="-128"/>
                <a:cs typeface="Arial" panose="020B0604020202020204" pitchFamily="34" charset="0"/>
              </a:rPr>
              <a:t>Tristan (70 kW) / KEKB (380 kW) / BEPCII (120 kW) type as baseline. KEK </a:t>
            </a:r>
            <a:r>
              <a:rPr lang="en-US" altLang="zh-CN" sz="1600" dirty="0" err="1">
                <a:latin typeface="Arial" panose="020B0604020202020204" pitchFamily="34" charset="0"/>
                <a:ea typeface="MS Mincho" panose="02020609040205080304" pitchFamily="49" charset="-128"/>
                <a:cs typeface="Arial" panose="020B0604020202020204" pitchFamily="34" charset="0"/>
              </a:rPr>
              <a:t>cERL</a:t>
            </a:r>
            <a:r>
              <a:rPr lang="en-US" altLang="zh-CN" sz="1600" dirty="0">
                <a:latin typeface="Arial" panose="020B0604020202020204" pitchFamily="34" charset="0"/>
                <a:ea typeface="MS Mincho" panose="02020609040205080304" pitchFamily="49" charset="-128"/>
                <a:cs typeface="Arial" panose="020B0604020202020204" pitchFamily="34" charset="0"/>
              </a:rPr>
              <a:t> injector coupler (one window) as reference</a:t>
            </a:r>
            <a:r>
              <a:rPr lang="en-US" altLang="zh-CN" sz="1600" dirty="0" smtClean="0">
                <a:latin typeface="Arial" panose="020B0604020202020204" pitchFamily="34" charset="0"/>
                <a:ea typeface="MS Mincho" panose="02020609040205080304" pitchFamily="49" charset="-128"/>
                <a:cs typeface="Arial" panose="020B0604020202020204" pitchFamily="34" charset="0"/>
              </a:rPr>
              <a:t>.</a:t>
            </a:r>
            <a:endParaRPr lang="en-GB" altLang="zh-CN" sz="1600" dirty="0">
              <a:solidFill>
                <a:srgbClr val="C00000"/>
              </a:solidFill>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942750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9191" y="149443"/>
            <a:ext cx="7886700" cy="1325563"/>
          </a:xfrm>
        </p:spPr>
        <p:txBody>
          <a:bodyPr>
            <a:normAutofit/>
          </a:bodyPr>
          <a:lstStyle/>
          <a:p>
            <a:r>
              <a:rPr lang="en-US" altLang="zh-CN" sz="3600" b="0" dirty="0" smtClean="0"/>
              <a:t>Tuner</a:t>
            </a:r>
            <a:endParaRPr lang="zh-CN" altLang="en-US" sz="3600" b="0" dirty="0"/>
          </a:p>
        </p:txBody>
      </p:sp>
      <p:sp>
        <p:nvSpPr>
          <p:cNvPr id="3" name="内容占位符 2"/>
          <p:cNvSpPr>
            <a:spLocks noGrp="1"/>
          </p:cNvSpPr>
          <p:nvPr>
            <p:ph idx="1"/>
          </p:nvPr>
        </p:nvSpPr>
        <p:spPr>
          <a:xfrm>
            <a:off x="311014" y="1527048"/>
            <a:ext cx="8832986" cy="2743200"/>
          </a:xfrm>
        </p:spPr>
        <p:txBody>
          <a:bodyPr>
            <a:noAutofit/>
          </a:bodyPr>
          <a:lstStyle/>
          <a:p>
            <a:pPr marL="252000"/>
            <a:r>
              <a:rPr lang="en-US" altLang="zh-CN" sz="2000" dirty="0"/>
              <a:t>T</a:t>
            </a:r>
            <a:r>
              <a:rPr lang="en-GB" altLang="zh-CN" sz="2000" dirty="0" err="1"/>
              <a:t>otal</a:t>
            </a:r>
            <a:r>
              <a:rPr lang="en-GB" altLang="zh-CN" sz="2000" dirty="0"/>
              <a:t> number of tuner for CEPC is 640</a:t>
            </a:r>
            <a:r>
              <a:rPr lang="en-US" altLang="zh-CN" sz="2000" dirty="0" smtClean="0"/>
              <a:t>. </a:t>
            </a:r>
            <a:r>
              <a:rPr lang="en-GB" altLang="zh-CN" sz="2000" dirty="0" smtClean="0"/>
              <a:t>Highly </a:t>
            </a:r>
            <a:r>
              <a:rPr lang="en-GB" altLang="zh-CN" sz="2000" dirty="0"/>
              <a:t>reliable and maintainable tuners are required. </a:t>
            </a:r>
            <a:endParaRPr lang="en-GB" altLang="zh-CN" sz="2000" dirty="0" smtClean="0"/>
          </a:p>
          <a:p>
            <a:pPr marL="252000"/>
            <a:r>
              <a:rPr lang="en-GB" altLang="zh-CN" sz="2000" dirty="0" smtClean="0"/>
              <a:t>Lever </a:t>
            </a:r>
            <a:r>
              <a:rPr lang="en-GB" altLang="zh-CN" sz="2000" dirty="0"/>
              <a:t>end tuner (e.g. </a:t>
            </a:r>
            <a:r>
              <a:rPr lang="en-US" altLang="zh-CN" sz="2000" dirty="0" err="1"/>
              <a:t>Fermilab</a:t>
            </a:r>
            <a:r>
              <a:rPr lang="en-GB" altLang="zh-CN" sz="2000" dirty="0"/>
              <a:t>) for 650 MHz 5-cell </a:t>
            </a:r>
            <a:r>
              <a:rPr lang="en-GB" altLang="zh-CN" sz="2000" dirty="0" smtClean="0"/>
              <a:t>cavity (but may interfere with beam tube HOM coupler and rigid line) .</a:t>
            </a:r>
          </a:p>
          <a:p>
            <a:pPr marL="252000"/>
            <a:r>
              <a:rPr lang="en-GB" altLang="zh-CN" sz="2000" dirty="0" smtClean="0"/>
              <a:t>Lever tuner</a:t>
            </a:r>
            <a:r>
              <a:rPr lang="en-GB" altLang="zh-CN" sz="2000" dirty="0"/>
              <a:t>, blade </a:t>
            </a:r>
            <a:r>
              <a:rPr lang="en-GB" altLang="zh-CN" sz="2000" dirty="0" smtClean="0"/>
              <a:t>and </a:t>
            </a:r>
            <a:r>
              <a:rPr lang="en-US" altLang="zh-CN" sz="2000" dirty="0" smtClean="0"/>
              <a:t>s</a:t>
            </a:r>
            <a:r>
              <a:rPr lang="en-GB" altLang="zh-CN" sz="2000" dirty="0" err="1" smtClean="0"/>
              <a:t>lide</a:t>
            </a:r>
            <a:r>
              <a:rPr lang="en-GB" altLang="zh-CN" sz="2000" dirty="0" smtClean="0"/>
              <a:t> jack all suitable for 1.3 </a:t>
            </a:r>
            <a:r>
              <a:rPr lang="en-GB" altLang="zh-CN" sz="2000" dirty="0"/>
              <a:t>GHz 9-cell cavity</a:t>
            </a:r>
            <a:r>
              <a:rPr lang="en-GB" altLang="zh-CN" sz="2000" dirty="0" smtClean="0"/>
              <a:t>.</a:t>
            </a:r>
          </a:p>
          <a:p>
            <a:pPr marL="252000"/>
            <a:r>
              <a:rPr lang="en-US" altLang="zh-CN" sz="2000" dirty="0" smtClean="0"/>
              <a:t>Two </a:t>
            </a:r>
            <a:r>
              <a:rPr lang="en-US" altLang="zh-CN" sz="2000" dirty="0"/>
              <a:t>piezo </a:t>
            </a:r>
            <a:r>
              <a:rPr lang="en-US" altLang="zh-CN" sz="2000" dirty="0" smtClean="0"/>
              <a:t>stacks. Motor </a:t>
            </a:r>
            <a:r>
              <a:rPr lang="en-US" altLang="zh-CN" sz="2000" dirty="0"/>
              <a:t>and piezo </a:t>
            </a:r>
            <a:r>
              <a:rPr lang="en-US" altLang="zh-CN" sz="2000" dirty="0" smtClean="0"/>
              <a:t>maintainable.</a:t>
            </a:r>
            <a:endParaRPr lang="zh-CN" altLang="en-US" sz="2000" dirty="0"/>
          </a:p>
        </p:txBody>
      </p:sp>
      <p:sp>
        <p:nvSpPr>
          <p:cNvPr id="4" name="灯片编号占位符 3"/>
          <p:cNvSpPr>
            <a:spLocks noGrp="1"/>
          </p:cNvSpPr>
          <p:nvPr>
            <p:ph type="sldNum" sz="quarter" idx="12"/>
          </p:nvPr>
        </p:nvSpPr>
        <p:spPr>
          <a:xfrm>
            <a:off x="6140314" y="6356351"/>
            <a:ext cx="2057400" cy="365125"/>
          </a:xfrm>
        </p:spPr>
        <p:txBody>
          <a:bodyPr/>
          <a:lstStyle/>
          <a:p>
            <a:fld id="{FCF376E8-7192-4F0B-9B89-E5C2A811C883}" type="slidenum">
              <a:rPr lang="zh-CN" altLang="en-US" smtClean="0"/>
              <a:t>46</a:t>
            </a:fld>
            <a:endParaRPr lang="zh-CN" altLang="en-US"/>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a:ext>
            </a:extLst>
          </a:blip>
          <a:srcRect l="731" b="2313"/>
          <a:stretch/>
        </p:blipFill>
        <p:spPr>
          <a:xfrm>
            <a:off x="104149" y="4270249"/>
            <a:ext cx="4468392" cy="1737423"/>
          </a:xfrm>
          <a:prstGeom prst="rect">
            <a:avLst/>
          </a:prstGeom>
        </p:spPr>
      </p:pic>
      <p:pic>
        <p:nvPicPr>
          <p:cNvPr id="7" name="图片 6"/>
          <p:cNvPicPr>
            <a:picLocks noChangeAspect="1"/>
          </p:cNvPicPr>
          <p:nvPr/>
        </p:nvPicPr>
        <p:blipFill rotWithShape="1">
          <a:blip r:embed="rId3" cstate="print">
            <a:lum bright="5000"/>
            <a:extLst>
              <a:ext uri="{BEBA8EAE-BF5A-486C-A8C5-ECC9F3942E4B}">
                <a14:imgProps xmlns:a14="http://schemas.microsoft.com/office/drawing/2010/main">
                  <a14:imgLayer r:embed="rId4">
                    <a14:imgEffect>
                      <a14:sharpenSoften amount="5000"/>
                    </a14:imgEffect>
                    <a14:imgEffect>
                      <a14:brightnessContrast bright="6000"/>
                    </a14:imgEffect>
                  </a14:imgLayer>
                </a14:imgProps>
              </a:ext>
              <a:ext uri="{28A0092B-C50C-407E-A947-70E740481C1C}">
                <a14:useLocalDpi xmlns:a14="http://schemas.microsoft.com/office/drawing/2010/main"/>
              </a:ext>
            </a:extLst>
          </a:blip>
          <a:srcRect/>
          <a:stretch/>
        </p:blipFill>
        <p:spPr>
          <a:xfrm>
            <a:off x="4675997" y="4270248"/>
            <a:ext cx="2358741" cy="1737423"/>
          </a:xfrm>
          <a:prstGeom prst="rect">
            <a:avLst/>
          </a:prstGeom>
          <a:noFill/>
          <a:ln>
            <a:noFill/>
          </a:ln>
        </p:spPr>
      </p:pic>
      <p:sp>
        <p:nvSpPr>
          <p:cNvPr id="8" name="矩形 7"/>
          <p:cNvSpPr/>
          <p:nvPr/>
        </p:nvSpPr>
        <p:spPr>
          <a:xfrm>
            <a:off x="3187235" y="5699895"/>
            <a:ext cx="1466555" cy="307777"/>
          </a:xfrm>
          <a:prstGeom prst="rect">
            <a:avLst/>
          </a:prstGeom>
        </p:spPr>
        <p:txBody>
          <a:bodyPr wrap="none">
            <a:spAutoFit/>
          </a:bodyPr>
          <a:lstStyle/>
          <a:p>
            <a:r>
              <a:rPr lang="en-US" altLang="zh-CN" sz="1400" dirty="0">
                <a:latin typeface="Arial" panose="020B0604020202020204" pitchFamily="34" charset="0"/>
                <a:cs typeface="Arial" panose="020B0604020202020204" pitchFamily="34" charset="0"/>
              </a:rPr>
              <a:t>I. </a:t>
            </a:r>
            <a:r>
              <a:rPr lang="en-US" altLang="zh-CN" sz="1400" dirty="0" err="1" smtClean="0">
                <a:latin typeface="Arial" panose="020B0604020202020204" pitchFamily="34" charset="0"/>
                <a:cs typeface="Arial" panose="020B0604020202020204" pitchFamily="34" charset="0"/>
              </a:rPr>
              <a:t>Gonin</a:t>
            </a:r>
            <a:r>
              <a:rPr lang="en-US" altLang="zh-CN" sz="1400" dirty="0" smtClean="0">
                <a:latin typeface="Arial" panose="020B0604020202020204" pitchFamily="34" charset="0"/>
                <a:cs typeface="Arial" panose="020B0604020202020204" pitchFamily="34" charset="0"/>
              </a:rPr>
              <a:t>, PAC13</a:t>
            </a:r>
            <a:endParaRPr lang="zh-CN" altLang="en-US" sz="1400" dirty="0">
              <a:latin typeface="Arial" panose="020B0604020202020204" pitchFamily="34" charset="0"/>
              <a:cs typeface="Arial" panose="020B0604020202020204" pitchFamily="34" charset="0"/>
            </a:endParaRPr>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71314" y="4270248"/>
            <a:ext cx="1977382" cy="1737423"/>
          </a:xfrm>
          <a:prstGeom prst="rect">
            <a:avLst/>
          </a:prstGeom>
        </p:spPr>
      </p:pic>
    </p:spTree>
    <p:extLst>
      <p:ext uri="{BB962C8B-B14F-4D97-AF65-F5344CB8AC3E}">
        <p14:creationId xmlns:p14="http://schemas.microsoft.com/office/powerpoint/2010/main" val="3156490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14115"/>
            <a:ext cx="9144000" cy="1418749"/>
          </a:xfrm>
        </p:spPr>
        <p:txBody>
          <a:bodyPr>
            <a:normAutofit/>
          </a:bodyPr>
          <a:lstStyle/>
          <a:p>
            <a:pPr algn="ctr"/>
            <a:r>
              <a:rPr lang="zh-CN" altLang="en-US" sz="4000" b="1" dirty="0" smtClean="0">
                <a:solidFill>
                  <a:srgbClr val="C00000"/>
                </a:solidFill>
              </a:rPr>
              <a:t>预研关键技术</a:t>
            </a:r>
            <a:endParaRPr lang="zh-CN" altLang="en-US" sz="4000" b="1" dirty="0">
              <a:solidFill>
                <a:srgbClr val="C00000"/>
              </a:solidFill>
            </a:endParaRPr>
          </a:p>
        </p:txBody>
      </p:sp>
      <p:sp>
        <p:nvSpPr>
          <p:cNvPr id="3" name="内容占位符 2"/>
          <p:cNvSpPr>
            <a:spLocks noGrp="1"/>
          </p:cNvSpPr>
          <p:nvPr>
            <p:ph idx="1"/>
          </p:nvPr>
        </p:nvSpPr>
        <p:spPr>
          <a:xfrm>
            <a:off x="585486" y="1732864"/>
            <a:ext cx="7973027" cy="4552433"/>
          </a:xfrm>
        </p:spPr>
        <p:txBody>
          <a:bodyPr>
            <a:normAutofit/>
          </a:bodyPr>
          <a:lstStyle/>
          <a:p>
            <a:pPr marL="0" indent="0">
              <a:lnSpc>
                <a:spcPct val="150000"/>
              </a:lnSpc>
              <a:buNone/>
            </a:pPr>
            <a:r>
              <a:rPr lang="zh-CN" altLang="en-US" sz="2400" dirty="0" smtClean="0">
                <a:latin typeface="Times New Roman" panose="02020603050405020304" pitchFamily="18" charset="0"/>
                <a:cs typeface="Times New Roman" panose="02020603050405020304" pitchFamily="18" charset="0"/>
              </a:rPr>
              <a:t>增强器流强低，微波功率和低温功耗小，且 </a:t>
            </a:r>
            <a:r>
              <a:rPr lang="en-US" altLang="zh-CN" sz="2400" dirty="0" smtClean="0">
                <a:latin typeface="Times New Roman" panose="02020603050405020304" pitchFamily="18" charset="0"/>
                <a:cs typeface="Times New Roman" panose="02020603050405020304" pitchFamily="18" charset="0"/>
              </a:rPr>
              <a:t>1.3 GHz </a:t>
            </a:r>
            <a:r>
              <a:rPr lang="zh-CN" altLang="en-US" sz="2400" dirty="0" smtClean="0">
                <a:latin typeface="Times New Roman" panose="02020603050405020304" pitchFamily="18" charset="0"/>
                <a:cs typeface="Times New Roman" panose="02020603050405020304" pitchFamily="18" charset="0"/>
              </a:rPr>
              <a:t>技术相对成熟。</a:t>
            </a:r>
            <a:r>
              <a:rPr lang="zh-CN" altLang="en-US" sz="2400" b="1" dirty="0" smtClean="0">
                <a:solidFill>
                  <a:srgbClr val="C00000"/>
                </a:solidFill>
                <a:latin typeface="Times New Roman" panose="02020603050405020304" pitchFamily="18" charset="0"/>
                <a:cs typeface="Times New Roman" panose="02020603050405020304" pitchFamily="18" charset="0"/>
              </a:rPr>
              <a:t>主要挑战为主环</a:t>
            </a:r>
            <a:r>
              <a:rPr lang="zh-CN" altLang="en-US" sz="2400" b="1" dirty="0">
                <a:solidFill>
                  <a:srgbClr val="C00000"/>
                </a:solidFill>
                <a:latin typeface="Times New Roman" panose="02020603050405020304" pitchFamily="18" charset="0"/>
                <a:cs typeface="Times New Roman" panose="02020603050405020304" pitchFamily="18" charset="0"/>
              </a:rPr>
              <a:t>高频系统</a:t>
            </a:r>
            <a:r>
              <a:rPr lang="zh-CN" altLang="en-US" sz="2400" dirty="0" smtClean="0">
                <a:latin typeface="Times New Roman" panose="02020603050405020304" pitchFamily="18" charset="0"/>
                <a:cs typeface="Times New Roman" panose="02020603050405020304" pitchFamily="18" charset="0"/>
              </a:rPr>
              <a:t>：</a:t>
            </a:r>
            <a:endParaRPr lang="en-US" altLang="zh-CN" sz="2400" dirty="0" smtClean="0">
              <a:latin typeface="Times New Roman" panose="02020603050405020304" pitchFamily="18" charset="0"/>
              <a:cs typeface="Times New Roman" panose="02020603050405020304" pitchFamily="18" charset="0"/>
            </a:endParaRPr>
          </a:p>
          <a:p>
            <a:pPr>
              <a:lnSpc>
                <a:spcPct val="150000"/>
              </a:lnSpc>
            </a:pPr>
            <a:r>
              <a:rPr lang="zh-CN" altLang="en-US" sz="2200" dirty="0" smtClean="0">
                <a:latin typeface="Times New Roman" panose="02020603050405020304" pitchFamily="18" charset="0"/>
                <a:cs typeface="Times New Roman" panose="02020603050405020304" pitchFamily="18" charset="0"/>
              </a:rPr>
              <a:t> </a:t>
            </a:r>
            <a:r>
              <a:rPr lang="zh-CN" altLang="en-US" sz="2200" b="1" dirty="0" smtClean="0">
                <a:latin typeface="Times New Roman" panose="02020603050405020304" pitchFamily="18" charset="0"/>
                <a:cs typeface="Times New Roman" panose="02020603050405020304" pitchFamily="18" charset="0"/>
              </a:rPr>
              <a:t>高品质因数超导腔</a:t>
            </a:r>
            <a:r>
              <a:rPr lang="zh-CN" altLang="en-US" sz="2200" dirty="0" smtClean="0">
                <a:latin typeface="Times New Roman" panose="02020603050405020304" pitchFamily="18" charset="0"/>
                <a:cs typeface="Times New Roman" panose="02020603050405020304" pitchFamily="18" charset="0"/>
              </a:rPr>
              <a:t>（</a:t>
            </a:r>
            <a:r>
              <a:rPr lang="en-US" altLang="zh-CN" sz="2200" i="1" dirty="0" smtClean="0">
                <a:latin typeface="Times New Roman" panose="02020603050405020304" pitchFamily="18" charset="0"/>
                <a:cs typeface="Times New Roman" panose="02020603050405020304" pitchFamily="18" charset="0"/>
              </a:rPr>
              <a:t>Q</a:t>
            </a:r>
            <a:r>
              <a:rPr lang="en-US" altLang="zh-CN" sz="2200" baseline="-25000" dirty="0" smtClean="0">
                <a:latin typeface="Times New Roman" panose="02020603050405020304" pitchFamily="18" charset="0"/>
                <a:cs typeface="Times New Roman" panose="02020603050405020304" pitchFamily="18" charset="0"/>
              </a:rPr>
              <a:t>0 </a:t>
            </a:r>
            <a:r>
              <a:rPr lang="en-US" altLang="zh-CN" sz="2200" dirty="0" smtClean="0">
                <a:latin typeface="Times New Roman" panose="02020603050405020304" pitchFamily="18" charset="0"/>
                <a:cs typeface="Times New Roman" panose="02020603050405020304" pitchFamily="18" charset="0"/>
              </a:rPr>
              <a:t>= 4E10 @ 2K</a:t>
            </a:r>
            <a:r>
              <a:rPr lang="zh-CN" altLang="en-US" sz="2200" dirty="0" smtClean="0">
                <a:latin typeface="Times New Roman" panose="02020603050405020304" pitchFamily="18" charset="0"/>
                <a:cs typeface="Times New Roman" panose="02020603050405020304" pitchFamily="18" charset="0"/>
              </a:rPr>
              <a:t>）</a:t>
            </a:r>
            <a:endParaRPr lang="en-US" altLang="zh-CN" sz="2200" dirty="0" smtClean="0">
              <a:latin typeface="Times New Roman" panose="02020603050405020304" pitchFamily="18" charset="0"/>
              <a:cs typeface="Times New Roman" panose="02020603050405020304" pitchFamily="18" charset="0"/>
            </a:endParaRPr>
          </a:p>
          <a:p>
            <a:pPr>
              <a:lnSpc>
                <a:spcPct val="150000"/>
              </a:lnSpc>
              <a:spcBef>
                <a:spcPts val="0"/>
              </a:spcBef>
            </a:pPr>
            <a:r>
              <a:rPr lang="zh-CN" altLang="en-US" sz="2200" dirty="0" smtClean="0">
                <a:latin typeface="Times New Roman" panose="02020603050405020304" pitchFamily="18" charset="0"/>
                <a:cs typeface="Times New Roman" panose="02020603050405020304" pitchFamily="18" charset="0"/>
              </a:rPr>
              <a:t> </a:t>
            </a:r>
            <a:r>
              <a:rPr lang="zh-CN" altLang="en-US" sz="2200" b="1" dirty="0" smtClean="0">
                <a:latin typeface="Times New Roman" panose="02020603050405020304" pitchFamily="18" charset="0"/>
                <a:cs typeface="Times New Roman" panose="02020603050405020304" pitchFamily="18" charset="0"/>
              </a:rPr>
              <a:t>高阶模功率引出</a:t>
            </a:r>
            <a:r>
              <a:rPr lang="zh-CN" altLang="en-US" sz="2200" dirty="0" smtClean="0">
                <a:latin typeface="Times New Roman" panose="02020603050405020304" pitchFamily="18" charset="0"/>
                <a:cs typeface="Times New Roman" panose="02020603050405020304" pitchFamily="18" charset="0"/>
              </a:rPr>
              <a:t>（</a:t>
            </a:r>
            <a:r>
              <a:rPr lang="en-US" altLang="zh-CN" sz="2200" i="1" dirty="0" smtClean="0">
                <a:latin typeface="Times New Roman" panose="02020603050405020304" pitchFamily="18" charset="0"/>
                <a:cs typeface="Times New Roman" panose="02020603050405020304" pitchFamily="18" charset="0"/>
              </a:rPr>
              <a:t>P</a:t>
            </a:r>
            <a:r>
              <a:rPr lang="en-US" altLang="zh-CN" sz="2200" baseline="-25000" dirty="0" smtClean="0">
                <a:latin typeface="Times New Roman" panose="02020603050405020304" pitchFamily="18" charset="0"/>
                <a:cs typeface="Times New Roman" panose="02020603050405020304" pitchFamily="18" charset="0"/>
              </a:rPr>
              <a:t>HOM </a:t>
            </a:r>
            <a:r>
              <a:rPr lang="en-US" altLang="zh-CN" sz="2200" dirty="0" smtClean="0">
                <a:latin typeface="Times New Roman" panose="02020603050405020304" pitchFamily="18" charset="0"/>
                <a:cs typeface="Times New Roman" panose="02020603050405020304" pitchFamily="18" charset="0"/>
              </a:rPr>
              <a:t>= 3.5 kW / multi-cell cavity</a:t>
            </a:r>
            <a:r>
              <a:rPr lang="zh-CN" altLang="en-US" sz="2200" dirty="0" smtClean="0">
                <a:latin typeface="Times New Roman" panose="02020603050405020304" pitchFamily="18" charset="0"/>
                <a:cs typeface="Times New Roman" panose="02020603050405020304" pitchFamily="18" charset="0"/>
              </a:rPr>
              <a:t>）</a:t>
            </a:r>
            <a:endParaRPr lang="en-US" altLang="zh-CN" sz="2200" dirty="0" smtClean="0">
              <a:latin typeface="Times New Roman" panose="02020603050405020304" pitchFamily="18" charset="0"/>
              <a:cs typeface="Times New Roman" panose="02020603050405020304" pitchFamily="18" charset="0"/>
            </a:endParaRPr>
          </a:p>
          <a:p>
            <a:pPr>
              <a:lnSpc>
                <a:spcPct val="150000"/>
              </a:lnSpc>
              <a:spcBef>
                <a:spcPts val="0"/>
              </a:spcBef>
            </a:pPr>
            <a:r>
              <a:rPr lang="zh-CN" altLang="en-US" sz="2200" b="1" dirty="0" smtClean="0">
                <a:latin typeface="Times New Roman" panose="02020603050405020304" pitchFamily="18" charset="0"/>
                <a:cs typeface="Times New Roman" panose="02020603050405020304" pitchFamily="18" charset="0"/>
              </a:rPr>
              <a:t> 高功率耦合器</a:t>
            </a:r>
            <a:r>
              <a:rPr lang="zh-CN" altLang="en-US" sz="2200" dirty="0" smtClean="0">
                <a:latin typeface="Times New Roman" panose="02020603050405020304" pitchFamily="18" charset="0"/>
                <a:cs typeface="Times New Roman" panose="02020603050405020304" pitchFamily="18" charset="0"/>
              </a:rPr>
              <a:t>（</a:t>
            </a:r>
            <a:r>
              <a:rPr lang="en-US" altLang="zh-CN" sz="2200" i="1" dirty="0" smtClean="0">
                <a:latin typeface="Times New Roman" panose="02020603050405020304" pitchFamily="18" charset="0"/>
                <a:cs typeface="Times New Roman" panose="02020603050405020304" pitchFamily="18" charset="0"/>
              </a:rPr>
              <a:t>P</a:t>
            </a:r>
            <a:r>
              <a:rPr lang="en-US" altLang="zh-CN" sz="2200" baseline="-25000" dirty="0" smtClean="0">
                <a:latin typeface="Times New Roman" panose="02020603050405020304" pitchFamily="18" charset="0"/>
                <a:cs typeface="Times New Roman" panose="02020603050405020304" pitchFamily="18" charset="0"/>
              </a:rPr>
              <a:t>in </a:t>
            </a:r>
            <a:r>
              <a:rPr lang="en-US" altLang="zh-CN" sz="2200" dirty="0" smtClean="0">
                <a:latin typeface="Times New Roman" panose="02020603050405020304" pitchFamily="18" charset="0"/>
                <a:cs typeface="Times New Roman" panose="02020603050405020304" pitchFamily="18" charset="0"/>
              </a:rPr>
              <a:t>= 280 kW</a:t>
            </a:r>
            <a:r>
              <a:rPr lang="zh-CN" altLang="en-US" sz="2200" dirty="0" smtClean="0">
                <a:latin typeface="Times New Roman" panose="02020603050405020304" pitchFamily="18" charset="0"/>
                <a:cs typeface="Times New Roman" panose="02020603050405020304" pitchFamily="18" charset="0"/>
              </a:rPr>
              <a:t>，</a:t>
            </a:r>
            <a:r>
              <a:rPr lang="en-US" altLang="zh-CN" sz="2200" dirty="0" smtClean="0">
                <a:latin typeface="Times New Roman" panose="02020603050405020304" pitchFamily="18" charset="0"/>
                <a:cs typeface="Times New Roman" panose="02020603050405020304" pitchFamily="18" charset="0"/>
              </a:rPr>
              <a:t>CW</a:t>
            </a:r>
            <a:r>
              <a:rPr lang="zh-CN" altLang="en-US" sz="2200" dirty="0" smtClean="0">
                <a:latin typeface="Times New Roman" panose="02020603050405020304" pitchFamily="18" charset="0"/>
                <a:cs typeface="Times New Roman" panose="02020603050405020304" pitchFamily="18" charset="0"/>
              </a:rPr>
              <a:t>，</a:t>
            </a:r>
            <a:r>
              <a:rPr lang="en-US" altLang="zh-CN" sz="2200" dirty="0" smtClean="0">
                <a:latin typeface="Times New Roman" panose="02020603050405020304" pitchFamily="18" charset="0"/>
                <a:cs typeface="Times New Roman" panose="02020603050405020304" pitchFamily="18" charset="0"/>
              </a:rPr>
              <a:t>384</a:t>
            </a:r>
            <a:r>
              <a:rPr lang="zh-CN" altLang="en-US" sz="2200" dirty="0" smtClean="0">
                <a:latin typeface="Times New Roman" panose="02020603050405020304" pitchFamily="18" charset="0"/>
                <a:cs typeface="Times New Roman" panose="02020603050405020304" pitchFamily="18" charset="0"/>
              </a:rPr>
              <a:t>个）</a:t>
            </a:r>
            <a:endParaRPr lang="en-US" altLang="zh-CN" sz="2200" dirty="0" smtClean="0">
              <a:latin typeface="Times New Roman" panose="02020603050405020304" pitchFamily="18" charset="0"/>
              <a:cs typeface="Times New Roman" panose="02020603050405020304" pitchFamily="18" charset="0"/>
            </a:endParaRPr>
          </a:p>
          <a:p>
            <a:pPr>
              <a:lnSpc>
                <a:spcPct val="150000"/>
              </a:lnSpc>
              <a:spcBef>
                <a:spcPts val="0"/>
              </a:spcBef>
            </a:pPr>
            <a:r>
              <a:rPr lang="zh-CN" altLang="en-US" sz="2200" dirty="0" smtClean="0">
                <a:latin typeface="Times New Roman" panose="02020603050405020304" pitchFamily="18" charset="0"/>
                <a:cs typeface="Times New Roman" panose="02020603050405020304" pitchFamily="18" charset="0"/>
              </a:rPr>
              <a:t> </a:t>
            </a:r>
            <a:r>
              <a:rPr lang="zh-CN" altLang="en-US" sz="2200" b="1" dirty="0" smtClean="0">
                <a:latin typeface="Times New Roman" panose="02020603050405020304" pitchFamily="18" charset="0"/>
                <a:cs typeface="Times New Roman" panose="02020603050405020304" pitchFamily="18" charset="0"/>
              </a:rPr>
              <a:t>低热负荷恒温器</a:t>
            </a:r>
            <a:r>
              <a:rPr lang="zh-CN" altLang="en-US" sz="2200" dirty="0" smtClean="0">
                <a:latin typeface="Times New Roman" panose="02020603050405020304" pitchFamily="18" charset="0"/>
                <a:cs typeface="Times New Roman" panose="02020603050405020304" pitchFamily="18" charset="0"/>
              </a:rPr>
              <a:t>（</a:t>
            </a:r>
            <a:r>
              <a:rPr lang="en-US" altLang="zh-CN" sz="2200" dirty="0" smtClean="0">
                <a:latin typeface="Times New Roman" panose="02020603050405020304" pitchFamily="18" charset="0"/>
                <a:cs typeface="Times New Roman" panose="02020603050405020304" pitchFamily="18" charset="0"/>
              </a:rPr>
              <a:t>83W @ 2K, 120W @ 5K, 790W @ 80K)</a:t>
            </a:r>
          </a:p>
          <a:p>
            <a:pPr marL="0" indent="0">
              <a:lnSpc>
                <a:spcPct val="150000"/>
              </a:lnSpc>
              <a:buNone/>
            </a:pPr>
            <a:r>
              <a:rPr lang="zh-CN" altLang="en-US" sz="2200" dirty="0" smtClean="0">
                <a:latin typeface="Times New Roman" panose="02020603050405020304" pitchFamily="18" charset="0"/>
                <a:cs typeface="Times New Roman" panose="02020603050405020304" pitchFamily="18" charset="0"/>
              </a:rPr>
              <a:t>以上指标均挑战当前技术极限，没有国际先例。</a:t>
            </a:r>
            <a:endParaRPr lang="en-US" altLang="zh-CN" sz="2200" dirty="0" smtClean="0">
              <a:latin typeface="Times New Roman" panose="02020603050405020304" pitchFamily="18" charset="0"/>
              <a:cs typeface="Times New Roman" panose="02020603050405020304" pitchFamily="18" charset="0"/>
            </a:endParaRPr>
          </a:p>
        </p:txBody>
      </p:sp>
      <p:sp>
        <p:nvSpPr>
          <p:cNvPr id="5" name="灯片编号占位符 4"/>
          <p:cNvSpPr>
            <a:spLocks noGrp="1"/>
          </p:cNvSpPr>
          <p:nvPr>
            <p:ph type="sldNum" sz="quarter" idx="12"/>
          </p:nvPr>
        </p:nvSpPr>
        <p:spPr/>
        <p:txBody>
          <a:bodyPr/>
          <a:lstStyle/>
          <a:p>
            <a:fld id="{FCF376E8-7192-4F0B-9B89-E5C2A811C883}" type="slidenum">
              <a:rPr lang="zh-CN" altLang="en-US" smtClean="0">
                <a:solidFill>
                  <a:prstClr val="black">
                    <a:tint val="75000"/>
                  </a:prstClr>
                </a:solidFill>
              </a:rPr>
              <a:pPr/>
              <a:t>47</a:t>
            </a:fld>
            <a:endParaRPr lang="zh-CN" altLang="en-US">
              <a:solidFill>
                <a:prstClr val="black">
                  <a:tint val="75000"/>
                </a:prstClr>
              </a:solidFill>
            </a:endParaRPr>
          </a:p>
        </p:txBody>
      </p:sp>
    </p:spTree>
    <p:extLst>
      <p:ext uri="{BB962C8B-B14F-4D97-AF65-F5344CB8AC3E}">
        <p14:creationId xmlns:p14="http://schemas.microsoft.com/office/powerpoint/2010/main" val="1728333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614639" y="411776"/>
            <a:ext cx="8053337" cy="1032204"/>
          </a:xfrm>
        </p:spPr>
        <p:txBody>
          <a:bodyPr>
            <a:normAutofit/>
          </a:bodyPr>
          <a:lstStyle/>
          <a:p>
            <a:pPr algn="ctr"/>
            <a:r>
              <a:rPr lang="zh-CN" altLang="en-US" sz="4000" b="1" dirty="0" smtClean="0">
                <a:solidFill>
                  <a:srgbClr val="C00000"/>
                </a:solidFill>
              </a:rPr>
              <a:t>关键技术：高品质因数超导腔</a:t>
            </a:r>
            <a:endParaRPr lang="zh-CN" altLang="en-US" sz="4000" b="1" dirty="0">
              <a:solidFill>
                <a:srgbClr val="C00000"/>
              </a:solidFill>
            </a:endParaRPr>
          </a:p>
        </p:txBody>
      </p:sp>
      <p:graphicFrame>
        <p:nvGraphicFramePr>
          <p:cNvPr id="5" name="内容占位符 4"/>
          <p:cNvGraphicFramePr>
            <a:graphicFrameLocks noGrp="1"/>
          </p:cNvGraphicFramePr>
          <p:nvPr>
            <p:ph idx="1"/>
            <p:extLst>
              <p:ext uri="{D42A27DB-BD31-4B8C-83A1-F6EECF244321}">
                <p14:modId xmlns:p14="http://schemas.microsoft.com/office/powerpoint/2010/main" val="3839528101"/>
              </p:ext>
            </p:extLst>
          </p:nvPr>
        </p:nvGraphicFramePr>
        <p:xfrm>
          <a:off x="464991" y="4076793"/>
          <a:ext cx="8275796" cy="2088000"/>
        </p:xfrm>
        <a:graphic>
          <a:graphicData uri="http://schemas.openxmlformats.org/drawingml/2006/table">
            <a:tbl>
              <a:tblPr>
                <a:tableStyleId>{5940675A-B579-460E-94D1-54222C63F5DA}</a:tableStyleId>
              </a:tblPr>
              <a:tblGrid>
                <a:gridCol w="1433127"/>
                <a:gridCol w="1372572"/>
                <a:gridCol w="1513865"/>
                <a:gridCol w="1978116"/>
                <a:gridCol w="1978116"/>
              </a:tblGrid>
              <a:tr h="690732">
                <a:tc>
                  <a:txBody>
                    <a:bodyPr/>
                    <a:lstStyle/>
                    <a:p>
                      <a:pPr algn="ctr" fontAlgn="ctr"/>
                      <a:r>
                        <a:rPr lang="en-US" sz="1800" b="1" u="none" strike="noStrike" dirty="0">
                          <a:effectLst/>
                          <a:latin typeface="Times New Roman" panose="02020603050405020304" pitchFamily="18" charset="0"/>
                          <a:cs typeface="Times New Roman" panose="02020603050405020304" pitchFamily="18" charset="0"/>
                        </a:rPr>
                        <a:t>Q</a:t>
                      </a:r>
                      <a:r>
                        <a:rPr lang="en-US" sz="1800" b="1" u="none" strike="noStrike" baseline="-25000" dirty="0">
                          <a:effectLst/>
                          <a:latin typeface="Times New Roman" panose="02020603050405020304" pitchFamily="18" charset="0"/>
                          <a:cs typeface="Times New Roman" panose="02020603050405020304" pitchFamily="18" charset="0"/>
                        </a:rPr>
                        <a:t>0</a:t>
                      </a:r>
                      <a:endParaRPr lang="en-US" sz="18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zh-CN" altLang="en-US" sz="1800" b="1" u="none" strike="noStrike" dirty="0" smtClean="0">
                          <a:effectLst/>
                          <a:latin typeface="Times New Roman" panose="02020603050405020304" pitchFamily="18" charset="0"/>
                          <a:cs typeface="Times New Roman" panose="02020603050405020304" pitchFamily="18" charset="0"/>
                        </a:rPr>
                        <a:t>低温功率（</a:t>
                      </a:r>
                      <a:r>
                        <a:rPr lang="en-US" sz="1800" b="1" u="none" strike="noStrike" dirty="0" smtClean="0">
                          <a:effectLst/>
                          <a:latin typeface="Times New Roman" panose="02020603050405020304" pitchFamily="18" charset="0"/>
                          <a:cs typeface="Times New Roman" panose="02020603050405020304" pitchFamily="18" charset="0"/>
                        </a:rPr>
                        <a:t>kW@4K</a:t>
                      </a:r>
                      <a:r>
                        <a:rPr lang="zh-CN" altLang="en-US" sz="1800" b="1" u="none" strike="noStrike" dirty="0" smtClean="0">
                          <a:effectLst/>
                          <a:latin typeface="Times New Roman" panose="02020603050405020304" pitchFamily="18" charset="0"/>
                          <a:cs typeface="Times New Roman" panose="02020603050405020304" pitchFamily="18" charset="0"/>
                        </a:rPr>
                        <a:t>）</a:t>
                      </a:r>
                      <a:endParaRPr lang="en-US" sz="18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zh-CN" altLang="en-US" sz="1800" b="1" u="none" strike="noStrike" dirty="0" smtClean="0">
                          <a:effectLst/>
                          <a:latin typeface="Times New Roman" panose="02020603050405020304" pitchFamily="18" charset="0"/>
                          <a:cs typeface="Times New Roman" panose="02020603050405020304" pitchFamily="18" charset="0"/>
                        </a:rPr>
                        <a:t>低温能耗（</a:t>
                      </a:r>
                      <a:r>
                        <a:rPr lang="en-US" sz="1800" b="1" u="none" strike="noStrike" dirty="0" smtClean="0">
                          <a:effectLst/>
                          <a:latin typeface="Times New Roman" panose="02020603050405020304" pitchFamily="18" charset="0"/>
                          <a:cs typeface="Times New Roman" panose="02020603050405020304" pitchFamily="18" charset="0"/>
                        </a:rPr>
                        <a:t>MW</a:t>
                      </a:r>
                      <a:r>
                        <a:rPr lang="zh-CN" altLang="en-US" sz="1800" b="1" u="none" strike="noStrike" dirty="0" smtClean="0">
                          <a:effectLst/>
                          <a:latin typeface="Times New Roman" panose="02020603050405020304" pitchFamily="18" charset="0"/>
                          <a:cs typeface="Times New Roman" panose="02020603050405020304" pitchFamily="18" charset="0"/>
                        </a:rPr>
                        <a:t>）</a:t>
                      </a:r>
                      <a:endParaRPr lang="en-US" sz="18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zh-CN" altLang="en-US" sz="1800" b="1" i="0" u="none" strike="noStrike"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低温系统相对造价</a:t>
                      </a:r>
                      <a:endParaRPr lang="en-US" altLang="zh-CN" sz="1800" b="1" i="0" u="none" strike="noStrike"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algn="ctr" fontAlgn="ctr"/>
                      <a:r>
                        <a:rPr lang="zh-CN" altLang="en-US" sz="1800" b="1" i="0" u="none" strike="noStrike"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（亿元）</a:t>
                      </a:r>
                      <a:endParaRPr lang="en-US" sz="18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zh-CN" altLang="en-US" sz="1800" b="1" i="0" u="none" strike="noStrike"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场致发射暗电流</a:t>
                      </a:r>
                      <a:endParaRPr lang="en-US" altLang="zh-CN" sz="1800" b="1" i="0" u="none" strike="noStrike"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algn="ctr" fontAlgn="ctr"/>
                      <a:r>
                        <a:rPr lang="en-US" altLang="zh-CN" sz="1800" b="1" i="1" u="none" strike="noStrike" dirty="0" smtClean="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I</a:t>
                      </a:r>
                      <a:r>
                        <a:rPr lang="en-US" altLang="zh-CN" sz="1800" b="1" i="0" u="none" strike="noStrike" baseline="-25000" dirty="0" smtClean="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FE</a:t>
                      </a:r>
                      <a:r>
                        <a:rPr lang="zh-CN" altLang="en-US" sz="1800" b="1" i="0" u="none" strike="noStrike"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上限 </a:t>
                      </a:r>
                      <a:r>
                        <a:rPr lang="en-US" sz="1800" b="1" i="0" u="none" strike="noStrike"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l-GR" sz="1800" b="1" i="0" u="none" strike="noStrike"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μ</a:t>
                      </a:r>
                      <a:r>
                        <a:rPr lang="en-US" sz="1800" b="1" i="0" u="none" strike="noStrike"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a:t>
                      </a:r>
                      <a:endParaRPr lang="en-US" sz="18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49317">
                <a:tc>
                  <a:txBody>
                    <a:bodyPr/>
                    <a:lstStyle/>
                    <a:p>
                      <a:pPr algn="ctr" fontAlgn="b"/>
                      <a:r>
                        <a:rPr lang="en-US" sz="1800" u="none" strike="noStrike" dirty="0" smtClean="0">
                          <a:solidFill>
                            <a:srgbClr val="FF0000"/>
                          </a:solidFill>
                          <a:effectLst/>
                          <a:latin typeface="Times New Roman" panose="02020603050405020304" pitchFamily="18" charset="0"/>
                          <a:cs typeface="Times New Roman" panose="02020603050405020304" pitchFamily="18" charset="0"/>
                        </a:rPr>
                        <a:t>4.0E+10</a:t>
                      </a:r>
                      <a:endParaRPr lang="en-US" sz="1800" b="0" i="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800" b="0" i="0" u="none" strike="noStrike"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70</a:t>
                      </a:r>
                      <a:endParaRPr lang="en-US" altLang="zh-CN" sz="1800" b="0" i="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800" u="none" strike="noStrike" dirty="0" smtClean="0">
                          <a:solidFill>
                            <a:srgbClr val="FF0000"/>
                          </a:solidFill>
                          <a:effectLst/>
                          <a:latin typeface="Times New Roman" panose="02020603050405020304" pitchFamily="18" charset="0"/>
                          <a:cs typeface="Times New Roman" panose="02020603050405020304" pitchFamily="18" charset="0"/>
                        </a:rPr>
                        <a:t>15</a:t>
                      </a:r>
                      <a:endParaRPr lang="en-US" altLang="zh-CN" sz="1800" b="0" i="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800" u="none" strike="noStrike" dirty="0" smtClean="0">
                          <a:solidFill>
                            <a:srgbClr val="FF0000"/>
                          </a:solidFill>
                          <a:effectLst/>
                          <a:latin typeface="Times New Roman" panose="02020603050405020304" pitchFamily="18" charset="0"/>
                          <a:cs typeface="Times New Roman" panose="02020603050405020304" pitchFamily="18" charset="0"/>
                        </a:rPr>
                        <a:t>0</a:t>
                      </a:r>
                      <a:endParaRPr lang="en-US" altLang="zh-CN" sz="1800" b="0" i="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800" b="0" i="0" u="none" strike="noStrike"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0</a:t>
                      </a:r>
                      <a:endParaRPr lang="en-US" altLang="zh-CN" sz="1800" b="0" i="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r>
              <a:tr h="349317">
                <a:tc>
                  <a:txBody>
                    <a:bodyPr/>
                    <a:lstStyle/>
                    <a:p>
                      <a:pPr algn="ctr" fontAlgn="b"/>
                      <a:r>
                        <a:rPr lang="en-US" sz="1800" u="none" strike="noStrike" dirty="0" smtClean="0">
                          <a:solidFill>
                            <a:schemeClr val="tx1"/>
                          </a:solidFill>
                          <a:effectLst/>
                          <a:latin typeface="Times New Roman" panose="02020603050405020304" pitchFamily="18" charset="0"/>
                          <a:cs typeface="Times New Roman" panose="02020603050405020304" pitchFamily="18" charset="0"/>
                        </a:rPr>
                        <a:t>2.0E+10</a:t>
                      </a:r>
                      <a:endParaRPr lang="en-US" sz="18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800" u="none" strike="noStrike" dirty="0" smtClean="0">
                          <a:solidFill>
                            <a:schemeClr val="tx1"/>
                          </a:solidFill>
                          <a:effectLst/>
                          <a:latin typeface="Times New Roman" panose="02020603050405020304" pitchFamily="18" charset="0"/>
                          <a:cs typeface="Times New Roman" panose="02020603050405020304" pitchFamily="18" charset="0"/>
                        </a:rPr>
                        <a:t>116</a:t>
                      </a:r>
                      <a:endParaRPr lang="en-US" altLang="zh-CN" sz="18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800" u="none" strike="noStrike" dirty="0" smtClean="0">
                          <a:solidFill>
                            <a:schemeClr val="tx1"/>
                          </a:solidFill>
                          <a:effectLst/>
                          <a:latin typeface="Times New Roman" panose="02020603050405020304" pitchFamily="18" charset="0"/>
                          <a:cs typeface="Times New Roman" panose="02020603050405020304" pitchFamily="18" charset="0"/>
                        </a:rPr>
                        <a:t>25</a:t>
                      </a:r>
                      <a:endParaRPr lang="en-US" altLang="zh-CN" sz="18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800" u="none" strike="noStrike" dirty="0" smtClean="0">
                          <a:solidFill>
                            <a:schemeClr val="tx1"/>
                          </a:solidFill>
                          <a:effectLst/>
                          <a:latin typeface="Times New Roman" panose="02020603050405020304" pitchFamily="18" charset="0"/>
                          <a:cs typeface="Times New Roman" panose="02020603050405020304" pitchFamily="18" charset="0"/>
                        </a:rPr>
                        <a:t>10?</a:t>
                      </a:r>
                      <a:endParaRPr lang="en-US" altLang="zh-CN" sz="18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800" b="0" i="0" u="none" strike="noStrike"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en-US" altLang="zh-CN" sz="18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r>
              <a:tr h="349317">
                <a:tc>
                  <a:txBody>
                    <a:bodyPr/>
                    <a:lstStyle/>
                    <a:p>
                      <a:pPr algn="ctr" fontAlgn="b"/>
                      <a:r>
                        <a:rPr lang="en-US" sz="1800" u="none" strike="noStrike" dirty="0" smtClean="0">
                          <a:solidFill>
                            <a:srgbClr val="0070C0"/>
                          </a:solidFill>
                          <a:effectLst/>
                          <a:latin typeface="Times New Roman" panose="02020603050405020304" pitchFamily="18" charset="0"/>
                          <a:cs typeface="Times New Roman" panose="02020603050405020304" pitchFamily="18" charset="0"/>
                        </a:rPr>
                        <a:t>1.0E+10</a:t>
                      </a:r>
                      <a:endParaRPr lang="en-US" sz="1800" b="0" i="0" u="none" strike="noStrike"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800" u="none" strike="noStrike" dirty="0" smtClean="0">
                          <a:solidFill>
                            <a:srgbClr val="0070C0"/>
                          </a:solidFill>
                          <a:effectLst/>
                          <a:latin typeface="Times New Roman" panose="02020603050405020304" pitchFamily="18" charset="0"/>
                          <a:cs typeface="Times New Roman" panose="02020603050405020304" pitchFamily="18" charset="0"/>
                        </a:rPr>
                        <a:t>177</a:t>
                      </a:r>
                      <a:endParaRPr lang="en-US" altLang="zh-CN" sz="1800" b="0" i="0" u="none" strike="noStrike"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800" u="none" strike="noStrike" dirty="0" smtClean="0">
                          <a:solidFill>
                            <a:srgbClr val="0070C0"/>
                          </a:solidFill>
                          <a:effectLst/>
                          <a:latin typeface="Times New Roman" panose="02020603050405020304" pitchFamily="18" charset="0"/>
                          <a:cs typeface="Times New Roman" panose="02020603050405020304" pitchFamily="18" charset="0"/>
                        </a:rPr>
                        <a:t>38</a:t>
                      </a:r>
                      <a:endParaRPr lang="en-US" altLang="zh-CN" sz="1800" b="0" i="0" u="none" strike="noStrike"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800" u="none" strike="noStrike" dirty="0" smtClean="0">
                          <a:solidFill>
                            <a:srgbClr val="0070C0"/>
                          </a:solidFill>
                          <a:effectLst/>
                          <a:latin typeface="Times New Roman" panose="02020603050405020304" pitchFamily="18" charset="0"/>
                          <a:cs typeface="Times New Roman" panose="02020603050405020304" pitchFamily="18" charset="0"/>
                        </a:rPr>
                        <a:t>23?</a:t>
                      </a:r>
                      <a:endParaRPr lang="en-US" altLang="zh-CN" sz="1800" b="0" i="0" u="none" strike="noStrike"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800" b="0" i="0" u="none" strike="noStrike" dirty="0" smtClean="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3</a:t>
                      </a:r>
                      <a:endParaRPr lang="en-US" altLang="zh-CN" sz="1800" b="0" i="0" u="none" strike="noStrike"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r>
              <a:tr h="349317">
                <a:tc>
                  <a:txBody>
                    <a:bodyPr/>
                    <a:lstStyle/>
                    <a:p>
                      <a:pPr algn="ctr" fontAlgn="ctr"/>
                      <a:r>
                        <a:rPr lang="en-US" sz="1800" u="none" strike="noStrike" dirty="0" smtClean="0">
                          <a:effectLst/>
                          <a:latin typeface="Times New Roman" panose="02020603050405020304" pitchFamily="18" charset="0"/>
                          <a:cs typeface="Times New Roman" panose="02020603050405020304" pitchFamily="18" charset="0"/>
                        </a:rPr>
                        <a:t>5.0E+09</a:t>
                      </a:r>
                      <a:endParaRPr lang="en-US" sz="1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800" u="none" strike="noStrike" dirty="0" smtClean="0">
                          <a:effectLst/>
                          <a:latin typeface="Times New Roman" panose="02020603050405020304" pitchFamily="18" charset="0"/>
                          <a:cs typeface="Times New Roman" panose="02020603050405020304" pitchFamily="18" charset="0"/>
                        </a:rPr>
                        <a:t>293</a:t>
                      </a:r>
                      <a:endParaRPr lang="en-US" altLang="zh-CN" sz="1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800" u="none" strike="noStrike" dirty="0" smtClean="0">
                          <a:effectLst/>
                          <a:latin typeface="Times New Roman" panose="02020603050405020304" pitchFamily="18" charset="0"/>
                          <a:cs typeface="Times New Roman" panose="02020603050405020304" pitchFamily="18" charset="0"/>
                        </a:rPr>
                        <a:t>64</a:t>
                      </a:r>
                      <a:endParaRPr lang="en-US" altLang="zh-CN" sz="1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8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50?</a:t>
                      </a:r>
                      <a:endParaRPr lang="en-US" altLang="zh-CN" sz="1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800" b="0" i="0" u="none" strike="noStrike"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endParaRPr lang="en-US" altLang="zh-CN" sz="1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50" marR="6350" marT="635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4" name="灯片编号占位符 3"/>
          <p:cNvSpPr>
            <a:spLocks noGrp="1"/>
          </p:cNvSpPr>
          <p:nvPr>
            <p:ph type="sldNum" sz="quarter" idx="12"/>
          </p:nvPr>
        </p:nvSpPr>
        <p:spPr/>
        <p:txBody>
          <a:bodyPr/>
          <a:lstStyle/>
          <a:p>
            <a:fld id="{FCF376E8-7192-4F0B-9B89-E5C2A811C883}" type="slidenum">
              <a:rPr lang="zh-CN" altLang="en-US" smtClean="0">
                <a:solidFill>
                  <a:prstClr val="black">
                    <a:tint val="75000"/>
                  </a:prstClr>
                </a:solidFill>
              </a:rPr>
              <a:pPr/>
              <a:t>48</a:t>
            </a:fld>
            <a:endParaRPr lang="zh-CN" altLang="en-US">
              <a:solidFill>
                <a:prstClr val="black">
                  <a:tint val="75000"/>
                </a:prstClr>
              </a:solidFill>
            </a:endParaRPr>
          </a:p>
        </p:txBody>
      </p:sp>
      <mc:AlternateContent xmlns:mc="http://schemas.openxmlformats.org/markup-compatibility/2006" xmlns:a14="http://schemas.microsoft.com/office/drawing/2010/main">
        <mc:Choice Requires="a14">
          <p:sp>
            <p:nvSpPr>
              <p:cNvPr id="8" name="文本框 7"/>
              <p:cNvSpPr txBox="1"/>
              <p:nvPr/>
            </p:nvSpPr>
            <p:spPr>
              <a:xfrm>
                <a:off x="4419927" y="3266708"/>
                <a:ext cx="4325112"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pc="-100" smtClean="0">
                              <a:solidFill>
                                <a:prstClr val="black"/>
                              </a:solidFill>
                              <a:latin typeface="Cambria Math" panose="02040503050406030204" pitchFamily="18" charset="0"/>
                            </a:rPr>
                          </m:ctrlPr>
                        </m:sSubPr>
                        <m:e>
                          <m:r>
                            <a:rPr lang="en-US" altLang="zh-CN" sz="2000" i="1" spc="-100">
                              <a:solidFill>
                                <a:prstClr val="black"/>
                              </a:solidFill>
                              <a:latin typeface="Cambria Math" panose="02040503050406030204" pitchFamily="18" charset="0"/>
                            </a:rPr>
                            <m:t>𝑅</m:t>
                          </m:r>
                        </m:e>
                        <m:sub>
                          <m:r>
                            <m:rPr>
                              <m:sty m:val="p"/>
                            </m:rPr>
                            <a:rPr lang="en-US" altLang="zh-CN" sz="2000" spc="-100">
                              <a:solidFill>
                                <a:prstClr val="black"/>
                              </a:solidFill>
                              <a:latin typeface="Cambria Math" panose="02040503050406030204" pitchFamily="18" charset="0"/>
                            </a:rPr>
                            <m:t>s</m:t>
                          </m:r>
                        </m:sub>
                      </m:sSub>
                      <m:r>
                        <a:rPr lang="en-US" altLang="zh-CN" sz="2000" i="1" spc="-100" smtClean="0">
                          <a:solidFill>
                            <a:prstClr val="black"/>
                          </a:solidFill>
                          <a:latin typeface="Cambria Math" panose="02040503050406030204" pitchFamily="18" charset="0"/>
                        </a:rPr>
                        <m:t>=</m:t>
                      </m:r>
                      <m:sSub>
                        <m:sSubPr>
                          <m:ctrlPr>
                            <a:rPr lang="en-US" altLang="zh-CN" sz="2000" i="1" spc="-100" smtClean="0">
                              <a:solidFill>
                                <a:srgbClr val="FF0000"/>
                              </a:solidFill>
                              <a:latin typeface="Cambria Math" panose="02040503050406030204" pitchFamily="18" charset="0"/>
                            </a:rPr>
                          </m:ctrlPr>
                        </m:sSubPr>
                        <m:e>
                          <m:r>
                            <a:rPr lang="en-US" altLang="zh-CN" sz="2000" i="1" spc="-100">
                              <a:solidFill>
                                <a:srgbClr val="FF0000"/>
                              </a:solidFill>
                              <a:latin typeface="Cambria Math" panose="02040503050406030204" pitchFamily="18" charset="0"/>
                            </a:rPr>
                            <m:t>𝑅</m:t>
                          </m:r>
                        </m:e>
                        <m:sub>
                          <m:r>
                            <m:rPr>
                              <m:sty m:val="p"/>
                            </m:rPr>
                            <a:rPr lang="en-US" altLang="zh-CN" sz="2000" spc="-100" smtClean="0">
                              <a:solidFill>
                                <a:srgbClr val="FF0000"/>
                              </a:solidFill>
                              <a:latin typeface="Cambria Math" panose="02040503050406030204" pitchFamily="18" charset="0"/>
                            </a:rPr>
                            <m:t>BCS</m:t>
                          </m:r>
                        </m:sub>
                      </m:sSub>
                      <m:d>
                        <m:dPr>
                          <m:ctrlPr>
                            <a:rPr lang="en-US" altLang="zh-CN" sz="2000" i="1" spc="-100" smtClean="0">
                              <a:solidFill>
                                <a:srgbClr val="FF0000"/>
                              </a:solidFill>
                              <a:latin typeface="Cambria Math" panose="02040503050406030204" pitchFamily="18" charset="0"/>
                            </a:rPr>
                          </m:ctrlPr>
                        </m:dPr>
                        <m:e>
                          <m:sSub>
                            <m:sSubPr>
                              <m:ctrlPr>
                                <a:rPr lang="en-US" altLang="zh-CN" sz="2000" i="1" spc="-100" smtClean="0">
                                  <a:solidFill>
                                    <a:srgbClr val="FF0000"/>
                                  </a:solidFill>
                                  <a:latin typeface="Cambria Math" panose="02040503050406030204" pitchFamily="18" charset="0"/>
                                </a:rPr>
                              </m:ctrlPr>
                            </m:sSubPr>
                            <m:e>
                              <m:r>
                                <a:rPr lang="en-US" altLang="zh-CN" sz="2000" i="1" spc="-100">
                                  <a:solidFill>
                                    <a:srgbClr val="FF0000"/>
                                  </a:solidFill>
                                  <a:latin typeface="Cambria Math" panose="02040503050406030204" pitchFamily="18" charset="0"/>
                                </a:rPr>
                                <m:t>𝐸</m:t>
                              </m:r>
                            </m:e>
                            <m:sub>
                              <m:r>
                                <a:rPr lang="en-US" altLang="zh-CN" sz="2000" i="1" spc="-100">
                                  <a:solidFill>
                                    <a:srgbClr val="FF0000"/>
                                  </a:solidFill>
                                  <a:latin typeface="Cambria Math" panose="02040503050406030204" pitchFamily="18" charset="0"/>
                                </a:rPr>
                                <m:t>𝑎𝑐𝑐</m:t>
                              </m:r>
                            </m:sub>
                          </m:sSub>
                        </m:e>
                      </m:d>
                      <m:r>
                        <a:rPr lang="en-US" altLang="zh-CN" sz="2000" i="1" spc="-100">
                          <a:solidFill>
                            <a:prstClr val="black"/>
                          </a:solidFill>
                          <a:latin typeface="Cambria Math" panose="02040503050406030204" pitchFamily="18" charset="0"/>
                        </a:rPr>
                        <m:t>+</m:t>
                      </m:r>
                      <m:sSub>
                        <m:sSubPr>
                          <m:ctrlPr>
                            <a:rPr lang="en-US" altLang="zh-CN" sz="2000" i="1" spc="-100" smtClean="0">
                              <a:solidFill>
                                <a:srgbClr val="0070C0"/>
                              </a:solidFill>
                              <a:latin typeface="Cambria Math" panose="02040503050406030204" pitchFamily="18" charset="0"/>
                            </a:rPr>
                          </m:ctrlPr>
                        </m:sSubPr>
                        <m:e>
                          <m:r>
                            <a:rPr lang="en-US" altLang="zh-CN" sz="2000" i="1" spc="-100">
                              <a:solidFill>
                                <a:srgbClr val="0070C0"/>
                              </a:solidFill>
                              <a:latin typeface="Cambria Math" panose="02040503050406030204" pitchFamily="18" charset="0"/>
                            </a:rPr>
                            <m:t>𝑅</m:t>
                          </m:r>
                        </m:e>
                        <m:sub>
                          <m:r>
                            <m:rPr>
                              <m:sty m:val="p"/>
                            </m:rPr>
                            <a:rPr lang="en-US" altLang="zh-CN" sz="2000" spc="-100" smtClean="0">
                              <a:solidFill>
                                <a:srgbClr val="0070C0"/>
                              </a:solidFill>
                              <a:latin typeface="Cambria Math" panose="02040503050406030204" pitchFamily="18" charset="0"/>
                            </a:rPr>
                            <m:t>m</m:t>
                          </m:r>
                        </m:sub>
                      </m:sSub>
                      <m:sSub>
                        <m:sSubPr>
                          <m:ctrlPr>
                            <a:rPr lang="en-US" altLang="zh-CN" sz="2000" i="1" spc="-100">
                              <a:solidFill>
                                <a:srgbClr val="0070C0"/>
                              </a:solidFill>
                              <a:latin typeface="Cambria Math" panose="02040503050406030204" pitchFamily="18" charset="0"/>
                              <a:ea typeface="Cambria Math" panose="02040503050406030204" pitchFamily="18" charset="0"/>
                            </a:rPr>
                          </m:ctrlPr>
                        </m:sSubPr>
                        <m:e>
                          <m:r>
                            <a:rPr lang="en-US" altLang="zh-CN" sz="2000" i="1" spc="-100" smtClean="0">
                              <a:solidFill>
                                <a:srgbClr val="0070C0"/>
                              </a:solidFill>
                              <a:latin typeface="Cambria Math" panose="02040503050406030204" pitchFamily="18" charset="0"/>
                              <a:ea typeface="Cambria Math" panose="02040503050406030204" pitchFamily="18" charset="0"/>
                            </a:rPr>
                            <m:t>(</m:t>
                          </m:r>
                          <m:r>
                            <a:rPr lang="en-US" altLang="zh-CN" sz="2000" i="1" spc="-100">
                              <a:solidFill>
                                <a:srgbClr val="0070C0"/>
                              </a:solidFill>
                              <a:latin typeface="Cambria Math" panose="02040503050406030204" pitchFamily="18" charset="0"/>
                              <a:ea typeface="Cambria Math" panose="02040503050406030204" pitchFamily="18" charset="0"/>
                            </a:rPr>
                            <m:t>𝐵</m:t>
                          </m:r>
                        </m:e>
                        <m:sub>
                          <m:r>
                            <m:rPr>
                              <m:sty m:val="p"/>
                            </m:rPr>
                            <a:rPr lang="en-US" altLang="zh-CN" sz="2000" spc="-100">
                              <a:solidFill>
                                <a:srgbClr val="0070C0"/>
                              </a:solidFill>
                              <a:latin typeface="Cambria Math" panose="02040503050406030204" pitchFamily="18" charset="0"/>
                              <a:ea typeface="Cambria Math" panose="02040503050406030204" pitchFamily="18" charset="0"/>
                            </a:rPr>
                            <m:t>ext</m:t>
                          </m:r>
                        </m:sub>
                      </m:sSub>
                      <m:r>
                        <a:rPr lang="en-US" altLang="zh-CN" sz="2000" i="1" spc="-100" smtClean="0">
                          <a:solidFill>
                            <a:srgbClr val="0070C0"/>
                          </a:solidFill>
                          <a:latin typeface="Cambria Math" panose="02040503050406030204" pitchFamily="18" charset="0"/>
                          <a:ea typeface="Cambria Math" panose="02040503050406030204" pitchFamily="18" charset="0"/>
                        </a:rPr>
                        <m:t>)</m:t>
                      </m:r>
                    </m:oMath>
                  </m:oMathPara>
                </a14:m>
                <a:endParaRPr lang="zh-CN" altLang="en-US" sz="2000" spc="-100" dirty="0">
                  <a:solidFill>
                    <a:srgbClr val="0070C0"/>
                  </a:solidFill>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4419927" y="3266708"/>
                <a:ext cx="4325112" cy="307777"/>
              </a:xfrm>
              <a:prstGeom prst="rect">
                <a:avLst/>
              </a:prstGeom>
              <a:blipFill rotWithShape="0">
                <a:blip r:embed="rId2"/>
                <a:stretch>
                  <a:fillRect t="-2000" b="-36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p:cNvSpPr txBox="1"/>
              <p:nvPr/>
            </p:nvSpPr>
            <p:spPr>
              <a:xfrm>
                <a:off x="5094249" y="2470007"/>
                <a:ext cx="3419230" cy="6437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solidFill>
                                <a:prstClr val="black"/>
                              </a:solidFill>
                              <a:latin typeface="Cambria Math" panose="02040503050406030204" pitchFamily="18" charset="0"/>
                            </a:rPr>
                          </m:ctrlPr>
                        </m:sSubPr>
                        <m:e>
                          <m:r>
                            <a:rPr lang="en-US" altLang="zh-CN" sz="2000" i="1" smtClean="0">
                              <a:solidFill>
                                <a:prstClr val="black"/>
                              </a:solidFill>
                              <a:latin typeface="Cambria Math" panose="02040503050406030204" pitchFamily="18" charset="0"/>
                            </a:rPr>
                            <m:t>𝑃</m:t>
                          </m:r>
                        </m:e>
                        <m:sub>
                          <m:r>
                            <m:rPr>
                              <m:sty m:val="p"/>
                            </m:rPr>
                            <a:rPr lang="en-US" altLang="zh-CN" sz="2000" smtClean="0">
                              <a:solidFill>
                                <a:prstClr val="black"/>
                              </a:solidFill>
                              <a:latin typeface="Cambria Math" panose="02040503050406030204" pitchFamily="18" charset="0"/>
                            </a:rPr>
                            <m:t>cryo</m:t>
                          </m:r>
                        </m:sub>
                      </m:sSub>
                      <m:r>
                        <a:rPr lang="en-US" altLang="zh-CN" sz="2000" i="1" smtClean="0">
                          <a:solidFill>
                            <a:prstClr val="black"/>
                          </a:solidFill>
                          <a:latin typeface="Cambria Math" panose="02040503050406030204" pitchFamily="18" charset="0"/>
                          <a:ea typeface="Cambria Math" panose="02040503050406030204" pitchFamily="18" charset="0"/>
                        </a:rPr>
                        <m:t>∝</m:t>
                      </m:r>
                      <m:sSub>
                        <m:sSubPr>
                          <m:ctrlPr>
                            <a:rPr lang="en-US" altLang="zh-CN" sz="2000" i="1">
                              <a:solidFill>
                                <a:prstClr val="black"/>
                              </a:solidFill>
                              <a:latin typeface="Cambria Math" panose="02040503050406030204" pitchFamily="18" charset="0"/>
                            </a:rPr>
                          </m:ctrlPr>
                        </m:sSubPr>
                        <m:e>
                          <m:f>
                            <m:fPr>
                              <m:ctrlPr>
                                <a:rPr lang="en-US" altLang="zh-CN" sz="2000" i="1" smtClean="0">
                                  <a:solidFill>
                                    <a:prstClr val="black"/>
                                  </a:solidFill>
                                  <a:latin typeface="Cambria Math" panose="02040503050406030204" pitchFamily="18" charset="0"/>
                                </a:rPr>
                              </m:ctrlPr>
                            </m:fPr>
                            <m:num>
                              <m:r>
                                <a:rPr lang="en-US" altLang="zh-CN" sz="2000" i="1" smtClean="0">
                                  <a:solidFill>
                                    <a:prstClr val="black"/>
                                  </a:solidFill>
                                  <a:latin typeface="Cambria Math" panose="02040503050406030204" pitchFamily="18" charset="0"/>
                                </a:rPr>
                                <m:t>1</m:t>
                              </m:r>
                            </m:num>
                            <m:den>
                              <m:sSubSup>
                                <m:sSubSupPr>
                                  <m:ctrlPr>
                                    <a:rPr lang="en-US" altLang="zh-CN" sz="2000" i="1" smtClean="0">
                                      <a:solidFill>
                                        <a:prstClr val="black"/>
                                      </a:solidFill>
                                      <a:latin typeface="Cambria Math" panose="02040503050406030204" pitchFamily="18" charset="0"/>
                                    </a:rPr>
                                  </m:ctrlPr>
                                </m:sSubSupPr>
                                <m:e>
                                  <m:r>
                                    <a:rPr lang="en-US" altLang="zh-CN" sz="2000" i="1" smtClean="0">
                                      <a:solidFill>
                                        <a:prstClr val="black"/>
                                      </a:solidFill>
                                      <a:latin typeface="Cambria Math" panose="02040503050406030204" pitchFamily="18" charset="0"/>
                                    </a:rPr>
                                    <m:t>𝑄</m:t>
                                  </m:r>
                                </m:e>
                                <m:sub>
                                  <m:r>
                                    <a:rPr lang="en-US" altLang="zh-CN" sz="2000" i="1" smtClean="0">
                                      <a:solidFill>
                                        <a:prstClr val="black"/>
                                      </a:solidFill>
                                      <a:latin typeface="Cambria Math" panose="02040503050406030204" pitchFamily="18" charset="0"/>
                                    </a:rPr>
                                    <m:t>0</m:t>
                                  </m:r>
                                </m:sub>
                                <m:sup>
                                  <m:r>
                                    <a:rPr lang="en-US" altLang="zh-CN" sz="2000" i="1" smtClean="0">
                                      <a:solidFill>
                                        <a:prstClr val="black"/>
                                      </a:solidFill>
                                      <a:latin typeface="Cambria Math" panose="02040503050406030204" pitchFamily="18" charset="0"/>
                                    </a:rPr>
                                    <m:t>′</m:t>
                                  </m:r>
                                </m:sup>
                              </m:sSubSup>
                            </m:den>
                          </m:f>
                          <m:r>
                            <a:rPr lang="en-US" altLang="zh-CN" sz="2000" i="1">
                              <a:solidFill>
                                <a:prstClr val="black"/>
                              </a:solidFill>
                              <a:latin typeface="Cambria Math" panose="02040503050406030204" pitchFamily="18" charset="0"/>
                              <a:ea typeface="Cambria Math" panose="02040503050406030204" pitchFamily="18" charset="0"/>
                            </a:rPr>
                            <m:t>∝</m:t>
                          </m:r>
                          <m:r>
                            <a:rPr lang="en-US" altLang="zh-CN" sz="2000" i="1">
                              <a:solidFill>
                                <a:prstClr val="black"/>
                              </a:solidFill>
                              <a:latin typeface="Cambria Math" panose="02040503050406030204" pitchFamily="18" charset="0"/>
                            </a:rPr>
                            <m:t>𝑃</m:t>
                          </m:r>
                        </m:e>
                        <m:sub>
                          <m:r>
                            <m:rPr>
                              <m:sty m:val="p"/>
                            </m:rPr>
                            <a:rPr lang="en-US" altLang="zh-CN" sz="2000">
                              <a:solidFill>
                                <a:prstClr val="black"/>
                              </a:solidFill>
                              <a:latin typeface="Cambria Math" panose="02040503050406030204" pitchFamily="18" charset="0"/>
                            </a:rPr>
                            <m:t>c</m:t>
                          </m:r>
                        </m:sub>
                      </m:sSub>
                      <m:r>
                        <a:rPr lang="en-US" altLang="zh-CN" sz="2000" i="1" smtClean="0">
                          <a:solidFill>
                            <a:prstClr val="black"/>
                          </a:solidFill>
                          <a:latin typeface="Cambria Math" panose="02040503050406030204" pitchFamily="18" charset="0"/>
                        </a:rPr>
                        <m:t>(</m:t>
                      </m:r>
                      <m:sSub>
                        <m:sSubPr>
                          <m:ctrlPr>
                            <a:rPr lang="en-US" altLang="zh-CN" sz="2000" i="1" spc="-100">
                              <a:solidFill>
                                <a:prstClr val="black"/>
                              </a:solidFill>
                              <a:latin typeface="Cambria Math" panose="02040503050406030204" pitchFamily="18" charset="0"/>
                            </a:rPr>
                          </m:ctrlPr>
                        </m:sSubPr>
                        <m:e>
                          <m:r>
                            <a:rPr lang="en-US" altLang="zh-CN" sz="2000" i="1" spc="-100">
                              <a:solidFill>
                                <a:prstClr val="black"/>
                              </a:solidFill>
                              <a:latin typeface="Cambria Math" panose="02040503050406030204" pitchFamily="18" charset="0"/>
                            </a:rPr>
                            <m:t>𝑅</m:t>
                          </m:r>
                        </m:e>
                        <m:sub>
                          <m:r>
                            <m:rPr>
                              <m:sty m:val="p"/>
                            </m:rPr>
                            <a:rPr lang="en-US" altLang="zh-CN" sz="2000" spc="-100">
                              <a:solidFill>
                                <a:prstClr val="black"/>
                              </a:solidFill>
                              <a:latin typeface="Cambria Math" panose="02040503050406030204" pitchFamily="18" charset="0"/>
                            </a:rPr>
                            <m:t>s</m:t>
                          </m:r>
                        </m:sub>
                      </m:sSub>
                      <m:r>
                        <a:rPr lang="en-US" altLang="zh-CN" sz="2000" i="1" spc="-100" smtClean="0">
                          <a:solidFill>
                            <a:prstClr val="black"/>
                          </a:solidFill>
                          <a:latin typeface="Cambria Math" panose="02040503050406030204" pitchFamily="18" charset="0"/>
                        </a:rPr>
                        <m:t>)</m:t>
                      </m:r>
                      <m:r>
                        <a:rPr lang="en-US" altLang="zh-CN" sz="2000" i="1" smtClean="0">
                          <a:solidFill>
                            <a:prstClr val="black"/>
                          </a:solidFill>
                          <a:latin typeface="Cambria Math" panose="02040503050406030204" pitchFamily="18" charset="0"/>
                        </a:rPr>
                        <m:t>+</m:t>
                      </m:r>
                      <m:sSub>
                        <m:sSubPr>
                          <m:ctrlPr>
                            <a:rPr lang="en-US" altLang="zh-CN" sz="2000" i="1" smtClean="0">
                              <a:solidFill>
                                <a:srgbClr val="00B050"/>
                              </a:solidFill>
                              <a:latin typeface="Cambria Math" panose="02040503050406030204" pitchFamily="18" charset="0"/>
                            </a:rPr>
                          </m:ctrlPr>
                        </m:sSubPr>
                        <m:e>
                          <m:r>
                            <a:rPr lang="en-US" altLang="zh-CN" sz="2000" i="1" smtClean="0">
                              <a:solidFill>
                                <a:srgbClr val="00B050"/>
                              </a:solidFill>
                              <a:latin typeface="Cambria Math" panose="02040503050406030204" pitchFamily="18" charset="0"/>
                            </a:rPr>
                            <m:t>𝑃</m:t>
                          </m:r>
                        </m:e>
                        <m:sub>
                          <m:r>
                            <m:rPr>
                              <m:sty m:val="p"/>
                            </m:rPr>
                            <a:rPr lang="en-US" altLang="zh-CN" sz="2000" i="1">
                              <a:solidFill>
                                <a:srgbClr val="00B050"/>
                              </a:solidFill>
                              <a:latin typeface="Cambria Math" panose="02040503050406030204" pitchFamily="18" charset="0"/>
                            </a:rPr>
                            <m:t>FE</m:t>
                          </m:r>
                        </m:sub>
                      </m:sSub>
                      <m:r>
                        <a:rPr lang="en-US" altLang="zh-CN" sz="2000" i="1" smtClean="0">
                          <a:solidFill>
                            <a:srgbClr val="00B050"/>
                          </a:solidFill>
                          <a:latin typeface="Cambria Math" panose="02040503050406030204" pitchFamily="18" charset="0"/>
                        </a:rPr>
                        <m:t>(</m:t>
                      </m:r>
                      <m:sSub>
                        <m:sSubPr>
                          <m:ctrlPr>
                            <a:rPr lang="en-US" altLang="zh-CN" sz="2000" i="1">
                              <a:solidFill>
                                <a:srgbClr val="00B050"/>
                              </a:solidFill>
                              <a:latin typeface="Cambria Math" panose="02040503050406030204" pitchFamily="18" charset="0"/>
                            </a:rPr>
                          </m:ctrlPr>
                        </m:sSubPr>
                        <m:e>
                          <m:r>
                            <a:rPr lang="en-US" altLang="zh-CN" sz="2000" i="1">
                              <a:solidFill>
                                <a:srgbClr val="00B050"/>
                              </a:solidFill>
                              <a:latin typeface="Cambria Math" panose="02040503050406030204" pitchFamily="18" charset="0"/>
                            </a:rPr>
                            <m:t>𝐼</m:t>
                          </m:r>
                        </m:e>
                        <m:sub>
                          <m:r>
                            <m:rPr>
                              <m:sty m:val="p"/>
                            </m:rPr>
                            <a:rPr lang="en-US" altLang="zh-CN" sz="2000" i="1">
                              <a:solidFill>
                                <a:srgbClr val="00B050"/>
                              </a:solidFill>
                              <a:latin typeface="Cambria Math" panose="02040503050406030204" pitchFamily="18" charset="0"/>
                            </a:rPr>
                            <m:t>FE</m:t>
                          </m:r>
                        </m:sub>
                      </m:sSub>
                      <m:r>
                        <a:rPr lang="en-US" altLang="zh-CN" sz="2000" i="1" smtClean="0">
                          <a:solidFill>
                            <a:srgbClr val="00B050"/>
                          </a:solidFill>
                          <a:latin typeface="Cambria Math" panose="02040503050406030204" pitchFamily="18" charset="0"/>
                        </a:rPr>
                        <m:t>)</m:t>
                      </m:r>
                    </m:oMath>
                  </m:oMathPara>
                </a14:m>
                <a:endParaRPr lang="zh-CN" altLang="en-US" sz="2000" dirty="0">
                  <a:solidFill>
                    <a:srgbClr val="00B050"/>
                  </a:solidFill>
                </a:endParaRPr>
              </a:p>
            </p:txBody>
          </p:sp>
        </mc:Choice>
        <mc:Fallback xmlns="">
          <p:sp>
            <p:nvSpPr>
              <p:cNvPr id="13" name="文本框 12"/>
              <p:cNvSpPr txBox="1">
                <a:spLocks noRot="1" noChangeAspect="1" noMove="1" noResize="1" noEditPoints="1" noAdjustHandles="1" noChangeArrowheads="1" noChangeShapeType="1" noTextEdit="1"/>
              </p:cNvSpPr>
              <p:nvPr/>
            </p:nvSpPr>
            <p:spPr>
              <a:xfrm>
                <a:off x="5094249" y="2470007"/>
                <a:ext cx="3419230" cy="643766"/>
              </a:xfrm>
              <a:prstGeom prst="rect">
                <a:avLst/>
              </a:prstGeom>
              <a:blipFill rotWithShape="0">
                <a:blip r:embed="rId3"/>
                <a:stretch>
                  <a:fillRect/>
                </a:stretch>
              </a:blipFill>
            </p:spPr>
            <p:txBody>
              <a:bodyPr/>
              <a:lstStyle/>
              <a:p>
                <a:r>
                  <a:rPr lang="zh-CN" altLang="en-US">
                    <a:noFill/>
                  </a:rPr>
                  <a:t> </a:t>
                </a:r>
              </a:p>
            </p:txBody>
          </p:sp>
        </mc:Fallback>
      </mc:AlternateContent>
      <p:sp>
        <p:nvSpPr>
          <p:cNvPr id="3" name="文本框 2"/>
          <p:cNvSpPr txBox="1"/>
          <p:nvPr/>
        </p:nvSpPr>
        <p:spPr>
          <a:xfrm>
            <a:off x="356217" y="1727123"/>
            <a:ext cx="7295867" cy="498598"/>
          </a:xfrm>
          <a:prstGeom prst="rect">
            <a:avLst/>
          </a:prstGeom>
          <a:noFill/>
        </p:spPr>
        <p:txBody>
          <a:bodyPr wrap="square" rtlCol="0">
            <a:spAutoFit/>
          </a:bodyPr>
          <a:lstStyle/>
          <a:p>
            <a:pPr>
              <a:lnSpc>
                <a:spcPct val="120000"/>
              </a:lnSpc>
              <a:spcBef>
                <a:spcPts val="600"/>
              </a:spcBef>
            </a:pPr>
            <a:r>
              <a:rPr lang="zh-CN" altLang="en-US" sz="2200" b="1" dirty="0" smtClean="0">
                <a:solidFill>
                  <a:prstClr val="black"/>
                </a:solidFill>
                <a:latin typeface="Times New Roman" panose="02020603050405020304" pitchFamily="18" charset="0"/>
                <a:cs typeface="Times New Roman" panose="02020603050405020304" pitchFamily="18" charset="0"/>
              </a:rPr>
              <a:t>实现高 </a:t>
            </a:r>
            <a:r>
              <a:rPr lang="en-US" altLang="zh-CN" sz="2200" b="1" i="1" dirty="0" smtClean="0">
                <a:solidFill>
                  <a:prstClr val="black"/>
                </a:solidFill>
                <a:latin typeface="Times New Roman" panose="02020603050405020304" pitchFamily="18" charset="0"/>
                <a:cs typeface="Times New Roman" panose="02020603050405020304" pitchFamily="18" charset="0"/>
              </a:rPr>
              <a:t>Q</a:t>
            </a:r>
            <a:r>
              <a:rPr lang="en-US" altLang="zh-CN" sz="2200" b="1" baseline="-25000" dirty="0" smtClean="0">
                <a:solidFill>
                  <a:prstClr val="black"/>
                </a:solidFill>
                <a:latin typeface="Times New Roman" panose="02020603050405020304" pitchFamily="18" charset="0"/>
                <a:cs typeface="Times New Roman" panose="02020603050405020304" pitchFamily="18" charset="0"/>
              </a:rPr>
              <a:t>0</a:t>
            </a:r>
            <a:r>
              <a:rPr lang="zh-CN" altLang="en-US" sz="2200" dirty="0" smtClean="0">
                <a:solidFill>
                  <a:prstClr val="black"/>
                </a:solidFill>
                <a:latin typeface="Times New Roman" panose="02020603050405020304" pitchFamily="18" charset="0"/>
                <a:cs typeface="Times New Roman" panose="02020603050405020304" pitchFamily="18" charset="0"/>
              </a:rPr>
              <a:t>（低温能耗小）</a:t>
            </a:r>
            <a:r>
              <a:rPr lang="zh-CN" altLang="en-US" sz="2200" b="1" dirty="0" smtClean="0">
                <a:solidFill>
                  <a:prstClr val="black"/>
                </a:solidFill>
                <a:latin typeface="Times New Roman" panose="02020603050405020304" pitchFamily="18" charset="0"/>
                <a:cs typeface="Times New Roman" panose="02020603050405020304" pitchFamily="18" charset="0"/>
              </a:rPr>
              <a:t>的三个要素（</a:t>
            </a:r>
            <a:r>
              <a:rPr lang="zh-CN" altLang="en-US" sz="2200" b="1" dirty="0" smtClean="0">
                <a:solidFill>
                  <a:srgbClr val="C00000"/>
                </a:solidFill>
                <a:latin typeface="Times New Roman" panose="02020603050405020304" pitchFamily="18" charset="0"/>
                <a:cs typeface="Times New Roman" panose="02020603050405020304" pitchFamily="18" charset="0"/>
              </a:rPr>
              <a:t>新想法，新工艺</a:t>
            </a:r>
            <a:r>
              <a:rPr lang="zh-CN" altLang="en-US" sz="2200" b="1" dirty="0" smtClean="0">
                <a:solidFill>
                  <a:prstClr val="black"/>
                </a:solidFill>
                <a:latin typeface="Times New Roman" panose="02020603050405020304" pitchFamily="18" charset="0"/>
                <a:cs typeface="Times New Roman" panose="02020603050405020304" pitchFamily="18" charset="0"/>
              </a:rPr>
              <a:t>）：</a:t>
            </a:r>
            <a:endParaRPr lang="en-US" altLang="zh-CN" sz="2200" b="1" dirty="0" smtClean="0">
              <a:solidFill>
                <a:prstClr val="black"/>
              </a:solidFill>
              <a:latin typeface="Times New Roman" panose="02020603050405020304" pitchFamily="18" charset="0"/>
              <a:cs typeface="Times New Roman" panose="02020603050405020304" pitchFamily="18" charset="0"/>
            </a:endParaRPr>
          </a:p>
        </p:txBody>
      </p:sp>
      <p:sp>
        <p:nvSpPr>
          <p:cNvPr id="2" name="矩形 1"/>
          <p:cNvSpPr/>
          <p:nvPr/>
        </p:nvSpPr>
        <p:spPr>
          <a:xfrm>
            <a:off x="464991" y="2415140"/>
            <a:ext cx="4205192" cy="135421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342900" indent="-342900">
              <a:lnSpc>
                <a:spcPct val="120000"/>
              </a:lnSpc>
              <a:spcBef>
                <a:spcPts val="600"/>
              </a:spcBef>
              <a:buFont typeface="+mj-lt"/>
              <a:buAutoNum type="arabicPeriod"/>
            </a:pPr>
            <a:r>
              <a:rPr lang="zh-CN" altLang="en-US" sz="2000" b="1" dirty="0">
                <a:solidFill>
                  <a:srgbClr val="FF0000"/>
                </a:solidFill>
                <a:latin typeface="Times New Roman" panose="02020603050405020304" pitchFamily="18" charset="0"/>
                <a:cs typeface="Times New Roman" panose="02020603050405020304" pitchFamily="18" charset="0"/>
              </a:rPr>
              <a:t>极小表面电阻</a:t>
            </a:r>
            <a:r>
              <a:rPr lang="zh-CN" altLang="en-US" sz="2000" b="1" dirty="0">
                <a:solidFill>
                  <a:prstClr val="black"/>
                </a:solidFill>
                <a:latin typeface="Times New Roman" panose="02020603050405020304" pitchFamily="18" charset="0"/>
                <a:cs typeface="Times New Roman" panose="02020603050405020304" pitchFamily="18" charset="0"/>
              </a:rPr>
              <a:t>（真空掺氮技术）</a:t>
            </a:r>
            <a:endParaRPr lang="en-US" altLang="zh-CN" sz="2000" b="1" dirty="0">
              <a:solidFill>
                <a:prstClr val="black"/>
              </a:solidFill>
              <a:latin typeface="Times New Roman" panose="02020603050405020304" pitchFamily="18" charset="0"/>
              <a:cs typeface="Times New Roman" panose="02020603050405020304" pitchFamily="18" charset="0"/>
            </a:endParaRPr>
          </a:p>
          <a:p>
            <a:pPr marL="342900" indent="-342900">
              <a:lnSpc>
                <a:spcPct val="120000"/>
              </a:lnSpc>
              <a:spcBef>
                <a:spcPts val="600"/>
              </a:spcBef>
              <a:buFont typeface="+mj-lt"/>
              <a:buAutoNum type="arabicPeriod"/>
            </a:pPr>
            <a:r>
              <a:rPr lang="zh-CN" altLang="en-US" sz="2000" b="1" dirty="0">
                <a:solidFill>
                  <a:srgbClr val="0070C0"/>
                </a:solidFill>
                <a:latin typeface="Times New Roman" panose="02020603050405020304" pitchFamily="18" charset="0"/>
                <a:cs typeface="Times New Roman" panose="02020603050405020304" pitchFamily="18" charset="0"/>
              </a:rPr>
              <a:t>磁屏蔽及排出</a:t>
            </a:r>
            <a:r>
              <a:rPr lang="zh-CN" altLang="en-US" sz="2000" b="1" dirty="0">
                <a:solidFill>
                  <a:prstClr val="black"/>
                </a:solidFill>
                <a:latin typeface="Times New Roman" panose="02020603050405020304" pitchFamily="18" charset="0"/>
                <a:cs typeface="Times New Roman" panose="02020603050405020304" pitchFamily="18" charset="0"/>
              </a:rPr>
              <a:t>（快速降温技术）</a:t>
            </a:r>
            <a:endParaRPr lang="en-US" altLang="zh-CN" sz="2000" b="1" dirty="0">
              <a:solidFill>
                <a:prstClr val="black"/>
              </a:solidFill>
              <a:latin typeface="Times New Roman" panose="02020603050405020304" pitchFamily="18" charset="0"/>
              <a:cs typeface="Times New Roman" panose="02020603050405020304" pitchFamily="18" charset="0"/>
            </a:endParaRPr>
          </a:p>
          <a:p>
            <a:pPr marL="342900" indent="-342900">
              <a:lnSpc>
                <a:spcPct val="120000"/>
              </a:lnSpc>
              <a:spcBef>
                <a:spcPts val="600"/>
              </a:spcBef>
              <a:buFont typeface="+mj-lt"/>
              <a:buAutoNum type="arabicPeriod"/>
            </a:pPr>
            <a:r>
              <a:rPr lang="zh-CN" altLang="en-US" sz="2000" b="1" dirty="0">
                <a:solidFill>
                  <a:srgbClr val="00B050"/>
                </a:solidFill>
                <a:latin typeface="Times New Roman" panose="02020603050405020304" pitchFamily="18" charset="0"/>
                <a:cs typeface="Times New Roman" panose="02020603050405020304" pitchFamily="18" charset="0"/>
              </a:rPr>
              <a:t>全程超净组装</a:t>
            </a:r>
            <a:r>
              <a:rPr lang="zh-CN" altLang="en-US" sz="2000" b="1" dirty="0">
                <a:solidFill>
                  <a:prstClr val="black"/>
                </a:solidFill>
                <a:latin typeface="Times New Roman" panose="02020603050405020304" pitchFamily="18" charset="0"/>
                <a:cs typeface="Times New Roman" panose="02020603050405020304" pitchFamily="18" charset="0"/>
              </a:rPr>
              <a:t>（十级洁净技术）</a:t>
            </a:r>
          </a:p>
        </p:txBody>
      </p:sp>
    </p:spTree>
    <p:extLst>
      <p:ext uri="{BB962C8B-B14F-4D97-AF65-F5344CB8AC3E}">
        <p14:creationId xmlns:p14="http://schemas.microsoft.com/office/powerpoint/2010/main" val="2048371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190" y="-248332"/>
            <a:ext cx="7886700" cy="1325563"/>
          </a:xfrm>
        </p:spPr>
        <p:txBody>
          <a:bodyPr/>
          <a:lstStyle/>
          <a:p>
            <a:r>
              <a:rPr lang="en-US" dirty="0" smtClean="0"/>
              <a:t>A bit of history about N doping</a:t>
            </a:r>
            <a:endParaRPr lang="en-US" dirty="0"/>
          </a:p>
        </p:txBody>
      </p:sp>
      <p:sp>
        <p:nvSpPr>
          <p:cNvPr id="4" name="Date Placeholder 3"/>
          <p:cNvSpPr>
            <a:spLocks noGrp="1"/>
          </p:cNvSpPr>
          <p:nvPr>
            <p:ph type="dt" sz="half" idx="10"/>
          </p:nvPr>
        </p:nvSpPr>
        <p:spPr/>
        <p:txBody>
          <a:bodyPr/>
          <a:lstStyle/>
          <a:p>
            <a:fld id="{ED790416-F158-8745-BB28-9588AC5ABD02}" type="datetime1">
              <a:rPr lang="en-US" altLang="en-US" smtClean="0"/>
              <a:t>11/1/2015</a:t>
            </a:fld>
            <a:endParaRPr lang="en-US" altLang="en-US"/>
          </a:p>
        </p:txBody>
      </p:sp>
      <p:sp>
        <p:nvSpPr>
          <p:cNvPr id="5" name="Footer Placeholder 4"/>
          <p:cNvSpPr>
            <a:spLocks noGrp="1"/>
          </p:cNvSpPr>
          <p:nvPr>
            <p:ph type="ftr" sz="quarter" idx="11"/>
          </p:nvPr>
        </p:nvSpPr>
        <p:spPr/>
        <p:txBody>
          <a:bodyPr/>
          <a:lstStyle/>
          <a:p>
            <a:pPr>
              <a:defRPr/>
            </a:pPr>
            <a:r>
              <a:rPr lang="en-US" smtClean="0"/>
              <a:t>Grassellino | Performance of N doped cavities</a:t>
            </a:r>
            <a:endParaRPr lang="en-US" b="1" dirty="0"/>
          </a:p>
        </p:txBody>
      </p:sp>
      <p:sp>
        <p:nvSpPr>
          <p:cNvPr id="6" name="Slide Number Placeholder 5"/>
          <p:cNvSpPr>
            <a:spLocks noGrp="1"/>
          </p:cNvSpPr>
          <p:nvPr>
            <p:ph type="sldNum" sz="quarter" idx="12"/>
          </p:nvPr>
        </p:nvSpPr>
        <p:spPr/>
        <p:txBody>
          <a:bodyPr/>
          <a:lstStyle/>
          <a:p>
            <a:fld id="{B90F8D73-98D2-48A4-BBC8-B0932364EAC9}" type="slidenum">
              <a:rPr lang="en-US" altLang="en-US" smtClean="0"/>
              <a:pPr/>
              <a:t>49</a:t>
            </a:fld>
            <a:endParaRPr lang="en-US" altLang="en-US"/>
          </a:p>
        </p:txBody>
      </p:sp>
      <p:graphicFrame>
        <p:nvGraphicFramePr>
          <p:cNvPr id="9" name="Diagram 8"/>
          <p:cNvGraphicFramePr/>
          <p:nvPr>
            <p:extLst/>
          </p:nvPr>
        </p:nvGraphicFramePr>
        <p:xfrm>
          <a:off x="305126" y="846582"/>
          <a:ext cx="8610273" cy="5297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20036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155894" y="799619"/>
            <a:ext cx="6604783" cy="5491277"/>
          </a:xfrm>
          <a:prstGeom prst="rect">
            <a:avLst/>
          </a:prstGeom>
          <a:ln>
            <a:solidFill>
              <a:schemeClr val="tx1"/>
            </a:solidFill>
          </a:ln>
        </p:spPr>
      </p:pic>
    </p:spTree>
    <p:extLst>
      <p:ext uri="{BB962C8B-B14F-4D97-AF65-F5344CB8AC3E}">
        <p14:creationId xmlns:p14="http://schemas.microsoft.com/office/powerpoint/2010/main" val="10670350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Doping Treatment: small variation from standard protocol, large difference in performance</a:t>
            </a:r>
            <a:endParaRPr lang="en-US" dirty="0"/>
          </a:p>
        </p:txBody>
      </p:sp>
      <p:sp>
        <p:nvSpPr>
          <p:cNvPr id="4" name="Date Placeholder 3"/>
          <p:cNvSpPr>
            <a:spLocks noGrp="1"/>
          </p:cNvSpPr>
          <p:nvPr>
            <p:ph type="dt" sz="half" idx="10"/>
          </p:nvPr>
        </p:nvSpPr>
        <p:spPr>
          <a:xfrm>
            <a:off x="6450014" y="6140130"/>
            <a:ext cx="1076325" cy="241300"/>
          </a:xfrm>
        </p:spPr>
        <p:txBody>
          <a:bodyPr/>
          <a:lstStyle/>
          <a:p>
            <a:fld id="{E5090D08-4529-0F45-B5A0-1AA0FDF22686}" type="datetime1">
              <a:rPr lang="en-US" altLang="en-US" smtClean="0"/>
              <a:pPr/>
              <a:t>11/1/2015</a:t>
            </a:fld>
            <a:endParaRPr lang="en-US" altLang="en-US"/>
          </a:p>
        </p:txBody>
      </p:sp>
      <p:sp>
        <p:nvSpPr>
          <p:cNvPr id="5" name="Footer Placeholder 4"/>
          <p:cNvSpPr>
            <a:spLocks noGrp="1"/>
          </p:cNvSpPr>
          <p:nvPr>
            <p:ph type="ftr" sz="quarter" idx="11"/>
          </p:nvPr>
        </p:nvSpPr>
        <p:spPr/>
        <p:txBody>
          <a:bodyPr/>
          <a:lstStyle/>
          <a:p>
            <a:pPr>
              <a:defRPr/>
            </a:pPr>
            <a:r>
              <a:rPr lang="en-US" smtClean="0"/>
              <a:t>Grassellino | Performance of N doped cavities</a:t>
            </a:r>
            <a:endParaRPr lang="en-US" b="1" dirty="0"/>
          </a:p>
        </p:txBody>
      </p:sp>
      <p:sp>
        <p:nvSpPr>
          <p:cNvPr id="6" name="Slide Number Placeholder 5"/>
          <p:cNvSpPr>
            <a:spLocks noGrp="1"/>
          </p:cNvSpPr>
          <p:nvPr>
            <p:ph type="sldNum" sz="quarter" idx="12"/>
          </p:nvPr>
        </p:nvSpPr>
        <p:spPr/>
        <p:txBody>
          <a:bodyPr/>
          <a:lstStyle/>
          <a:p>
            <a:fld id="{B90F8D73-98D2-48A4-BBC8-B0932364EAC9}" type="slidenum">
              <a:rPr lang="en-US" altLang="en-US" smtClean="0"/>
              <a:pPr/>
              <a:t>50</a:t>
            </a:fld>
            <a:endParaRPr lang="en-US" altLang="en-US"/>
          </a:p>
        </p:txBody>
      </p:sp>
      <p:sp>
        <p:nvSpPr>
          <p:cNvPr id="7" name="Slide Number Placeholder 1"/>
          <p:cNvSpPr txBox="1">
            <a:spLocks/>
          </p:cNvSpPr>
          <p:nvPr/>
        </p:nvSpPr>
        <p:spPr>
          <a:xfrm>
            <a:off x="228601" y="6515100"/>
            <a:ext cx="447675" cy="241300"/>
          </a:xfrm>
          <a:prstGeom prst="rect">
            <a:avLst/>
          </a:prstGeom>
        </p:spPr>
        <p:txBody>
          <a:bodyPr lIns="0" tIns="0" rIns="0" bIns="0" anchor="t" anchorCtr="0"/>
          <a:lstStyle>
            <a:defPPr>
              <a:defRPr lang="en-US"/>
            </a:defPPr>
            <a:lvl1pPr marL="0" algn="l" defTabSz="457200" rtl="0" eaLnBrk="1" latinLnBrk="0" hangingPunct="1">
              <a:defRPr sz="900" kern="1200">
                <a:solidFill>
                  <a:srgbClr val="004C97"/>
                </a:solidFill>
                <a:latin typeface="Helvetica"/>
                <a:ea typeface="ＭＳ Ｐゴシック" charset="0"/>
                <a:cs typeface="ＭＳ Ｐゴシック"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D36294-2849-48A8-8531-5354CF3095D2}" type="slidenum">
              <a:rPr lang="en-US" smtClean="0"/>
              <a:pPr/>
              <a:t>50</a:t>
            </a:fld>
            <a:endParaRPr lang="en-US" dirty="0"/>
          </a:p>
        </p:txBody>
      </p:sp>
      <p:sp>
        <p:nvSpPr>
          <p:cNvPr id="9" name="TextBox 8"/>
          <p:cNvSpPr txBox="1"/>
          <p:nvPr/>
        </p:nvSpPr>
        <p:spPr>
          <a:xfrm>
            <a:off x="103500" y="969033"/>
            <a:ext cx="4761067" cy="2585323"/>
          </a:xfrm>
          <a:prstGeom prst="rect">
            <a:avLst/>
          </a:prstGeom>
          <a:noFill/>
        </p:spPr>
        <p:txBody>
          <a:bodyPr wrap="square" rtlCol="0">
            <a:spAutoFit/>
          </a:bodyPr>
          <a:lstStyle/>
          <a:p>
            <a:pPr algn="just" defTabSz="457200">
              <a:buClr>
                <a:srgbClr val="9A0000"/>
              </a:buClr>
            </a:pPr>
            <a:r>
              <a:rPr lang="en-US" dirty="0">
                <a:solidFill>
                  <a:srgbClr val="004C97"/>
                </a:solidFill>
              </a:rPr>
              <a:t>Example from a doping process developed for LCLS-2:</a:t>
            </a:r>
          </a:p>
          <a:p>
            <a:pPr algn="just" defTabSz="457200">
              <a:buClr>
                <a:srgbClr val="9A0000"/>
              </a:buClr>
            </a:pPr>
            <a:endParaRPr lang="en-US" dirty="0">
              <a:solidFill>
                <a:srgbClr val="004C97"/>
              </a:solidFill>
            </a:endParaRPr>
          </a:p>
          <a:p>
            <a:pPr marL="285750" indent="-285750" algn="just" defTabSz="457200">
              <a:buClr>
                <a:srgbClr val="9A0000"/>
              </a:buClr>
              <a:buFont typeface="Arial" panose="020B0604020202020204" pitchFamily="34" charset="0"/>
              <a:buChar char="•"/>
            </a:pPr>
            <a:r>
              <a:rPr lang="en-US" dirty="0">
                <a:solidFill>
                  <a:srgbClr val="004C97"/>
                </a:solidFill>
              </a:rPr>
              <a:t>Bulk EP</a:t>
            </a:r>
          </a:p>
          <a:p>
            <a:pPr marL="285750" indent="-285750" algn="just" defTabSz="457200">
              <a:buClr>
                <a:srgbClr val="9A0000"/>
              </a:buClr>
              <a:buFont typeface="Arial" panose="020B0604020202020204" pitchFamily="34" charset="0"/>
              <a:buChar char="•"/>
            </a:pPr>
            <a:r>
              <a:rPr lang="en-US" dirty="0">
                <a:solidFill>
                  <a:srgbClr val="004C97"/>
                </a:solidFill>
              </a:rPr>
              <a:t>800 C anneal for 3 hours in vacuum</a:t>
            </a:r>
          </a:p>
          <a:p>
            <a:pPr marL="285750" indent="-285750" algn="just" defTabSz="457200">
              <a:buClr>
                <a:srgbClr val="9A0000"/>
              </a:buClr>
              <a:buFont typeface="Arial" panose="020B0604020202020204" pitchFamily="34" charset="0"/>
              <a:buChar char="•"/>
            </a:pPr>
            <a:r>
              <a:rPr lang="en-US" dirty="0">
                <a:solidFill>
                  <a:srgbClr val="004C97"/>
                </a:solidFill>
              </a:rPr>
              <a:t>2 minutes @ 800C nitrogen diffusion</a:t>
            </a:r>
          </a:p>
          <a:p>
            <a:pPr marL="285750" indent="-285750" algn="just" defTabSz="457200">
              <a:buClr>
                <a:srgbClr val="9A0000"/>
              </a:buClr>
              <a:buFont typeface="Arial" panose="020B0604020202020204" pitchFamily="34" charset="0"/>
              <a:buChar char="•"/>
            </a:pPr>
            <a:r>
              <a:rPr lang="en-US" dirty="0">
                <a:solidFill>
                  <a:srgbClr val="004C97"/>
                </a:solidFill>
              </a:rPr>
              <a:t>800 C for 6 minutes in vacuum</a:t>
            </a:r>
          </a:p>
          <a:p>
            <a:pPr marL="285750" indent="-285750" algn="just" defTabSz="457200">
              <a:buClr>
                <a:srgbClr val="9A0000"/>
              </a:buClr>
              <a:buFont typeface="Arial" panose="020B0604020202020204" pitchFamily="34" charset="0"/>
              <a:buChar char="•"/>
            </a:pPr>
            <a:r>
              <a:rPr lang="en-US" dirty="0">
                <a:solidFill>
                  <a:srgbClr val="004C97"/>
                </a:solidFill>
              </a:rPr>
              <a:t>Vacuum cooling</a:t>
            </a:r>
          </a:p>
          <a:p>
            <a:pPr marL="285750" indent="-285750" algn="just" defTabSz="457200">
              <a:buClr>
                <a:srgbClr val="9A0000"/>
              </a:buClr>
              <a:buFont typeface="Arial" panose="020B0604020202020204" pitchFamily="34" charset="0"/>
              <a:buChar char="•"/>
            </a:pPr>
            <a:r>
              <a:rPr lang="en-US" dirty="0">
                <a:solidFill>
                  <a:srgbClr val="004C97"/>
                </a:solidFill>
              </a:rPr>
              <a:t>5 microns EP</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l="6905"/>
          <a:stretch/>
        </p:blipFill>
        <p:spPr>
          <a:xfrm>
            <a:off x="130932" y="3608568"/>
            <a:ext cx="4635012" cy="2810945"/>
          </a:xfrm>
          <a:prstGeom prst="rect">
            <a:avLst/>
          </a:prstGeom>
        </p:spPr>
      </p:pic>
      <p:sp>
        <p:nvSpPr>
          <p:cNvPr id="11" name="TextBox 10"/>
          <p:cNvSpPr txBox="1"/>
          <p:nvPr/>
        </p:nvSpPr>
        <p:spPr>
          <a:xfrm>
            <a:off x="6971219" y="1254854"/>
            <a:ext cx="1448973" cy="461665"/>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nchor="ctr" anchorCtr="0">
            <a:spAutoFit/>
          </a:bodyPr>
          <a:lstStyle/>
          <a:p>
            <a:pPr algn="ctr" defTabSz="457200"/>
            <a:r>
              <a:rPr lang="en-US" sz="1200" dirty="0">
                <a:solidFill>
                  <a:srgbClr val="004C97"/>
                </a:solidFill>
              </a:rPr>
              <a:t>Cavity after Equator Welding</a:t>
            </a:r>
          </a:p>
        </p:txBody>
      </p:sp>
      <p:sp>
        <p:nvSpPr>
          <p:cNvPr id="12" name="TextBox 11"/>
          <p:cNvSpPr txBox="1"/>
          <p:nvPr/>
        </p:nvSpPr>
        <p:spPr>
          <a:xfrm>
            <a:off x="6971216" y="1917252"/>
            <a:ext cx="1448973" cy="27699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nchorCtr="0">
            <a:spAutoFit/>
          </a:bodyPr>
          <a:lstStyle/>
          <a:p>
            <a:pPr algn="ctr" defTabSz="457200"/>
            <a:r>
              <a:rPr lang="en-US" sz="1200" dirty="0">
                <a:solidFill>
                  <a:srgbClr val="004C97"/>
                </a:solidFill>
              </a:rPr>
              <a:t>EP 140 um</a:t>
            </a:r>
          </a:p>
        </p:txBody>
      </p:sp>
      <p:sp>
        <p:nvSpPr>
          <p:cNvPr id="13" name="TextBox 12"/>
          <p:cNvSpPr txBox="1"/>
          <p:nvPr/>
        </p:nvSpPr>
        <p:spPr>
          <a:xfrm>
            <a:off x="6972560" y="3606600"/>
            <a:ext cx="1448973" cy="27699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p>
            <a:pPr algn="ctr" defTabSz="457200"/>
            <a:r>
              <a:rPr lang="en-US" sz="1200" dirty="0">
                <a:solidFill>
                  <a:srgbClr val="004C97"/>
                </a:solidFill>
              </a:rPr>
              <a:t>Ethanol Rinse</a:t>
            </a:r>
          </a:p>
        </p:txBody>
      </p:sp>
      <p:sp>
        <p:nvSpPr>
          <p:cNvPr id="14" name="TextBox 13"/>
          <p:cNvSpPr txBox="1"/>
          <p:nvPr/>
        </p:nvSpPr>
        <p:spPr>
          <a:xfrm>
            <a:off x="6971218" y="2913089"/>
            <a:ext cx="1448973"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nchorCtr="0">
            <a:spAutoFit/>
          </a:bodyPr>
          <a:lstStyle/>
          <a:p>
            <a:pPr algn="ctr" defTabSz="457200"/>
            <a:r>
              <a:rPr lang="en-US" sz="1200" dirty="0">
                <a:solidFill>
                  <a:srgbClr val="004C97"/>
                </a:solidFill>
              </a:rPr>
              <a:t>External 20 um BCP</a:t>
            </a:r>
          </a:p>
        </p:txBody>
      </p:sp>
      <p:sp>
        <p:nvSpPr>
          <p:cNvPr id="15" name="TextBox 14"/>
          <p:cNvSpPr txBox="1"/>
          <p:nvPr/>
        </p:nvSpPr>
        <p:spPr>
          <a:xfrm>
            <a:off x="6972560" y="2365361"/>
            <a:ext cx="1448973" cy="27699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nchor="ctr" anchorCtr="0">
            <a:spAutoFit/>
          </a:bodyPr>
          <a:lstStyle/>
          <a:p>
            <a:pPr algn="ctr" defTabSz="457200"/>
            <a:r>
              <a:rPr lang="en-US" sz="1200" dirty="0">
                <a:solidFill>
                  <a:srgbClr val="004C97"/>
                </a:solidFill>
              </a:rPr>
              <a:t>Short HPR</a:t>
            </a:r>
          </a:p>
        </p:txBody>
      </p:sp>
      <p:sp>
        <p:nvSpPr>
          <p:cNvPr id="16" name="TextBox 15"/>
          <p:cNvSpPr txBox="1"/>
          <p:nvPr/>
        </p:nvSpPr>
        <p:spPr>
          <a:xfrm>
            <a:off x="6971217" y="4157800"/>
            <a:ext cx="1448973" cy="27699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p>
            <a:pPr algn="ctr" defTabSz="457200"/>
            <a:r>
              <a:rPr lang="en-US" sz="1200" dirty="0">
                <a:solidFill>
                  <a:srgbClr val="004C97"/>
                </a:solidFill>
              </a:rPr>
              <a:t>800C HT Bake</a:t>
            </a:r>
          </a:p>
        </p:txBody>
      </p:sp>
      <p:sp>
        <p:nvSpPr>
          <p:cNvPr id="17" name="TextBox 16"/>
          <p:cNvSpPr txBox="1"/>
          <p:nvPr/>
        </p:nvSpPr>
        <p:spPr>
          <a:xfrm>
            <a:off x="6972560" y="4687304"/>
            <a:ext cx="1448973" cy="27699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p>
            <a:pPr algn="ctr" defTabSz="457200"/>
            <a:r>
              <a:rPr lang="en-US" sz="1200" dirty="0">
                <a:solidFill>
                  <a:srgbClr val="004C97"/>
                </a:solidFill>
              </a:rPr>
              <a:t>RF Tuning</a:t>
            </a:r>
          </a:p>
        </p:txBody>
      </p:sp>
      <p:sp>
        <p:nvSpPr>
          <p:cNvPr id="18" name="TextBox 17"/>
          <p:cNvSpPr txBox="1"/>
          <p:nvPr/>
        </p:nvSpPr>
        <p:spPr>
          <a:xfrm>
            <a:off x="6972560" y="5262623"/>
            <a:ext cx="1448973" cy="27699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nchorCtr="0">
            <a:spAutoFit/>
          </a:bodyPr>
          <a:lstStyle/>
          <a:p>
            <a:pPr algn="ctr" defTabSz="457200"/>
            <a:r>
              <a:rPr lang="en-US" sz="1200" dirty="0">
                <a:solidFill>
                  <a:srgbClr val="004C97"/>
                </a:solidFill>
              </a:rPr>
              <a:t>EP 40 um</a:t>
            </a:r>
          </a:p>
        </p:txBody>
      </p:sp>
      <p:sp>
        <p:nvSpPr>
          <p:cNvPr id="19" name="TextBox 18"/>
          <p:cNvSpPr txBox="1"/>
          <p:nvPr/>
        </p:nvSpPr>
        <p:spPr>
          <a:xfrm>
            <a:off x="4990209" y="5793634"/>
            <a:ext cx="1448973" cy="27699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nchor="ctr" anchorCtr="0">
            <a:spAutoFit/>
          </a:bodyPr>
          <a:lstStyle/>
          <a:p>
            <a:pPr algn="ctr" defTabSz="457200"/>
            <a:r>
              <a:rPr lang="en-US" sz="1200" dirty="0">
                <a:solidFill>
                  <a:srgbClr val="004C97"/>
                </a:solidFill>
              </a:rPr>
              <a:t>Ethanol Rinse</a:t>
            </a:r>
          </a:p>
        </p:txBody>
      </p:sp>
      <p:cxnSp>
        <p:nvCxnSpPr>
          <p:cNvPr id="20" name="Straight Arrow Connector 19"/>
          <p:cNvCxnSpPr>
            <a:stCxn id="11" idx="2"/>
            <a:endCxn id="12" idx="0"/>
          </p:cNvCxnSpPr>
          <p:nvPr/>
        </p:nvCxnSpPr>
        <p:spPr>
          <a:xfrm flipH="1">
            <a:off x="7695703" y="1716519"/>
            <a:ext cx="3" cy="200733"/>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4" idx="2"/>
            <a:endCxn id="13" idx="0"/>
          </p:cNvCxnSpPr>
          <p:nvPr/>
        </p:nvCxnSpPr>
        <p:spPr>
          <a:xfrm>
            <a:off x="7695705" y="3374754"/>
            <a:ext cx="1342" cy="231846"/>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2" idx="2"/>
            <a:endCxn id="15" idx="0"/>
          </p:cNvCxnSpPr>
          <p:nvPr/>
        </p:nvCxnSpPr>
        <p:spPr>
          <a:xfrm>
            <a:off x="7695703" y="2194251"/>
            <a:ext cx="1344" cy="171110"/>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2"/>
            <a:endCxn id="17" idx="0"/>
          </p:cNvCxnSpPr>
          <p:nvPr/>
        </p:nvCxnSpPr>
        <p:spPr>
          <a:xfrm>
            <a:off x="7695704" y="4434799"/>
            <a:ext cx="1343" cy="252505"/>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2"/>
            <a:endCxn id="33" idx="0"/>
          </p:cNvCxnSpPr>
          <p:nvPr/>
        </p:nvCxnSpPr>
        <p:spPr>
          <a:xfrm flipH="1">
            <a:off x="7695702" y="5539622"/>
            <a:ext cx="1345" cy="254012"/>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7" idx="2"/>
            <a:endCxn id="18" idx="0"/>
          </p:cNvCxnSpPr>
          <p:nvPr/>
        </p:nvCxnSpPr>
        <p:spPr>
          <a:xfrm>
            <a:off x="7697047" y="4964303"/>
            <a:ext cx="0" cy="298320"/>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3" idx="2"/>
            <a:endCxn id="16" idx="0"/>
          </p:cNvCxnSpPr>
          <p:nvPr/>
        </p:nvCxnSpPr>
        <p:spPr>
          <a:xfrm flipH="1">
            <a:off x="7695704" y="3883599"/>
            <a:ext cx="1343" cy="274201"/>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5" idx="2"/>
            <a:endCxn id="14" idx="0"/>
          </p:cNvCxnSpPr>
          <p:nvPr/>
        </p:nvCxnSpPr>
        <p:spPr>
          <a:xfrm flipH="1">
            <a:off x="7695705" y="2642360"/>
            <a:ext cx="1342" cy="270729"/>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990214" y="3573179"/>
            <a:ext cx="1448973" cy="27699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nchor="ctr" anchorCtr="0">
            <a:spAutoFit/>
          </a:bodyPr>
          <a:lstStyle/>
          <a:p>
            <a:pPr algn="ctr" defTabSz="457200"/>
            <a:r>
              <a:rPr lang="en-US" sz="1200" dirty="0">
                <a:solidFill>
                  <a:srgbClr val="004C97"/>
                </a:solidFill>
              </a:rPr>
              <a:t>Long HPR</a:t>
            </a:r>
          </a:p>
        </p:txBody>
      </p:sp>
      <p:sp>
        <p:nvSpPr>
          <p:cNvPr id="29" name="TextBox 28"/>
          <p:cNvSpPr txBox="1"/>
          <p:nvPr/>
        </p:nvSpPr>
        <p:spPr>
          <a:xfrm>
            <a:off x="4990212" y="3104634"/>
            <a:ext cx="1448973" cy="27699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nchor="ctr" anchorCtr="0">
            <a:spAutoFit/>
          </a:bodyPr>
          <a:lstStyle/>
          <a:p>
            <a:pPr algn="ctr" defTabSz="457200"/>
            <a:r>
              <a:rPr lang="en-US" sz="1200" dirty="0">
                <a:solidFill>
                  <a:srgbClr val="004C97"/>
                </a:solidFill>
              </a:rPr>
              <a:t>Final Assembly</a:t>
            </a:r>
          </a:p>
        </p:txBody>
      </p:sp>
      <p:sp>
        <p:nvSpPr>
          <p:cNvPr id="30" name="TextBox 29"/>
          <p:cNvSpPr txBox="1"/>
          <p:nvPr/>
        </p:nvSpPr>
        <p:spPr>
          <a:xfrm>
            <a:off x="4990219" y="5287025"/>
            <a:ext cx="1448973" cy="27699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nchor="ctr" anchorCtr="0">
            <a:spAutoFit/>
          </a:bodyPr>
          <a:lstStyle/>
          <a:p>
            <a:pPr algn="ctr" defTabSz="457200"/>
            <a:r>
              <a:rPr lang="en-US" sz="1200" dirty="0">
                <a:solidFill>
                  <a:srgbClr val="004C97"/>
                </a:solidFill>
              </a:rPr>
              <a:t>Long HPR</a:t>
            </a:r>
          </a:p>
        </p:txBody>
      </p:sp>
      <p:sp>
        <p:nvSpPr>
          <p:cNvPr id="31" name="TextBox 30"/>
          <p:cNvSpPr txBox="1"/>
          <p:nvPr/>
        </p:nvSpPr>
        <p:spPr>
          <a:xfrm>
            <a:off x="4990208" y="4502637"/>
            <a:ext cx="1448973"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p>
            <a:pPr algn="ctr" defTabSz="457200"/>
            <a:r>
              <a:rPr lang="en-US" sz="1200" dirty="0">
                <a:solidFill>
                  <a:srgbClr val="004C97"/>
                </a:solidFill>
              </a:rPr>
              <a:t>Helium Tank Welding Procedure</a:t>
            </a:r>
          </a:p>
        </p:txBody>
      </p:sp>
      <p:sp>
        <p:nvSpPr>
          <p:cNvPr id="32" name="TextBox 31"/>
          <p:cNvSpPr txBox="1"/>
          <p:nvPr/>
        </p:nvSpPr>
        <p:spPr>
          <a:xfrm>
            <a:off x="4990215" y="4019301"/>
            <a:ext cx="1448973" cy="27699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nchor="ctr" anchorCtr="0">
            <a:spAutoFit/>
          </a:bodyPr>
          <a:lstStyle/>
          <a:p>
            <a:pPr algn="ctr" defTabSz="457200"/>
            <a:r>
              <a:rPr lang="en-US" sz="1200" dirty="0">
                <a:solidFill>
                  <a:srgbClr val="004C97"/>
                </a:solidFill>
              </a:rPr>
              <a:t>VT Assembly</a:t>
            </a:r>
          </a:p>
        </p:txBody>
      </p:sp>
      <p:sp>
        <p:nvSpPr>
          <p:cNvPr id="33" name="TextBox 32"/>
          <p:cNvSpPr txBox="1"/>
          <p:nvPr/>
        </p:nvSpPr>
        <p:spPr>
          <a:xfrm>
            <a:off x="6971215" y="5793634"/>
            <a:ext cx="1448973" cy="27699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nchor="ctr" anchorCtr="0">
            <a:spAutoFit/>
          </a:bodyPr>
          <a:lstStyle/>
          <a:p>
            <a:pPr algn="ctr" defTabSz="457200"/>
            <a:r>
              <a:rPr lang="en-US" sz="1200" dirty="0">
                <a:solidFill>
                  <a:srgbClr val="004C97"/>
                </a:solidFill>
              </a:rPr>
              <a:t>HPR</a:t>
            </a:r>
          </a:p>
        </p:txBody>
      </p:sp>
      <p:sp>
        <p:nvSpPr>
          <p:cNvPr id="34" name="TextBox 33"/>
          <p:cNvSpPr txBox="1"/>
          <p:nvPr/>
        </p:nvSpPr>
        <p:spPr>
          <a:xfrm>
            <a:off x="4990207" y="1698152"/>
            <a:ext cx="1448973" cy="27699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p>
            <a:pPr algn="ctr" defTabSz="457200"/>
            <a:r>
              <a:rPr lang="en-US" sz="1200" dirty="0">
                <a:solidFill>
                  <a:srgbClr val="004C97"/>
                </a:solidFill>
              </a:rPr>
              <a:t>HOM Tuning</a:t>
            </a:r>
          </a:p>
        </p:txBody>
      </p:sp>
      <p:sp>
        <p:nvSpPr>
          <p:cNvPr id="35" name="TextBox 34"/>
          <p:cNvSpPr txBox="1"/>
          <p:nvPr/>
        </p:nvSpPr>
        <p:spPr>
          <a:xfrm>
            <a:off x="4990219" y="1208687"/>
            <a:ext cx="1448973" cy="276999"/>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p>
            <a:pPr algn="ctr" defTabSz="457200"/>
            <a:r>
              <a:rPr lang="en-US" sz="1200" dirty="0">
                <a:solidFill>
                  <a:srgbClr val="004C97"/>
                </a:solidFill>
              </a:rPr>
              <a:t>Ship to DESY</a:t>
            </a:r>
          </a:p>
        </p:txBody>
      </p:sp>
      <p:cxnSp>
        <p:nvCxnSpPr>
          <p:cNvPr id="36" name="Straight Arrow Connector 35"/>
          <p:cNvCxnSpPr>
            <a:stCxn id="43" idx="0"/>
            <a:endCxn id="47" idx="2"/>
          </p:cNvCxnSpPr>
          <p:nvPr/>
        </p:nvCxnSpPr>
        <p:spPr>
          <a:xfrm flipV="1">
            <a:off x="5714706" y="2436816"/>
            <a:ext cx="0" cy="218799"/>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4" idx="0"/>
            <a:endCxn id="35" idx="2"/>
          </p:cNvCxnSpPr>
          <p:nvPr/>
        </p:nvCxnSpPr>
        <p:spPr>
          <a:xfrm flipV="1">
            <a:off x="5714694" y="1485686"/>
            <a:ext cx="12" cy="212466"/>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8" idx="0"/>
            <a:endCxn id="29" idx="2"/>
          </p:cNvCxnSpPr>
          <p:nvPr/>
        </p:nvCxnSpPr>
        <p:spPr>
          <a:xfrm flipH="1" flipV="1">
            <a:off x="5714699" y="3381633"/>
            <a:ext cx="2" cy="191546"/>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1" idx="0"/>
            <a:endCxn id="32" idx="2"/>
          </p:cNvCxnSpPr>
          <p:nvPr/>
        </p:nvCxnSpPr>
        <p:spPr>
          <a:xfrm flipV="1">
            <a:off x="5714695" y="4296300"/>
            <a:ext cx="7" cy="206337"/>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3" idx="1"/>
            <a:endCxn id="19" idx="3"/>
          </p:cNvCxnSpPr>
          <p:nvPr/>
        </p:nvCxnSpPr>
        <p:spPr>
          <a:xfrm flipH="1">
            <a:off x="6439182" y="5932134"/>
            <a:ext cx="532033" cy="0"/>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2" idx="0"/>
            <a:endCxn id="28" idx="2"/>
          </p:cNvCxnSpPr>
          <p:nvPr/>
        </p:nvCxnSpPr>
        <p:spPr>
          <a:xfrm flipH="1" flipV="1">
            <a:off x="5714701" y="3850178"/>
            <a:ext cx="1" cy="169123"/>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0" idx="0"/>
            <a:endCxn id="31" idx="2"/>
          </p:cNvCxnSpPr>
          <p:nvPr/>
        </p:nvCxnSpPr>
        <p:spPr>
          <a:xfrm flipH="1" flipV="1">
            <a:off x="5714695" y="5148968"/>
            <a:ext cx="11" cy="138057"/>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990219" y="2655615"/>
            <a:ext cx="1448973" cy="27699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nchor="ctr" anchorCtr="0">
            <a:spAutoFit/>
          </a:bodyPr>
          <a:lstStyle/>
          <a:p>
            <a:pPr algn="ctr" defTabSz="457200"/>
            <a:r>
              <a:rPr lang="en-US" sz="1200" dirty="0">
                <a:solidFill>
                  <a:srgbClr val="004C97"/>
                </a:solidFill>
              </a:rPr>
              <a:t>Leak Check</a:t>
            </a:r>
          </a:p>
        </p:txBody>
      </p:sp>
      <p:cxnSp>
        <p:nvCxnSpPr>
          <p:cNvPr id="44" name="Straight Arrow Connector 43"/>
          <p:cNvCxnSpPr>
            <a:stCxn id="29" idx="0"/>
            <a:endCxn id="43" idx="2"/>
          </p:cNvCxnSpPr>
          <p:nvPr/>
        </p:nvCxnSpPr>
        <p:spPr>
          <a:xfrm flipV="1">
            <a:off x="5714699" y="2932614"/>
            <a:ext cx="7" cy="172020"/>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9" idx="0"/>
            <a:endCxn id="30" idx="2"/>
          </p:cNvCxnSpPr>
          <p:nvPr/>
        </p:nvCxnSpPr>
        <p:spPr>
          <a:xfrm flipV="1">
            <a:off x="5714696" y="5564024"/>
            <a:ext cx="10" cy="229610"/>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4864567" y="1037046"/>
            <a:ext cx="4140396" cy="5131558"/>
          </a:xfrm>
          <a:prstGeom prst="rect">
            <a:avLst/>
          </a:prstGeom>
          <a:noFill/>
          <a:ln w="349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47" name="TextBox 46"/>
          <p:cNvSpPr txBox="1"/>
          <p:nvPr/>
        </p:nvSpPr>
        <p:spPr>
          <a:xfrm>
            <a:off x="4990219" y="2159817"/>
            <a:ext cx="1448973" cy="27699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p>
            <a:pPr algn="ctr" defTabSz="457200"/>
            <a:r>
              <a:rPr lang="en-US" sz="1200" dirty="0">
                <a:solidFill>
                  <a:srgbClr val="004C97"/>
                </a:solidFill>
              </a:rPr>
              <a:t>120C bake</a:t>
            </a:r>
          </a:p>
        </p:txBody>
      </p:sp>
      <p:cxnSp>
        <p:nvCxnSpPr>
          <p:cNvPr id="48" name="Straight Arrow Connector 47"/>
          <p:cNvCxnSpPr>
            <a:stCxn id="47" idx="0"/>
            <a:endCxn id="34" idx="2"/>
          </p:cNvCxnSpPr>
          <p:nvPr/>
        </p:nvCxnSpPr>
        <p:spPr>
          <a:xfrm flipH="1" flipV="1">
            <a:off x="5714694" y="1975151"/>
            <a:ext cx="12" cy="184666"/>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6843624" y="4008952"/>
            <a:ext cx="1704154" cy="656761"/>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50" name="TextBox 49"/>
          <p:cNvSpPr txBox="1"/>
          <p:nvPr/>
        </p:nvSpPr>
        <p:spPr>
          <a:xfrm rot="5400000">
            <a:off x="8107281" y="3056630"/>
            <a:ext cx="1210588" cy="584775"/>
          </a:xfrm>
          <a:prstGeom prst="rect">
            <a:avLst/>
          </a:prstGeom>
          <a:noFill/>
        </p:spPr>
        <p:txBody>
          <a:bodyPr wrap="none" rtlCol="0">
            <a:spAutoFit/>
          </a:bodyPr>
          <a:lstStyle/>
          <a:p>
            <a:pPr defTabSz="457200"/>
            <a:r>
              <a:rPr lang="en-US" sz="3200" dirty="0">
                <a:solidFill>
                  <a:srgbClr val="004C97"/>
                </a:solidFill>
              </a:rPr>
              <a:t>XFEL</a:t>
            </a:r>
          </a:p>
        </p:txBody>
      </p:sp>
      <p:sp>
        <p:nvSpPr>
          <p:cNvPr id="51" name="Oval 50"/>
          <p:cNvSpPr/>
          <p:nvPr/>
        </p:nvSpPr>
        <p:spPr>
          <a:xfrm>
            <a:off x="6705198" y="5191037"/>
            <a:ext cx="1932120" cy="456389"/>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52" name="TextBox 51"/>
          <p:cNvSpPr txBox="1"/>
          <p:nvPr/>
        </p:nvSpPr>
        <p:spPr>
          <a:xfrm>
            <a:off x="5417188" y="1882817"/>
            <a:ext cx="595035" cy="830997"/>
          </a:xfrm>
          <a:prstGeom prst="rect">
            <a:avLst/>
          </a:prstGeom>
          <a:noFill/>
        </p:spPr>
        <p:txBody>
          <a:bodyPr wrap="none" rtlCol="0">
            <a:spAutoFit/>
          </a:bodyPr>
          <a:lstStyle/>
          <a:p>
            <a:pPr defTabSz="457200"/>
            <a:r>
              <a:rPr lang="en-US" sz="4800" dirty="0">
                <a:solidFill>
                  <a:srgbClr val="004C97"/>
                </a:solidFill>
              </a:rPr>
              <a:t>X</a:t>
            </a:r>
            <a:endParaRPr lang="en-US" dirty="0">
              <a:solidFill>
                <a:srgbClr val="004C97"/>
              </a:solidFill>
            </a:endParaRPr>
          </a:p>
        </p:txBody>
      </p:sp>
    </p:spTree>
    <p:extLst>
      <p:ext uri="{BB962C8B-B14F-4D97-AF65-F5344CB8AC3E}">
        <p14:creationId xmlns:p14="http://schemas.microsoft.com/office/powerpoint/2010/main" val="411839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500" fill="hold"/>
                                        <p:tgtEl>
                                          <p:spTgt spid="52"/>
                                        </p:tgtEl>
                                        <p:attrNameLst>
                                          <p:attrName>ppt_x</p:attrName>
                                        </p:attrNameLst>
                                      </p:cBhvr>
                                      <p:tavLst>
                                        <p:tav tm="0">
                                          <p:val>
                                            <p:strVal val="#ppt_x"/>
                                          </p:val>
                                        </p:tav>
                                        <p:tav tm="100000">
                                          <p:val>
                                            <p:strVal val="#ppt_x"/>
                                          </p:val>
                                        </p:tav>
                                      </p:tavLst>
                                    </p:anim>
                                    <p:anim calcmode="lin" valueType="num">
                                      <p:cBhvr additive="base">
                                        <p:cTn id="1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349"/>
            <a:ext cx="8686800" cy="641739"/>
          </a:xfrm>
        </p:spPr>
        <p:txBody>
          <a:bodyPr/>
          <a:lstStyle/>
          <a:p>
            <a:r>
              <a:rPr lang="en-US" sz="1800" dirty="0" smtClean="0"/>
              <a:t>From single cell R&amp;D to </a:t>
            </a:r>
            <a:r>
              <a:rPr lang="en-US" sz="1800" dirty="0" err="1" smtClean="0"/>
              <a:t>cryomodule</a:t>
            </a:r>
            <a:r>
              <a:rPr lang="en-US" sz="1800" dirty="0" smtClean="0"/>
              <a:t> ready technology:</a:t>
            </a:r>
            <a:br>
              <a:rPr lang="en-US" sz="1800" dirty="0" smtClean="0"/>
            </a:br>
            <a:r>
              <a:rPr lang="en-US" sz="1800" dirty="0" smtClean="0"/>
              <a:t>FNAL, </a:t>
            </a:r>
            <a:r>
              <a:rPr lang="en-US" sz="1800" dirty="0" err="1" smtClean="0"/>
              <a:t>Jlab</a:t>
            </a:r>
            <a:r>
              <a:rPr lang="en-US" sz="1800" dirty="0" smtClean="0"/>
              <a:t>, Cornell, SLAC together towards record Q &gt;2.7e10 @16MV/m, 2K</a:t>
            </a:r>
            <a:endParaRPr lang="en-US" sz="1800" dirty="0"/>
          </a:p>
        </p:txBody>
      </p:sp>
      <p:sp>
        <p:nvSpPr>
          <p:cNvPr id="4" name="Date Placeholder 3"/>
          <p:cNvSpPr>
            <a:spLocks noGrp="1"/>
          </p:cNvSpPr>
          <p:nvPr>
            <p:ph type="dt" sz="half" idx="10"/>
          </p:nvPr>
        </p:nvSpPr>
        <p:spPr/>
        <p:txBody>
          <a:bodyPr/>
          <a:lstStyle/>
          <a:p>
            <a:fld id="{5224314B-EE1F-E14B-905A-D4E6C17C4D78}" type="datetime1">
              <a:rPr lang="en-US" altLang="en-US" smtClean="0"/>
              <a:pPr/>
              <a:t>11/1/2015</a:t>
            </a:fld>
            <a:endParaRPr lang="en-US" altLang="en-US"/>
          </a:p>
        </p:txBody>
      </p:sp>
      <p:sp>
        <p:nvSpPr>
          <p:cNvPr id="5" name="Footer Placeholder 4"/>
          <p:cNvSpPr>
            <a:spLocks noGrp="1"/>
          </p:cNvSpPr>
          <p:nvPr>
            <p:ph type="ftr" sz="quarter" idx="11"/>
          </p:nvPr>
        </p:nvSpPr>
        <p:spPr/>
        <p:txBody>
          <a:bodyPr/>
          <a:lstStyle/>
          <a:p>
            <a:pPr>
              <a:defRPr/>
            </a:pPr>
            <a:r>
              <a:rPr lang="en-US" smtClean="0"/>
              <a:t>Grassellino | Performance of N doped cavities</a:t>
            </a:r>
            <a:endParaRPr lang="en-US" b="1" dirty="0"/>
          </a:p>
        </p:txBody>
      </p:sp>
      <p:sp>
        <p:nvSpPr>
          <p:cNvPr id="6" name="Slide Number Placeholder 5"/>
          <p:cNvSpPr>
            <a:spLocks noGrp="1"/>
          </p:cNvSpPr>
          <p:nvPr>
            <p:ph type="sldNum" sz="quarter" idx="12"/>
          </p:nvPr>
        </p:nvSpPr>
        <p:spPr/>
        <p:txBody>
          <a:bodyPr/>
          <a:lstStyle/>
          <a:p>
            <a:fld id="{B90F8D73-98D2-48A4-BBC8-B0932364EAC9}" type="slidenum">
              <a:rPr lang="en-US" altLang="en-US" smtClean="0"/>
              <a:pPr/>
              <a:t>51</a:t>
            </a:fld>
            <a:endParaRPr lang="en-US" altLang="en-US"/>
          </a:p>
        </p:txBody>
      </p:sp>
      <p:pic>
        <p:nvPicPr>
          <p:cNvPr id="7" name="Picture 6" descr="LCLSII_bare_9cells_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696" y="816991"/>
            <a:ext cx="6277987" cy="4806462"/>
          </a:xfrm>
          <a:prstGeom prst="rect">
            <a:avLst/>
          </a:prstGeom>
        </p:spPr>
      </p:pic>
      <p:sp>
        <p:nvSpPr>
          <p:cNvPr id="8" name="TextBox 7"/>
          <p:cNvSpPr txBox="1"/>
          <p:nvPr/>
        </p:nvSpPr>
        <p:spPr>
          <a:xfrm>
            <a:off x="5978478" y="1862796"/>
            <a:ext cx="2928890" cy="1015663"/>
          </a:xfrm>
          <a:prstGeom prst="rect">
            <a:avLst/>
          </a:prstGeom>
          <a:noFill/>
        </p:spPr>
        <p:txBody>
          <a:bodyPr wrap="none" rtlCol="0">
            <a:spAutoFit/>
          </a:bodyPr>
          <a:lstStyle/>
          <a:p>
            <a:pPr defTabSz="457200"/>
            <a:r>
              <a:rPr lang="en-US" sz="2000" b="1" dirty="0">
                <a:solidFill>
                  <a:srgbClr val="004C97"/>
                </a:solidFill>
              </a:rPr>
              <a:t>&lt;Q&gt;=</a:t>
            </a:r>
            <a:r>
              <a:rPr lang="en-US" sz="2000" b="1" dirty="0" smtClean="0">
                <a:solidFill>
                  <a:srgbClr val="004C97"/>
                </a:solidFill>
              </a:rPr>
              <a:t>3.5e10</a:t>
            </a:r>
            <a:endParaRPr lang="en-US" sz="2000" b="1" dirty="0">
              <a:solidFill>
                <a:srgbClr val="004C97"/>
              </a:solidFill>
            </a:endParaRPr>
          </a:p>
          <a:p>
            <a:pPr defTabSz="457200"/>
            <a:r>
              <a:rPr lang="en-US" sz="2000" b="1" dirty="0">
                <a:solidFill>
                  <a:srgbClr val="004C97"/>
                </a:solidFill>
              </a:rPr>
              <a:t>&lt;</a:t>
            </a:r>
            <a:r>
              <a:rPr lang="en-US" sz="2000" b="1" dirty="0" err="1">
                <a:solidFill>
                  <a:srgbClr val="004C97"/>
                </a:solidFill>
              </a:rPr>
              <a:t>E</a:t>
            </a:r>
            <a:r>
              <a:rPr lang="en-US" sz="2000" b="1" baseline="-25000" dirty="0" err="1">
                <a:solidFill>
                  <a:srgbClr val="004C97"/>
                </a:solidFill>
              </a:rPr>
              <a:t>max</a:t>
            </a:r>
            <a:r>
              <a:rPr lang="en-US" sz="2000" b="1" dirty="0">
                <a:solidFill>
                  <a:srgbClr val="004C97"/>
                </a:solidFill>
              </a:rPr>
              <a:t>&gt;=22.2 MV/m</a:t>
            </a:r>
          </a:p>
          <a:p>
            <a:pPr defTabSz="457200"/>
            <a:r>
              <a:rPr lang="en-US" sz="2000" b="1" dirty="0" err="1">
                <a:solidFill>
                  <a:srgbClr val="004C97"/>
                </a:solidFill>
              </a:rPr>
              <a:t>E</a:t>
            </a:r>
            <a:r>
              <a:rPr lang="en-US" sz="2000" b="1" baseline="-25000" dirty="0" err="1">
                <a:solidFill>
                  <a:srgbClr val="004C97"/>
                </a:solidFill>
              </a:rPr>
              <a:t>max</a:t>
            </a:r>
            <a:r>
              <a:rPr lang="en-US" sz="2000" b="1" dirty="0" err="1">
                <a:solidFill>
                  <a:srgbClr val="004C97"/>
                </a:solidFill>
              </a:rPr>
              <a:t>median</a:t>
            </a:r>
            <a:r>
              <a:rPr lang="en-US" sz="2000" b="1" dirty="0">
                <a:solidFill>
                  <a:srgbClr val="004C97"/>
                </a:solidFill>
              </a:rPr>
              <a:t>=22.8MV/m</a:t>
            </a:r>
          </a:p>
        </p:txBody>
      </p:sp>
      <p:sp>
        <p:nvSpPr>
          <p:cNvPr id="9" name="Title 1"/>
          <p:cNvSpPr txBox="1">
            <a:spLocks/>
          </p:cNvSpPr>
          <p:nvPr/>
        </p:nvSpPr>
        <p:spPr>
          <a:xfrm>
            <a:off x="481960" y="5491589"/>
            <a:ext cx="8044532" cy="753033"/>
          </a:xfrm>
          <a:prstGeom prst="rect">
            <a:avLst/>
          </a:prstGeom>
        </p:spPr>
        <p:txBody>
          <a:bodyPr lIns="0" tIns="0" rIns="0" bIns="0" anchor="b" anchorCtr="0">
            <a:normAutofit fontScale="82500" lnSpcReduction="20000"/>
          </a:bodyPr>
          <a:lstStyle>
            <a:lvl1pPr algn="l" defTabSz="457200" rtl="0" eaLnBrk="1" fontAlgn="base" hangingPunct="1">
              <a:spcBef>
                <a:spcPct val="0"/>
              </a:spcBef>
              <a:spcAft>
                <a:spcPct val="0"/>
              </a:spcAft>
              <a:defRPr sz="2400" b="1" kern="1200">
                <a:solidFill>
                  <a:srgbClr val="004C97"/>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r>
              <a:rPr lang="en-US" u="sng" dirty="0" smtClean="0"/>
              <a:t>It is the highest average Q ever demonstrated in vertical test for 1.3 GHz nine cells at 2K, 16 MV/m in the history of SRF </a:t>
            </a:r>
            <a:br>
              <a:rPr lang="en-US" u="sng" dirty="0" smtClean="0"/>
            </a:br>
            <a:r>
              <a:rPr lang="en-US" u="sng" dirty="0" smtClean="0"/>
              <a:t>(larger than a factor of two the state of the art)</a:t>
            </a:r>
            <a:endParaRPr lang="en-US" u="sng" dirty="0"/>
          </a:p>
        </p:txBody>
      </p:sp>
      <p:sp>
        <p:nvSpPr>
          <p:cNvPr id="10" name="TextBox 9"/>
          <p:cNvSpPr txBox="1"/>
          <p:nvPr/>
        </p:nvSpPr>
        <p:spPr>
          <a:xfrm>
            <a:off x="5978478" y="3119412"/>
            <a:ext cx="2977285" cy="3416320"/>
          </a:xfrm>
          <a:prstGeom prst="rect">
            <a:avLst/>
          </a:prstGeom>
          <a:noFill/>
        </p:spPr>
        <p:txBody>
          <a:bodyPr wrap="none" rtlCol="0">
            <a:spAutoFit/>
          </a:bodyPr>
          <a:lstStyle/>
          <a:p>
            <a:pPr defTabSz="457200"/>
            <a:r>
              <a:rPr lang="en-US" dirty="0" err="1" smtClean="0">
                <a:solidFill>
                  <a:srgbClr val="404040"/>
                </a:solidFill>
              </a:rPr>
              <a:t>A.Grassellino</a:t>
            </a:r>
            <a:r>
              <a:rPr lang="en-US" dirty="0" smtClean="0">
                <a:solidFill>
                  <a:srgbClr val="404040"/>
                </a:solidFill>
              </a:rPr>
              <a:t> et al, IPAC15</a:t>
            </a:r>
          </a:p>
          <a:p>
            <a:pPr defTabSz="457200"/>
            <a:endParaRPr lang="en-US" dirty="0" smtClean="0">
              <a:solidFill>
                <a:srgbClr val="404040"/>
              </a:solidFill>
            </a:endParaRPr>
          </a:p>
          <a:p>
            <a:pPr defTabSz="457200"/>
            <a:r>
              <a:rPr lang="en-US" dirty="0" smtClean="0">
                <a:solidFill>
                  <a:srgbClr val="404040"/>
                </a:solidFill>
              </a:rPr>
              <a:t>See at this conference:</a:t>
            </a:r>
          </a:p>
          <a:p>
            <a:pPr defTabSz="457200"/>
            <a:r>
              <a:rPr lang="en-US" dirty="0" smtClean="0">
                <a:solidFill>
                  <a:srgbClr val="404040"/>
                </a:solidFill>
              </a:rPr>
              <a:t>MOPB033</a:t>
            </a:r>
          </a:p>
          <a:p>
            <a:pPr defTabSz="457200"/>
            <a:r>
              <a:rPr lang="en-US" dirty="0">
                <a:solidFill>
                  <a:srgbClr val="404040"/>
                </a:solidFill>
              </a:rPr>
              <a:t>MOPB029 </a:t>
            </a:r>
            <a:endParaRPr lang="en-US" dirty="0" smtClean="0">
              <a:solidFill>
                <a:srgbClr val="404040"/>
              </a:solidFill>
            </a:endParaRPr>
          </a:p>
          <a:p>
            <a:pPr defTabSz="457200"/>
            <a:r>
              <a:rPr lang="en-US" dirty="0" smtClean="0">
                <a:solidFill>
                  <a:srgbClr val="404040"/>
                </a:solidFill>
              </a:rPr>
              <a:t>MOBA07</a:t>
            </a:r>
          </a:p>
          <a:p>
            <a:pPr defTabSz="457200"/>
            <a:r>
              <a:rPr lang="en-US" dirty="0" smtClean="0">
                <a:solidFill>
                  <a:srgbClr val="404040"/>
                </a:solidFill>
              </a:rPr>
              <a:t>MOBA08</a:t>
            </a:r>
            <a:endParaRPr lang="en-US" dirty="0">
              <a:solidFill>
                <a:srgbClr val="404040"/>
              </a:solidFill>
            </a:endParaRPr>
          </a:p>
          <a:p>
            <a:pPr defTabSz="457200"/>
            <a:endParaRPr lang="en-US" dirty="0" smtClean="0">
              <a:solidFill>
                <a:srgbClr val="404040"/>
              </a:solidFill>
            </a:endParaRPr>
          </a:p>
          <a:p>
            <a:pPr defTabSz="457200"/>
            <a:endParaRPr lang="en-US" dirty="0" smtClean="0">
              <a:solidFill>
                <a:srgbClr val="404040"/>
              </a:solidFill>
            </a:endParaRPr>
          </a:p>
          <a:p>
            <a:pPr defTabSz="457200"/>
            <a:r>
              <a:rPr lang="en-US" dirty="0">
                <a:solidFill>
                  <a:srgbClr val="404040"/>
                </a:solidFill>
              </a:rPr>
              <a:t/>
            </a:r>
            <a:br>
              <a:rPr lang="en-US" dirty="0">
                <a:solidFill>
                  <a:srgbClr val="404040"/>
                </a:solidFill>
              </a:rPr>
            </a:br>
            <a:endParaRPr lang="en-US" dirty="0">
              <a:solidFill>
                <a:srgbClr val="404040"/>
              </a:solidFill>
            </a:endParaRPr>
          </a:p>
          <a:p>
            <a:pPr defTabSz="457200"/>
            <a:endParaRPr lang="en-US" dirty="0">
              <a:solidFill>
                <a:srgbClr val="404040"/>
              </a:solidFill>
            </a:endParaRPr>
          </a:p>
        </p:txBody>
      </p:sp>
    </p:spTree>
    <p:extLst>
      <p:ext uri="{BB962C8B-B14F-4D97-AF65-F5344CB8AC3E}">
        <p14:creationId xmlns:p14="http://schemas.microsoft.com/office/powerpoint/2010/main" val="10912773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sz="2400" dirty="0"/>
              <a:t>Recipe optimization: </a:t>
            </a:r>
            <a:r>
              <a:rPr lang="en-US" sz="2400" dirty="0" smtClean="0"/>
              <a:t>quench fields</a:t>
            </a:r>
            <a:endParaRPr lang="en-US" sz="2400" dirty="0"/>
          </a:p>
        </p:txBody>
      </p:sp>
      <p:sp>
        <p:nvSpPr>
          <p:cNvPr id="4" name="Date Placeholder 3"/>
          <p:cNvSpPr>
            <a:spLocks noGrp="1"/>
          </p:cNvSpPr>
          <p:nvPr>
            <p:ph type="dt" sz="half" idx="10"/>
          </p:nvPr>
        </p:nvSpPr>
        <p:spPr/>
        <p:txBody>
          <a:bodyPr/>
          <a:lstStyle/>
          <a:p>
            <a:fld id="{2D7E241B-92C3-8543-BEEB-1F2641FFFEA9}" type="datetime1">
              <a:rPr lang="en-US" smtClean="0"/>
              <a:pPr/>
              <a:t>11/1/2015</a:t>
            </a:fld>
            <a:endParaRPr lang="en-US" dirty="0"/>
          </a:p>
        </p:txBody>
      </p:sp>
      <p:sp>
        <p:nvSpPr>
          <p:cNvPr id="8" name="TextBox 7"/>
          <p:cNvSpPr txBox="1"/>
          <p:nvPr/>
        </p:nvSpPr>
        <p:spPr>
          <a:xfrm>
            <a:off x="-792444" y="802197"/>
            <a:ext cx="10113602" cy="2585323"/>
          </a:xfrm>
          <a:prstGeom prst="rect">
            <a:avLst/>
          </a:prstGeom>
          <a:noFill/>
        </p:spPr>
        <p:txBody>
          <a:bodyPr wrap="square" rtlCol="0">
            <a:spAutoFit/>
          </a:bodyPr>
          <a:lstStyle/>
          <a:p>
            <a:pPr marL="1113282" indent="-285750" defTabSz="457200">
              <a:buFont typeface="Arial"/>
              <a:buChar char="•"/>
            </a:pPr>
            <a:r>
              <a:rPr lang="en-US" dirty="0" smtClean="0">
                <a:solidFill>
                  <a:srgbClr val="004C97"/>
                </a:solidFill>
              </a:rPr>
              <a:t>Light </a:t>
            </a:r>
            <a:r>
              <a:rPr lang="en-US" dirty="0">
                <a:solidFill>
                  <a:srgbClr val="004C97"/>
                </a:solidFill>
              </a:rPr>
              <a:t>doping yields to higher quench field than heavy </a:t>
            </a:r>
            <a:r>
              <a:rPr lang="en-US" dirty="0" smtClean="0">
                <a:solidFill>
                  <a:srgbClr val="004C97"/>
                </a:solidFill>
              </a:rPr>
              <a:t>doping</a:t>
            </a:r>
          </a:p>
          <a:p>
            <a:pPr marL="1113282" indent="-285750" defTabSz="457200">
              <a:buFont typeface="Arial"/>
              <a:buChar char="•"/>
            </a:pPr>
            <a:r>
              <a:rPr lang="en-US" dirty="0" smtClean="0">
                <a:solidFill>
                  <a:srgbClr val="004C97"/>
                </a:solidFill>
              </a:rPr>
              <a:t>For </a:t>
            </a:r>
            <a:r>
              <a:rPr lang="en-US" dirty="0">
                <a:solidFill>
                  <a:srgbClr val="004C97"/>
                </a:solidFill>
              </a:rPr>
              <a:t>same length of the doping step, quench field decreases with subsequent ‘anneal’ </a:t>
            </a:r>
            <a:r>
              <a:rPr lang="en-US" dirty="0" smtClean="0">
                <a:solidFill>
                  <a:srgbClr val="004C97"/>
                </a:solidFill>
              </a:rPr>
              <a:t>time (why?)</a:t>
            </a:r>
          </a:p>
          <a:p>
            <a:pPr marL="1113282" indent="-285750" defTabSz="457200">
              <a:buFont typeface="Arial"/>
              <a:buChar char="•"/>
            </a:pPr>
            <a:r>
              <a:rPr lang="en-US" dirty="0" smtClean="0">
                <a:solidFill>
                  <a:srgbClr val="004C97"/>
                </a:solidFill>
              </a:rPr>
              <a:t>For </a:t>
            </a:r>
            <a:r>
              <a:rPr lang="en-US" dirty="0">
                <a:solidFill>
                  <a:srgbClr val="004C97"/>
                </a:solidFill>
              </a:rPr>
              <a:t>same recipe, quench fields are worse in nine cell than single cell </a:t>
            </a:r>
            <a:r>
              <a:rPr lang="en-US" dirty="0" smtClean="0">
                <a:solidFill>
                  <a:srgbClr val="004C97"/>
                </a:solidFill>
              </a:rPr>
              <a:t>cavities</a:t>
            </a:r>
          </a:p>
          <a:p>
            <a:pPr marL="1113282" indent="-285750" defTabSz="457200">
              <a:buFont typeface="Arial"/>
              <a:buChar char="•"/>
            </a:pPr>
            <a:r>
              <a:rPr lang="en-US" dirty="0" smtClean="0">
                <a:solidFill>
                  <a:srgbClr val="004C97"/>
                </a:solidFill>
              </a:rPr>
              <a:t>Quench </a:t>
            </a:r>
            <a:r>
              <a:rPr lang="en-US" dirty="0">
                <a:solidFill>
                  <a:srgbClr val="004C97"/>
                </a:solidFill>
              </a:rPr>
              <a:t>fields are not sparse, they always ‘cluster’ around a value – different N doping levels produce different quench </a:t>
            </a:r>
            <a:r>
              <a:rPr lang="en-US" dirty="0" smtClean="0">
                <a:solidFill>
                  <a:srgbClr val="004C97"/>
                </a:solidFill>
              </a:rPr>
              <a:t>barriers</a:t>
            </a:r>
          </a:p>
          <a:p>
            <a:pPr marL="1113282" indent="-285750" defTabSz="457200">
              <a:buFont typeface="Arial"/>
              <a:buChar char="•"/>
            </a:pPr>
            <a:r>
              <a:rPr lang="en-US" dirty="0" smtClean="0">
                <a:solidFill>
                  <a:srgbClr val="004C97"/>
                </a:solidFill>
              </a:rPr>
              <a:t>More severe quench limitation &gt; ~200 ppm concentration</a:t>
            </a:r>
          </a:p>
          <a:p>
            <a:pPr marL="1113282" indent="-285750" defTabSz="457200">
              <a:buFont typeface="Arial"/>
              <a:buChar char="•"/>
            </a:pPr>
            <a:r>
              <a:rPr lang="en-US" u="sng" dirty="0" smtClean="0">
                <a:solidFill>
                  <a:srgbClr val="004C97"/>
                </a:solidFill>
              </a:rPr>
              <a:t>There </a:t>
            </a:r>
            <a:r>
              <a:rPr lang="en-US" u="sng" dirty="0">
                <a:solidFill>
                  <a:srgbClr val="004C97"/>
                </a:solidFill>
              </a:rPr>
              <a:t>is a trend – similar to the BCS minimum – for quench fields </a:t>
            </a:r>
            <a:r>
              <a:rPr lang="en-US" u="sng" dirty="0" err="1">
                <a:solidFill>
                  <a:srgbClr val="004C97"/>
                </a:solidFill>
              </a:rPr>
              <a:t>vs</a:t>
            </a:r>
            <a:r>
              <a:rPr lang="en-US" u="sng" dirty="0">
                <a:solidFill>
                  <a:srgbClr val="004C97"/>
                </a:solidFill>
              </a:rPr>
              <a:t> mean free </a:t>
            </a:r>
            <a:r>
              <a:rPr lang="en-US" u="sng" dirty="0" smtClean="0">
                <a:solidFill>
                  <a:srgbClr val="004C97"/>
                </a:solidFill>
              </a:rPr>
              <a:t>path</a:t>
            </a:r>
            <a:endParaRPr lang="en-US" dirty="0">
              <a:solidFill>
                <a:srgbClr val="004C97"/>
              </a:solidFill>
            </a:endParaRPr>
          </a:p>
          <a:p>
            <a:pPr defTabSz="457200"/>
            <a:endParaRPr lang="en-US" dirty="0">
              <a:solidFill>
                <a:srgbClr val="004C97"/>
              </a:solidFill>
            </a:endParaRPr>
          </a:p>
        </p:txBody>
      </p:sp>
      <p:pic>
        <p:nvPicPr>
          <p:cNvPr id="9" name="Picture 8"/>
          <p:cNvPicPr>
            <a:picLocks noChangeAspect="1"/>
          </p:cNvPicPr>
          <p:nvPr/>
        </p:nvPicPr>
        <p:blipFill>
          <a:blip r:embed="rId2"/>
          <a:stretch>
            <a:fillRect/>
          </a:stretch>
        </p:blipFill>
        <p:spPr>
          <a:xfrm>
            <a:off x="4146123" y="3175001"/>
            <a:ext cx="4325864" cy="3281486"/>
          </a:xfrm>
          <a:prstGeom prst="rect">
            <a:avLst/>
          </a:prstGeom>
        </p:spPr>
      </p:pic>
      <p:pic>
        <p:nvPicPr>
          <p:cNvPr id="10" name="Picture 9"/>
          <p:cNvPicPr>
            <a:picLocks noChangeAspect="1"/>
          </p:cNvPicPr>
          <p:nvPr/>
        </p:nvPicPr>
        <p:blipFill>
          <a:blip r:embed="rId3"/>
          <a:stretch>
            <a:fillRect/>
          </a:stretch>
        </p:blipFill>
        <p:spPr>
          <a:xfrm>
            <a:off x="547079" y="3429201"/>
            <a:ext cx="3230630" cy="2754497"/>
          </a:xfrm>
          <a:prstGeom prst="rect">
            <a:avLst/>
          </a:prstGeom>
        </p:spPr>
      </p:pic>
      <p:sp>
        <p:nvSpPr>
          <p:cNvPr id="12" name="Footer Placeholder 4"/>
          <p:cNvSpPr>
            <a:spLocks noGrp="1"/>
          </p:cNvSpPr>
          <p:nvPr>
            <p:ph type="ftr" sz="quarter" idx="11"/>
          </p:nvPr>
        </p:nvSpPr>
        <p:spPr>
          <a:xfrm>
            <a:off x="806450" y="6515100"/>
            <a:ext cx="5373688" cy="241300"/>
          </a:xfrm>
        </p:spPr>
        <p:txBody>
          <a:bodyPr/>
          <a:lstStyle/>
          <a:p>
            <a:pPr>
              <a:defRPr/>
            </a:pPr>
            <a:r>
              <a:rPr lang="en-US" smtClean="0"/>
              <a:t>Grassellino | Performance of N doped cavities</a:t>
            </a:r>
            <a:endParaRPr lang="en-US" b="1" dirty="0"/>
          </a:p>
        </p:txBody>
      </p:sp>
      <p:sp>
        <p:nvSpPr>
          <p:cNvPr id="3" name="Slide Number Placeholder 2"/>
          <p:cNvSpPr>
            <a:spLocks noGrp="1"/>
          </p:cNvSpPr>
          <p:nvPr>
            <p:ph type="sldNum" sz="quarter" idx="12"/>
          </p:nvPr>
        </p:nvSpPr>
        <p:spPr/>
        <p:txBody>
          <a:bodyPr/>
          <a:lstStyle/>
          <a:p>
            <a:pPr>
              <a:defRPr/>
            </a:pPr>
            <a:fld id="{492E84A3-02EC-8549-BD83-9F5790A19C80}" type="slidenum">
              <a:rPr lang="en-US" smtClean="0"/>
              <a:pPr>
                <a:defRPr/>
              </a:pPr>
              <a:t>52</a:t>
            </a:fld>
            <a:endParaRPr lang="en-US" dirty="0"/>
          </a:p>
        </p:txBody>
      </p:sp>
    </p:spTree>
    <p:extLst>
      <p:ext uri="{BB962C8B-B14F-4D97-AF65-F5344CB8AC3E}">
        <p14:creationId xmlns:p14="http://schemas.microsoft.com/office/powerpoint/2010/main" val="23395387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insights on quench in </a:t>
            </a:r>
            <a:br>
              <a:rPr lang="en-US" dirty="0" smtClean="0"/>
            </a:br>
            <a:r>
              <a:rPr lang="en-US" dirty="0" smtClean="0"/>
              <a:t>N doped cavities – magnetic peak field driven</a:t>
            </a:r>
            <a:endParaRPr lang="en-US" dirty="0"/>
          </a:p>
        </p:txBody>
      </p:sp>
      <p:sp>
        <p:nvSpPr>
          <p:cNvPr id="4" name="Date Placeholder 3"/>
          <p:cNvSpPr>
            <a:spLocks noGrp="1"/>
          </p:cNvSpPr>
          <p:nvPr>
            <p:ph type="dt" sz="half" idx="10"/>
          </p:nvPr>
        </p:nvSpPr>
        <p:spPr/>
        <p:txBody>
          <a:bodyPr/>
          <a:lstStyle/>
          <a:p>
            <a:fld id="{4F0CA889-7FF9-6E47-8393-7285EFB95C57}" type="datetime1">
              <a:rPr lang="en-US" altLang="en-US" smtClean="0"/>
              <a:t>11/1/2015</a:t>
            </a:fld>
            <a:endParaRPr lang="en-US" altLang="en-US"/>
          </a:p>
        </p:txBody>
      </p:sp>
      <p:sp>
        <p:nvSpPr>
          <p:cNvPr id="5" name="Footer Placeholder 4"/>
          <p:cNvSpPr>
            <a:spLocks noGrp="1"/>
          </p:cNvSpPr>
          <p:nvPr>
            <p:ph type="ftr" sz="quarter" idx="11"/>
          </p:nvPr>
        </p:nvSpPr>
        <p:spPr/>
        <p:txBody>
          <a:bodyPr/>
          <a:lstStyle/>
          <a:p>
            <a:pPr>
              <a:defRPr/>
            </a:pPr>
            <a:r>
              <a:rPr lang="en-US" smtClean="0"/>
              <a:t>Grassellino | Performance of N doped cavities</a:t>
            </a:r>
            <a:endParaRPr lang="en-US" b="1" dirty="0"/>
          </a:p>
        </p:txBody>
      </p:sp>
      <p:sp>
        <p:nvSpPr>
          <p:cNvPr id="6" name="Slide Number Placeholder 5"/>
          <p:cNvSpPr>
            <a:spLocks noGrp="1"/>
          </p:cNvSpPr>
          <p:nvPr>
            <p:ph type="sldNum" sz="quarter" idx="12"/>
          </p:nvPr>
        </p:nvSpPr>
        <p:spPr/>
        <p:txBody>
          <a:bodyPr/>
          <a:lstStyle/>
          <a:p>
            <a:fld id="{B90F8D73-98D2-48A4-BBC8-B0932364EAC9}" type="slidenum">
              <a:rPr lang="en-US" altLang="en-US" smtClean="0"/>
              <a:pPr/>
              <a:t>53</a:t>
            </a:fld>
            <a:endParaRPr lang="en-US" altLang="en-US"/>
          </a:p>
        </p:txBody>
      </p:sp>
      <p:pic>
        <p:nvPicPr>
          <p:cNvPr id="7" name="Picture 6"/>
          <p:cNvPicPr>
            <a:picLocks noChangeAspect="1"/>
          </p:cNvPicPr>
          <p:nvPr/>
        </p:nvPicPr>
        <p:blipFill>
          <a:blip r:embed="rId2"/>
          <a:stretch>
            <a:fillRect/>
          </a:stretch>
        </p:blipFill>
        <p:spPr>
          <a:xfrm>
            <a:off x="0" y="3481054"/>
            <a:ext cx="3840139" cy="3000109"/>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2389392" y="846667"/>
            <a:ext cx="6334153" cy="2874635"/>
          </a:xfrm>
          <a:prstGeom prst="rect">
            <a:avLst/>
          </a:prstGeom>
          <a:noFill/>
          <a:ln>
            <a:noFill/>
          </a:ln>
        </p:spPr>
      </p:pic>
      <p:sp>
        <p:nvSpPr>
          <p:cNvPr id="9" name="TextBox 8"/>
          <p:cNvSpPr txBox="1"/>
          <p:nvPr/>
        </p:nvSpPr>
        <p:spPr>
          <a:xfrm>
            <a:off x="739490" y="4618958"/>
            <a:ext cx="1649902" cy="1015663"/>
          </a:xfrm>
          <a:prstGeom prst="rect">
            <a:avLst/>
          </a:prstGeom>
          <a:noFill/>
        </p:spPr>
        <p:txBody>
          <a:bodyPr wrap="square" rtlCol="0">
            <a:spAutoFit/>
          </a:bodyPr>
          <a:lstStyle/>
          <a:p>
            <a:r>
              <a:rPr lang="en-US" sz="1600" dirty="0" smtClean="0">
                <a:latin typeface="Arial"/>
              </a:rPr>
              <a:t>M. </a:t>
            </a:r>
            <a:r>
              <a:rPr lang="en-US" sz="1600" dirty="0" err="1" smtClean="0">
                <a:latin typeface="Arial"/>
              </a:rPr>
              <a:t>Checchin</a:t>
            </a:r>
            <a:r>
              <a:rPr lang="en-US" sz="1600" dirty="0" smtClean="0">
                <a:latin typeface="Arial"/>
              </a:rPr>
              <a:t> et al, </a:t>
            </a:r>
            <a:r>
              <a:rPr lang="en-US" sz="1600" dirty="0"/>
              <a:t>MOPB022</a:t>
            </a:r>
            <a:br>
              <a:rPr lang="en-US" sz="1600" dirty="0"/>
            </a:br>
            <a:endParaRPr lang="en-US" sz="1600" dirty="0"/>
          </a:p>
          <a:p>
            <a:r>
              <a:rPr lang="en-US" sz="1200" dirty="0" smtClean="0">
                <a:solidFill>
                  <a:srgbClr val="004C97"/>
                </a:solidFill>
                <a:latin typeface="Arial"/>
              </a:rPr>
              <a:t> </a:t>
            </a:r>
            <a:endParaRPr lang="en-US" sz="1200" b="1" dirty="0">
              <a:solidFill>
                <a:srgbClr val="004C97"/>
              </a:solidFill>
              <a:latin typeface="Arial"/>
            </a:endParaRPr>
          </a:p>
        </p:txBody>
      </p:sp>
      <p:pic>
        <p:nvPicPr>
          <p:cNvPr id="11" name="Picture 10"/>
          <p:cNvPicPr>
            <a:picLocks noChangeAspect="1"/>
          </p:cNvPicPr>
          <p:nvPr/>
        </p:nvPicPr>
        <p:blipFill>
          <a:blip r:embed="rId4"/>
          <a:stretch>
            <a:fillRect/>
          </a:stretch>
        </p:blipFill>
        <p:spPr>
          <a:xfrm>
            <a:off x="3840140" y="4033892"/>
            <a:ext cx="3807190" cy="2746460"/>
          </a:xfrm>
          <a:prstGeom prst="rect">
            <a:avLst/>
          </a:prstGeom>
        </p:spPr>
      </p:pic>
      <p:sp>
        <p:nvSpPr>
          <p:cNvPr id="13" name="TextBox 12"/>
          <p:cNvSpPr txBox="1"/>
          <p:nvPr/>
        </p:nvSpPr>
        <p:spPr>
          <a:xfrm>
            <a:off x="7647330" y="4895957"/>
            <a:ext cx="1268070" cy="1077218"/>
          </a:xfrm>
          <a:prstGeom prst="rect">
            <a:avLst/>
          </a:prstGeom>
          <a:noFill/>
        </p:spPr>
        <p:txBody>
          <a:bodyPr wrap="square" rtlCol="0">
            <a:spAutoFit/>
          </a:bodyPr>
          <a:lstStyle/>
          <a:p>
            <a:r>
              <a:rPr lang="en-US" sz="1600" dirty="0">
                <a:latin typeface="Arial"/>
              </a:rPr>
              <a:t>A. </a:t>
            </a:r>
            <a:r>
              <a:rPr lang="en-US" sz="1600" dirty="0" err="1">
                <a:latin typeface="Arial"/>
              </a:rPr>
              <a:t>Vostrikov</a:t>
            </a:r>
            <a:r>
              <a:rPr lang="en-US" sz="1600" dirty="0">
                <a:latin typeface="Arial"/>
              </a:rPr>
              <a:t> et al,</a:t>
            </a:r>
            <a:r>
              <a:rPr lang="en-US" sz="1600" b="1" dirty="0">
                <a:latin typeface="Arial"/>
              </a:rPr>
              <a:t> </a:t>
            </a:r>
            <a:r>
              <a:rPr lang="en-US" sz="1600" dirty="0"/>
              <a:t>MOPB027</a:t>
            </a:r>
            <a:br>
              <a:rPr lang="en-US" sz="1600" dirty="0"/>
            </a:br>
            <a:endParaRPr lang="en-US" sz="1600" dirty="0"/>
          </a:p>
        </p:txBody>
      </p:sp>
      <p:sp>
        <p:nvSpPr>
          <p:cNvPr id="14" name="TextBox 13"/>
          <p:cNvSpPr txBox="1"/>
          <p:nvPr/>
        </p:nvSpPr>
        <p:spPr>
          <a:xfrm>
            <a:off x="216473" y="1377777"/>
            <a:ext cx="2172919" cy="1754327"/>
          </a:xfrm>
          <a:prstGeom prst="rect">
            <a:avLst/>
          </a:prstGeom>
          <a:noFill/>
        </p:spPr>
        <p:txBody>
          <a:bodyPr wrap="square" rtlCol="0">
            <a:spAutoFit/>
          </a:bodyPr>
          <a:lstStyle/>
          <a:p>
            <a:r>
              <a:rPr lang="en-US" dirty="0">
                <a:solidFill>
                  <a:srgbClr val="004C97"/>
                </a:solidFill>
                <a:latin typeface="Arial"/>
              </a:rPr>
              <a:t>Nitride teeth…residual </a:t>
            </a:r>
            <a:r>
              <a:rPr lang="en-US" dirty="0" err="1">
                <a:solidFill>
                  <a:srgbClr val="004C97"/>
                </a:solidFill>
                <a:latin typeface="Arial"/>
              </a:rPr>
              <a:t>nanonitrides</a:t>
            </a:r>
            <a:r>
              <a:rPr lang="en-US" dirty="0">
                <a:solidFill>
                  <a:srgbClr val="004C97"/>
                </a:solidFill>
                <a:latin typeface="Arial"/>
              </a:rPr>
              <a:t> post EP</a:t>
            </a:r>
            <a:r>
              <a:rPr lang="en-US" dirty="0" smtClean="0">
                <a:solidFill>
                  <a:srgbClr val="004C97"/>
                </a:solidFill>
                <a:latin typeface="Arial"/>
              </a:rPr>
              <a:t>?</a:t>
            </a:r>
          </a:p>
          <a:p>
            <a:r>
              <a:rPr lang="en-US" dirty="0" smtClean="0">
                <a:solidFill>
                  <a:srgbClr val="004C97"/>
                </a:solidFill>
                <a:latin typeface="Arial"/>
              </a:rPr>
              <a:t>Or premature flux entry?</a:t>
            </a:r>
            <a:endParaRPr lang="en-US" dirty="0">
              <a:solidFill>
                <a:srgbClr val="004C97"/>
              </a:solidFill>
              <a:latin typeface="Arial"/>
            </a:endParaRPr>
          </a:p>
        </p:txBody>
      </p:sp>
    </p:spTree>
    <p:extLst>
      <p:ext uri="{BB962C8B-B14F-4D97-AF65-F5344CB8AC3E}">
        <p14:creationId xmlns:p14="http://schemas.microsoft.com/office/powerpoint/2010/main" val="35390572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Recipe optimization: R</a:t>
            </a:r>
            <a:r>
              <a:rPr lang="en-US" baseline="-25000" dirty="0" smtClean="0"/>
              <a:t>BCS</a:t>
            </a:r>
            <a:r>
              <a:rPr lang="en-US" dirty="0" smtClean="0"/>
              <a:t> </a:t>
            </a:r>
            <a:r>
              <a:rPr lang="en-US" dirty="0" err="1" smtClean="0"/>
              <a:t>vs</a:t>
            </a:r>
            <a:r>
              <a:rPr lang="en-US" dirty="0" smtClean="0"/>
              <a:t> </a:t>
            </a:r>
            <a:r>
              <a:rPr lang="en-US" dirty="0"/>
              <a:t>flux sensitivity </a:t>
            </a:r>
          </a:p>
        </p:txBody>
      </p:sp>
      <p:sp>
        <p:nvSpPr>
          <p:cNvPr id="4" name="Date Placeholder 3"/>
          <p:cNvSpPr>
            <a:spLocks noGrp="1"/>
          </p:cNvSpPr>
          <p:nvPr>
            <p:ph type="dt" sz="half" idx="10"/>
          </p:nvPr>
        </p:nvSpPr>
        <p:spPr/>
        <p:txBody>
          <a:bodyPr/>
          <a:lstStyle/>
          <a:p>
            <a:pPr>
              <a:defRPr/>
            </a:pPr>
            <a:fld id="{68B4CF6B-6A32-5E47-8541-7A96919D0E41}" type="datetime1">
              <a:rPr lang="en-US" smtClean="0"/>
              <a:t>11/1/2015</a:t>
            </a:fld>
            <a:endParaRPr lang="en-US"/>
          </a:p>
        </p:txBody>
      </p:sp>
      <p:sp>
        <p:nvSpPr>
          <p:cNvPr id="5" name="Footer Placeholder 4"/>
          <p:cNvSpPr>
            <a:spLocks noGrp="1"/>
          </p:cNvSpPr>
          <p:nvPr>
            <p:ph type="ftr" sz="quarter" idx="11"/>
          </p:nvPr>
        </p:nvSpPr>
        <p:spPr/>
        <p:txBody>
          <a:bodyPr/>
          <a:lstStyle/>
          <a:p>
            <a:pPr>
              <a:defRPr/>
            </a:pPr>
            <a:r>
              <a:rPr lang="en-US" smtClean="0"/>
              <a:t>Grassellino | Performance of N doped cavities</a:t>
            </a:r>
            <a:endParaRPr lang="en-US" b="1"/>
          </a:p>
        </p:txBody>
      </p:sp>
      <p:sp>
        <p:nvSpPr>
          <p:cNvPr id="6" name="Slide Number Placeholder 5"/>
          <p:cNvSpPr>
            <a:spLocks noGrp="1"/>
          </p:cNvSpPr>
          <p:nvPr>
            <p:ph type="sldNum" sz="quarter" idx="12"/>
          </p:nvPr>
        </p:nvSpPr>
        <p:spPr/>
        <p:txBody>
          <a:bodyPr/>
          <a:lstStyle/>
          <a:p>
            <a:pPr>
              <a:defRPr/>
            </a:pPr>
            <a:fld id="{492E84A3-02EC-8549-BD83-9F5790A19C80}" type="slidenum">
              <a:rPr lang="en-US" smtClean="0"/>
              <a:pPr>
                <a:defRPr/>
              </a:pPr>
              <a:t>54</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555" y="874797"/>
            <a:ext cx="6033624" cy="4587944"/>
          </a:xfrm>
          <a:prstGeom prst="rect">
            <a:avLst/>
          </a:prstGeom>
        </p:spPr>
      </p:pic>
      <p:cxnSp>
        <p:nvCxnSpPr>
          <p:cNvPr id="8" name="Straight Arrow Connector 7"/>
          <p:cNvCxnSpPr/>
          <p:nvPr/>
        </p:nvCxnSpPr>
        <p:spPr>
          <a:xfrm>
            <a:off x="5027526" y="3862471"/>
            <a:ext cx="0" cy="124408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9" name="Straight Arrow Connector 8"/>
          <p:cNvCxnSpPr/>
          <p:nvPr/>
        </p:nvCxnSpPr>
        <p:spPr>
          <a:xfrm>
            <a:off x="4651440" y="2398212"/>
            <a:ext cx="3" cy="268613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0" name="TextBox 9"/>
          <p:cNvSpPr txBox="1"/>
          <p:nvPr/>
        </p:nvSpPr>
        <p:spPr>
          <a:xfrm>
            <a:off x="4002997" y="3216140"/>
            <a:ext cx="800728" cy="646331"/>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800" dirty="0" smtClean="0"/>
              <a:t>R</a:t>
            </a:r>
            <a:r>
              <a:rPr lang="en-US" sz="1800" baseline="-25000" dirty="0" smtClean="0"/>
              <a:t>BCS</a:t>
            </a:r>
            <a:r>
              <a:rPr lang="en-US" sz="1800" dirty="0" smtClean="0"/>
              <a:t> min</a:t>
            </a:r>
            <a:endParaRPr lang="en-US" sz="1800" dirty="0"/>
          </a:p>
        </p:txBody>
      </p:sp>
      <p:sp>
        <p:nvSpPr>
          <p:cNvPr id="11" name="TextBox 10"/>
          <p:cNvSpPr txBox="1"/>
          <p:nvPr/>
        </p:nvSpPr>
        <p:spPr>
          <a:xfrm>
            <a:off x="4721994" y="4134497"/>
            <a:ext cx="676013" cy="646331"/>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800" dirty="0" smtClean="0"/>
              <a:t>R</a:t>
            </a:r>
            <a:r>
              <a:rPr lang="en-US" sz="1800" baseline="-25000" dirty="0" smtClean="0"/>
              <a:t>FL</a:t>
            </a:r>
            <a:r>
              <a:rPr lang="en-US" sz="1800" dirty="0" smtClean="0"/>
              <a:t> max</a:t>
            </a:r>
            <a:endParaRPr lang="en-US" sz="1800" dirty="0"/>
          </a:p>
        </p:txBody>
      </p:sp>
      <p:sp>
        <p:nvSpPr>
          <p:cNvPr id="12" name="Rectangle 11"/>
          <p:cNvSpPr/>
          <p:nvPr/>
        </p:nvSpPr>
        <p:spPr>
          <a:xfrm>
            <a:off x="5725927" y="950997"/>
            <a:ext cx="312693" cy="4426601"/>
          </a:xfrm>
          <a:prstGeom prst="rect">
            <a:avLst/>
          </a:prstGeom>
          <a:gradFill>
            <a:gsLst>
              <a:gs pos="0">
                <a:srgbClr val="FF0000">
                  <a:alpha val="20000"/>
                </a:srgbClr>
              </a:gs>
              <a:gs pos="35000">
                <a:srgbClr val="FF0000">
                  <a:alpha val="20000"/>
                </a:srgbClr>
              </a:gs>
              <a:gs pos="100000">
                <a:srgbClr val="FF0000">
                  <a:alpha val="20000"/>
                </a:srgbClr>
              </a:gs>
            </a:gsLs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 name="TextBox 12"/>
          <p:cNvSpPr txBox="1"/>
          <p:nvPr/>
        </p:nvSpPr>
        <p:spPr>
          <a:xfrm>
            <a:off x="464896" y="5615518"/>
            <a:ext cx="7254360" cy="646331"/>
          </a:xfrm>
          <a:prstGeom prst="rect">
            <a:avLst/>
          </a:prstGeom>
          <a:noFill/>
        </p:spPr>
        <p:txBody>
          <a:bodyPr wrap="none" rtlCol="0">
            <a:spAutoFit/>
          </a:bodyPr>
          <a:lstStyle/>
          <a:p>
            <a:r>
              <a:rPr lang="en-US" dirty="0" smtClean="0"/>
              <a:t>Larger mean free paths produce best performance…</a:t>
            </a:r>
          </a:p>
          <a:p>
            <a:r>
              <a:rPr lang="en-US" dirty="0" smtClean="0"/>
              <a:t>But it is also interesting to notice the large windows of “unexplored”…</a:t>
            </a:r>
            <a:endParaRPr lang="en-US" dirty="0"/>
          </a:p>
        </p:txBody>
      </p:sp>
    </p:spTree>
    <p:extLst>
      <p:ext uri="{BB962C8B-B14F-4D97-AF65-F5344CB8AC3E}">
        <p14:creationId xmlns:p14="http://schemas.microsoft.com/office/powerpoint/2010/main" val="21949994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Is </a:t>
            </a:r>
            <a:r>
              <a:rPr lang="en-US" sz="2000" dirty="0"/>
              <a:t>t</a:t>
            </a:r>
            <a:r>
              <a:rPr lang="en-US" sz="2000" dirty="0" smtClean="0"/>
              <a:t>rapped magnetic flux sensitivity much higher for N doped cavities? Depends on the doping level -and the accelerating field </a:t>
            </a:r>
            <a:endParaRPr lang="en-US" sz="2000" dirty="0"/>
          </a:p>
        </p:txBody>
      </p:sp>
      <p:sp>
        <p:nvSpPr>
          <p:cNvPr id="4" name="Date Placeholder 3"/>
          <p:cNvSpPr>
            <a:spLocks noGrp="1"/>
          </p:cNvSpPr>
          <p:nvPr>
            <p:ph type="dt" sz="half" idx="10"/>
          </p:nvPr>
        </p:nvSpPr>
        <p:spPr/>
        <p:txBody>
          <a:bodyPr/>
          <a:lstStyle/>
          <a:p>
            <a:pPr>
              <a:defRPr/>
            </a:pPr>
            <a:fld id="{3EB56422-45CB-704F-A145-415580AD51C4}" type="datetime1">
              <a:rPr lang="en-US" smtClean="0"/>
              <a:t>11/1/2015</a:t>
            </a:fld>
            <a:endParaRPr lang="en-US"/>
          </a:p>
        </p:txBody>
      </p:sp>
      <p:sp>
        <p:nvSpPr>
          <p:cNvPr id="5" name="Footer Placeholder 4"/>
          <p:cNvSpPr>
            <a:spLocks noGrp="1"/>
          </p:cNvSpPr>
          <p:nvPr>
            <p:ph type="ftr" sz="quarter" idx="11"/>
          </p:nvPr>
        </p:nvSpPr>
        <p:spPr/>
        <p:txBody>
          <a:bodyPr/>
          <a:lstStyle/>
          <a:p>
            <a:pPr>
              <a:defRPr/>
            </a:pPr>
            <a:r>
              <a:rPr lang="en-US" smtClean="0"/>
              <a:t>Grassellino | Performance of N doped cavities</a:t>
            </a:r>
            <a:endParaRPr lang="en-US" b="1"/>
          </a:p>
        </p:txBody>
      </p:sp>
      <p:sp>
        <p:nvSpPr>
          <p:cNvPr id="6" name="Slide Number Placeholder 5"/>
          <p:cNvSpPr>
            <a:spLocks noGrp="1"/>
          </p:cNvSpPr>
          <p:nvPr>
            <p:ph type="sldNum" sz="quarter" idx="12"/>
          </p:nvPr>
        </p:nvSpPr>
        <p:spPr/>
        <p:txBody>
          <a:bodyPr/>
          <a:lstStyle/>
          <a:p>
            <a:pPr>
              <a:defRPr/>
            </a:pPr>
            <a:fld id="{492E84A3-02EC-8549-BD83-9F5790A19C80}" type="slidenum">
              <a:rPr lang="en-US" smtClean="0"/>
              <a:pPr>
                <a:defRPr/>
              </a:pPr>
              <a:t>55</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899407"/>
            <a:ext cx="4936065" cy="3780545"/>
          </a:xfrm>
          <a:prstGeom prst="rect">
            <a:avLst/>
          </a:prstGeom>
        </p:spPr>
      </p:pic>
      <p:pic>
        <p:nvPicPr>
          <p:cNvPr id="8" name="Content Placeholder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278791" y="1681231"/>
            <a:ext cx="3743730" cy="301283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84666" y="4806949"/>
            <a:ext cx="9072536" cy="1477328"/>
          </a:xfrm>
          <a:prstGeom prst="rect">
            <a:avLst/>
          </a:prstGeom>
          <a:noFill/>
        </p:spPr>
        <p:txBody>
          <a:bodyPr wrap="square" rtlCol="0">
            <a:spAutoFit/>
          </a:bodyPr>
          <a:lstStyle/>
          <a:p>
            <a:pPr marL="285750" indent="-285750">
              <a:buFont typeface="Arial"/>
              <a:buChar char="•"/>
            </a:pPr>
            <a:r>
              <a:rPr lang="en-US" dirty="0" smtClean="0"/>
              <a:t>Sensitivity to trapped flux for N doping improves with lighter doping (larger </a:t>
            </a:r>
            <a:r>
              <a:rPr lang="en-US" dirty="0" err="1" smtClean="0"/>
              <a:t>mfp</a:t>
            </a:r>
            <a:r>
              <a:rPr lang="en-US" dirty="0" smtClean="0"/>
              <a:t>)</a:t>
            </a:r>
          </a:p>
          <a:p>
            <a:pPr marL="285750" indent="-285750">
              <a:buFont typeface="Arial"/>
              <a:buChar char="•"/>
            </a:pPr>
            <a:r>
              <a:rPr lang="en-US" u="sng" dirty="0" smtClean="0"/>
              <a:t>Not </a:t>
            </a:r>
            <a:r>
              <a:rPr lang="en-US" dirty="0" smtClean="0"/>
              <a:t>dramatically higher than standard (especially at higher accelerating fields): </a:t>
            </a:r>
          </a:p>
          <a:p>
            <a:pPr marL="742950" lvl="1" indent="-285750">
              <a:buFont typeface="Arial"/>
              <a:buChar char="•"/>
            </a:pPr>
            <a:r>
              <a:rPr lang="en-US" dirty="0" smtClean="0"/>
              <a:t>120C bake ~0.5 </a:t>
            </a:r>
            <a:r>
              <a:rPr lang="en-US" dirty="0" err="1" smtClean="0"/>
              <a:t>nOhm</a:t>
            </a:r>
            <a:r>
              <a:rPr lang="en-US" dirty="0" smtClean="0"/>
              <a:t> / </a:t>
            </a:r>
            <a:r>
              <a:rPr lang="en-US" dirty="0" err="1" smtClean="0"/>
              <a:t>mGauss</a:t>
            </a:r>
            <a:endParaRPr lang="en-US" dirty="0" smtClean="0"/>
          </a:p>
          <a:p>
            <a:pPr marL="742950" lvl="1" indent="-285750">
              <a:buFont typeface="Arial"/>
              <a:buChar char="•"/>
            </a:pPr>
            <a:r>
              <a:rPr lang="en-US" dirty="0" smtClean="0"/>
              <a:t>EP ~0.7  </a:t>
            </a:r>
          </a:p>
          <a:p>
            <a:pPr marL="742950" lvl="1" indent="-285750">
              <a:buFont typeface="Arial"/>
              <a:buChar char="•"/>
            </a:pPr>
            <a:r>
              <a:rPr lang="en-US" dirty="0" smtClean="0"/>
              <a:t>N dope (best) ~0.9 </a:t>
            </a:r>
            <a:endParaRPr lang="en-US" dirty="0"/>
          </a:p>
        </p:txBody>
      </p:sp>
      <p:sp>
        <p:nvSpPr>
          <p:cNvPr id="11" name="TextBox 10"/>
          <p:cNvSpPr txBox="1"/>
          <p:nvPr/>
        </p:nvSpPr>
        <p:spPr>
          <a:xfrm>
            <a:off x="5731282" y="899407"/>
            <a:ext cx="3199464" cy="1754327"/>
          </a:xfrm>
          <a:prstGeom prst="rect">
            <a:avLst/>
          </a:prstGeom>
          <a:noFill/>
        </p:spPr>
        <p:txBody>
          <a:bodyPr wrap="none" rtlCol="0">
            <a:spAutoFit/>
          </a:bodyPr>
          <a:lstStyle/>
          <a:p>
            <a:r>
              <a:rPr lang="en-US" dirty="0" smtClean="0"/>
              <a:t>M. </a:t>
            </a:r>
            <a:r>
              <a:rPr lang="en-US" dirty="0" err="1" smtClean="0"/>
              <a:t>Martinello</a:t>
            </a:r>
            <a:r>
              <a:rPr lang="en-US" dirty="0" smtClean="0"/>
              <a:t> et al, MOPB015</a:t>
            </a:r>
          </a:p>
          <a:p>
            <a:r>
              <a:rPr lang="en-US" dirty="0" smtClean="0"/>
              <a:t>M. </a:t>
            </a:r>
            <a:r>
              <a:rPr lang="en-US" dirty="0" err="1" smtClean="0"/>
              <a:t>Checchin</a:t>
            </a:r>
            <a:r>
              <a:rPr lang="en-US" dirty="0" smtClean="0"/>
              <a:t> et al, </a:t>
            </a:r>
            <a:r>
              <a:rPr lang="en-US" dirty="0"/>
              <a:t>MOPB020</a:t>
            </a:r>
            <a:br>
              <a:rPr lang="en-US" dirty="0"/>
            </a:br>
            <a:endParaRPr lang="en-US" dirty="0"/>
          </a:p>
          <a:p>
            <a:r>
              <a:rPr lang="en-US" dirty="0"/>
              <a:t/>
            </a:r>
            <a:br>
              <a:rPr lang="en-US" dirty="0"/>
            </a:br>
            <a:endParaRPr lang="en-US" dirty="0"/>
          </a:p>
          <a:p>
            <a:endParaRPr lang="en-US" dirty="0"/>
          </a:p>
        </p:txBody>
      </p:sp>
    </p:spTree>
    <p:extLst>
      <p:ext uri="{BB962C8B-B14F-4D97-AF65-F5344CB8AC3E}">
        <p14:creationId xmlns:p14="http://schemas.microsoft.com/office/powerpoint/2010/main" val="42028862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109"/>
            <a:ext cx="8686800" cy="641739"/>
          </a:xfrm>
        </p:spPr>
        <p:txBody>
          <a:bodyPr/>
          <a:lstStyle/>
          <a:p>
            <a:r>
              <a:rPr lang="en-US" dirty="0" smtClean="0"/>
              <a:t>Surface post N bake, pre-EP: poorly SC </a:t>
            </a:r>
            <a:r>
              <a:rPr lang="en-US" dirty="0"/>
              <a:t>n</a:t>
            </a:r>
            <a:r>
              <a:rPr lang="en-US" dirty="0" smtClean="0"/>
              <a:t>itrides phases</a:t>
            </a:r>
            <a:endParaRPr lang="en-US" dirty="0"/>
          </a:p>
        </p:txBody>
      </p:sp>
      <p:sp>
        <p:nvSpPr>
          <p:cNvPr id="4" name="Date Placeholder 3"/>
          <p:cNvSpPr>
            <a:spLocks noGrp="1"/>
          </p:cNvSpPr>
          <p:nvPr>
            <p:ph type="dt" sz="half" idx="10"/>
          </p:nvPr>
        </p:nvSpPr>
        <p:spPr/>
        <p:txBody>
          <a:bodyPr/>
          <a:lstStyle/>
          <a:p>
            <a:fld id="{F2B27250-96F7-0D46-AEE8-F50169BF49EB}" type="datetime1">
              <a:rPr lang="en-US" altLang="en-US" smtClean="0"/>
              <a:t>11/1/2015</a:t>
            </a:fld>
            <a:endParaRPr lang="en-US" altLang="en-US"/>
          </a:p>
        </p:txBody>
      </p:sp>
      <p:sp>
        <p:nvSpPr>
          <p:cNvPr id="5" name="Footer Placeholder 4"/>
          <p:cNvSpPr>
            <a:spLocks noGrp="1"/>
          </p:cNvSpPr>
          <p:nvPr>
            <p:ph type="ftr" sz="quarter" idx="11"/>
          </p:nvPr>
        </p:nvSpPr>
        <p:spPr/>
        <p:txBody>
          <a:bodyPr/>
          <a:lstStyle/>
          <a:p>
            <a:pPr>
              <a:defRPr/>
            </a:pPr>
            <a:r>
              <a:rPr lang="en-US" smtClean="0"/>
              <a:t>Grassellino | Performance of N doped cavities</a:t>
            </a:r>
            <a:endParaRPr lang="en-US" b="1" dirty="0"/>
          </a:p>
        </p:txBody>
      </p:sp>
      <p:sp>
        <p:nvSpPr>
          <p:cNvPr id="6" name="Slide Number Placeholder 5"/>
          <p:cNvSpPr>
            <a:spLocks noGrp="1"/>
          </p:cNvSpPr>
          <p:nvPr>
            <p:ph type="sldNum" sz="quarter" idx="12"/>
          </p:nvPr>
        </p:nvSpPr>
        <p:spPr/>
        <p:txBody>
          <a:bodyPr/>
          <a:lstStyle/>
          <a:p>
            <a:fld id="{B90F8D73-98D2-48A4-BBC8-B0932364EAC9}" type="slidenum">
              <a:rPr lang="en-US" altLang="en-US" smtClean="0"/>
              <a:pPr/>
              <a:t>56</a:t>
            </a:fld>
            <a:endParaRPr lang="en-US" altLang="en-US"/>
          </a:p>
        </p:txBody>
      </p:sp>
      <p:sp>
        <p:nvSpPr>
          <p:cNvPr id="7" name="Shape 43"/>
          <p:cNvSpPr/>
          <p:nvPr/>
        </p:nvSpPr>
        <p:spPr>
          <a:xfrm>
            <a:off x="228600" y="745405"/>
            <a:ext cx="4705865" cy="564574"/>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defTabSz="321457">
              <a:defRPr sz="1800">
                <a:solidFill>
                  <a:srgbClr val="000000"/>
                </a:solidFill>
              </a:defRPr>
            </a:pPr>
            <a:r>
              <a:rPr sz="1600" dirty="0">
                <a:solidFill>
                  <a:srgbClr val="E32400"/>
                </a:solidFill>
                <a:latin typeface="Georgia"/>
                <a:ea typeface="Georgia"/>
                <a:cs typeface="Georgia"/>
                <a:sym typeface="Georgia"/>
              </a:rPr>
              <a:t>Flat Nb sample baked at 800C˚ </a:t>
            </a:r>
          </a:p>
          <a:p>
            <a:pPr defTabSz="321457">
              <a:defRPr sz="1800">
                <a:solidFill>
                  <a:srgbClr val="000000"/>
                </a:solidFill>
              </a:defRPr>
            </a:pPr>
            <a:r>
              <a:rPr sz="1600" dirty="0">
                <a:solidFill>
                  <a:srgbClr val="E32400"/>
                </a:solidFill>
                <a:latin typeface="Georgia"/>
                <a:ea typeface="Georgia"/>
                <a:cs typeface="Georgia"/>
                <a:sym typeface="Georgia"/>
              </a:rPr>
              <a:t>for </a:t>
            </a:r>
            <a:r>
              <a:rPr sz="1600" b="1" dirty="0">
                <a:solidFill>
                  <a:srgbClr val="E32400"/>
                </a:solidFill>
                <a:latin typeface="Georgia"/>
                <a:ea typeface="Georgia"/>
                <a:cs typeface="Georgia"/>
                <a:sym typeface="Georgia"/>
              </a:rPr>
              <a:t>2 min with N</a:t>
            </a:r>
            <a:r>
              <a:rPr sz="1600" b="1" baseline="-5999" dirty="0">
                <a:solidFill>
                  <a:srgbClr val="E32400"/>
                </a:solidFill>
                <a:latin typeface="Georgia"/>
                <a:ea typeface="Georgia"/>
                <a:cs typeface="Georgia"/>
                <a:sym typeface="Georgia"/>
              </a:rPr>
              <a:t>2</a:t>
            </a:r>
            <a:r>
              <a:rPr sz="1600" dirty="0">
                <a:solidFill>
                  <a:srgbClr val="E32400"/>
                </a:solidFill>
                <a:latin typeface="Georgia"/>
                <a:ea typeface="Georgia"/>
                <a:cs typeface="Georgia"/>
                <a:sym typeface="Georgia"/>
              </a:rPr>
              <a:t> + 6 min </a:t>
            </a:r>
            <a:r>
              <a:rPr lang="en-US" sz="1600" dirty="0">
                <a:solidFill>
                  <a:srgbClr val="E32400"/>
                </a:solidFill>
                <a:latin typeface="Georgia"/>
                <a:ea typeface="Georgia"/>
                <a:cs typeface="Georgia"/>
                <a:sym typeface="Georgia"/>
              </a:rPr>
              <a:t>annealing</a:t>
            </a:r>
            <a:endParaRPr sz="1600" dirty="0">
              <a:solidFill>
                <a:srgbClr val="E32400"/>
              </a:solidFill>
              <a:latin typeface="Georgia"/>
              <a:ea typeface="Georgia"/>
              <a:cs typeface="Georgia"/>
              <a:sym typeface="Georgia"/>
            </a:endParaRPr>
          </a:p>
        </p:txBody>
      </p:sp>
      <p:pic>
        <p:nvPicPr>
          <p:cNvPr id="9" name="N-tr2-6min-15-s1-1.9.png"/>
          <p:cNvPicPr/>
          <p:nvPr/>
        </p:nvPicPr>
        <p:blipFill>
          <a:blip r:embed="rId2">
            <a:extLst/>
          </a:blip>
          <a:stretch>
            <a:fillRect/>
          </a:stretch>
        </p:blipFill>
        <p:spPr>
          <a:xfrm>
            <a:off x="392906" y="1258634"/>
            <a:ext cx="3804047" cy="2732936"/>
          </a:xfrm>
          <a:prstGeom prst="rect">
            <a:avLst/>
          </a:prstGeom>
          <a:ln w="12700">
            <a:miter lim="400000"/>
          </a:ln>
        </p:spPr>
      </p:pic>
      <p:pic>
        <p:nvPicPr>
          <p:cNvPr id="10" name="5kV-field-free-2.7.jpg"/>
          <p:cNvPicPr/>
          <p:nvPr/>
        </p:nvPicPr>
        <p:blipFill>
          <a:blip r:embed="rId3">
            <a:extLst/>
          </a:blip>
          <a:stretch>
            <a:fillRect/>
          </a:stretch>
        </p:blipFill>
        <p:spPr>
          <a:xfrm>
            <a:off x="5002125" y="1245149"/>
            <a:ext cx="3815849" cy="2741415"/>
          </a:xfrm>
          <a:prstGeom prst="rect">
            <a:avLst/>
          </a:prstGeom>
          <a:ln w="12700">
            <a:miter lim="400000"/>
          </a:ln>
        </p:spPr>
      </p:pic>
      <p:sp>
        <p:nvSpPr>
          <p:cNvPr id="11" name="Shape 47"/>
          <p:cNvSpPr/>
          <p:nvPr/>
        </p:nvSpPr>
        <p:spPr>
          <a:xfrm>
            <a:off x="5002125" y="745405"/>
            <a:ext cx="4357443" cy="564574"/>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defTabSz="321457">
              <a:defRPr sz="1800">
                <a:solidFill>
                  <a:srgbClr val="000000"/>
                </a:solidFill>
              </a:defRPr>
            </a:pPr>
            <a:r>
              <a:rPr sz="1600" dirty="0">
                <a:solidFill>
                  <a:srgbClr val="000000"/>
                </a:solidFill>
                <a:latin typeface="Georgia"/>
                <a:ea typeface="Georgia"/>
                <a:cs typeface="Georgia"/>
                <a:sym typeface="Georgia"/>
              </a:rPr>
              <a:t>Flat Nb sample baked at 800C˚ for </a:t>
            </a:r>
          </a:p>
          <a:p>
            <a:pPr defTabSz="321457">
              <a:defRPr sz="1800">
                <a:solidFill>
                  <a:srgbClr val="000000"/>
                </a:solidFill>
              </a:defRPr>
            </a:pPr>
            <a:r>
              <a:rPr sz="1600" b="1" dirty="0">
                <a:solidFill>
                  <a:srgbClr val="000000"/>
                </a:solidFill>
                <a:latin typeface="Georgia"/>
                <a:ea typeface="Georgia"/>
                <a:cs typeface="Georgia"/>
                <a:sym typeface="Georgia"/>
              </a:rPr>
              <a:t>20 min with N</a:t>
            </a:r>
            <a:r>
              <a:rPr sz="1600" b="1" baseline="-5999" dirty="0">
                <a:solidFill>
                  <a:srgbClr val="000000"/>
                </a:solidFill>
                <a:latin typeface="Georgia"/>
                <a:ea typeface="Georgia"/>
                <a:cs typeface="Georgia"/>
                <a:sym typeface="Georgia"/>
              </a:rPr>
              <a:t>2</a:t>
            </a:r>
            <a:r>
              <a:rPr sz="1600" dirty="0">
                <a:solidFill>
                  <a:srgbClr val="000000"/>
                </a:solidFill>
                <a:latin typeface="Georgia"/>
                <a:ea typeface="Georgia"/>
                <a:cs typeface="Georgia"/>
                <a:sym typeface="Georgia"/>
              </a:rPr>
              <a:t> + 30 min </a:t>
            </a:r>
            <a:r>
              <a:rPr lang="en-US" sz="1600" dirty="0">
                <a:solidFill>
                  <a:srgbClr val="000000"/>
                </a:solidFill>
                <a:latin typeface="Georgia"/>
                <a:ea typeface="Georgia"/>
                <a:cs typeface="Georgia"/>
                <a:sym typeface="Georgia"/>
              </a:rPr>
              <a:t>annealing</a:t>
            </a:r>
            <a:endParaRPr sz="1600" dirty="0">
              <a:solidFill>
                <a:srgbClr val="000000"/>
              </a:solidFill>
              <a:latin typeface="Georgia"/>
              <a:ea typeface="Georgia"/>
              <a:cs typeface="Georgia"/>
              <a:sym typeface="Georgia"/>
            </a:endParaRPr>
          </a:p>
        </p:txBody>
      </p:sp>
      <p:sp>
        <p:nvSpPr>
          <p:cNvPr id="13" name="TextBox 12"/>
          <p:cNvSpPr txBox="1"/>
          <p:nvPr/>
        </p:nvSpPr>
        <p:spPr>
          <a:xfrm>
            <a:off x="829049" y="2925893"/>
            <a:ext cx="7114901" cy="707886"/>
          </a:xfrm>
          <a:prstGeom prst="rect">
            <a:avLst/>
          </a:prstGeom>
          <a:noFill/>
        </p:spPr>
        <p:txBody>
          <a:bodyPr wrap="square" rtlCol="0">
            <a:spAutoFit/>
          </a:bodyPr>
          <a:lstStyle/>
          <a:p>
            <a:r>
              <a:rPr lang="en-US" sz="2000" b="1" dirty="0">
                <a:solidFill>
                  <a:srgbClr val="004C97"/>
                </a:solidFill>
                <a:latin typeface="Arial"/>
              </a:rPr>
              <a:t>Bad (poorly SC) nitride phases that need to be removed via </a:t>
            </a:r>
            <a:r>
              <a:rPr lang="en-US" sz="2000" b="1" dirty="0" smtClean="0">
                <a:solidFill>
                  <a:srgbClr val="004C97"/>
                </a:solidFill>
                <a:latin typeface="Arial"/>
              </a:rPr>
              <a:t>EP correlate with poor performance (pre-EP)</a:t>
            </a:r>
            <a:endParaRPr lang="en-US" sz="2000" b="1" dirty="0">
              <a:solidFill>
                <a:srgbClr val="004C97"/>
              </a:solidFill>
              <a:latin typeface="Arial"/>
            </a:endParaRPr>
          </a:p>
        </p:txBody>
      </p:sp>
      <p:sp>
        <p:nvSpPr>
          <p:cNvPr id="14" name="Date Placeholder 3"/>
          <p:cNvSpPr txBox="1">
            <a:spLocks/>
          </p:cNvSpPr>
          <p:nvPr/>
        </p:nvSpPr>
        <p:spPr>
          <a:xfrm>
            <a:off x="6450013" y="6515100"/>
            <a:ext cx="1076325" cy="241300"/>
          </a:xfrm>
          <a:prstGeom prst="rect">
            <a:avLst/>
          </a:prstGeom>
        </p:spPr>
        <p:txBody>
          <a:bodyPr lIns="0" tIns="0" rIns="0" bIns="0" anchor="t" anchorCtr="0"/>
          <a:lstStyle>
            <a:defPPr>
              <a:defRPr lang="en-US"/>
            </a:defPPr>
            <a:lvl1pPr marL="0" algn="r" defTabSz="457200" rtl="0" eaLnBrk="1" latinLnBrk="0" hangingPunct="1">
              <a:defRPr sz="900" kern="1200">
                <a:solidFill>
                  <a:srgbClr val="154D81"/>
                </a:solidFill>
                <a:latin typeface="Helvetica"/>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6CD7D0-CD4B-1C44-9EF0-5C59AF0134B3}" type="datetime1">
              <a:rPr lang="en-US" altLang="en-US" smtClean="0"/>
              <a:pPr/>
              <a:t>11/1/2015</a:t>
            </a:fld>
            <a:endParaRPr lang="en-US" altLang="en-US"/>
          </a:p>
        </p:txBody>
      </p:sp>
      <p:sp>
        <p:nvSpPr>
          <p:cNvPr id="15" name="Footer Placeholder 4"/>
          <p:cNvSpPr txBox="1">
            <a:spLocks/>
          </p:cNvSpPr>
          <p:nvPr/>
        </p:nvSpPr>
        <p:spPr>
          <a:xfrm>
            <a:off x="806450" y="6515100"/>
            <a:ext cx="5373688" cy="241300"/>
          </a:xfrm>
          <a:prstGeom prst="rect">
            <a:avLst/>
          </a:prstGeom>
        </p:spPr>
        <p:txBody>
          <a:bodyPr lIns="0" tIns="0" rIns="0" bIns="0" anchor="t" anchorCtr="0"/>
          <a:lstStyle>
            <a:defPPr>
              <a:defRPr lang="en-US"/>
            </a:defPPr>
            <a:lvl1pPr marL="0" algn="l" defTabSz="457200" rtl="0" eaLnBrk="1" latinLnBrk="0" hangingPunct="1">
              <a:defRPr sz="900" kern="1200">
                <a:solidFill>
                  <a:srgbClr val="154D81"/>
                </a:solidFill>
                <a:latin typeface="Helvetica"/>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mtClean="0"/>
              <a:t>Grassellino | Performance of N doped cavities</a:t>
            </a:r>
            <a:endParaRPr lang="en-US" b="1" dirty="0"/>
          </a:p>
        </p:txBody>
      </p:sp>
      <p:sp>
        <p:nvSpPr>
          <p:cNvPr id="16" name="Slide Number Placeholder 5"/>
          <p:cNvSpPr txBox="1">
            <a:spLocks/>
          </p:cNvSpPr>
          <p:nvPr/>
        </p:nvSpPr>
        <p:spPr>
          <a:xfrm>
            <a:off x="228600" y="6515100"/>
            <a:ext cx="447675" cy="241300"/>
          </a:xfrm>
          <a:prstGeom prst="rect">
            <a:avLst/>
          </a:prstGeom>
        </p:spPr>
        <p:txBody>
          <a:bodyPr lIns="0" tIns="0" rIns="0" bIns="0" anchor="t" anchorCtr="0"/>
          <a:lstStyle>
            <a:defPPr>
              <a:defRPr lang="en-US"/>
            </a:defPPr>
            <a:lvl1pPr marL="0" algn="l" defTabSz="457200" rtl="0" eaLnBrk="1" latinLnBrk="0" hangingPunct="1">
              <a:defRPr sz="900" kern="1200">
                <a:solidFill>
                  <a:srgbClr val="154D81"/>
                </a:solidFill>
                <a:latin typeface="Helvetica"/>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90F8D73-98D2-48A4-BBC8-B0932364EAC9}" type="slidenum">
              <a:rPr lang="en-US" altLang="en-US" smtClean="0"/>
              <a:pPr/>
              <a:t>56</a:t>
            </a:fld>
            <a:endParaRPr lang="en-US" altLang="en-US"/>
          </a:p>
        </p:txBody>
      </p:sp>
      <p:pic>
        <p:nvPicPr>
          <p:cNvPr id="17" name="2.tif"/>
          <p:cNvPicPr/>
          <p:nvPr/>
        </p:nvPicPr>
        <p:blipFill>
          <a:blip r:embed="rId4">
            <a:extLst/>
          </a:blip>
          <a:stretch>
            <a:fillRect/>
          </a:stretch>
        </p:blipFill>
        <p:spPr>
          <a:xfrm>
            <a:off x="3269966" y="4004472"/>
            <a:ext cx="2777133" cy="2777133"/>
          </a:xfrm>
          <a:prstGeom prst="rect">
            <a:avLst/>
          </a:prstGeom>
          <a:ln w="12700">
            <a:miter lim="400000"/>
          </a:ln>
        </p:spPr>
      </p:pic>
      <p:pic>
        <p:nvPicPr>
          <p:cNvPr id="18" name="droppedImage.png"/>
          <p:cNvPicPr/>
          <p:nvPr/>
        </p:nvPicPr>
        <p:blipFill>
          <a:blip r:embed="rId5">
            <a:extLst/>
          </a:blip>
          <a:stretch>
            <a:fillRect/>
          </a:stretch>
        </p:blipFill>
        <p:spPr>
          <a:xfrm>
            <a:off x="6163185" y="4004472"/>
            <a:ext cx="2946797" cy="2772841"/>
          </a:xfrm>
          <a:prstGeom prst="rect">
            <a:avLst/>
          </a:prstGeom>
          <a:ln w="12700">
            <a:miter lim="400000"/>
          </a:ln>
        </p:spPr>
      </p:pic>
      <p:sp>
        <p:nvSpPr>
          <p:cNvPr id="19" name="Shape 62"/>
          <p:cNvSpPr/>
          <p:nvPr/>
        </p:nvSpPr>
        <p:spPr>
          <a:xfrm>
            <a:off x="6207833" y="3870527"/>
            <a:ext cx="2814220" cy="392653"/>
          </a:xfrm>
          <a:prstGeom prst="rect">
            <a:avLst/>
          </a:prstGeom>
          <a:solidFill>
            <a:srgbClr val="AAAAAA"/>
          </a:solidFill>
          <a:ln w="12700">
            <a:miter lim="400000"/>
          </a:ln>
          <a:extLst>
            <a:ext uri="{C572A759-6A51-4108-AA02-DFA0A04FC94B}">
              <ma14:wrappingTextBoxFlag xmlns:ma14="http://schemas.microsoft.com/office/mac/drawingml/2011/main" xmlns="" val="1"/>
            </a:ext>
          </a:extLst>
        </p:spPr>
        <p:txBody>
          <a:bodyPr wrap="none" lIns="26788" tIns="26788" rIns="26788" bIns="26788">
            <a:spAutoFit/>
          </a:bodyPr>
          <a:lstStyle/>
          <a:p>
            <a:pPr defTabSz="196446">
              <a:buClr>
                <a:srgbClr val="000000"/>
              </a:buClr>
              <a:defRPr sz="1800">
                <a:solidFill>
                  <a:srgbClr val="000000"/>
                </a:solidFill>
              </a:defRPr>
            </a:pPr>
            <a:r>
              <a:rPr sz="2200" dirty="0">
                <a:solidFill>
                  <a:srgbClr val="FFFFFF"/>
                </a:solidFill>
                <a:uFill>
                  <a:solidFill>
                    <a:srgbClr val="FFFFFF"/>
                  </a:solidFill>
                </a:uFill>
                <a:latin typeface="Times New Roman"/>
                <a:ea typeface="Times New Roman"/>
                <a:cs typeface="Times New Roman"/>
                <a:sym typeface="Times New Roman"/>
              </a:rPr>
              <a:t>Nb</a:t>
            </a:r>
            <a:r>
              <a:rPr sz="2200" baseline="-5999" dirty="0">
                <a:solidFill>
                  <a:srgbClr val="FFFFFF"/>
                </a:solidFill>
                <a:uFill>
                  <a:solidFill>
                    <a:srgbClr val="FFFFFF"/>
                  </a:solidFill>
                </a:uFill>
                <a:latin typeface="Times New Roman"/>
                <a:ea typeface="Times New Roman"/>
                <a:cs typeface="Times New Roman"/>
                <a:sym typeface="Times New Roman"/>
              </a:rPr>
              <a:t> </a:t>
            </a:r>
            <a:r>
              <a:rPr sz="2200" dirty="0">
                <a:solidFill>
                  <a:srgbClr val="FFFFFF"/>
                </a:solidFill>
                <a:uFill>
                  <a:solidFill>
                    <a:srgbClr val="FFFFFF"/>
                  </a:solidFill>
                </a:uFill>
                <a:latin typeface="Times New Roman"/>
                <a:ea typeface="Times New Roman"/>
                <a:cs typeface="Times New Roman"/>
                <a:sym typeface="Times New Roman"/>
              </a:rPr>
              <a:t>[113]+</a:t>
            </a:r>
            <a:r>
              <a:rPr sz="2200" dirty="0">
                <a:solidFill>
                  <a:srgbClr val="3A88FE"/>
                </a:solidFill>
                <a:uFill>
                  <a:solidFill>
                    <a:srgbClr val="3A88FE"/>
                  </a:solidFill>
                </a:uFill>
                <a:latin typeface="Times New Roman"/>
                <a:ea typeface="Times New Roman"/>
                <a:cs typeface="Times New Roman"/>
                <a:sym typeface="Times New Roman"/>
              </a:rPr>
              <a:t>Nb</a:t>
            </a:r>
            <a:r>
              <a:rPr sz="2200" baseline="-5999" dirty="0">
                <a:solidFill>
                  <a:srgbClr val="3A88FE"/>
                </a:solidFill>
                <a:uFill>
                  <a:solidFill>
                    <a:srgbClr val="3A88FE"/>
                  </a:solidFill>
                </a:uFill>
                <a:latin typeface="Times New Roman"/>
                <a:ea typeface="Times New Roman"/>
                <a:cs typeface="Times New Roman"/>
                <a:sym typeface="Times New Roman"/>
              </a:rPr>
              <a:t>2</a:t>
            </a:r>
            <a:r>
              <a:rPr sz="2200" dirty="0">
                <a:solidFill>
                  <a:srgbClr val="3A88FE"/>
                </a:solidFill>
                <a:uFill>
                  <a:solidFill>
                    <a:srgbClr val="3A88FE"/>
                  </a:solidFill>
                </a:uFill>
                <a:latin typeface="Times New Roman"/>
                <a:ea typeface="Times New Roman"/>
                <a:cs typeface="Times New Roman"/>
                <a:sym typeface="Times New Roman"/>
              </a:rPr>
              <a:t>N [210]</a:t>
            </a:r>
            <a:r>
              <a:rPr sz="2200" dirty="0">
                <a:solidFill>
                  <a:srgbClr val="FFFFFF"/>
                </a:solidFill>
                <a:uFill>
                  <a:solidFill>
                    <a:srgbClr val="FFFFFF"/>
                  </a:solidFill>
                </a:uFill>
                <a:latin typeface="Times New Roman"/>
                <a:ea typeface="Times New Roman"/>
                <a:cs typeface="Times New Roman"/>
                <a:sym typeface="Times New Roman"/>
              </a:rPr>
              <a:t>+?</a:t>
            </a:r>
          </a:p>
        </p:txBody>
      </p:sp>
      <p:sp>
        <p:nvSpPr>
          <p:cNvPr id="20" name="Shape 63"/>
          <p:cNvSpPr/>
          <p:nvPr/>
        </p:nvSpPr>
        <p:spPr>
          <a:xfrm>
            <a:off x="4654067" y="5308206"/>
            <a:ext cx="348258" cy="348258"/>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7"/>
                </a:cubicBezTo>
                <a:cubicBezTo>
                  <a:pt x="12954" y="20639"/>
                  <a:pt x="6724" y="20639"/>
                  <a:pt x="2882" y="16797"/>
                </a:cubicBezTo>
                <a:cubicBezTo>
                  <a:pt x="-961" y="12954"/>
                  <a:pt x="-961" y="6724"/>
                  <a:pt x="2882" y="2882"/>
                </a:cubicBezTo>
                <a:cubicBezTo>
                  <a:pt x="6724" y="-961"/>
                  <a:pt x="12954" y="-961"/>
                  <a:pt x="16797" y="2882"/>
                </a:cubicBezTo>
              </a:path>
            </a:pathLst>
          </a:custGeom>
          <a:ln w="12700">
            <a:solidFill>
              <a:srgbClr val="F5EC00"/>
            </a:solidFill>
            <a:miter lim="400000"/>
          </a:ln>
        </p:spPr>
        <p:txBody>
          <a:bodyPr lIns="26788" tIns="26788" rIns="26788" bIns="26788"/>
          <a:lstStyle/>
          <a:p>
            <a:pPr defTabSz="196446">
              <a:buClr>
                <a:srgbClr val="000000"/>
              </a:buClr>
              <a:defRPr sz="800" b="1">
                <a:solidFill>
                  <a:srgbClr val="000000"/>
                </a:solidFill>
                <a:uFill>
                  <a:solidFill/>
                </a:uFill>
                <a:latin typeface="Times New Roman"/>
                <a:ea typeface="Times New Roman"/>
                <a:cs typeface="Times New Roman"/>
                <a:sym typeface="Times New Roman"/>
              </a:defRPr>
            </a:pPr>
            <a:endParaRPr sz="800" b="1">
              <a:solidFill>
                <a:srgbClr val="000000"/>
              </a:solidFill>
              <a:uFill>
                <a:solidFill/>
              </a:uFill>
              <a:latin typeface="Times New Roman"/>
              <a:ea typeface="Times New Roman"/>
              <a:cs typeface="Times New Roman"/>
              <a:sym typeface="Times New Roman"/>
            </a:endParaRPr>
          </a:p>
        </p:txBody>
      </p:sp>
      <p:sp>
        <p:nvSpPr>
          <p:cNvPr id="21" name="Shape 64"/>
          <p:cNvSpPr/>
          <p:nvPr/>
        </p:nvSpPr>
        <p:spPr>
          <a:xfrm flipH="1">
            <a:off x="5005215" y="5486801"/>
            <a:ext cx="1586874" cy="1"/>
          </a:xfrm>
          <a:prstGeom prst="line">
            <a:avLst/>
          </a:prstGeom>
          <a:ln w="12700">
            <a:solidFill>
              <a:srgbClr val="F5EC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22" name="Shape 65"/>
          <p:cNvSpPr/>
          <p:nvPr/>
        </p:nvSpPr>
        <p:spPr>
          <a:xfrm>
            <a:off x="135645" y="4422870"/>
            <a:ext cx="3125391" cy="1303238"/>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defTabSz="321457">
              <a:defRPr sz="1800">
                <a:solidFill>
                  <a:srgbClr val="000000"/>
                </a:solidFill>
              </a:defRPr>
            </a:pPr>
            <a:r>
              <a:rPr lang="en-US" sz="2000" dirty="0">
                <a:solidFill>
                  <a:srgbClr val="000000"/>
                </a:solidFill>
                <a:latin typeface="Georgia"/>
                <a:ea typeface="Georgia"/>
                <a:cs typeface="Georgia"/>
                <a:sym typeface="Georgia"/>
              </a:rPr>
              <a:t>F</a:t>
            </a:r>
            <a:r>
              <a:rPr sz="2000" dirty="0" smtClean="0">
                <a:solidFill>
                  <a:srgbClr val="000000"/>
                </a:solidFill>
                <a:latin typeface="Georgia"/>
                <a:ea typeface="Georgia"/>
                <a:cs typeface="Georgia"/>
                <a:sym typeface="Georgia"/>
              </a:rPr>
              <a:t>ew </a:t>
            </a:r>
            <a:r>
              <a:rPr sz="2000" dirty="0">
                <a:solidFill>
                  <a:srgbClr val="000000"/>
                </a:solidFill>
                <a:latin typeface="Georgia"/>
                <a:ea typeface="Georgia"/>
                <a:cs typeface="Georgia"/>
                <a:sym typeface="Georgia"/>
              </a:rPr>
              <a:t>Nb nitrides-features (Nb</a:t>
            </a:r>
            <a:r>
              <a:rPr sz="2000" baseline="-5999" dirty="0">
                <a:solidFill>
                  <a:srgbClr val="000000"/>
                </a:solidFill>
                <a:latin typeface="Georgia"/>
                <a:ea typeface="Georgia"/>
                <a:cs typeface="Georgia"/>
                <a:sym typeface="Georgia"/>
              </a:rPr>
              <a:t>2</a:t>
            </a:r>
            <a:r>
              <a:rPr sz="2000" dirty="0">
                <a:solidFill>
                  <a:srgbClr val="000000"/>
                </a:solidFill>
                <a:latin typeface="Georgia"/>
                <a:ea typeface="Georgia"/>
                <a:cs typeface="Georgia"/>
                <a:sym typeface="Georgia"/>
              </a:rPr>
              <a:t>N reflections) in Nb near-surface.  </a:t>
            </a:r>
            <a:r>
              <a:rPr lang="en-US" sz="2000" dirty="0">
                <a:solidFill>
                  <a:srgbClr val="000000"/>
                </a:solidFill>
                <a:latin typeface="Georgia"/>
                <a:ea typeface="Georgia"/>
                <a:cs typeface="Georgia"/>
                <a:sym typeface="Georgia"/>
              </a:rPr>
              <a:t>Nitride “teeth”</a:t>
            </a:r>
            <a:r>
              <a:rPr sz="2000" dirty="0">
                <a:solidFill>
                  <a:srgbClr val="000000"/>
                </a:solidFill>
                <a:latin typeface="Georgia"/>
                <a:ea typeface="Georgia"/>
                <a:cs typeface="Georgia"/>
                <a:sym typeface="Georgia"/>
              </a:rPr>
              <a:t> go ~0.2 μm deep</a:t>
            </a:r>
          </a:p>
        </p:txBody>
      </p:sp>
      <p:sp>
        <p:nvSpPr>
          <p:cNvPr id="23" name="Shape 67"/>
          <p:cNvSpPr/>
          <p:nvPr/>
        </p:nvSpPr>
        <p:spPr>
          <a:xfrm>
            <a:off x="5020185" y="4031261"/>
            <a:ext cx="923766" cy="392653"/>
          </a:xfrm>
          <a:prstGeom prst="rect">
            <a:avLst/>
          </a:prstGeom>
          <a:ln w="12700">
            <a:miter lim="400000"/>
          </a:ln>
          <a:extLst>
            <a:ext uri="{C572A759-6A51-4108-AA02-DFA0A04FC94B}">
              <ma14:wrappingTextBoxFlag xmlns:ma14="http://schemas.microsoft.com/office/mac/drawingml/2011/main" xmlns="" val="1"/>
            </a:ext>
          </a:extLst>
        </p:spPr>
        <p:txBody>
          <a:bodyPr wrap="none" lIns="26788" tIns="26788" rIns="26788" bIns="26788">
            <a:spAutoFit/>
          </a:bodyPr>
          <a:lstStyle>
            <a:lvl1pPr algn="l" defTabSz="279400">
              <a:buClr>
                <a:srgbClr val="000000"/>
              </a:buClr>
              <a:defRPr sz="3200">
                <a:uFill>
                  <a:solidFill>
                    <a:srgbClr val="FFFFFF"/>
                  </a:solidFill>
                </a:uFill>
                <a:latin typeface="Times New Roman"/>
                <a:ea typeface="Times New Roman"/>
                <a:cs typeface="Times New Roman"/>
                <a:sym typeface="Times New Roman"/>
              </a:defRPr>
            </a:lvl1pPr>
          </a:lstStyle>
          <a:p>
            <a:pPr>
              <a:defRPr sz="1800">
                <a:solidFill>
                  <a:srgbClr val="000000"/>
                </a:solidFill>
                <a:uFillTx/>
              </a:defRPr>
            </a:pPr>
            <a:r>
              <a:rPr sz="2200">
                <a:solidFill>
                  <a:srgbClr val="FFFFFF"/>
                </a:solidFill>
                <a:uFillTx/>
              </a:rPr>
              <a:t>Pt layer</a:t>
            </a:r>
          </a:p>
        </p:txBody>
      </p:sp>
      <p:sp>
        <p:nvSpPr>
          <p:cNvPr id="24" name="Shape 68"/>
          <p:cNvSpPr/>
          <p:nvPr/>
        </p:nvSpPr>
        <p:spPr>
          <a:xfrm flipH="1">
            <a:off x="3903974" y="4486676"/>
            <a:ext cx="479227" cy="726281"/>
          </a:xfrm>
          <a:prstGeom prst="line">
            <a:avLst/>
          </a:prstGeom>
          <a:ln w="12700">
            <a:solidFill>
              <a:srgbClr val="FFFFFF"/>
            </a:solidFill>
            <a:miter lim="400000"/>
            <a:headEnd type="stealth"/>
            <a:tail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25" name="Shape 69"/>
          <p:cNvSpPr/>
          <p:nvPr/>
        </p:nvSpPr>
        <p:spPr>
          <a:xfrm rot="18270436">
            <a:off x="3610988" y="4602840"/>
            <a:ext cx="848321" cy="269543"/>
          </a:xfrm>
          <a:prstGeom prst="rect">
            <a:avLst/>
          </a:prstGeom>
          <a:ln w="12700">
            <a:miter lim="400000"/>
          </a:ln>
          <a:extLst>
            <a:ext uri="{C572A759-6A51-4108-AA02-DFA0A04FC94B}">
              <ma14:wrappingTextBoxFlag xmlns:ma14="http://schemas.microsoft.com/office/mac/drawingml/2011/main" xmlns="" val="1"/>
            </a:ext>
          </a:extLst>
        </p:spPr>
        <p:txBody>
          <a:bodyPr lIns="26788" tIns="26788" rIns="26788" bIns="26788">
            <a:spAutoFit/>
          </a:bodyPr>
          <a:lstStyle>
            <a:lvl1pPr algn="l" defTabSz="279400">
              <a:buClr>
                <a:srgbClr val="000000"/>
              </a:buClr>
              <a:defRPr sz="2000" b="1">
                <a:uFill>
                  <a:solidFill>
                    <a:srgbClr val="FFFFFF"/>
                  </a:solidFill>
                </a:uFill>
                <a:latin typeface="Times New Roman"/>
                <a:ea typeface="Times New Roman"/>
                <a:cs typeface="Times New Roman"/>
                <a:sym typeface="Times New Roman"/>
              </a:defRPr>
            </a:lvl1pPr>
          </a:lstStyle>
          <a:p>
            <a:pPr>
              <a:defRPr sz="1800" b="0">
                <a:solidFill>
                  <a:srgbClr val="000000"/>
                </a:solidFill>
                <a:uFillTx/>
              </a:defRPr>
            </a:pPr>
            <a:r>
              <a:rPr sz="1400" b="0">
                <a:solidFill>
                  <a:srgbClr val="FFFFFF"/>
                </a:solidFill>
                <a:uFillTx/>
              </a:rPr>
              <a:t>~0.2 μm</a:t>
            </a:r>
          </a:p>
        </p:txBody>
      </p:sp>
      <p:sp>
        <p:nvSpPr>
          <p:cNvPr id="26" name="Shape 70"/>
          <p:cNvSpPr/>
          <p:nvPr/>
        </p:nvSpPr>
        <p:spPr>
          <a:xfrm flipH="1">
            <a:off x="7886615" y="5043293"/>
            <a:ext cx="339329" cy="410766"/>
          </a:xfrm>
          <a:prstGeom prst="line">
            <a:avLst/>
          </a:prstGeom>
          <a:ln w="12700">
            <a:solidFill>
              <a:srgbClr val="74A7FE"/>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27" name="Shape 71"/>
          <p:cNvSpPr/>
          <p:nvPr/>
        </p:nvSpPr>
        <p:spPr>
          <a:xfrm flipH="1" flipV="1">
            <a:off x="7904474" y="5468941"/>
            <a:ext cx="250031" cy="26789"/>
          </a:xfrm>
          <a:prstGeom prst="line">
            <a:avLst/>
          </a:prstGeom>
          <a:ln w="12700">
            <a:solidFill>
              <a:srgbClr val="74A7FE"/>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28" name="Shape 72"/>
          <p:cNvSpPr/>
          <p:nvPr/>
        </p:nvSpPr>
        <p:spPr>
          <a:xfrm flipH="1">
            <a:off x="7880661" y="4965902"/>
            <a:ext cx="62509" cy="517923"/>
          </a:xfrm>
          <a:prstGeom prst="line">
            <a:avLst/>
          </a:prstGeom>
          <a:ln w="12700">
            <a:solidFill>
              <a:srgbClr val="74A7FE"/>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3" name="TextBox 2"/>
          <p:cNvSpPr txBox="1"/>
          <p:nvPr/>
        </p:nvSpPr>
        <p:spPr>
          <a:xfrm>
            <a:off x="392906" y="5939555"/>
            <a:ext cx="2695307" cy="923330"/>
          </a:xfrm>
          <a:prstGeom prst="rect">
            <a:avLst/>
          </a:prstGeom>
          <a:noFill/>
        </p:spPr>
        <p:txBody>
          <a:bodyPr wrap="none" rtlCol="0">
            <a:spAutoFit/>
          </a:bodyPr>
          <a:lstStyle/>
          <a:p>
            <a:r>
              <a:rPr lang="en-US" dirty="0" smtClean="0"/>
              <a:t>Y. </a:t>
            </a:r>
            <a:r>
              <a:rPr lang="en-US" dirty="0" err="1" smtClean="0"/>
              <a:t>Trenikhina</a:t>
            </a:r>
            <a:r>
              <a:rPr lang="en-US" dirty="0" smtClean="0"/>
              <a:t>, </a:t>
            </a:r>
            <a:r>
              <a:rPr lang="en-US" dirty="0"/>
              <a:t>MOPB055</a:t>
            </a:r>
            <a:br>
              <a:rPr lang="en-US" dirty="0"/>
            </a:br>
            <a:endParaRPr lang="en-US" dirty="0"/>
          </a:p>
          <a:p>
            <a:r>
              <a:rPr lang="en-US" dirty="0" smtClean="0"/>
              <a:t> </a:t>
            </a:r>
            <a:endParaRPr lang="en-US" dirty="0"/>
          </a:p>
        </p:txBody>
      </p:sp>
    </p:spTree>
    <p:extLst>
      <p:ext uri="{BB962C8B-B14F-4D97-AF65-F5344CB8AC3E}">
        <p14:creationId xmlns:p14="http://schemas.microsoft.com/office/powerpoint/2010/main" val="41300135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post N bake + EP: only low level of interstitial N left</a:t>
            </a:r>
            <a:endParaRPr lang="en-US" dirty="0"/>
          </a:p>
        </p:txBody>
      </p:sp>
      <p:sp>
        <p:nvSpPr>
          <p:cNvPr id="4" name="Date Placeholder 3"/>
          <p:cNvSpPr>
            <a:spLocks noGrp="1"/>
          </p:cNvSpPr>
          <p:nvPr>
            <p:ph type="dt" sz="half" idx="10"/>
          </p:nvPr>
        </p:nvSpPr>
        <p:spPr/>
        <p:txBody>
          <a:bodyPr/>
          <a:lstStyle/>
          <a:p>
            <a:fld id="{A4221464-D848-8C4A-A6A6-86C8EDA766C0}" type="datetime1">
              <a:rPr lang="en-US" altLang="en-US" smtClean="0"/>
              <a:t>11/1/2015</a:t>
            </a:fld>
            <a:endParaRPr lang="en-US" altLang="en-US"/>
          </a:p>
        </p:txBody>
      </p:sp>
      <p:sp>
        <p:nvSpPr>
          <p:cNvPr id="5" name="Footer Placeholder 4"/>
          <p:cNvSpPr>
            <a:spLocks noGrp="1"/>
          </p:cNvSpPr>
          <p:nvPr>
            <p:ph type="ftr" sz="quarter" idx="11"/>
          </p:nvPr>
        </p:nvSpPr>
        <p:spPr/>
        <p:txBody>
          <a:bodyPr/>
          <a:lstStyle/>
          <a:p>
            <a:pPr>
              <a:defRPr/>
            </a:pPr>
            <a:r>
              <a:rPr lang="en-US" dirty="0" smtClean="0"/>
              <a:t>Grassellino | Performance of N doped cavities</a:t>
            </a:r>
            <a:endParaRPr lang="en-US" b="1" dirty="0"/>
          </a:p>
        </p:txBody>
      </p:sp>
      <p:sp>
        <p:nvSpPr>
          <p:cNvPr id="7" name="Slide Number Placeholder 5"/>
          <p:cNvSpPr txBox="1">
            <a:spLocks/>
          </p:cNvSpPr>
          <p:nvPr/>
        </p:nvSpPr>
        <p:spPr>
          <a:xfrm>
            <a:off x="228600" y="6445315"/>
            <a:ext cx="447675"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457200" rtl="0" eaLnBrk="1" latinLnBrk="0" hangingPunct="1">
              <a:defRPr sz="900" kern="1200">
                <a:solidFill>
                  <a:srgbClr val="004C97"/>
                </a:solidFill>
                <a:latin typeface="Helvetica" pitchFamily="12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92E84A3-02EC-8549-BD83-9F5790A19C80}" type="slidenum">
              <a:rPr lang="en-US" smtClean="0"/>
              <a:pPr>
                <a:defRPr/>
              </a:pPr>
              <a:t>57</a:t>
            </a:fld>
            <a:endParaRPr lang="en-US" dirty="0"/>
          </a:p>
        </p:txBody>
      </p:sp>
      <p:grpSp>
        <p:nvGrpSpPr>
          <p:cNvPr id="8" name="Group 7"/>
          <p:cNvGrpSpPr/>
          <p:nvPr/>
        </p:nvGrpSpPr>
        <p:grpSpPr>
          <a:xfrm>
            <a:off x="242712" y="1237701"/>
            <a:ext cx="4964288" cy="4209186"/>
            <a:chOff x="122220" y="3758891"/>
            <a:chExt cx="3755269" cy="2728669"/>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220" y="3758891"/>
              <a:ext cx="3755269" cy="27286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512765" y="3830481"/>
              <a:ext cx="731575" cy="239425"/>
            </a:xfrm>
            <a:prstGeom prst="rect">
              <a:avLst/>
            </a:prstGeom>
            <a:noFill/>
          </p:spPr>
          <p:txBody>
            <a:bodyPr wrap="none" rtlCol="0">
              <a:spAutoFit/>
            </a:bodyPr>
            <a:lstStyle/>
            <a:p>
              <a:r>
                <a:rPr lang="en-US" dirty="0">
                  <a:solidFill>
                    <a:srgbClr val="004C97"/>
                  </a:solidFill>
                  <a:latin typeface="Arial"/>
                </a:rPr>
                <a:t>Nitrides</a:t>
              </a:r>
            </a:p>
          </p:txBody>
        </p:sp>
        <p:cxnSp>
          <p:nvCxnSpPr>
            <p:cNvPr id="11" name="Straight Connector 10"/>
            <p:cNvCxnSpPr/>
            <p:nvPr/>
          </p:nvCxnSpPr>
          <p:spPr>
            <a:xfrm flipV="1">
              <a:off x="1179320" y="3817005"/>
              <a:ext cx="8545" cy="130622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282940" y="3838601"/>
              <a:ext cx="2022598" cy="239425"/>
            </a:xfrm>
            <a:prstGeom prst="rect">
              <a:avLst/>
            </a:prstGeom>
            <a:noFill/>
          </p:spPr>
          <p:txBody>
            <a:bodyPr wrap="none" rtlCol="0">
              <a:spAutoFit/>
            </a:bodyPr>
            <a:lstStyle/>
            <a:p>
              <a:r>
                <a:rPr lang="en-US" dirty="0">
                  <a:solidFill>
                    <a:srgbClr val="004C97"/>
                  </a:solidFill>
                  <a:latin typeface="Arial"/>
                </a:rPr>
                <a:t>Interstitial nitrogen in </a:t>
              </a:r>
              <a:r>
                <a:rPr lang="en-US" dirty="0" err="1">
                  <a:solidFill>
                    <a:srgbClr val="004C97"/>
                  </a:solidFill>
                  <a:latin typeface="Arial"/>
                </a:rPr>
                <a:t>Nb</a:t>
              </a:r>
              <a:endParaRPr lang="en-US" dirty="0">
                <a:solidFill>
                  <a:srgbClr val="004C97"/>
                </a:solidFill>
                <a:latin typeface="Arial"/>
              </a:endParaRPr>
            </a:p>
          </p:txBody>
        </p:sp>
        <p:cxnSp>
          <p:nvCxnSpPr>
            <p:cNvPr id="13" name="Straight Arrow Connector 12"/>
            <p:cNvCxnSpPr/>
            <p:nvPr/>
          </p:nvCxnSpPr>
          <p:spPr>
            <a:xfrm flipH="1">
              <a:off x="940037" y="4100210"/>
              <a:ext cx="2478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179320" y="4100210"/>
              <a:ext cx="31619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15" name="Straight Arrow Connector 14"/>
          <p:cNvCxnSpPr>
            <a:stCxn id="16" idx="2"/>
          </p:cNvCxnSpPr>
          <p:nvPr/>
        </p:nvCxnSpPr>
        <p:spPr>
          <a:xfrm>
            <a:off x="3186794" y="3794399"/>
            <a:ext cx="80574" cy="6074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385733" y="3332734"/>
            <a:ext cx="1602121" cy="461665"/>
          </a:xfrm>
          <a:prstGeom prst="rect">
            <a:avLst/>
          </a:prstGeom>
          <a:noFill/>
        </p:spPr>
        <p:txBody>
          <a:bodyPr wrap="none" rtlCol="0">
            <a:spAutoFit/>
          </a:bodyPr>
          <a:lstStyle/>
          <a:p>
            <a:r>
              <a:rPr lang="en-US" dirty="0">
                <a:solidFill>
                  <a:srgbClr val="004C97"/>
                </a:solidFill>
                <a:latin typeface="Arial"/>
              </a:rPr>
              <a:t>Non-doped</a:t>
            </a:r>
          </a:p>
        </p:txBody>
      </p:sp>
      <p:sp>
        <p:nvSpPr>
          <p:cNvPr id="17" name="TextBox 16"/>
          <p:cNvSpPr txBox="1"/>
          <p:nvPr/>
        </p:nvSpPr>
        <p:spPr>
          <a:xfrm>
            <a:off x="3013086" y="2269422"/>
            <a:ext cx="1012867" cy="461665"/>
          </a:xfrm>
          <a:prstGeom prst="rect">
            <a:avLst/>
          </a:prstGeom>
          <a:noFill/>
        </p:spPr>
        <p:txBody>
          <a:bodyPr wrap="none" rtlCol="0">
            <a:spAutoFit/>
          </a:bodyPr>
          <a:lstStyle/>
          <a:p>
            <a:r>
              <a:rPr lang="en-US" dirty="0">
                <a:solidFill>
                  <a:srgbClr val="004C97"/>
                </a:solidFill>
                <a:latin typeface="Arial"/>
              </a:rPr>
              <a:t>Doped</a:t>
            </a:r>
          </a:p>
        </p:txBody>
      </p:sp>
      <p:cxnSp>
        <p:nvCxnSpPr>
          <p:cNvPr id="18" name="Straight Arrow Connector 17"/>
          <p:cNvCxnSpPr/>
          <p:nvPr/>
        </p:nvCxnSpPr>
        <p:spPr>
          <a:xfrm flipH="1">
            <a:off x="2365944" y="2519410"/>
            <a:ext cx="689094" cy="6361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896375" y="5501050"/>
            <a:ext cx="1617450" cy="461665"/>
          </a:xfrm>
          <a:prstGeom prst="rect">
            <a:avLst/>
          </a:prstGeom>
          <a:noFill/>
        </p:spPr>
        <p:txBody>
          <a:bodyPr wrap="none" rtlCol="0">
            <a:spAutoFit/>
          </a:bodyPr>
          <a:lstStyle/>
          <a:p>
            <a:r>
              <a:rPr lang="en-US" dirty="0">
                <a:solidFill>
                  <a:srgbClr val="004C97"/>
                </a:solidFill>
                <a:latin typeface="Arial"/>
              </a:rPr>
              <a:t>Depth (um)</a:t>
            </a:r>
          </a:p>
        </p:txBody>
      </p:sp>
      <p:sp>
        <p:nvSpPr>
          <p:cNvPr id="23" name="Shape 89"/>
          <p:cNvSpPr/>
          <p:nvPr/>
        </p:nvSpPr>
        <p:spPr>
          <a:xfrm>
            <a:off x="5269836" y="4407800"/>
            <a:ext cx="3874164" cy="1734125"/>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defTabSz="321457">
              <a:defRPr sz="1800">
                <a:solidFill>
                  <a:srgbClr val="000000"/>
                </a:solidFill>
              </a:defRPr>
            </a:pPr>
            <a:r>
              <a:rPr lang="en-US" u="sng" dirty="0">
                <a:solidFill>
                  <a:srgbClr val="000000"/>
                </a:solidFill>
                <a:latin typeface="Georgia"/>
                <a:ea typeface="Georgia"/>
                <a:cs typeface="Georgia"/>
                <a:sym typeface="Georgia"/>
              </a:rPr>
              <a:t>N</a:t>
            </a:r>
            <a:r>
              <a:rPr u="sng" dirty="0" smtClean="0">
                <a:solidFill>
                  <a:srgbClr val="000000"/>
                </a:solidFill>
                <a:latin typeface="Georgia"/>
                <a:ea typeface="Georgia"/>
                <a:cs typeface="Georgia"/>
                <a:sym typeface="Georgia"/>
              </a:rPr>
              <a:t>o</a:t>
            </a:r>
            <a:r>
              <a:rPr dirty="0" smtClean="0">
                <a:solidFill>
                  <a:srgbClr val="000000"/>
                </a:solidFill>
                <a:latin typeface="Georgia"/>
                <a:ea typeface="Georgia"/>
                <a:cs typeface="Georgia"/>
                <a:sym typeface="Georgia"/>
              </a:rPr>
              <a:t> </a:t>
            </a:r>
            <a:r>
              <a:rPr dirty="0">
                <a:solidFill>
                  <a:srgbClr val="000000"/>
                </a:solidFill>
                <a:latin typeface="Georgia"/>
                <a:ea typeface="Georgia"/>
                <a:cs typeface="Georgia"/>
                <a:sym typeface="Georgia"/>
              </a:rPr>
              <a:t>visible Nb nitrides-teeth in near-surface show only Nb reflections</a:t>
            </a:r>
            <a:endParaRPr lang="en-US" dirty="0">
              <a:solidFill>
                <a:srgbClr val="000000"/>
              </a:solidFill>
              <a:latin typeface="Georgia"/>
              <a:ea typeface="Georgia"/>
              <a:cs typeface="Georgia"/>
              <a:sym typeface="Georgia"/>
            </a:endParaRPr>
          </a:p>
          <a:p>
            <a:pPr marL="342900" indent="-342900" defTabSz="321457">
              <a:buFont typeface="Arial"/>
              <a:buChar char="•"/>
              <a:defRPr sz="1800">
                <a:solidFill>
                  <a:srgbClr val="000000"/>
                </a:solidFill>
              </a:defRPr>
            </a:pPr>
            <a:endParaRPr lang="en-US" dirty="0">
              <a:solidFill>
                <a:srgbClr val="000000"/>
              </a:solidFill>
              <a:latin typeface="Georgia"/>
              <a:ea typeface="Georgia"/>
              <a:cs typeface="Georgia"/>
              <a:sym typeface="Georgia"/>
            </a:endParaRPr>
          </a:p>
          <a:p>
            <a:pPr defTabSz="321457">
              <a:defRPr sz="1800">
                <a:solidFill>
                  <a:srgbClr val="000000"/>
                </a:solidFill>
              </a:defRPr>
            </a:pPr>
            <a:r>
              <a:rPr lang="en-US" b="1" i="1" u="sng" dirty="0">
                <a:solidFill>
                  <a:srgbClr val="000000"/>
                </a:solidFill>
                <a:latin typeface="Georgia"/>
                <a:ea typeface="Georgia"/>
                <a:cs typeface="Georgia"/>
                <a:sym typeface="Georgia"/>
              </a:rPr>
              <a:t>Confirms that root of improvement is from nitrogen as interstitial in the lattice</a:t>
            </a:r>
            <a:endParaRPr b="1" i="1" u="sng" dirty="0">
              <a:solidFill>
                <a:srgbClr val="000000"/>
              </a:solidFill>
              <a:latin typeface="Georgia"/>
              <a:ea typeface="Georgia"/>
              <a:cs typeface="Georgia"/>
              <a:sym typeface="Georgia"/>
            </a:endParaRPr>
          </a:p>
        </p:txBody>
      </p:sp>
      <p:pic>
        <p:nvPicPr>
          <p:cNvPr id="24" name="pasted-image.png"/>
          <p:cNvPicPr/>
          <p:nvPr/>
        </p:nvPicPr>
        <p:blipFill>
          <a:blip r:embed="rId3">
            <a:extLst/>
          </a:blip>
          <a:stretch>
            <a:fillRect/>
          </a:stretch>
        </p:blipFill>
        <p:spPr>
          <a:xfrm>
            <a:off x="5269836" y="745403"/>
            <a:ext cx="3874164" cy="3480926"/>
          </a:xfrm>
          <a:prstGeom prst="rect">
            <a:avLst/>
          </a:prstGeom>
          <a:ln w="12700">
            <a:miter lim="400000"/>
          </a:ln>
        </p:spPr>
      </p:pic>
      <p:sp>
        <p:nvSpPr>
          <p:cNvPr id="3" name="TextBox 2"/>
          <p:cNvSpPr txBox="1"/>
          <p:nvPr/>
        </p:nvSpPr>
        <p:spPr>
          <a:xfrm>
            <a:off x="28222" y="5785555"/>
            <a:ext cx="5418667" cy="584776"/>
          </a:xfrm>
          <a:prstGeom prst="rect">
            <a:avLst/>
          </a:prstGeom>
          <a:noFill/>
        </p:spPr>
        <p:txBody>
          <a:bodyPr wrap="square" rtlCol="0">
            <a:spAutoFit/>
          </a:bodyPr>
          <a:lstStyle/>
          <a:p>
            <a:r>
              <a:rPr lang="en-US" sz="1600" dirty="0" smtClean="0"/>
              <a:t>SIMS measurements show concentration of N </a:t>
            </a:r>
            <a:r>
              <a:rPr lang="en-US" sz="1600" dirty="0"/>
              <a:t>one-two order of magnitude </a:t>
            </a:r>
            <a:r>
              <a:rPr lang="en-US" sz="1600" dirty="0" smtClean="0"/>
              <a:t>larger than background </a:t>
            </a:r>
            <a:endParaRPr lang="en-US" sz="1600" dirty="0"/>
          </a:p>
        </p:txBody>
      </p:sp>
      <p:sp>
        <p:nvSpPr>
          <p:cNvPr id="25" name="Slide Number Placeholder 24"/>
          <p:cNvSpPr>
            <a:spLocks noGrp="1"/>
          </p:cNvSpPr>
          <p:nvPr>
            <p:ph type="sldNum" sz="quarter" idx="12"/>
          </p:nvPr>
        </p:nvSpPr>
        <p:spPr/>
        <p:txBody>
          <a:bodyPr/>
          <a:lstStyle/>
          <a:p>
            <a:pPr>
              <a:defRPr/>
            </a:pPr>
            <a:fld id="{492E84A3-02EC-8549-BD83-9F5790A19C80}" type="slidenum">
              <a:rPr lang="en-US" smtClean="0"/>
              <a:pPr>
                <a:defRPr/>
              </a:pPr>
              <a:t>57</a:t>
            </a:fld>
            <a:endParaRPr lang="en-US" dirty="0"/>
          </a:p>
        </p:txBody>
      </p:sp>
      <p:sp>
        <p:nvSpPr>
          <p:cNvPr id="26" name="TextBox 25"/>
          <p:cNvSpPr txBox="1"/>
          <p:nvPr/>
        </p:nvSpPr>
        <p:spPr>
          <a:xfrm>
            <a:off x="1726102" y="4882941"/>
            <a:ext cx="3327929" cy="646331"/>
          </a:xfrm>
          <a:prstGeom prst="rect">
            <a:avLst/>
          </a:prstGeom>
          <a:noFill/>
        </p:spPr>
        <p:txBody>
          <a:bodyPr wrap="none" rtlCol="0">
            <a:spAutoFit/>
          </a:bodyPr>
          <a:lstStyle/>
          <a:p>
            <a:r>
              <a:rPr lang="en-US" dirty="0" smtClean="0"/>
              <a:t>A. Grassellino et al, </a:t>
            </a:r>
            <a:r>
              <a:rPr lang="en-US" dirty="0"/>
              <a:t>MOPB029 </a:t>
            </a:r>
          </a:p>
          <a:p>
            <a:r>
              <a:rPr lang="en-US" dirty="0" smtClean="0"/>
              <a:t> </a:t>
            </a:r>
            <a:endParaRPr lang="en-US" dirty="0"/>
          </a:p>
        </p:txBody>
      </p:sp>
    </p:spTree>
    <p:extLst>
      <p:ext uri="{BB962C8B-B14F-4D97-AF65-F5344CB8AC3E}">
        <p14:creationId xmlns:p14="http://schemas.microsoft.com/office/powerpoint/2010/main" val="3023675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 perceived BCS limit has been overcome</a:t>
            </a:r>
            <a:endParaRPr lang="en-US" dirty="0"/>
          </a:p>
        </p:txBody>
      </p:sp>
      <p:sp>
        <p:nvSpPr>
          <p:cNvPr id="4" name="Date Placeholder 3"/>
          <p:cNvSpPr>
            <a:spLocks noGrp="1"/>
          </p:cNvSpPr>
          <p:nvPr>
            <p:ph type="dt" sz="half" idx="10"/>
          </p:nvPr>
        </p:nvSpPr>
        <p:spPr/>
        <p:txBody>
          <a:bodyPr/>
          <a:lstStyle/>
          <a:p>
            <a:fld id="{C5A9D9D1-C75C-764E-B328-F8B289D7E950}" type="datetime1">
              <a:rPr lang="en-US" altLang="en-US" smtClean="0"/>
              <a:t>11/1/2015</a:t>
            </a:fld>
            <a:endParaRPr lang="en-US" altLang="en-US"/>
          </a:p>
        </p:txBody>
      </p:sp>
      <p:sp>
        <p:nvSpPr>
          <p:cNvPr id="5" name="Footer Placeholder 4"/>
          <p:cNvSpPr>
            <a:spLocks noGrp="1"/>
          </p:cNvSpPr>
          <p:nvPr>
            <p:ph type="ftr" sz="quarter" idx="11"/>
          </p:nvPr>
        </p:nvSpPr>
        <p:spPr/>
        <p:txBody>
          <a:bodyPr/>
          <a:lstStyle/>
          <a:p>
            <a:pPr>
              <a:defRPr/>
            </a:pPr>
            <a:r>
              <a:rPr lang="en-US" smtClean="0"/>
              <a:t>Grassellino | Performance of N doped cavities</a:t>
            </a:r>
            <a:endParaRPr lang="en-US" b="1" dirty="0"/>
          </a:p>
        </p:txBody>
      </p:sp>
      <p:sp>
        <p:nvSpPr>
          <p:cNvPr id="6" name="Slide Number Placeholder 5"/>
          <p:cNvSpPr>
            <a:spLocks noGrp="1"/>
          </p:cNvSpPr>
          <p:nvPr>
            <p:ph type="sldNum" sz="quarter" idx="12"/>
          </p:nvPr>
        </p:nvSpPr>
        <p:spPr/>
        <p:txBody>
          <a:bodyPr/>
          <a:lstStyle/>
          <a:p>
            <a:fld id="{B90F8D73-98D2-48A4-BBC8-B0932364EAC9}" type="slidenum">
              <a:rPr lang="en-US" altLang="en-US" smtClean="0"/>
              <a:pPr/>
              <a:t>58</a:t>
            </a:fld>
            <a:endParaRPr lang="en-US" altLang="en-US"/>
          </a:p>
        </p:txBody>
      </p:sp>
      <p:sp>
        <p:nvSpPr>
          <p:cNvPr id="7" name="TextBox 9"/>
          <p:cNvSpPr txBox="1">
            <a:spLocks noChangeArrowheads="1"/>
          </p:cNvSpPr>
          <p:nvPr/>
        </p:nvSpPr>
        <p:spPr bwMode="auto">
          <a:xfrm>
            <a:off x="228600" y="5794727"/>
            <a:ext cx="63944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400" dirty="0">
                <a:solidFill>
                  <a:srgbClr val="0000FF"/>
                </a:solidFill>
              </a:rPr>
              <a:t>A. Grassellino et al, 2013 </a:t>
            </a:r>
            <a:r>
              <a:rPr lang="en-US" altLang="en-US" sz="1400" dirty="0" err="1">
                <a:solidFill>
                  <a:srgbClr val="0000FF"/>
                </a:solidFill>
              </a:rPr>
              <a:t>Supercond</a:t>
            </a:r>
            <a:r>
              <a:rPr lang="en-US" altLang="en-US" sz="1400" dirty="0">
                <a:solidFill>
                  <a:srgbClr val="0000FF"/>
                </a:solidFill>
              </a:rPr>
              <a:t>. Sci. Technol. </a:t>
            </a:r>
            <a:r>
              <a:rPr lang="en-US" altLang="en-US" sz="1400" b="1" dirty="0">
                <a:solidFill>
                  <a:srgbClr val="0000FF"/>
                </a:solidFill>
              </a:rPr>
              <a:t>26</a:t>
            </a:r>
            <a:r>
              <a:rPr lang="en-US" altLang="en-US" sz="1400" dirty="0">
                <a:solidFill>
                  <a:srgbClr val="0000FF"/>
                </a:solidFill>
              </a:rPr>
              <a:t> 102001 (Rapid Communication) </a:t>
            </a:r>
          </a:p>
          <a:p>
            <a:r>
              <a:rPr lang="en-US" altLang="en-US" sz="1400" dirty="0">
                <a:solidFill>
                  <a:srgbClr val="0000FF"/>
                </a:solidFill>
              </a:rPr>
              <a:t>A. </a:t>
            </a:r>
            <a:r>
              <a:rPr lang="en-US" altLang="en-US" sz="1400" dirty="0" err="1">
                <a:solidFill>
                  <a:srgbClr val="0000FF"/>
                </a:solidFill>
              </a:rPr>
              <a:t>Romanenko</a:t>
            </a:r>
            <a:r>
              <a:rPr lang="en-US" altLang="en-US" sz="1400" dirty="0">
                <a:solidFill>
                  <a:srgbClr val="0000FF"/>
                </a:solidFill>
              </a:rPr>
              <a:t> and A. Grassellino, Appl. Phys. </a:t>
            </a:r>
            <a:r>
              <a:rPr lang="en-US" altLang="en-US" sz="1400" dirty="0" err="1">
                <a:solidFill>
                  <a:srgbClr val="0000FF"/>
                </a:solidFill>
              </a:rPr>
              <a:t>Lett</a:t>
            </a:r>
            <a:r>
              <a:rPr lang="en-US" altLang="en-US" sz="1400" dirty="0">
                <a:solidFill>
                  <a:srgbClr val="0000FF"/>
                </a:solidFill>
              </a:rPr>
              <a:t>. </a:t>
            </a:r>
            <a:r>
              <a:rPr lang="en-US" altLang="en-US" sz="1400" b="1" dirty="0">
                <a:solidFill>
                  <a:srgbClr val="0000FF"/>
                </a:solidFill>
              </a:rPr>
              <a:t>102</a:t>
            </a:r>
            <a:r>
              <a:rPr lang="en-US" altLang="en-US" sz="1400" dirty="0">
                <a:solidFill>
                  <a:srgbClr val="0000FF"/>
                </a:solidFill>
              </a:rPr>
              <a:t>, 252603 (2013)</a:t>
            </a:r>
          </a:p>
        </p:txBody>
      </p:sp>
      <p:grpSp>
        <p:nvGrpSpPr>
          <p:cNvPr id="8" name="Group 7"/>
          <p:cNvGrpSpPr>
            <a:grpSpLocks/>
          </p:cNvGrpSpPr>
          <p:nvPr/>
        </p:nvGrpSpPr>
        <p:grpSpPr bwMode="auto">
          <a:xfrm>
            <a:off x="504825" y="1174534"/>
            <a:ext cx="8150225" cy="3173135"/>
            <a:chOff x="729684" y="1113235"/>
            <a:chExt cx="8151533" cy="3173192"/>
          </a:xfrm>
        </p:grpSpPr>
        <p:sp>
          <p:nvSpPr>
            <p:cNvPr id="9" name="Oval 8"/>
            <p:cNvSpPr>
              <a:spLocks noChangeArrowheads="1"/>
            </p:cNvSpPr>
            <p:nvPr/>
          </p:nvSpPr>
          <p:spPr bwMode="auto">
            <a:xfrm rot="1205951">
              <a:off x="729684" y="3633951"/>
              <a:ext cx="4764853" cy="652476"/>
            </a:xfrm>
            <a:prstGeom prst="ellipse">
              <a:avLst/>
            </a:prstGeom>
            <a:noFill/>
            <a:ln w="19050">
              <a:solidFill>
                <a:srgbClr val="FF0000"/>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a:solidFill>
                  <a:srgbClr val="FFFFFF"/>
                </a:solidFill>
                <a:latin typeface="Arial"/>
              </a:endParaRPr>
            </a:p>
          </p:txBody>
        </p:sp>
        <p:cxnSp>
          <p:nvCxnSpPr>
            <p:cNvPr id="10" name="Straight Arrow Connector 9"/>
            <p:cNvCxnSpPr>
              <a:cxnSpLocks noChangeShapeType="1"/>
            </p:cNvCxnSpPr>
            <p:nvPr/>
          </p:nvCxnSpPr>
          <p:spPr bwMode="auto">
            <a:xfrm flipV="1">
              <a:off x="3584467" y="2427428"/>
              <a:ext cx="2081547" cy="1360514"/>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1" name="TextBox 14"/>
            <p:cNvSpPr txBox="1">
              <a:spLocks noChangeArrowheads="1"/>
            </p:cNvSpPr>
            <p:nvPr/>
          </p:nvSpPr>
          <p:spPr bwMode="auto">
            <a:xfrm>
              <a:off x="5665862" y="1113235"/>
              <a:ext cx="321535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dirty="0">
                  <a:solidFill>
                    <a:srgbClr val="004C97"/>
                  </a:solidFill>
                </a:rPr>
                <a:t>Anti-Q-slope emerges from the BCS surface resistance </a:t>
              </a:r>
              <a:r>
                <a:rPr lang="en-US" altLang="en-US" u="sng" dirty="0">
                  <a:solidFill>
                    <a:srgbClr val="004C97"/>
                  </a:solidFill>
                </a:rPr>
                <a:t>decreasing</a:t>
              </a:r>
              <a:r>
                <a:rPr lang="en-US" altLang="en-US" dirty="0">
                  <a:solidFill>
                    <a:srgbClr val="004C97"/>
                  </a:solidFill>
                </a:rPr>
                <a:t> with field</a:t>
              </a:r>
            </a:p>
          </p:txBody>
        </p:sp>
      </p:grpSp>
      <p:grpSp>
        <p:nvGrpSpPr>
          <p:cNvPr id="12" name="Group 11"/>
          <p:cNvGrpSpPr>
            <a:grpSpLocks/>
          </p:cNvGrpSpPr>
          <p:nvPr/>
        </p:nvGrpSpPr>
        <p:grpSpPr bwMode="auto">
          <a:xfrm>
            <a:off x="504825" y="2710325"/>
            <a:ext cx="8794396" cy="3046988"/>
            <a:chOff x="504201" y="2899296"/>
            <a:chExt cx="8795828" cy="3046254"/>
          </a:xfrm>
        </p:grpSpPr>
        <p:cxnSp>
          <p:nvCxnSpPr>
            <p:cNvPr id="13" name="Straight Connector 12"/>
            <p:cNvCxnSpPr>
              <a:cxnSpLocks noChangeShapeType="1"/>
            </p:cNvCxnSpPr>
            <p:nvPr/>
          </p:nvCxnSpPr>
          <p:spPr bwMode="auto">
            <a:xfrm>
              <a:off x="504201" y="3717798"/>
              <a:ext cx="5022081" cy="0"/>
            </a:xfrm>
            <a:prstGeom prst="line">
              <a:avLst/>
            </a:prstGeom>
            <a:noFill/>
            <a:ln w="25400">
              <a:solidFill>
                <a:schemeClr val="accent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4" name="TextBox 20"/>
            <p:cNvSpPr txBox="1">
              <a:spLocks noChangeArrowheads="1"/>
            </p:cNvSpPr>
            <p:nvPr/>
          </p:nvSpPr>
          <p:spPr bwMode="auto">
            <a:xfrm>
              <a:off x="5570064" y="2899296"/>
              <a:ext cx="3729965" cy="3046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dirty="0">
                  <a:solidFill>
                    <a:srgbClr val="004C97"/>
                  </a:solidFill>
                </a:rPr>
                <a:t>This </a:t>
              </a:r>
              <a:r>
                <a:rPr lang="en-US" altLang="en-US" dirty="0" smtClean="0">
                  <a:solidFill>
                    <a:srgbClr val="004C97"/>
                  </a:solidFill>
                </a:rPr>
                <a:t>was thought to be the </a:t>
              </a:r>
              <a:r>
                <a:rPr lang="en-US" altLang="en-US" dirty="0">
                  <a:solidFill>
                    <a:srgbClr val="004C97"/>
                  </a:solidFill>
                </a:rPr>
                <a:t>lowest possible </a:t>
              </a:r>
              <a:r>
                <a:rPr lang="en-US" altLang="en-US" dirty="0" smtClean="0">
                  <a:solidFill>
                    <a:srgbClr val="004C97"/>
                  </a:solidFill>
                </a:rPr>
                <a:t>BCS resistance</a:t>
              </a:r>
            </a:p>
            <a:p>
              <a:endParaRPr lang="en-US" altLang="en-US" dirty="0">
                <a:solidFill>
                  <a:srgbClr val="004C97"/>
                </a:solidFill>
              </a:endParaRPr>
            </a:p>
            <a:p>
              <a:r>
                <a:rPr lang="en-US" altLang="en-US" u="sng" dirty="0" smtClean="0">
                  <a:solidFill>
                    <a:srgbClr val="004C97"/>
                  </a:solidFill>
                </a:rPr>
                <a:t>N doping brings also lower than typical residual resistance &lt;2 </a:t>
              </a:r>
              <a:r>
                <a:rPr lang="en-US" altLang="en-US" u="sng" dirty="0" err="1" smtClean="0">
                  <a:solidFill>
                    <a:srgbClr val="004C97"/>
                  </a:solidFill>
                </a:rPr>
                <a:t>nanoOhms</a:t>
              </a:r>
              <a:r>
                <a:rPr lang="en-US" altLang="en-US" u="sng" dirty="0" smtClean="0">
                  <a:solidFill>
                    <a:srgbClr val="004C97"/>
                  </a:solidFill>
                </a:rPr>
                <a:t> (non trapped flux related)</a:t>
              </a:r>
              <a:endParaRPr lang="en-US" altLang="en-US" u="sng" dirty="0">
                <a:solidFill>
                  <a:srgbClr val="004C97"/>
                </a:solidFill>
              </a:endParaRPr>
            </a:p>
          </p:txBody>
        </p:sp>
        <p:cxnSp>
          <p:nvCxnSpPr>
            <p:cNvPr id="15" name="Straight Arrow Connector 14"/>
            <p:cNvCxnSpPr>
              <a:cxnSpLocks noChangeShapeType="1"/>
            </p:cNvCxnSpPr>
            <p:nvPr/>
          </p:nvCxnSpPr>
          <p:spPr bwMode="auto">
            <a:xfrm>
              <a:off x="5526282" y="3717798"/>
              <a:ext cx="139723"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grpSp>
      <p:graphicFrame>
        <p:nvGraphicFramePr>
          <p:cNvPr id="16" name="Object 15"/>
          <p:cNvGraphicFramePr>
            <a:graphicFrameLocks noChangeAspect="1"/>
          </p:cNvGraphicFramePr>
          <p:nvPr>
            <p:extLst/>
          </p:nvPr>
        </p:nvGraphicFramePr>
        <p:xfrm>
          <a:off x="-372438" y="1012055"/>
          <a:ext cx="6111401" cy="4667526"/>
        </p:xfrm>
        <a:graphic>
          <a:graphicData uri="http://schemas.openxmlformats.org/presentationml/2006/ole">
            <mc:AlternateContent xmlns:mc="http://schemas.openxmlformats.org/markup-compatibility/2006">
              <mc:Choice xmlns:v="urn:schemas-microsoft-com:vml" Requires="v">
                <p:oleObj spid="_x0000_s5191" name="Graph" r:id="rId3" imgW="3870720" imgH="2956320" progId="Origin50.Graph">
                  <p:embed/>
                </p:oleObj>
              </mc:Choice>
              <mc:Fallback>
                <p:oleObj name="Graph" r:id="rId3" imgW="3870720" imgH="2956320" progId="Origin50.Graph">
                  <p:embed/>
                  <p:pic>
                    <p:nvPicPr>
                      <p:cNvPr id="0" name=""/>
                      <p:cNvPicPr/>
                      <p:nvPr/>
                    </p:nvPicPr>
                    <p:blipFill>
                      <a:blip r:embed="rId4"/>
                      <a:stretch>
                        <a:fillRect/>
                      </a:stretch>
                    </p:blipFill>
                    <p:spPr>
                      <a:xfrm>
                        <a:off x="-372438" y="1012055"/>
                        <a:ext cx="6111401" cy="4667526"/>
                      </a:xfrm>
                      <a:prstGeom prst="rect">
                        <a:avLst/>
                      </a:prstGeom>
                    </p:spPr>
                  </p:pic>
                </p:oleObj>
              </mc:Fallback>
            </mc:AlternateContent>
          </a:graphicData>
        </a:graphic>
      </p:graphicFrame>
      <p:graphicFrame>
        <p:nvGraphicFramePr>
          <p:cNvPr id="17" name="Object 16"/>
          <p:cNvGraphicFramePr>
            <a:graphicFrameLocks noChangeAspect="1"/>
          </p:cNvGraphicFramePr>
          <p:nvPr>
            <p:extLst/>
          </p:nvPr>
        </p:nvGraphicFramePr>
        <p:xfrm>
          <a:off x="-374904" y="1014984"/>
          <a:ext cx="6115738" cy="4670986"/>
        </p:xfrm>
        <a:graphic>
          <a:graphicData uri="http://schemas.openxmlformats.org/presentationml/2006/ole">
            <mc:AlternateContent xmlns:mc="http://schemas.openxmlformats.org/markup-compatibility/2006">
              <mc:Choice xmlns:v="urn:schemas-microsoft-com:vml" Requires="v">
                <p:oleObj spid="_x0000_s5192" name="Graph" r:id="rId5" imgW="3870720" imgH="2956320" progId="Origin50.Graph">
                  <p:embed/>
                </p:oleObj>
              </mc:Choice>
              <mc:Fallback>
                <p:oleObj name="Graph" r:id="rId5" imgW="3870720" imgH="2956320" progId="Origin50.Graph">
                  <p:embed/>
                  <p:pic>
                    <p:nvPicPr>
                      <p:cNvPr id="0" name=""/>
                      <p:cNvPicPr/>
                      <p:nvPr/>
                    </p:nvPicPr>
                    <p:blipFill>
                      <a:blip r:embed="rId6"/>
                      <a:stretch>
                        <a:fillRect/>
                      </a:stretch>
                    </p:blipFill>
                    <p:spPr>
                      <a:xfrm>
                        <a:off x="-374904" y="1014984"/>
                        <a:ext cx="6115738" cy="4670986"/>
                      </a:xfrm>
                      <a:prstGeom prst="rect">
                        <a:avLst/>
                      </a:prstGeom>
                    </p:spPr>
                  </p:pic>
                </p:oleObj>
              </mc:Fallback>
            </mc:AlternateContent>
          </a:graphicData>
        </a:graphic>
      </p:graphicFrame>
      <p:graphicFrame>
        <p:nvGraphicFramePr>
          <p:cNvPr id="18" name="Object 17"/>
          <p:cNvGraphicFramePr>
            <a:graphicFrameLocks noChangeAspect="1"/>
          </p:cNvGraphicFramePr>
          <p:nvPr>
            <p:extLst/>
          </p:nvPr>
        </p:nvGraphicFramePr>
        <p:xfrm>
          <a:off x="-372438" y="1008595"/>
          <a:ext cx="6115738" cy="4670986"/>
        </p:xfrm>
        <a:graphic>
          <a:graphicData uri="http://schemas.openxmlformats.org/presentationml/2006/ole">
            <mc:AlternateContent xmlns:mc="http://schemas.openxmlformats.org/markup-compatibility/2006">
              <mc:Choice xmlns:v="urn:schemas-microsoft-com:vml" Requires="v">
                <p:oleObj spid="_x0000_s5193" name="Graph" r:id="rId7" imgW="3870720" imgH="2956320" progId="Origin50.Graph">
                  <p:embed/>
                </p:oleObj>
              </mc:Choice>
              <mc:Fallback>
                <p:oleObj name="Graph" r:id="rId7" imgW="3870720" imgH="2956320" progId="Origin50.Graph">
                  <p:embed/>
                  <p:pic>
                    <p:nvPicPr>
                      <p:cNvPr id="0" name=""/>
                      <p:cNvPicPr/>
                      <p:nvPr/>
                    </p:nvPicPr>
                    <p:blipFill>
                      <a:blip r:embed="rId8"/>
                      <a:stretch>
                        <a:fillRect/>
                      </a:stretch>
                    </p:blipFill>
                    <p:spPr>
                      <a:xfrm>
                        <a:off x="-372438" y="1008595"/>
                        <a:ext cx="6115738" cy="4670986"/>
                      </a:xfrm>
                      <a:prstGeom prst="rect">
                        <a:avLst/>
                      </a:prstGeom>
                    </p:spPr>
                  </p:pic>
                </p:oleObj>
              </mc:Fallback>
            </mc:AlternateContent>
          </a:graphicData>
        </a:graphic>
      </p:graphicFrame>
    </p:spTree>
    <p:extLst>
      <p:ext uri="{BB962C8B-B14F-4D97-AF65-F5344CB8AC3E}">
        <p14:creationId xmlns:p14="http://schemas.microsoft.com/office/powerpoint/2010/main" val="56188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dependence of the penetration depth – a possible explanation for the field dependence of BCS R</a:t>
            </a:r>
            <a:r>
              <a:rPr lang="en-US" baseline="-25000" dirty="0" smtClean="0"/>
              <a:t>S</a:t>
            </a:r>
            <a:r>
              <a:rPr lang="en-US" dirty="0" smtClean="0"/>
              <a:t>?</a:t>
            </a:r>
            <a:endParaRPr lang="en-US" dirty="0"/>
          </a:p>
        </p:txBody>
      </p:sp>
      <p:sp>
        <p:nvSpPr>
          <p:cNvPr id="4" name="Date Placeholder 3"/>
          <p:cNvSpPr>
            <a:spLocks noGrp="1"/>
          </p:cNvSpPr>
          <p:nvPr>
            <p:ph type="dt" sz="half" idx="10"/>
          </p:nvPr>
        </p:nvSpPr>
        <p:spPr/>
        <p:txBody>
          <a:bodyPr/>
          <a:lstStyle/>
          <a:p>
            <a:pPr>
              <a:defRPr/>
            </a:pPr>
            <a:fld id="{CBB88FF7-9BC1-AE44-9660-4C7C1D1D3BA6}" type="datetime1">
              <a:rPr lang="en-US" smtClean="0"/>
              <a:t>11/1/2015</a:t>
            </a:fld>
            <a:endParaRPr lang="en-US"/>
          </a:p>
        </p:txBody>
      </p:sp>
      <p:sp>
        <p:nvSpPr>
          <p:cNvPr id="5" name="Footer Placeholder 4"/>
          <p:cNvSpPr>
            <a:spLocks noGrp="1"/>
          </p:cNvSpPr>
          <p:nvPr>
            <p:ph type="ftr" sz="quarter" idx="11"/>
          </p:nvPr>
        </p:nvSpPr>
        <p:spPr/>
        <p:txBody>
          <a:bodyPr/>
          <a:lstStyle/>
          <a:p>
            <a:pPr>
              <a:defRPr/>
            </a:pPr>
            <a:r>
              <a:rPr lang="en-US" smtClean="0"/>
              <a:t>Grassellino | Performance of N doped cavities</a:t>
            </a:r>
            <a:endParaRPr lang="en-US" b="1"/>
          </a:p>
        </p:txBody>
      </p:sp>
      <p:sp>
        <p:nvSpPr>
          <p:cNvPr id="6" name="Slide Number Placeholder 5"/>
          <p:cNvSpPr>
            <a:spLocks noGrp="1"/>
          </p:cNvSpPr>
          <p:nvPr>
            <p:ph type="sldNum" sz="quarter" idx="12"/>
          </p:nvPr>
        </p:nvSpPr>
        <p:spPr/>
        <p:txBody>
          <a:bodyPr/>
          <a:lstStyle/>
          <a:p>
            <a:pPr>
              <a:defRPr/>
            </a:pPr>
            <a:fld id="{492E84A3-02EC-8549-BD83-9F5790A19C80}" type="slidenum">
              <a:rPr lang="en-US" smtClean="0"/>
              <a:pPr>
                <a:defRPr/>
              </a:pPr>
              <a:t>59</a:t>
            </a:fld>
            <a:endParaRPr lang="en-US" dirty="0"/>
          </a:p>
        </p:txBody>
      </p:sp>
      <p:pic>
        <p:nvPicPr>
          <p:cNvPr id="7" name="Picture 6"/>
          <p:cNvPicPr>
            <a:picLocks noChangeAspect="1"/>
          </p:cNvPicPr>
          <p:nvPr/>
        </p:nvPicPr>
        <p:blipFill>
          <a:blip r:embed="rId2"/>
          <a:stretch>
            <a:fillRect/>
          </a:stretch>
        </p:blipFill>
        <p:spPr>
          <a:xfrm>
            <a:off x="1495777" y="917224"/>
            <a:ext cx="5700889" cy="4202165"/>
          </a:xfrm>
          <a:prstGeom prst="rect">
            <a:avLst/>
          </a:prstGeom>
        </p:spPr>
      </p:pic>
      <p:sp>
        <p:nvSpPr>
          <p:cNvPr id="8" name="TextBox 7"/>
          <p:cNvSpPr txBox="1"/>
          <p:nvPr/>
        </p:nvSpPr>
        <p:spPr>
          <a:xfrm>
            <a:off x="228600" y="5437358"/>
            <a:ext cx="8506178" cy="923330"/>
          </a:xfrm>
          <a:prstGeom prst="rect">
            <a:avLst/>
          </a:prstGeom>
          <a:noFill/>
        </p:spPr>
        <p:txBody>
          <a:bodyPr wrap="square" rtlCol="0">
            <a:spAutoFit/>
          </a:bodyPr>
          <a:lstStyle/>
          <a:p>
            <a:r>
              <a:rPr lang="en-US" b="1" i="1" dirty="0" smtClean="0"/>
              <a:t>LEM </a:t>
            </a:r>
            <a:r>
              <a:rPr lang="en-US" b="1" i="1" dirty="0" err="1" smtClean="0"/>
              <a:t>muSR</a:t>
            </a:r>
            <a:r>
              <a:rPr lang="en-US" b="1" i="1" dirty="0" smtClean="0"/>
              <a:t> measurements </a:t>
            </a:r>
            <a:r>
              <a:rPr lang="en-US" dirty="0" smtClean="0"/>
              <a:t>on 120C bake and doped cavity cutouts revel that the penetration depth in the two cases have opposite field dependences, decreasing with field for N doping: possible origin of Q </a:t>
            </a:r>
            <a:r>
              <a:rPr lang="en-US" dirty="0" err="1" smtClean="0"/>
              <a:t>antislope</a:t>
            </a:r>
            <a:r>
              <a:rPr lang="en-US" dirty="0" smtClean="0"/>
              <a:t>?</a:t>
            </a:r>
            <a:endParaRPr lang="en-US" dirty="0"/>
          </a:p>
        </p:txBody>
      </p:sp>
      <p:sp>
        <p:nvSpPr>
          <p:cNvPr id="9" name="TextBox 8"/>
          <p:cNvSpPr txBox="1"/>
          <p:nvPr/>
        </p:nvSpPr>
        <p:spPr>
          <a:xfrm>
            <a:off x="5009444" y="2964555"/>
            <a:ext cx="1980806" cy="646331"/>
          </a:xfrm>
          <a:prstGeom prst="rect">
            <a:avLst/>
          </a:prstGeom>
          <a:noFill/>
        </p:spPr>
        <p:txBody>
          <a:bodyPr wrap="none" rtlCol="0">
            <a:spAutoFit/>
          </a:bodyPr>
          <a:lstStyle/>
          <a:p>
            <a:r>
              <a:rPr lang="en-US" dirty="0" smtClean="0"/>
              <a:t>A. </a:t>
            </a:r>
            <a:r>
              <a:rPr lang="en-US" dirty="0" err="1" smtClean="0"/>
              <a:t>Vostrikov</a:t>
            </a:r>
            <a:r>
              <a:rPr lang="en-US" dirty="0" smtClean="0"/>
              <a:t> et al, </a:t>
            </a:r>
          </a:p>
          <a:p>
            <a:r>
              <a:rPr lang="en-US" dirty="0" smtClean="0"/>
              <a:t>FNAL, </a:t>
            </a:r>
            <a:r>
              <a:rPr lang="en-US" dirty="0"/>
              <a:t>MOPB027</a:t>
            </a:r>
            <a:r>
              <a:rPr lang="en-US" dirty="0" smtClean="0"/>
              <a:t> </a:t>
            </a:r>
            <a:endParaRPr lang="en-US" dirty="0"/>
          </a:p>
        </p:txBody>
      </p:sp>
    </p:spTree>
    <p:extLst>
      <p:ext uri="{BB962C8B-B14F-4D97-AF65-F5344CB8AC3E}">
        <p14:creationId xmlns:p14="http://schemas.microsoft.com/office/powerpoint/2010/main" val="30035310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CEPC Design – Top Level Parameters</a:t>
            </a:r>
            <a:endParaRPr lang="en-US" sz="2800" b="1" dirty="0">
              <a:solidFill>
                <a:prstClr val="black"/>
              </a:solidFill>
              <a:latin typeface="Tahoma" pitchFamily="34" charset="0"/>
              <a:cs typeface="Tahoma" pitchFamily="34"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6</a:t>
            </a:fld>
            <a:endParaRPr lang="en-US">
              <a:solidFill>
                <a:prstClr val="black">
                  <a:tint val="75000"/>
                </a:prstClr>
              </a:solidFill>
            </a:endParaRPr>
          </a:p>
        </p:txBody>
      </p:sp>
      <p:graphicFrame>
        <p:nvGraphicFramePr>
          <p:cNvPr id="3" name="Table 2"/>
          <p:cNvGraphicFramePr>
            <a:graphicFrameLocks noGrp="1"/>
          </p:cNvGraphicFramePr>
          <p:nvPr>
            <p:extLst/>
          </p:nvPr>
        </p:nvGraphicFramePr>
        <p:xfrm>
          <a:off x="914400" y="1066800"/>
          <a:ext cx="6705600" cy="1854200"/>
        </p:xfrm>
        <a:graphic>
          <a:graphicData uri="http://schemas.openxmlformats.org/drawingml/2006/table">
            <a:tbl>
              <a:tblPr firstRow="1" bandRow="1">
                <a:tableStyleId>{5C22544A-7EE6-4342-B048-85BDC9FD1C3A}</a:tableStyleId>
              </a:tblPr>
              <a:tblGrid>
                <a:gridCol w="4114800"/>
                <a:gridCol w="2590800"/>
              </a:tblGrid>
              <a:tr h="370840">
                <a:tc>
                  <a:txBody>
                    <a:bodyPr/>
                    <a:lstStyle/>
                    <a:p>
                      <a:r>
                        <a:rPr lang="en-US" dirty="0" smtClean="0"/>
                        <a:t>Parameter</a:t>
                      </a:r>
                      <a:endParaRPr lang="en-US" dirty="0"/>
                    </a:p>
                  </a:txBody>
                  <a:tcPr/>
                </a:tc>
                <a:tc>
                  <a:txBody>
                    <a:bodyPr/>
                    <a:lstStyle/>
                    <a:p>
                      <a:r>
                        <a:rPr lang="en-US" dirty="0" smtClean="0"/>
                        <a:t>Design Goal</a:t>
                      </a:r>
                      <a:endParaRPr lang="en-US" dirty="0"/>
                    </a:p>
                  </a:txBody>
                  <a:tcPr/>
                </a:tc>
              </a:tr>
              <a:tr h="370840">
                <a:tc>
                  <a:txBody>
                    <a:bodyPr/>
                    <a:lstStyle/>
                    <a:p>
                      <a:r>
                        <a:rPr lang="en-US" dirty="0" smtClean="0"/>
                        <a:t>Particles</a:t>
                      </a:r>
                      <a:endParaRPr lang="en-US" dirty="0"/>
                    </a:p>
                  </a:txBody>
                  <a:tcPr/>
                </a:tc>
                <a:tc>
                  <a:txBody>
                    <a:bodyPr/>
                    <a:lstStyle/>
                    <a:p>
                      <a:r>
                        <a:rPr lang="en-US" dirty="0" smtClean="0"/>
                        <a:t>e+, e-</a:t>
                      </a:r>
                      <a:endParaRPr lang="en-US" dirty="0"/>
                    </a:p>
                  </a:txBody>
                  <a:tcPr/>
                </a:tc>
              </a:tr>
              <a:tr h="370840">
                <a:tc>
                  <a:txBody>
                    <a:bodyPr/>
                    <a:lstStyle/>
                    <a:p>
                      <a:r>
                        <a:rPr lang="en-US" dirty="0" smtClean="0"/>
                        <a:t>Center of mass energy</a:t>
                      </a:r>
                      <a:endParaRPr lang="en-US" dirty="0"/>
                    </a:p>
                  </a:txBody>
                  <a:tcPr/>
                </a:tc>
                <a:tc>
                  <a:txBody>
                    <a:bodyPr/>
                    <a:lstStyle/>
                    <a:p>
                      <a:r>
                        <a:rPr lang="en-US" dirty="0" smtClean="0"/>
                        <a:t>240</a:t>
                      </a:r>
                      <a:r>
                        <a:rPr lang="en-US" baseline="0" dirty="0" smtClean="0"/>
                        <a:t> </a:t>
                      </a:r>
                      <a:r>
                        <a:rPr lang="en-US" baseline="0" dirty="0" err="1" smtClean="0"/>
                        <a:t>GeV</a:t>
                      </a:r>
                      <a:endParaRPr lang="en-US" dirty="0"/>
                    </a:p>
                  </a:txBody>
                  <a:tcPr/>
                </a:tc>
              </a:tr>
              <a:tr h="370840">
                <a:tc>
                  <a:txBody>
                    <a:bodyPr/>
                    <a:lstStyle/>
                    <a:p>
                      <a:r>
                        <a:rPr lang="en-US" dirty="0" smtClean="0"/>
                        <a:t>Integrated luminosity (per IP per year)</a:t>
                      </a:r>
                      <a:endParaRPr lang="en-US" dirty="0"/>
                    </a:p>
                  </a:txBody>
                  <a:tcPr/>
                </a:tc>
                <a:tc>
                  <a:txBody>
                    <a:bodyPr/>
                    <a:lstStyle/>
                    <a:p>
                      <a:r>
                        <a:rPr lang="en-US" dirty="0" smtClean="0"/>
                        <a:t>250 fb</a:t>
                      </a:r>
                      <a:r>
                        <a:rPr lang="en-US" baseline="30000" dirty="0" smtClean="0"/>
                        <a:t>-1</a:t>
                      </a:r>
                      <a:endParaRPr lang="en-US" baseline="30000" dirty="0"/>
                    </a:p>
                  </a:txBody>
                  <a:tcPr/>
                </a:tc>
              </a:tr>
              <a:tr h="370840">
                <a:tc>
                  <a:txBody>
                    <a:bodyPr/>
                    <a:lstStyle/>
                    <a:p>
                      <a:r>
                        <a:rPr lang="en-US" dirty="0" smtClean="0"/>
                        <a:t>No. of IPs</a:t>
                      </a:r>
                      <a:endParaRPr lang="en-US" dirty="0"/>
                    </a:p>
                  </a:txBody>
                  <a:tcPr/>
                </a:tc>
                <a:tc>
                  <a:txBody>
                    <a:bodyPr/>
                    <a:lstStyle/>
                    <a:p>
                      <a:r>
                        <a:rPr lang="en-US" dirty="0" smtClean="0"/>
                        <a:t>2</a:t>
                      </a:r>
                      <a:endParaRPr lang="en-US" dirty="0"/>
                    </a:p>
                  </a:txBody>
                  <a:tcPr/>
                </a:tc>
              </a:tr>
            </a:tbl>
          </a:graphicData>
        </a:graphic>
      </p:graphicFrame>
      <p:sp>
        <p:nvSpPr>
          <p:cNvPr id="7" name="TextBox 6"/>
          <p:cNvSpPr txBox="1"/>
          <p:nvPr/>
        </p:nvSpPr>
        <p:spPr>
          <a:xfrm>
            <a:off x="304800" y="3429000"/>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SPPC Design – Top Level Parameters</a:t>
            </a:r>
            <a:endParaRPr lang="en-US" sz="2800" b="1" dirty="0">
              <a:solidFill>
                <a:prstClr val="black"/>
              </a:solidFill>
              <a:latin typeface="Tahoma" pitchFamily="34" charset="0"/>
              <a:cs typeface="Tahoma" pitchFamily="34" charset="0"/>
            </a:endParaRPr>
          </a:p>
        </p:txBody>
      </p:sp>
      <p:sp>
        <p:nvSpPr>
          <p:cNvPr id="8" name="Slide Number Placeholder 4"/>
          <p:cNvSpPr txBox="1">
            <a:spLocks/>
          </p:cNvSpPr>
          <p:nvPr/>
        </p:nvSpPr>
        <p:spPr>
          <a:xfrm>
            <a:off x="6553200" y="96170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6</a:t>
            </a:fld>
            <a:endParaRPr lang="en-US">
              <a:solidFill>
                <a:prstClr val="black">
                  <a:tint val="75000"/>
                </a:prstClr>
              </a:solidFill>
            </a:endParaRPr>
          </a:p>
        </p:txBody>
      </p:sp>
      <p:graphicFrame>
        <p:nvGraphicFramePr>
          <p:cNvPr id="9" name="Table 8"/>
          <p:cNvGraphicFramePr>
            <a:graphicFrameLocks noGrp="1"/>
          </p:cNvGraphicFramePr>
          <p:nvPr>
            <p:extLst/>
          </p:nvPr>
        </p:nvGraphicFramePr>
        <p:xfrm>
          <a:off x="914400" y="4206873"/>
          <a:ext cx="6705600" cy="1854200"/>
        </p:xfrm>
        <a:graphic>
          <a:graphicData uri="http://schemas.openxmlformats.org/drawingml/2006/table">
            <a:tbl>
              <a:tblPr firstRow="1" bandRow="1">
                <a:tableStyleId>{5C22544A-7EE6-4342-B048-85BDC9FD1C3A}</a:tableStyleId>
              </a:tblPr>
              <a:tblGrid>
                <a:gridCol w="4114800"/>
                <a:gridCol w="2590800"/>
              </a:tblGrid>
              <a:tr h="370840">
                <a:tc>
                  <a:txBody>
                    <a:bodyPr/>
                    <a:lstStyle/>
                    <a:p>
                      <a:r>
                        <a:rPr lang="en-US" dirty="0" smtClean="0"/>
                        <a:t>Parameter</a:t>
                      </a:r>
                      <a:endParaRPr lang="en-US" dirty="0"/>
                    </a:p>
                  </a:txBody>
                  <a:tcPr/>
                </a:tc>
                <a:tc>
                  <a:txBody>
                    <a:bodyPr/>
                    <a:lstStyle/>
                    <a:p>
                      <a:r>
                        <a:rPr lang="en-US" dirty="0" smtClean="0"/>
                        <a:t>Design Goal</a:t>
                      </a:r>
                      <a:endParaRPr lang="en-US" dirty="0"/>
                    </a:p>
                  </a:txBody>
                  <a:tcPr/>
                </a:tc>
              </a:tr>
              <a:tr h="370840">
                <a:tc>
                  <a:txBody>
                    <a:bodyPr/>
                    <a:lstStyle/>
                    <a:p>
                      <a:r>
                        <a:rPr lang="en-US" dirty="0" smtClean="0"/>
                        <a:t>Particles</a:t>
                      </a:r>
                      <a:endParaRPr lang="en-US" dirty="0"/>
                    </a:p>
                  </a:txBody>
                  <a:tcPr/>
                </a:tc>
                <a:tc>
                  <a:txBody>
                    <a:bodyPr/>
                    <a:lstStyle/>
                    <a:p>
                      <a:r>
                        <a:rPr lang="en-US" dirty="0" smtClean="0"/>
                        <a:t>p, p</a:t>
                      </a:r>
                      <a:endParaRPr lang="en-US" dirty="0"/>
                    </a:p>
                  </a:txBody>
                  <a:tcPr/>
                </a:tc>
              </a:tr>
              <a:tr h="370840">
                <a:tc>
                  <a:txBody>
                    <a:bodyPr/>
                    <a:lstStyle/>
                    <a:p>
                      <a:r>
                        <a:rPr lang="en-US" dirty="0" smtClean="0"/>
                        <a:t>Center of mass energy</a:t>
                      </a:r>
                      <a:endParaRPr lang="en-US" dirty="0"/>
                    </a:p>
                  </a:txBody>
                  <a:tcPr/>
                </a:tc>
                <a:tc>
                  <a:txBody>
                    <a:bodyPr/>
                    <a:lstStyle/>
                    <a:p>
                      <a:r>
                        <a:rPr lang="en-US" dirty="0" smtClean="0"/>
                        <a:t>70 </a:t>
                      </a:r>
                      <a:r>
                        <a:rPr lang="en-US" dirty="0" err="1" smtClean="0"/>
                        <a:t>TeV</a:t>
                      </a:r>
                      <a:endParaRPr lang="en-US" dirty="0"/>
                    </a:p>
                  </a:txBody>
                  <a:tcPr/>
                </a:tc>
              </a:tr>
              <a:tr h="370840">
                <a:tc>
                  <a:txBody>
                    <a:bodyPr/>
                    <a:lstStyle/>
                    <a:p>
                      <a:r>
                        <a:rPr lang="en-US" dirty="0" smtClean="0"/>
                        <a:t>Integrated luminosity (per IP per year)</a:t>
                      </a:r>
                      <a:endParaRPr lang="en-US" dirty="0"/>
                    </a:p>
                  </a:txBody>
                  <a:tcPr/>
                </a:tc>
                <a:tc>
                  <a:txBody>
                    <a:bodyPr/>
                    <a:lstStyle/>
                    <a:p>
                      <a:r>
                        <a:rPr lang="en-US" dirty="0" smtClean="0"/>
                        <a:t>(TBD)</a:t>
                      </a:r>
                      <a:endParaRPr lang="en-US" baseline="30000" dirty="0"/>
                    </a:p>
                  </a:txBody>
                  <a:tcPr/>
                </a:tc>
              </a:tr>
              <a:tr h="370840">
                <a:tc>
                  <a:txBody>
                    <a:bodyPr/>
                    <a:lstStyle/>
                    <a:p>
                      <a:r>
                        <a:rPr lang="en-US" dirty="0" smtClean="0"/>
                        <a:t>No. of IPs</a:t>
                      </a:r>
                      <a:endParaRPr lang="en-US" dirty="0"/>
                    </a:p>
                  </a:txBody>
                  <a:tcPr/>
                </a:tc>
                <a:tc>
                  <a:txBody>
                    <a:bodyPr/>
                    <a:lstStyle/>
                    <a:p>
                      <a:r>
                        <a:rPr lang="en-US" dirty="0" smtClean="0"/>
                        <a:t>2</a:t>
                      </a:r>
                      <a:endParaRPr lang="en-US" dirty="0"/>
                    </a:p>
                  </a:txBody>
                  <a:tcPr/>
                </a:tc>
              </a:tr>
            </a:tbl>
          </a:graphicData>
        </a:graphic>
      </p:graphicFrame>
      <p:sp>
        <p:nvSpPr>
          <p:cNvPr id="2" name="Date Placeholder 1"/>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CEPC-SPPC Review, Feb 14-16, 2015</a:t>
            </a:r>
            <a:endParaRPr lang="en-US">
              <a:solidFill>
                <a:prstClr val="black">
                  <a:tint val="75000"/>
                </a:prstClr>
              </a:solidFill>
            </a:endParaRPr>
          </a:p>
        </p:txBody>
      </p:sp>
      <p:sp>
        <p:nvSpPr>
          <p:cNvPr id="10" name="TextBox 9"/>
          <p:cNvSpPr txBox="1"/>
          <p:nvPr/>
        </p:nvSpPr>
        <p:spPr>
          <a:xfrm>
            <a:off x="6477000" y="2209800"/>
            <a:ext cx="2438400" cy="646331"/>
          </a:xfrm>
          <a:prstGeom prst="rect">
            <a:avLst/>
          </a:prstGeom>
          <a:noFill/>
          <a:ln>
            <a:solidFill>
              <a:srgbClr val="FF0000"/>
            </a:solidFill>
          </a:ln>
        </p:spPr>
        <p:txBody>
          <a:bodyPr wrap="square" rtlCol="0">
            <a:spAutoFit/>
          </a:bodyPr>
          <a:lstStyle/>
          <a:p>
            <a:r>
              <a:rPr lang="en-US" b="1" dirty="0" smtClean="0">
                <a:solidFill>
                  <a:srgbClr val="FF0000"/>
                </a:solidFill>
                <a:sym typeface="Symbol"/>
              </a:rPr>
              <a:t></a:t>
            </a:r>
            <a:r>
              <a:rPr lang="en-US" b="1" dirty="0" smtClean="0">
                <a:solidFill>
                  <a:srgbClr val="FF0000"/>
                </a:solidFill>
              </a:rPr>
              <a:t> one million Higgs from 2 IPs in 10 years</a:t>
            </a:r>
            <a:endParaRPr lang="en-US" b="1" dirty="0">
              <a:solidFill>
                <a:srgbClr val="FF0000"/>
              </a:solidFill>
            </a:endParaRPr>
          </a:p>
        </p:txBody>
      </p:sp>
    </p:spTree>
    <p:extLst>
      <p:ext uri="{BB962C8B-B14F-4D97-AF65-F5344CB8AC3E}">
        <p14:creationId xmlns:p14="http://schemas.microsoft.com/office/powerpoint/2010/main" val="2616281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058" y="315331"/>
            <a:ext cx="8686800" cy="641739"/>
          </a:xfrm>
        </p:spPr>
        <p:txBody>
          <a:bodyPr/>
          <a:lstStyle/>
          <a:p>
            <a:pPr lvl="1"/>
            <a:r>
              <a:rPr lang="en-US" sz="2000" dirty="0" smtClean="0"/>
              <a:t>How much nitrogen is needed for optimal performance?</a:t>
            </a:r>
            <a:br>
              <a:rPr lang="en-US" sz="2000" dirty="0" smtClean="0"/>
            </a:br>
            <a:r>
              <a:rPr lang="en-US" sz="2000" dirty="0" smtClean="0"/>
              <a:t>The intermediate mean free path</a:t>
            </a:r>
            <a:r>
              <a:rPr lang="en-US" sz="1600" dirty="0"/>
              <a:t/>
            </a:r>
            <a:br>
              <a:rPr lang="en-US" sz="1600" dirty="0"/>
            </a:br>
            <a:endParaRPr lang="en-US" dirty="0"/>
          </a:p>
        </p:txBody>
      </p:sp>
      <p:sp>
        <p:nvSpPr>
          <p:cNvPr id="4" name="Date Placeholder 3"/>
          <p:cNvSpPr>
            <a:spLocks noGrp="1"/>
          </p:cNvSpPr>
          <p:nvPr>
            <p:ph type="dt" sz="half" idx="10"/>
          </p:nvPr>
        </p:nvSpPr>
        <p:spPr>
          <a:xfrm>
            <a:off x="6355855" y="6515100"/>
            <a:ext cx="1076325" cy="241300"/>
          </a:xfrm>
        </p:spPr>
        <p:txBody>
          <a:bodyPr/>
          <a:lstStyle/>
          <a:p>
            <a:fld id="{27F1F61D-F5EC-B444-A04F-B77854D99A5D}" type="datetime1">
              <a:rPr lang="en-US" smtClean="0"/>
              <a:t>11/1/2015</a:t>
            </a:fld>
            <a:endParaRPr lang="en-US" dirty="0"/>
          </a:p>
        </p:txBody>
      </p:sp>
      <p:pic>
        <p:nvPicPr>
          <p:cNvPr id="7" name="Picture 1" descr="C:\Users\Mattia\Desktop\Rs vs MFP.jpg"/>
          <p:cNvPicPr>
            <a:picLocks noChangeAspect="1" noChangeArrowheads="1"/>
          </p:cNvPicPr>
          <p:nvPr/>
        </p:nvPicPr>
        <p:blipFill>
          <a:blip r:embed="rId3" cstate="print"/>
          <a:srcRect l="3956" t="8944" r="12342" b="2339"/>
          <a:stretch>
            <a:fillRect/>
          </a:stretch>
        </p:blipFill>
        <p:spPr bwMode="auto">
          <a:xfrm>
            <a:off x="-5258" y="1381178"/>
            <a:ext cx="3670300" cy="2710507"/>
          </a:xfrm>
          <a:prstGeom prst="rect">
            <a:avLst/>
          </a:prstGeom>
          <a:noFill/>
        </p:spPr>
      </p:pic>
      <p:graphicFrame>
        <p:nvGraphicFramePr>
          <p:cNvPr id="8" name="Object 7"/>
          <p:cNvGraphicFramePr>
            <a:graphicFrameLocks noChangeAspect="1"/>
          </p:cNvGraphicFramePr>
          <p:nvPr>
            <p:extLst/>
          </p:nvPr>
        </p:nvGraphicFramePr>
        <p:xfrm>
          <a:off x="3106242" y="745403"/>
          <a:ext cx="6589116" cy="5046299"/>
        </p:xfrm>
        <a:graphic>
          <a:graphicData uri="http://schemas.openxmlformats.org/presentationml/2006/ole">
            <mc:AlternateContent xmlns:mc="http://schemas.openxmlformats.org/markup-compatibility/2006">
              <mc:Choice xmlns:v="urn:schemas-microsoft-com:vml" Requires="v">
                <p:oleObj spid="_x0000_s6168" name="Graph" r:id="rId4" imgW="3906000" imgH="2991600" progId="Origin50.Graph">
                  <p:embed/>
                </p:oleObj>
              </mc:Choice>
              <mc:Fallback>
                <p:oleObj name="Graph" r:id="rId4" imgW="3906000" imgH="2991600" progId="Origin50.Graph">
                  <p:embed/>
                  <p:pic>
                    <p:nvPicPr>
                      <p:cNvPr id="0" name=""/>
                      <p:cNvPicPr/>
                      <p:nvPr/>
                    </p:nvPicPr>
                    <p:blipFill>
                      <a:blip r:embed="rId5"/>
                      <a:stretch>
                        <a:fillRect/>
                      </a:stretch>
                    </p:blipFill>
                    <p:spPr>
                      <a:xfrm>
                        <a:off x="3106242" y="745403"/>
                        <a:ext cx="6589116" cy="5046299"/>
                      </a:xfrm>
                      <a:prstGeom prst="rect">
                        <a:avLst/>
                      </a:prstGeom>
                    </p:spPr>
                  </p:pic>
                </p:oleObj>
              </mc:Fallback>
            </mc:AlternateContent>
          </a:graphicData>
        </a:graphic>
      </p:graphicFrame>
      <p:sp>
        <p:nvSpPr>
          <p:cNvPr id="9" name="TextBox 8"/>
          <p:cNvSpPr txBox="1"/>
          <p:nvPr/>
        </p:nvSpPr>
        <p:spPr>
          <a:xfrm>
            <a:off x="4477842" y="4403003"/>
            <a:ext cx="914400" cy="914400"/>
          </a:xfrm>
          <a:prstGeom prst="rect">
            <a:avLst/>
          </a:prstGeom>
          <a:noFill/>
        </p:spPr>
        <p:txBody>
          <a:bodyPr wrap="none" rtlCol="0">
            <a:normAutofit/>
          </a:bodyPr>
          <a:lstStyle/>
          <a:p>
            <a:r>
              <a:rPr lang="en-US" sz="2000" dirty="0" smtClean="0">
                <a:solidFill>
                  <a:srgbClr val="004C97"/>
                </a:solidFill>
                <a:latin typeface="Arial"/>
                <a:ea typeface="ＭＳ Ｐゴシック" charset="0"/>
                <a:cs typeface="Arial"/>
              </a:rPr>
              <a:t>Ba = 25 </a:t>
            </a:r>
            <a:r>
              <a:rPr lang="en-US" sz="2000" dirty="0" err="1" smtClean="0">
                <a:solidFill>
                  <a:srgbClr val="004C97"/>
                </a:solidFill>
                <a:latin typeface="Arial"/>
                <a:ea typeface="ＭＳ Ｐゴシック" charset="0"/>
                <a:cs typeface="Arial"/>
              </a:rPr>
              <a:t>mT</a:t>
            </a:r>
            <a:endParaRPr lang="en-US" sz="2000" dirty="0" smtClean="0">
              <a:solidFill>
                <a:srgbClr val="004C97"/>
              </a:solidFill>
              <a:latin typeface="Arial"/>
              <a:ea typeface="ＭＳ Ｐゴシック" charset="0"/>
              <a:cs typeface="Arial"/>
            </a:endParaRPr>
          </a:p>
        </p:txBody>
      </p:sp>
      <p:sp>
        <p:nvSpPr>
          <p:cNvPr id="10" name="TextBox 9"/>
          <p:cNvSpPr txBox="1"/>
          <p:nvPr/>
        </p:nvSpPr>
        <p:spPr>
          <a:xfrm>
            <a:off x="244140" y="1114478"/>
            <a:ext cx="4157502" cy="533400"/>
          </a:xfrm>
          <a:prstGeom prst="rect">
            <a:avLst/>
          </a:prstGeom>
          <a:noFill/>
        </p:spPr>
        <p:txBody>
          <a:bodyPr wrap="square" rtlCol="0">
            <a:normAutofit/>
          </a:bodyPr>
          <a:lstStyle/>
          <a:p>
            <a:r>
              <a:rPr lang="en-US" sz="1200" dirty="0" smtClean="0">
                <a:solidFill>
                  <a:srgbClr val="004C97"/>
                </a:solidFill>
                <a:latin typeface="Arial"/>
                <a:ea typeface="ＭＳ Ｐゴシック" charset="0"/>
                <a:cs typeface="Arial"/>
              </a:rPr>
              <a:t>BCS surface resistance as a function of mean free path</a:t>
            </a:r>
          </a:p>
        </p:txBody>
      </p:sp>
      <p:cxnSp>
        <p:nvCxnSpPr>
          <p:cNvPr id="11" name="Straight Arrow Connector 10"/>
          <p:cNvCxnSpPr/>
          <p:nvPr/>
        </p:nvCxnSpPr>
        <p:spPr>
          <a:xfrm flipH="1">
            <a:off x="3258642" y="3717203"/>
            <a:ext cx="7620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44140" y="4199803"/>
            <a:ext cx="3382802" cy="2067908"/>
          </a:xfrm>
          <a:prstGeom prst="rect">
            <a:avLst/>
          </a:prstGeom>
        </p:spPr>
        <p:txBody>
          <a:bodyPr wrap="square">
            <a:normAutofit fontScale="85000" lnSpcReduction="20000"/>
          </a:bodyPr>
          <a:lstStyle/>
          <a:p>
            <a:r>
              <a:rPr lang="en-US" dirty="0">
                <a:solidFill>
                  <a:srgbClr val="004C97"/>
                </a:solidFill>
                <a:latin typeface="Arial"/>
                <a:ea typeface="ＭＳ Ｐゴシック" charset="0"/>
                <a:cs typeface="Arial"/>
              </a:rPr>
              <a:t>BCP and EP unbaked -&gt; strong </a:t>
            </a:r>
            <a:r>
              <a:rPr lang="en-US" dirty="0" smtClean="0">
                <a:solidFill>
                  <a:srgbClr val="004C97"/>
                </a:solidFill>
                <a:latin typeface="Arial"/>
                <a:ea typeface="ＭＳ Ｐゴシック" charset="0"/>
                <a:cs typeface="Arial"/>
              </a:rPr>
              <a:t>screening, clean limit</a:t>
            </a:r>
            <a:endParaRPr lang="en-US" dirty="0">
              <a:solidFill>
                <a:srgbClr val="004C97"/>
              </a:solidFill>
              <a:latin typeface="Arial"/>
              <a:ea typeface="ＭＳ Ｐゴシック" charset="0"/>
              <a:cs typeface="Arial"/>
            </a:endParaRPr>
          </a:p>
          <a:p>
            <a:endParaRPr lang="en-US" dirty="0">
              <a:solidFill>
                <a:srgbClr val="004C97"/>
              </a:solidFill>
              <a:latin typeface="Arial"/>
              <a:ea typeface="ＭＳ Ｐゴシック" charset="0"/>
              <a:cs typeface="Arial"/>
            </a:endParaRPr>
          </a:p>
          <a:p>
            <a:r>
              <a:rPr lang="en-US" dirty="0">
                <a:solidFill>
                  <a:srgbClr val="004C97"/>
                </a:solidFill>
                <a:latin typeface="Arial"/>
                <a:ea typeface="ＭＳ Ｐゴシック" charset="0"/>
                <a:cs typeface="Arial"/>
              </a:rPr>
              <a:t>EP+120C bake-&gt; strongly suppressed </a:t>
            </a:r>
            <a:r>
              <a:rPr lang="en-US" dirty="0" err="1">
                <a:solidFill>
                  <a:srgbClr val="004C97"/>
                </a:solidFill>
                <a:latin typeface="Arial"/>
                <a:ea typeface="ＭＳ Ｐゴシック" charset="0"/>
                <a:cs typeface="Arial"/>
              </a:rPr>
              <a:t>m.f.p</a:t>
            </a:r>
            <a:r>
              <a:rPr lang="en-US" dirty="0">
                <a:solidFill>
                  <a:srgbClr val="004C97"/>
                </a:solidFill>
                <a:latin typeface="Arial"/>
                <a:ea typeface="ＭＳ Ｐゴシック" charset="0"/>
                <a:cs typeface="Arial"/>
              </a:rPr>
              <a:t>., gradient of the </a:t>
            </a:r>
            <a:r>
              <a:rPr lang="en-US" dirty="0" err="1">
                <a:solidFill>
                  <a:srgbClr val="004C97"/>
                </a:solidFill>
                <a:latin typeface="Arial"/>
                <a:ea typeface="ＭＳ Ｐゴシック" charset="0"/>
                <a:cs typeface="Arial"/>
              </a:rPr>
              <a:t>m.f.p</a:t>
            </a:r>
            <a:r>
              <a:rPr lang="en-US" dirty="0">
                <a:solidFill>
                  <a:srgbClr val="004C97"/>
                </a:solidFill>
                <a:latin typeface="Arial"/>
                <a:ea typeface="ＭＳ Ｐゴシック" charset="0"/>
                <a:cs typeface="Arial"/>
              </a:rPr>
              <a:t>. from the surface, dirty limit</a:t>
            </a:r>
          </a:p>
          <a:p>
            <a:endParaRPr lang="en-US" u="sng" dirty="0">
              <a:solidFill>
                <a:srgbClr val="004C97"/>
              </a:solidFill>
              <a:latin typeface="Arial"/>
              <a:ea typeface="ＭＳ Ｐゴシック" charset="0"/>
              <a:cs typeface="Arial"/>
            </a:endParaRPr>
          </a:p>
          <a:p>
            <a:r>
              <a:rPr lang="en-US" u="sng" dirty="0">
                <a:solidFill>
                  <a:srgbClr val="004C97"/>
                </a:solidFill>
                <a:latin typeface="Arial"/>
                <a:ea typeface="ＭＳ Ｐゴシック" charset="0"/>
                <a:cs typeface="Arial"/>
              </a:rPr>
              <a:t>N-doped -&gt; intermediate </a:t>
            </a:r>
            <a:r>
              <a:rPr lang="en-US" u="sng" dirty="0" err="1">
                <a:solidFill>
                  <a:srgbClr val="004C97"/>
                </a:solidFill>
                <a:latin typeface="Arial"/>
                <a:ea typeface="ＭＳ Ｐゴシック" charset="0"/>
                <a:cs typeface="Arial"/>
              </a:rPr>
              <a:t>m.f.p</a:t>
            </a:r>
            <a:r>
              <a:rPr lang="en-US" u="sng" dirty="0" smtClean="0">
                <a:solidFill>
                  <a:srgbClr val="004C97"/>
                </a:solidFill>
                <a:latin typeface="Arial"/>
                <a:ea typeface="ＭＳ Ｐゴシック" charset="0"/>
                <a:cs typeface="Arial"/>
              </a:rPr>
              <a:t>., at the predicted minimum for BCS (previously unexplored)</a:t>
            </a:r>
            <a:endParaRPr lang="en-US" u="sng" dirty="0">
              <a:solidFill>
                <a:srgbClr val="004C97"/>
              </a:solidFill>
              <a:latin typeface="Arial"/>
              <a:ea typeface="ＭＳ Ｐゴシック" charset="0"/>
              <a:cs typeface="Arial"/>
            </a:endParaRPr>
          </a:p>
        </p:txBody>
      </p:sp>
      <p:sp>
        <p:nvSpPr>
          <p:cNvPr id="13" name="TextBox 12"/>
          <p:cNvSpPr txBox="1"/>
          <p:nvPr/>
        </p:nvSpPr>
        <p:spPr>
          <a:xfrm>
            <a:off x="6306642" y="1812203"/>
            <a:ext cx="2971800" cy="609600"/>
          </a:xfrm>
          <a:prstGeom prst="rect">
            <a:avLst/>
          </a:prstGeom>
          <a:noFill/>
        </p:spPr>
        <p:txBody>
          <a:bodyPr wrap="square" rtlCol="0">
            <a:normAutofit lnSpcReduction="10000"/>
          </a:bodyPr>
          <a:lstStyle/>
          <a:p>
            <a:r>
              <a:rPr lang="en-US" i="1" dirty="0" err="1" smtClean="0">
                <a:solidFill>
                  <a:srgbClr val="004C97"/>
                </a:solidFill>
                <a:latin typeface="Arial"/>
                <a:ea typeface="ＭＳ Ｐゴシック" charset="0"/>
                <a:cs typeface="Arial"/>
              </a:rPr>
              <a:t>mfp</a:t>
            </a:r>
            <a:r>
              <a:rPr lang="en-US" dirty="0" smtClean="0">
                <a:solidFill>
                  <a:srgbClr val="004C97"/>
                </a:solidFill>
                <a:latin typeface="Arial"/>
                <a:ea typeface="ＭＳ Ｐゴシック" charset="0"/>
                <a:cs typeface="Arial"/>
              </a:rPr>
              <a:t> ~ 2 nm at the surface, increasing deeper</a:t>
            </a:r>
          </a:p>
        </p:txBody>
      </p:sp>
      <p:cxnSp>
        <p:nvCxnSpPr>
          <p:cNvPr id="14" name="Straight Arrow Connector 13"/>
          <p:cNvCxnSpPr/>
          <p:nvPr/>
        </p:nvCxnSpPr>
        <p:spPr>
          <a:xfrm>
            <a:off x="6459042" y="3107603"/>
            <a:ext cx="1219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630242" y="1736003"/>
            <a:ext cx="6858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706442" y="1126403"/>
            <a:ext cx="914400" cy="914400"/>
          </a:xfrm>
          <a:prstGeom prst="rect">
            <a:avLst/>
          </a:prstGeom>
          <a:noFill/>
        </p:spPr>
        <p:txBody>
          <a:bodyPr wrap="none" rtlCol="0">
            <a:normAutofit/>
          </a:bodyPr>
          <a:lstStyle/>
          <a:p>
            <a:endParaRPr lang="en-US" sz="2800" dirty="0" smtClean="0">
              <a:solidFill>
                <a:srgbClr val="004C97"/>
              </a:solidFill>
              <a:latin typeface="Arial"/>
              <a:ea typeface="ＭＳ Ｐゴシック" charset="0"/>
              <a:cs typeface="Arial"/>
            </a:endParaRPr>
          </a:p>
        </p:txBody>
      </p:sp>
      <p:sp>
        <p:nvSpPr>
          <p:cNvPr id="17" name="TextBox 16"/>
          <p:cNvSpPr txBox="1"/>
          <p:nvPr/>
        </p:nvSpPr>
        <p:spPr>
          <a:xfrm>
            <a:off x="4401642" y="1202603"/>
            <a:ext cx="1295400" cy="533400"/>
          </a:xfrm>
          <a:prstGeom prst="rect">
            <a:avLst/>
          </a:prstGeom>
          <a:noFill/>
        </p:spPr>
        <p:txBody>
          <a:bodyPr wrap="square" rtlCol="0">
            <a:noAutofit/>
          </a:bodyPr>
          <a:lstStyle/>
          <a:p>
            <a:r>
              <a:rPr lang="en-US" sz="1600" dirty="0" smtClean="0">
                <a:solidFill>
                  <a:srgbClr val="004C97"/>
                </a:solidFill>
                <a:latin typeface="Arial"/>
                <a:ea typeface="ＭＳ Ｐゴシック" charset="0"/>
                <a:cs typeface="Arial"/>
              </a:rPr>
              <a:t>~15 nm - </a:t>
            </a:r>
            <a:r>
              <a:rPr lang="en-US" sz="1600" dirty="0">
                <a:solidFill>
                  <a:srgbClr val="004C97"/>
                </a:solidFill>
                <a:latin typeface="Arial"/>
                <a:ea typeface="ＭＳ Ｐゴシック" charset="0"/>
                <a:cs typeface="Arial"/>
              </a:rPr>
              <a:t>n</a:t>
            </a:r>
            <a:r>
              <a:rPr lang="en-US" sz="1600" dirty="0" smtClean="0">
                <a:solidFill>
                  <a:srgbClr val="004C97"/>
                </a:solidFill>
                <a:latin typeface="Arial"/>
                <a:ea typeface="ＭＳ Ｐゴシック" charset="0"/>
                <a:cs typeface="Arial"/>
              </a:rPr>
              <a:t>o screening</a:t>
            </a:r>
          </a:p>
        </p:txBody>
      </p:sp>
      <p:sp>
        <p:nvSpPr>
          <p:cNvPr id="18" name="TextBox 17"/>
          <p:cNvSpPr txBox="1"/>
          <p:nvPr/>
        </p:nvSpPr>
        <p:spPr>
          <a:xfrm>
            <a:off x="7678242" y="2955203"/>
            <a:ext cx="914400" cy="914400"/>
          </a:xfrm>
          <a:prstGeom prst="rect">
            <a:avLst/>
          </a:prstGeom>
          <a:noFill/>
        </p:spPr>
        <p:txBody>
          <a:bodyPr wrap="none" rtlCol="0">
            <a:normAutofit/>
          </a:bodyPr>
          <a:lstStyle/>
          <a:p>
            <a:endParaRPr lang="en-US" sz="2800" dirty="0" smtClean="0">
              <a:solidFill>
                <a:srgbClr val="004C97"/>
              </a:solidFill>
              <a:latin typeface="Arial"/>
              <a:ea typeface="ＭＳ Ｐゴシック" charset="0"/>
              <a:cs typeface="Arial"/>
            </a:endParaRPr>
          </a:p>
        </p:txBody>
      </p:sp>
      <p:sp>
        <p:nvSpPr>
          <p:cNvPr id="19" name="TextBox 18"/>
          <p:cNvSpPr txBox="1"/>
          <p:nvPr/>
        </p:nvSpPr>
        <p:spPr>
          <a:xfrm>
            <a:off x="7678242" y="2879003"/>
            <a:ext cx="1295400" cy="457200"/>
          </a:xfrm>
          <a:prstGeom prst="rect">
            <a:avLst/>
          </a:prstGeom>
          <a:noFill/>
        </p:spPr>
        <p:txBody>
          <a:bodyPr wrap="square" rtlCol="0">
            <a:noAutofit/>
          </a:bodyPr>
          <a:lstStyle/>
          <a:p>
            <a:r>
              <a:rPr lang="en-US" sz="2000" i="1" dirty="0">
                <a:solidFill>
                  <a:srgbClr val="004C97"/>
                </a:solidFill>
                <a:latin typeface="Arial"/>
                <a:ea typeface="ＭＳ Ｐゴシック" charset="0"/>
                <a:cs typeface="Arial"/>
              </a:rPr>
              <a:t>m</a:t>
            </a:r>
            <a:r>
              <a:rPr lang="en-US" sz="2000" i="1" dirty="0" smtClean="0">
                <a:solidFill>
                  <a:srgbClr val="004C97"/>
                </a:solidFill>
                <a:latin typeface="Arial"/>
                <a:ea typeface="ＭＳ Ｐゴシック" charset="0"/>
                <a:cs typeface="Arial"/>
              </a:rPr>
              <a:t>fp</a:t>
            </a:r>
            <a:r>
              <a:rPr lang="en-US" sz="2000" dirty="0" smtClean="0">
                <a:solidFill>
                  <a:srgbClr val="004C97"/>
                </a:solidFill>
                <a:latin typeface="Arial"/>
                <a:ea typeface="ＭＳ Ｐゴシック" charset="0"/>
                <a:cs typeface="Arial"/>
              </a:rPr>
              <a:t>~40 nm</a:t>
            </a:r>
          </a:p>
        </p:txBody>
      </p:sp>
      <p:cxnSp>
        <p:nvCxnSpPr>
          <p:cNvPr id="20" name="Straight Arrow Connector 19"/>
          <p:cNvCxnSpPr/>
          <p:nvPr/>
        </p:nvCxnSpPr>
        <p:spPr>
          <a:xfrm flipH="1">
            <a:off x="5620842" y="3260003"/>
            <a:ext cx="3810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706442" y="3107603"/>
            <a:ext cx="1066800" cy="914400"/>
          </a:xfrm>
          <a:prstGeom prst="rect">
            <a:avLst/>
          </a:prstGeom>
          <a:noFill/>
        </p:spPr>
        <p:txBody>
          <a:bodyPr wrap="square" rtlCol="0">
            <a:noAutofit/>
          </a:bodyPr>
          <a:lstStyle/>
          <a:p>
            <a:r>
              <a:rPr lang="en-US" sz="2000" i="1" dirty="0" err="1">
                <a:solidFill>
                  <a:srgbClr val="004C97"/>
                </a:solidFill>
                <a:latin typeface="Arial"/>
                <a:ea typeface="ＭＳ Ｐゴシック" charset="0"/>
                <a:cs typeface="Arial"/>
              </a:rPr>
              <a:t>m</a:t>
            </a:r>
            <a:r>
              <a:rPr lang="en-US" sz="2000" i="1" dirty="0" err="1" smtClean="0">
                <a:solidFill>
                  <a:srgbClr val="004C97"/>
                </a:solidFill>
                <a:latin typeface="Arial"/>
                <a:ea typeface="ＭＳ Ｐゴシック" charset="0"/>
                <a:cs typeface="Arial"/>
              </a:rPr>
              <a:t>fp</a:t>
            </a:r>
            <a:r>
              <a:rPr lang="en-US" sz="2000" dirty="0" smtClean="0">
                <a:solidFill>
                  <a:srgbClr val="004C97"/>
                </a:solidFill>
                <a:latin typeface="Arial"/>
                <a:ea typeface="ＭＳ Ｐゴシック" charset="0"/>
                <a:cs typeface="Arial"/>
              </a:rPr>
              <a:t> &gt; 400 nm</a:t>
            </a:r>
          </a:p>
        </p:txBody>
      </p:sp>
      <p:cxnSp>
        <p:nvCxnSpPr>
          <p:cNvPr id="22" name="Straight Arrow Connector 21"/>
          <p:cNvCxnSpPr/>
          <p:nvPr/>
        </p:nvCxnSpPr>
        <p:spPr>
          <a:xfrm>
            <a:off x="2280742" y="3349679"/>
            <a:ext cx="520700" cy="12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1277442" y="3361603"/>
            <a:ext cx="533400" cy="7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02742" y="3375079"/>
            <a:ext cx="1706792" cy="276999"/>
          </a:xfrm>
          <a:prstGeom prst="rect">
            <a:avLst/>
          </a:prstGeom>
          <a:noFill/>
        </p:spPr>
        <p:txBody>
          <a:bodyPr wrap="none" rtlCol="0">
            <a:spAutoFit/>
          </a:bodyPr>
          <a:lstStyle/>
          <a:p>
            <a:r>
              <a:rPr lang="en-US" sz="1200" dirty="0" smtClean="0">
                <a:solidFill>
                  <a:srgbClr val="004C97"/>
                </a:solidFill>
                <a:latin typeface="Arial"/>
                <a:ea typeface="ＭＳ Ｐゴシック" charset="0"/>
                <a:cs typeface="ＭＳ Ｐゴシック" charset="0"/>
              </a:rPr>
              <a:t>Dirty limit (120C bake)</a:t>
            </a:r>
            <a:endParaRPr lang="en-US" sz="1200" dirty="0">
              <a:solidFill>
                <a:srgbClr val="004C97"/>
              </a:solidFill>
              <a:latin typeface="Arial"/>
              <a:ea typeface="ＭＳ Ｐゴシック" charset="0"/>
              <a:cs typeface="ＭＳ Ｐゴシック" charset="0"/>
            </a:endParaRPr>
          </a:p>
        </p:txBody>
      </p:sp>
      <p:sp>
        <p:nvSpPr>
          <p:cNvPr id="25" name="TextBox 24"/>
          <p:cNvSpPr txBox="1"/>
          <p:nvPr/>
        </p:nvSpPr>
        <p:spPr>
          <a:xfrm>
            <a:off x="2153742" y="3375079"/>
            <a:ext cx="1635634" cy="276999"/>
          </a:xfrm>
          <a:prstGeom prst="rect">
            <a:avLst/>
          </a:prstGeom>
          <a:noFill/>
        </p:spPr>
        <p:txBody>
          <a:bodyPr wrap="none" rtlCol="0">
            <a:spAutoFit/>
          </a:bodyPr>
          <a:lstStyle/>
          <a:p>
            <a:r>
              <a:rPr lang="en-US" sz="1200" dirty="0" smtClean="0">
                <a:solidFill>
                  <a:srgbClr val="004C97"/>
                </a:solidFill>
                <a:latin typeface="Arial"/>
                <a:ea typeface="ＭＳ Ｐゴシック" charset="0"/>
                <a:cs typeface="ＭＳ Ｐゴシック" charset="0"/>
              </a:rPr>
              <a:t>Clean limit (EP, BCP)</a:t>
            </a:r>
            <a:endParaRPr lang="en-US" sz="1200" dirty="0">
              <a:solidFill>
                <a:srgbClr val="004C97"/>
              </a:solidFill>
              <a:latin typeface="Arial"/>
              <a:ea typeface="ＭＳ Ｐゴシック" charset="0"/>
              <a:cs typeface="ＭＳ Ｐゴシック" charset="0"/>
            </a:endParaRPr>
          </a:p>
        </p:txBody>
      </p:sp>
      <p:cxnSp>
        <p:nvCxnSpPr>
          <p:cNvPr id="26" name="Straight Arrow Connector 25"/>
          <p:cNvCxnSpPr/>
          <p:nvPr/>
        </p:nvCxnSpPr>
        <p:spPr>
          <a:xfrm flipH="1">
            <a:off x="2052142" y="2917879"/>
            <a:ext cx="38100" cy="368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998042" y="2689279"/>
            <a:ext cx="1805527" cy="276999"/>
          </a:xfrm>
          <a:prstGeom prst="rect">
            <a:avLst/>
          </a:prstGeom>
          <a:noFill/>
        </p:spPr>
        <p:txBody>
          <a:bodyPr wrap="none" rtlCol="0">
            <a:spAutoFit/>
          </a:bodyPr>
          <a:lstStyle/>
          <a:p>
            <a:r>
              <a:rPr lang="en-US" sz="1200" dirty="0" smtClean="0">
                <a:solidFill>
                  <a:srgbClr val="004C97"/>
                </a:solidFill>
                <a:latin typeface="Arial"/>
                <a:ea typeface="ＭＳ Ｐゴシック" charset="0"/>
                <a:cs typeface="ＭＳ Ｐゴシック" charset="0"/>
              </a:rPr>
              <a:t>Optimal </a:t>
            </a:r>
            <a:r>
              <a:rPr lang="en-US" sz="1200" dirty="0" err="1" smtClean="0">
                <a:solidFill>
                  <a:srgbClr val="004C97"/>
                </a:solidFill>
                <a:latin typeface="Arial"/>
                <a:ea typeface="ＭＳ Ｐゴシック" charset="0"/>
                <a:cs typeface="ＭＳ Ｐゴシック" charset="0"/>
              </a:rPr>
              <a:t>mfp</a:t>
            </a:r>
            <a:r>
              <a:rPr lang="en-US" sz="1200" dirty="0" smtClean="0">
                <a:solidFill>
                  <a:srgbClr val="004C97"/>
                </a:solidFill>
                <a:latin typeface="Arial"/>
                <a:ea typeface="ＭＳ Ｐゴシック" charset="0"/>
                <a:cs typeface="ＭＳ Ｐゴシック" charset="0"/>
              </a:rPr>
              <a:t> = N doping</a:t>
            </a:r>
            <a:endParaRPr lang="en-US" sz="1200" dirty="0">
              <a:solidFill>
                <a:srgbClr val="004C97"/>
              </a:solidFill>
              <a:latin typeface="Arial"/>
              <a:ea typeface="ＭＳ Ｐゴシック" charset="0"/>
              <a:cs typeface="ＭＳ Ｐゴシック" charset="0"/>
            </a:endParaRPr>
          </a:p>
        </p:txBody>
      </p:sp>
      <p:sp>
        <p:nvSpPr>
          <p:cNvPr id="28" name="TextBox 27"/>
          <p:cNvSpPr txBox="1"/>
          <p:nvPr/>
        </p:nvSpPr>
        <p:spPr>
          <a:xfrm>
            <a:off x="3684147" y="5529047"/>
            <a:ext cx="5245101" cy="738664"/>
          </a:xfrm>
          <a:prstGeom prst="rect">
            <a:avLst/>
          </a:prstGeom>
          <a:noFill/>
        </p:spPr>
        <p:txBody>
          <a:bodyPr wrap="square" rtlCol="0">
            <a:spAutoFit/>
          </a:bodyPr>
          <a:lstStyle/>
          <a:p>
            <a:pPr algn="just"/>
            <a:r>
              <a:rPr lang="en-US" sz="1400" u="sng" dirty="0" err="1" smtClean="0">
                <a:solidFill>
                  <a:srgbClr val="004C97"/>
                </a:solidFill>
                <a:latin typeface="Arial"/>
                <a:ea typeface="ＭＳ Ｐゴシック" charset="0"/>
                <a:cs typeface="ＭＳ Ｐゴシック" charset="0"/>
              </a:rPr>
              <a:t>Meissner</a:t>
            </a:r>
            <a:r>
              <a:rPr lang="en-US" sz="1400" u="sng" dirty="0" smtClean="0">
                <a:solidFill>
                  <a:srgbClr val="004C97"/>
                </a:solidFill>
                <a:latin typeface="Arial"/>
                <a:ea typeface="ＭＳ Ｐゴシック" charset="0"/>
                <a:cs typeface="ＭＳ Ｐゴシック" charset="0"/>
              </a:rPr>
              <a:t> screening profiles for differently treated cutouts (Ba magnetic field applied parallel to sample surface = 25 </a:t>
            </a:r>
            <a:r>
              <a:rPr lang="en-US" sz="1400" u="sng" dirty="0" err="1" smtClean="0">
                <a:solidFill>
                  <a:srgbClr val="004C97"/>
                </a:solidFill>
                <a:latin typeface="Arial"/>
                <a:ea typeface="ＭＳ Ｐゴシック" charset="0"/>
                <a:cs typeface="ＭＳ Ｐゴシック" charset="0"/>
              </a:rPr>
              <a:t>mT</a:t>
            </a:r>
            <a:r>
              <a:rPr lang="en-US" sz="1400" u="sng" dirty="0" smtClean="0">
                <a:solidFill>
                  <a:srgbClr val="004C97"/>
                </a:solidFill>
                <a:latin typeface="Arial"/>
                <a:ea typeface="ＭＳ Ｐゴシック" charset="0"/>
                <a:cs typeface="ＭＳ Ｐゴシック" charset="0"/>
              </a:rPr>
              <a:t>). Allows to directly extract surface </a:t>
            </a:r>
            <a:r>
              <a:rPr lang="en-US" sz="1400" u="sng" dirty="0" err="1" smtClean="0">
                <a:solidFill>
                  <a:srgbClr val="004C97"/>
                </a:solidFill>
                <a:latin typeface="Arial"/>
                <a:ea typeface="ＭＳ Ｐゴシック" charset="0"/>
                <a:cs typeface="ＭＳ Ｐゴシック" charset="0"/>
              </a:rPr>
              <a:t>mfp</a:t>
            </a:r>
            <a:endParaRPr lang="en-US" sz="1400" u="sng" dirty="0">
              <a:solidFill>
                <a:srgbClr val="004C97"/>
              </a:solidFill>
              <a:latin typeface="Arial"/>
              <a:ea typeface="ＭＳ Ｐゴシック" charset="0"/>
              <a:cs typeface="ＭＳ Ｐゴシック" charset="0"/>
            </a:endParaRPr>
          </a:p>
        </p:txBody>
      </p:sp>
      <p:sp>
        <p:nvSpPr>
          <p:cNvPr id="30" name="Footer Placeholder 4"/>
          <p:cNvSpPr>
            <a:spLocks noGrp="1"/>
          </p:cNvSpPr>
          <p:nvPr>
            <p:ph type="ftr" sz="quarter" idx="11"/>
          </p:nvPr>
        </p:nvSpPr>
        <p:spPr>
          <a:xfrm>
            <a:off x="228600" y="6515100"/>
            <a:ext cx="5373688" cy="241300"/>
          </a:xfrm>
        </p:spPr>
        <p:txBody>
          <a:bodyPr/>
          <a:lstStyle/>
          <a:p>
            <a:pPr>
              <a:defRPr/>
            </a:pPr>
            <a:r>
              <a:rPr lang="en-US" smtClean="0"/>
              <a:t>Grassellino | Performance of N doped cavities</a:t>
            </a:r>
            <a:endParaRPr lang="en-US" b="1" dirty="0"/>
          </a:p>
        </p:txBody>
      </p:sp>
      <p:sp>
        <p:nvSpPr>
          <p:cNvPr id="3" name="Slide Number Placeholder 2"/>
          <p:cNvSpPr>
            <a:spLocks noGrp="1"/>
          </p:cNvSpPr>
          <p:nvPr>
            <p:ph type="sldNum" sz="quarter" idx="12"/>
          </p:nvPr>
        </p:nvSpPr>
        <p:spPr/>
        <p:txBody>
          <a:bodyPr/>
          <a:lstStyle/>
          <a:p>
            <a:fld id="{A15A663A-9045-4F5C-A8DD-14283B87C592}" type="slidenum">
              <a:rPr lang="en-US" smtClean="0"/>
              <a:pPr/>
              <a:t>60</a:t>
            </a:fld>
            <a:endParaRPr lang="en-US"/>
          </a:p>
        </p:txBody>
      </p:sp>
    </p:spTree>
    <p:extLst>
      <p:ext uri="{BB962C8B-B14F-4D97-AF65-F5344CB8AC3E}">
        <p14:creationId xmlns:p14="http://schemas.microsoft.com/office/powerpoint/2010/main" val="6797995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Milestone: record horizontal fully integrated test @ FNAL </a:t>
            </a:r>
            <a:br>
              <a:rPr lang="en-US" dirty="0" smtClean="0"/>
            </a:br>
            <a:r>
              <a:rPr lang="en-US" dirty="0" smtClean="0"/>
              <a:t>N doped nine cell in LCLS-2 vessel &gt;3e10 at 16MV/m, 2K</a:t>
            </a:r>
            <a:endParaRPr lang="en-US" dirty="0"/>
          </a:p>
        </p:txBody>
      </p:sp>
      <p:sp>
        <p:nvSpPr>
          <p:cNvPr id="4" name="Date Placeholder 3"/>
          <p:cNvSpPr>
            <a:spLocks noGrp="1"/>
          </p:cNvSpPr>
          <p:nvPr>
            <p:ph type="dt" sz="half" idx="10"/>
          </p:nvPr>
        </p:nvSpPr>
        <p:spPr/>
        <p:txBody>
          <a:bodyPr/>
          <a:lstStyle/>
          <a:p>
            <a:pPr>
              <a:defRPr/>
            </a:pPr>
            <a:fld id="{15E4E221-42AE-B643-B8B2-619FEDEC4332}" type="datetime1">
              <a:rPr lang="en-US" smtClean="0"/>
              <a:pPr>
                <a:defRPr/>
              </a:pPr>
              <a:t>11/1/2015</a:t>
            </a:fld>
            <a:endParaRPr lang="en-US"/>
          </a:p>
        </p:txBody>
      </p:sp>
      <p:sp>
        <p:nvSpPr>
          <p:cNvPr id="5" name="Footer Placeholder 4"/>
          <p:cNvSpPr>
            <a:spLocks noGrp="1"/>
          </p:cNvSpPr>
          <p:nvPr>
            <p:ph type="ftr" sz="quarter" idx="11"/>
          </p:nvPr>
        </p:nvSpPr>
        <p:spPr/>
        <p:txBody>
          <a:bodyPr/>
          <a:lstStyle/>
          <a:p>
            <a:pPr>
              <a:defRPr/>
            </a:pPr>
            <a:r>
              <a:rPr lang="en-US" smtClean="0"/>
              <a:t>Grassellino | Performance of N doped cavities</a:t>
            </a:r>
            <a:endParaRPr lang="en-US" b="1"/>
          </a:p>
        </p:txBody>
      </p:sp>
      <p:sp>
        <p:nvSpPr>
          <p:cNvPr id="6" name="Slide Number Placeholder 5"/>
          <p:cNvSpPr>
            <a:spLocks noGrp="1"/>
          </p:cNvSpPr>
          <p:nvPr>
            <p:ph type="sldNum" sz="quarter" idx="12"/>
          </p:nvPr>
        </p:nvSpPr>
        <p:spPr/>
        <p:txBody>
          <a:bodyPr/>
          <a:lstStyle/>
          <a:p>
            <a:pPr>
              <a:defRPr/>
            </a:pPr>
            <a:fld id="{492E84A3-02EC-8549-BD83-9F5790A19C80}" type="slidenum">
              <a:rPr lang="en-US" smtClean="0"/>
              <a:pPr>
                <a:defRPr/>
              </a:pPr>
              <a:t>61</a:t>
            </a:fld>
            <a:endParaRPr lang="en-US" dirty="0"/>
          </a:p>
        </p:txBody>
      </p:sp>
      <p:pic>
        <p:nvPicPr>
          <p:cNvPr id="7" name="Picture 6"/>
          <p:cNvPicPr>
            <a:picLocks noChangeAspect="1"/>
          </p:cNvPicPr>
          <p:nvPr/>
        </p:nvPicPr>
        <p:blipFill>
          <a:blip r:embed="rId2"/>
          <a:stretch>
            <a:fillRect/>
          </a:stretch>
        </p:blipFill>
        <p:spPr>
          <a:xfrm>
            <a:off x="-86764" y="1547989"/>
            <a:ext cx="9343652" cy="4967111"/>
          </a:xfrm>
          <a:prstGeom prst="rect">
            <a:avLst/>
          </a:prstGeom>
        </p:spPr>
      </p:pic>
      <p:sp>
        <p:nvSpPr>
          <p:cNvPr id="3" name="Rectangle 2"/>
          <p:cNvSpPr/>
          <p:nvPr/>
        </p:nvSpPr>
        <p:spPr>
          <a:xfrm>
            <a:off x="2423220" y="4146224"/>
            <a:ext cx="3327929" cy="1200329"/>
          </a:xfrm>
          <a:prstGeom prst="rect">
            <a:avLst/>
          </a:prstGeom>
        </p:spPr>
        <p:txBody>
          <a:bodyPr wrap="none">
            <a:spAutoFit/>
          </a:bodyPr>
          <a:lstStyle/>
          <a:p>
            <a:r>
              <a:rPr lang="en-US" dirty="0" smtClean="0">
                <a:solidFill>
                  <a:srgbClr val="404040"/>
                </a:solidFill>
              </a:rPr>
              <a:t>A. Grassellino et al, MOPB028</a:t>
            </a:r>
          </a:p>
          <a:p>
            <a:r>
              <a:rPr lang="en-US" dirty="0" smtClean="0">
                <a:solidFill>
                  <a:srgbClr val="404040"/>
                </a:solidFill>
              </a:rPr>
              <a:t>N. </a:t>
            </a:r>
            <a:r>
              <a:rPr lang="en-US" dirty="0" err="1" smtClean="0">
                <a:solidFill>
                  <a:srgbClr val="404040"/>
                </a:solidFill>
              </a:rPr>
              <a:t>Solyak</a:t>
            </a:r>
            <a:r>
              <a:rPr lang="en-US" dirty="0" smtClean="0">
                <a:solidFill>
                  <a:srgbClr val="404040"/>
                </a:solidFill>
              </a:rPr>
              <a:t> et al, MOPB087</a:t>
            </a:r>
          </a:p>
          <a:p>
            <a:r>
              <a:rPr lang="en-US" dirty="0" smtClean="0">
                <a:solidFill>
                  <a:srgbClr val="404040"/>
                </a:solidFill>
              </a:rPr>
              <a:t>G. Wu, </a:t>
            </a:r>
            <a:r>
              <a:rPr lang="en-US" dirty="0">
                <a:solidFill>
                  <a:srgbClr val="404040"/>
                </a:solidFill>
              </a:rPr>
              <a:t>THBA06 </a:t>
            </a:r>
          </a:p>
          <a:p>
            <a:endParaRPr lang="en-US" dirty="0">
              <a:solidFill>
                <a:srgbClr val="404040"/>
              </a:solidFill>
            </a:endParaRPr>
          </a:p>
        </p:txBody>
      </p:sp>
      <p:pic>
        <p:nvPicPr>
          <p:cNvPr id="9" name="Picture 8"/>
          <p:cNvPicPr>
            <a:picLocks noChangeAspect="1"/>
          </p:cNvPicPr>
          <p:nvPr/>
        </p:nvPicPr>
        <p:blipFill>
          <a:blip r:embed="rId3"/>
          <a:stretch>
            <a:fillRect/>
          </a:stretch>
        </p:blipFill>
        <p:spPr>
          <a:xfrm>
            <a:off x="1763917" y="872402"/>
            <a:ext cx="3231415" cy="2154277"/>
          </a:xfrm>
          <a:prstGeom prst="rect">
            <a:avLst/>
          </a:prstGeom>
        </p:spPr>
      </p:pic>
    </p:spTree>
    <p:extLst>
      <p:ext uri="{BB962C8B-B14F-4D97-AF65-F5344CB8AC3E}">
        <p14:creationId xmlns:p14="http://schemas.microsoft.com/office/powerpoint/2010/main" val="31204595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Bringing it all together: N-doped dressed cavity in </a:t>
            </a:r>
            <a:r>
              <a:rPr lang="en-US" dirty="0" err="1" smtClean="0"/>
              <a:t>cryomodule</a:t>
            </a:r>
            <a:r>
              <a:rPr lang="en-US" dirty="0" smtClean="0"/>
              <a:t> environment</a:t>
            </a:r>
            <a:endParaRPr lang="en-US" dirty="0"/>
          </a:p>
        </p:txBody>
      </p:sp>
      <p:sp>
        <p:nvSpPr>
          <p:cNvPr id="4" name="Date Placeholder 3"/>
          <p:cNvSpPr>
            <a:spLocks noGrp="1"/>
          </p:cNvSpPr>
          <p:nvPr>
            <p:ph type="dt" sz="half" idx="10"/>
          </p:nvPr>
        </p:nvSpPr>
        <p:spPr>
          <a:xfrm>
            <a:off x="6450013" y="6637210"/>
            <a:ext cx="1076325" cy="241300"/>
          </a:xfrm>
        </p:spPr>
        <p:txBody>
          <a:bodyPr/>
          <a:lstStyle/>
          <a:p>
            <a:pPr>
              <a:defRPr/>
            </a:pPr>
            <a:r>
              <a:rPr lang="en-US" smtClean="0"/>
              <a:t>14 Sep 2015</a:t>
            </a:r>
            <a:endParaRPr lang="en-US"/>
          </a:p>
        </p:txBody>
      </p:sp>
      <p:sp>
        <p:nvSpPr>
          <p:cNvPr id="5" name="Footer Placeholder 4"/>
          <p:cNvSpPr>
            <a:spLocks noGrp="1"/>
          </p:cNvSpPr>
          <p:nvPr>
            <p:ph type="ftr" sz="quarter" idx="11"/>
          </p:nvPr>
        </p:nvSpPr>
        <p:spPr>
          <a:xfrm>
            <a:off x="806450" y="6637210"/>
            <a:ext cx="5373688" cy="241300"/>
          </a:xfrm>
        </p:spPr>
        <p:txBody>
          <a:bodyPr/>
          <a:lstStyle/>
          <a:p>
            <a:pPr>
              <a:defRPr/>
            </a:pPr>
            <a:r>
              <a:rPr lang="en-US" smtClean="0"/>
              <a:t>Alexander Romanenko | SRF'2015</a:t>
            </a:r>
            <a:endParaRPr lang="en-US" b="1"/>
          </a:p>
        </p:txBody>
      </p:sp>
      <p:sp>
        <p:nvSpPr>
          <p:cNvPr id="6" name="Slide Number Placeholder 5"/>
          <p:cNvSpPr>
            <a:spLocks noGrp="1"/>
          </p:cNvSpPr>
          <p:nvPr>
            <p:ph type="sldNum" sz="quarter" idx="12"/>
          </p:nvPr>
        </p:nvSpPr>
        <p:spPr>
          <a:xfrm>
            <a:off x="228600" y="6637210"/>
            <a:ext cx="447675" cy="241300"/>
          </a:xfrm>
        </p:spPr>
        <p:txBody>
          <a:bodyPr/>
          <a:lstStyle/>
          <a:p>
            <a:pPr>
              <a:defRPr/>
            </a:pPr>
            <a:fld id="{492E84A3-02EC-8549-BD83-9F5790A19C80}" type="slidenum">
              <a:rPr lang="en-US" smtClean="0"/>
              <a:pPr>
                <a:defRPr/>
              </a:pPr>
              <a:t>62</a:t>
            </a:fld>
            <a:endParaRPr lang="en-US" dirty="0"/>
          </a:p>
        </p:txBody>
      </p:sp>
      <p:pic>
        <p:nvPicPr>
          <p:cNvPr id="7" name="Picture 6"/>
          <p:cNvPicPr>
            <a:picLocks noChangeAspect="1"/>
          </p:cNvPicPr>
          <p:nvPr/>
        </p:nvPicPr>
        <p:blipFill>
          <a:blip r:embed="rId2"/>
          <a:stretch>
            <a:fillRect/>
          </a:stretch>
        </p:blipFill>
        <p:spPr>
          <a:xfrm>
            <a:off x="228599" y="989090"/>
            <a:ext cx="8689635" cy="5226305"/>
          </a:xfrm>
          <a:prstGeom prst="rect">
            <a:avLst/>
          </a:prstGeom>
        </p:spPr>
      </p:pic>
      <p:sp>
        <p:nvSpPr>
          <p:cNvPr id="3" name="TextBox 2"/>
          <p:cNvSpPr txBox="1"/>
          <p:nvPr/>
        </p:nvSpPr>
        <p:spPr>
          <a:xfrm>
            <a:off x="1451493" y="3016285"/>
            <a:ext cx="2885276" cy="954107"/>
          </a:xfrm>
          <a:prstGeom prst="rect">
            <a:avLst/>
          </a:prstGeom>
          <a:noFill/>
        </p:spPr>
        <p:txBody>
          <a:bodyPr wrap="square" rtlCol="0">
            <a:spAutoFit/>
          </a:bodyPr>
          <a:lstStyle/>
          <a:p>
            <a:r>
              <a:rPr lang="en-US" sz="1400" dirty="0" smtClean="0">
                <a:solidFill>
                  <a:srgbClr val="404040"/>
                </a:solidFill>
              </a:rPr>
              <a:t>9-cell N-doped </a:t>
            </a:r>
          </a:p>
          <a:p>
            <a:r>
              <a:rPr lang="en-US" sz="1400" dirty="0" smtClean="0">
                <a:solidFill>
                  <a:srgbClr val="404040"/>
                </a:solidFill>
              </a:rPr>
              <a:t>fully dressed cavity for LCLS-II with </a:t>
            </a:r>
          </a:p>
          <a:p>
            <a:r>
              <a:rPr lang="en-US" sz="1400" dirty="0" smtClean="0">
                <a:solidFill>
                  <a:srgbClr val="404040"/>
                </a:solidFill>
              </a:rPr>
              <a:t>high power coupler, tuner, HOM couplers  in horizontal test </a:t>
            </a:r>
            <a:endParaRPr lang="en-US" sz="1400" dirty="0">
              <a:solidFill>
                <a:srgbClr val="404040"/>
              </a:solidFill>
            </a:endParaRPr>
          </a:p>
        </p:txBody>
      </p:sp>
      <p:sp>
        <p:nvSpPr>
          <p:cNvPr id="8" name="TextBox 7"/>
          <p:cNvSpPr txBox="1"/>
          <p:nvPr/>
        </p:nvSpPr>
        <p:spPr>
          <a:xfrm>
            <a:off x="1746373" y="4555877"/>
            <a:ext cx="1876836" cy="830997"/>
          </a:xfrm>
          <a:prstGeom prst="rect">
            <a:avLst/>
          </a:prstGeom>
          <a:noFill/>
        </p:spPr>
        <p:txBody>
          <a:bodyPr wrap="none" rtlCol="0">
            <a:spAutoFit/>
          </a:bodyPr>
          <a:lstStyle/>
          <a:p>
            <a:r>
              <a:rPr lang="en-US" dirty="0" smtClean="0">
                <a:solidFill>
                  <a:srgbClr val="404040"/>
                </a:solidFill>
              </a:rPr>
              <a:t>Ambient field </a:t>
            </a:r>
          </a:p>
          <a:p>
            <a:r>
              <a:rPr lang="en-US" dirty="0" smtClean="0">
                <a:solidFill>
                  <a:srgbClr val="404040"/>
                </a:solidFill>
              </a:rPr>
              <a:t>&lt; 4 </a:t>
            </a:r>
            <a:r>
              <a:rPr lang="en-US" dirty="0" err="1" smtClean="0">
                <a:solidFill>
                  <a:srgbClr val="404040"/>
                </a:solidFill>
              </a:rPr>
              <a:t>mG</a:t>
            </a:r>
            <a:endParaRPr lang="en-US" dirty="0">
              <a:solidFill>
                <a:srgbClr val="404040"/>
              </a:solidFill>
            </a:endParaRPr>
          </a:p>
        </p:txBody>
      </p:sp>
      <p:sp>
        <p:nvSpPr>
          <p:cNvPr id="10" name="Rectangle 9"/>
          <p:cNvSpPr/>
          <p:nvPr/>
        </p:nvSpPr>
        <p:spPr>
          <a:xfrm>
            <a:off x="286285" y="5909009"/>
            <a:ext cx="5787612" cy="461665"/>
          </a:xfrm>
          <a:prstGeom prst="rect">
            <a:avLst/>
          </a:prstGeom>
        </p:spPr>
        <p:txBody>
          <a:bodyPr wrap="none">
            <a:spAutoFit/>
          </a:bodyPr>
          <a:lstStyle/>
          <a:p>
            <a:r>
              <a:rPr lang="en-US" dirty="0" smtClean="0">
                <a:solidFill>
                  <a:srgbClr val="0000FF"/>
                </a:solidFill>
              </a:rPr>
              <a:t>[see MOBA06</a:t>
            </a:r>
            <a:r>
              <a:rPr lang="en-US" dirty="0">
                <a:solidFill>
                  <a:srgbClr val="0000FF"/>
                </a:solidFill>
              </a:rPr>
              <a:t>, MOP028, </a:t>
            </a:r>
            <a:r>
              <a:rPr lang="en-US" dirty="0" smtClean="0">
                <a:solidFill>
                  <a:srgbClr val="0000FF"/>
                </a:solidFill>
              </a:rPr>
              <a:t>THBA06, MOPB087]</a:t>
            </a:r>
            <a:endParaRPr lang="en-US" dirty="0">
              <a:solidFill>
                <a:srgbClr val="404040"/>
              </a:solidFill>
            </a:endParaRPr>
          </a:p>
        </p:txBody>
      </p:sp>
      <p:pic>
        <p:nvPicPr>
          <p:cNvPr id="11" name="Picture 28" descr="ILC_4B_060810_low"/>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33153" y="1287537"/>
            <a:ext cx="2592571" cy="1728747"/>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41408095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bwMode="auto">
          <a:xfrm>
            <a:off x="228600" y="103188"/>
            <a:ext cx="8686800" cy="6429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latin typeface="Helvetica" charset="0"/>
              </a:rPr>
              <a:t>Utilizing new physics for record high </a:t>
            </a:r>
            <a:r>
              <a:rPr lang="en-US" dirty="0" smtClean="0">
                <a:latin typeface="Helvetica" charset="0"/>
              </a:rPr>
              <a:t>Qs – bare 1-cell</a:t>
            </a:r>
            <a:endParaRPr lang="en-US" dirty="0">
              <a:latin typeface="Helvetica" charset="0"/>
            </a:endParaRPr>
          </a:p>
        </p:txBody>
      </p:sp>
      <p:sp>
        <p:nvSpPr>
          <p:cNvPr id="22530" name="Date Placeholder 3"/>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154D81"/>
                </a:solidFill>
                <a:latin typeface="Helvetica" charset="0"/>
              </a:rPr>
              <a:t>14 Sep 2015</a:t>
            </a:r>
            <a:endParaRPr lang="en-US" sz="900">
              <a:solidFill>
                <a:srgbClr val="154D81"/>
              </a:solidFill>
              <a:latin typeface="Helvetica" charset="0"/>
            </a:endParaRPr>
          </a:p>
        </p:txBody>
      </p:sp>
      <p:sp>
        <p:nvSpPr>
          <p:cNvPr id="22531"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154D81"/>
                </a:solidFill>
                <a:latin typeface="Helvetica" charset="0"/>
              </a:rPr>
              <a:t>Alexander Romanenko | SRF'2015</a:t>
            </a:r>
            <a:endParaRPr lang="en-US" sz="900" b="1">
              <a:solidFill>
                <a:srgbClr val="154D81"/>
              </a:solidFill>
              <a:latin typeface="Helvetica" charset="0"/>
            </a:endParaRPr>
          </a:p>
        </p:txBody>
      </p:sp>
      <p:sp>
        <p:nvSpPr>
          <p:cNvPr id="22532"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C283EBB-73D9-0C4A-BFE3-C214F06A103A}" type="slidenum">
              <a:rPr lang="en-US" sz="900">
                <a:solidFill>
                  <a:srgbClr val="154D81"/>
                </a:solidFill>
                <a:latin typeface="Helvetica" charset="0"/>
              </a:rPr>
              <a:pPr eaLnBrk="1" hangingPunct="1"/>
              <a:t>63</a:t>
            </a:fld>
            <a:endParaRPr lang="en-US" sz="900">
              <a:solidFill>
                <a:srgbClr val="154D81"/>
              </a:solidFill>
              <a:latin typeface="Helvetica" charset="0"/>
            </a:endParaRPr>
          </a:p>
        </p:txBody>
      </p:sp>
      <p:pic>
        <p:nvPicPr>
          <p:cNvPr id="2253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841375"/>
            <a:ext cx="6397625" cy="505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4" name="TextBox 8"/>
          <p:cNvSpPr txBox="1">
            <a:spLocks noChangeArrowheads="1"/>
          </p:cNvSpPr>
          <p:nvPr/>
        </p:nvSpPr>
        <p:spPr bwMode="auto">
          <a:xfrm>
            <a:off x="6180138" y="1766888"/>
            <a:ext cx="2852737"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solidFill>
                  <a:srgbClr val="404040"/>
                </a:solidFill>
              </a:rPr>
              <a:t>Combination of nitrogen doping and efficient flux expulsion =&gt;</a:t>
            </a:r>
          </a:p>
          <a:p>
            <a:pPr eaLnBrk="1" hangingPunct="1"/>
            <a:r>
              <a:rPr lang="en-US">
                <a:solidFill>
                  <a:srgbClr val="404040"/>
                </a:solidFill>
              </a:rPr>
              <a:t> Record high Q &gt;1e11 up to 28 MV/m in SRF cavities</a:t>
            </a:r>
          </a:p>
          <a:p>
            <a:pPr eaLnBrk="1" hangingPunct="1"/>
            <a:endParaRPr lang="en-US">
              <a:solidFill>
                <a:srgbClr val="404040"/>
              </a:solidFill>
            </a:endParaRPr>
          </a:p>
        </p:txBody>
      </p:sp>
      <p:sp>
        <p:nvSpPr>
          <p:cNvPr id="22535" name="TextBox 9"/>
          <p:cNvSpPr txBox="1">
            <a:spLocks noChangeArrowheads="1"/>
          </p:cNvSpPr>
          <p:nvPr/>
        </p:nvSpPr>
        <p:spPr bwMode="auto">
          <a:xfrm>
            <a:off x="128588" y="5876925"/>
            <a:ext cx="88534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FF"/>
                </a:solidFill>
              </a:rPr>
              <a:t>A. Romanenko, A. Grassellino, A. C. Crawford, D. A. Sergatskov, and O. Melnychuk, Appl. Phys. Lett. </a:t>
            </a:r>
            <a:r>
              <a:rPr lang="en-US" sz="1400" b="1">
                <a:solidFill>
                  <a:srgbClr val="0000FF"/>
                </a:solidFill>
              </a:rPr>
              <a:t>105</a:t>
            </a:r>
            <a:r>
              <a:rPr lang="en-US" sz="1400">
                <a:solidFill>
                  <a:srgbClr val="0000FF"/>
                </a:solidFill>
              </a:rPr>
              <a:t>, 234103 (2014)</a:t>
            </a:r>
          </a:p>
        </p:txBody>
      </p:sp>
      <p:sp>
        <p:nvSpPr>
          <p:cNvPr id="22536" name="TextBox 10"/>
          <p:cNvSpPr txBox="1">
            <a:spLocks noChangeArrowheads="1"/>
          </p:cNvSpPr>
          <p:nvPr/>
        </p:nvSpPr>
        <p:spPr bwMode="auto">
          <a:xfrm>
            <a:off x="1643063" y="4645025"/>
            <a:ext cx="3683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404040"/>
                </a:solidFill>
              </a:rPr>
              <a:t>Ambient magnetic fields are fully expelled</a:t>
            </a:r>
          </a:p>
        </p:txBody>
      </p:sp>
      <p:sp>
        <p:nvSpPr>
          <p:cNvPr id="22537" name="TextBox 2"/>
          <p:cNvSpPr txBox="1">
            <a:spLocks noChangeArrowheads="1"/>
          </p:cNvSpPr>
          <p:nvPr/>
        </p:nvSpPr>
        <p:spPr bwMode="auto">
          <a:xfrm>
            <a:off x="1344613" y="4168775"/>
            <a:ext cx="25225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solidFill>
                  <a:srgbClr val="404040"/>
                </a:solidFill>
              </a:rPr>
              <a:t>1.5K, 1.3GHz 1-cell</a:t>
            </a:r>
          </a:p>
        </p:txBody>
      </p:sp>
    </p:spTree>
    <p:extLst>
      <p:ext uri="{BB962C8B-B14F-4D97-AF65-F5344CB8AC3E}">
        <p14:creationId xmlns:p14="http://schemas.microsoft.com/office/powerpoint/2010/main" val="3960238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1662" y="1024349"/>
            <a:ext cx="5938476" cy="4732695"/>
          </a:xfrm>
          <a:prstGeom prst="rect">
            <a:avLst/>
          </a:prstGeom>
        </p:spPr>
      </p:pic>
      <p:sp>
        <p:nvSpPr>
          <p:cNvPr id="2" name="Title 1"/>
          <p:cNvSpPr>
            <a:spLocks noGrp="1"/>
          </p:cNvSpPr>
          <p:nvPr>
            <p:ph type="title"/>
          </p:nvPr>
        </p:nvSpPr>
        <p:spPr/>
        <p:txBody>
          <a:bodyPr/>
          <a:lstStyle/>
          <a:p>
            <a:r>
              <a:rPr lang="en-US" b="0" dirty="0" smtClean="0"/>
              <a:t>   </a:t>
            </a:r>
            <a:r>
              <a:rPr lang="en-US" dirty="0" smtClean="0"/>
              <a:t>Expelling 190 </a:t>
            </a:r>
            <a:r>
              <a:rPr lang="en-US" dirty="0" err="1" smtClean="0"/>
              <a:t>mG</a:t>
            </a:r>
            <a:endParaRPr lang="en-US" dirty="0"/>
          </a:p>
        </p:txBody>
      </p:sp>
      <p:sp>
        <p:nvSpPr>
          <p:cNvPr id="4" name="Date Placeholder 3"/>
          <p:cNvSpPr>
            <a:spLocks noGrp="1"/>
          </p:cNvSpPr>
          <p:nvPr>
            <p:ph type="dt" sz="half" idx="10"/>
          </p:nvPr>
        </p:nvSpPr>
        <p:spPr/>
        <p:txBody>
          <a:bodyPr/>
          <a:lstStyle/>
          <a:p>
            <a:pPr>
              <a:defRPr/>
            </a:pPr>
            <a:r>
              <a:rPr lang="en-US" smtClean="0"/>
              <a:t>14 Sep 2015</a:t>
            </a:r>
            <a:endParaRPr lang="en-US" dirty="0"/>
          </a:p>
        </p:txBody>
      </p:sp>
      <p:sp>
        <p:nvSpPr>
          <p:cNvPr id="5" name="Footer Placeholder 4"/>
          <p:cNvSpPr>
            <a:spLocks noGrp="1"/>
          </p:cNvSpPr>
          <p:nvPr>
            <p:ph type="ftr" sz="quarter" idx="11"/>
          </p:nvPr>
        </p:nvSpPr>
        <p:spPr/>
        <p:txBody>
          <a:bodyPr/>
          <a:lstStyle/>
          <a:p>
            <a:pPr>
              <a:defRPr/>
            </a:pPr>
            <a:r>
              <a:rPr lang="en-US" smtClean="0"/>
              <a:t>Alexander Romanenko | SRF'2015</a:t>
            </a:r>
            <a:endParaRPr lang="en-US" b="1"/>
          </a:p>
        </p:txBody>
      </p:sp>
      <p:sp>
        <p:nvSpPr>
          <p:cNvPr id="6" name="Slide Number Placeholder 5"/>
          <p:cNvSpPr>
            <a:spLocks noGrp="1"/>
          </p:cNvSpPr>
          <p:nvPr>
            <p:ph type="sldNum" sz="quarter" idx="12"/>
          </p:nvPr>
        </p:nvSpPr>
        <p:spPr/>
        <p:txBody>
          <a:bodyPr/>
          <a:lstStyle/>
          <a:p>
            <a:pPr>
              <a:defRPr/>
            </a:pPr>
            <a:fld id="{492E84A3-02EC-8549-BD83-9F5790A19C80}" type="slidenum">
              <a:rPr lang="en-US" smtClean="0"/>
              <a:pPr>
                <a:defRPr/>
              </a:pPr>
              <a:t>64</a:t>
            </a:fld>
            <a:endParaRPr lang="en-US" dirty="0"/>
          </a:p>
        </p:txBody>
      </p:sp>
      <p:sp>
        <p:nvSpPr>
          <p:cNvPr id="8" name="TextBox 7"/>
          <p:cNvSpPr txBox="1"/>
          <p:nvPr/>
        </p:nvSpPr>
        <p:spPr>
          <a:xfrm>
            <a:off x="6279409" y="2444229"/>
            <a:ext cx="2621704" cy="1569660"/>
          </a:xfrm>
          <a:prstGeom prst="rect">
            <a:avLst/>
          </a:prstGeom>
          <a:noFill/>
        </p:spPr>
        <p:txBody>
          <a:bodyPr wrap="square" rtlCol="0">
            <a:spAutoFit/>
          </a:bodyPr>
          <a:lstStyle/>
          <a:p>
            <a:r>
              <a:rPr lang="en-US" dirty="0" smtClean="0">
                <a:solidFill>
                  <a:srgbClr val="404040"/>
                </a:solidFill>
              </a:rPr>
              <a:t>Q &gt; 2.7e10 at 2K, 16MV/m in </a:t>
            </a:r>
          </a:p>
          <a:p>
            <a:r>
              <a:rPr lang="en-US" dirty="0" smtClean="0">
                <a:solidFill>
                  <a:srgbClr val="0000FF"/>
                </a:solidFill>
              </a:rPr>
              <a:t>190 (!) </a:t>
            </a:r>
            <a:r>
              <a:rPr lang="en-US" dirty="0" err="1" smtClean="0">
                <a:solidFill>
                  <a:srgbClr val="0000FF"/>
                </a:solidFill>
              </a:rPr>
              <a:t>mG</a:t>
            </a:r>
            <a:r>
              <a:rPr lang="en-US" dirty="0" smtClean="0">
                <a:solidFill>
                  <a:srgbClr val="404040"/>
                </a:solidFill>
              </a:rPr>
              <a:t> </a:t>
            </a:r>
          </a:p>
          <a:p>
            <a:r>
              <a:rPr lang="en-US" dirty="0" smtClean="0">
                <a:solidFill>
                  <a:srgbClr val="404040"/>
                </a:solidFill>
              </a:rPr>
              <a:t>ambient field</a:t>
            </a:r>
            <a:endParaRPr lang="en-US" dirty="0">
              <a:solidFill>
                <a:srgbClr val="404040"/>
              </a:solidFill>
            </a:endParaRPr>
          </a:p>
        </p:txBody>
      </p:sp>
      <p:sp>
        <p:nvSpPr>
          <p:cNvPr id="9" name="TextBox 8"/>
          <p:cNvSpPr txBox="1">
            <a:spLocks noChangeArrowheads="1"/>
          </p:cNvSpPr>
          <p:nvPr/>
        </p:nvSpPr>
        <p:spPr bwMode="auto">
          <a:xfrm>
            <a:off x="133350" y="5966818"/>
            <a:ext cx="8851900"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a:solidFill>
                  <a:srgbClr val="0000FF"/>
                </a:solidFill>
              </a:rPr>
              <a:t>A. Romanenko, A. </a:t>
            </a:r>
            <a:r>
              <a:rPr lang="en-US" sz="1400" dirty="0" err="1">
                <a:solidFill>
                  <a:srgbClr val="0000FF"/>
                </a:solidFill>
              </a:rPr>
              <a:t>Grassellino</a:t>
            </a:r>
            <a:r>
              <a:rPr lang="en-US" sz="1400" dirty="0">
                <a:solidFill>
                  <a:srgbClr val="0000FF"/>
                </a:solidFill>
              </a:rPr>
              <a:t>, A. C. Crawford, D. A. </a:t>
            </a:r>
            <a:r>
              <a:rPr lang="en-US" sz="1400" dirty="0" err="1">
                <a:solidFill>
                  <a:srgbClr val="0000FF"/>
                </a:solidFill>
              </a:rPr>
              <a:t>Sergatskov</a:t>
            </a:r>
            <a:r>
              <a:rPr lang="en-US" sz="1400" dirty="0">
                <a:solidFill>
                  <a:srgbClr val="0000FF"/>
                </a:solidFill>
              </a:rPr>
              <a:t>, and O. </a:t>
            </a:r>
            <a:r>
              <a:rPr lang="en-US" sz="1400" dirty="0" err="1">
                <a:solidFill>
                  <a:srgbClr val="0000FF"/>
                </a:solidFill>
              </a:rPr>
              <a:t>Melnychuk</a:t>
            </a:r>
            <a:r>
              <a:rPr lang="en-US" sz="1400" dirty="0">
                <a:solidFill>
                  <a:srgbClr val="0000FF"/>
                </a:solidFill>
              </a:rPr>
              <a:t>, Appl. Phys. </a:t>
            </a:r>
            <a:r>
              <a:rPr lang="en-US" sz="1400" dirty="0" err="1">
                <a:solidFill>
                  <a:srgbClr val="0000FF"/>
                </a:solidFill>
              </a:rPr>
              <a:t>Lett</a:t>
            </a:r>
            <a:r>
              <a:rPr lang="en-US" sz="1400" dirty="0">
                <a:solidFill>
                  <a:srgbClr val="0000FF"/>
                </a:solidFill>
              </a:rPr>
              <a:t>. </a:t>
            </a:r>
            <a:r>
              <a:rPr lang="en-US" sz="1400" b="1" dirty="0">
                <a:solidFill>
                  <a:srgbClr val="0000FF"/>
                </a:solidFill>
              </a:rPr>
              <a:t>105</a:t>
            </a:r>
            <a:r>
              <a:rPr lang="en-US" sz="1400" dirty="0">
                <a:solidFill>
                  <a:srgbClr val="0000FF"/>
                </a:solidFill>
              </a:rPr>
              <a:t>, 234103 (2014)</a:t>
            </a:r>
          </a:p>
        </p:txBody>
      </p:sp>
    </p:spTree>
    <p:extLst>
      <p:ext uri="{BB962C8B-B14F-4D97-AF65-F5344CB8AC3E}">
        <p14:creationId xmlns:p14="http://schemas.microsoft.com/office/powerpoint/2010/main" val="29219925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flipH="1">
            <a:off x="5387508" y="1694142"/>
            <a:ext cx="1181268" cy="4525379"/>
          </a:xfrm>
          <a:prstGeom prst="rect">
            <a:avLst/>
          </a:prstGeom>
          <a:gradFill>
            <a:gsLst>
              <a:gs pos="90000">
                <a:srgbClr val="92D050"/>
              </a:gs>
              <a:gs pos="53000">
                <a:srgbClr val="FF0000"/>
              </a:gs>
              <a:gs pos="83000">
                <a:srgbClr val="FF0000"/>
              </a:gs>
              <a:gs pos="100000">
                <a:srgbClr val="00B050"/>
              </a:gs>
            </a:gsLst>
            <a:lin ang="10800000" scaled="0"/>
          </a:gra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6562081" y="1694142"/>
            <a:ext cx="130169" cy="4525379"/>
          </a:xfrm>
          <a:prstGeom prst="rect">
            <a:avLst/>
          </a:prstGeom>
          <a:solidFill>
            <a:schemeClr val="tx1"/>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4138511" y="1694143"/>
            <a:ext cx="1249000" cy="4525378"/>
          </a:xfrm>
          <a:prstGeom prst="rect">
            <a:avLst/>
          </a:prstGeom>
          <a:gradFill>
            <a:gsLst>
              <a:gs pos="90000">
                <a:srgbClr val="92D050"/>
              </a:gs>
              <a:gs pos="53000">
                <a:srgbClr val="FF0000"/>
              </a:gs>
              <a:gs pos="83000">
                <a:srgbClr val="FF0000"/>
              </a:gs>
              <a:gs pos="100000">
                <a:srgbClr val="00B050"/>
              </a:gs>
            </a:gsLst>
            <a:lin ang="10800000" scaled="0"/>
          </a:gra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Flowchart: Process 33"/>
          <p:cNvSpPr/>
          <p:nvPr/>
        </p:nvSpPr>
        <p:spPr>
          <a:xfrm>
            <a:off x="4138511" y="4796188"/>
            <a:ext cx="2454212" cy="1423334"/>
          </a:xfrm>
          <a:prstGeom prst="flowChartProcess">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Triangle 37"/>
          <p:cNvSpPr/>
          <p:nvPr/>
        </p:nvSpPr>
        <p:spPr>
          <a:xfrm flipH="1">
            <a:off x="4120276" y="2824085"/>
            <a:ext cx="2472445" cy="1972103"/>
          </a:xfrm>
          <a:prstGeom prst="rtTriangle">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a:stCxn id="42" idx="3"/>
          </p:cNvCxnSpPr>
          <p:nvPr/>
        </p:nvCxnSpPr>
        <p:spPr>
          <a:xfrm>
            <a:off x="1309111" y="4774455"/>
            <a:ext cx="741823" cy="1454591"/>
          </a:xfrm>
          <a:prstGeom prst="line">
            <a:avLst/>
          </a:prstGeom>
          <a:noFill/>
          <a:ln w="9525" cap="flat" cmpd="sng" algn="ctr">
            <a:solidFill>
              <a:srgbClr val="7030A0"/>
            </a:solidFill>
            <a:prstDash val="sysDash"/>
          </a:ln>
          <a:effectLst/>
        </p:spPr>
      </p:cxnSp>
      <p:cxnSp>
        <p:nvCxnSpPr>
          <p:cNvPr id="26" name="Straight Connector 25"/>
          <p:cNvCxnSpPr/>
          <p:nvPr/>
        </p:nvCxnSpPr>
        <p:spPr>
          <a:xfrm>
            <a:off x="1360519" y="4829559"/>
            <a:ext cx="696022" cy="1051409"/>
          </a:xfrm>
          <a:prstGeom prst="line">
            <a:avLst/>
          </a:prstGeom>
          <a:noFill/>
          <a:ln w="9525" cap="flat" cmpd="sng" algn="ctr">
            <a:solidFill>
              <a:srgbClr val="7030A0"/>
            </a:solidFill>
            <a:prstDash val="sysDash"/>
          </a:ln>
          <a:effectLst/>
        </p:spPr>
      </p:cxnSp>
      <p:sp>
        <p:nvSpPr>
          <p:cNvPr id="2" name="Title 1"/>
          <p:cNvSpPr>
            <a:spLocks noGrp="1"/>
          </p:cNvSpPr>
          <p:nvPr>
            <p:ph type="title"/>
          </p:nvPr>
        </p:nvSpPr>
        <p:spPr>
          <a:xfrm>
            <a:off x="1520890" y="0"/>
            <a:ext cx="7623110" cy="685800"/>
          </a:xfrm>
        </p:spPr>
        <p:txBody>
          <a:bodyPr/>
          <a:lstStyle/>
          <a:p>
            <a:r>
              <a:rPr lang="en-US" dirty="0" smtClean="0"/>
              <a:t>Mechanism#1: </a:t>
            </a:r>
            <a:r>
              <a:rPr lang="en-US" dirty="0" err="1" smtClean="0"/>
              <a:t>Depinning</a:t>
            </a:r>
            <a:r>
              <a:rPr lang="en-US" dirty="0" smtClean="0"/>
              <a:t> by Thermal Gradient</a:t>
            </a:r>
            <a:endParaRPr lang="en-US" baseline="-25000" dirty="0"/>
          </a:p>
        </p:txBody>
      </p:sp>
      <p:sp>
        <p:nvSpPr>
          <p:cNvPr id="4" name="Slide Number Placeholder 3"/>
          <p:cNvSpPr>
            <a:spLocks noGrp="1"/>
          </p:cNvSpPr>
          <p:nvPr>
            <p:ph type="sldNum" sz="quarter" idx="12"/>
          </p:nvPr>
        </p:nvSpPr>
        <p:spPr/>
        <p:txBody>
          <a:bodyPr/>
          <a:lstStyle/>
          <a:p>
            <a:fld id="{6049E776-3F9B-4F36-85D7-3A9EE7F1A61E}" type="slidenum">
              <a:rPr lang="en-US" smtClean="0"/>
              <a:t>65</a:t>
            </a:fld>
            <a:endParaRPr lang="en-US"/>
          </a:p>
        </p:txBody>
      </p:sp>
      <p:cxnSp>
        <p:nvCxnSpPr>
          <p:cNvPr id="19" name="Straight Connector 18"/>
          <p:cNvCxnSpPr/>
          <p:nvPr/>
        </p:nvCxnSpPr>
        <p:spPr>
          <a:xfrm flipH="1">
            <a:off x="4111280" y="2816523"/>
            <a:ext cx="2495924" cy="19630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9326312">
            <a:off x="4842061" y="3451345"/>
            <a:ext cx="973699" cy="338554"/>
          </a:xfrm>
          <a:prstGeom prst="rect">
            <a:avLst/>
          </a:prstGeom>
          <a:noFill/>
        </p:spPr>
        <p:txBody>
          <a:bodyPr wrap="square" rtlCol="0">
            <a:spAutoFit/>
          </a:bodyPr>
          <a:lstStyle/>
          <a:p>
            <a:r>
              <a:rPr lang="en-US" sz="1600" dirty="0" smtClean="0"/>
              <a:t>T = 9.2 K</a:t>
            </a:r>
            <a:endParaRPr lang="en-US" sz="1600" dirty="0"/>
          </a:p>
        </p:txBody>
      </p:sp>
      <p:sp>
        <p:nvSpPr>
          <p:cNvPr id="21" name="TextBox 20"/>
          <p:cNvSpPr txBox="1"/>
          <p:nvPr/>
        </p:nvSpPr>
        <p:spPr>
          <a:xfrm>
            <a:off x="4548010" y="5880967"/>
            <a:ext cx="1622461" cy="261610"/>
          </a:xfrm>
          <a:prstGeom prst="rect">
            <a:avLst/>
          </a:prstGeom>
          <a:noFill/>
        </p:spPr>
        <p:txBody>
          <a:bodyPr wrap="square" rtlCol="0">
            <a:spAutoFit/>
          </a:bodyPr>
          <a:lstStyle/>
          <a:p>
            <a:pPr algn="ctr"/>
            <a:r>
              <a:rPr lang="en-US" sz="1100" dirty="0" smtClean="0">
                <a:latin typeface="+mj-lt"/>
              </a:rPr>
              <a:t>Superconducting</a:t>
            </a:r>
            <a:endParaRPr lang="en-US" sz="1100" dirty="0">
              <a:latin typeface="+mj-lt"/>
            </a:endParaRPr>
          </a:p>
        </p:txBody>
      </p:sp>
      <p:sp>
        <p:nvSpPr>
          <p:cNvPr id="22" name="TextBox 21"/>
          <p:cNvSpPr txBox="1"/>
          <p:nvPr/>
        </p:nvSpPr>
        <p:spPr>
          <a:xfrm>
            <a:off x="4151748" y="1735923"/>
            <a:ext cx="2286860" cy="261610"/>
          </a:xfrm>
          <a:prstGeom prst="rect">
            <a:avLst/>
          </a:prstGeom>
          <a:noFill/>
        </p:spPr>
        <p:txBody>
          <a:bodyPr wrap="square" rtlCol="0">
            <a:spAutoFit/>
          </a:bodyPr>
          <a:lstStyle/>
          <a:p>
            <a:pPr algn="ctr"/>
            <a:r>
              <a:rPr lang="en-US" sz="1100" dirty="0" smtClean="0">
                <a:latin typeface="+mj-lt"/>
              </a:rPr>
              <a:t>Normal conducting</a:t>
            </a:r>
            <a:endParaRPr lang="en-US" sz="1100" dirty="0">
              <a:latin typeface="+mj-lt"/>
            </a:endParaRPr>
          </a:p>
        </p:txBody>
      </p:sp>
      <p:cxnSp>
        <p:nvCxnSpPr>
          <p:cNvPr id="30" name="Straight Connector 29"/>
          <p:cNvCxnSpPr/>
          <p:nvPr/>
        </p:nvCxnSpPr>
        <p:spPr>
          <a:xfrm flipH="1">
            <a:off x="4123719" y="3827342"/>
            <a:ext cx="2495924" cy="19630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123719" y="1911975"/>
            <a:ext cx="2495924" cy="19630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9326312">
            <a:off x="4947806" y="4378183"/>
            <a:ext cx="973699" cy="338554"/>
          </a:xfrm>
          <a:prstGeom prst="rect">
            <a:avLst/>
          </a:prstGeom>
          <a:noFill/>
        </p:spPr>
        <p:txBody>
          <a:bodyPr wrap="square" rtlCol="0">
            <a:spAutoFit/>
          </a:bodyPr>
          <a:lstStyle/>
          <a:p>
            <a:r>
              <a:rPr lang="en-US" sz="1600" dirty="0" smtClean="0"/>
              <a:t>T = 8 K</a:t>
            </a:r>
            <a:endParaRPr lang="en-US" sz="1600" dirty="0"/>
          </a:p>
        </p:txBody>
      </p:sp>
      <p:sp>
        <p:nvSpPr>
          <p:cNvPr id="33" name="TextBox 32"/>
          <p:cNvSpPr txBox="1"/>
          <p:nvPr/>
        </p:nvSpPr>
        <p:spPr>
          <a:xfrm rot="19326312">
            <a:off x="4840513" y="2551640"/>
            <a:ext cx="973699" cy="338554"/>
          </a:xfrm>
          <a:prstGeom prst="rect">
            <a:avLst/>
          </a:prstGeom>
          <a:noFill/>
        </p:spPr>
        <p:txBody>
          <a:bodyPr wrap="square" rtlCol="0">
            <a:spAutoFit/>
          </a:bodyPr>
          <a:lstStyle/>
          <a:p>
            <a:r>
              <a:rPr lang="en-US" sz="1600" dirty="0" smtClean="0"/>
              <a:t>T = 10 K</a:t>
            </a:r>
            <a:endParaRPr lang="en-US" sz="1600" dirty="0"/>
          </a:p>
        </p:txBody>
      </p:sp>
      <p:sp>
        <p:nvSpPr>
          <p:cNvPr id="37" name="TextBox 36"/>
          <p:cNvSpPr txBox="1"/>
          <p:nvPr/>
        </p:nvSpPr>
        <p:spPr>
          <a:xfrm>
            <a:off x="7178114" y="3772991"/>
            <a:ext cx="1545767" cy="430887"/>
          </a:xfrm>
          <a:prstGeom prst="rect">
            <a:avLst/>
          </a:prstGeom>
          <a:noFill/>
        </p:spPr>
        <p:txBody>
          <a:bodyPr wrap="square" rtlCol="0">
            <a:spAutoFit/>
          </a:bodyPr>
          <a:lstStyle/>
          <a:p>
            <a:pPr algn="ctr"/>
            <a:r>
              <a:rPr lang="en-US" sz="1100" dirty="0" smtClean="0">
                <a:latin typeface="+mj-lt"/>
              </a:rPr>
              <a:t>Cavity exterior</a:t>
            </a:r>
          </a:p>
          <a:p>
            <a:pPr algn="ctr"/>
            <a:r>
              <a:rPr lang="en-US" sz="1100" dirty="0" smtClean="0">
                <a:latin typeface="+mj-lt"/>
              </a:rPr>
              <a:t>(helium)</a:t>
            </a:r>
            <a:endParaRPr lang="en-US" sz="1100" dirty="0">
              <a:latin typeface="+mj-lt"/>
            </a:endParaRPr>
          </a:p>
        </p:txBody>
      </p:sp>
      <p:cxnSp>
        <p:nvCxnSpPr>
          <p:cNvPr id="39" name="Curved Connector 38"/>
          <p:cNvCxnSpPr/>
          <p:nvPr/>
        </p:nvCxnSpPr>
        <p:spPr>
          <a:xfrm rot="16200000" flipV="1">
            <a:off x="4270106" y="3610074"/>
            <a:ext cx="4534905" cy="703040"/>
          </a:xfrm>
          <a:prstGeom prst="curvedConnector3">
            <a:avLst>
              <a:gd name="adj1" fmla="val 61486"/>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1" name="Down Arrow 40"/>
          <p:cNvSpPr/>
          <p:nvPr/>
        </p:nvSpPr>
        <p:spPr>
          <a:xfrm rot="19305053">
            <a:off x="6202336" y="3139201"/>
            <a:ext cx="841497" cy="88951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err="1" smtClean="0"/>
              <a:t>f</a:t>
            </a:r>
            <a:r>
              <a:rPr lang="en-US" sz="1600" baseline="-25000" dirty="0" err="1" smtClean="0"/>
              <a:t>T</a:t>
            </a:r>
            <a:endParaRPr lang="en-US" sz="1600" baseline="-25000" dirty="0"/>
          </a:p>
        </p:txBody>
      </p:sp>
      <p:pic>
        <p:nvPicPr>
          <p:cNvPr id="42" name="Picture 6"/>
          <p:cNvPicPr>
            <a:picLocks noChangeAspect="1" noChangeArrowheads="1"/>
          </p:cNvPicPr>
          <p:nvPr/>
        </p:nvPicPr>
        <p:blipFill>
          <a:blip r:embed="rId3" cstate="print">
            <a:clrChange>
              <a:clrFrom>
                <a:srgbClr val="FFFFFF"/>
              </a:clrFrom>
              <a:clrTo>
                <a:srgbClr val="FFFFFF">
                  <a:alpha val="0"/>
                </a:srgbClr>
              </a:clrTo>
            </a:clrChange>
          </a:blip>
          <a:srcRect l="45342" t="19066" r="28571" b="20161"/>
          <a:stretch>
            <a:fillRect/>
          </a:stretch>
        </p:blipFill>
        <p:spPr bwMode="auto">
          <a:xfrm>
            <a:off x="535321" y="4080278"/>
            <a:ext cx="773790" cy="1388353"/>
          </a:xfrm>
          <a:prstGeom prst="rect">
            <a:avLst/>
          </a:prstGeom>
          <a:noFill/>
          <a:ln w="9525">
            <a:noFill/>
            <a:miter lim="800000"/>
            <a:headEnd/>
            <a:tailEnd/>
          </a:ln>
        </p:spPr>
      </p:pic>
      <p:sp>
        <p:nvSpPr>
          <p:cNvPr id="43" name="Rectangle 42"/>
          <p:cNvSpPr/>
          <p:nvPr/>
        </p:nvSpPr>
        <p:spPr>
          <a:xfrm>
            <a:off x="1268031" y="4729597"/>
            <a:ext cx="92488" cy="99962"/>
          </a:xfrm>
          <a:prstGeom prst="rect">
            <a:avLst/>
          </a:prstGeom>
          <a:noFill/>
          <a:ln w="9525" cap="flat" cmpd="sng" algn="ctr">
            <a:solidFill>
              <a:srgbClr val="7030A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23" name="Straight Connector 22"/>
          <p:cNvCxnSpPr>
            <a:stCxn id="42" idx="3"/>
          </p:cNvCxnSpPr>
          <p:nvPr/>
        </p:nvCxnSpPr>
        <p:spPr>
          <a:xfrm flipV="1">
            <a:off x="1309111" y="1836781"/>
            <a:ext cx="776745" cy="2937674"/>
          </a:xfrm>
          <a:prstGeom prst="line">
            <a:avLst/>
          </a:prstGeom>
          <a:noFill/>
          <a:ln w="9525" cap="flat" cmpd="sng" algn="ctr">
            <a:solidFill>
              <a:srgbClr val="7030A0"/>
            </a:solidFill>
            <a:prstDash val="sysDash"/>
          </a:ln>
          <a:effectLst/>
        </p:spPr>
      </p:cxnSp>
      <p:sp>
        <p:nvSpPr>
          <p:cNvPr id="36" name="TextBox 35"/>
          <p:cNvSpPr txBox="1"/>
          <p:nvPr/>
        </p:nvSpPr>
        <p:spPr>
          <a:xfrm>
            <a:off x="2197091" y="3772990"/>
            <a:ext cx="1458034" cy="430887"/>
          </a:xfrm>
          <a:prstGeom prst="rect">
            <a:avLst/>
          </a:prstGeom>
          <a:solidFill>
            <a:schemeClr val="bg1"/>
          </a:solidFill>
        </p:spPr>
        <p:txBody>
          <a:bodyPr wrap="square" rtlCol="0">
            <a:spAutoFit/>
          </a:bodyPr>
          <a:lstStyle/>
          <a:p>
            <a:pPr algn="ctr"/>
            <a:r>
              <a:rPr lang="en-US" sz="1100" dirty="0" smtClean="0">
                <a:latin typeface="+mj-lt"/>
              </a:rPr>
              <a:t>Cavity interior</a:t>
            </a:r>
          </a:p>
          <a:p>
            <a:pPr algn="ctr"/>
            <a:r>
              <a:rPr lang="en-US" sz="1100" dirty="0" smtClean="0">
                <a:latin typeface="+mj-lt"/>
              </a:rPr>
              <a:t>(vacuum)</a:t>
            </a:r>
            <a:endParaRPr lang="en-US" sz="1100" dirty="0">
              <a:latin typeface="+mj-lt"/>
            </a:endParaRPr>
          </a:p>
        </p:txBody>
      </p:sp>
      <p:sp>
        <p:nvSpPr>
          <p:cNvPr id="9" name="Rectangle 8"/>
          <p:cNvSpPr/>
          <p:nvPr/>
        </p:nvSpPr>
        <p:spPr>
          <a:xfrm>
            <a:off x="2059931" y="1700994"/>
            <a:ext cx="6663950" cy="451852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2"/>
          <p:cNvSpPr>
            <a:spLocks noGrp="1"/>
          </p:cNvSpPr>
          <p:nvPr>
            <p:ph idx="1"/>
          </p:nvPr>
        </p:nvSpPr>
        <p:spPr>
          <a:xfrm>
            <a:off x="902289" y="2150770"/>
            <a:ext cx="2589604" cy="823430"/>
          </a:xfrm>
          <a:solidFill>
            <a:schemeClr val="bg1"/>
          </a:solidFill>
          <a:ln>
            <a:solidFill>
              <a:schemeClr val="tx1"/>
            </a:solidFill>
          </a:ln>
        </p:spPr>
        <p:txBody>
          <a:bodyPr/>
          <a:lstStyle/>
          <a:p>
            <a:r>
              <a:rPr lang="en-US" sz="1600" dirty="0" err="1" smtClean="0">
                <a:solidFill>
                  <a:srgbClr val="7030A0"/>
                </a:solidFill>
              </a:rPr>
              <a:t>f</a:t>
            </a:r>
            <a:r>
              <a:rPr lang="en-US" sz="1600" baseline="-25000" dirty="0" err="1" smtClean="0">
                <a:solidFill>
                  <a:srgbClr val="7030A0"/>
                </a:solidFill>
              </a:rPr>
              <a:t>T</a:t>
            </a:r>
            <a:r>
              <a:rPr lang="en-US" sz="1600" dirty="0">
                <a:solidFill>
                  <a:srgbClr val="7030A0"/>
                </a:solidFill>
              </a:rPr>
              <a:t> ~ </a:t>
            </a:r>
            <a:r>
              <a:rPr lang="en-US" sz="1600" dirty="0" smtClean="0">
                <a:solidFill>
                  <a:srgbClr val="7030A0"/>
                </a:solidFill>
              </a:rPr>
              <a:t>-∇T</a:t>
            </a:r>
          </a:p>
          <a:p>
            <a:r>
              <a:rPr lang="en-US" sz="1600" dirty="0" smtClean="0"/>
              <a:t>Require that </a:t>
            </a:r>
            <a:r>
              <a:rPr lang="en-US" sz="1600" dirty="0" err="1" smtClean="0">
                <a:solidFill>
                  <a:srgbClr val="7030A0"/>
                </a:solidFill>
              </a:rPr>
              <a:t>f</a:t>
            </a:r>
            <a:r>
              <a:rPr lang="en-US" sz="1600" baseline="-25000" dirty="0" err="1" smtClean="0">
                <a:solidFill>
                  <a:srgbClr val="7030A0"/>
                </a:solidFill>
              </a:rPr>
              <a:t>T</a:t>
            </a:r>
            <a:r>
              <a:rPr lang="en-US" sz="1600" dirty="0" smtClean="0">
                <a:solidFill>
                  <a:srgbClr val="7030A0"/>
                </a:solidFill>
              </a:rPr>
              <a:t> &gt; J</a:t>
            </a:r>
            <a:r>
              <a:rPr lang="en-US" sz="1600" baseline="-25000" dirty="0" smtClean="0">
                <a:solidFill>
                  <a:srgbClr val="7030A0"/>
                </a:solidFill>
              </a:rPr>
              <a:t>c</a:t>
            </a:r>
            <a:r>
              <a:rPr lang="en-US" sz="1600" dirty="0" smtClean="0">
                <a:solidFill>
                  <a:srgbClr val="7030A0"/>
                </a:solidFill>
                <a:latin typeface="+mn-lt"/>
                <a:cs typeface="Times New Roman" panose="02020603050405020304" pitchFamily="18" charset="0"/>
              </a:rPr>
              <a:t>φ</a:t>
            </a:r>
            <a:r>
              <a:rPr lang="en-US" sz="1600" baseline="-25000" dirty="0" smtClean="0">
                <a:solidFill>
                  <a:srgbClr val="7030A0"/>
                </a:solidFill>
                <a:latin typeface="+mn-lt"/>
                <a:cs typeface="Times New Roman" panose="02020603050405020304" pitchFamily="18" charset="0"/>
              </a:rPr>
              <a:t>0</a:t>
            </a:r>
            <a:r>
              <a:rPr lang="en-US" sz="1600" dirty="0" smtClean="0">
                <a:solidFill>
                  <a:srgbClr val="7030A0"/>
                </a:solidFill>
                <a:latin typeface="+mn-lt"/>
                <a:cs typeface="Times New Roman" panose="02020603050405020304" pitchFamily="18" charset="0"/>
              </a:rPr>
              <a:t> </a:t>
            </a:r>
            <a:r>
              <a:rPr lang="en-US" sz="1600" dirty="0" smtClean="0"/>
              <a:t>to </a:t>
            </a:r>
            <a:r>
              <a:rPr lang="en-US" sz="1600" dirty="0" err="1" smtClean="0"/>
              <a:t>depin</a:t>
            </a:r>
            <a:r>
              <a:rPr lang="en-US" sz="1600" dirty="0" smtClean="0"/>
              <a:t> flux</a:t>
            </a:r>
            <a:endParaRPr lang="en-US" sz="1600" dirty="0"/>
          </a:p>
        </p:txBody>
      </p:sp>
      <p:sp>
        <p:nvSpPr>
          <p:cNvPr id="7" name="TextBox 6"/>
          <p:cNvSpPr txBox="1"/>
          <p:nvPr/>
        </p:nvSpPr>
        <p:spPr>
          <a:xfrm>
            <a:off x="7014488" y="2077859"/>
            <a:ext cx="1422260" cy="1477328"/>
          </a:xfrm>
          <a:prstGeom prst="rect">
            <a:avLst/>
          </a:prstGeom>
          <a:noFill/>
        </p:spPr>
        <p:txBody>
          <a:bodyPr wrap="square" rtlCol="0">
            <a:spAutoFit/>
          </a:bodyPr>
          <a:lstStyle/>
          <a:p>
            <a:r>
              <a:rPr lang="en-US" sz="1800" dirty="0" smtClean="0"/>
              <a:t>Force component from inner to outer wall is what helps</a:t>
            </a:r>
            <a:endParaRPr lang="en-US" sz="1800" dirty="0"/>
          </a:p>
        </p:txBody>
      </p:sp>
      <p:sp>
        <p:nvSpPr>
          <p:cNvPr id="10" name="Rectangle 9"/>
          <p:cNvSpPr/>
          <p:nvPr/>
        </p:nvSpPr>
        <p:spPr>
          <a:xfrm>
            <a:off x="2127839" y="5305585"/>
            <a:ext cx="1914189" cy="707886"/>
          </a:xfrm>
          <a:prstGeom prst="rect">
            <a:avLst/>
          </a:prstGeom>
        </p:spPr>
        <p:txBody>
          <a:bodyPr wrap="square">
            <a:spAutoFit/>
          </a:bodyPr>
          <a:lstStyle/>
          <a:p>
            <a:r>
              <a:rPr lang="en-US" sz="2000" dirty="0" smtClean="0"/>
              <a:t>[</a:t>
            </a:r>
            <a:r>
              <a:rPr lang="en-US" sz="2000" dirty="0">
                <a:solidFill>
                  <a:srgbClr val="3366FF"/>
                </a:solidFill>
              </a:rPr>
              <a:t>S. Posen et al, MOPB104</a:t>
            </a:r>
            <a:r>
              <a:rPr lang="en-US" sz="2000" dirty="0"/>
              <a:t>]</a:t>
            </a:r>
          </a:p>
        </p:txBody>
      </p:sp>
      <p:sp>
        <p:nvSpPr>
          <p:cNvPr id="3" name="Date Placeholder 2"/>
          <p:cNvSpPr>
            <a:spLocks noGrp="1"/>
          </p:cNvSpPr>
          <p:nvPr>
            <p:ph type="dt" sz="half" idx="10"/>
          </p:nvPr>
        </p:nvSpPr>
        <p:spPr/>
        <p:txBody>
          <a:bodyPr/>
          <a:lstStyle/>
          <a:p>
            <a:pPr>
              <a:defRPr/>
            </a:pPr>
            <a:r>
              <a:rPr lang="en-US" smtClean="0"/>
              <a:t>14 Sep 2015</a:t>
            </a:r>
            <a:endParaRPr lang="en-US"/>
          </a:p>
        </p:txBody>
      </p:sp>
      <p:sp>
        <p:nvSpPr>
          <p:cNvPr id="5" name="Footer Placeholder 4"/>
          <p:cNvSpPr>
            <a:spLocks noGrp="1"/>
          </p:cNvSpPr>
          <p:nvPr>
            <p:ph type="ftr" sz="quarter" idx="11"/>
          </p:nvPr>
        </p:nvSpPr>
        <p:spPr/>
        <p:txBody>
          <a:bodyPr/>
          <a:lstStyle/>
          <a:p>
            <a:pPr>
              <a:defRPr/>
            </a:pPr>
            <a:r>
              <a:rPr lang="en-US" smtClean="0"/>
              <a:t>Alexander Romanenko | SRF'2015</a:t>
            </a:r>
            <a:endParaRPr lang="en-US" b="1"/>
          </a:p>
        </p:txBody>
      </p:sp>
      <p:sp>
        <p:nvSpPr>
          <p:cNvPr id="44" name="Content Placeholder 2"/>
          <p:cNvSpPr txBox="1">
            <a:spLocks/>
          </p:cNvSpPr>
          <p:nvPr/>
        </p:nvSpPr>
        <p:spPr>
          <a:xfrm>
            <a:off x="228600" y="904722"/>
            <a:ext cx="8672513" cy="789419"/>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Thermal gradient at the superconducting/normal conducting boundary creates a </a:t>
            </a:r>
            <a:r>
              <a:rPr lang="en-US" sz="2000" dirty="0" err="1" smtClean="0"/>
              <a:t>depinning</a:t>
            </a:r>
            <a:r>
              <a:rPr lang="en-US" sz="2000" dirty="0" smtClean="0"/>
              <a:t> force </a:t>
            </a:r>
            <a:r>
              <a:rPr lang="en-US" sz="2000" dirty="0"/>
              <a:t>[</a:t>
            </a:r>
            <a:r>
              <a:rPr lang="hu-HU" sz="2000" dirty="0">
                <a:solidFill>
                  <a:srgbClr val="0000FF"/>
                </a:solidFill>
              </a:rPr>
              <a:t>J. Appl. Phys. 115, 184903 (2014)</a:t>
            </a:r>
            <a:r>
              <a:rPr lang="en-US" sz="2000" dirty="0"/>
              <a:t>] </a:t>
            </a:r>
            <a:endParaRPr lang="en-US" sz="2000" dirty="0" smtClean="0"/>
          </a:p>
        </p:txBody>
      </p:sp>
    </p:spTree>
    <p:extLst>
      <p:ext uri="{BB962C8B-B14F-4D97-AF65-F5344CB8AC3E}">
        <p14:creationId xmlns:p14="http://schemas.microsoft.com/office/powerpoint/2010/main" val="2111580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pPr>
              <a:defRPr/>
            </a:pPr>
            <a:r>
              <a:rPr lang="de-DE" smtClean="0"/>
              <a:t>     </a:t>
            </a:r>
            <a:fld id="{761BB298-47F0-46EC-83FC-901F834866EA}" type="slidenum">
              <a:rPr lang="de-DE" smtClean="0"/>
              <a:pPr>
                <a:defRPr/>
              </a:pPr>
              <a:t>66</a:t>
            </a:fld>
            <a:endParaRPr lang="de-DE" dirty="0"/>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92" y="1259160"/>
            <a:ext cx="7018076" cy="276265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974836"/>
            <a:ext cx="3834645" cy="2694524"/>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4430543" y="3974835"/>
            <a:ext cx="3799057" cy="2688447"/>
          </a:xfrm>
          <a:prstGeom prst="rect">
            <a:avLst/>
          </a:prstGeom>
          <a:ln>
            <a:noFill/>
          </a:ln>
          <a:extLst>
            <a:ext uri="{53640926-AAD7-44D8-BBD7-CCE9431645EC}">
              <a14:shadowObscured xmlns:a14="http://schemas.microsoft.com/office/drawing/2010/main"/>
            </a:ext>
          </a:extLst>
        </p:spPr>
      </p:pic>
      <p:cxnSp>
        <p:nvCxnSpPr>
          <p:cNvPr id="22" name="Straight Arrow Connector 21"/>
          <p:cNvCxnSpPr/>
          <p:nvPr/>
        </p:nvCxnSpPr>
        <p:spPr>
          <a:xfrm flipV="1">
            <a:off x="3970334" y="3392760"/>
            <a:ext cx="725331" cy="1052499"/>
          </a:xfrm>
          <a:prstGeom prst="straightConnector1">
            <a:avLst/>
          </a:prstGeom>
          <a:ln w="31750">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p:nvCxnSpPr>
        <p:spPr>
          <a:xfrm flipH="1" flipV="1">
            <a:off x="4965366" y="3392760"/>
            <a:ext cx="683088" cy="838991"/>
          </a:xfrm>
          <a:prstGeom prst="straightConnector1">
            <a:avLst/>
          </a:prstGeom>
          <a:ln w="31750">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flipV="1">
            <a:off x="4644008" y="1829525"/>
            <a:ext cx="0" cy="1553433"/>
          </a:xfrm>
          <a:prstGeom prst="straightConnector1">
            <a:avLst/>
          </a:prstGeom>
          <a:ln w="31750">
            <a:solidFill>
              <a:srgbClr val="FF0000"/>
            </a:solidFill>
            <a:tailEnd type="non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flipV="1">
            <a:off x="4927298" y="1829525"/>
            <a:ext cx="0" cy="1553433"/>
          </a:xfrm>
          <a:prstGeom prst="straightConnector1">
            <a:avLst/>
          </a:prstGeom>
          <a:ln w="31750">
            <a:solidFill>
              <a:srgbClr val="FF0000"/>
            </a:solidFill>
            <a:tailEnd type="none"/>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6266477" y="545965"/>
            <a:ext cx="2889952" cy="954107"/>
          </a:xfrm>
          <a:prstGeom prst="rect">
            <a:avLst/>
          </a:prstGeom>
          <a:noFill/>
        </p:spPr>
        <p:txBody>
          <a:bodyPr wrap="square" rtlCol="0">
            <a:spAutoFit/>
          </a:bodyPr>
          <a:lstStyle/>
          <a:p>
            <a:pPr fontAlgn="base">
              <a:spcBef>
                <a:spcPct val="0"/>
              </a:spcBef>
              <a:spcAft>
                <a:spcPct val="0"/>
              </a:spcAft>
            </a:pPr>
            <a:r>
              <a:rPr lang="en-US" sz="1400" i="1" dirty="0" smtClean="0">
                <a:solidFill>
                  <a:prstClr val="black"/>
                </a:solidFill>
                <a:cs typeface="Arial" charset="0"/>
              </a:rPr>
              <a:t>R. Eichhorn </a:t>
            </a:r>
            <a:r>
              <a:rPr lang="en-US" sz="1400" i="1" dirty="0">
                <a:solidFill>
                  <a:prstClr val="black"/>
                </a:solidFill>
                <a:cs typeface="Arial" charset="0"/>
              </a:rPr>
              <a:t>et al., </a:t>
            </a:r>
            <a:endParaRPr lang="en-US" sz="1400" i="1" dirty="0" smtClean="0">
              <a:solidFill>
                <a:prstClr val="black"/>
              </a:solidFill>
              <a:cs typeface="Arial" charset="0"/>
            </a:endParaRPr>
          </a:p>
          <a:p>
            <a:pPr fontAlgn="base">
              <a:spcBef>
                <a:spcPct val="0"/>
              </a:spcBef>
              <a:spcAft>
                <a:spcPct val="0"/>
              </a:spcAft>
            </a:pPr>
            <a:r>
              <a:rPr lang="en-GB" sz="1400" i="1" dirty="0" smtClean="0">
                <a:solidFill>
                  <a:prstClr val="black"/>
                </a:solidFill>
                <a:cs typeface="Arial" charset="0"/>
              </a:rPr>
              <a:t>“</a:t>
            </a:r>
            <a:r>
              <a:rPr lang="en-US" sz="1400" i="1" dirty="0" err="1">
                <a:solidFill>
                  <a:prstClr val="black"/>
                </a:solidFill>
                <a:cs typeface="Arial" charset="0"/>
              </a:rPr>
              <a:t>Thermocurrents</a:t>
            </a:r>
            <a:r>
              <a:rPr lang="en-US" sz="1400" i="1" dirty="0">
                <a:solidFill>
                  <a:prstClr val="black"/>
                </a:solidFill>
                <a:cs typeface="Arial" charset="0"/>
              </a:rPr>
              <a:t> and their Role in high Q Cavity </a:t>
            </a:r>
            <a:r>
              <a:rPr lang="en-US" sz="1400" i="1" dirty="0" smtClean="0">
                <a:solidFill>
                  <a:prstClr val="black"/>
                </a:solidFill>
                <a:cs typeface="Arial" charset="0"/>
              </a:rPr>
              <a:t>Performance</a:t>
            </a:r>
            <a:r>
              <a:rPr lang="en-GB" sz="1400" i="1" dirty="0" smtClean="0">
                <a:solidFill>
                  <a:prstClr val="black"/>
                </a:solidFill>
                <a:cs typeface="Arial" charset="0"/>
              </a:rPr>
              <a:t>”, </a:t>
            </a:r>
            <a:r>
              <a:rPr lang="en-US" sz="1400" i="1" dirty="0">
                <a:solidFill>
                  <a:prstClr val="black"/>
                </a:solidFill>
                <a:cs typeface="Arial" charset="0"/>
              </a:rPr>
              <a:t>http://arxiv.org/abs/1411.5285</a:t>
            </a:r>
          </a:p>
        </p:txBody>
      </p:sp>
      <p:sp>
        <p:nvSpPr>
          <p:cNvPr id="12" name="Title 1"/>
          <p:cNvSpPr txBox="1">
            <a:spLocks/>
          </p:cNvSpPr>
          <p:nvPr/>
        </p:nvSpPr>
        <p:spPr>
          <a:xfrm>
            <a:off x="800100" y="142874"/>
            <a:ext cx="7588324" cy="549822"/>
          </a:xfrm>
          <a:prstGeom prst="rect">
            <a:avLst/>
          </a:prstGeom>
        </p:spPr>
        <p:txBody>
          <a:bodyPr/>
          <a:lstStyle>
            <a:lvl1pPr algn="l" rtl="0" eaLnBrk="0" fontAlgn="base" hangingPunct="0">
              <a:spcBef>
                <a:spcPct val="0"/>
              </a:spcBef>
              <a:spcAft>
                <a:spcPct val="0"/>
              </a:spcAft>
              <a:defRPr sz="1400" b="1"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1400" b="1">
                <a:solidFill>
                  <a:schemeClr val="bg1"/>
                </a:solidFill>
                <a:latin typeface="Arial" charset="0"/>
                <a:cs typeface="Arial" charset="0"/>
              </a:defRPr>
            </a:lvl2pPr>
            <a:lvl3pPr algn="l" rtl="0" eaLnBrk="0" fontAlgn="base" hangingPunct="0">
              <a:spcBef>
                <a:spcPct val="0"/>
              </a:spcBef>
              <a:spcAft>
                <a:spcPct val="0"/>
              </a:spcAft>
              <a:defRPr sz="1400" b="1">
                <a:solidFill>
                  <a:schemeClr val="bg1"/>
                </a:solidFill>
                <a:latin typeface="Arial" charset="0"/>
                <a:cs typeface="Arial" charset="0"/>
              </a:defRPr>
            </a:lvl3pPr>
            <a:lvl4pPr algn="l" rtl="0" eaLnBrk="0" fontAlgn="base" hangingPunct="0">
              <a:spcBef>
                <a:spcPct val="0"/>
              </a:spcBef>
              <a:spcAft>
                <a:spcPct val="0"/>
              </a:spcAft>
              <a:defRPr sz="1400" b="1">
                <a:solidFill>
                  <a:schemeClr val="bg1"/>
                </a:solidFill>
                <a:latin typeface="Arial" charset="0"/>
                <a:cs typeface="Arial" charset="0"/>
              </a:defRPr>
            </a:lvl4pPr>
            <a:lvl5pPr algn="l" rtl="0" eaLnBrk="0" fontAlgn="base" hangingPunct="0">
              <a:spcBef>
                <a:spcPct val="0"/>
              </a:spcBef>
              <a:spcAft>
                <a:spcPct val="0"/>
              </a:spcAft>
              <a:defRPr sz="1400" b="1">
                <a:solidFill>
                  <a:schemeClr val="bg1"/>
                </a:solidFill>
                <a:latin typeface="Arial" charset="0"/>
                <a:cs typeface="Arial" charset="0"/>
              </a:defRPr>
            </a:lvl5pPr>
            <a:lvl6pPr marL="457200" algn="l" rtl="0" fontAlgn="base">
              <a:spcBef>
                <a:spcPct val="0"/>
              </a:spcBef>
              <a:spcAft>
                <a:spcPct val="0"/>
              </a:spcAft>
              <a:defRPr sz="1400" b="1">
                <a:solidFill>
                  <a:schemeClr val="bg1"/>
                </a:solidFill>
                <a:latin typeface="Arial" charset="0"/>
                <a:cs typeface="Arial" charset="0"/>
              </a:defRPr>
            </a:lvl6pPr>
            <a:lvl7pPr marL="914400" algn="l" rtl="0" fontAlgn="base">
              <a:spcBef>
                <a:spcPct val="0"/>
              </a:spcBef>
              <a:spcAft>
                <a:spcPct val="0"/>
              </a:spcAft>
              <a:defRPr sz="1400" b="1">
                <a:solidFill>
                  <a:schemeClr val="bg1"/>
                </a:solidFill>
                <a:latin typeface="Arial" charset="0"/>
                <a:cs typeface="Arial" charset="0"/>
              </a:defRPr>
            </a:lvl7pPr>
            <a:lvl8pPr marL="1371600" algn="l" rtl="0" fontAlgn="base">
              <a:spcBef>
                <a:spcPct val="0"/>
              </a:spcBef>
              <a:spcAft>
                <a:spcPct val="0"/>
              </a:spcAft>
              <a:defRPr sz="1400" b="1">
                <a:solidFill>
                  <a:schemeClr val="bg1"/>
                </a:solidFill>
                <a:latin typeface="Arial" charset="0"/>
                <a:cs typeface="Arial" charset="0"/>
              </a:defRPr>
            </a:lvl8pPr>
            <a:lvl9pPr marL="1828800" algn="l" rtl="0" fontAlgn="base">
              <a:spcBef>
                <a:spcPct val="0"/>
              </a:spcBef>
              <a:spcAft>
                <a:spcPct val="0"/>
              </a:spcAft>
              <a:defRPr sz="1400" b="1">
                <a:solidFill>
                  <a:schemeClr val="bg1"/>
                </a:solidFill>
                <a:latin typeface="Arial" charset="0"/>
                <a:cs typeface="Arial" charset="0"/>
              </a:defRPr>
            </a:lvl9pPr>
          </a:lstStyle>
          <a:p>
            <a:pPr marL="457200" indent="-457200">
              <a:buFont typeface="+mj-lt"/>
              <a:buAutoNum type="arabicPeriod" startAt="3"/>
            </a:pPr>
            <a:r>
              <a:rPr lang="en-US" sz="2000" dirty="0" smtClean="0">
                <a:solidFill>
                  <a:prstClr val="black"/>
                </a:solidFill>
                <a:latin typeface="Calibri"/>
              </a:rPr>
              <a:t>Geometry</a:t>
            </a:r>
            <a:r>
              <a:rPr lang="en-US" sz="2000" dirty="0">
                <a:solidFill>
                  <a:srgbClr val="00589C"/>
                </a:solidFill>
                <a:latin typeface="Calibri"/>
              </a:rPr>
              <a:t> of </a:t>
            </a:r>
            <a:r>
              <a:rPr lang="en-US" sz="2000" dirty="0" err="1">
                <a:solidFill>
                  <a:srgbClr val="00589C"/>
                </a:solidFill>
                <a:latin typeface="Calibri"/>
              </a:rPr>
              <a:t>thermocurrents</a:t>
            </a:r>
            <a:r>
              <a:rPr lang="en-US" sz="2000" dirty="0">
                <a:solidFill>
                  <a:srgbClr val="00589C"/>
                </a:solidFill>
                <a:latin typeface="Calibri"/>
              </a:rPr>
              <a:t>: Highest degree of asymmetry when parts of the cavity are </a:t>
            </a:r>
            <a:r>
              <a:rPr lang="en-US" sz="2000" dirty="0" smtClean="0">
                <a:solidFill>
                  <a:srgbClr val="00589C"/>
                </a:solidFill>
                <a:latin typeface="Calibri"/>
              </a:rPr>
              <a:t>superconducting</a:t>
            </a:r>
          </a:p>
          <a:p>
            <a:r>
              <a:rPr lang="en-US" sz="2000" dirty="0" smtClean="0">
                <a:solidFill>
                  <a:srgbClr val="00589C"/>
                </a:solidFill>
                <a:latin typeface="Calibri"/>
              </a:rPr>
              <a:t>        </a:t>
            </a:r>
            <a:r>
              <a:rPr lang="en-US" sz="2000" i="1" dirty="0" smtClean="0">
                <a:solidFill>
                  <a:srgbClr val="00589C"/>
                </a:solidFill>
                <a:latin typeface="Calibri"/>
              </a:rPr>
              <a:t>Courtesy </a:t>
            </a:r>
            <a:r>
              <a:rPr lang="en-US" sz="2000" i="1" dirty="0">
                <a:solidFill>
                  <a:srgbClr val="00589C"/>
                </a:solidFill>
                <a:latin typeface="Calibri"/>
              </a:rPr>
              <a:t>R. </a:t>
            </a:r>
            <a:r>
              <a:rPr lang="en-US" sz="2000" i="1" dirty="0" err="1">
                <a:solidFill>
                  <a:srgbClr val="00589C"/>
                </a:solidFill>
                <a:latin typeface="Calibri"/>
              </a:rPr>
              <a:t>Eichhorn</a:t>
            </a:r>
            <a:endParaRPr lang="en-US" sz="2000" i="1" dirty="0">
              <a:solidFill>
                <a:srgbClr val="00589C"/>
              </a:solidFill>
              <a:latin typeface="Calibri"/>
            </a:endParaRPr>
          </a:p>
        </p:txBody>
      </p:sp>
    </p:spTree>
    <p:extLst>
      <p:ext uri="{BB962C8B-B14F-4D97-AF65-F5344CB8AC3E}">
        <p14:creationId xmlns:p14="http://schemas.microsoft.com/office/powerpoint/2010/main" val="6769437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pPr>
              <a:defRPr/>
            </a:pPr>
            <a:r>
              <a:rPr lang="de-DE" smtClean="0"/>
              <a:t>     </a:t>
            </a:r>
            <a:fld id="{761BB298-47F0-46EC-83FC-901F834866EA}" type="slidenum">
              <a:rPr lang="de-DE" smtClean="0"/>
              <a:pPr>
                <a:defRPr/>
              </a:pPr>
              <a:t>67</a:t>
            </a:fld>
            <a:endParaRPr lang="de-DE" dirty="0"/>
          </a:p>
        </p:txBody>
      </p:sp>
      <p:sp>
        <p:nvSpPr>
          <p:cNvPr id="43" name="Oval 42"/>
          <p:cNvSpPr/>
          <p:nvPr/>
        </p:nvSpPr>
        <p:spPr>
          <a:xfrm>
            <a:off x="170052" y="2802873"/>
            <a:ext cx="3006350" cy="1691030"/>
          </a:xfrm>
          <a:prstGeom prst="ellipse">
            <a:avLst/>
          </a:prstGeom>
          <a:solidFill>
            <a:srgbClr val="92D05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feld 3"/>
          <p:cNvSpPr txBox="1"/>
          <p:nvPr/>
        </p:nvSpPr>
        <p:spPr>
          <a:xfrm>
            <a:off x="29306" y="3221531"/>
            <a:ext cx="3245758" cy="954107"/>
          </a:xfrm>
          <a:prstGeom prst="rect">
            <a:avLst/>
          </a:prstGeom>
          <a:noFill/>
        </p:spPr>
        <p:txBody>
          <a:bodyPr wrap="square" rtlCol="0">
            <a:spAutoFit/>
          </a:bodyPr>
          <a:lstStyle/>
          <a:p>
            <a:pPr algn="ctr"/>
            <a:r>
              <a:rPr lang="de-DE" sz="2800" b="1" dirty="0" smtClean="0">
                <a:latin typeface="+mj-lt"/>
              </a:rPr>
              <a:t>Thermocurrent</a:t>
            </a:r>
          </a:p>
          <a:p>
            <a:pPr algn="ctr"/>
            <a:r>
              <a:rPr lang="de-DE" sz="2800" b="1" dirty="0">
                <a:latin typeface="+mj-lt"/>
              </a:rPr>
              <a:t>I</a:t>
            </a:r>
            <a:endParaRPr lang="en-US" sz="2800" b="1" dirty="0" smtClean="0">
              <a:latin typeface="+mj-lt"/>
            </a:endParaRPr>
          </a:p>
        </p:txBody>
      </p:sp>
      <p:sp>
        <p:nvSpPr>
          <p:cNvPr id="42" name="Oval 41"/>
          <p:cNvSpPr/>
          <p:nvPr/>
        </p:nvSpPr>
        <p:spPr>
          <a:xfrm>
            <a:off x="1373938" y="4665320"/>
            <a:ext cx="3006350" cy="1691030"/>
          </a:xfrm>
          <a:prstGeom prst="ellipse">
            <a:avLst/>
          </a:prstGeom>
          <a:solidFill>
            <a:srgbClr val="92D05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feld 3"/>
          <p:cNvSpPr txBox="1"/>
          <p:nvPr/>
        </p:nvSpPr>
        <p:spPr>
          <a:xfrm>
            <a:off x="1254234" y="5159100"/>
            <a:ext cx="3245758" cy="954107"/>
          </a:xfrm>
          <a:prstGeom prst="rect">
            <a:avLst/>
          </a:prstGeom>
          <a:noFill/>
        </p:spPr>
        <p:txBody>
          <a:bodyPr wrap="square" rtlCol="0">
            <a:spAutoFit/>
          </a:bodyPr>
          <a:lstStyle/>
          <a:p>
            <a:pPr algn="ctr"/>
            <a:r>
              <a:rPr lang="de-DE" sz="2800" b="1" dirty="0" smtClean="0">
                <a:latin typeface="+mj-lt"/>
              </a:rPr>
              <a:t>Magnetic field</a:t>
            </a:r>
          </a:p>
          <a:p>
            <a:pPr algn="ctr"/>
            <a:r>
              <a:rPr lang="de-DE" sz="2800" b="1" dirty="0">
                <a:latin typeface="+mj-lt"/>
              </a:rPr>
              <a:t>B</a:t>
            </a:r>
            <a:endParaRPr lang="en-US" sz="2800" b="1" dirty="0">
              <a:latin typeface="+mj-lt"/>
            </a:endParaRPr>
          </a:p>
        </p:txBody>
      </p:sp>
      <p:sp>
        <p:nvSpPr>
          <p:cNvPr id="54" name="Oval 53"/>
          <p:cNvSpPr/>
          <p:nvPr/>
        </p:nvSpPr>
        <p:spPr>
          <a:xfrm>
            <a:off x="1062109" y="874424"/>
            <a:ext cx="3006350" cy="1691030"/>
          </a:xfrm>
          <a:prstGeom prst="ellipse">
            <a:avLst/>
          </a:prstGeom>
          <a:solidFill>
            <a:srgbClr val="92D05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feld 3"/>
          <p:cNvSpPr txBox="1"/>
          <p:nvPr/>
        </p:nvSpPr>
        <p:spPr>
          <a:xfrm>
            <a:off x="918093" y="1029861"/>
            <a:ext cx="3245758" cy="1384995"/>
          </a:xfrm>
          <a:prstGeom prst="rect">
            <a:avLst/>
          </a:prstGeom>
          <a:noFill/>
        </p:spPr>
        <p:txBody>
          <a:bodyPr wrap="square" rtlCol="0">
            <a:spAutoFit/>
          </a:bodyPr>
          <a:lstStyle/>
          <a:p>
            <a:pPr algn="ctr"/>
            <a:r>
              <a:rPr lang="de-DE" sz="2800" b="1" dirty="0" smtClean="0">
                <a:latin typeface="+mj-lt"/>
              </a:rPr>
              <a:t>Temperature difference</a:t>
            </a:r>
          </a:p>
          <a:p>
            <a:pPr algn="ctr"/>
            <a:r>
              <a:rPr lang="el-GR" sz="2800" b="1" dirty="0">
                <a:latin typeface="+mj-lt"/>
              </a:rPr>
              <a:t>Δ</a:t>
            </a:r>
            <a:r>
              <a:rPr lang="en-US" sz="2800" b="1" dirty="0" smtClean="0">
                <a:latin typeface="+mj-lt"/>
              </a:rPr>
              <a:t>T</a:t>
            </a:r>
            <a:endParaRPr lang="en-US" sz="2800" b="1" dirty="0">
              <a:latin typeface="+mj-lt"/>
            </a:endParaRPr>
          </a:p>
        </p:txBody>
      </p:sp>
      <p:sp>
        <p:nvSpPr>
          <p:cNvPr id="44" name="Oval 43"/>
          <p:cNvSpPr/>
          <p:nvPr/>
        </p:nvSpPr>
        <p:spPr>
          <a:xfrm>
            <a:off x="5945517" y="2853069"/>
            <a:ext cx="3006350" cy="1691030"/>
          </a:xfrm>
          <a:prstGeom prst="ellipse">
            <a:avLst/>
          </a:prstGeom>
          <a:solidFill>
            <a:srgbClr val="92D05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716016" y="4637419"/>
            <a:ext cx="3006350" cy="1691030"/>
          </a:xfrm>
          <a:prstGeom prst="ellipse">
            <a:avLst/>
          </a:prstGeom>
          <a:solidFill>
            <a:srgbClr val="92D05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feld 3"/>
          <p:cNvSpPr txBox="1"/>
          <p:nvPr/>
        </p:nvSpPr>
        <p:spPr>
          <a:xfrm>
            <a:off x="6121376" y="3148598"/>
            <a:ext cx="2808312" cy="1384995"/>
          </a:xfrm>
          <a:prstGeom prst="rect">
            <a:avLst/>
          </a:prstGeom>
          <a:noFill/>
        </p:spPr>
        <p:txBody>
          <a:bodyPr wrap="square" rtlCol="0">
            <a:spAutoFit/>
          </a:bodyPr>
          <a:lstStyle/>
          <a:p>
            <a:pPr algn="ctr"/>
            <a:r>
              <a:rPr lang="de-DE" sz="2800" b="1" dirty="0" smtClean="0">
                <a:latin typeface="+mj-lt"/>
              </a:rPr>
              <a:t>Trapped flux in the sc material</a:t>
            </a:r>
          </a:p>
          <a:p>
            <a:pPr algn="ctr"/>
            <a:r>
              <a:rPr lang="de-DE" sz="2800" b="1" dirty="0">
                <a:latin typeface="+mj-lt"/>
              </a:rPr>
              <a:t>B</a:t>
            </a:r>
            <a:endParaRPr lang="en-US" sz="2800" b="1" dirty="0">
              <a:latin typeface="+mj-lt"/>
            </a:endParaRPr>
          </a:p>
        </p:txBody>
      </p:sp>
      <p:sp>
        <p:nvSpPr>
          <p:cNvPr id="41" name="Oval 40"/>
          <p:cNvSpPr/>
          <p:nvPr/>
        </p:nvSpPr>
        <p:spPr>
          <a:xfrm>
            <a:off x="5076478" y="874424"/>
            <a:ext cx="3006350" cy="1691030"/>
          </a:xfrm>
          <a:prstGeom prst="ellipse">
            <a:avLst/>
          </a:prstGeom>
          <a:solidFill>
            <a:srgbClr val="92D05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feld 3"/>
          <p:cNvSpPr txBox="1"/>
          <p:nvPr/>
        </p:nvSpPr>
        <p:spPr>
          <a:xfrm>
            <a:off x="4932462" y="1347847"/>
            <a:ext cx="3245758" cy="954107"/>
          </a:xfrm>
          <a:prstGeom prst="rect">
            <a:avLst/>
          </a:prstGeom>
          <a:noFill/>
        </p:spPr>
        <p:txBody>
          <a:bodyPr wrap="square" rtlCol="0">
            <a:spAutoFit/>
          </a:bodyPr>
          <a:lstStyle/>
          <a:p>
            <a:pPr algn="ctr"/>
            <a:r>
              <a:rPr lang="de-DE" sz="2800" b="1" dirty="0" smtClean="0">
                <a:latin typeface="+mj-lt"/>
              </a:rPr>
              <a:t>Surface resistance</a:t>
            </a:r>
          </a:p>
          <a:p>
            <a:pPr algn="ctr"/>
            <a:r>
              <a:rPr lang="de-DE" sz="2800" b="1" dirty="0" smtClean="0">
                <a:latin typeface="+mj-lt"/>
              </a:rPr>
              <a:t>R</a:t>
            </a:r>
            <a:r>
              <a:rPr lang="de-DE" sz="2800" b="1" baseline="-25000" dirty="0" smtClean="0">
                <a:latin typeface="+mj-lt"/>
              </a:rPr>
              <a:t>res</a:t>
            </a:r>
            <a:endParaRPr lang="en-US" sz="2800" b="1" baseline="-25000" dirty="0">
              <a:latin typeface="+mj-lt"/>
            </a:endParaRPr>
          </a:p>
        </p:txBody>
      </p:sp>
      <p:sp>
        <p:nvSpPr>
          <p:cNvPr id="9" name="Up-Down Arrow 8"/>
          <p:cNvSpPr/>
          <p:nvPr/>
        </p:nvSpPr>
        <p:spPr>
          <a:xfrm rot="16200000">
            <a:off x="4061977" y="997804"/>
            <a:ext cx="584732" cy="1444270"/>
          </a:xfrm>
          <a:prstGeom prst="up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p:cNvSpPr txBox="1"/>
          <p:nvPr/>
        </p:nvSpPr>
        <p:spPr>
          <a:xfrm>
            <a:off x="3524855" y="2012305"/>
            <a:ext cx="2334636" cy="646331"/>
          </a:xfrm>
          <a:prstGeom prst="rect">
            <a:avLst/>
          </a:prstGeom>
          <a:noFill/>
        </p:spPr>
        <p:txBody>
          <a:bodyPr wrap="square" rtlCol="0">
            <a:spAutoFit/>
          </a:bodyPr>
          <a:lstStyle/>
          <a:p>
            <a:r>
              <a:rPr lang="de-DE" i="1" dirty="0" err="1" smtClean="0">
                <a:latin typeface="+mj-lt"/>
              </a:rPr>
              <a:t>Correlation</a:t>
            </a:r>
            <a:r>
              <a:rPr lang="de-DE" i="1" dirty="0" smtClean="0">
                <a:latin typeface="+mj-lt"/>
              </a:rPr>
              <a:t> </a:t>
            </a:r>
            <a:r>
              <a:rPr lang="de-DE" i="1" dirty="0" err="1" smtClean="0">
                <a:latin typeface="+mj-lt"/>
              </a:rPr>
              <a:t>confirmed</a:t>
            </a:r>
            <a:r>
              <a:rPr lang="de-DE" i="1" dirty="0" smtClean="0">
                <a:latin typeface="+mj-lt"/>
              </a:rPr>
              <a:t> </a:t>
            </a:r>
            <a:r>
              <a:rPr lang="de-DE" i="1" dirty="0" err="1" smtClean="0">
                <a:latin typeface="+mj-lt"/>
              </a:rPr>
              <a:t>by</a:t>
            </a:r>
            <a:r>
              <a:rPr lang="de-DE" i="1" dirty="0" smtClean="0">
                <a:latin typeface="+mj-lt"/>
              </a:rPr>
              <a:t> </a:t>
            </a:r>
            <a:r>
              <a:rPr lang="de-DE" i="1" dirty="0" err="1" smtClean="0">
                <a:latin typeface="+mj-lt"/>
              </a:rPr>
              <a:t>experiment</a:t>
            </a:r>
            <a:endParaRPr lang="de-DE" i="1" dirty="0" smtClean="0">
              <a:latin typeface="+mj-lt"/>
            </a:endParaRPr>
          </a:p>
        </p:txBody>
      </p:sp>
      <p:sp>
        <p:nvSpPr>
          <p:cNvPr id="35" name="Title 1"/>
          <p:cNvSpPr txBox="1">
            <a:spLocks/>
          </p:cNvSpPr>
          <p:nvPr/>
        </p:nvSpPr>
        <p:spPr>
          <a:xfrm>
            <a:off x="800100" y="142874"/>
            <a:ext cx="7588324" cy="621829"/>
          </a:xfrm>
          <a:prstGeom prst="rect">
            <a:avLst/>
          </a:prstGeom>
        </p:spPr>
        <p:txBody>
          <a:bodyPr/>
          <a:lstStyle>
            <a:lvl1pPr algn="l" rtl="0" eaLnBrk="0" fontAlgn="base" hangingPunct="0">
              <a:spcBef>
                <a:spcPct val="0"/>
              </a:spcBef>
              <a:spcAft>
                <a:spcPct val="0"/>
              </a:spcAft>
              <a:defRPr sz="1400" b="1"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1400" b="1">
                <a:solidFill>
                  <a:schemeClr val="bg1"/>
                </a:solidFill>
                <a:latin typeface="Arial" charset="0"/>
                <a:cs typeface="Arial" charset="0"/>
              </a:defRPr>
            </a:lvl2pPr>
            <a:lvl3pPr algn="l" rtl="0" eaLnBrk="0" fontAlgn="base" hangingPunct="0">
              <a:spcBef>
                <a:spcPct val="0"/>
              </a:spcBef>
              <a:spcAft>
                <a:spcPct val="0"/>
              </a:spcAft>
              <a:defRPr sz="1400" b="1">
                <a:solidFill>
                  <a:schemeClr val="bg1"/>
                </a:solidFill>
                <a:latin typeface="Arial" charset="0"/>
                <a:cs typeface="Arial" charset="0"/>
              </a:defRPr>
            </a:lvl3pPr>
            <a:lvl4pPr algn="l" rtl="0" eaLnBrk="0" fontAlgn="base" hangingPunct="0">
              <a:spcBef>
                <a:spcPct val="0"/>
              </a:spcBef>
              <a:spcAft>
                <a:spcPct val="0"/>
              </a:spcAft>
              <a:defRPr sz="1400" b="1">
                <a:solidFill>
                  <a:schemeClr val="bg1"/>
                </a:solidFill>
                <a:latin typeface="Arial" charset="0"/>
                <a:cs typeface="Arial" charset="0"/>
              </a:defRPr>
            </a:lvl4pPr>
            <a:lvl5pPr algn="l" rtl="0" eaLnBrk="0" fontAlgn="base" hangingPunct="0">
              <a:spcBef>
                <a:spcPct val="0"/>
              </a:spcBef>
              <a:spcAft>
                <a:spcPct val="0"/>
              </a:spcAft>
              <a:defRPr sz="1400" b="1">
                <a:solidFill>
                  <a:schemeClr val="bg1"/>
                </a:solidFill>
                <a:latin typeface="Arial" charset="0"/>
                <a:cs typeface="Arial" charset="0"/>
              </a:defRPr>
            </a:lvl5pPr>
            <a:lvl6pPr marL="457200" algn="l" rtl="0" fontAlgn="base">
              <a:spcBef>
                <a:spcPct val="0"/>
              </a:spcBef>
              <a:spcAft>
                <a:spcPct val="0"/>
              </a:spcAft>
              <a:defRPr sz="1400" b="1">
                <a:solidFill>
                  <a:schemeClr val="bg1"/>
                </a:solidFill>
                <a:latin typeface="Arial" charset="0"/>
                <a:cs typeface="Arial" charset="0"/>
              </a:defRPr>
            </a:lvl6pPr>
            <a:lvl7pPr marL="914400" algn="l" rtl="0" fontAlgn="base">
              <a:spcBef>
                <a:spcPct val="0"/>
              </a:spcBef>
              <a:spcAft>
                <a:spcPct val="0"/>
              </a:spcAft>
              <a:defRPr sz="1400" b="1">
                <a:solidFill>
                  <a:schemeClr val="bg1"/>
                </a:solidFill>
                <a:latin typeface="Arial" charset="0"/>
                <a:cs typeface="Arial" charset="0"/>
              </a:defRPr>
            </a:lvl7pPr>
            <a:lvl8pPr marL="1371600" algn="l" rtl="0" fontAlgn="base">
              <a:spcBef>
                <a:spcPct val="0"/>
              </a:spcBef>
              <a:spcAft>
                <a:spcPct val="0"/>
              </a:spcAft>
              <a:defRPr sz="1400" b="1">
                <a:solidFill>
                  <a:schemeClr val="bg1"/>
                </a:solidFill>
                <a:latin typeface="Arial" charset="0"/>
                <a:cs typeface="Arial" charset="0"/>
              </a:defRPr>
            </a:lvl8pPr>
            <a:lvl9pPr marL="1828800" algn="l" rtl="0" fontAlgn="base">
              <a:spcBef>
                <a:spcPct val="0"/>
              </a:spcBef>
              <a:spcAft>
                <a:spcPct val="0"/>
              </a:spcAft>
              <a:defRPr sz="1400" b="1">
                <a:solidFill>
                  <a:schemeClr val="bg1"/>
                </a:solidFill>
                <a:latin typeface="Arial" charset="0"/>
                <a:cs typeface="Arial" charset="0"/>
              </a:defRPr>
            </a:lvl9pPr>
          </a:lstStyle>
          <a:p>
            <a:r>
              <a:rPr lang="en-US" sz="2000" dirty="0" smtClean="0">
                <a:solidFill>
                  <a:srgbClr val="00589C"/>
                </a:solidFill>
                <a:latin typeface="+mj-lt"/>
              </a:rPr>
              <a:t>How can we validate the </a:t>
            </a:r>
            <a:r>
              <a:rPr lang="en-US" sz="2000" dirty="0" err="1" smtClean="0">
                <a:solidFill>
                  <a:srgbClr val="00589C"/>
                </a:solidFill>
                <a:latin typeface="+mj-lt"/>
              </a:rPr>
              <a:t>thermocurrent</a:t>
            </a:r>
            <a:r>
              <a:rPr lang="en-US" sz="2000" dirty="0" smtClean="0">
                <a:solidFill>
                  <a:srgbClr val="00589C"/>
                </a:solidFill>
                <a:latin typeface="+mj-lt"/>
              </a:rPr>
              <a:t> hypothesis?</a:t>
            </a:r>
            <a:endParaRPr lang="en-US" sz="2000" dirty="0">
              <a:solidFill>
                <a:srgbClr val="00589C"/>
              </a:solidFill>
              <a:latin typeface="+mj-lt"/>
            </a:endParaRPr>
          </a:p>
        </p:txBody>
      </p:sp>
      <p:sp>
        <p:nvSpPr>
          <p:cNvPr id="14" name="Nach oben gekrümmter Pfeil 13"/>
          <p:cNvSpPr/>
          <p:nvPr/>
        </p:nvSpPr>
        <p:spPr>
          <a:xfrm rot="6976707">
            <a:off x="33300" y="2183668"/>
            <a:ext cx="1277643" cy="553149"/>
          </a:xfrm>
          <a:prstGeom prst="curvedUp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Nach oben gekrümmter Pfeil 35"/>
          <p:cNvSpPr/>
          <p:nvPr/>
        </p:nvSpPr>
        <p:spPr>
          <a:xfrm rot="15209313">
            <a:off x="7673605" y="2063654"/>
            <a:ext cx="1277643" cy="553149"/>
          </a:xfrm>
          <a:prstGeom prst="curvedUp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Nach oben gekrümmter Pfeil 36"/>
          <p:cNvSpPr/>
          <p:nvPr/>
        </p:nvSpPr>
        <p:spPr>
          <a:xfrm rot="3250958">
            <a:off x="204297" y="4873406"/>
            <a:ext cx="1277643" cy="553149"/>
          </a:xfrm>
          <a:prstGeom prst="curvedUp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Nach oben gekrümmter Pfeil 37"/>
          <p:cNvSpPr/>
          <p:nvPr/>
        </p:nvSpPr>
        <p:spPr>
          <a:xfrm>
            <a:off x="3980874" y="5958204"/>
            <a:ext cx="1277643" cy="553149"/>
          </a:xfrm>
          <a:prstGeom prst="curvedUp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5" name="Nach oben gekrümmter Pfeil 44"/>
          <p:cNvSpPr/>
          <p:nvPr/>
        </p:nvSpPr>
        <p:spPr>
          <a:xfrm rot="7624269" flipH="1" flipV="1">
            <a:off x="7647627" y="4618535"/>
            <a:ext cx="1277643" cy="553149"/>
          </a:xfrm>
          <a:prstGeom prst="curvedUp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Textfeld 1"/>
          <p:cNvSpPr txBox="1"/>
          <p:nvPr/>
        </p:nvSpPr>
        <p:spPr>
          <a:xfrm>
            <a:off x="481175" y="2260870"/>
            <a:ext cx="959786" cy="369332"/>
          </a:xfrm>
          <a:prstGeom prst="rect">
            <a:avLst/>
          </a:prstGeom>
          <a:noFill/>
        </p:spPr>
        <p:txBody>
          <a:bodyPr wrap="square" rtlCol="0">
            <a:spAutoFit/>
          </a:bodyPr>
          <a:lstStyle/>
          <a:p>
            <a:r>
              <a:rPr lang="de-DE" i="1" dirty="0" smtClean="0">
                <a:latin typeface="+mj-lt"/>
              </a:rPr>
              <a:t>S values</a:t>
            </a:r>
          </a:p>
        </p:txBody>
      </p:sp>
      <p:sp>
        <p:nvSpPr>
          <p:cNvPr id="32" name="Textfeld 3"/>
          <p:cNvSpPr txBox="1"/>
          <p:nvPr/>
        </p:nvSpPr>
        <p:spPr>
          <a:xfrm>
            <a:off x="4612283" y="4938029"/>
            <a:ext cx="3245758" cy="1384995"/>
          </a:xfrm>
          <a:prstGeom prst="rect">
            <a:avLst/>
          </a:prstGeom>
          <a:noFill/>
        </p:spPr>
        <p:txBody>
          <a:bodyPr wrap="square" rtlCol="0">
            <a:spAutoFit/>
          </a:bodyPr>
          <a:lstStyle/>
          <a:p>
            <a:pPr algn="ctr"/>
            <a:r>
              <a:rPr lang="de-DE" sz="2800" b="1" dirty="0" smtClean="0">
                <a:latin typeface="+mj-lt"/>
              </a:rPr>
              <a:t>Magnetic field</a:t>
            </a:r>
          </a:p>
          <a:p>
            <a:pPr algn="ctr"/>
            <a:r>
              <a:rPr lang="de-DE" sz="2800" b="1" i="1" dirty="0">
                <a:latin typeface="+mj-lt"/>
              </a:rPr>
              <a:t>a</a:t>
            </a:r>
            <a:r>
              <a:rPr lang="de-DE" sz="2800" b="1" i="1" dirty="0" smtClean="0">
                <a:latin typeface="+mj-lt"/>
              </a:rPr>
              <a:t>t the RF surface</a:t>
            </a:r>
          </a:p>
          <a:p>
            <a:pPr algn="ctr"/>
            <a:r>
              <a:rPr lang="de-DE" sz="2800" b="1" dirty="0">
                <a:latin typeface="+mj-lt"/>
              </a:rPr>
              <a:t>B</a:t>
            </a:r>
            <a:endParaRPr lang="en-US" sz="2800" b="1" dirty="0">
              <a:latin typeface="+mj-lt"/>
            </a:endParaRPr>
          </a:p>
        </p:txBody>
      </p:sp>
      <p:sp>
        <p:nvSpPr>
          <p:cNvPr id="24" name="TextBox 1"/>
          <p:cNvSpPr txBox="1"/>
          <p:nvPr/>
        </p:nvSpPr>
        <p:spPr>
          <a:xfrm>
            <a:off x="2907471" y="2937236"/>
            <a:ext cx="3373581" cy="1631216"/>
          </a:xfrm>
          <a:prstGeom prst="rect">
            <a:avLst/>
          </a:prstGeom>
          <a:noFill/>
        </p:spPr>
        <p:txBody>
          <a:bodyPr wrap="square" rtlCol="0">
            <a:spAutoFit/>
          </a:bodyPr>
          <a:lstStyle/>
          <a:p>
            <a:pPr algn="ctr"/>
            <a:r>
              <a:rPr lang="de-DE" sz="2000" b="1" dirty="0" smtClean="0">
                <a:latin typeface="+mj-lt"/>
              </a:rPr>
              <a:t>Argumentation </a:t>
            </a:r>
            <a:r>
              <a:rPr lang="de-DE" sz="2000" b="1" dirty="0" err="1" smtClean="0">
                <a:latin typeface="+mj-lt"/>
              </a:rPr>
              <a:t>loop</a:t>
            </a:r>
            <a:r>
              <a:rPr lang="de-DE" sz="2000" b="1" dirty="0" smtClean="0">
                <a:latin typeface="+mj-lt"/>
              </a:rPr>
              <a:t> </a:t>
            </a:r>
            <a:r>
              <a:rPr lang="de-DE" sz="2000" b="1" dirty="0" err="1" smtClean="0">
                <a:latin typeface="+mj-lt"/>
              </a:rPr>
              <a:t>closed</a:t>
            </a:r>
            <a:r>
              <a:rPr lang="de-DE" sz="2000" b="1" dirty="0" smtClean="0">
                <a:latin typeface="+mj-lt"/>
              </a:rPr>
              <a:t>:</a:t>
            </a:r>
            <a:endParaRPr lang="en-US" sz="2000" b="1" dirty="0" smtClean="0">
              <a:latin typeface="+mj-lt"/>
            </a:endParaRPr>
          </a:p>
          <a:p>
            <a:pPr algn="ctr"/>
            <a:r>
              <a:rPr lang="en-US" sz="2000" b="1" dirty="0" err="1" smtClean="0">
                <a:latin typeface="+mj-lt"/>
              </a:rPr>
              <a:t>Thermocurrents</a:t>
            </a:r>
            <a:r>
              <a:rPr lang="en-US" sz="2000" b="1" dirty="0" smtClean="0">
                <a:latin typeface="+mj-lt"/>
              </a:rPr>
              <a:t> exist and can significantly deteriorate a otherwise perfectly prepared cavity. </a:t>
            </a:r>
            <a:endParaRPr lang="en-US" sz="2000" b="1" dirty="0">
              <a:latin typeface="+mj-lt"/>
            </a:endParaRPr>
          </a:p>
        </p:txBody>
      </p:sp>
    </p:spTree>
    <p:extLst>
      <p:ext uri="{BB962C8B-B14F-4D97-AF65-F5344CB8AC3E}">
        <p14:creationId xmlns:p14="http://schemas.microsoft.com/office/powerpoint/2010/main" val="58162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Impact of the </a:t>
            </a:r>
            <a:r>
              <a:rPr lang="en-GB" dirty="0" err="1" smtClean="0"/>
              <a:t>cooldown</a:t>
            </a:r>
            <a:r>
              <a:rPr lang="en-GB" dirty="0" smtClean="0"/>
              <a:t> procedure</a:t>
            </a:r>
            <a:endParaRPr lang="en-GB"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8942" y="1748118"/>
            <a:ext cx="5725434" cy="4504765"/>
          </a:xfrm>
        </p:spPr>
      </p:pic>
      <p:sp>
        <p:nvSpPr>
          <p:cNvPr id="4" name="Footer Placeholder 3"/>
          <p:cNvSpPr>
            <a:spLocks noGrp="1"/>
          </p:cNvSpPr>
          <p:nvPr>
            <p:ph type="ftr" sz="quarter" idx="11"/>
          </p:nvPr>
        </p:nvSpPr>
        <p:spPr/>
        <p:txBody>
          <a:bodyPr/>
          <a:lstStyle/>
          <a:p>
            <a:r>
              <a:rPr lang="en-US" smtClean="0">
                <a:solidFill>
                  <a:prstClr val="black">
                    <a:tint val="75000"/>
                  </a:prstClr>
                </a:solidFill>
              </a:rPr>
              <a:t>D.L. Hall - SRF conference 2015 - Whistler, Canada</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3EB10E-002A-413D-A7C5-440C4C885FAD}" type="slidenum">
              <a:rPr lang="en-US" smtClean="0">
                <a:solidFill>
                  <a:prstClr val="black">
                    <a:tint val="75000"/>
                  </a:prstClr>
                </a:solidFill>
              </a:rPr>
              <a:pPr/>
              <a:t>68</a:t>
            </a:fld>
            <a:endParaRPr lang="en-US">
              <a:solidFill>
                <a:prstClr val="black">
                  <a:tint val="75000"/>
                </a:prstClr>
              </a:solidFill>
            </a:endParaRPr>
          </a:p>
        </p:txBody>
      </p:sp>
      <p:sp>
        <p:nvSpPr>
          <p:cNvPr id="7" name="Content Placeholder 2"/>
          <p:cNvSpPr txBox="1">
            <a:spLocks/>
          </p:cNvSpPr>
          <p:nvPr/>
        </p:nvSpPr>
        <p:spPr>
          <a:xfrm>
            <a:off x="6051176" y="1680883"/>
            <a:ext cx="2487707" cy="4525963"/>
          </a:xfrm>
          <a:prstGeom prst="rect">
            <a:avLst/>
          </a:prstGeom>
        </p:spPr>
        <p:txBody>
          <a:bodyPr vert="horz" lIns="89882" tIns="44941" rIns="89882" bIns="44941" rtlCol="0">
            <a:normAutofit/>
          </a:bodyPr>
          <a:lstStyle>
            <a:lvl1pPr marL="381998" indent="-381998" algn="l" defTabSz="1018662"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662" indent="-318331" algn="l" defTabSz="1018662"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3327" indent="-254665" algn="l" defTabSz="101866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82658" indent="-254665" algn="l" defTabSz="101866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1989" indent="-254665" algn="l" defTabSz="101866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319" indent="-254665" algn="l" defTabSz="101866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0650" indent="-254665" algn="l" defTabSz="101866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19980" indent="-254665" algn="l" defTabSz="101866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29311" indent="-254665" algn="l" defTabSz="101866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endParaRPr lang="en-US" sz="2471" dirty="0">
              <a:solidFill>
                <a:prstClr val="black"/>
              </a:solidFill>
            </a:endParaRPr>
          </a:p>
          <a:p>
            <a:pPr marL="0" indent="0">
              <a:buNone/>
            </a:pPr>
            <a:r>
              <a:rPr lang="en-US" sz="2471" dirty="0">
                <a:solidFill>
                  <a:prstClr val="black"/>
                </a:solidFill>
              </a:rPr>
              <a:t>Small thermal gradients give better performance</a:t>
            </a:r>
          </a:p>
          <a:p>
            <a:pPr marL="0" indent="0">
              <a:buNone/>
            </a:pPr>
            <a:endParaRPr lang="en-US" sz="2471" dirty="0">
              <a:solidFill>
                <a:prstClr val="black"/>
              </a:solidFill>
            </a:endParaRPr>
          </a:p>
          <a:p>
            <a:pPr marL="0" indent="0">
              <a:buNone/>
            </a:pPr>
            <a:r>
              <a:rPr lang="en-US" sz="2471" dirty="0">
                <a:solidFill>
                  <a:prstClr val="black"/>
                </a:solidFill>
              </a:rPr>
              <a:t>This cavity exceeds LCLS-II spec by a factor of 2</a:t>
            </a:r>
          </a:p>
        </p:txBody>
      </p:sp>
      <p:sp>
        <p:nvSpPr>
          <p:cNvPr id="12" name="5-Point Star 11"/>
          <p:cNvSpPr/>
          <p:nvPr/>
        </p:nvSpPr>
        <p:spPr>
          <a:xfrm>
            <a:off x="5311589" y="3832412"/>
            <a:ext cx="134471" cy="134471"/>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8867"/>
            <a:endParaRPr lang="en-GB" sz="1765">
              <a:solidFill>
                <a:prstClr val="white"/>
              </a:solidFill>
            </a:endParaRPr>
          </a:p>
        </p:txBody>
      </p:sp>
      <p:sp>
        <p:nvSpPr>
          <p:cNvPr id="13" name="TextBox 12"/>
          <p:cNvSpPr txBox="1"/>
          <p:nvPr/>
        </p:nvSpPr>
        <p:spPr>
          <a:xfrm>
            <a:off x="2702019" y="4437530"/>
            <a:ext cx="2395257" cy="635559"/>
          </a:xfrm>
          <a:prstGeom prst="rect">
            <a:avLst/>
          </a:prstGeom>
          <a:noFill/>
        </p:spPr>
        <p:txBody>
          <a:bodyPr wrap="square" rtlCol="0">
            <a:spAutoFit/>
          </a:bodyPr>
          <a:lstStyle/>
          <a:p>
            <a:pPr defTabSz="898867"/>
            <a:r>
              <a:rPr lang="en-US" sz="1765" dirty="0">
                <a:solidFill>
                  <a:prstClr val="black"/>
                </a:solidFill>
              </a:rPr>
              <a:t>LCLS-II spec adjusted for operation at 4.2 K</a:t>
            </a:r>
          </a:p>
        </p:txBody>
      </p:sp>
      <p:cxnSp>
        <p:nvCxnSpPr>
          <p:cNvPr id="17" name="Straight Connector 16"/>
          <p:cNvCxnSpPr>
            <a:stCxn id="13" idx="3"/>
          </p:cNvCxnSpPr>
          <p:nvPr/>
        </p:nvCxnSpPr>
        <p:spPr>
          <a:xfrm flipV="1">
            <a:off x="5097276" y="4749833"/>
            <a:ext cx="281548" cy="5477"/>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378824" y="4101353"/>
            <a:ext cx="0" cy="648480"/>
          </a:xfrm>
          <a:prstGeom prst="straightConnector1">
            <a:avLst/>
          </a:prstGeom>
          <a:ln w="381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7879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0" y="255293"/>
            <a:ext cx="9143999" cy="1325563"/>
          </a:xfrm>
        </p:spPr>
        <p:txBody>
          <a:bodyPr>
            <a:normAutofit/>
          </a:bodyPr>
          <a:lstStyle/>
          <a:p>
            <a:pPr algn="ctr"/>
            <a:r>
              <a:rPr lang="en-US" altLang="zh-CN" sz="2800" dirty="0" smtClean="0">
                <a:latin typeface="Arial" panose="020B0604020202020204" pitchFamily="34" charset="0"/>
                <a:ea typeface="黑体" panose="02010609060101010101" pitchFamily="49" charset="-122"/>
                <a:cs typeface="Arial" panose="020B0604020202020204" pitchFamily="34" charset="0"/>
              </a:rPr>
              <a:t>FNAL 650 MHz </a:t>
            </a:r>
            <a:r>
              <a:rPr lang="zh-CN" altLang="en-US" sz="2800" dirty="0" smtClean="0">
                <a:latin typeface="Arial" panose="020B0604020202020204" pitchFamily="34" charset="0"/>
                <a:ea typeface="黑体" panose="02010609060101010101" pitchFamily="49" charset="-122"/>
                <a:cs typeface="Arial" panose="020B0604020202020204" pitchFamily="34" charset="0"/>
              </a:rPr>
              <a:t>单</a:t>
            </a:r>
            <a:r>
              <a:rPr lang="en-US" altLang="zh-CN" sz="2800" dirty="0" smtClean="0">
                <a:latin typeface="Arial" panose="020B0604020202020204" pitchFamily="34" charset="0"/>
                <a:ea typeface="黑体" panose="02010609060101010101" pitchFamily="49" charset="-122"/>
                <a:cs typeface="Arial" panose="020B0604020202020204" pitchFamily="34" charset="0"/>
              </a:rPr>
              <a:t>cell</a:t>
            </a:r>
            <a:r>
              <a:rPr lang="zh-CN" altLang="en-US" sz="2800" dirty="0" smtClean="0">
                <a:latin typeface="Arial" panose="020B0604020202020204" pitchFamily="34" charset="0"/>
                <a:ea typeface="黑体" panose="02010609060101010101" pitchFamily="49" charset="-122"/>
                <a:cs typeface="Arial" panose="020B0604020202020204" pitchFamily="34" charset="0"/>
              </a:rPr>
              <a:t>腔</a:t>
            </a:r>
            <a:r>
              <a:rPr lang="en-US" altLang="zh-CN" sz="2800" dirty="0">
                <a:latin typeface="Arial" panose="020B0604020202020204" pitchFamily="34" charset="0"/>
                <a:ea typeface="黑体" panose="02010609060101010101" pitchFamily="49" charset="-122"/>
                <a:cs typeface="Arial" panose="020B0604020202020204" pitchFamily="34" charset="0"/>
              </a:rPr>
              <a:t> </a:t>
            </a:r>
            <a:r>
              <a:rPr lang="en-US" altLang="zh-CN" sz="2800" dirty="0" smtClean="0">
                <a:latin typeface="Arial" panose="020B0604020202020204" pitchFamily="34" charset="0"/>
                <a:ea typeface="黑体" panose="02010609060101010101" pitchFamily="49" charset="-122"/>
                <a:cs typeface="Arial" panose="020B0604020202020204" pitchFamily="34" charset="0"/>
              </a:rPr>
              <a:t>(beta=0.9) </a:t>
            </a:r>
            <a:r>
              <a:rPr lang="zh-CN" altLang="en-US" sz="2800" dirty="0" smtClean="0">
                <a:latin typeface="Arial" panose="020B0604020202020204" pitchFamily="34" charset="0"/>
                <a:ea typeface="黑体" panose="02010609060101010101" pitchFamily="49" charset="-122"/>
                <a:cs typeface="Arial" panose="020B0604020202020204" pitchFamily="34" charset="0"/>
              </a:rPr>
              <a:t>垂测结果</a:t>
            </a:r>
            <a:r>
              <a:rPr lang="en-US" altLang="zh-CN" sz="2800" dirty="0" smtClean="0">
                <a:latin typeface="Arial" panose="020B0604020202020204" pitchFamily="34" charset="0"/>
                <a:ea typeface="黑体" panose="02010609060101010101" pitchFamily="49" charset="-122"/>
                <a:cs typeface="Arial" panose="020B0604020202020204" pitchFamily="34" charset="0"/>
              </a:rPr>
              <a:t/>
            </a:r>
            <a:br>
              <a:rPr lang="en-US" altLang="zh-CN" sz="2800" dirty="0" smtClean="0">
                <a:latin typeface="Arial" panose="020B0604020202020204" pitchFamily="34" charset="0"/>
                <a:ea typeface="黑体" panose="02010609060101010101" pitchFamily="49" charset="-122"/>
                <a:cs typeface="Arial" panose="020B0604020202020204" pitchFamily="34" charset="0"/>
              </a:rPr>
            </a:br>
            <a:r>
              <a:rPr lang="zh-CN" altLang="en-US" sz="2800" dirty="0" smtClean="0">
                <a:latin typeface="Arial" panose="020B0604020202020204" pitchFamily="34" charset="0"/>
                <a:ea typeface="黑体" panose="02010609060101010101" pitchFamily="49" charset="-122"/>
                <a:cs typeface="Arial" panose="020B0604020202020204" pitchFamily="34" charset="0"/>
              </a:rPr>
              <a:t>（掺氮与标准后处理工艺比较）</a:t>
            </a:r>
            <a:endParaRPr lang="zh-CN" altLang="en-US" sz="2800" dirty="0">
              <a:latin typeface="Arial" panose="020B0604020202020204" pitchFamily="34" charset="0"/>
              <a:ea typeface="黑体" panose="02010609060101010101" pitchFamily="49" charset="-122"/>
              <a:cs typeface="Arial" panose="020B0604020202020204" pitchFamily="34" charset="0"/>
            </a:endParaRPr>
          </a:p>
        </p:txBody>
      </p:sp>
      <p:pic>
        <p:nvPicPr>
          <p:cNvPr id="7" name="Picture 2" descr="C:\Users\annag\AppData\Local\Microsoft\Windows\Temporary Internet Files\Content.IE5\0221997M\120CvsNdoping.pn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7678" b="4863"/>
          <a:stretch/>
        </p:blipFill>
        <p:spPr bwMode="auto">
          <a:xfrm>
            <a:off x="885506" y="1690689"/>
            <a:ext cx="7204757" cy="4824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直接箭头连接符 8"/>
          <p:cNvCxnSpPr/>
          <p:nvPr/>
        </p:nvCxnSpPr>
        <p:spPr>
          <a:xfrm flipH="1" flipV="1">
            <a:off x="2209695" y="3464906"/>
            <a:ext cx="3052618" cy="14656"/>
          </a:xfrm>
          <a:prstGeom prst="straightConnector1">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V="1">
            <a:off x="4696255" y="2606040"/>
            <a:ext cx="5285" cy="3256947"/>
          </a:xfrm>
          <a:prstGeom prst="straightConnector1">
            <a:avLst/>
          </a:prstGeom>
          <a:ln w="28575">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flipV="1">
            <a:off x="5251269" y="2804160"/>
            <a:ext cx="11044" cy="3024229"/>
          </a:xfrm>
          <a:prstGeom prst="straightConnector1">
            <a:avLst/>
          </a:prstGeom>
          <a:ln w="28575">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5995044" y="3832860"/>
            <a:ext cx="2452916" cy="369332"/>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a:spAutoFit/>
          </a:bodyPr>
          <a:lstStyle/>
          <a:p>
            <a:r>
              <a:rPr lang="en-US" altLang="zh-CN" b="1" dirty="0" smtClean="0">
                <a:solidFill>
                  <a:prstClr val="black"/>
                </a:solidFill>
                <a:latin typeface="Arial" panose="020B0604020202020204" pitchFamily="34" charset="0"/>
                <a:cs typeface="Arial" panose="020B0604020202020204" pitchFamily="34" charset="0"/>
              </a:rPr>
              <a:t>CEPC</a:t>
            </a:r>
            <a:r>
              <a:rPr lang="zh-CN" altLang="en-US" b="1" dirty="0" smtClean="0">
                <a:solidFill>
                  <a:prstClr val="black"/>
                </a:solidFill>
                <a:latin typeface="Arial" panose="020B0604020202020204" pitchFamily="34" charset="0"/>
                <a:cs typeface="Arial" panose="020B0604020202020204" pitchFamily="34" charset="0"/>
              </a:rPr>
              <a:t>主环腔垂测指标</a:t>
            </a:r>
            <a:endParaRPr lang="zh-CN" altLang="en-US" b="1" dirty="0">
              <a:solidFill>
                <a:prstClr val="black"/>
              </a:solidFill>
              <a:latin typeface="Arial" panose="020B0604020202020204" pitchFamily="34" charset="0"/>
              <a:cs typeface="Arial" panose="020B0604020202020204" pitchFamily="34" charset="0"/>
            </a:endParaRPr>
          </a:p>
        </p:txBody>
      </p:sp>
      <p:sp>
        <p:nvSpPr>
          <p:cNvPr id="16" name="椭圆 15"/>
          <p:cNvSpPr/>
          <p:nvPr/>
        </p:nvSpPr>
        <p:spPr>
          <a:xfrm>
            <a:off x="5175590" y="3383281"/>
            <a:ext cx="142375"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8" name="直接箭头连接符 17"/>
          <p:cNvCxnSpPr>
            <a:endCxn id="16" idx="6"/>
          </p:cNvCxnSpPr>
          <p:nvPr/>
        </p:nvCxnSpPr>
        <p:spPr>
          <a:xfrm flipH="1" flipV="1">
            <a:off x="5317965" y="3455281"/>
            <a:ext cx="668372" cy="3862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2450267" y="3832860"/>
            <a:ext cx="2452916" cy="369332"/>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a:spAutoFit/>
          </a:bodyPr>
          <a:lstStyle/>
          <a:p>
            <a:r>
              <a:rPr lang="en-US" altLang="zh-CN" b="1" dirty="0" smtClean="0">
                <a:solidFill>
                  <a:prstClr val="black"/>
                </a:solidFill>
                <a:latin typeface="Arial" panose="020B0604020202020204" pitchFamily="34" charset="0"/>
                <a:cs typeface="Arial" panose="020B0604020202020204" pitchFamily="34" charset="0"/>
              </a:rPr>
              <a:t>CEPC</a:t>
            </a:r>
            <a:r>
              <a:rPr lang="zh-CN" altLang="en-US" b="1" dirty="0" smtClean="0">
                <a:solidFill>
                  <a:prstClr val="black"/>
                </a:solidFill>
                <a:latin typeface="Arial" panose="020B0604020202020204" pitchFamily="34" charset="0"/>
                <a:cs typeface="Arial" panose="020B0604020202020204" pitchFamily="34" charset="0"/>
              </a:rPr>
              <a:t>主环腔运行指标</a:t>
            </a:r>
            <a:endParaRPr lang="zh-CN" altLang="en-US" b="1" dirty="0">
              <a:solidFill>
                <a:prstClr val="black"/>
              </a:solidFill>
              <a:latin typeface="Arial" panose="020B0604020202020204" pitchFamily="34" charset="0"/>
              <a:cs typeface="Arial" panose="020B0604020202020204" pitchFamily="34" charset="0"/>
            </a:endParaRPr>
          </a:p>
        </p:txBody>
      </p:sp>
      <p:cxnSp>
        <p:nvCxnSpPr>
          <p:cNvPr id="23" name="直接箭头连接符 22"/>
          <p:cNvCxnSpPr>
            <a:endCxn id="24" idx="3"/>
          </p:cNvCxnSpPr>
          <p:nvPr/>
        </p:nvCxnSpPr>
        <p:spPr>
          <a:xfrm flipV="1">
            <a:off x="4206242" y="3505087"/>
            <a:ext cx="432453" cy="3364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a:off x="4617607" y="3382175"/>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8" name="直接箭头连接符 27"/>
          <p:cNvCxnSpPr/>
          <p:nvPr/>
        </p:nvCxnSpPr>
        <p:spPr>
          <a:xfrm flipH="1">
            <a:off x="2209695" y="2758629"/>
            <a:ext cx="3041574" cy="27238"/>
          </a:xfrm>
          <a:prstGeom prst="straightConnector1">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H="1">
            <a:off x="2184295" y="2606040"/>
            <a:ext cx="2447599" cy="30639"/>
          </a:xfrm>
          <a:prstGeom prst="straightConnector1">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5739975" y="6284108"/>
            <a:ext cx="2265745"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zh-CN" sz="1200" dirty="0" smtClean="0">
                <a:solidFill>
                  <a:prstClr val="white"/>
                </a:solidFill>
                <a:latin typeface="Arial" panose="020B0604020202020204" pitchFamily="34" charset="0"/>
                <a:cs typeface="Arial" panose="020B0604020202020204" pitchFamily="34" charset="0"/>
              </a:rPr>
              <a:t>PIP-II cavity </a:t>
            </a:r>
            <a:r>
              <a:rPr lang="en-US" altLang="zh-CN" sz="1200" dirty="0" err="1" smtClean="0">
                <a:solidFill>
                  <a:prstClr val="white"/>
                </a:solidFill>
                <a:latin typeface="Arial" panose="020B0604020202020204" pitchFamily="34" charset="0"/>
                <a:cs typeface="Arial" panose="020B0604020202020204" pitchFamily="34" charset="0"/>
              </a:rPr>
              <a:t>Bpk</a:t>
            </a:r>
            <a:r>
              <a:rPr lang="en-US" altLang="zh-CN" sz="1200" dirty="0" smtClean="0">
                <a:solidFill>
                  <a:prstClr val="white"/>
                </a:solidFill>
                <a:latin typeface="Arial" panose="020B0604020202020204" pitchFamily="34" charset="0"/>
                <a:cs typeface="Arial" panose="020B0604020202020204" pitchFamily="34" charset="0"/>
              </a:rPr>
              <a:t>/</a:t>
            </a:r>
            <a:r>
              <a:rPr lang="en-US" altLang="zh-CN" sz="1200" dirty="0" err="1" smtClean="0">
                <a:solidFill>
                  <a:prstClr val="white"/>
                </a:solidFill>
                <a:latin typeface="Arial" panose="020B0604020202020204" pitchFamily="34" charset="0"/>
                <a:cs typeface="Arial" panose="020B0604020202020204" pitchFamily="34" charset="0"/>
              </a:rPr>
              <a:t>Eacc</a:t>
            </a:r>
            <a:r>
              <a:rPr lang="en-US" altLang="zh-CN" sz="1200" dirty="0" smtClean="0">
                <a:solidFill>
                  <a:prstClr val="white"/>
                </a:solidFill>
                <a:latin typeface="Arial" panose="020B0604020202020204" pitchFamily="34" charset="0"/>
                <a:cs typeface="Arial" panose="020B0604020202020204" pitchFamily="34" charset="0"/>
              </a:rPr>
              <a:t>=3.75</a:t>
            </a:r>
          </a:p>
          <a:p>
            <a:r>
              <a:rPr lang="en-US" altLang="zh-CN" sz="1200" dirty="0" smtClean="0">
                <a:solidFill>
                  <a:prstClr val="white"/>
                </a:solidFill>
                <a:latin typeface="Arial" panose="020B0604020202020204" pitchFamily="34" charset="0"/>
                <a:cs typeface="Arial" panose="020B0604020202020204" pitchFamily="34" charset="0"/>
              </a:rPr>
              <a:t>CEPC cavity </a:t>
            </a:r>
            <a:r>
              <a:rPr lang="en-US" altLang="zh-CN" sz="1200" dirty="0" err="1" smtClean="0">
                <a:solidFill>
                  <a:prstClr val="white"/>
                </a:solidFill>
                <a:latin typeface="Arial" panose="020B0604020202020204" pitchFamily="34" charset="0"/>
                <a:cs typeface="Arial" panose="020B0604020202020204" pitchFamily="34" charset="0"/>
              </a:rPr>
              <a:t>Bpk</a:t>
            </a:r>
            <a:r>
              <a:rPr lang="en-US" altLang="zh-CN" sz="1200" dirty="0" smtClean="0">
                <a:solidFill>
                  <a:prstClr val="white"/>
                </a:solidFill>
                <a:latin typeface="Arial" panose="020B0604020202020204" pitchFamily="34" charset="0"/>
                <a:cs typeface="Arial" panose="020B0604020202020204" pitchFamily="34" charset="0"/>
              </a:rPr>
              <a:t>/</a:t>
            </a:r>
            <a:r>
              <a:rPr lang="en-US" altLang="zh-CN" sz="1200" dirty="0" err="1" smtClean="0">
                <a:solidFill>
                  <a:prstClr val="white"/>
                </a:solidFill>
                <a:latin typeface="Arial" panose="020B0604020202020204" pitchFamily="34" charset="0"/>
                <a:cs typeface="Arial" panose="020B0604020202020204" pitchFamily="34" charset="0"/>
              </a:rPr>
              <a:t>Eacc</a:t>
            </a:r>
            <a:r>
              <a:rPr lang="en-US" altLang="zh-CN" sz="1200" dirty="0" smtClean="0">
                <a:solidFill>
                  <a:prstClr val="white"/>
                </a:solidFill>
                <a:latin typeface="Arial" panose="020B0604020202020204" pitchFamily="34" charset="0"/>
                <a:cs typeface="Arial" panose="020B0604020202020204" pitchFamily="34" charset="0"/>
              </a:rPr>
              <a:t> = 4.2</a:t>
            </a:r>
            <a:endParaRPr lang="zh-CN" altLang="en-US" sz="1200" dirty="0">
              <a:solidFill>
                <a:prstClr val="white"/>
              </a:solidFill>
              <a:latin typeface="Arial" panose="020B0604020202020204" pitchFamily="34" charset="0"/>
              <a:cs typeface="Arial" panose="020B0604020202020204" pitchFamily="34" charset="0"/>
            </a:endParaRPr>
          </a:p>
        </p:txBody>
      </p:sp>
      <p:sp>
        <p:nvSpPr>
          <p:cNvPr id="33" name="文本框 32"/>
          <p:cNvSpPr txBox="1"/>
          <p:nvPr/>
        </p:nvSpPr>
        <p:spPr>
          <a:xfrm>
            <a:off x="70757" y="6368668"/>
            <a:ext cx="394389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a:solidFill>
                  <a:prstClr val="black"/>
                </a:solidFill>
              </a:rPr>
              <a:t>Alexander </a:t>
            </a:r>
            <a:r>
              <a:rPr lang="en-US" altLang="zh-CN" dirty="0" err="1" smtClean="0">
                <a:solidFill>
                  <a:prstClr val="black"/>
                </a:solidFill>
              </a:rPr>
              <a:t>Romanenko</a:t>
            </a:r>
            <a:r>
              <a:rPr lang="en-US" altLang="zh-CN" dirty="0">
                <a:solidFill>
                  <a:prstClr val="black"/>
                </a:solidFill>
              </a:rPr>
              <a:t>,</a:t>
            </a:r>
            <a:r>
              <a:rPr lang="en-US" altLang="zh-CN" dirty="0" smtClean="0">
                <a:solidFill>
                  <a:prstClr val="black"/>
                </a:solidFill>
              </a:rPr>
              <a:t> FCC Week 2015</a:t>
            </a:r>
            <a:endParaRPr lang="zh-CN" altLang="en-US" dirty="0">
              <a:solidFill>
                <a:prstClr val="black"/>
              </a:solidFill>
            </a:endParaRPr>
          </a:p>
        </p:txBody>
      </p:sp>
    </p:spTree>
    <p:extLst>
      <p:ext uri="{BB962C8B-B14F-4D97-AF65-F5344CB8AC3E}">
        <p14:creationId xmlns:p14="http://schemas.microsoft.com/office/powerpoint/2010/main" val="4090996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525" y="126170"/>
            <a:ext cx="7296950" cy="584775"/>
          </a:xfrm>
          <a:prstGeom prst="rect">
            <a:avLst/>
          </a:prstGeom>
          <a:noFill/>
          <a:ln>
            <a:solidFill>
              <a:schemeClr val="tx1"/>
            </a:solidFill>
          </a:ln>
        </p:spPr>
        <p:txBody>
          <a:bodyPr wrap="square" rtlCol="0">
            <a:spAutoFit/>
          </a:bodyPr>
          <a:lstStyle/>
          <a:p>
            <a:pPr algn="ctr"/>
            <a:r>
              <a:rPr lang="en-US" sz="3200" b="1" dirty="0" smtClean="0">
                <a:solidFill>
                  <a:prstClr val="black"/>
                </a:solidFill>
              </a:rPr>
              <a:t>CEPC Lattice Layout</a:t>
            </a:r>
            <a:r>
              <a:rPr lang="en-US" sz="3200" dirty="0" smtClean="0">
                <a:solidFill>
                  <a:prstClr val="black"/>
                </a:solidFill>
              </a:rPr>
              <a:t> </a:t>
            </a:r>
            <a:r>
              <a:rPr lang="en-US" sz="2400" dirty="0" smtClean="0">
                <a:solidFill>
                  <a:prstClr val="black"/>
                </a:solidFill>
              </a:rPr>
              <a:t>(September 24, 2014)</a:t>
            </a:r>
            <a:endParaRPr lang="en-US" sz="3200" b="1" dirty="0">
              <a:solidFill>
                <a:prstClr val="black"/>
              </a:solidFill>
            </a:endParaRPr>
          </a:p>
        </p:txBody>
      </p:sp>
      <p:sp>
        <p:nvSpPr>
          <p:cNvPr id="33" name="TextBox 32"/>
          <p:cNvSpPr txBox="1"/>
          <p:nvPr/>
        </p:nvSpPr>
        <p:spPr>
          <a:xfrm>
            <a:off x="2037270" y="5707505"/>
            <a:ext cx="576074" cy="400110"/>
          </a:xfrm>
          <a:prstGeom prst="rect">
            <a:avLst/>
          </a:prstGeom>
          <a:noFill/>
          <a:ln>
            <a:solidFill>
              <a:srgbClr val="0000CC"/>
            </a:solidFill>
          </a:ln>
        </p:spPr>
        <p:txBody>
          <a:bodyPr wrap="square" rtlCol="0">
            <a:spAutoFit/>
          </a:bodyPr>
          <a:lstStyle/>
          <a:p>
            <a:pPr algn="ctr"/>
            <a:r>
              <a:rPr lang="en-US" sz="2000" b="1" dirty="0" smtClean="0">
                <a:solidFill>
                  <a:srgbClr val="0000CC"/>
                </a:solidFill>
              </a:rPr>
              <a:t>P.S.</a:t>
            </a:r>
            <a:endParaRPr lang="en-US" sz="2000" b="1" dirty="0">
              <a:solidFill>
                <a:srgbClr val="0000CC"/>
              </a:solidFill>
            </a:endParaRPr>
          </a:p>
        </p:txBody>
      </p:sp>
      <p:sp>
        <p:nvSpPr>
          <p:cNvPr id="34" name="TextBox 33"/>
          <p:cNvSpPr txBox="1"/>
          <p:nvPr/>
        </p:nvSpPr>
        <p:spPr>
          <a:xfrm>
            <a:off x="2037270" y="1691040"/>
            <a:ext cx="576074" cy="400110"/>
          </a:xfrm>
          <a:prstGeom prst="rect">
            <a:avLst/>
          </a:prstGeom>
          <a:noFill/>
          <a:ln>
            <a:solidFill>
              <a:srgbClr val="0000CC"/>
            </a:solidFill>
          </a:ln>
        </p:spPr>
        <p:txBody>
          <a:bodyPr wrap="square" rtlCol="0">
            <a:spAutoFit/>
          </a:bodyPr>
          <a:lstStyle/>
          <a:p>
            <a:pPr algn="ctr"/>
            <a:r>
              <a:rPr lang="en-US" sz="2000" b="1" dirty="0" smtClean="0">
                <a:solidFill>
                  <a:srgbClr val="0000CC"/>
                </a:solidFill>
              </a:rPr>
              <a:t>P.S.</a:t>
            </a:r>
            <a:endParaRPr lang="en-US" sz="2000" b="1" dirty="0">
              <a:solidFill>
                <a:srgbClr val="0000CC"/>
              </a:solidFill>
            </a:endParaRPr>
          </a:p>
        </p:txBody>
      </p:sp>
      <p:sp>
        <p:nvSpPr>
          <p:cNvPr id="35" name="TextBox 34"/>
          <p:cNvSpPr txBox="1"/>
          <p:nvPr/>
        </p:nvSpPr>
        <p:spPr>
          <a:xfrm>
            <a:off x="6492250" y="5707505"/>
            <a:ext cx="576074" cy="400110"/>
          </a:xfrm>
          <a:prstGeom prst="rect">
            <a:avLst/>
          </a:prstGeom>
          <a:noFill/>
          <a:ln>
            <a:solidFill>
              <a:srgbClr val="0000CC"/>
            </a:solidFill>
          </a:ln>
        </p:spPr>
        <p:txBody>
          <a:bodyPr wrap="square" rtlCol="0">
            <a:spAutoFit/>
          </a:bodyPr>
          <a:lstStyle/>
          <a:p>
            <a:pPr algn="ctr"/>
            <a:r>
              <a:rPr lang="en-US" sz="2000" b="1" dirty="0" smtClean="0">
                <a:solidFill>
                  <a:srgbClr val="0000CC"/>
                </a:solidFill>
              </a:rPr>
              <a:t>P.S.</a:t>
            </a:r>
            <a:endParaRPr lang="en-US" sz="2000" b="1" dirty="0">
              <a:solidFill>
                <a:srgbClr val="0000CC"/>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865" y="1298960"/>
            <a:ext cx="5114654" cy="506275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0" name="Straight Arrow Connector 39"/>
          <p:cNvCxnSpPr/>
          <p:nvPr/>
        </p:nvCxnSpPr>
        <p:spPr>
          <a:xfrm flipV="1">
            <a:off x="2613344" y="2536671"/>
            <a:ext cx="3878906" cy="2649224"/>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241577" y="1629485"/>
            <a:ext cx="652885" cy="523220"/>
          </a:xfrm>
          <a:prstGeom prst="rect">
            <a:avLst/>
          </a:prstGeom>
          <a:noFill/>
          <a:ln>
            <a:solidFill>
              <a:srgbClr val="FF0000"/>
            </a:solidFill>
          </a:ln>
        </p:spPr>
        <p:txBody>
          <a:bodyPr wrap="square" rtlCol="0">
            <a:spAutoFit/>
          </a:bodyPr>
          <a:lstStyle/>
          <a:p>
            <a:pPr algn="ctr"/>
            <a:r>
              <a:rPr lang="en-US" sz="2800" b="1" dirty="0" smtClean="0">
                <a:solidFill>
                  <a:srgbClr val="FF0000"/>
                </a:solidFill>
              </a:rPr>
              <a:t>IP1</a:t>
            </a:r>
            <a:endParaRPr lang="en-US" sz="2800" b="1" dirty="0">
              <a:solidFill>
                <a:srgbClr val="FF0000"/>
              </a:solidFill>
            </a:endParaRPr>
          </a:p>
        </p:txBody>
      </p:sp>
      <p:sp>
        <p:nvSpPr>
          <p:cNvPr id="42" name="TextBox 41"/>
          <p:cNvSpPr txBox="1"/>
          <p:nvPr/>
        </p:nvSpPr>
        <p:spPr>
          <a:xfrm>
            <a:off x="2347148" y="3568726"/>
            <a:ext cx="652885" cy="523220"/>
          </a:xfrm>
          <a:prstGeom prst="rect">
            <a:avLst/>
          </a:prstGeom>
          <a:noFill/>
          <a:ln>
            <a:solidFill>
              <a:srgbClr val="FF0000"/>
            </a:solidFill>
          </a:ln>
        </p:spPr>
        <p:txBody>
          <a:bodyPr wrap="square" rtlCol="0">
            <a:spAutoFit/>
          </a:bodyPr>
          <a:lstStyle/>
          <a:p>
            <a:pPr algn="ctr"/>
            <a:r>
              <a:rPr lang="en-US" sz="2800" b="1" dirty="0" smtClean="0">
                <a:solidFill>
                  <a:srgbClr val="FF0000"/>
                </a:solidFill>
              </a:rPr>
              <a:t>IP4</a:t>
            </a:r>
            <a:endParaRPr lang="en-US" sz="2800" b="1" dirty="0">
              <a:solidFill>
                <a:srgbClr val="FF0000"/>
              </a:solidFill>
            </a:endParaRPr>
          </a:p>
        </p:txBody>
      </p:sp>
      <p:sp>
        <p:nvSpPr>
          <p:cNvPr id="43" name="TextBox 42"/>
          <p:cNvSpPr txBox="1"/>
          <p:nvPr/>
        </p:nvSpPr>
        <p:spPr>
          <a:xfrm>
            <a:off x="4226355" y="5445895"/>
            <a:ext cx="652885" cy="523220"/>
          </a:xfrm>
          <a:prstGeom prst="rect">
            <a:avLst/>
          </a:prstGeom>
          <a:noFill/>
          <a:ln>
            <a:solidFill>
              <a:srgbClr val="FF0000"/>
            </a:solidFill>
          </a:ln>
        </p:spPr>
        <p:txBody>
          <a:bodyPr wrap="square" rtlCol="0">
            <a:spAutoFit/>
          </a:bodyPr>
          <a:lstStyle/>
          <a:p>
            <a:pPr algn="ctr"/>
            <a:r>
              <a:rPr lang="en-US" sz="2800" b="1" dirty="0" smtClean="0">
                <a:solidFill>
                  <a:srgbClr val="FF0000"/>
                </a:solidFill>
              </a:rPr>
              <a:t>IP3</a:t>
            </a:r>
            <a:endParaRPr lang="en-US" sz="2800" b="1" dirty="0">
              <a:solidFill>
                <a:srgbClr val="FF0000"/>
              </a:solidFill>
            </a:endParaRPr>
          </a:p>
        </p:txBody>
      </p:sp>
      <p:sp>
        <p:nvSpPr>
          <p:cNvPr id="44" name="TextBox 43"/>
          <p:cNvSpPr txBox="1"/>
          <p:nvPr/>
        </p:nvSpPr>
        <p:spPr>
          <a:xfrm>
            <a:off x="6082173" y="3584930"/>
            <a:ext cx="652885" cy="523220"/>
          </a:xfrm>
          <a:prstGeom prst="rect">
            <a:avLst/>
          </a:prstGeom>
          <a:noFill/>
          <a:ln>
            <a:solidFill>
              <a:srgbClr val="FF0000"/>
            </a:solidFill>
          </a:ln>
        </p:spPr>
        <p:txBody>
          <a:bodyPr wrap="square" rtlCol="0">
            <a:spAutoFit/>
          </a:bodyPr>
          <a:lstStyle/>
          <a:p>
            <a:pPr algn="ctr"/>
            <a:r>
              <a:rPr lang="en-US" sz="2800" b="1" dirty="0" smtClean="0">
                <a:solidFill>
                  <a:srgbClr val="FF0000"/>
                </a:solidFill>
              </a:rPr>
              <a:t>IP2</a:t>
            </a:r>
            <a:endParaRPr lang="en-US" sz="2800" b="1" dirty="0">
              <a:solidFill>
                <a:srgbClr val="FF0000"/>
              </a:solidFill>
            </a:endParaRPr>
          </a:p>
        </p:txBody>
      </p:sp>
      <p:cxnSp>
        <p:nvCxnSpPr>
          <p:cNvPr id="45" name="Straight Connector 44"/>
          <p:cNvCxnSpPr/>
          <p:nvPr/>
        </p:nvCxnSpPr>
        <p:spPr>
          <a:xfrm>
            <a:off x="4568020" y="961345"/>
            <a:ext cx="3980" cy="581011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81223" y="6947072"/>
            <a:ext cx="6490445" cy="15188"/>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1430111" y="3831352"/>
            <a:ext cx="6490445" cy="15188"/>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458255" y="3443718"/>
            <a:ext cx="1382580" cy="369332"/>
          </a:xfrm>
          <a:prstGeom prst="rect">
            <a:avLst/>
          </a:prstGeom>
          <a:noFill/>
        </p:spPr>
        <p:txBody>
          <a:bodyPr wrap="square" rtlCol="0">
            <a:spAutoFit/>
          </a:bodyPr>
          <a:lstStyle/>
          <a:p>
            <a:pPr algn="ctr"/>
            <a:r>
              <a:rPr lang="en-US" b="1" dirty="0" smtClean="0">
                <a:solidFill>
                  <a:prstClr val="black"/>
                </a:solidFill>
              </a:rPr>
              <a:t>D = 17.3 km</a:t>
            </a:r>
            <a:endParaRPr lang="en-US" b="1" dirty="0">
              <a:solidFill>
                <a:prstClr val="black"/>
              </a:solidFill>
            </a:endParaRPr>
          </a:p>
        </p:txBody>
      </p:sp>
      <p:sp>
        <p:nvSpPr>
          <p:cNvPr id="49" name="TextBox 48"/>
          <p:cNvSpPr txBox="1"/>
          <p:nvPr/>
        </p:nvSpPr>
        <p:spPr>
          <a:xfrm>
            <a:off x="4725620" y="922940"/>
            <a:ext cx="768099" cy="400110"/>
          </a:xfrm>
          <a:prstGeom prst="rect">
            <a:avLst/>
          </a:prstGeom>
          <a:noFill/>
          <a:ln>
            <a:solidFill>
              <a:srgbClr val="A30D98"/>
            </a:solidFill>
          </a:ln>
        </p:spPr>
        <p:txBody>
          <a:bodyPr wrap="square" rtlCol="0">
            <a:spAutoFit/>
          </a:bodyPr>
          <a:lstStyle/>
          <a:p>
            <a:pPr algn="ctr"/>
            <a:r>
              <a:rPr lang="en-US" sz="2000" b="1" dirty="0" smtClean="0">
                <a:solidFill>
                  <a:srgbClr val="A30D98"/>
                </a:solidFill>
              </a:rPr>
              <a:t>½ RF</a:t>
            </a:r>
            <a:endParaRPr lang="en-US" sz="2000" b="1" dirty="0">
              <a:solidFill>
                <a:srgbClr val="A30D98"/>
              </a:solidFill>
            </a:endParaRPr>
          </a:p>
        </p:txBody>
      </p:sp>
      <p:sp>
        <p:nvSpPr>
          <p:cNvPr id="50" name="TextBox 49"/>
          <p:cNvSpPr txBox="1"/>
          <p:nvPr/>
        </p:nvSpPr>
        <p:spPr>
          <a:xfrm>
            <a:off x="6338630" y="5630695"/>
            <a:ext cx="537670" cy="400110"/>
          </a:xfrm>
          <a:prstGeom prst="rect">
            <a:avLst/>
          </a:prstGeom>
          <a:noFill/>
          <a:ln>
            <a:solidFill>
              <a:srgbClr val="A30D98"/>
            </a:solidFill>
          </a:ln>
        </p:spPr>
        <p:txBody>
          <a:bodyPr wrap="square" rtlCol="0">
            <a:spAutoFit/>
          </a:bodyPr>
          <a:lstStyle/>
          <a:p>
            <a:pPr algn="ctr"/>
            <a:r>
              <a:rPr lang="en-US" sz="2000" b="1" dirty="0" smtClean="0">
                <a:solidFill>
                  <a:srgbClr val="A30D98"/>
                </a:solidFill>
              </a:rPr>
              <a:t>RF</a:t>
            </a:r>
            <a:endParaRPr lang="en-US" sz="2000" b="1" dirty="0">
              <a:solidFill>
                <a:srgbClr val="A30D98"/>
              </a:solidFill>
            </a:endParaRPr>
          </a:p>
        </p:txBody>
      </p:sp>
      <p:sp>
        <p:nvSpPr>
          <p:cNvPr id="52" name="TextBox 51"/>
          <p:cNvSpPr txBox="1"/>
          <p:nvPr/>
        </p:nvSpPr>
        <p:spPr>
          <a:xfrm>
            <a:off x="6300225" y="1729445"/>
            <a:ext cx="537670" cy="400110"/>
          </a:xfrm>
          <a:prstGeom prst="rect">
            <a:avLst/>
          </a:prstGeom>
          <a:noFill/>
          <a:ln>
            <a:solidFill>
              <a:srgbClr val="A30D98"/>
            </a:solidFill>
          </a:ln>
        </p:spPr>
        <p:txBody>
          <a:bodyPr wrap="square" rtlCol="0">
            <a:spAutoFit/>
          </a:bodyPr>
          <a:lstStyle/>
          <a:p>
            <a:pPr algn="ctr"/>
            <a:r>
              <a:rPr lang="en-US" sz="2000" b="1" dirty="0" smtClean="0">
                <a:solidFill>
                  <a:srgbClr val="A30D98"/>
                </a:solidFill>
              </a:rPr>
              <a:t>RF</a:t>
            </a:r>
            <a:endParaRPr lang="en-US" sz="2000" b="1" dirty="0">
              <a:solidFill>
                <a:srgbClr val="A30D98"/>
              </a:solidFill>
            </a:endParaRPr>
          </a:p>
        </p:txBody>
      </p:sp>
      <p:sp>
        <p:nvSpPr>
          <p:cNvPr id="53" name="TextBox 52"/>
          <p:cNvSpPr txBox="1"/>
          <p:nvPr/>
        </p:nvSpPr>
        <p:spPr>
          <a:xfrm>
            <a:off x="2267700" y="5608350"/>
            <a:ext cx="537670" cy="400110"/>
          </a:xfrm>
          <a:prstGeom prst="rect">
            <a:avLst/>
          </a:prstGeom>
          <a:noFill/>
          <a:ln>
            <a:solidFill>
              <a:srgbClr val="A30D98"/>
            </a:solidFill>
          </a:ln>
        </p:spPr>
        <p:txBody>
          <a:bodyPr wrap="square" rtlCol="0">
            <a:spAutoFit/>
          </a:bodyPr>
          <a:lstStyle/>
          <a:p>
            <a:pPr algn="ctr"/>
            <a:r>
              <a:rPr lang="en-US" sz="2000" b="1" dirty="0" smtClean="0">
                <a:solidFill>
                  <a:srgbClr val="A30D98"/>
                </a:solidFill>
              </a:rPr>
              <a:t>RF</a:t>
            </a:r>
            <a:endParaRPr lang="en-US" sz="2000" b="1" dirty="0">
              <a:solidFill>
                <a:srgbClr val="A30D98"/>
              </a:solidFill>
            </a:endParaRPr>
          </a:p>
        </p:txBody>
      </p:sp>
      <p:sp>
        <p:nvSpPr>
          <p:cNvPr id="56" name="TextBox 55"/>
          <p:cNvSpPr txBox="1"/>
          <p:nvPr/>
        </p:nvSpPr>
        <p:spPr>
          <a:xfrm>
            <a:off x="2190890" y="1751790"/>
            <a:ext cx="537670" cy="400110"/>
          </a:xfrm>
          <a:prstGeom prst="rect">
            <a:avLst/>
          </a:prstGeom>
          <a:noFill/>
          <a:ln>
            <a:solidFill>
              <a:srgbClr val="A30D98"/>
            </a:solidFill>
          </a:ln>
        </p:spPr>
        <p:txBody>
          <a:bodyPr wrap="square" rtlCol="0">
            <a:spAutoFit/>
          </a:bodyPr>
          <a:lstStyle/>
          <a:p>
            <a:pPr algn="ctr"/>
            <a:r>
              <a:rPr lang="en-US" sz="2000" b="1" dirty="0" smtClean="0">
                <a:solidFill>
                  <a:srgbClr val="A30D98"/>
                </a:solidFill>
              </a:rPr>
              <a:t>RF</a:t>
            </a:r>
            <a:endParaRPr lang="en-US" sz="2000" b="1" dirty="0">
              <a:solidFill>
                <a:srgbClr val="A30D98"/>
              </a:solidFill>
            </a:endParaRPr>
          </a:p>
        </p:txBody>
      </p:sp>
      <p:sp>
        <p:nvSpPr>
          <p:cNvPr id="57" name="TextBox 56"/>
          <p:cNvSpPr txBox="1"/>
          <p:nvPr/>
        </p:nvSpPr>
        <p:spPr>
          <a:xfrm>
            <a:off x="3650281" y="6292085"/>
            <a:ext cx="768099" cy="400110"/>
          </a:xfrm>
          <a:prstGeom prst="rect">
            <a:avLst/>
          </a:prstGeom>
          <a:noFill/>
          <a:ln>
            <a:solidFill>
              <a:srgbClr val="A30D98"/>
            </a:solidFill>
          </a:ln>
        </p:spPr>
        <p:txBody>
          <a:bodyPr wrap="square" rtlCol="0">
            <a:spAutoFit/>
          </a:bodyPr>
          <a:lstStyle/>
          <a:p>
            <a:pPr algn="ctr"/>
            <a:r>
              <a:rPr lang="en-US" sz="2000" b="1" dirty="0" smtClean="0">
                <a:solidFill>
                  <a:srgbClr val="A30D98"/>
                </a:solidFill>
              </a:rPr>
              <a:t>½ RF</a:t>
            </a:r>
            <a:endParaRPr lang="en-US" sz="2000" b="1" dirty="0">
              <a:solidFill>
                <a:srgbClr val="A30D98"/>
              </a:solidFill>
            </a:endParaRPr>
          </a:p>
        </p:txBody>
      </p:sp>
      <p:sp>
        <p:nvSpPr>
          <p:cNvPr id="58" name="TextBox 57"/>
          <p:cNvSpPr txBox="1"/>
          <p:nvPr/>
        </p:nvSpPr>
        <p:spPr>
          <a:xfrm>
            <a:off x="3611875" y="913690"/>
            <a:ext cx="768099" cy="400110"/>
          </a:xfrm>
          <a:prstGeom prst="rect">
            <a:avLst/>
          </a:prstGeom>
          <a:noFill/>
          <a:ln>
            <a:solidFill>
              <a:srgbClr val="A30D98"/>
            </a:solidFill>
          </a:ln>
        </p:spPr>
        <p:txBody>
          <a:bodyPr wrap="square" rtlCol="0">
            <a:spAutoFit/>
          </a:bodyPr>
          <a:lstStyle/>
          <a:p>
            <a:pPr algn="ctr"/>
            <a:r>
              <a:rPr lang="en-US" sz="2000" b="1" dirty="0" smtClean="0">
                <a:solidFill>
                  <a:srgbClr val="A30D98"/>
                </a:solidFill>
              </a:rPr>
              <a:t>½ RF</a:t>
            </a:r>
            <a:endParaRPr lang="en-US" sz="2000" b="1" dirty="0">
              <a:solidFill>
                <a:srgbClr val="A30D98"/>
              </a:solidFill>
            </a:endParaRPr>
          </a:p>
        </p:txBody>
      </p:sp>
      <p:sp>
        <p:nvSpPr>
          <p:cNvPr id="59" name="TextBox 58"/>
          <p:cNvSpPr txBox="1"/>
          <p:nvPr/>
        </p:nvSpPr>
        <p:spPr>
          <a:xfrm>
            <a:off x="4687216" y="6283580"/>
            <a:ext cx="768099" cy="400110"/>
          </a:xfrm>
          <a:prstGeom prst="rect">
            <a:avLst/>
          </a:prstGeom>
          <a:noFill/>
          <a:ln>
            <a:solidFill>
              <a:srgbClr val="A30D98"/>
            </a:solidFill>
          </a:ln>
        </p:spPr>
        <p:txBody>
          <a:bodyPr wrap="square" rtlCol="0">
            <a:spAutoFit/>
          </a:bodyPr>
          <a:lstStyle/>
          <a:p>
            <a:pPr algn="ctr"/>
            <a:r>
              <a:rPr lang="en-US" sz="2000" b="1" dirty="0" smtClean="0">
                <a:solidFill>
                  <a:srgbClr val="A30D98"/>
                </a:solidFill>
              </a:rPr>
              <a:t>½ RF</a:t>
            </a:r>
            <a:endParaRPr lang="en-US" sz="2000" b="1" dirty="0">
              <a:solidFill>
                <a:srgbClr val="A30D98"/>
              </a:solidFill>
            </a:endParaRPr>
          </a:p>
        </p:txBody>
      </p:sp>
      <p:sp>
        <p:nvSpPr>
          <p:cNvPr id="60" name="TextBox 59"/>
          <p:cNvSpPr txBox="1"/>
          <p:nvPr/>
        </p:nvSpPr>
        <p:spPr>
          <a:xfrm>
            <a:off x="1461195" y="3611145"/>
            <a:ext cx="537670" cy="400110"/>
          </a:xfrm>
          <a:prstGeom prst="rect">
            <a:avLst/>
          </a:prstGeom>
          <a:noFill/>
          <a:ln>
            <a:solidFill>
              <a:srgbClr val="A30D98"/>
            </a:solidFill>
          </a:ln>
        </p:spPr>
        <p:txBody>
          <a:bodyPr wrap="square" rtlCol="0">
            <a:spAutoFit/>
          </a:bodyPr>
          <a:lstStyle/>
          <a:p>
            <a:pPr algn="ctr"/>
            <a:r>
              <a:rPr lang="en-US" sz="2000" b="1" dirty="0" smtClean="0">
                <a:solidFill>
                  <a:srgbClr val="A30D98"/>
                </a:solidFill>
              </a:rPr>
              <a:t>RF</a:t>
            </a:r>
            <a:endParaRPr lang="en-US" sz="2000" b="1" dirty="0">
              <a:solidFill>
                <a:srgbClr val="A30D98"/>
              </a:solidFill>
            </a:endParaRPr>
          </a:p>
        </p:txBody>
      </p:sp>
      <p:sp>
        <p:nvSpPr>
          <p:cNvPr id="61" name="TextBox 60"/>
          <p:cNvSpPr txBox="1"/>
          <p:nvPr/>
        </p:nvSpPr>
        <p:spPr>
          <a:xfrm>
            <a:off x="7113519" y="3593245"/>
            <a:ext cx="537670" cy="400110"/>
          </a:xfrm>
          <a:prstGeom prst="rect">
            <a:avLst/>
          </a:prstGeom>
          <a:noFill/>
          <a:ln>
            <a:solidFill>
              <a:srgbClr val="A30D98"/>
            </a:solidFill>
          </a:ln>
        </p:spPr>
        <p:txBody>
          <a:bodyPr wrap="square" rtlCol="0">
            <a:spAutoFit/>
          </a:bodyPr>
          <a:lstStyle/>
          <a:p>
            <a:pPr algn="ctr"/>
            <a:r>
              <a:rPr lang="en-US" sz="2000" b="1" dirty="0" smtClean="0">
                <a:solidFill>
                  <a:srgbClr val="A30D98"/>
                </a:solidFill>
              </a:rPr>
              <a:t>RF</a:t>
            </a:r>
            <a:endParaRPr lang="en-US" sz="2000" b="1" dirty="0">
              <a:solidFill>
                <a:srgbClr val="A30D98"/>
              </a:solidFill>
            </a:endParaRPr>
          </a:p>
        </p:txBody>
      </p:sp>
      <p:sp>
        <p:nvSpPr>
          <p:cNvPr id="27" name="TextBox 26"/>
          <p:cNvSpPr txBox="1"/>
          <p:nvPr/>
        </p:nvSpPr>
        <p:spPr>
          <a:xfrm>
            <a:off x="7010400" y="1143000"/>
            <a:ext cx="1958656" cy="1815882"/>
          </a:xfrm>
          <a:prstGeom prst="rect">
            <a:avLst/>
          </a:prstGeom>
          <a:noFill/>
          <a:ln>
            <a:solidFill>
              <a:srgbClr val="A30D98"/>
            </a:solidFill>
          </a:ln>
        </p:spPr>
        <p:txBody>
          <a:bodyPr wrap="square" rtlCol="0">
            <a:spAutoFit/>
          </a:bodyPr>
          <a:lstStyle/>
          <a:p>
            <a:r>
              <a:rPr lang="en-US" sz="1600" dirty="0" smtClean="0">
                <a:solidFill>
                  <a:srgbClr val="A30D98"/>
                </a:solidFill>
              </a:rPr>
              <a:t>One RF station: </a:t>
            </a:r>
          </a:p>
          <a:p>
            <a:pPr marL="285750" indent="-285750">
              <a:buFont typeface="Arial" panose="020B0604020202020204" pitchFamily="34" charset="0"/>
              <a:buChar char="•"/>
            </a:pPr>
            <a:r>
              <a:rPr lang="en-US" sz="1600" dirty="0" smtClean="0">
                <a:solidFill>
                  <a:srgbClr val="A30D98"/>
                </a:solidFill>
              </a:rPr>
              <a:t>650 MHz five-cell SRF cavities;</a:t>
            </a:r>
          </a:p>
          <a:p>
            <a:pPr marL="285750" indent="-285750">
              <a:buFont typeface="Arial" panose="020B0604020202020204" pitchFamily="34" charset="0"/>
              <a:buChar char="•"/>
            </a:pPr>
            <a:r>
              <a:rPr lang="en-US" sz="1600" dirty="0" smtClean="0">
                <a:solidFill>
                  <a:srgbClr val="A30D98"/>
                </a:solidFill>
              </a:rPr>
              <a:t>4 cavities/module</a:t>
            </a:r>
          </a:p>
          <a:p>
            <a:pPr marL="285750" indent="-285750">
              <a:buFont typeface="Arial" panose="020B0604020202020204" pitchFamily="34" charset="0"/>
              <a:buChar char="•"/>
            </a:pPr>
            <a:r>
              <a:rPr lang="en-US" sz="1600" dirty="0" smtClean="0">
                <a:solidFill>
                  <a:srgbClr val="A30D98"/>
                </a:solidFill>
              </a:rPr>
              <a:t>12 modules, 10 m each</a:t>
            </a:r>
          </a:p>
          <a:p>
            <a:pPr marL="285750" indent="-285750">
              <a:buFont typeface="Arial" panose="020B0604020202020204" pitchFamily="34" charset="0"/>
              <a:buChar char="•"/>
            </a:pPr>
            <a:r>
              <a:rPr lang="en-US" sz="1600" dirty="0" smtClean="0">
                <a:solidFill>
                  <a:srgbClr val="A30D98"/>
                </a:solidFill>
              </a:rPr>
              <a:t>RF length 120 m</a:t>
            </a:r>
          </a:p>
        </p:txBody>
      </p:sp>
      <p:sp>
        <p:nvSpPr>
          <p:cNvPr id="3" name="TextBox 2"/>
          <p:cNvSpPr txBox="1"/>
          <p:nvPr/>
        </p:nvSpPr>
        <p:spPr>
          <a:xfrm>
            <a:off x="3000033" y="2176353"/>
            <a:ext cx="3082139" cy="369332"/>
          </a:xfrm>
          <a:prstGeom prst="rect">
            <a:avLst/>
          </a:prstGeom>
          <a:noFill/>
        </p:spPr>
        <p:txBody>
          <a:bodyPr wrap="square" rtlCol="0">
            <a:spAutoFit/>
          </a:bodyPr>
          <a:lstStyle/>
          <a:p>
            <a:pPr algn="ctr"/>
            <a:r>
              <a:rPr lang="en-US" dirty="0" smtClean="0">
                <a:solidFill>
                  <a:srgbClr val="FF0000"/>
                </a:solidFill>
              </a:rPr>
              <a:t>4 IPs, 1038.4 m (944 m) each</a:t>
            </a:r>
            <a:endParaRPr lang="en-US" dirty="0">
              <a:solidFill>
                <a:srgbClr val="FF0000"/>
              </a:solidFill>
            </a:endParaRPr>
          </a:p>
        </p:txBody>
      </p:sp>
      <p:sp>
        <p:nvSpPr>
          <p:cNvPr id="29" name="TextBox 28"/>
          <p:cNvSpPr txBox="1"/>
          <p:nvPr/>
        </p:nvSpPr>
        <p:spPr>
          <a:xfrm>
            <a:off x="1195" y="1371600"/>
            <a:ext cx="3427805" cy="369332"/>
          </a:xfrm>
          <a:prstGeom prst="rect">
            <a:avLst/>
          </a:prstGeom>
          <a:noFill/>
          <a:ln>
            <a:noFill/>
          </a:ln>
        </p:spPr>
        <p:txBody>
          <a:bodyPr wrap="square" rtlCol="0">
            <a:spAutoFit/>
          </a:bodyPr>
          <a:lstStyle/>
          <a:p>
            <a:pPr algn="ctr"/>
            <a:r>
              <a:rPr lang="en-US" dirty="0" smtClean="0">
                <a:solidFill>
                  <a:srgbClr val="A30D98"/>
                </a:solidFill>
              </a:rPr>
              <a:t>4 straights, 849.6 m (944 m) each</a:t>
            </a:r>
            <a:endParaRPr lang="en-US" dirty="0">
              <a:solidFill>
                <a:srgbClr val="A30D98"/>
              </a:solidFill>
            </a:endParaRPr>
          </a:p>
        </p:txBody>
      </p:sp>
      <p:sp>
        <p:nvSpPr>
          <p:cNvPr id="30" name="TextBox 29"/>
          <p:cNvSpPr txBox="1"/>
          <p:nvPr/>
        </p:nvSpPr>
        <p:spPr>
          <a:xfrm>
            <a:off x="-75005" y="2714023"/>
            <a:ext cx="2381110" cy="369332"/>
          </a:xfrm>
          <a:prstGeom prst="rect">
            <a:avLst/>
          </a:prstGeom>
          <a:noFill/>
        </p:spPr>
        <p:txBody>
          <a:bodyPr wrap="square" rtlCol="0">
            <a:spAutoFit/>
          </a:bodyPr>
          <a:lstStyle/>
          <a:p>
            <a:pPr algn="ctr"/>
            <a:r>
              <a:rPr lang="en-US" dirty="0" smtClean="0">
                <a:solidFill>
                  <a:srgbClr val="0000CC"/>
                </a:solidFill>
              </a:rPr>
              <a:t>8 arcs, 5852.8 m each</a:t>
            </a:r>
            <a:endParaRPr lang="en-US" dirty="0">
              <a:solidFill>
                <a:srgbClr val="0000CC"/>
              </a:solidFill>
            </a:endParaRPr>
          </a:p>
        </p:txBody>
      </p:sp>
      <p:sp>
        <p:nvSpPr>
          <p:cNvPr id="31" name="TextBox 30"/>
          <p:cNvSpPr txBox="1"/>
          <p:nvPr/>
        </p:nvSpPr>
        <p:spPr>
          <a:xfrm>
            <a:off x="3035800" y="4649260"/>
            <a:ext cx="3103980" cy="584775"/>
          </a:xfrm>
          <a:prstGeom prst="rect">
            <a:avLst/>
          </a:prstGeom>
          <a:noFill/>
        </p:spPr>
        <p:txBody>
          <a:bodyPr wrap="square" rtlCol="0">
            <a:spAutoFit/>
          </a:bodyPr>
          <a:lstStyle/>
          <a:p>
            <a:pPr algn="ctr"/>
            <a:r>
              <a:rPr lang="en-US" sz="3200" b="1" u="sng" dirty="0" smtClean="0">
                <a:solidFill>
                  <a:prstClr val="black"/>
                </a:solidFill>
              </a:rPr>
              <a:t>C = 54.374 km</a:t>
            </a:r>
            <a:endParaRPr lang="en-US" sz="3200" b="1" u="sng" dirty="0">
              <a:solidFill>
                <a:prstClr val="black"/>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1425204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0628" y="225789"/>
            <a:ext cx="8900160" cy="1325563"/>
          </a:xfrm>
        </p:spPr>
        <p:txBody>
          <a:bodyPr>
            <a:normAutofit/>
          </a:bodyPr>
          <a:lstStyle/>
          <a:p>
            <a:pPr algn="ctr"/>
            <a:r>
              <a:rPr lang="en-US" altLang="zh-CN" sz="2800" dirty="0">
                <a:latin typeface="Arial" panose="020B0604020202020204" pitchFamily="34" charset="0"/>
                <a:ea typeface="黑体" panose="02010609060101010101" pitchFamily="49" charset="-122"/>
                <a:cs typeface="Arial" panose="020B0604020202020204" pitchFamily="34" charset="0"/>
              </a:rPr>
              <a:t>FNAL</a:t>
            </a:r>
            <a:r>
              <a:rPr lang="zh-CN" altLang="en-US" sz="2800" dirty="0">
                <a:latin typeface="Arial" panose="020B0604020202020204" pitchFamily="34" charset="0"/>
                <a:ea typeface="黑体" panose="02010609060101010101" pitchFamily="49" charset="-122"/>
                <a:cs typeface="Arial" panose="020B0604020202020204" pitchFamily="34" charset="0"/>
              </a:rPr>
              <a:t>和</a:t>
            </a:r>
            <a:r>
              <a:rPr lang="en-US" altLang="zh-CN" sz="2800" dirty="0" smtClean="0">
                <a:latin typeface="Arial" panose="020B0604020202020204" pitchFamily="34" charset="0"/>
                <a:ea typeface="黑体" panose="02010609060101010101" pitchFamily="49" charset="-122"/>
                <a:cs typeface="Arial" panose="020B0604020202020204" pitchFamily="34" charset="0"/>
              </a:rPr>
              <a:t>JLAB</a:t>
            </a:r>
            <a:r>
              <a:rPr lang="zh-CN" altLang="en-US" sz="2800" dirty="0" smtClean="0">
                <a:latin typeface="Arial" panose="020B0604020202020204" pitchFamily="34" charset="0"/>
                <a:ea typeface="黑体" panose="02010609060101010101" pitchFamily="49" charset="-122"/>
                <a:cs typeface="Arial" panose="020B0604020202020204" pitchFamily="34" charset="0"/>
              </a:rPr>
              <a:t>十个</a:t>
            </a:r>
            <a:r>
              <a:rPr lang="en-US" altLang="zh-CN" sz="2800" dirty="0" smtClean="0">
                <a:latin typeface="Arial" panose="020B0604020202020204" pitchFamily="34" charset="0"/>
                <a:ea typeface="黑体" panose="02010609060101010101" pitchFamily="49" charset="-122"/>
                <a:cs typeface="Arial" panose="020B0604020202020204" pitchFamily="34" charset="0"/>
              </a:rPr>
              <a:t>1.3 </a:t>
            </a:r>
            <a:r>
              <a:rPr lang="en-US" altLang="zh-CN" sz="2800" dirty="0">
                <a:latin typeface="Arial" panose="020B0604020202020204" pitchFamily="34" charset="0"/>
                <a:ea typeface="黑体" panose="02010609060101010101" pitchFamily="49" charset="-122"/>
                <a:cs typeface="Arial" panose="020B0604020202020204" pitchFamily="34" charset="0"/>
              </a:rPr>
              <a:t>GHz N-doping 9-cell</a:t>
            </a:r>
            <a:r>
              <a:rPr lang="zh-CN" altLang="en-US" sz="2800" dirty="0" smtClean="0">
                <a:latin typeface="Arial" panose="020B0604020202020204" pitchFamily="34" charset="0"/>
                <a:ea typeface="黑体" panose="02010609060101010101" pitchFamily="49" charset="-122"/>
                <a:cs typeface="Arial" panose="020B0604020202020204" pitchFamily="34" charset="0"/>
              </a:rPr>
              <a:t>腔</a:t>
            </a:r>
            <a:r>
              <a:rPr lang="en-US" altLang="zh-CN" sz="2800" dirty="0" smtClean="0">
                <a:latin typeface="Arial" panose="020B0604020202020204" pitchFamily="34" charset="0"/>
                <a:ea typeface="黑体" panose="02010609060101010101" pitchFamily="49" charset="-122"/>
                <a:cs typeface="Arial" panose="020B0604020202020204" pitchFamily="34" charset="0"/>
              </a:rPr>
              <a:t/>
            </a:r>
            <a:br>
              <a:rPr lang="en-US" altLang="zh-CN" sz="2800" dirty="0" smtClean="0">
                <a:latin typeface="Arial" panose="020B0604020202020204" pitchFamily="34" charset="0"/>
                <a:ea typeface="黑体" panose="02010609060101010101" pitchFamily="49" charset="-122"/>
                <a:cs typeface="Arial" panose="020B0604020202020204" pitchFamily="34" charset="0"/>
              </a:rPr>
            </a:br>
            <a:r>
              <a:rPr lang="zh-CN" altLang="en-US" sz="2800" dirty="0" smtClean="0">
                <a:latin typeface="Arial" panose="020B0604020202020204" pitchFamily="34" charset="0"/>
                <a:ea typeface="黑体" panose="02010609060101010101" pitchFamily="49" charset="-122"/>
                <a:cs typeface="Arial" panose="020B0604020202020204" pitchFamily="34" charset="0"/>
              </a:rPr>
              <a:t>垂直测试结果</a:t>
            </a:r>
            <a:endParaRPr lang="zh-CN" altLang="en-US" sz="2800" dirty="0">
              <a:latin typeface="Arial" panose="020B0604020202020204" pitchFamily="34" charset="0"/>
              <a:ea typeface="黑体" panose="02010609060101010101" pitchFamily="49" charset="-122"/>
              <a:cs typeface="Arial" panose="020B0604020202020204" pitchFamily="34" charset="0"/>
            </a:endParaRPr>
          </a:p>
        </p:txBody>
      </p:sp>
      <p:pic>
        <p:nvPicPr>
          <p:cNvPr id="4" name="Picture 6"/>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8921" y="1690689"/>
            <a:ext cx="6409696" cy="5019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直接箭头连接符 4"/>
          <p:cNvCxnSpPr>
            <a:stCxn id="10" idx="2"/>
          </p:cNvCxnSpPr>
          <p:nvPr/>
        </p:nvCxnSpPr>
        <p:spPr>
          <a:xfrm flipH="1">
            <a:off x="1273288" y="3367089"/>
            <a:ext cx="3424532" cy="1"/>
          </a:xfrm>
          <a:prstGeom prst="straightConnector1">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H="1" flipV="1">
            <a:off x="4761111" y="2595154"/>
            <a:ext cx="7220" cy="3378926"/>
          </a:xfrm>
          <a:prstGeom prst="straightConnector1">
            <a:avLst/>
          </a:prstGeom>
          <a:ln w="28575">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642878" y="3754485"/>
            <a:ext cx="2685351" cy="369332"/>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a:spAutoFit/>
          </a:bodyPr>
          <a:lstStyle/>
          <a:p>
            <a:r>
              <a:rPr lang="en-US" altLang="zh-CN" b="1" dirty="0" smtClean="0">
                <a:solidFill>
                  <a:prstClr val="black"/>
                </a:solidFill>
                <a:latin typeface="Arial" panose="020B0604020202020204" pitchFamily="34" charset="0"/>
                <a:cs typeface="Arial" panose="020B0604020202020204" pitchFamily="34" charset="0"/>
              </a:rPr>
              <a:t>CEPC</a:t>
            </a:r>
            <a:r>
              <a:rPr lang="zh-CN" altLang="en-US" b="1" dirty="0" smtClean="0">
                <a:solidFill>
                  <a:prstClr val="black"/>
                </a:solidFill>
                <a:latin typeface="Arial" panose="020B0604020202020204" pitchFamily="34" charset="0"/>
                <a:cs typeface="Arial" panose="020B0604020202020204" pitchFamily="34" charset="0"/>
              </a:rPr>
              <a:t>增强器腔运行指标</a:t>
            </a:r>
            <a:endParaRPr lang="zh-CN" altLang="en-US" b="1" dirty="0">
              <a:solidFill>
                <a:prstClr val="black"/>
              </a:solidFill>
              <a:latin typeface="Arial" panose="020B0604020202020204" pitchFamily="34" charset="0"/>
              <a:cs typeface="Arial" panose="020B0604020202020204" pitchFamily="34" charset="0"/>
            </a:endParaRPr>
          </a:p>
        </p:txBody>
      </p:sp>
      <p:cxnSp>
        <p:nvCxnSpPr>
          <p:cNvPr id="9" name="直接箭头连接符 8"/>
          <p:cNvCxnSpPr>
            <a:endCxn id="10" idx="3"/>
          </p:cNvCxnSpPr>
          <p:nvPr/>
        </p:nvCxnSpPr>
        <p:spPr>
          <a:xfrm flipV="1">
            <a:off x="4286455" y="3418001"/>
            <a:ext cx="432453" cy="3364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4697820" y="3295089"/>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文本框 14"/>
          <p:cNvSpPr txBox="1"/>
          <p:nvPr/>
        </p:nvSpPr>
        <p:spPr>
          <a:xfrm>
            <a:off x="5024697" y="6340890"/>
            <a:ext cx="394389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a:solidFill>
                  <a:prstClr val="black"/>
                </a:solidFill>
              </a:rPr>
              <a:t>Alexander </a:t>
            </a:r>
            <a:r>
              <a:rPr lang="en-US" altLang="zh-CN" dirty="0" err="1" smtClean="0">
                <a:solidFill>
                  <a:prstClr val="black"/>
                </a:solidFill>
              </a:rPr>
              <a:t>Romanenko</a:t>
            </a:r>
            <a:r>
              <a:rPr lang="en-US" altLang="zh-CN" dirty="0">
                <a:solidFill>
                  <a:prstClr val="black"/>
                </a:solidFill>
              </a:rPr>
              <a:t>,</a:t>
            </a:r>
            <a:r>
              <a:rPr lang="en-US" altLang="zh-CN" dirty="0" smtClean="0">
                <a:solidFill>
                  <a:prstClr val="black"/>
                </a:solidFill>
              </a:rPr>
              <a:t> FCC Week 2015</a:t>
            </a:r>
            <a:endParaRPr lang="zh-CN" altLang="en-US" dirty="0">
              <a:solidFill>
                <a:prstClr val="black"/>
              </a:solidFill>
            </a:endParaRPr>
          </a:p>
        </p:txBody>
      </p:sp>
      <p:sp>
        <p:nvSpPr>
          <p:cNvPr id="3" name="文本框 2"/>
          <p:cNvSpPr txBox="1"/>
          <p:nvPr/>
        </p:nvSpPr>
        <p:spPr>
          <a:xfrm>
            <a:off x="6552056" y="3010663"/>
            <a:ext cx="2192999" cy="193899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nSpc>
                <a:spcPct val="120000"/>
              </a:lnSpc>
            </a:pPr>
            <a:r>
              <a:rPr lang="en-US" altLang="zh-CN" sz="2000" b="1" dirty="0" smtClean="0">
                <a:solidFill>
                  <a:prstClr val="black"/>
                </a:solidFill>
                <a:latin typeface="Times New Roman" panose="02020603050405020304" pitchFamily="18" charset="0"/>
                <a:cs typeface="Times New Roman" panose="02020603050405020304" pitchFamily="18" charset="0"/>
              </a:rPr>
              <a:t>LCLS-II </a:t>
            </a:r>
            <a:r>
              <a:rPr lang="zh-CN" altLang="en-US" sz="2000" b="1" dirty="0" smtClean="0">
                <a:solidFill>
                  <a:prstClr val="black"/>
                </a:solidFill>
                <a:latin typeface="Times New Roman" panose="02020603050405020304" pitchFamily="18" charset="0"/>
                <a:cs typeface="Times New Roman" panose="02020603050405020304" pitchFamily="18" charset="0"/>
              </a:rPr>
              <a:t>近期已下调 </a:t>
            </a:r>
            <a:r>
              <a:rPr lang="en-US" altLang="zh-CN" sz="2000" b="1" dirty="0" smtClean="0">
                <a:solidFill>
                  <a:prstClr val="black"/>
                </a:solidFill>
                <a:latin typeface="Times New Roman" panose="02020603050405020304" pitchFamily="18" charset="0"/>
                <a:cs typeface="Times New Roman" panose="02020603050405020304" pitchFamily="18" charset="0"/>
              </a:rPr>
              <a:t>Q</a:t>
            </a:r>
            <a:r>
              <a:rPr lang="en-US" altLang="zh-CN" sz="2000" b="1" baseline="-25000" dirty="0" smtClean="0">
                <a:solidFill>
                  <a:prstClr val="black"/>
                </a:solidFill>
                <a:latin typeface="Times New Roman" panose="02020603050405020304" pitchFamily="18" charset="0"/>
                <a:cs typeface="Times New Roman" panose="02020603050405020304" pitchFamily="18" charset="0"/>
              </a:rPr>
              <a:t>0</a:t>
            </a:r>
            <a:r>
              <a:rPr lang="en-US" altLang="zh-CN" sz="2000" b="1" dirty="0" smtClean="0">
                <a:solidFill>
                  <a:prstClr val="black"/>
                </a:solidFill>
                <a:latin typeface="Times New Roman" panose="02020603050405020304" pitchFamily="18" charset="0"/>
                <a:cs typeface="Times New Roman" panose="02020603050405020304" pitchFamily="18" charset="0"/>
              </a:rPr>
              <a:t> </a:t>
            </a:r>
            <a:r>
              <a:rPr lang="zh-CN" altLang="en-US" sz="2000" b="1" dirty="0" smtClean="0">
                <a:solidFill>
                  <a:prstClr val="black"/>
                </a:solidFill>
                <a:latin typeface="Times New Roman" panose="02020603050405020304" pitchFamily="18" charset="0"/>
                <a:cs typeface="Times New Roman" panose="02020603050405020304" pitchFamily="18" charset="0"/>
              </a:rPr>
              <a:t>指标下限，并</a:t>
            </a:r>
            <a:r>
              <a:rPr lang="zh-CN" altLang="en-US" sz="2000" b="1" dirty="0">
                <a:solidFill>
                  <a:prstClr val="black"/>
                </a:solidFill>
                <a:latin typeface="Times New Roman" panose="02020603050405020304" pitchFamily="18" charset="0"/>
                <a:cs typeface="Times New Roman" panose="02020603050405020304" pitchFamily="18" charset="0"/>
              </a:rPr>
              <a:t>决定</a:t>
            </a:r>
            <a:r>
              <a:rPr lang="zh-CN" altLang="en-US" sz="2000" b="1" dirty="0" smtClean="0">
                <a:solidFill>
                  <a:prstClr val="black"/>
                </a:solidFill>
                <a:latin typeface="Times New Roman" panose="02020603050405020304" pitchFamily="18" charset="0"/>
                <a:cs typeface="Times New Roman" panose="02020603050405020304" pitchFamily="18" charset="0"/>
              </a:rPr>
              <a:t>增加一套低温制冷机</a:t>
            </a:r>
            <a:endParaRPr lang="en-US" altLang="zh-CN" sz="2000" b="1" dirty="0" smtClean="0">
              <a:solidFill>
                <a:prstClr val="black"/>
              </a:solidFill>
              <a:latin typeface="Times New Roman" panose="02020603050405020304" pitchFamily="18" charset="0"/>
              <a:cs typeface="Times New Roman" panose="02020603050405020304" pitchFamily="18" charset="0"/>
            </a:endParaRPr>
          </a:p>
          <a:p>
            <a:pPr>
              <a:lnSpc>
                <a:spcPct val="120000"/>
              </a:lnSpc>
            </a:pPr>
            <a:r>
              <a:rPr lang="zh-CN" altLang="en-US" sz="2000" b="1" dirty="0" smtClean="0">
                <a:solidFill>
                  <a:prstClr val="black"/>
                </a:solidFill>
                <a:latin typeface="Times New Roman" panose="02020603050405020304" pitchFamily="18" charset="0"/>
                <a:cs typeface="Times New Roman" panose="02020603050405020304" pitchFamily="18" charset="0"/>
              </a:rPr>
              <a:t>（降低项目风险）</a:t>
            </a:r>
            <a:endParaRPr lang="en-US" altLang="zh-CN" sz="20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6152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5896" t="32587" r="12841" b="41644"/>
          <a:stretch/>
        </p:blipFill>
        <p:spPr>
          <a:xfrm>
            <a:off x="3378200" y="1565063"/>
            <a:ext cx="3173631" cy="646915"/>
          </a:xfrm>
          <a:prstGeom prst="rect">
            <a:avLst/>
          </a:prstGeom>
        </p:spPr>
      </p:pic>
      <p:sp>
        <p:nvSpPr>
          <p:cNvPr id="32770" name="Line 7"/>
          <p:cNvSpPr>
            <a:spLocks noChangeShapeType="1"/>
          </p:cNvSpPr>
          <p:nvPr/>
        </p:nvSpPr>
        <p:spPr bwMode="auto">
          <a:xfrm flipH="1" flipV="1">
            <a:off x="320675" y="2282613"/>
            <a:ext cx="2892425" cy="1587"/>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2771" name="标题 1"/>
          <p:cNvSpPr>
            <a:spLocks noGrp="1" noChangeArrowheads="1"/>
          </p:cNvSpPr>
          <p:nvPr>
            <p:ph type="title" idx="4294967295"/>
          </p:nvPr>
        </p:nvSpPr>
        <p:spPr>
          <a:xfrm>
            <a:off x="0" y="512763"/>
            <a:ext cx="9207500" cy="568325"/>
          </a:xfrm>
        </p:spPr>
        <p:txBody>
          <a:bodyPr>
            <a:noAutofit/>
          </a:bodyPr>
          <a:lstStyle/>
          <a:p>
            <a:pPr algn="ctr" eaLnBrk="1" hangingPunct="1"/>
            <a:r>
              <a:rPr lang="zh-CN" altLang="en-US" dirty="0" smtClean="0">
                <a:solidFill>
                  <a:srgbClr val="C00000"/>
                </a:solidFill>
                <a:latin typeface="+mn-lt"/>
                <a:ea typeface="楷体" panose="02010609060101010101" pitchFamily="49" charset="-122"/>
                <a:cs typeface="Times New Roman" panose="02020603050405020304" pitchFamily="18" charset="0"/>
                <a:sym typeface="Calibri" panose="020F0502020204030204" pitchFamily="34" charset="0"/>
              </a:rPr>
              <a:t>IHEP ILC Cavity </a:t>
            </a:r>
            <a:r>
              <a:rPr lang="en-US" altLang="zh-CN" dirty="0" smtClean="0">
                <a:solidFill>
                  <a:srgbClr val="C00000"/>
                </a:solidFill>
                <a:latin typeface="+mn-lt"/>
                <a:ea typeface="楷体" panose="02010609060101010101" pitchFamily="49" charset="-122"/>
                <a:cs typeface="Times New Roman" panose="02020603050405020304" pitchFamily="18" charset="0"/>
                <a:sym typeface="Calibri" panose="020F0502020204030204" pitchFamily="34" charset="0"/>
              </a:rPr>
              <a:t>R&amp;D</a:t>
            </a:r>
            <a:endParaRPr lang="zh-CN" altLang="en-US" sz="5400" dirty="0" smtClean="0">
              <a:solidFill>
                <a:srgbClr val="C00000"/>
              </a:solidFill>
              <a:latin typeface="+mn-lt"/>
              <a:ea typeface="楷体" panose="02010609060101010101" pitchFamily="49" charset="-122"/>
              <a:cs typeface="Times New Roman" panose="02020603050405020304" pitchFamily="18" charset="0"/>
            </a:endParaRPr>
          </a:p>
        </p:txBody>
      </p:sp>
      <p:pic>
        <p:nvPicPr>
          <p:cNvPr id="32772" name="图片 7"/>
          <p:cNvPicPr>
            <a:picLocks noChangeAspect="1" noChangeArrowheads="1"/>
          </p:cNvPicPr>
          <p:nvPr/>
        </p:nvPicPr>
        <p:blipFill>
          <a:blip r:embed="rId3">
            <a:extLst>
              <a:ext uri="{28A0092B-C50C-407E-A947-70E740481C1C}">
                <a14:useLocalDpi xmlns:a14="http://schemas.microsoft.com/office/drawing/2010/main" val="0"/>
              </a:ext>
            </a:extLst>
          </a:blip>
          <a:srcRect l="5000" t="56606" r="2498" b="8794"/>
          <a:stretch>
            <a:fillRect/>
          </a:stretch>
        </p:blipFill>
        <p:spPr bwMode="auto">
          <a:xfrm>
            <a:off x="5949950" y="2404850"/>
            <a:ext cx="2906713" cy="719138"/>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773" name="Line 3"/>
          <p:cNvSpPr>
            <a:spLocks noChangeShapeType="1"/>
          </p:cNvSpPr>
          <p:nvPr/>
        </p:nvSpPr>
        <p:spPr bwMode="auto">
          <a:xfrm flipH="1">
            <a:off x="304800" y="6113250"/>
            <a:ext cx="2921000" cy="1588"/>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2774" name="Line 4"/>
          <p:cNvSpPr>
            <a:spLocks noChangeShapeType="1"/>
          </p:cNvSpPr>
          <p:nvPr/>
        </p:nvSpPr>
        <p:spPr bwMode="auto">
          <a:xfrm flipH="1">
            <a:off x="320675" y="5146463"/>
            <a:ext cx="2884488"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2775" name="Line 5"/>
          <p:cNvSpPr>
            <a:spLocks noChangeShapeType="1"/>
          </p:cNvSpPr>
          <p:nvPr/>
        </p:nvSpPr>
        <p:spPr bwMode="auto">
          <a:xfrm flipH="1">
            <a:off x="320675" y="4184438"/>
            <a:ext cx="29051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2776" name="Line 6"/>
          <p:cNvSpPr>
            <a:spLocks noChangeShapeType="1"/>
          </p:cNvSpPr>
          <p:nvPr/>
        </p:nvSpPr>
        <p:spPr bwMode="auto">
          <a:xfrm flipH="1">
            <a:off x="320675" y="3260513"/>
            <a:ext cx="2905125" cy="1587"/>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2777" name="Text Box 12"/>
          <p:cNvSpPr>
            <a:spLocks noChangeArrowheads="1"/>
          </p:cNvSpPr>
          <p:nvPr/>
        </p:nvSpPr>
        <p:spPr bwMode="auto">
          <a:xfrm>
            <a:off x="381000" y="2679488"/>
            <a:ext cx="698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b="1">
                <a:solidFill>
                  <a:schemeClr val="tx1"/>
                </a:solidFill>
                <a:latin typeface="Times New Roman" panose="02020603050405020304" pitchFamily="18" charset="0"/>
                <a:ea typeface="楷体_GB2312" pitchFamily="49" charset="-122"/>
              </a:defRPr>
            </a:lvl1pPr>
            <a:lvl2pPr marL="742950" indent="-285750">
              <a:spcBef>
                <a:spcPct val="20000"/>
              </a:spcBef>
              <a:buFont typeface="Arial" panose="020B0604020202020204" pitchFamily="34" charset="0"/>
              <a:buChar char="–"/>
              <a:defRPr sz="2400" b="1">
                <a:solidFill>
                  <a:schemeClr val="tx1"/>
                </a:solidFill>
                <a:latin typeface="Times New Roman" panose="02020603050405020304" pitchFamily="18" charset="0"/>
                <a:ea typeface="楷体_GB2312" pitchFamily="49" charset="-122"/>
              </a:defRPr>
            </a:lvl2pPr>
            <a:lvl3pPr marL="11430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3pPr>
            <a:lvl4pPr marL="16002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4pPr>
            <a:lvl5pPr marL="20574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9pPr>
          </a:lstStyle>
          <a:p>
            <a:pPr>
              <a:spcBef>
                <a:spcPct val="0"/>
              </a:spcBef>
              <a:buFontTx/>
              <a:buNone/>
            </a:pPr>
            <a:r>
              <a:rPr lang="en-US" altLang="zh-CN" sz="1400" dirty="0">
                <a:latin typeface="Verdana" panose="020B0604030504040204" pitchFamily="34" charset="0"/>
                <a:ea typeface="宋体" panose="02010600030101010101" pitchFamily="2" charset="-122"/>
                <a:sym typeface="Verdana" panose="020B0604030504040204" pitchFamily="34" charset="0"/>
              </a:rPr>
              <a:t>2012</a:t>
            </a:r>
            <a:endParaRPr lang="en-US" altLang="zh-CN" sz="1800" b="0" dirty="0">
              <a:latin typeface="Arial" panose="020B0604020202020204" pitchFamily="34" charset="0"/>
              <a:ea typeface="宋体" panose="02010600030101010101" pitchFamily="2" charset="-122"/>
            </a:endParaRPr>
          </a:p>
        </p:txBody>
      </p:sp>
      <p:sp>
        <p:nvSpPr>
          <p:cNvPr id="32778" name="Text Box 13"/>
          <p:cNvSpPr>
            <a:spLocks noChangeArrowheads="1"/>
          </p:cNvSpPr>
          <p:nvPr/>
        </p:nvSpPr>
        <p:spPr bwMode="auto">
          <a:xfrm>
            <a:off x="401638" y="3574838"/>
            <a:ext cx="696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b="1">
                <a:solidFill>
                  <a:schemeClr val="tx1"/>
                </a:solidFill>
                <a:latin typeface="Times New Roman" panose="02020603050405020304" pitchFamily="18" charset="0"/>
                <a:ea typeface="楷体_GB2312" pitchFamily="49" charset="-122"/>
              </a:defRPr>
            </a:lvl1pPr>
            <a:lvl2pPr marL="742950" indent="-285750">
              <a:spcBef>
                <a:spcPct val="20000"/>
              </a:spcBef>
              <a:buFont typeface="Arial" panose="020B0604020202020204" pitchFamily="34" charset="0"/>
              <a:buChar char="–"/>
              <a:defRPr sz="2400" b="1">
                <a:solidFill>
                  <a:schemeClr val="tx1"/>
                </a:solidFill>
                <a:latin typeface="Times New Roman" panose="02020603050405020304" pitchFamily="18" charset="0"/>
                <a:ea typeface="楷体_GB2312" pitchFamily="49" charset="-122"/>
              </a:defRPr>
            </a:lvl2pPr>
            <a:lvl3pPr marL="11430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3pPr>
            <a:lvl4pPr marL="16002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4pPr>
            <a:lvl5pPr marL="20574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9pPr>
          </a:lstStyle>
          <a:p>
            <a:pPr>
              <a:spcBef>
                <a:spcPct val="0"/>
              </a:spcBef>
              <a:buFontTx/>
              <a:buNone/>
            </a:pPr>
            <a:r>
              <a:rPr lang="en-US" altLang="zh-CN" sz="1400">
                <a:latin typeface="Verdana" panose="020B0604030504040204" pitchFamily="34" charset="0"/>
                <a:ea typeface="宋体" panose="02010600030101010101" pitchFamily="2" charset="-122"/>
                <a:sym typeface="Verdana" panose="020B0604030504040204" pitchFamily="34" charset="0"/>
              </a:rPr>
              <a:t>2010</a:t>
            </a:r>
            <a:endParaRPr lang="en-US" altLang="zh-CN" sz="1800" b="0">
              <a:latin typeface="Arial" panose="020B0604020202020204" pitchFamily="34" charset="0"/>
              <a:ea typeface="宋体" panose="02010600030101010101" pitchFamily="2" charset="-122"/>
            </a:endParaRPr>
          </a:p>
        </p:txBody>
      </p:sp>
      <p:sp>
        <p:nvSpPr>
          <p:cNvPr id="32779" name="Text Box 14"/>
          <p:cNvSpPr>
            <a:spLocks noChangeArrowheads="1"/>
          </p:cNvSpPr>
          <p:nvPr/>
        </p:nvSpPr>
        <p:spPr bwMode="auto">
          <a:xfrm>
            <a:off x="393700" y="4522575"/>
            <a:ext cx="698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b="1">
                <a:solidFill>
                  <a:schemeClr val="tx1"/>
                </a:solidFill>
                <a:latin typeface="Times New Roman" panose="02020603050405020304" pitchFamily="18" charset="0"/>
                <a:ea typeface="楷体_GB2312" pitchFamily="49" charset="-122"/>
              </a:defRPr>
            </a:lvl1pPr>
            <a:lvl2pPr marL="742950" indent="-285750">
              <a:spcBef>
                <a:spcPct val="20000"/>
              </a:spcBef>
              <a:buFont typeface="Arial" panose="020B0604020202020204" pitchFamily="34" charset="0"/>
              <a:buChar char="–"/>
              <a:defRPr sz="2400" b="1">
                <a:solidFill>
                  <a:schemeClr val="tx1"/>
                </a:solidFill>
                <a:latin typeface="Times New Roman" panose="02020603050405020304" pitchFamily="18" charset="0"/>
                <a:ea typeface="楷体_GB2312" pitchFamily="49" charset="-122"/>
              </a:defRPr>
            </a:lvl2pPr>
            <a:lvl3pPr marL="11430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3pPr>
            <a:lvl4pPr marL="16002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4pPr>
            <a:lvl5pPr marL="20574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9pPr>
          </a:lstStyle>
          <a:p>
            <a:pPr>
              <a:spcBef>
                <a:spcPct val="0"/>
              </a:spcBef>
              <a:buFontTx/>
              <a:buNone/>
            </a:pPr>
            <a:r>
              <a:rPr lang="en-US" altLang="zh-CN" sz="1400">
                <a:latin typeface="Verdana" panose="020B0604030504040204" pitchFamily="34" charset="0"/>
                <a:ea typeface="宋体" panose="02010600030101010101" pitchFamily="2" charset="-122"/>
                <a:sym typeface="Verdana" panose="020B0604030504040204" pitchFamily="34" charset="0"/>
              </a:rPr>
              <a:t>2008</a:t>
            </a:r>
            <a:endParaRPr lang="en-US" altLang="zh-CN" sz="1800" b="0">
              <a:latin typeface="Arial" panose="020B0604020202020204" pitchFamily="34" charset="0"/>
              <a:ea typeface="宋体" panose="02010600030101010101" pitchFamily="2" charset="-122"/>
            </a:endParaRPr>
          </a:p>
        </p:txBody>
      </p:sp>
      <p:sp>
        <p:nvSpPr>
          <p:cNvPr id="32780" name="Text Box 15"/>
          <p:cNvSpPr>
            <a:spLocks noChangeArrowheads="1"/>
          </p:cNvSpPr>
          <p:nvPr/>
        </p:nvSpPr>
        <p:spPr bwMode="auto">
          <a:xfrm>
            <a:off x="393700" y="5500475"/>
            <a:ext cx="698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b="1">
                <a:solidFill>
                  <a:schemeClr val="tx1"/>
                </a:solidFill>
                <a:latin typeface="Times New Roman" panose="02020603050405020304" pitchFamily="18" charset="0"/>
                <a:ea typeface="楷体_GB2312" pitchFamily="49" charset="-122"/>
              </a:defRPr>
            </a:lvl1pPr>
            <a:lvl2pPr marL="742950" indent="-285750">
              <a:spcBef>
                <a:spcPct val="20000"/>
              </a:spcBef>
              <a:buFont typeface="Arial" panose="020B0604020202020204" pitchFamily="34" charset="0"/>
              <a:buChar char="–"/>
              <a:defRPr sz="2400" b="1">
                <a:solidFill>
                  <a:schemeClr val="tx1"/>
                </a:solidFill>
                <a:latin typeface="Times New Roman" panose="02020603050405020304" pitchFamily="18" charset="0"/>
                <a:ea typeface="楷体_GB2312" pitchFamily="49" charset="-122"/>
              </a:defRPr>
            </a:lvl2pPr>
            <a:lvl3pPr marL="11430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3pPr>
            <a:lvl4pPr marL="16002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4pPr>
            <a:lvl5pPr marL="20574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9pPr>
          </a:lstStyle>
          <a:p>
            <a:pPr>
              <a:spcBef>
                <a:spcPct val="0"/>
              </a:spcBef>
              <a:buFontTx/>
              <a:buNone/>
            </a:pPr>
            <a:r>
              <a:rPr lang="en-US" altLang="zh-CN" sz="1400">
                <a:latin typeface="Verdana" panose="020B0604030504040204" pitchFamily="34" charset="0"/>
                <a:ea typeface="宋体" panose="02010600030101010101" pitchFamily="2" charset="-122"/>
                <a:sym typeface="Verdana" panose="020B0604030504040204" pitchFamily="34" charset="0"/>
              </a:rPr>
              <a:t>2006</a:t>
            </a:r>
            <a:endParaRPr lang="en-US" altLang="zh-CN" sz="1800" b="0">
              <a:latin typeface="Arial" panose="020B0604020202020204" pitchFamily="34" charset="0"/>
              <a:ea typeface="宋体" panose="02010600030101010101" pitchFamily="2" charset="-122"/>
            </a:endParaRPr>
          </a:p>
        </p:txBody>
      </p:sp>
      <p:pic>
        <p:nvPicPr>
          <p:cNvPr id="32781" name="图片 6"/>
          <p:cNvPicPr>
            <a:picLocks noChangeAspect="1" noChangeArrowheads="1"/>
          </p:cNvPicPr>
          <p:nvPr/>
        </p:nvPicPr>
        <p:blipFill>
          <a:blip r:embed="rId4">
            <a:extLst>
              <a:ext uri="{28A0092B-C50C-407E-A947-70E740481C1C}">
                <a14:useLocalDpi xmlns:a14="http://schemas.microsoft.com/office/drawing/2010/main" val="0"/>
              </a:ext>
            </a:extLst>
          </a:blip>
          <a:srcRect l="3960" t="55977" r="6039" b="6277"/>
          <a:stretch>
            <a:fillRect/>
          </a:stretch>
        </p:blipFill>
        <p:spPr bwMode="auto">
          <a:xfrm>
            <a:off x="3390900" y="3339888"/>
            <a:ext cx="2592388" cy="719137"/>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2" name="内容占位符 3"/>
          <p:cNvPicPr>
            <a:picLocks noChangeAspect="1" noChangeArrowheads="1"/>
          </p:cNvPicPr>
          <p:nvPr/>
        </p:nvPicPr>
        <p:blipFill>
          <a:blip r:embed="rId5">
            <a:extLst>
              <a:ext uri="{28A0092B-C50C-407E-A947-70E740481C1C}">
                <a14:useLocalDpi xmlns:a14="http://schemas.microsoft.com/office/drawing/2010/main" val="0"/>
              </a:ext>
            </a:extLst>
          </a:blip>
          <a:srcRect t="44070" b="12079"/>
          <a:stretch>
            <a:fillRect/>
          </a:stretch>
        </p:blipFill>
        <p:spPr bwMode="auto">
          <a:xfrm>
            <a:off x="3390900" y="2409613"/>
            <a:ext cx="2479675" cy="720725"/>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8200" y="5357600"/>
            <a:ext cx="1263650" cy="719138"/>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784" name="Text Box 12"/>
          <p:cNvSpPr>
            <a:spLocks noChangeArrowheads="1"/>
          </p:cNvSpPr>
          <p:nvPr/>
        </p:nvSpPr>
        <p:spPr bwMode="auto">
          <a:xfrm>
            <a:off x="373063" y="1673013"/>
            <a:ext cx="696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b="1">
                <a:solidFill>
                  <a:schemeClr val="tx1"/>
                </a:solidFill>
                <a:latin typeface="Times New Roman" panose="02020603050405020304" pitchFamily="18" charset="0"/>
                <a:ea typeface="楷体_GB2312" pitchFamily="49" charset="-122"/>
              </a:defRPr>
            </a:lvl1pPr>
            <a:lvl2pPr marL="742950" indent="-285750">
              <a:spcBef>
                <a:spcPct val="20000"/>
              </a:spcBef>
              <a:buFont typeface="Arial" panose="020B0604020202020204" pitchFamily="34" charset="0"/>
              <a:buChar char="–"/>
              <a:defRPr sz="2400" b="1">
                <a:solidFill>
                  <a:schemeClr val="tx1"/>
                </a:solidFill>
                <a:latin typeface="Times New Roman" panose="02020603050405020304" pitchFamily="18" charset="0"/>
                <a:ea typeface="楷体_GB2312" pitchFamily="49" charset="-122"/>
              </a:defRPr>
            </a:lvl2pPr>
            <a:lvl3pPr marL="11430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3pPr>
            <a:lvl4pPr marL="16002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4pPr>
            <a:lvl5pPr marL="20574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9pPr>
          </a:lstStyle>
          <a:p>
            <a:pPr>
              <a:spcBef>
                <a:spcPct val="0"/>
              </a:spcBef>
              <a:buFontTx/>
              <a:buNone/>
            </a:pPr>
            <a:r>
              <a:rPr lang="en-US" altLang="zh-CN" sz="1400" dirty="0" smtClean="0">
                <a:latin typeface="Verdana" panose="020B0604030504040204" pitchFamily="34" charset="0"/>
                <a:ea typeface="宋体" panose="02010600030101010101" pitchFamily="2" charset="-122"/>
                <a:sym typeface="Verdana" panose="020B0604030504040204" pitchFamily="34" charset="0"/>
              </a:rPr>
              <a:t>2014</a:t>
            </a:r>
            <a:endParaRPr lang="en-US" altLang="zh-CN" sz="1800" b="0" dirty="0">
              <a:latin typeface="Arial" panose="020B0604020202020204" pitchFamily="34" charset="0"/>
              <a:ea typeface="宋体" panose="02010600030101010101" pitchFamily="2" charset="-122"/>
            </a:endParaRPr>
          </a:p>
        </p:txBody>
      </p:sp>
      <p:sp>
        <p:nvSpPr>
          <p:cNvPr id="32785" name="文本框 39"/>
          <p:cNvSpPr>
            <a:spLocks noChangeArrowheads="1"/>
          </p:cNvSpPr>
          <p:nvPr/>
        </p:nvSpPr>
        <p:spPr bwMode="auto">
          <a:xfrm>
            <a:off x="1130300" y="5184563"/>
            <a:ext cx="20748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b="1">
                <a:solidFill>
                  <a:schemeClr val="tx1"/>
                </a:solidFill>
                <a:latin typeface="Times New Roman" panose="02020603050405020304" pitchFamily="18" charset="0"/>
                <a:ea typeface="楷体_GB2312" pitchFamily="49" charset="-122"/>
              </a:defRPr>
            </a:lvl1pPr>
            <a:lvl2pPr marL="742950" indent="-285750">
              <a:spcBef>
                <a:spcPct val="20000"/>
              </a:spcBef>
              <a:buFont typeface="Arial" panose="020B0604020202020204" pitchFamily="34" charset="0"/>
              <a:buChar char="–"/>
              <a:defRPr sz="2400" b="1">
                <a:solidFill>
                  <a:schemeClr val="tx1"/>
                </a:solidFill>
                <a:latin typeface="Times New Roman" panose="02020603050405020304" pitchFamily="18" charset="0"/>
                <a:ea typeface="楷体_GB2312" pitchFamily="49" charset="-122"/>
              </a:defRPr>
            </a:lvl2pPr>
            <a:lvl3pPr marL="11430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3pPr>
            <a:lvl4pPr marL="16002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4pPr>
            <a:lvl5pPr marL="20574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9pPr>
          </a:lstStyle>
          <a:p>
            <a:pPr algn="just">
              <a:spcBef>
                <a:spcPct val="0"/>
              </a:spcBef>
              <a:buFontTx/>
              <a:buNone/>
            </a:pPr>
            <a:r>
              <a:rPr lang="en-US" altLang="zh-CN" sz="1600" b="0" dirty="0">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single cell ICHIRO  large grain cavity, max. </a:t>
            </a:r>
            <a:r>
              <a:rPr lang="en-US" altLang="zh-CN" sz="1600" b="0" dirty="0">
                <a:solidFill>
                  <a:srgbClr val="FF00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48 MV/m by EP</a:t>
            </a:r>
            <a:endParaRPr lang="zh-CN" altLang="en-US" sz="1800" b="0" dirty="0">
              <a:latin typeface="Arial" panose="020B0604020202020204" pitchFamily="34" charset="0"/>
              <a:ea typeface="宋体" panose="02010600030101010101" pitchFamily="2" charset="-122"/>
              <a:cs typeface="Calibri" panose="020F0502020204030204" pitchFamily="34" charset="0"/>
            </a:endParaRPr>
          </a:p>
        </p:txBody>
      </p:sp>
      <p:sp>
        <p:nvSpPr>
          <p:cNvPr id="32786" name="文本框 40"/>
          <p:cNvSpPr>
            <a:spLocks noChangeArrowheads="1"/>
          </p:cNvSpPr>
          <p:nvPr/>
        </p:nvSpPr>
        <p:spPr bwMode="auto">
          <a:xfrm>
            <a:off x="1139825" y="4243175"/>
            <a:ext cx="20653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b="1">
                <a:solidFill>
                  <a:schemeClr val="tx1"/>
                </a:solidFill>
                <a:latin typeface="Times New Roman" panose="02020603050405020304" pitchFamily="18" charset="0"/>
                <a:ea typeface="楷体_GB2312" pitchFamily="49" charset="-122"/>
              </a:defRPr>
            </a:lvl1pPr>
            <a:lvl2pPr marL="742950" indent="-285750">
              <a:spcBef>
                <a:spcPct val="20000"/>
              </a:spcBef>
              <a:buFont typeface="Arial" panose="020B0604020202020204" pitchFamily="34" charset="0"/>
              <a:buChar char="–"/>
              <a:defRPr sz="2400" b="1">
                <a:solidFill>
                  <a:schemeClr val="tx1"/>
                </a:solidFill>
                <a:latin typeface="Times New Roman" panose="02020603050405020304" pitchFamily="18" charset="0"/>
                <a:ea typeface="楷体_GB2312" pitchFamily="49" charset="-122"/>
              </a:defRPr>
            </a:lvl2pPr>
            <a:lvl3pPr marL="11430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3pPr>
            <a:lvl4pPr marL="16002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4pPr>
            <a:lvl5pPr marL="20574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9pPr>
          </a:lstStyle>
          <a:p>
            <a:pPr algn="just">
              <a:spcBef>
                <a:spcPct val="0"/>
              </a:spcBef>
              <a:buFontTx/>
              <a:buNone/>
            </a:pPr>
            <a:r>
              <a:rPr lang="en-US" altLang="zh-CN" sz="1600" b="0">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single cell low-loss large and fine cavity, max. </a:t>
            </a:r>
            <a:r>
              <a:rPr lang="en-US" altLang="zh-CN" sz="1600" b="0">
                <a:solidFill>
                  <a:srgbClr val="FF00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40 MV/m by CP</a:t>
            </a:r>
            <a:endParaRPr lang="zh-CN" altLang="en-US" sz="1800" b="0">
              <a:latin typeface="Arial" panose="020B0604020202020204" pitchFamily="34" charset="0"/>
              <a:ea typeface="宋体" panose="02010600030101010101" pitchFamily="2" charset="-122"/>
              <a:cs typeface="Calibri" panose="020F0502020204030204" pitchFamily="34" charset="0"/>
            </a:endParaRPr>
          </a:p>
        </p:txBody>
      </p:sp>
      <p:cxnSp>
        <p:nvCxnSpPr>
          <p:cNvPr id="32787" name="直接箭头连接符 42"/>
          <p:cNvCxnSpPr>
            <a:cxnSpLocks noChangeShapeType="1"/>
          </p:cNvCxnSpPr>
          <p:nvPr/>
        </p:nvCxnSpPr>
        <p:spPr bwMode="auto">
          <a:xfrm flipH="1" flipV="1">
            <a:off x="306388" y="1250738"/>
            <a:ext cx="17462" cy="4881562"/>
          </a:xfrm>
          <a:prstGeom prst="straightConnector1">
            <a:avLst/>
          </a:prstGeom>
          <a:noFill/>
          <a:ln w="19050">
            <a:solidFill>
              <a:schemeClr val="accent1"/>
            </a:solidFill>
            <a:round/>
            <a:headEnd/>
            <a:tailEnd type="stealth" w="lg" len="lg"/>
          </a:ln>
          <a:extLst>
            <a:ext uri="{909E8E84-426E-40DD-AFC4-6F175D3DCCD1}">
              <a14:hiddenFill xmlns:a14="http://schemas.microsoft.com/office/drawing/2010/main">
                <a:noFill/>
              </a14:hiddenFill>
            </a:ext>
          </a:extLst>
        </p:spPr>
      </p:cxnSp>
      <p:sp>
        <p:nvSpPr>
          <p:cNvPr id="32788" name="文本框 43"/>
          <p:cNvSpPr>
            <a:spLocks noChangeArrowheads="1"/>
          </p:cNvSpPr>
          <p:nvPr/>
        </p:nvSpPr>
        <p:spPr bwMode="auto">
          <a:xfrm>
            <a:off x="1116013" y="3284325"/>
            <a:ext cx="20970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b="1">
                <a:solidFill>
                  <a:schemeClr val="tx1"/>
                </a:solidFill>
                <a:latin typeface="Times New Roman" panose="02020603050405020304" pitchFamily="18" charset="0"/>
                <a:ea typeface="楷体_GB2312" pitchFamily="49" charset="-122"/>
              </a:defRPr>
            </a:lvl1pPr>
            <a:lvl2pPr marL="742950" indent="-285750">
              <a:spcBef>
                <a:spcPct val="20000"/>
              </a:spcBef>
              <a:buFont typeface="Arial" panose="020B0604020202020204" pitchFamily="34" charset="0"/>
              <a:buChar char="–"/>
              <a:defRPr sz="2400" b="1">
                <a:solidFill>
                  <a:schemeClr val="tx1"/>
                </a:solidFill>
                <a:latin typeface="Times New Roman" panose="02020603050405020304" pitchFamily="18" charset="0"/>
                <a:ea typeface="楷体_GB2312" pitchFamily="49" charset="-122"/>
              </a:defRPr>
            </a:lvl2pPr>
            <a:lvl3pPr marL="11430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3pPr>
            <a:lvl4pPr marL="16002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4pPr>
            <a:lvl5pPr marL="20574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9pPr>
          </a:lstStyle>
          <a:p>
            <a:pPr algn="just">
              <a:spcBef>
                <a:spcPct val="0"/>
              </a:spcBef>
              <a:buFontTx/>
              <a:buNone/>
            </a:pPr>
            <a:r>
              <a:rPr lang="en-US" altLang="zh-CN" sz="1600" b="0" dirty="0">
                <a:solidFill>
                  <a:srgbClr val="FF00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9-cell</a:t>
            </a:r>
            <a:r>
              <a:rPr lang="en-US" altLang="zh-CN" sz="1600" b="0" dirty="0">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 low-loss, large grain cavity without HOM, </a:t>
            </a:r>
            <a:r>
              <a:rPr lang="en-US" altLang="zh-CN" sz="1600" b="0" dirty="0">
                <a:solidFill>
                  <a:srgbClr val="FF00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20 MV/m by CP</a:t>
            </a:r>
            <a:endParaRPr lang="zh-CN" altLang="en-US" sz="1800" b="0" dirty="0">
              <a:latin typeface="Arial" panose="020B0604020202020204" pitchFamily="34" charset="0"/>
              <a:ea typeface="宋体" panose="02010600030101010101" pitchFamily="2" charset="-122"/>
              <a:cs typeface="Calibri" panose="020F0502020204030204" pitchFamily="34" charset="0"/>
            </a:endParaRPr>
          </a:p>
        </p:txBody>
      </p:sp>
      <p:sp>
        <p:nvSpPr>
          <p:cNvPr id="32789" name="矩形 47"/>
          <p:cNvSpPr>
            <a:spLocks noChangeArrowheads="1"/>
          </p:cNvSpPr>
          <p:nvPr/>
        </p:nvSpPr>
        <p:spPr bwMode="auto">
          <a:xfrm>
            <a:off x="1125538" y="2350875"/>
            <a:ext cx="20796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b="1">
                <a:solidFill>
                  <a:schemeClr val="tx1"/>
                </a:solidFill>
                <a:latin typeface="Times New Roman" panose="02020603050405020304" pitchFamily="18" charset="0"/>
                <a:ea typeface="楷体_GB2312" pitchFamily="49" charset="-122"/>
              </a:defRPr>
            </a:lvl1pPr>
            <a:lvl2pPr marL="742950" indent="-285750">
              <a:spcBef>
                <a:spcPct val="20000"/>
              </a:spcBef>
              <a:buFont typeface="Arial" panose="020B0604020202020204" pitchFamily="34" charset="0"/>
              <a:buChar char="–"/>
              <a:defRPr sz="2400" b="1">
                <a:solidFill>
                  <a:schemeClr val="tx1"/>
                </a:solidFill>
                <a:latin typeface="Times New Roman" panose="02020603050405020304" pitchFamily="18" charset="0"/>
                <a:ea typeface="楷体_GB2312" pitchFamily="49" charset="-122"/>
              </a:defRPr>
            </a:lvl2pPr>
            <a:lvl3pPr marL="11430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3pPr>
            <a:lvl4pPr marL="16002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4pPr>
            <a:lvl5pPr marL="20574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9pPr>
          </a:lstStyle>
          <a:p>
            <a:pPr algn="just">
              <a:spcBef>
                <a:spcPct val="0"/>
              </a:spcBef>
              <a:buFontTx/>
              <a:buNone/>
            </a:pPr>
            <a:r>
              <a:rPr lang="en-US" altLang="zh-CN" sz="1600" b="0" dirty="0">
                <a:solidFill>
                  <a:srgbClr val="FF00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7-cell &amp; 9-cell </a:t>
            </a:r>
            <a:r>
              <a:rPr lang="en-US" altLang="zh-CN" sz="1600" b="0" dirty="0">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low-loss, large grain cavity with HOM, </a:t>
            </a:r>
            <a:r>
              <a:rPr lang="en-US" altLang="zh-CN" sz="1600" b="0" dirty="0" smtClean="0">
                <a:solidFill>
                  <a:srgbClr val="FF00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20 MV/m by EP</a:t>
            </a:r>
            <a:endParaRPr lang="zh-CN" altLang="en-US" sz="1800" b="0" dirty="0">
              <a:latin typeface="Arial" panose="020B0604020202020204" pitchFamily="34" charset="0"/>
              <a:ea typeface="宋体" panose="02010600030101010101" pitchFamily="2" charset="-122"/>
              <a:cs typeface="Calibri" panose="020F0502020204030204" pitchFamily="34" charset="0"/>
            </a:endParaRPr>
          </a:p>
        </p:txBody>
      </p:sp>
      <p:sp>
        <p:nvSpPr>
          <p:cNvPr id="32790" name="矩形 48"/>
          <p:cNvSpPr>
            <a:spLocks noChangeArrowheads="1"/>
          </p:cNvSpPr>
          <p:nvPr/>
        </p:nvSpPr>
        <p:spPr bwMode="auto">
          <a:xfrm>
            <a:off x="1139825" y="1565063"/>
            <a:ext cx="21113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b="1">
                <a:solidFill>
                  <a:schemeClr val="tx1"/>
                </a:solidFill>
                <a:latin typeface="Times New Roman" panose="02020603050405020304" pitchFamily="18" charset="0"/>
                <a:ea typeface="楷体_GB2312" pitchFamily="49" charset="-122"/>
              </a:defRPr>
            </a:lvl1pPr>
            <a:lvl2pPr marL="742950" indent="-285750">
              <a:spcBef>
                <a:spcPct val="20000"/>
              </a:spcBef>
              <a:buFont typeface="Arial" panose="020B0604020202020204" pitchFamily="34" charset="0"/>
              <a:buChar char="–"/>
              <a:defRPr sz="2400" b="1">
                <a:solidFill>
                  <a:schemeClr val="tx1"/>
                </a:solidFill>
                <a:latin typeface="Times New Roman" panose="02020603050405020304" pitchFamily="18" charset="0"/>
                <a:ea typeface="楷体_GB2312" pitchFamily="49" charset="-122"/>
              </a:defRPr>
            </a:lvl2pPr>
            <a:lvl3pPr marL="11430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3pPr>
            <a:lvl4pPr marL="16002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4pPr>
            <a:lvl5pPr marL="20574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9pPr>
          </a:lstStyle>
          <a:p>
            <a:pPr algn="just">
              <a:spcBef>
                <a:spcPct val="0"/>
              </a:spcBef>
              <a:buFontTx/>
              <a:buNone/>
            </a:pPr>
            <a:r>
              <a:rPr lang="en-US" altLang="zh-CN" sz="1600" b="0" dirty="0" smtClean="0">
                <a:solidFill>
                  <a:srgbClr val="FF00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9-cell</a:t>
            </a:r>
            <a:r>
              <a:rPr lang="en-US" altLang="zh-CN" sz="1600" b="0" dirty="0" smtClean="0">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 TESLA-like</a:t>
            </a:r>
            <a:r>
              <a:rPr lang="en-US" altLang="zh-CN" sz="1600" b="0" dirty="0">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 fine grain cavity with HOM</a:t>
            </a:r>
            <a:endParaRPr lang="zh-CN" altLang="en-US" sz="1800" b="0" dirty="0">
              <a:latin typeface="Arial" panose="020B0604020202020204" pitchFamily="34" charset="0"/>
              <a:ea typeface="宋体" panose="02010600030101010101" pitchFamily="2" charset="-122"/>
              <a:cs typeface="Calibri" panose="020F0502020204030204" pitchFamily="34" charset="0"/>
            </a:endParaRPr>
          </a:p>
        </p:txBody>
      </p:sp>
      <p:sp>
        <p:nvSpPr>
          <p:cNvPr id="32795" name="文本框 57"/>
          <p:cNvSpPr>
            <a:spLocks noChangeArrowheads="1"/>
          </p:cNvSpPr>
          <p:nvPr/>
        </p:nvSpPr>
        <p:spPr bwMode="auto">
          <a:xfrm>
            <a:off x="5302250" y="3814550"/>
            <a:ext cx="9826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b="1">
                <a:solidFill>
                  <a:schemeClr val="tx1"/>
                </a:solidFill>
                <a:latin typeface="Times New Roman" panose="02020603050405020304" pitchFamily="18" charset="0"/>
                <a:ea typeface="楷体_GB2312" pitchFamily="49" charset="-122"/>
              </a:defRPr>
            </a:lvl1pPr>
            <a:lvl2pPr marL="742950" indent="-285750">
              <a:spcBef>
                <a:spcPct val="20000"/>
              </a:spcBef>
              <a:buFont typeface="Arial" panose="020B0604020202020204" pitchFamily="34" charset="0"/>
              <a:buChar char="–"/>
              <a:defRPr sz="2400" b="1">
                <a:solidFill>
                  <a:schemeClr val="tx1"/>
                </a:solidFill>
                <a:latin typeface="Times New Roman" panose="02020603050405020304" pitchFamily="18" charset="0"/>
                <a:ea typeface="楷体_GB2312" pitchFamily="49" charset="-122"/>
              </a:defRPr>
            </a:lvl2pPr>
            <a:lvl3pPr marL="11430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3pPr>
            <a:lvl4pPr marL="16002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4pPr>
            <a:lvl5pPr marL="20574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9pPr>
          </a:lstStyle>
          <a:p>
            <a:pPr>
              <a:spcBef>
                <a:spcPct val="0"/>
              </a:spcBef>
              <a:buFontTx/>
              <a:buNone/>
            </a:pPr>
            <a:r>
              <a:rPr lang="en-US" altLang="zh-CN" sz="1200" b="0">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IHEP-01</a:t>
            </a:r>
            <a:endParaRPr lang="zh-CN" altLang="en-US" sz="1800" b="0">
              <a:latin typeface="Arial" panose="020B0604020202020204" pitchFamily="34" charset="0"/>
              <a:ea typeface="宋体" panose="02010600030101010101" pitchFamily="2" charset="-122"/>
              <a:cs typeface="Calibri" panose="020F0502020204030204" pitchFamily="34" charset="0"/>
            </a:endParaRPr>
          </a:p>
        </p:txBody>
      </p:sp>
      <p:sp>
        <p:nvSpPr>
          <p:cNvPr id="32796" name="文本框 58"/>
          <p:cNvSpPr>
            <a:spLocks noChangeArrowheads="1"/>
          </p:cNvSpPr>
          <p:nvPr/>
        </p:nvSpPr>
        <p:spPr bwMode="auto">
          <a:xfrm>
            <a:off x="5111750" y="2881100"/>
            <a:ext cx="984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b="1">
                <a:solidFill>
                  <a:schemeClr val="tx1"/>
                </a:solidFill>
                <a:latin typeface="Times New Roman" panose="02020603050405020304" pitchFamily="18" charset="0"/>
                <a:ea typeface="楷体_GB2312" pitchFamily="49" charset="-122"/>
              </a:defRPr>
            </a:lvl1pPr>
            <a:lvl2pPr marL="742950" indent="-285750">
              <a:spcBef>
                <a:spcPct val="20000"/>
              </a:spcBef>
              <a:buFont typeface="Arial" panose="020B0604020202020204" pitchFamily="34" charset="0"/>
              <a:buChar char="–"/>
              <a:defRPr sz="2400" b="1">
                <a:solidFill>
                  <a:schemeClr val="tx1"/>
                </a:solidFill>
                <a:latin typeface="Times New Roman" panose="02020603050405020304" pitchFamily="18" charset="0"/>
                <a:ea typeface="楷体_GB2312" pitchFamily="49" charset="-122"/>
              </a:defRPr>
            </a:lvl2pPr>
            <a:lvl3pPr marL="11430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3pPr>
            <a:lvl4pPr marL="16002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4pPr>
            <a:lvl5pPr marL="20574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9pPr>
          </a:lstStyle>
          <a:p>
            <a:pPr>
              <a:spcBef>
                <a:spcPct val="0"/>
              </a:spcBef>
              <a:buFontTx/>
              <a:buNone/>
            </a:pPr>
            <a:r>
              <a:rPr lang="en-US" altLang="zh-CN" sz="1200" b="0">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IHEP-02T</a:t>
            </a:r>
            <a:endParaRPr lang="zh-CN" altLang="en-US" sz="1800" b="0">
              <a:latin typeface="Arial" panose="020B0604020202020204" pitchFamily="34" charset="0"/>
              <a:ea typeface="宋体" panose="02010600030101010101" pitchFamily="2" charset="-122"/>
              <a:cs typeface="Calibri" panose="020F0502020204030204" pitchFamily="34" charset="0"/>
            </a:endParaRPr>
          </a:p>
        </p:txBody>
      </p:sp>
      <p:sp>
        <p:nvSpPr>
          <p:cNvPr id="32797" name="文本框 59"/>
          <p:cNvSpPr>
            <a:spLocks noChangeArrowheads="1"/>
          </p:cNvSpPr>
          <p:nvPr/>
        </p:nvSpPr>
        <p:spPr bwMode="auto">
          <a:xfrm>
            <a:off x="8147050" y="2893800"/>
            <a:ext cx="984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b="1">
                <a:solidFill>
                  <a:schemeClr val="tx1"/>
                </a:solidFill>
                <a:latin typeface="Times New Roman" panose="02020603050405020304" pitchFamily="18" charset="0"/>
                <a:ea typeface="楷体_GB2312" pitchFamily="49" charset="-122"/>
              </a:defRPr>
            </a:lvl1pPr>
            <a:lvl2pPr marL="742950" indent="-285750">
              <a:spcBef>
                <a:spcPct val="20000"/>
              </a:spcBef>
              <a:buFont typeface="Arial" panose="020B0604020202020204" pitchFamily="34" charset="0"/>
              <a:buChar char="–"/>
              <a:defRPr sz="2400" b="1">
                <a:solidFill>
                  <a:schemeClr val="tx1"/>
                </a:solidFill>
                <a:latin typeface="Times New Roman" panose="02020603050405020304" pitchFamily="18" charset="0"/>
                <a:ea typeface="楷体_GB2312" pitchFamily="49" charset="-122"/>
              </a:defRPr>
            </a:lvl2pPr>
            <a:lvl3pPr marL="11430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3pPr>
            <a:lvl4pPr marL="16002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4pPr>
            <a:lvl5pPr marL="20574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9pPr>
          </a:lstStyle>
          <a:p>
            <a:pPr>
              <a:spcBef>
                <a:spcPct val="0"/>
              </a:spcBef>
              <a:buFontTx/>
              <a:buNone/>
            </a:pPr>
            <a:r>
              <a:rPr lang="en-US" altLang="zh-CN" sz="1200" b="0">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IHEP-02</a:t>
            </a:r>
            <a:endParaRPr lang="zh-CN" altLang="en-US" sz="1800" b="0">
              <a:latin typeface="Arial" panose="020B0604020202020204" pitchFamily="34" charset="0"/>
              <a:ea typeface="宋体" panose="02010600030101010101" pitchFamily="2" charset="-122"/>
              <a:cs typeface="Calibri" panose="020F0502020204030204" pitchFamily="34" charset="0"/>
            </a:endParaRPr>
          </a:p>
        </p:txBody>
      </p:sp>
      <p:sp>
        <p:nvSpPr>
          <p:cNvPr id="32798" name="文本框 60"/>
          <p:cNvSpPr>
            <a:spLocks noChangeArrowheads="1"/>
          </p:cNvSpPr>
          <p:nvPr/>
        </p:nvSpPr>
        <p:spPr bwMode="auto">
          <a:xfrm>
            <a:off x="5872547" y="1949246"/>
            <a:ext cx="982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b="1">
                <a:solidFill>
                  <a:schemeClr val="tx1"/>
                </a:solidFill>
                <a:latin typeface="Times New Roman" panose="02020603050405020304" pitchFamily="18" charset="0"/>
                <a:ea typeface="楷体_GB2312" pitchFamily="49" charset="-122"/>
              </a:defRPr>
            </a:lvl1pPr>
            <a:lvl2pPr marL="742950" indent="-285750">
              <a:spcBef>
                <a:spcPct val="20000"/>
              </a:spcBef>
              <a:buFont typeface="Arial" panose="020B0604020202020204" pitchFamily="34" charset="0"/>
              <a:buChar char="–"/>
              <a:defRPr sz="2400" b="1">
                <a:solidFill>
                  <a:schemeClr val="tx1"/>
                </a:solidFill>
                <a:latin typeface="Times New Roman" panose="02020603050405020304" pitchFamily="18" charset="0"/>
                <a:ea typeface="楷体_GB2312" pitchFamily="49" charset="-122"/>
              </a:defRPr>
            </a:lvl2pPr>
            <a:lvl3pPr marL="11430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3pPr>
            <a:lvl4pPr marL="16002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4pPr>
            <a:lvl5pPr marL="2057400" indent="-228600">
              <a:spcBef>
                <a:spcPct val="20000"/>
              </a:spcBef>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Times New Roman" panose="02020603050405020304" pitchFamily="18" charset="0"/>
                <a:ea typeface="楷体_GB2312" pitchFamily="49" charset="-122"/>
              </a:defRPr>
            </a:lvl9pPr>
          </a:lstStyle>
          <a:p>
            <a:pPr>
              <a:spcBef>
                <a:spcPct val="0"/>
              </a:spcBef>
              <a:buFontTx/>
              <a:buNone/>
            </a:pPr>
            <a:r>
              <a:rPr lang="en-US" altLang="zh-CN" sz="1200" b="0" dirty="0">
                <a:solidFill>
                  <a:srgbClr val="F2F2F2"/>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IHEP-03</a:t>
            </a:r>
            <a:endParaRPr lang="zh-CN" altLang="en-US" sz="1800" b="0" dirty="0">
              <a:latin typeface="Arial" panose="020B0604020202020204" pitchFamily="34" charset="0"/>
              <a:ea typeface="宋体" panose="02010600030101010101" pitchFamily="2" charset="-122"/>
              <a:cs typeface="Calibri" panose="020F0502020204030204" pitchFamily="34" charset="0"/>
            </a:endParaRPr>
          </a:p>
        </p:txBody>
      </p:sp>
      <p:pic>
        <p:nvPicPr>
          <p:cNvPr id="32799" name="Picture 2"/>
          <p:cNvPicPr>
            <a:picLocks noChangeAspect="1" noChangeArrowheads="1"/>
          </p:cNvPicPr>
          <p:nvPr/>
        </p:nvPicPr>
        <p:blipFill>
          <a:blip r:embed="rId7">
            <a:extLst>
              <a:ext uri="{28A0092B-C50C-407E-A947-70E740481C1C}">
                <a14:useLocalDpi xmlns:a14="http://schemas.microsoft.com/office/drawing/2010/main" val="0"/>
              </a:ext>
            </a:extLst>
          </a:blip>
          <a:srcRect t="49274"/>
          <a:stretch>
            <a:fillRect/>
          </a:stretch>
        </p:blipFill>
        <p:spPr bwMode="auto">
          <a:xfrm>
            <a:off x="3387725" y="4340013"/>
            <a:ext cx="1262063" cy="806450"/>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800" name="Picture 2"/>
          <p:cNvPicPr>
            <a:picLocks noChangeAspect="1" noChangeArrowheads="1"/>
          </p:cNvPicPr>
          <p:nvPr/>
        </p:nvPicPr>
        <p:blipFill>
          <a:blip r:embed="rId7">
            <a:extLst>
              <a:ext uri="{28A0092B-C50C-407E-A947-70E740481C1C}">
                <a14:useLocalDpi xmlns:a14="http://schemas.microsoft.com/office/drawing/2010/main" val="0"/>
              </a:ext>
            </a:extLst>
          </a:blip>
          <a:srcRect b="49010"/>
          <a:stretch>
            <a:fillRect/>
          </a:stretch>
        </p:blipFill>
        <p:spPr bwMode="auto">
          <a:xfrm>
            <a:off x="4751388" y="4340013"/>
            <a:ext cx="1243012" cy="803275"/>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6731726" y="1565063"/>
            <a:ext cx="2124937" cy="523220"/>
          </a:xfrm>
          <a:prstGeom prst="rect">
            <a:avLst/>
          </a:prstGeom>
          <a:noFill/>
        </p:spPr>
        <p:txBody>
          <a:bodyPr wrap="square" rtlCol="0">
            <a:spAutoFit/>
          </a:bodyPr>
          <a:lstStyle/>
          <a:p>
            <a:r>
              <a:rPr lang="en-US" altLang="zh-CN" sz="1400" dirty="0" smtClean="0"/>
              <a:t>Fine tumbling</a:t>
            </a:r>
          </a:p>
          <a:p>
            <a:r>
              <a:rPr lang="en-US" altLang="zh-CN" sz="1400" dirty="0" smtClean="0"/>
              <a:t>Test soon</a:t>
            </a:r>
            <a:endParaRPr lang="zh-CN" altLang="en-US" sz="1400" dirty="0"/>
          </a:p>
        </p:txBody>
      </p:sp>
    </p:spTree>
    <p:extLst>
      <p:ext uri="{BB962C8B-B14F-4D97-AF65-F5344CB8AC3E}">
        <p14:creationId xmlns:p14="http://schemas.microsoft.com/office/powerpoint/2010/main" val="275899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63364"/>
            <a:ext cx="8229600" cy="961380"/>
          </a:xfrm>
        </p:spPr>
        <p:txBody>
          <a:bodyPr>
            <a:normAutofit/>
          </a:bodyPr>
          <a:lstStyle/>
          <a:p>
            <a:pPr algn="ctr"/>
            <a:r>
              <a:rPr lang="en-US" altLang="zh-CN" sz="3600" dirty="0" smtClean="0">
                <a:latin typeface="Arial" pitchFamily="34" charset="0"/>
                <a:cs typeface="Arial" pitchFamily="34" charset="0"/>
              </a:rPr>
              <a:t>Single Cell Test Results</a:t>
            </a:r>
            <a:endParaRPr lang="zh-CN" altLang="en-US" sz="3600" dirty="0">
              <a:latin typeface="Arial" pitchFamily="34" charset="0"/>
              <a:cs typeface="Arial" pitchFamily="34" charset="0"/>
            </a:endParaRPr>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graphicFrame>
        <p:nvGraphicFramePr>
          <p:cNvPr id="10" name="内容占位符 9"/>
          <p:cNvGraphicFramePr>
            <a:graphicFrameLocks noGrp="1" noChangeAspect="1"/>
          </p:cNvGraphicFramePr>
          <p:nvPr>
            <p:ph sz="half" idx="2"/>
            <p:extLst/>
          </p:nvPr>
        </p:nvGraphicFramePr>
        <p:xfrm>
          <a:off x="4211960" y="1340768"/>
          <a:ext cx="4824536" cy="3391081"/>
        </p:xfrm>
        <a:graphic>
          <a:graphicData uri="http://schemas.openxmlformats.org/presentationml/2006/ole">
            <mc:AlternateContent xmlns:mc="http://schemas.openxmlformats.org/markup-compatibility/2006">
              <mc:Choice xmlns:v="urn:schemas-microsoft-com:vml" Requires="v">
                <p:oleObj spid="_x0000_s2124" name="Graph" r:id="rId4" imgW="4295242" imgH="3018739" progId="Origin50.Graph">
                  <p:embed/>
                </p:oleObj>
              </mc:Choice>
              <mc:Fallback>
                <p:oleObj name="Graph" r:id="rId4" imgW="4295242" imgH="3018739"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5292" t="6516" r="14848" b="4942"/>
                      <a:stretch>
                        <a:fillRect/>
                      </a:stretch>
                    </p:blipFill>
                    <p:spPr bwMode="auto">
                      <a:xfrm>
                        <a:off x="4211960" y="1340768"/>
                        <a:ext cx="4824536" cy="3391081"/>
                      </a:xfrm>
                      <a:prstGeom prst="rect">
                        <a:avLst/>
                      </a:prstGeom>
                      <a:noFill/>
                      <a:ln>
                        <a:noFill/>
                      </a:ln>
                    </p:spPr>
                  </p:pic>
                </p:oleObj>
              </mc:Fallback>
            </mc:AlternateContent>
          </a:graphicData>
        </a:graphic>
      </p:graphicFrame>
      <p:graphicFrame>
        <p:nvGraphicFramePr>
          <p:cNvPr id="11" name="内容占位符 10"/>
          <p:cNvGraphicFramePr>
            <a:graphicFrameLocks noGrp="1" noChangeAspect="1"/>
          </p:cNvGraphicFramePr>
          <p:nvPr>
            <p:ph sz="half" idx="1"/>
            <p:extLst/>
          </p:nvPr>
        </p:nvGraphicFramePr>
        <p:xfrm>
          <a:off x="35496" y="1347473"/>
          <a:ext cx="4224780" cy="3384376"/>
        </p:xfrm>
        <a:graphic>
          <a:graphicData uri="http://schemas.openxmlformats.org/presentationml/2006/ole">
            <mc:AlternateContent xmlns:mc="http://schemas.openxmlformats.org/markup-compatibility/2006">
              <mc:Choice xmlns:v="urn:schemas-microsoft-com:vml" Requires="v">
                <p:oleObj spid="_x0000_s2125" name="Graph" r:id="rId6" imgW="3830726" imgH="3068726" progId="Origin50.Graph">
                  <p:embed/>
                </p:oleObj>
              </mc:Choice>
              <mc:Fallback>
                <p:oleObj name="Graph" r:id="rId6" imgW="3830726" imgH="3068726"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5923" t="6389" r="6534" b="6519"/>
                      <a:stretch>
                        <a:fillRect/>
                      </a:stretch>
                    </p:blipFill>
                    <p:spPr bwMode="auto">
                      <a:xfrm>
                        <a:off x="35496" y="1347473"/>
                        <a:ext cx="4224780" cy="3384376"/>
                      </a:xfrm>
                      <a:prstGeom prst="rect">
                        <a:avLst/>
                      </a:prstGeom>
                      <a:noFill/>
                      <a:ln>
                        <a:noFill/>
                      </a:ln>
                    </p:spPr>
                  </p:pic>
                </p:oleObj>
              </mc:Fallback>
            </mc:AlternateContent>
          </a:graphicData>
        </a:graphic>
      </p:graphicFrame>
      <p:sp>
        <p:nvSpPr>
          <p:cNvPr id="12" name="TextBox 11"/>
          <p:cNvSpPr txBox="1"/>
          <p:nvPr/>
        </p:nvSpPr>
        <p:spPr>
          <a:xfrm>
            <a:off x="467544" y="4905482"/>
            <a:ext cx="3528392" cy="1015663"/>
          </a:xfrm>
          <a:prstGeom prst="rect">
            <a:avLst/>
          </a:prstGeom>
          <a:noFill/>
        </p:spPr>
        <p:txBody>
          <a:bodyPr wrap="square" rtlCol="0">
            <a:spAutoFit/>
          </a:bodyPr>
          <a:lstStyle/>
          <a:p>
            <a:r>
              <a:rPr lang="en-US" altLang="zh-CN" sz="1600" dirty="0">
                <a:solidFill>
                  <a:srgbClr val="FF0000"/>
                </a:solidFill>
                <a:latin typeface="Arial" pitchFamily="34" charset="0"/>
                <a:cs typeface="Arial" pitchFamily="34" charset="0"/>
              </a:rPr>
              <a:t>40 MV/m, </a:t>
            </a:r>
            <a:r>
              <a:rPr lang="en-US" altLang="zh-CN" sz="1600" i="1" dirty="0">
                <a:solidFill>
                  <a:srgbClr val="FF0000"/>
                </a:solidFill>
                <a:latin typeface="Arial" pitchFamily="34" charset="0"/>
                <a:cs typeface="Arial" pitchFamily="34" charset="0"/>
              </a:rPr>
              <a:t>Q</a:t>
            </a:r>
            <a:r>
              <a:rPr lang="en-US" altLang="zh-CN" sz="1600" baseline="-25000" dirty="0">
                <a:solidFill>
                  <a:srgbClr val="FF0000"/>
                </a:solidFill>
                <a:latin typeface="Arial" pitchFamily="34" charset="0"/>
                <a:cs typeface="Arial" pitchFamily="34" charset="0"/>
              </a:rPr>
              <a:t>0</a:t>
            </a:r>
            <a:r>
              <a:rPr lang="en-US" altLang="zh-CN" sz="1600" dirty="0">
                <a:solidFill>
                  <a:srgbClr val="FF0000"/>
                </a:solidFill>
                <a:latin typeface="Arial" pitchFamily="34" charset="0"/>
                <a:cs typeface="Arial" pitchFamily="34" charset="0"/>
              </a:rPr>
              <a:t> = 1.6 x 10</a:t>
            </a:r>
            <a:r>
              <a:rPr lang="en-US" altLang="zh-CN" sz="1600" baseline="30000" dirty="0">
                <a:solidFill>
                  <a:srgbClr val="FF0000"/>
                </a:solidFill>
                <a:latin typeface="Arial" pitchFamily="34" charset="0"/>
                <a:cs typeface="Arial" pitchFamily="34" charset="0"/>
              </a:rPr>
              <a:t>10 </a:t>
            </a:r>
            <a:r>
              <a:rPr lang="en-US" altLang="zh-CN" sz="1600" dirty="0">
                <a:solidFill>
                  <a:srgbClr val="FF0000"/>
                </a:solidFill>
                <a:latin typeface="Arial" pitchFamily="34" charset="0"/>
                <a:cs typeface="Arial" pitchFamily="34" charset="0"/>
              </a:rPr>
              <a:t> @ 2K</a:t>
            </a:r>
            <a:endParaRPr lang="zh-CN" altLang="en-US" sz="1600" baseline="30000" dirty="0">
              <a:solidFill>
                <a:srgbClr val="FF0000"/>
              </a:solidFill>
              <a:latin typeface="Arial" pitchFamily="34" charset="0"/>
              <a:cs typeface="Arial" pitchFamily="34" charset="0"/>
            </a:endParaRPr>
          </a:p>
          <a:p>
            <a:pPr>
              <a:spcBef>
                <a:spcPts val="1200"/>
              </a:spcBef>
            </a:pPr>
            <a:r>
              <a:rPr lang="en-US" altLang="zh-CN" sz="1600" dirty="0" smtClean="0">
                <a:solidFill>
                  <a:prstClr val="black"/>
                </a:solidFill>
                <a:latin typeface="Arial" pitchFamily="34" charset="0"/>
                <a:cs typeface="Arial" pitchFamily="34" charset="0"/>
              </a:rPr>
              <a:t>CBP150</a:t>
            </a:r>
            <a:r>
              <a:rPr lang="el-GR" altLang="zh-CN" sz="1600" dirty="0" smtClean="0">
                <a:solidFill>
                  <a:prstClr val="black"/>
                </a:solidFill>
                <a:latin typeface="Arial" pitchFamily="34" charset="0"/>
                <a:cs typeface="Arial" pitchFamily="34" charset="0"/>
              </a:rPr>
              <a:t>μ</a:t>
            </a:r>
            <a:r>
              <a:rPr lang="en-US" altLang="zh-CN" sz="1600" dirty="0" smtClean="0">
                <a:solidFill>
                  <a:prstClr val="black"/>
                </a:solidFill>
                <a:latin typeface="Arial" pitchFamily="34" charset="0"/>
                <a:cs typeface="Arial" pitchFamily="34" charset="0"/>
              </a:rPr>
              <a:t>m+</a:t>
            </a:r>
            <a:r>
              <a:rPr lang="en-US" altLang="zh-CN" sz="1600" dirty="0" smtClean="0">
                <a:solidFill>
                  <a:srgbClr val="FF0000"/>
                </a:solidFill>
                <a:latin typeface="Arial" pitchFamily="34" charset="0"/>
                <a:cs typeface="Arial" pitchFamily="34" charset="0"/>
              </a:rPr>
              <a:t>BCP</a:t>
            </a:r>
            <a:r>
              <a:rPr lang="en-US" altLang="zh-CN" sz="1600" dirty="0" smtClean="0">
                <a:solidFill>
                  <a:prstClr val="black"/>
                </a:solidFill>
                <a:latin typeface="Arial" pitchFamily="34" charset="0"/>
                <a:cs typeface="Arial" pitchFamily="34" charset="0"/>
              </a:rPr>
              <a:t>200</a:t>
            </a:r>
            <a:r>
              <a:rPr lang="el-GR" altLang="zh-CN" sz="1600" dirty="0" smtClean="0">
                <a:solidFill>
                  <a:prstClr val="black"/>
                </a:solidFill>
                <a:latin typeface="Arial" pitchFamily="34" charset="0"/>
                <a:cs typeface="Arial" pitchFamily="34" charset="0"/>
              </a:rPr>
              <a:t>μ</a:t>
            </a:r>
            <a:r>
              <a:rPr lang="en-US" altLang="zh-CN" sz="1600" dirty="0" smtClean="0">
                <a:solidFill>
                  <a:prstClr val="black"/>
                </a:solidFill>
                <a:latin typeface="Arial" pitchFamily="34" charset="0"/>
                <a:cs typeface="Arial" pitchFamily="34" charset="0"/>
              </a:rPr>
              <a:t>m(total) </a:t>
            </a:r>
          </a:p>
          <a:p>
            <a:r>
              <a:rPr lang="en-US" altLang="zh-CN" sz="1600" dirty="0" smtClean="0">
                <a:solidFill>
                  <a:prstClr val="black"/>
                </a:solidFill>
                <a:latin typeface="Arial" pitchFamily="34" charset="0"/>
                <a:cs typeface="Arial" pitchFamily="34" charset="0"/>
              </a:rPr>
              <a:t>750C 3h, 120C 48h</a:t>
            </a:r>
          </a:p>
        </p:txBody>
      </p:sp>
      <p:sp>
        <p:nvSpPr>
          <p:cNvPr id="13" name="TextBox 12"/>
          <p:cNvSpPr txBox="1"/>
          <p:nvPr/>
        </p:nvSpPr>
        <p:spPr>
          <a:xfrm>
            <a:off x="4716016" y="4875865"/>
            <a:ext cx="4248472" cy="1231106"/>
          </a:xfrm>
          <a:prstGeom prst="rect">
            <a:avLst/>
          </a:prstGeom>
          <a:noFill/>
        </p:spPr>
        <p:txBody>
          <a:bodyPr wrap="square" rtlCol="0">
            <a:spAutoFit/>
          </a:bodyPr>
          <a:lstStyle/>
          <a:p>
            <a:r>
              <a:rPr lang="en-US" altLang="zh-CN" sz="1600" dirty="0">
                <a:solidFill>
                  <a:srgbClr val="FF0000"/>
                </a:solidFill>
                <a:latin typeface="Arial" pitchFamily="34" charset="0"/>
                <a:cs typeface="Arial" pitchFamily="34" charset="0"/>
              </a:rPr>
              <a:t>48 MV/m, </a:t>
            </a:r>
            <a:r>
              <a:rPr lang="en-US" altLang="zh-CN" sz="1600" i="1" dirty="0">
                <a:solidFill>
                  <a:srgbClr val="FF0000"/>
                </a:solidFill>
                <a:latin typeface="Arial" pitchFamily="34" charset="0"/>
                <a:cs typeface="Arial" pitchFamily="34" charset="0"/>
              </a:rPr>
              <a:t>Q</a:t>
            </a:r>
            <a:r>
              <a:rPr lang="en-US" altLang="zh-CN" sz="1600" baseline="-25000" dirty="0">
                <a:solidFill>
                  <a:srgbClr val="FF0000"/>
                </a:solidFill>
                <a:latin typeface="Arial" pitchFamily="34" charset="0"/>
                <a:cs typeface="Arial" pitchFamily="34" charset="0"/>
              </a:rPr>
              <a:t>0</a:t>
            </a:r>
            <a:r>
              <a:rPr lang="en-US" altLang="zh-CN" sz="1600" dirty="0">
                <a:solidFill>
                  <a:srgbClr val="FF0000"/>
                </a:solidFill>
                <a:latin typeface="Arial" pitchFamily="34" charset="0"/>
                <a:cs typeface="Arial" pitchFamily="34" charset="0"/>
              </a:rPr>
              <a:t> = 1.0 x 10</a:t>
            </a:r>
            <a:r>
              <a:rPr lang="en-US" altLang="zh-CN" sz="1600" baseline="30000" dirty="0">
                <a:solidFill>
                  <a:srgbClr val="FF0000"/>
                </a:solidFill>
                <a:latin typeface="Arial" pitchFamily="34" charset="0"/>
                <a:cs typeface="Arial" pitchFamily="34" charset="0"/>
              </a:rPr>
              <a:t>10 </a:t>
            </a:r>
            <a:r>
              <a:rPr lang="en-US" altLang="zh-CN" sz="1600" dirty="0">
                <a:solidFill>
                  <a:srgbClr val="FF0000"/>
                </a:solidFill>
                <a:latin typeface="Arial" pitchFamily="34" charset="0"/>
                <a:cs typeface="Arial" pitchFamily="34" charset="0"/>
              </a:rPr>
              <a:t> @ </a:t>
            </a:r>
            <a:r>
              <a:rPr lang="en-US" altLang="zh-CN" sz="1600" dirty="0" smtClean="0">
                <a:solidFill>
                  <a:srgbClr val="FF0000"/>
                </a:solidFill>
                <a:latin typeface="Arial" pitchFamily="34" charset="0"/>
                <a:cs typeface="Arial" pitchFamily="34" charset="0"/>
              </a:rPr>
              <a:t>2K</a:t>
            </a:r>
          </a:p>
          <a:p>
            <a:pPr>
              <a:spcBef>
                <a:spcPts val="1200"/>
              </a:spcBef>
            </a:pPr>
            <a:r>
              <a:rPr lang="en-US" altLang="zh-CN" sz="1600" dirty="0" smtClean="0">
                <a:solidFill>
                  <a:prstClr val="black"/>
                </a:solidFill>
                <a:latin typeface="Arial" pitchFamily="34" charset="0"/>
                <a:cs typeface="Arial" pitchFamily="34" charset="0"/>
              </a:rPr>
              <a:t>CBP90</a:t>
            </a:r>
            <a:r>
              <a:rPr lang="el-GR" altLang="zh-CN" sz="1600" dirty="0" smtClean="0">
                <a:solidFill>
                  <a:prstClr val="black"/>
                </a:solidFill>
                <a:latin typeface="Arial" pitchFamily="34" charset="0"/>
                <a:cs typeface="Arial" pitchFamily="34" charset="0"/>
              </a:rPr>
              <a:t>μ</a:t>
            </a:r>
            <a:r>
              <a:rPr lang="en-US" altLang="zh-CN" sz="1600" dirty="0" smtClean="0">
                <a:solidFill>
                  <a:prstClr val="black"/>
                </a:solidFill>
                <a:latin typeface="Arial" pitchFamily="34" charset="0"/>
                <a:cs typeface="Arial" pitchFamily="34" charset="0"/>
              </a:rPr>
              <a:t>m+BCP10</a:t>
            </a:r>
            <a:r>
              <a:rPr lang="el-GR" altLang="zh-CN" sz="1600" dirty="0" smtClean="0">
                <a:solidFill>
                  <a:prstClr val="black"/>
                </a:solidFill>
                <a:latin typeface="Arial" pitchFamily="34" charset="0"/>
                <a:cs typeface="Arial" pitchFamily="34" charset="0"/>
              </a:rPr>
              <a:t>μ</a:t>
            </a:r>
            <a:r>
              <a:rPr lang="en-US" altLang="zh-CN" sz="1600" dirty="0" smtClean="0">
                <a:solidFill>
                  <a:prstClr val="black"/>
                </a:solidFill>
                <a:latin typeface="Arial" pitchFamily="34" charset="0"/>
                <a:cs typeface="Arial" pitchFamily="34" charset="0"/>
              </a:rPr>
              <a:t>m+</a:t>
            </a:r>
            <a:r>
              <a:rPr lang="en-US" altLang="zh-CN" sz="1600" dirty="0" smtClean="0">
                <a:solidFill>
                  <a:srgbClr val="FF0000"/>
                </a:solidFill>
                <a:latin typeface="Arial" pitchFamily="34" charset="0"/>
                <a:cs typeface="Arial" pitchFamily="34" charset="0"/>
              </a:rPr>
              <a:t>EP</a:t>
            </a:r>
            <a:r>
              <a:rPr lang="en-US" altLang="zh-CN" sz="1600" dirty="0" smtClean="0">
                <a:solidFill>
                  <a:prstClr val="black"/>
                </a:solidFill>
                <a:latin typeface="Arial" pitchFamily="34" charset="0"/>
                <a:cs typeface="Arial" pitchFamily="34" charset="0"/>
              </a:rPr>
              <a:t>100</a:t>
            </a:r>
            <a:r>
              <a:rPr lang="el-GR" altLang="zh-CN" sz="1600" dirty="0" smtClean="0">
                <a:solidFill>
                  <a:prstClr val="black"/>
                </a:solidFill>
                <a:latin typeface="Arial" pitchFamily="34" charset="0"/>
                <a:cs typeface="Arial" pitchFamily="34" charset="0"/>
              </a:rPr>
              <a:t>μ</a:t>
            </a:r>
            <a:r>
              <a:rPr lang="en-US" altLang="zh-CN" sz="1600" dirty="0" smtClean="0">
                <a:solidFill>
                  <a:prstClr val="black"/>
                </a:solidFill>
                <a:latin typeface="Arial" pitchFamily="34" charset="0"/>
                <a:cs typeface="Arial" pitchFamily="34" charset="0"/>
              </a:rPr>
              <a:t>m(total)</a:t>
            </a:r>
          </a:p>
          <a:p>
            <a:r>
              <a:rPr lang="en-US" altLang="zh-CN" sz="1600" dirty="0">
                <a:solidFill>
                  <a:prstClr val="black"/>
                </a:solidFill>
                <a:latin typeface="Arial" pitchFamily="34" charset="0"/>
                <a:cs typeface="Arial" pitchFamily="34" charset="0"/>
              </a:rPr>
              <a:t>750C 3h, 120C </a:t>
            </a:r>
            <a:r>
              <a:rPr lang="en-US" altLang="zh-CN" sz="1600" dirty="0" smtClean="0">
                <a:solidFill>
                  <a:prstClr val="black"/>
                </a:solidFill>
                <a:latin typeface="Arial" pitchFamily="34" charset="0"/>
                <a:cs typeface="Arial" pitchFamily="34" charset="0"/>
              </a:rPr>
              <a:t>48h (12h bake causes high field Q-slope)</a:t>
            </a:r>
          </a:p>
        </p:txBody>
      </p:sp>
    </p:spTree>
    <p:extLst>
      <p:ext uri="{BB962C8B-B14F-4D97-AF65-F5344CB8AC3E}">
        <p14:creationId xmlns:p14="http://schemas.microsoft.com/office/powerpoint/2010/main" val="2860353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8351" y="188640"/>
            <a:ext cx="8959145" cy="908720"/>
          </a:xfrm>
        </p:spPr>
        <p:txBody>
          <a:bodyPr>
            <a:normAutofit/>
          </a:bodyPr>
          <a:lstStyle/>
          <a:p>
            <a:pPr algn="ctr"/>
            <a:r>
              <a:rPr lang="en-US" altLang="zh-CN" sz="3600" dirty="0" smtClean="0">
                <a:latin typeface="Arial" pitchFamily="34" charset="0"/>
                <a:cs typeface="Arial" pitchFamily="34" charset="0"/>
              </a:rPr>
              <a:t>9-cell Test Results and Limitation</a:t>
            </a:r>
            <a:endParaRPr lang="zh-CN" altLang="en-US" sz="3600" dirty="0">
              <a:latin typeface="Arial" pitchFamily="34" charset="0"/>
              <a:cs typeface="Arial" pitchFamily="34" charset="0"/>
            </a:endParaRPr>
          </a:p>
        </p:txBody>
      </p:sp>
      <p:grpSp>
        <p:nvGrpSpPr>
          <p:cNvPr id="16" name="组合 15"/>
          <p:cNvGrpSpPr/>
          <p:nvPr/>
        </p:nvGrpSpPr>
        <p:grpSpPr>
          <a:xfrm>
            <a:off x="120596" y="1196752"/>
            <a:ext cx="5864744" cy="4613434"/>
            <a:chOff x="11800" y="1572392"/>
            <a:chExt cx="5864744" cy="4613434"/>
          </a:xfrm>
        </p:grpSpPr>
        <p:pic>
          <p:nvPicPr>
            <p:cNvPr id="3082" name="Picture 10" descr="C:\Users\ILC\Desktop\图片4.png"/>
            <p:cNvPicPr>
              <a:picLocks noChangeAspect="1" noChangeArrowheads="1"/>
            </p:cNvPicPr>
            <p:nvPr/>
          </p:nvPicPr>
          <p:blipFill rotWithShape="1">
            <a:blip r:embed="rId2">
              <a:extLst>
                <a:ext uri="{28A0092B-C50C-407E-A947-70E740481C1C}">
                  <a14:useLocalDpi xmlns:a14="http://schemas.microsoft.com/office/drawing/2010/main" val="0"/>
                </a:ext>
              </a:extLst>
            </a:blip>
            <a:srcRect l="6710" t="7426" r="12987" b="3201"/>
            <a:stretch/>
          </p:blipFill>
          <p:spPr bwMode="auto">
            <a:xfrm>
              <a:off x="11800" y="1572392"/>
              <a:ext cx="5864744" cy="46134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059832" y="4293096"/>
              <a:ext cx="1584176" cy="900246"/>
            </a:xfrm>
            <a:prstGeom prst="rect">
              <a:avLst/>
            </a:prstGeom>
            <a:solidFill>
              <a:schemeClr val="bg1"/>
            </a:solidFill>
          </p:spPr>
          <p:txBody>
            <a:bodyPr wrap="square" rtlCol="0">
              <a:spAutoFit/>
            </a:bodyPr>
            <a:lstStyle/>
            <a:p>
              <a:pPr>
                <a:lnSpc>
                  <a:spcPct val="125000"/>
                </a:lnSpc>
              </a:pPr>
              <a:r>
                <a:rPr lang="en-US" altLang="zh-CN" sz="1400" dirty="0" smtClean="0">
                  <a:solidFill>
                    <a:prstClr val="black"/>
                  </a:solidFill>
                  <a:latin typeface="Arial Unicode MS" pitchFamily="34" charset="-122"/>
                  <a:ea typeface="Arial Unicode MS" pitchFamily="34" charset="-122"/>
                  <a:cs typeface="Arial Unicode MS" pitchFamily="34" charset="-122"/>
                </a:rPr>
                <a:t>KEK June 2010</a:t>
              </a:r>
            </a:p>
            <a:p>
              <a:pPr>
                <a:lnSpc>
                  <a:spcPct val="125000"/>
                </a:lnSpc>
              </a:pPr>
              <a:r>
                <a:rPr lang="en-US" altLang="zh-CN" sz="1400" dirty="0" smtClean="0">
                  <a:solidFill>
                    <a:prstClr val="black"/>
                  </a:solidFill>
                  <a:latin typeface="Arial Unicode MS" pitchFamily="34" charset="-122"/>
                  <a:ea typeface="Arial Unicode MS" pitchFamily="34" charset="-122"/>
                  <a:cs typeface="Arial Unicode MS" pitchFamily="34" charset="-122"/>
                </a:rPr>
                <a:t>JLAB July 2011</a:t>
              </a:r>
            </a:p>
            <a:p>
              <a:pPr>
                <a:lnSpc>
                  <a:spcPct val="125000"/>
                </a:lnSpc>
              </a:pPr>
              <a:r>
                <a:rPr lang="en-US" altLang="zh-CN" sz="1400" dirty="0" smtClean="0">
                  <a:solidFill>
                    <a:prstClr val="black"/>
                  </a:solidFill>
                  <a:latin typeface="Arial Unicode MS" pitchFamily="34" charset="-122"/>
                  <a:ea typeface="Arial Unicode MS" pitchFamily="34" charset="-122"/>
                  <a:cs typeface="Arial Unicode MS" pitchFamily="34" charset="-122"/>
                </a:rPr>
                <a:t>FNAL May 2013</a:t>
              </a:r>
              <a:endParaRPr lang="zh-CN" altLang="en-US" sz="1400" dirty="0">
                <a:solidFill>
                  <a:prstClr val="black"/>
                </a:solidFill>
                <a:latin typeface="Arial Unicode MS" pitchFamily="34" charset="-122"/>
                <a:ea typeface="Arial Unicode MS" pitchFamily="34" charset="-122"/>
                <a:cs typeface="Arial Unicode MS" pitchFamily="34" charset="-122"/>
              </a:endParaRPr>
            </a:p>
          </p:txBody>
        </p:sp>
      </p:grpSp>
      <p:pic>
        <p:nvPicPr>
          <p:cNvPr id="3083" name="Picture 11" descr="D:\Research\12 Project\超导加速组元\1 超导腔\IHEP-02\1st pass process and test\Vertical Test\图片5.em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878"/>
          <a:stretch/>
        </p:blipFill>
        <p:spPr bwMode="auto">
          <a:xfrm>
            <a:off x="6090588" y="3219731"/>
            <a:ext cx="2745817" cy="130022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071149" y="4509120"/>
            <a:ext cx="2994670" cy="1169551"/>
          </a:xfrm>
          <a:prstGeom prst="rect">
            <a:avLst/>
          </a:prstGeom>
          <a:noFill/>
        </p:spPr>
        <p:txBody>
          <a:bodyPr wrap="square" rtlCol="0">
            <a:spAutoFit/>
          </a:bodyPr>
          <a:lstStyle/>
          <a:p>
            <a:r>
              <a:rPr lang="en-US" altLang="zh-CN" sz="1400" dirty="0" smtClean="0">
                <a:solidFill>
                  <a:prstClr val="black"/>
                </a:solidFill>
                <a:latin typeface="Arial" pitchFamily="34" charset="0"/>
                <a:cs typeface="Arial" pitchFamily="34" charset="0"/>
              </a:rPr>
              <a:t>IHEP-02 quench defect (detected by second sound and thermometry). </a:t>
            </a:r>
            <a:r>
              <a:rPr lang="en-GB" altLang="zh-CN" sz="1400" dirty="0" smtClean="0">
                <a:solidFill>
                  <a:prstClr val="black"/>
                </a:solidFill>
                <a:latin typeface="Arial" pitchFamily="34" charset="0"/>
                <a:cs typeface="Arial" pitchFamily="34" charset="0"/>
              </a:rPr>
              <a:t>The </a:t>
            </a:r>
            <a:r>
              <a:rPr lang="en-GB" altLang="zh-CN" sz="1400" dirty="0">
                <a:solidFill>
                  <a:prstClr val="black"/>
                </a:solidFill>
                <a:latin typeface="Arial" pitchFamily="34" charset="0"/>
                <a:cs typeface="Arial" pitchFamily="34" charset="0"/>
              </a:rPr>
              <a:t>quench location has sharp and deep grain boundary step made during half cell </a:t>
            </a:r>
            <a:r>
              <a:rPr lang="en-GB" altLang="zh-CN" sz="1400" dirty="0" smtClean="0">
                <a:solidFill>
                  <a:prstClr val="black"/>
                </a:solidFill>
                <a:latin typeface="Arial" pitchFamily="34" charset="0"/>
                <a:cs typeface="Arial" pitchFamily="34" charset="0"/>
              </a:rPr>
              <a:t>pressing.</a:t>
            </a:r>
            <a:endParaRPr lang="zh-CN" altLang="en-US" sz="1400" dirty="0">
              <a:solidFill>
                <a:prstClr val="black"/>
              </a:solidFill>
              <a:latin typeface="Arial" pitchFamily="34" charset="0"/>
              <a:cs typeface="Arial" pitchFamily="34" charset="0"/>
            </a:endParaRPr>
          </a:p>
        </p:txBody>
      </p:sp>
      <p:pic>
        <p:nvPicPr>
          <p:cNvPr id="19" name="Picture 4" descr="F:\Research\12 Project\超导加速组元\1 超导腔\IHEP-01\IHEP-01第二轮处理测试\IHEP-01 Inspection\2011-1-28\8-9\2011012814233748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8097" y="1356507"/>
            <a:ext cx="1412296" cy="96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6110027" y="2330296"/>
            <a:ext cx="2994670" cy="738664"/>
          </a:xfrm>
          <a:prstGeom prst="rect">
            <a:avLst/>
          </a:prstGeom>
          <a:noFill/>
        </p:spPr>
        <p:txBody>
          <a:bodyPr wrap="square" rtlCol="0">
            <a:spAutoFit/>
          </a:bodyPr>
          <a:lstStyle/>
          <a:p>
            <a:r>
              <a:rPr lang="en-US" altLang="zh-CN" sz="1400" dirty="0" smtClean="0">
                <a:solidFill>
                  <a:prstClr val="black"/>
                </a:solidFill>
                <a:latin typeface="Arial" pitchFamily="34" charset="0"/>
                <a:cs typeface="Arial" pitchFamily="34" charset="0"/>
              </a:rPr>
              <a:t>A pit on the iris and possible contamination may be the reason of strong field emission of IHEP-01.</a:t>
            </a:r>
            <a:endParaRPr lang="zh-CN" altLang="en-US" sz="1400" dirty="0">
              <a:solidFill>
                <a:prstClr val="black"/>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7" name="矩形 16"/>
              <p:cNvSpPr/>
              <p:nvPr/>
            </p:nvSpPr>
            <p:spPr>
              <a:xfrm>
                <a:off x="766967" y="5805264"/>
                <a:ext cx="8069437" cy="584775"/>
              </a:xfrm>
              <a:prstGeom prst="rect">
                <a:avLst/>
              </a:prstGeom>
            </p:spPr>
            <p:txBody>
              <a:bodyPr wrap="square">
                <a:spAutoFit/>
              </a:bodyPr>
              <a:lstStyle/>
              <a:p>
                <a:r>
                  <a:rPr lang="en-GB" altLang="zh-CN" sz="1600" dirty="0">
                    <a:solidFill>
                      <a:prstClr val="black"/>
                    </a:solidFill>
                    <a:latin typeface="Arial" pitchFamily="34" charset="0"/>
                    <a:cs typeface="Arial" pitchFamily="34" charset="0"/>
                  </a:rPr>
                  <a:t>By </a:t>
                </a:r>
                <a:r>
                  <a:rPr lang="en-GB" altLang="zh-CN" sz="1600" dirty="0" err="1">
                    <a:solidFill>
                      <a:prstClr val="black"/>
                    </a:solidFill>
                    <a:latin typeface="Arial" pitchFamily="34" charset="0"/>
                    <a:cs typeface="Arial" pitchFamily="34" charset="0"/>
                  </a:rPr>
                  <a:t>passband</a:t>
                </a:r>
                <a:r>
                  <a:rPr lang="en-GB" altLang="zh-CN" sz="1600" dirty="0">
                    <a:solidFill>
                      <a:prstClr val="black"/>
                    </a:solidFill>
                    <a:latin typeface="Arial" pitchFamily="34" charset="0"/>
                    <a:cs typeface="Arial" pitchFamily="34" charset="0"/>
                  </a:rPr>
                  <a:t> mode test, </a:t>
                </a:r>
                <a:r>
                  <a:rPr lang="en-GB" altLang="zh-CN" sz="1600" dirty="0" smtClean="0">
                    <a:solidFill>
                      <a:prstClr val="black"/>
                    </a:solidFill>
                    <a:latin typeface="Arial" pitchFamily="34" charset="0"/>
                    <a:cs typeface="Arial" pitchFamily="34" charset="0"/>
                  </a:rPr>
                  <a:t>5 cells of IHEP-01 </a:t>
                </a:r>
                <a14:m>
                  <m:oMath xmlns:m="http://schemas.openxmlformats.org/officeDocument/2006/math">
                    <m:r>
                      <a:rPr lang="en-GB" altLang="zh-CN" sz="1600" i="1" dirty="0" smtClean="0">
                        <a:solidFill>
                          <a:prstClr val="black"/>
                        </a:solidFill>
                        <a:latin typeface="Cambria Math"/>
                        <a:ea typeface="Cambria Math"/>
                        <a:cs typeface="Arial" pitchFamily="34" charset="0"/>
                      </a:rPr>
                      <m:t>≳</m:t>
                    </m:r>
                  </m:oMath>
                </a14:m>
                <a:r>
                  <a:rPr lang="en-GB" altLang="zh-CN" sz="1600" dirty="0" smtClean="0">
                    <a:solidFill>
                      <a:prstClr val="black"/>
                    </a:solidFill>
                    <a:latin typeface="Arial" pitchFamily="34" charset="0"/>
                    <a:cs typeface="Arial" pitchFamily="34" charset="0"/>
                  </a:rPr>
                  <a:t> 30 MV/m, 7 cells of IHEP-02 </a:t>
                </a:r>
                <a14:m>
                  <m:oMath xmlns:m="http://schemas.openxmlformats.org/officeDocument/2006/math">
                    <m:r>
                      <a:rPr lang="en-GB" altLang="zh-CN" sz="1600" i="1" dirty="0">
                        <a:solidFill>
                          <a:prstClr val="black"/>
                        </a:solidFill>
                        <a:latin typeface="Cambria Math"/>
                        <a:ea typeface="Cambria Math"/>
                        <a:cs typeface="Arial" pitchFamily="34" charset="0"/>
                      </a:rPr>
                      <m:t>≳</m:t>
                    </m:r>
                  </m:oMath>
                </a14:m>
                <a:r>
                  <a:rPr lang="en-GB" altLang="zh-CN" sz="1600" dirty="0" smtClean="0">
                    <a:solidFill>
                      <a:prstClr val="black"/>
                    </a:solidFill>
                    <a:latin typeface="Arial" pitchFamily="34" charset="0"/>
                    <a:cs typeface="Arial" pitchFamily="34" charset="0"/>
                  </a:rPr>
                  <a:t> 40 MV/m,  both Pi modes quench at 20 MV/m in cell#9 300 </a:t>
                </a:r>
                <a:r>
                  <a:rPr lang="en-GB" altLang="zh-CN" sz="1600" dirty="0" err="1" smtClean="0">
                    <a:solidFill>
                      <a:prstClr val="black"/>
                    </a:solidFill>
                    <a:latin typeface="Arial" pitchFamily="34" charset="0"/>
                    <a:cs typeface="Arial" pitchFamily="34" charset="0"/>
                  </a:rPr>
                  <a:t>deg</a:t>
                </a:r>
                <a:r>
                  <a:rPr lang="en-GB" altLang="zh-CN" sz="1600" dirty="0" smtClean="0">
                    <a:solidFill>
                      <a:prstClr val="black"/>
                    </a:solidFill>
                    <a:latin typeface="Arial" pitchFamily="34" charset="0"/>
                    <a:cs typeface="Arial" pitchFamily="34" charset="0"/>
                  </a:rPr>
                  <a:t> equator.</a:t>
                </a:r>
                <a:endParaRPr lang="zh-CN" altLang="en-US" sz="1600" dirty="0">
                  <a:solidFill>
                    <a:prstClr val="black"/>
                  </a:solidFill>
                  <a:latin typeface="Arial" pitchFamily="34" charset="0"/>
                  <a:cs typeface="Arial" pitchFamily="34" charset="0"/>
                </a:endParaRPr>
              </a:p>
            </p:txBody>
          </p:sp>
        </mc:Choice>
        <mc:Fallback xmlns="">
          <p:sp>
            <p:nvSpPr>
              <p:cNvPr id="17" name="矩形 16"/>
              <p:cNvSpPr>
                <a:spLocks noRot="1" noChangeAspect="1" noMove="1" noResize="1" noEditPoints="1" noAdjustHandles="1" noChangeArrowheads="1" noChangeShapeType="1" noTextEdit="1"/>
              </p:cNvSpPr>
              <p:nvPr/>
            </p:nvSpPr>
            <p:spPr>
              <a:xfrm>
                <a:off x="766967" y="5805264"/>
                <a:ext cx="8069437" cy="584775"/>
              </a:xfrm>
              <a:prstGeom prst="rect">
                <a:avLst/>
              </a:prstGeom>
              <a:blipFill rotWithShape="1">
                <a:blip r:embed="rId5"/>
                <a:stretch>
                  <a:fillRect l="-453" t="-3125" r="-982" b="-125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81320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 Box 4"/>
          <p:cNvSpPr txBox="1">
            <a:spLocks noChangeArrowheads="1"/>
          </p:cNvSpPr>
          <p:nvPr/>
        </p:nvSpPr>
        <p:spPr bwMode="auto">
          <a:xfrm>
            <a:off x="0" y="1257300"/>
            <a:ext cx="8964488" cy="51240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70000" tIns="0" rIns="90000" bIns="46800"/>
          <a:lstStyle>
            <a:lvl1pPr marL="296863" indent="-296863" eaLnBrk="0" hangingPunc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1pPr>
            <a:lvl2pPr eaLnBrk="0" hangingPunc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2pPr>
            <a:lvl3pPr eaLnBrk="0" hangingPunc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3pPr>
            <a:lvl4pPr eaLnBrk="0" hangingPunc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4pPr>
            <a:lvl5pPr eaLnBrk="0" hangingPunc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5pPr>
            <a:lvl6pPr marL="2514600" indent="-228600" defTabSz="449263" eaLnBrk="0" fontAlgn="base" hangingPunct="0">
              <a:spcBef>
                <a:spcPts val="225"/>
              </a:spcBef>
              <a:spcAft>
                <a:spcPct val="0"/>
              </a:spcAft>
              <a:buClr>
                <a:srgbClr val="000000"/>
              </a:buClr>
              <a:buSzPct val="100000"/>
              <a:buFont typeface="Times New Roman" pitchFamily="18" charse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6pPr>
            <a:lvl7pPr marL="2971800" indent="-228600" defTabSz="449263" eaLnBrk="0" fontAlgn="base" hangingPunct="0">
              <a:spcBef>
                <a:spcPts val="225"/>
              </a:spcBef>
              <a:spcAft>
                <a:spcPct val="0"/>
              </a:spcAft>
              <a:buClr>
                <a:srgbClr val="000000"/>
              </a:buClr>
              <a:buSzPct val="100000"/>
              <a:buFont typeface="Times New Roman" pitchFamily="18" charse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7pPr>
            <a:lvl8pPr marL="3429000" indent="-228600" defTabSz="449263" eaLnBrk="0" fontAlgn="base" hangingPunct="0">
              <a:spcBef>
                <a:spcPts val="225"/>
              </a:spcBef>
              <a:spcAft>
                <a:spcPct val="0"/>
              </a:spcAft>
              <a:buClr>
                <a:srgbClr val="000000"/>
              </a:buClr>
              <a:buSzPct val="100000"/>
              <a:buFont typeface="Times New Roman" pitchFamily="18" charse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8pPr>
            <a:lvl9pPr marL="3886200" indent="-228600" defTabSz="449263" eaLnBrk="0" fontAlgn="base" hangingPunct="0">
              <a:spcBef>
                <a:spcPts val="225"/>
              </a:spcBef>
              <a:spcAft>
                <a:spcPct val="0"/>
              </a:spcAft>
              <a:buClr>
                <a:srgbClr val="000000"/>
              </a:buClr>
              <a:buSzPct val="100000"/>
              <a:buFont typeface="Times New Roman" pitchFamily="18" charse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9pPr>
          </a:lstStyle>
          <a:p>
            <a:pPr eaLnBrk="1" hangingPunct="1">
              <a:spcBef>
                <a:spcPts val="500"/>
              </a:spcBef>
              <a:buClr>
                <a:srgbClr val="FD930A"/>
              </a:buClr>
              <a:buSzPct val="80000"/>
              <a:buFont typeface="Wingdings" pitchFamily="2" charset="2"/>
              <a:buChar char=""/>
              <a:defRPr/>
            </a:pPr>
            <a:r>
              <a:rPr lang="en-US" sz="2000" dirty="0" smtClean="0">
                <a:solidFill>
                  <a:srgbClr val="261748"/>
                </a:solidFill>
              </a:rPr>
              <a:t>August, 31: </a:t>
            </a:r>
            <a:r>
              <a:rPr lang="en-US" sz="2000" b="1" dirty="0" smtClean="0">
                <a:solidFill>
                  <a:srgbClr val="261748"/>
                </a:solidFill>
              </a:rPr>
              <a:t>59 </a:t>
            </a:r>
            <a:r>
              <a:rPr lang="en-US" sz="2000" b="1" dirty="0">
                <a:solidFill>
                  <a:srgbClr val="261748"/>
                </a:solidFill>
              </a:rPr>
              <a:t>modules </a:t>
            </a:r>
            <a:r>
              <a:rPr lang="en-US" sz="2000" dirty="0">
                <a:solidFill>
                  <a:srgbClr val="261748"/>
                </a:solidFill>
              </a:rPr>
              <a:t>arrived with </a:t>
            </a:r>
            <a:r>
              <a:rPr lang="en-US" sz="2000" dirty="0" smtClean="0">
                <a:solidFill>
                  <a:srgbClr val="261748"/>
                </a:solidFill>
              </a:rPr>
              <a:t>~55 </a:t>
            </a:r>
            <a:r>
              <a:rPr lang="en-US" sz="2000" dirty="0">
                <a:solidFill>
                  <a:srgbClr val="261748"/>
                </a:solidFill>
              </a:rPr>
              <a:t>modules </a:t>
            </a:r>
            <a:r>
              <a:rPr lang="en-US" sz="2000" dirty="0" err="1" smtClean="0">
                <a:solidFill>
                  <a:srgbClr val="261748"/>
                </a:solidFill>
              </a:rPr>
              <a:t>rf</a:t>
            </a:r>
            <a:r>
              <a:rPr lang="en-US" sz="2000" dirty="0" smtClean="0">
                <a:solidFill>
                  <a:srgbClr val="261748"/>
                </a:solidFill>
              </a:rPr>
              <a:t>  tested </a:t>
            </a:r>
            <a:r>
              <a:rPr lang="en-US" sz="1600" dirty="0" smtClean="0">
                <a:solidFill>
                  <a:srgbClr val="261748"/>
                </a:solidFill>
              </a:rPr>
              <a:t>(XM-3 excluded)</a:t>
            </a:r>
            <a:endParaRPr lang="en-US" sz="2000" dirty="0">
              <a:solidFill>
                <a:srgbClr val="261748"/>
              </a:solidFill>
            </a:endParaRPr>
          </a:p>
        </p:txBody>
      </p:sp>
      <p:sp>
        <p:nvSpPr>
          <p:cNvPr id="17411" name="Text Box 1"/>
          <p:cNvSpPr txBox="1">
            <a:spLocks noChangeArrowheads="1"/>
          </p:cNvSpPr>
          <p:nvPr/>
        </p:nvSpPr>
        <p:spPr bwMode="auto">
          <a:xfrm>
            <a:off x="1093788" y="541338"/>
            <a:ext cx="7283450"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bIns="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5pPr>
            <a:lvl6pPr marL="2514600" indent="-228600" defTabSz="449263" eaLnBrk="0" fontAlgn="base" hangingPunct="0">
              <a:spcBef>
                <a:spcPts val="225"/>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6pPr>
            <a:lvl7pPr marL="2971800" indent="-228600" defTabSz="449263" eaLnBrk="0" fontAlgn="base" hangingPunct="0">
              <a:spcBef>
                <a:spcPts val="225"/>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7pPr>
            <a:lvl8pPr marL="3429000" indent="-228600" defTabSz="449263" eaLnBrk="0" fontAlgn="base" hangingPunct="0">
              <a:spcBef>
                <a:spcPts val="225"/>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8pPr>
            <a:lvl9pPr marL="3886200" indent="-228600" defTabSz="449263" eaLnBrk="0" fontAlgn="base" hangingPunct="0">
              <a:spcBef>
                <a:spcPts val="225"/>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9pPr>
          </a:lstStyle>
          <a:p>
            <a:pPr>
              <a:spcBef>
                <a:spcPct val="0"/>
              </a:spcBef>
              <a:buClrTx/>
              <a:buFontTx/>
              <a:buNone/>
            </a:pPr>
            <a:r>
              <a:rPr lang="en-US" sz="2400" b="1" dirty="0" smtClean="0">
                <a:solidFill>
                  <a:srgbClr val="FFFFFF"/>
                </a:solidFill>
              </a:rPr>
              <a:t>Cryomodule Test at AMTF</a:t>
            </a:r>
            <a:endParaRPr lang="en-US" sz="2400" b="1" dirty="0">
              <a:solidFill>
                <a:srgbClr val="FFFFFF"/>
              </a:solidFill>
            </a:endParaRPr>
          </a:p>
        </p:txBody>
      </p:sp>
      <p:sp>
        <p:nvSpPr>
          <p:cNvPr id="17412" name="Text Box 2"/>
          <p:cNvSpPr txBox="1">
            <a:spLocks noChangeArrowheads="1"/>
          </p:cNvSpPr>
          <p:nvPr/>
        </p:nvSpPr>
        <p:spPr bwMode="auto">
          <a:xfrm>
            <a:off x="8442325" y="114300"/>
            <a:ext cx="576263" cy="911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tIns="46800" rIns="54000" bIns="18000" anchor="b"/>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5pPr>
            <a:lvl6pPr marL="2514600" indent="-228600" defTabSz="449263" eaLnBrk="0" fontAlgn="base" hangingPunct="0">
              <a:spcBef>
                <a:spcPts val="225"/>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6pPr>
            <a:lvl7pPr marL="2971800" indent="-228600" defTabSz="449263" eaLnBrk="0" fontAlgn="base" hangingPunct="0">
              <a:spcBef>
                <a:spcPts val="225"/>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7pPr>
            <a:lvl8pPr marL="3429000" indent="-228600" defTabSz="449263" eaLnBrk="0" fontAlgn="base" hangingPunct="0">
              <a:spcBef>
                <a:spcPts val="225"/>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8pPr>
            <a:lvl9pPr marL="3886200" indent="-228600" defTabSz="449263" eaLnBrk="0" fontAlgn="base" hangingPunct="0">
              <a:spcBef>
                <a:spcPts val="225"/>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9pPr>
          </a:lstStyle>
          <a:p>
            <a:pPr algn="ctr" eaLnBrk="1" hangingPunct="1">
              <a:spcBef>
                <a:spcPct val="0"/>
              </a:spcBef>
              <a:buClrTx/>
              <a:buFontTx/>
              <a:buNone/>
            </a:pPr>
            <a:fld id="{FD239444-77E5-4086-BDB7-7E05A7716DC9}" type="slidenum">
              <a:rPr lang="en-GB" sz="1000" b="1">
                <a:solidFill>
                  <a:srgbClr val="FFFFFF"/>
                </a:solidFill>
              </a:rPr>
              <a:pPr algn="ctr" eaLnBrk="1" hangingPunct="1">
                <a:spcBef>
                  <a:spcPct val="0"/>
                </a:spcBef>
                <a:buClrTx/>
                <a:buFontTx/>
                <a:buNone/>
              </a:pPr>
              <a:t>74</a:t>
            </a:fld>
            <a:endParaRPr lang="en-GB" sz="1000" b="1">
              <a:solidFill>
                <a:srgbClr val="FFFFFF"/>
              </a:solidFill>
            </a:endParaRPr>
          </a:p>
        </p:txBody>
      </p:sp>
      <p:pic>
        <p:nvPicPr>
          <p:cNvPr id="12" name="Obraz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52637"/>
            <a:ext cx="2907349"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313" y="4214837"/>
            <a:ext cx="292333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2588" y="2060848"/>
            <a:ext cx="5940000" cy="395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2566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 Box 4"/>
          <p:cNvSpPr txBox="1">
            <a:spLocks noChangeArrowheads="1"/>
          </p:cNvSpPr>
          <p:nvPr/>
        </p:nvSpPr>
        <p:spPr bwMode="auto">
          <a:xfrm>
            <a:off x="9525" y="1093788"/>
            <a:ext cx="9108504" cy="528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70000" tIns="0" rIns="90000" bIns="46800"/>
          <a:lstStyle>
            <a:lvl1pPr marL="296863" indent="-296863" eaLnBrk="0" hangingPunc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1pPr>
            <a:lvl2pPr eaLnBrk="0" hangingPunc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2pPr>
            <a:lvl3pPr eaLnBrk="0" hangingPunc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3pPr>
            <a:lvl4pPr eaLnBrk="0" hangingPunc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4pPr>
            <a:lvl5pPr eaLnBrk="0" hangingPunc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5pPr>
            <a:lvl6pPr marL="2514600" indent="-228600" defTabSz="449263" eaLnBrk="0" fontAlgn="base" hangingPunct="0">
              <a:spcBef>
                <a:spcPts val="225"/>
              </a:spcBef>
              <a:spcAft>
                <a:spcPct val="0"/>
              </a:spcAft>
              <a:buClr>
                <a:srgbClr val="000000"/>
              </a:buClr>
              <a:buSzPct val="100000"/>
              <a:buFont typeface="Times New Roman" pitchFamily="18" charse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6pPr>
            <a:lvl7pPr marL="2971800" indent="-228600" defTabSz="449263" eaLnBrk="0" fontAlgn="base" hangingPunct="0">
              <a:spcBef>
                <a:spcPts val="225"/>
              </a:spcBef>
              <a:spcAft>
                <a:spcPct val="0"/>
              </a:spcAft>
              <a:buClr>
                <a:srgbClr val="000000"/>
              </a:buClr>
              <a:buSzPct val="100000"/>
              <a:buFont typeface="Times New Roman" pitchFamily="18" charse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7pPr>
            <a:lvl8pPr marL="3429000" indent="-228600" defTabSz="449263" eaLnBrk="0" fontAlgn="base" hangingPunct="0">
              <a:spcBef>
                <a:spcPts val="225"/>
              </a:spcBef>
              <a:spcAft>
                <a:spcPct val="0"/>
              </a:spcAft>
              <a:buClr>
                <a:srgbClr val="000000"/>
              </a:buClr>
              <a:buSzPct val="100000"/>
              <a:buFont typeface="Times New Roman" pitchFamily="18" charse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8pPr>
            <a:lvl9pPr marL="3886200" indent="-228600" defTabSz="449263" eaLnBrk="0" fontAlgn="base" hangingPunct="0">
              <a:spcBef>
                <a:spcPts val="225"/>
              </a:spcBef>
              <a:spcAft>
                <a:spcPct val="0"/>
              </a:spcAft>
              <a:buClr>
                <a:srgbClr val="000000"/>
              </a:buClr>
              <a:buSzPct val="100000"/>
              <a:buFont typeface="Times New Roman" pitchFamily="18" charse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9pPr>
          </a:lstStyle>
          <a:p>
            <a:pPr marL="0" indent="0" eaLnBrk="1" hangingPunct="1">
              <a:spcBef>
                <a:spcPts val="500"/>
              </a:spcBef>
              <a:buClr>
                <a:srgbClr val="FD930A"/>
              </a:buClr>
              <a:buSzPct val="80000"/>
              <a:buNone/>
              <a:defRPr/>
            </a:pPr>
            <a:endParaRPr lang="en-US" sz="2000" dirty="0" smtClean="0">
              <a:solidFill>
                <a:schemeClr val="accent2">
                  <a:lumMod val="75000"/>
                </a:schemeClr>
              </a:solidFill>
            </a:endParaRPr>
          </a:p>
        </p:txBody>
      </p:sp>
      <p:sp>
        <p:nvSpPr>
          <p:cNvPr id="17411" name="Text Box 1"/>
          <p:cNvSpPr txBox="1">
            <a:spLocks noChangeArrowheads="1"/>
          </p:cNvSpPr>
          <p:nvPr/>
        </p:nvSpPr>
        <p:spPr bwMode="auto">
          <a:xfrm>
            <a:off x="1093788" y="541338"/>
            <a:ext cx="7283450"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bIns="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5pPr>
            <a:lvl6pPr marL="2514600" indent="-228600" defTabSz="449263" eaLnBrk="0" fontAlgn="base" hangingPunct="0">
              <a:spcBef>
                <a:spcPts val="225"/>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6pPr>
            <a:lvl7pPr marL="2971800" indent="-228600" defTabSz="449263" eaLnBrk="0" fontAlgn="base" hangingPunct="0">
              <a:spcBef>
                <a:spcPts val="225"/>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7pPr>
            <a:lvl8pPr marL="3429000" indent="-228600" defTabSz="449263" eaLnBrk="0" fontAlgn="base" hangingPunct="0">
              <a:spcBef>
                <a:spcPts val="225"/>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8pPr>
            <a:lvl9pPr marL="3886200" indent="-228600" defTabSz="449263" eaLnBrk="0" fontAlgn="base" hangingPunct="0">
              <a:spcBef>
                <a:spcPts val="225"/>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9pPr>
          </a:lstStyle>
          <a:p>
            <a:pPr>
              <a:spcBef>
                <a:spcPct val="0"/>
              </a:spcBef>
              <a:buClrTx/>
              <a:buFontTx/>
              <a:buNone/>
            </a:pPr>
            <a:r>
              <a:rPr lang="en-US" sz="2400" b="1" dirty="0" smtClean="0">
                <a:solidFill>
                  <a:srgbClr val="FFFFFF"/>
                </a:solidFill>
              </a:rPr>
              <a:t>The finished L1 section</a:t>
            </a:r>
            <a:endParaRPr lang="en-US" sz="2400" b="1" dirty="0">
              <a:solidFill>
                <a:srgbClr val="FFFFFF"/>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8316"/>
            <a:ext cx="7020000"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368" y="3495764"/>
            <a:ext cx="4397728" cy="2931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0629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fontAlgn="base">
              <a:spcBef>
                <a:spcPct val="20000"/>
              </a:spcBef>
              <a:spcAft>
                <a:spcPct val="0"/>
              </a:spcAft>
              <a:buClr>
                <a:srgbClr val="F8B323"/>
              </a:buClr>
              <a:buFont typeface="Wingdings" pitchFamily="2" charset="2"/>
              <a:buNone/>
              <a:defRPr/>
            </a:pPr>
            <a:endParaRPr lang="en-GB" sz="900" dirty="0" smtClean="0">
              <a:solidFill>
                <a:srgbClr val="261748"/>
              </a:solidFill>
              <a:ea typeface="ＭＳ Ｐゴシック" pitchFamily="112" charset="-128"/>
            </a:endParaRPr>
          </a:p>
        </p:txBody>
      </p:sp>
      <p:sp>
        <p:nvSpPr>
          <p:cNvPr id="3" name="标题 2"/>
          <p:cNvSpPr>
            <a:spLocks noGrp="1"/>
          </p:cNvSpPr>
          <p:nvPr>
            <p:ph type="title"/>
          </p:nvPr>
        </p:nvSpPr>
        <p:spPr/>
        <p:txBody>
          <a:bodyPr/>
          <a:lstStyle/>
          <a:p>
            <a:endParaRPr lang="zh-CN" altLang="en-US"/>
          </a:p>
        </p:txBody>
      </p:sp>
      <p:sp>
        <p:nvSpPr>
          <p:cNvPr id="4" name="页脚占位符 3"/>
          <p:cNvSpPr>
            <a:spLocks noGrp="1"/>
          </p:cNvSpPr>
          <p:nvPr>
            <p:ph type="ftr" sz="quarter" idx="11"/>
          </p:nvPr>
        </p:nvSpPr>
        <p:spPr/>
        <p:txBody>
          <a:bodyPr/>
          <a:lstStyle/>
          <a:p>
            <a:pPr fontAlgn="base">
              <a:spcBef>
                <a:spcPct val="20000"/>
              </a:spcBef>
              <a:spcAft>
                <a:spcPct val="0"/>
              </a:spcAft>
              <a:buClr>
                <a:srgbClr val="F8B323"/>
              </a:buClr>
              <a:buFont typeface="Wingdings" pitchFamily="2" charset="2"/>
              <a:buChar char="n"/>
              <a:defRPr/>
            </a:pPr>
            <a:r>
              <a:rPr lang="en-US" sz="900" smtClean="0">
                <a:solidFill>
                  <a:srgbClr val="261748"/>
                </a:solidFill>
                <a:ea typeface="ＭＳ Ｐゴシック" pitchFamily="112" charset="-128"/>
              </a:rPr>
              <a:t>SRF Conference, Chicago, July 24 -29, 2011 </a:t>
            </a:r>
          </a:p>
          <a:p>
            <a:pPr fontAlgn="base">
              <a:spcBef>
                <a:spcPct val="20000"/>
              </a:spcBef>
              <a:spcAft>
                <a:spcPct val="0"/>
              </a:spcAft>
              <a:buClr>
                <a:srgbClr val="F8B323"/>
              </a:buClr>
              <a:buFont typeface="Wingdings" pitchFamily="2" charset="2"/>
              <a:buChar char="n"/>
              <a:defRPr/>
            </a:pPr>
            <a:r>
              <a:rPr lang="en-US" sz="900" smtClean="0">
                <a:solidFill>
                  <a:srgbClr val="261748"/>
                </a:solidFill>
                <a:ea typeface="ＭＳ Ｐゴシック" pitchFamily="112" charset="-128"/>
              </a:rPr>
              <a:t>Detlef Reschke, DESY</a:t>
            </a:r>
            <a:endParaRPr lang="en-GB" sz="900">
              <a:solidFill>
                <a:srgbClr val="261748"/>
              </a:solidFill>
              <a:ea typeface="ＭＳ Ｐゴシック" pitchFamily="112" charset="-128"/>
            </a:endParaRPr>
          </a:p>
        </p:txBody>
      </p:sp>
      <p:pic>
        <p:nvPicPr>
          <p:cNvPr id="5" name="图片 4"/>
          <p:cNvPicPr>
            <a:picLocks noChangeAspect="1"/>
          </p:cNvPicPr>
          <p:nvPr/>
        </p:nvPicPr>
        <p:blipFill>
          <a:blip r:embed="rId2"/>
          <a:stretch>
            <a:fillRect/>
          </a:stretch>
        </p:blipFill>
        <p:spPr>
          <a:xfrm>
            <a:off x="102261" y="114300"/>
            <a:ext cx="9041739" cy="6777276"/>
          </a:xfrm>
          <a:prstGeom prst="rect">
            <a:avLst/>
          </a:prstGeom>
        </p:spPr>
      </p:pic>
    </p:spTree>
    <p:extLst>
      <p:ext uri="{BB962C8B-B14F-4D97-AF65-F5344CB8AC3E}">
        <p14:creationId xmlns:p14="http://schemas.microsoft.com/office/powerpoint/2010/main" val="34027671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fontAlgn="base">
              <a:spcBef>
                <a:spcPct val="20000"/>
              </a:spcBef>
              <a:spcAft>
                <a:spcPct val="0"/>
              </a:spcAft>
              <a:buClr>
                <a:srgbClr val="F8B323"/>
              </a:buClr>
              <a:buFont typeface="Wingdings" pitchFamily="2" charset="2"/>
              <a:buNone/>
              <a:defRPr/>
            </a:pPr>
            <a:endParaRPr lang="en-GB" sz="900" dirty="0" smtClean="0">
              <a:solidFill>
                <a:srgbClr val="261748"/>
              </a:solidFill>
              <a:ea typeface="ＭＳ Ｐゴシック" pitchFamily="112" charset="-128"/>
            </a:endParaRPr>
          </a:p>
        </p:txBody>
      </p:sp>
      <p:sp>
        <p:nvSpPr>
          <p:cNvPr id="3" name="标题 2"/>
          <p:cNvSpPr>
            <a:spLocks noGrp="1"/>
          </p:cNvSpPr>
          <p:nvPr>
            <p:ph type="title"/>
          </p:nvPr>
        </p:nvSpPr>
        <p:spPr/>
        <p:txBody>
          <a:bodyPr/>
          <a:lstStyle/>
          <a:p>
            <a:endParaRPr lang="zh-CN" altLang="en-US"/>
          </a:p>
        </p:txBody>
      </p:sp>
      <p:sp>
        <p:nvSpPr>
          <p:cNvPr id="4" name="页脚占位符 3"/>
          <p:cNvSpPr>
            <a:spLocks noGrp="1"/>
          </p:cNvSpPr>
          <p:nvPr>
            <p:ph type="ftr" sz="quarter" idx="11"/>
          </p:nvPr>
        </p:nvSpPr>
        <p:spPr/>
        <p:txBody>
          <a:bodyPr/>
          <a:lstStyle/>
          <a:p>
            <a:pPr fontAlgn="base">
              <a:spcBef>
                <a:spcPct val="20000"/>
              </a:spcBef>
              <a:spcAft>
                <a:spcPct val="0"/>
              </a:spcAft>
              <a:buClr>
                <a:srgbClr val="F8B323"/>
              </a:buClr>
              <a:buFont typeface="Wingdings" pitchFamily="2" charset="2"/>
              <a:buChar char="n"/>
              <a:defRPr/>
            </a:pPr>
            <a:r>
              <a:rPr lang="en-US" sz="900" smtClean="0">
                <a:solidFill>
                  <a:srgbClr val="261748"/>
                </a:solidFill>
                <a:ea typeface="ＭＳ Ｐゴシック" pitchFamily="112" charset="-128"/>
              </a:rPr>
              <a:t>SRF Conference, Chicago, July 24 -29, 2011 </a:t>
            </a:r>
          </a:p>
          <a:p>
            <a:pPr fontAlgn="base">
              <a:spcBef>
                <a:spcPct val="20000"/>
              </a:spcBef>
              <a:spcAft>
                <a:spcPct val="0"/>
              </a:spcAft>
              <a:buClr>
                <a:srgbClr val="F8B323"/>
              </a:buClr>
              <a:buFont typeface="Wingdings" pitchFamily="2" charset="2"/>
              <a:buChar char="n"/>
              <a:defRPr/>
            </a:pPr>
            <a:r>
              <a:rPr lang="en-US" sz="900" smtClean="0">
                <a:solidFill>
                  <a:srgbClr val="261748"/>
                </a:solidFill>
                <a:ea typeface="ＭＳ Ｐゴシック" pitchFamily="112" charset="-128"/>
              </a:rPr>
              <a:t>Detlef Reschke, DESY</a:t>
            </a:r>
            <a:endParaRPr lang="en-GB" sz="900">
              <a:solidFill>
                <a:srgbClr val="261748"/>
              </a:solidFill>
              <a:ea typeface="ＭＳ Ｐゴシック" pitchFamily="112" charset="-128"/>
            </a:endParaRPr>
          </a:p>
        </p:txBody>
      </p:sp>
      <p:pic>
        <p:nvPicPr>
          <p:cNvPr id="5" name="图片 4"/>
          <p:cNvPicPr>
            <a:picLocks noChangeAspect="1"/>
          </p:cNvPicPr>
          <p:nvPr/>
        </p:nvPicPr>
        <p:blipFill>
          <a:blip r:embed="rId2"/>
          <a:stretch>
            <a:fillRect/>
          </a:stretch>
        </p:blipFill>
        <p:spPr>
          <a:xfrm>
            <a:off x="0" y="4074"/>
            <a:ext cx="9144000" cy="6853926"/>
          </a:xfrm>
          <a:prstGeom prst="rect">
            <a:avLst/>
          </a:prstGeom>
        </p:spPr>
      </p:pic>
    </p:spTree>
    <p:extLst>
      <p:ext uri="{BB962C8B-B14F-4D97-AF65-F5344CB8AC3E}">
        <p14:creationId xmlns:p14="http://schemas.microsoft.com/office/powerpoint/2010/main" val="41833352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03188"/>
            <a:ext cx="6889434" cy="64293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numCol="1" compatLnSpc="1">
            <a:prstTxWarp prst="textNoShape">
              <a:avLst/>
            </a:prstTxWarp>
          </a:bodyPr>
          <a:lstStyle/>
          <a:p>
            <a:r>
              <a:rPr lang="en-US" dirty="0" smtClean="0">
                <a:latin typeface="Helvetica" charset="0"/>
              </a:rPr>
              <a:t>Absolute Peak Gradient Determination</a:t>
            </a:r>
            <a:endParaRPr lang="en-US" dirty="0">
              <a:latin typeface="Helvetica" charset="0"/>
            </a:endParaRPr>
          </a:p>
        </p:txBody>
      </p:sp>
      <p:sp>
        <p:nvSpPr>
          <p:cNvPr id="17411" name="Date Placeholder 3"/>
          <p:cNvSpPr>
            <a:spLocks noGrp="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004C97"/>
                </a:solidFill>
                <a:latin typeface="Helvetica" charset="0"/>
              </a:rPr>
              <a:t>18 Sep 2015</a:t>
            </a:r>
            <a:endParaRPr lang="en-US" sz="900">
              <a:solidFill>
                <a:srgbClr val="004C97"/>
              </a:solidFill>
              <a:latin typeface="Helvetica" charset="0"/>
            </a:endParaRPr>
          </a:p>
        </p:txBody>
      </p:sp>
      <p:sp>
        <p:nvSpPr>
          <p:cNvPr id="17412" name="Footer Placeholder 4"/>
          <p:cNvSpPr>
            <a:spLocks noGrp="1"/>
          </p:cNvSpPr>
          <p:nvPr>
            <p:ph type="ftr"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004C97"/>
                </a:solidFill>
                <a:latin typeface="Helvetica" charset="0"/>
              </a:rPr>
              <a:t>E. Harms | FRAA03: High Gradient Performance in Fermilab ILC Cryomodule</a:t>
            </a:r>
            <a:endParaRPr lang="en-US" sz="900" b="1">
              <a:solidFill>
                <a:srgbClr val="004C97"/>
              </a:solidFill>
              <a:latin typeface="Helvetica" charset="0"/>
            </a:endParaRPr>
          </a:p>
        </p:txBody>
      </p:sp>
      <p:sp>
        <p:nvSpPr>
          <p:cNvPr id="17413" name="Slide Number Placeholder 5"/>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F208215-892E-8F45-AE10-431D6A6AAB8E}" type="slidenum">
              <a:rPr lang="en-US" sz="900">
                <a:solidFill>
                  <a:srgbClr val="004C97"/>
                </a:solidFill>
                <a:latin typeface="Helvetica" charset="0"/>
              </a:rPr>
              <a:pPr eaLnBrk="1" hangingPunct="1"/>
              <a:t>78</a:t>
            </a:fld>
            <a:endParaRPr lang="en-US" sz="900">
              <a:solidFill>
                <a:srgbClr val="004C97"/>
              </a:solidFill>
              <a:latin typeface="Helvetica" charset="0"/>
            </a:endParaRPr>
          </a:p>
        </p:txBody>
      </p:sp>
      <p:pic>
        <p:nvPicPr>
          <p:cNvPr id="7" name="Picture 6" descr="header4.g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00293" y="107331"/>
            <a:ext cx="2441923" cy="510995"/>
          </a:xfrm>
          <a:prstGeom prst="rect">
            <a:avLst/>
          </a:prstGeom>
        </p:spPr>
      </p:pic>
      <p:graphicFrame>
        <p:nvGraphicFramePr>
          <p:cNvPr id="4" name="Content Placeholder 3"/>
          <p:cNvGraphicFramePr>
            <a:graphicFrameLocks noGrp="1"/>
          </p:cNvGraphicFramePr>
          <p:nvPr>
            <p:ph idx="1"/>
            <p:extLst/>
          </p:nvPr>
        </p:nvGraphicFramePr>
        <p:xfrm>
          <a:off x="4825947" y="1989037"/>
          <a:ext cx="4116269" cy="2438400"/>
        </p:xfrm>
        <a:graphic>
          <a:graphicData uri="http://schemas.openxmlformats.org/drawingml/2006/table">
            <a:tbl>
              <a:tblPr firstRow="1" bandRow="1">
                <a:tableStyleId>{5C22544A-7EE6-4342-B048-85BDC9FD1C3A}</a:tableStyleId>
              </a:tblPr>
              <a:tblGrid>
                <a:gridCol w="1296488"/>
                <a:gridCol w="1242780"/>
                <a:gridCol w="1577001"/>
              </a:tblGrid>
              <a:tr h="552815">
                <a:tc>
                  <a:txBody>
                    <a:bodyPr/>
                    <a:lstStyle/>
                    <a:p>
                      <a:pPr algn="ctr"/>
                      <a:r>
                        <a:rPr lang="en-US" sz="1400" b="1" dirty="0" smtClean="0">
                          <a:solidFill>
                            <a:schemeClr val="accent6"/>
                          </a:solidFill>
                        </a:rPr>
                        <a:t>Cavity</a:t>
                      </a:r>
                      <a:endParaRPr lang="en-US" sz="1400" b="1" dirty="0">
                        <a:solidFill>
                          <a:schemeClr val="accent6"/>
                        </a:solidFill>
                      </a:endParaRPr>
                    </a:p>
                  </a:txBody>
                  <a:tcPr/>
                </a:tc>
                <a:tc>
                  <a:txBody>
                    <a:bodyPr/>
                    <a:lstStyle/>
                    <a:p>
                      <a:pPr algn="ctr"/>
                      <a:r>
                        <a:rPr lang="en-US" sz="1400" b="1" dirty="0" smtClean="0">
                          <a:solidFill>
                            <a:schemeClr val="accent6"/>
                          </a:solidFill>
                        </a:rPr>
                        <a:t>Peak Gradient (MV/m)</a:t>
                      </a:r>
                      <a:endParaRPr lang="en-US" sz="1400" b="1" dirty="0">
                        <a:solidFill>
                          <a:schemeClr val="accent6"/>
                        </a:solidFill>
                      </a:endParaRPr>
                    </a:p>
                  </a:txBody>
                  <a:tcPr/>
                </a:tc>
                <a:tc>
                  <a:txBody>
                    <a:bodyPr/>
                    <a:lstStyle/>
                    <a:p>
                      <a:pPr algn="ctr"/>
                      <a:r>
                        <a:rPr lang="en-US" sz="1400" b="1" dirty="0" smtClean="0">
                          <a:solidFill>
                            <a:schemeClr val="accent6"/>
                          </a:solidFill>
                        </a:rPr>
                        <a:t>Limitation</a:t>
                      </a:r>
                      <a:endParaRPr lang="en-US" sz="1400" b="1" dirty="0">
                        <a:solidFill>
                          <a:schemeClr val="accent6"/>
                        </a:solidFill>
                      </a:endParaRPr>
                    </a:p>
                  </a:txBody>
                  <a:tcPr/>
                </a:tc>
              </a:tr>
              <a:tr h="195661">
                <a:tc>
                  <a:txBody>
                    <a:bodyPr/>
                    <a:lstStyle/>
                    <a:p>
                      <a:pPr marL="0" marR="0" algn="l">
                        <a:spcBef>
                          <a:spcPts val="0"/>
                        </a:spcBef>
                        <a:spcAft>
                          <a:spcPts val="300"/>
                        </a:spcAft>
                      </a:pPr>
                      <a:r>
                        <a:rPr lang="en-GB" sz="1400" i="0" kern="800" dirty="0">
                          <a:effectLst/>
                          <a:latin typeface="+mn-lt"/>
                          <a:ea typeface="Times New Roman"/>
                          <a:cs typeface="Times New Roman"/>
                        </a:rPr>
                        <a:t>1/TB9AES008</a:t>
                      </a:r>
                      <a:endParaRPr lang="en-US" sz="2000" i="0" kern="800" dirty="0">
                        <a:effectLst/>
                        <a:latin typeface="+mn-lt"/>
                        <a:ea typeface="Times New Roman"/>
                        <a:cs typeface="Times New Roman"/>
                      </a:endParaRPr>
                    </a:p>
                  </a:txBody>
                  <a:tcPr marL="68580" marR="68580" marT="0" marB="0"/>
                </a:tc>
                <a:tc>
                  <a:txBody>
                    <a:bodyPr/>
                    <a:lstStyle/>
                    <a:p>
                      <a:pPr marL="0" marR="0" algn="ctr">
                        <a:spcBef>
                          <a:spcPts val="0"/>
                        </a:spcBef>
                        <a:spcAft>
                          <a:spcPts val="300"/>
                        </a:spcAft>
                      </a:pPr>
                      <a:r>
                        <a:rPr lang="en-GB" sz="1400" i="0" kern="800">
                          <a:effectLst/>
                          <a:latin typeface="+mn-lt"/>
                          <a:ea typeface="Times New Roman"/>
                          <a:cs typeface="Times New Roman"/>
                        </a:rPr>
                        <a:t>32.3</a:t>
                      </a:r>
                      <a:endParaRPr lang="en-US" sz="2000" i="0" kern="800">
                        <a:effectLst/>
                        <a:latin typeface="+mn-lt"/>
                        <a:ea typeface="Times New Roman"/>
                        <a:cs typeface="Times New Roman"/>
                      </a:endParaRPr>
                    </a:p>
                  </a:txBody>
                  <a:tcPr marL="68580" marR="68580" marT="0" marB="0"/>
                </a:tc>
                <a:tc>
                  <a:txBody>
                    <a:bodyPr/>
                    <a:lstStyle/>
                    <a:p>
                      <a:pPr marL="0" marR="0" algn="ctr">
                        <a:spcBef>
                          <a:spcPts val="0"/>
                        </a:spcBef>
                        <a:spcAft>
                          <a:spcPts val="300"/>
                        </a:spcAft>
                      </a:pPr>
                      <a:r>
                        <a:rPr lang="en-GB" sz="1400" i="0" kern="800">
                          <a:effectLst/>
                          <a:latin typeface="+mn-lt"/>
                          <a:ea typeface="Times New Roman"/>
                          <a:cs typeface="Times New Roman"/>
                        </a:rPr>
                        <a:t>Quench</a:t>
                      </a:r>
                      <a:endParaRPr lang="en-US" sz="2000" i="0" kern="800">
                        <a:effectLst/>
                        <a:latin typeface="+mn-lt"/>
                        <a:ea typeface="Times New Roman"/>
                        <a:cs typeface="Times New Roman"/>
                      </a:endParaRPr>
                    </a:p>
                  </a:txBody>
                  <a:tcPr marL="68580" marR="68580" marT="0" marB="0"/>
                </a:tc>
              </a:tr>
              <a:tr h="195661">
                <a:tc>
                  <a:txBody>
                    <a:bodyPr/>
                    <a:lstStyle/>
                    <a:p>
                      <a:pPr marL="0" marR="0" algn="l">
                        <a:spcBef>
                          <a:spcPts val="0"/>
                        </a:spcBef>
                        <a:spcAft>
                          <a:spcPts val="300"/>
                        </a:spcAft>
                      </a:pPr>
                      <a:r>
                        <a:rPr lang="en-GB" sz="1400" i="0" kern="800" dirty="0">
                          <a:effectLst/>
                          <a:latin typeface="+mn-lt"/>
                          <a:ea typeface="Times New Roman"/>
                          <a:cs typeface="Times New Roman"/>
                        </a:rPr>
                        <a:t>2/TB9RI018</a:t>
                      </a:r>
                      <a:endParaRPr lang="en-US" sz="2000" i="0" kern="800" dirty="0">
                        <a:effectLst/>
                        <a:latin typeface="+mn-lt"/>
                        <a:ea typeface="Times New Roman"/>
                        <a:cs typeface="Times New Roman"/>
                      </a:endParaRPr>
                    </a:p>
                  </a:txBody>
                  <a:tcPr marL="68580" marR="68580" marT="0" marB="0"/>
                </a:tc>
                <a:tc>
                  <a:txBody>
                    <a:bodyPr/>
                    <a:lstStyle/>
                    <a:p>
                      <a:pPr marL="0" marR="0" algn="ctr">
                        <a:spcBef>
                          <a:spcPts val="0"/>
                        </a:spcBef>
                        <a:spcAft>
                          <a:spcPts val="300"/>
                        </a:spcAft>
                      </a:pPr>
                      <a:r>
                        <a:rPr lang="en-GB" sz="1400" i="0" kern="800">
                          <a:effectLst/>
                          <a:latin typeface="+mn-lt"/>
                          <a:ea typeface="Times New Roman"/>
                          <a:cs typeface="Times New Roman"/>
                        </a:rPr>
                        <a:t>31.8</a:t>
                      </a:r>
                      <a:endParaRPr lang="en-US" sz="2000" i="0" kern="800">
                        <a:effectLst/>
                        <a:latin typeface="+mn-lt"/>
                        <a:ea typeface="Times New Roman"/>
                        <a:cs typeface="Times New Roman"/>
                      </a:endParaRPr>
                    </a:p>
                  </a:txBody>
                  <a:tcPr marL="68580" marR="68580" marT="0" marB="0"/>
                </a:tc>
                <a:tc>
                  <a:txBody>
                    <a:bodyPr/>
                    <a:lstStyle/>
                    <a:p>
                      <a:pPr marL="0" marR="0" algn="ctr">
                        <a:spcBef>
                          <a:spcPts val="0"/>
                        </a:spcBef>
                        <a:spcAft>
                          <a:spcPts val="300"/>
                        </a:spcAft>
                      </a:pPr>
                      <a:r>
                        <a:rPr lang="en-GB" sz="1400" i="0" kern="800">
                          <a:effectLst/>
                          <a:latin typeface="+mn-lt"/>
                          <a:ea typeface="Times New Roman"/>
                          <a:cs typeface="Times New Roman"/>
                        </a:rPr>
                        <a:t>Quench</a:t>
                      </a:r>
                      <a:endParaRPr lang="en-US" sz="2000" i="0" kern="800">
                        <a:effectLst/>
                        <a:latin typeface="+mn-lt"/>
                        <a:ea typeface="Times New Roman"/>
                        <a:cs typeface="Times New Roman"/>
                      </a:endParaRPr>
                    </a:p>
                  </a:txBody>
                  <a:tcPr marL="68580" marR="68580" marT="0" marB="0"/>
                </a:tc>
              </a:tr>
              <a:tr h="195661">
                <a:tc>
                  <a:txBody>
                    <a:bodyPr/>
                    <a:lstStyle/>
                    <a:p>
                      <a:pPr marL="0" marR="0" algn="l">
                        <a:spcBef>
                          <a:spcPts val="0"/>
                        </a:spcBef>
                        <a:spcAft>
                          <a:spcPts val="300"/>
                        </a:spcAft>
                      </a:pPr>
                      <a:r>
                        <a:rPr lang="en-GB" sz="1400" i="0" kern="800" dirty="0">
                          <a:effectLst/>
                          <a:latin typeface="+mn-lt"/>
                          <a:ea typeface="Times New Roman"/>
                          <a:cs typeface="Times New Roman"/>
                        </a:rPr>
                        <a:t>3/TB9AES010</a:t>
                      </a:r>
                      <a:endParaRPr lang="en-US" sz="2000" i="0" kern="800" dirty="0">
                        <a:effectLst/>
                        <a:latin typeface="+mn-lt"/>
                        <a:ea typeface="Times New Roman"/>
                        <a:cs typeface="Times New Roman"/>
                      </a:endParaRPr>
                    </a:p>
                  </a:txBody>
                  <a:tcPr marL="68580" marR="68580" marT="0" marB="0"/>
                </a:tc>
                <a:tc>
                  <a:txBody>
                    <a:bodyPr/>
                    <a:lstStyle/>
                    <a:p>
                      <a:pPr marL="0" marR="0" algn="ctr">
                        <a:spcBef>
                          <a:spcPts val="0"/>
                        </a:spcBef>
                        <a:spcAft>
                          <a:spcPts val="300"/>
                        </a:spcAft>
                      </a:pPr>
                      <a:r>
                        <a:rPr lang="en-GB" sz="1400" i="0" kern="800" dirty="0">
                          <a:solidFill>
                            <a:schemeClr val="accent3"/>
                          </a:solidFill>
                          <a:effectLst/>
                          <a:latin typeface="+mn-lt"/>
                          <a:ea typeface="Times New Roman"/>
                          <a:cs typeface="Times New Roman"/>
                        </a:rPr>
                        <a:t>≥ 33</a:t>
                      </a:r>
                      <a:endParaRPr lang="en-US" sz="2000" i="0" kern="800" dirty="0">
                        <a:solidFill>
                          <a:schemeClr val="accent3"/>
                        </a:solidFill>
                        <a:effectLst/>
                        <a:latin typeface="+mn-lt"/>
                        <a:ea typeface="Times New Roman"/>
                        <a:cs typeface="Times New Roman"/>
                      </a:endParaRPr>
                    </a:p>
                  </a:txBody>
                  <a:tcPr marL="68580" marR="68580" marT="0" marB="0"/>
                </a:tc>
                <a:tc>
                  <a:txBody>
                    <a:bodyPr/>
                    <a:lstStyle/>
                    <a:p>
                      <a:pPr marL="0" marR="0" algn="ctr">
                        <a:spcBef>
                          <a:spcPts val="0"/>
                        </a:spcBef>
                        <a:spcAft>
                          <a:spcPts val="300"/>
                        </a:spcAft>
                      </a:pPr>
                      <a:r>
                        <a:rPr lang="en-GB" sz="1400" i="0" kern="800" dirty="0" err="1">
                          <a:solidFill>
                            <a:schemeClr val="accent3"/>
                          </a:solidFill>
                          <a:effectLst/>
                          <a:latin typeface="+mn-lt"/>
                          <a:ea typeface="Times New Roman"/>
                          <a:cs typeface="Times New Roman"/>
                        </a:rPr>
                        <a:t>tbd</a:t>
                      </a:r>
                      <a:endParaRPr lang="en-US" sz="2000" i="0" kern="800" dirty="0">
                        <a:solidFill>
                          <a:schemeClr val="accent3"/>
                        </a:solidFill>
                        <a:effectLst/>
                        <a:latin typeface="+mn-lt"/>
                        <a:ea typeface="Times New Roman"/>
                        <a:cs typeface="Times New Roman"/>
                      </a:endParaRPr>
                    </a:p>
                  </a:txBody>
                  <a:tcPr marL="68580" marR="68580" marT="0" marB="0"/>
                </a:tc>
              </a:tr>
              <a:tr h="195661">
                <a:tc>
                  <a:txBody>
                    <a:bodyPr/>
                    <a:lstStyle/>
                    <a:p>
                      <a:pPr marL="0" marR="0" algn="l">
                        <a:spcBef>
                          <a:spcPts val="0"/>
                        </a:spcBef>
                        <a:spcAft>
                          <a:spcPts val="300"/>
                        </a:spcAft>
                      </a:pPr>
                      <a:r>
                        <a:rPr lang="en-GB" sz="1400" i="0" kern="800" dirty="0">
                          <a:effectLst/>
                          <a:latin typeface="+mn-lt"/>
                          <a:ea typeface="Times New Roman"/>
                          <a:cs typeface="Times New Roman"/>
                        </a:rPr>
                        <a:t>4/TB9RI019</a:t>
                      </a:r>
                      <a:endParaRPr lang="en-US" sz="2000" i="0" kern="800" dirty="0">
                        <a:effectLst/>
                        <a:latin typeface="+mn-lt"/>
                        <a:ea typeface="Times New Roman"/>
                        <a:cs typeface="Times New Roman"/>
                      </a:endParaRPr>
                    </a:p>
                  </a:txBody>
                  <a:tcPr marL="68580" marR="68580" marT="0" marB="0"/>
                </a:tc>
                <a:tc>
                  <a:txBody>
                    <a:bodyPr/>
                    <a:lstStyle/>
                    <a:p>
                      <a:pPr marL="0" marR="0" algn="ctr">
                        <a:spcBef>
                          <a:spcPts val="0"/>
                        </a:spcBef>
                        <a:spcAft>
                          <a:spcPts val="300"/>
                        </a:spcAft>
                      </a:pPr>
                      <a:r>
                        <a:rPr lang="en-GB" sz="1400" i="0" kern="800" dirty="0">
                          <a:solidFill>
                            <a:schemeClr val="accent3"/>
                          </a:solidFill>
                          <a:effectLst/>
                          <a:latin typeface="+mn-lt"/>
                          <a:ea typeface="Times New Roman"/>
                          <a:cs typeface="Times New Roman"/>
                        </a:rPr>
                        <a:t>≥ 33</a:t>
                      </a:r>
                      <a:endParaRPr lang="en-US" sz="2000" i="0" kern="800" dirty="0">
                        <a:solidFill>
                          <a:schemeClr val="accent3"/>
                        </a:solidFill>
                        <a:effectLst/>
                        <a:latin typeface="+mn-lt"/>
                        <a:ea typeface="Times New Roman"/>
                        <a:cs typeface="Times New Roman"/>
                      </a:endParaRPr>
                    </a:p>
                  </a:txBody>
                  <a:tcPr marL="68580" marR="68580" marT="0" marB="0"/>
                </a:tc>
                <a:tc>
                  <a:txBody>
                    <a:bodyPr/>
                    <a:lstStyle/>
                    <a:p>
                      <a:pPr marL="0" marR="0" algn="ctr">
                        <a:spcBef>
                          <a:spcPts val="0"/>
                        </a:spcBef>
                        <a:spcAft>
                          <a:spcPts val="300"/>
                        </a:spcAft>
                      </a:pPr>
                      <a:r>
                        <a:rPr lang="en-GB" sz="1400" i="0" kern="800" dirty="0" err="1">
                          <a:solidFill>
                            <a:schemeClr val="accent3"/>
                          </a:solidFill>
                          <a:effectLst/>
                          <a:latin typeface="+mn-lt"/>
                          <a:ea typeface="Times New Roman"/>
                          <a:cs typeface="Times New Roman"/>
                        </a:rPr>
                        <a:t>tbd</a:t>
                      </a:r>
                      <a:endParaRPr lang="en-US" sz="2000" i="0" kern="800" dirty="0">
                        <a:solidFill>
                          <a:schemeClr val="accent3"/>
                        </a:solidFill>
                        <a:effectLst/>
                        <a:latin typeface="+mn-lt"/>
                        <a:ea typeface="Times New Roman"/>
                        <a:cs typeface="Times New Roman"/>
                      </a:endParaRPr>
                    </a:p>
                  </a:txBody>
                  <a:tcPr marL="68580" marR="68580" marT="0" marB="0"/>
                </a:tc>
              </a:tr>
              <a:tr h="195661">
                <a:tc>
                  <a:txBody>
                    <a:bodyPr/>
                    <a:lstStyle/>
                    <a:p>
                      <a:pPr marL="0" marR="0" algn="l">
                        <a:spcBef>
                          <a:spcPts val="0"/>
                        </a:spcBef>
                        <a:spcAft>
                          <a:spcPts val="300"/>
                        </a:spcAft>
                      </a:pPr>
                      <a:r>
                        <a:rPr lang="en-GB" sz="1400" i="0" kern="800" dirty="0">
                          <a:effectLst/>
                          <a:latin typeface="+mn-lt"/>
                          <a:ea typeface="Times New Roman"/>
                          <a:cs typeface="Times New Roman"/>
                        </a:rPr>
                        <a:t>5/TB9ACC016</a:t>
                      </a:r>
                      <a:endParaRPr lang="en-US" sz="2000" i="0" kern="800" dirty="0">
                        <a:effectLst/>
                        <a:latin typeface="+mn-lt"/>
                        <a:ea typeface="Times New Roman"/>
                        <a:cs typeface="Times New Roman"/>
                      </a:endParaRPr>
                    </a:p>
                  </a:txBody>
                  <a:tcPr marL="68580" marR="68580" marT="0" marB="0"/>
                </a:tc>
                <a:tc>
                  <a:txBody>
                    <a:bodyPr/>
                    <a:lstStyle/>
                    <a:p>
                      <a:pPr marL="0" marR="0" algn="ctr">
                        <a:spcBef>
                          <a:spcPts val="0"/>
                        </a:spcBef>
                        <a:spcAft>
                          <a:spcPts val="300"/>
                        </a:spcAft>
                      </a:pPr>
                      <a:r>
                        <a:rPr lang="en-GB" sz="1400" i="0" kern="800" dirty="0">
                          <a:solidFill>
                            <a:srgbClr val="519A24"/>
                          </a:solidFill>
                          <a:effectLst/>
                          <a:latin typeface="+mn-lt"/>
                          <a:ea typeface="Times New Roman"/>
                          <a:cs typeface="Times New Roman"/>
                        </a:rPr>
                        <a:t>≥ 33</a:t>
                      </a:r>
                      <a:endParaRPr lang="en-US" sz="2000" i="0" kern="800" dirty="0">
                        <a:solidFill>
                          <a:srgbClr val="519A24"/>
                        </a:solidFill>
                        <a:effectLst/>
                        <a:latin typeface="+mn-lt"/>
                        <a:ea typeface="Times New Roman"/>
                        <a:cs typeface="Times New Roman"/>
                      </a:endParaRPr>
                    </a:p>
                  </a:txBody>
                  <a:tcPr marL="68580" marR="68580" marT="0" marB="0"/>
                </a:tc>
                <a:tc>
                  <a:txBody>
                    <a:bodyPr/>
                    <a:lstStyle/>
                    <a:p>
                      <a:pPr marL="0" marR="0" algn="ctr">
                        <a:spcBef>
                          <a:spcPts val="0"/>
                        </a:spcBef>
                        <a:spcAft>
                          <a:spcPts val="300"/>
                        </a:spcAft>
                      </a:pPr>
                      <a:r>
                        <a:rPr lang="en-GB" sz="1400" i="0" kern="800" dirty="0" err="1">
                          <a:solidFill>
                            <a:schemeClr val="accent3"/>
                          </a:solidFill>
                          <a:effectLst/>
                          <a:latin typeface="+mn-lt"/>
                          <a:ea typeface="Times New Roman"/>
                          <a:cs typeface="Times New Roman"/>
                        </a:rPr>
                        <a:t>tbd</a:t>
                      </a:r>
                      <a:endParaRPr lang="en-US" sz="2000" i="0" kern="800" dirty="0">
                        <a:solidFill>
                          <a:schemeClr val="accent3"/>
                        </a:solidFill>
                        <a:effectLst/>
                        <a:latin typeface="+mn-lt"/>
                        <a:ea typeface="Times New Roman"/>
                        <a:cs typeface="Times New Roman"/>
                      </a:endParaRPr>
                    </a:p>
                  </a:txBody>
                  <a:tcPr marL="68580" marR="68580" marT="0" marB="0"/>
                </a:tc>
              </a:tr>
              <a:tr h="195661">
                <a:tc>
                  <a:txBody>
                    <a:bodyPr/>
                    <a:lstStyle/>
                    <a:p>
                      <a:pPr marL="0" marR="0" algn="l">
                        <a:spcBef>
                          <a:spcPts val="0"/>
                        </a:spcBef>
                        <a:spcAft>
                          <a:spcPts val="300"/>
                        </a:spcAft>
                      </a:pPr>
                      <a:r>
                        <a:rPr lang="en-GB" sz="1400" i="0" kern="800">
                          <a:effectLst/>
                          <a:latin typeface="+mn-lt"/>
                          <a:ea typeface="Times New Roman"/>
                          <a:cs typeface="Times New Roman"/>
                        </a:rPr>
                        <a:t>6/TB9AES009</a:t>
                      </a:r>
                      <a:endParaRPr lang="en-US" sz="2000" i="0" kern="800">
                        <a:effectLst/>
                        <a:latin typeface="+mn-lt"/>
                        <a:ea typeface="Times New Roman"/>
                        <a:cs typeface="Times New Roman"/>
                      </a:endParaRPr>
                    </a:p>
                  </a:txBody>
                  <a:tcPr marL="68580" marR="68580" marT="0" marB="0"/>
                </a:tc>
                <a:tc>
                  <a:txBody>
                    <a:bodyPr/>
                    <a:lstStyle/>
                    <a:p>
                      <a:pPr marL="0" marR="0" algn="ctr">
                        <a:spcBef>
                          <a:spcPts val="0"/>
                        </a:spcBef>
                        <a:spcAft>
                          <a:spcPts val="300"/>
                        </a:spcAft>
                      </a:pPr>
                      <a:r>
                        <a:rPr lang="en-GB" sz="1400" i="0" kern="800" dirty="0">
                          <a:effectLst/>
                          <a:latin typeface="+mn-lt"/>
                          <a:ea typeface="Times New Roman"/>
                          <a:cs typeface="Times New Roman"/>
                        </a:rPr>
                        <a:t>29.8</a:t>
                      </a:r>
                      <a:endParaRPr lang="en-US" sz="2000" i="0" kern="800" dirty="0">
                        <a:effectLst/>
                        <a:latin typeface="+mn-lt"/>
                        <a:ea typeface="Times New Roman"/>
                        <a:cs typeface="Times New Roman"/>
                      </a:endParaRPr>
                    </a:p>
                  </a:txBody>
                  <a:tcPr marL="68580" marR="68580" marT="0" marB="0"/>
                </a:tc>
                <a:tc>
                  <a:txBody>
                    <a:bodyPr/>
                    <a:lstStyle/>
                    <a:p>
                      <a:pPr marL="0" marR="0" algn="ctr">
                        <a:spcBef>
                          <a:spcPts val="0"/>
                        </a:spcBef>
                        <a:spcAft>
                          <a:spcPts val="300"/>
                        </a:spcAft>
                      </a:pPr>
                      <a:r>
                        <a:rPr lang="en-GB" sz="1400" i="0" kern="800">
                          <a:effectLst/>
                          <a:latin typeface="+mn-lt"/>
                          <a:ea typeface="Times New Roman"/>
                          <a:cs typeface="Times New Roman"/>
                        </a:rPr>
                        <a:t>Quench</a:t>
                      </a:r>
                      <a:endParaRPr lang="en-US" sz="2000" i="0" kern="800">
                        <a:effectLst/>
                        <a:latin typeface="+mn-lt"/>
                        <a:ea typeface="Times New Roman"/>
                        <a:cs typeface="Times New Roman"/>
                      </a:endParaRPr>
                    </a:p>
                  </a:txBody>
                  <a:tcPr marL="68580" marR="68580" marT="0" marB="0"/>
                </a:tc>
              </a:tr>
              <a:tr h="195661">
                <a:tc>
                  <a:txBody>
                    <a:bodyPr/>
                    <a:lstStyle/>
                    <a:p>
                      <a:pPr marL="0" marR="0" algn="l">
                        <a:spcBef>
                          <a:spcPts val="0"/>
                        </a:spcBef>
                        <a:spcAft>
                          <a:spcPts val="300"/>
                        </a:spcAft>
                      </a:pPr>
                      <a:r>
                        <a:rPr lang="en-GB" sz="1400" i="0" kern="800" dirty="0">
                          <a:effectLst/>
                          <a:latin typeface="+mn-lt"/>
                          <a:ea typeface="Times New Roman"/>
                          <a:cs typeface="Times New Roman"/>
                        </a:rPr>
                        <a:t>7/RI027</a:t>
                      </a:r>
                      <a:endParaRPr lang="en-US" sz="2000" i="0" kern="800" dirty="0">
                        <a:effectLst/>
                        <a:latin typeface="+mn-lt"/>
                        <a:ea typeface="Times New Roman"/>
                        <a:cs typeface="Times New Roman"/>
                      </a:endParaRPr>
                    </a:p>
                  </a:txBody>
                  <a:tcPr marL="68580" marR="68580" marT="0" marB="0"/>
                </a:tc>
                <a:tc>
                  <a:txBody>
                    <a:bodyPr/>
                    <a:lstStyle/>
                    <a:p>
                      <a:pPr marL="0" marR="0" algn="ctr">
                        <a:spcBef>
                          <a:spcPts val="0"/>
                        </a:spcBef>
                        <a:spcAft>
                          <a:spcPts val="300"/>
                        </a:spcAft>
                      </a:pPr>
                      <a:r>
                        <a:rPr lang="en-GB" sz="1400" i="0" kern="800" dirty="0">
                          <a:solidFill>
                            <a:srgbClr val="519A24"/>
                          </a:solidFill>
                          <a:effectLst/>
                          <a:latin typeface="+mn-lt"/>
                          <a:ea typeface="Times New Roman"/>
                          <a:cs typeface="Times New Roman"/>
                        </a:rPr>
                        <a:t>≥ 33</a:t>
                      </a:r>
                      <a:endParaRPr lang="en-US" sz="2000" i="0" kern="800" dirty="0">
                        <a:solidFill>
                          <a:srgbClr val="519A24"/>
                        </a:solidFill>
                        <a:effectLst/>
                        <a:latin typeface="+mn-lt"/>
                        <a:ea typeface="Times New Roman"/>
                        <a:cs typeface="Times New Roman"/>
                      </a:endParaRPr>
                    </a:p>
                  </a:txBody>
                  <a:tcPr marL="68580" marR="68580" marT="0" marB="0"/>
                </a:tc>
                <a:tc>
                  <a:txBody>
                    <a:bodyPr/>
                    <a:lstStyle/>
                    <a:p>
                      <a:pPr marL="0" marR="0" algn="ctr">
                        <a:spcBef>
                          <a:spcPts val="0"/>
                        </a:spcBef>
                        <a:spcAft>
                          <a:spcPts val="300"/>
                        </a:spcAft>
                      </a:pPr>
                      <a:r>
                        <a:rPr lang="en-GB" sz="1400" i="0" kern="800" dirty="0" err="1">
                          <a:solidFill>
                            <a:srgbClr val="519A24"/>
                          </a:solidFill>
                          <a:effectLst/>
                          <a:latin typeface="+mn-lt"/>
                          <a:ea typeface="Times New Roman"/>
                          <a:cs typeface="Times New Roman"/>
                        </a:rPr>
                        <a:t>tbd</a:t>
                      </a:r>
                      <a:endParaRPr lang="en-US" sz="2000" i="0" kern="800" dirty="0">
                        <a:solidFill>
                          <a:srgbClr val="519A24"/>
                        </a:solidFill>
                        <a:effectLst/>
                        <a:latin typeface="+mn-lt"/>
                        <a:ea typeface="Times New Roman"/>
                        <a:cs typeface="Times New Roman"/>
                      </a:endParaRPr>
                    </a:p>
                  </a:txBody>
                  <a:tcPr marL="68580" marR="68580" marT="0" marB="0"/>
                </a:tc>
              </a:tr>
              <a:tr h="195661">
                <a:tc>
                  <a:txBody>
                    <a:bodyPr/>
                    <a:lstStyle/>
                    <a:p>
                      <a:pPr marL="0" marR="0" algn="l">
                        <a:spcBef>
                          <a:spcPts val="0"/>
                        </a:spcBef>
                        <a:spcAft>
                          <a:spcPts val="300"/>
                        </a:spcAft>
                      </a:pPr>
                      <a:r>
                        <a:rPr lang="en-GB" sz="1400" i="0" kern="800" dirty="0">
                          <a:effectLst/>
                          <a:latin typeface="+mn-lt"/>
                          <a:ea typeface="Times New Roman"/>
                          <a:cs typeface="Times New Roman"/>
                        </a:rPr>
                        <a:t>8/RI028</a:t>
                      </a:r>
                      <a:endParaRPr lang="en-US" sz="2000" i="0" kern="800" dirty="0">
                        <a:effectLst/>
                        <a:latin typeface="+mn-lt"/>
                        <a:ea typeface="Times New Roman"/>
                        <a:cs typeface="Times New Roman"/>
                      </a:endParaRPr>
                    </a:p>
                  </a:txBody>
                  <a:tcPr marL="68580" marR="68580" marT="0" marB="0"/>
                </a:tc>
                <a:tc>
                  <a:txBody>
                    <a:bodyPr/>
                    <a:lstStyle/>
                    <a:p>
                      <a:pPr marL="0" marR="0" algn="ctr">
                        <a:spcBef>
                          <a:spcPts val="0"/>
                        </a:spcBef>
                        <a:spcAft>
                          <a:spcPts val="300"/>
                        </a:spcAft>
                      </a:pPr>
                      <a:r>
                        <a:rPr lang="en-GB" sz="1400" i="0" kern="800" dirty="0">
                          <a:effectLst/>
                          <a:latin typeface="+mn-lt"/>
                          <a:ea typeface="Times New Roman"/>
                          <a:cs typeface="Times New Roman"/>
                        </a:rPr>
                        <a:t>32.2</a:t>
                      </a:r>
                      <a:endParaRPr lang="en-US" sz="2000" i="0" kern="800" dirty="0">
                        <a:effectLst/>
                        <a:latin typeface="+mn-lt"/>
                        <a:ea typeface="Times New Roman"/>
                        <a:cs typeface="Times New Roman"/>
                      </a:endParaRPr>
                    </a:p>
                  </a:txBody>
                  <a:tcPr marL="68580" marR="68580" marT="0" marB="0"/>
                </a:tc>
                <a:tc>
                  <a:txBody>
                    <a:bodyPr/>
                    <a:lstStyle/>
                    <a:p>
                      <a:pPr marL="0" marR="0" algn="ctr">
                        <a:spcBef>
                          <a:spcPts val="0"/>
                        </a:spcBef>
                        <a:spcAft>
                          <a:spcPts val="300"/>
                        </a:spcAft>
                      </a:pPr>
                      <a:r>
                        <a:rPr lang="en-GB" sz="1400" i="0" kern="800" dirty="0">
                          <a:effectLst/>
                          <a:latin typeface="+mn-lt"/>
                          <a:ea typeface="Times New Roman"/>
                          <a:cs typeface="Times New Roman"/>
                        </a:rPr>
                        <a:t>Quench</a:t>
                      </a:r>
                      <a:endParaRPr lang="en-US" sz="2000" i="0" kern="800" dirty="0">
                        <a:effectLst/>
                        <a:latin typeface="+mn-lt"/>
                        <a:ea typeface="Times New Roman"/>
                        <a:cs typeface="Times New Roman"/>
                      </a:endParaRPr>
                    </a:p>
                  </a:txBody>
                  <a:tcPr marL="68580" marR="68580" marT="0" marB="0"/>
                </a:tc>
              </a:tr>
            </a:tbl>
          </a:graphicData>
        </a:graphic>
      </p:graphicFrame>
      <p:sp>
        <p:nvSpPr>
          <p:cNvPr id="5" name="TextBox 4"/>
          <p:cNvSpPr txBox="1"/>
          <p:nvPr/>
        </p:nvSpPr>
        <p:spPr>
          <a:xfrm>
            <a:off x="806450" y="5570753"/>
            <a:ext cx="7540415" cy="646331"/>
          </a:xfrm>
          <a:prstGeom prst="rect">
            <a:avLst/>
          </a:prstGeom>
          <a:noFill/>
        </p:spPr>
        <p:txBody>
          <a:bodyPr wrap="square" rtlCol="0">
            <a:spAutoFit/>
          </a:bodyPr>
          <a:lstStyle/>
          <a:p>
            <a:pPr algn="ctr" defTabSz="457200" fontAlgn="base">
              <a:spcBef>
                <a:spcPct val="0"/>
              </a:spcBef>
              <a:spcAft>
                <a:spcPct val="0"/>
              </a:spcAft>
            </a:pPr>
            <a:r>
              <a:rPr lang="en-GB" u="sng" dirty="0">
                <a:solidFill>
                  <a:srgbClr val="004C97"/>
                </a:solidFill>
                <a:latin typeface="Calibri" charset="0"/>
                <a:ea typeface="ＭＳ Ｐゴシック" charset="0"/>
              </a:rPr>
              <a:t>Peak CM-2 Cavity Gradients with all 8 </a:t>
            </a:r>
            <a:r>
              <a:rPr lang="en-GB" u="sng" dirty="0" smtClean="0">
                <a:solidFill>
                  <a:srgbClr val="004C97"/>
                </a:solidFill>
                <a:latin typeface="Calibri" charset="0"/>
                <a:ea typeface="ＭＳ Ｐゴシック" charset="0"/>
              </a:rPr>
              <a:t>powered </a:t>
            </a:r>
            <a:r>
              <a:rPr lang="en-GB" u="sng" dirty="0">
                <a:solidFill>
                  <a:srgbClr val="004C97"/>
                </a:solidFill>
                <a:latin typeface="Calibri" charset="0"/>
                <a:ea typeface="ＭＳ Ｐゴシック" charset="0"/>
              </a:rPr>
              <a:t>at </a:t>
            </a:r>
            <a:r>
              <a:rPr lang="en-GB" u="sng" dirty="0" smtClean="0">
                <a:solidFill>
                  <a:srgbClr val="004C97"/>
                </a:solidFill>
                <a:latin typeface="Calibri" charset="0"/>
                <a:ea typeface="ＭＳ Ｐゴシック" charset="0"/>
              </a:rPr>
              <a:t>once: </a:t>
            </a:r>
            <a:endParaRPr lang="en-GB" dirty="0">
              <a:solidFill>
                <a:srgbClr val="004C97"/>
              </a:solidFill>
              <a:latin typeface="Calibri" charset="0"/>
              <a:ea typeface="ＭＳ Ｐゴシック" charset="0"/>
            </a:endParaRPr>
          </a:p>
          <a:p>
            <a:pPr algn="ctr" defTabSz="457200" fontAlgn="base">
              <a:spcBef>
                <a:spcPct val="0"/>
              </a:spcBef>
              <a:spcAft>
                <a:spcPct val="0"/>
              </a:spcAft>
            </a:pPr>
            <a:r>
              <a:rPr lang="en-GB" b="1" dirty="0" smtClean="0">
                <a:solidFill>
                  <a:srgbClr val="004C97"/>
                </a:solidFill>
                <a:latin typeface="Calibri" charset="0"/>
                <a:ea typeface="ＭＳ Ｐゴシック" charset="0"/>
              </a:rPr>
              <a:t>Sum </a:t>
            </a:r>
            <a:r>
              <a:rPr lang="en-GB" b="1" dirty="0">
                <a:solidFill>
                  <a:srgbClr val="004C97"/>
                </a:solidFill>
                <a:latin typeface="Calibri" charset="0"/>
                <a:ea typeface="ＭＳ Ｐゴシック" charset="0"/>
              </a:rPr>
              <a:t>= 258.1 </a:t>
            </a:r>
            <a:r>
              <a:rPr lang="en-GB" b="1" dirty="0" smtClean="0">
                <a:solidFill>
                  <a:srgbClr val="004C97"/>
                </a:solidFill>
                <a:latin typeface="Calibri" charset="0"/>
                <a:ea typeface="ＭＳ Ｐゴシック" charset="0"/>
              </a:rPr>
              <a:t>MV, Average </a:t>
            </a:r>
            <a:r>
              <a:rPr lang="en-GB" b="1" dirty="0">
                <a:solidFill>
                  <a:srgbClr val="004C97"/>
                </a:solidFill>
                <a:latin typeface="Calibri" charset="0"/>
                <a:ea typeface="ＭＳ Ｐゴシック" charset="0"/>
              </a:rPr>
              <a:t>= 32.2 MV/m</a:t>
            </a:r>
            <a:r>
              <a:rPr lang="en-US" b="1" dirty="0">
                <a:solidFill>
                  <a:srgbClr val="004C97"/>
                </a:solidFill>
                <a:latin typeface="Calibri" charset="0"/>
                <a:ea typeface="ＭＳ Ｐゴシック" charset="0"/>
              </a:rPr>
              <a:t> </a:t>
            </a:r>
          </a:p>
        </p:txBody>
      </p:sp>
      <p:pic>
        <p:nvPicPr>
          <p:cNvPr id="3" name="Picture 2" descr="cm2gradlimit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1120904"/>
            <a:ext cx="4498470" cy="4432684"/>
          </a:xfrm>
          <a:prstGeom prst="rect">
            <a:avLst/>
          </a:prstGeom>
          <a:ln>
            <a:solidFill>
              <a:schemeClr val="bg1"/>
            </a:solidFill>
          </a:ln>
        </p:spPr>
      </p:pic>
      <p:cxnSp>
        <p:nvCxnSpPr>
          <p:cNvPr id="9" name="Straight Connector 8"/>
          <p:cNvCxnSpPr/>
          <p:nvPr/>
        </p:nvCxnSpPr>
        <p:spPr>
          <a:xfrm>
            <a:off x="676275" y="2484209"/>
            <a:ext cx="2839630" cy="0"/>
          </a:xfrm>
          <a:prstGeom prst="line">
            <a:avLst/>
          </a:prstGeom>
          <a:ln>
            <a:solidFill>
              <a:schemeClr val="tx2"/>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86545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1093788" y="541338"/>
            <a:ext cx="7283450"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bIns="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5pPr>
            <a:lvl6pPr marL="2514600" indent="-228600" defTabSz="449263" eaLnBrk="0" fontAlgn="base" hangingPunct="0">
              <a:spcBef>
                <a:spcPts val="225"/>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6pPr>
            <a:lvl7pPr marL="2971800" indent="-228600" defTabSz="449263" eaLnBrk="0" fontAlgn="base" hangingPunct="0">
              <a:spcBef>
                <a:spcPts val="225"/>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7pPr>
            <a:lvl8pPr marL="3429000" indent="-228600" defTabSz="449263" eaLnBrk="0" fontAlgn="base" hangingPunct="0">
              <a:spcBef>
                <a:spcPts val="225"/>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8pPr>
            <a:lvl9pPr marL="3886200" indent="-228600" defTabSz="449263" eaLnBrk="0" fontAlgn="base" hangingPunct="0">
              <a:spcBef>
                <a:spcPts val="225"/>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9pPr>
          </a:lstStyle>
          <a:p>
            <a:pPr fontAlgn="base">
              <a:spcBef>
                <a:spcPct val="0"/>
              </a:spcBef>
              <a:spcAft>
                <a:spcPct val="0"/>
              </a:spcAft>
            </a:pPr>
            <a:r>
              <a:rPr lang="en-US" sz="2400" b="1" dirty="0">
                <a:solidFill>
                  <a:srgbClr val="FFFFFF"/>
                </a:solidFill>
              </a:rPr>
              <a:t>R</a:t>
            </a:r>
            <a:r>
              <a:rPr lang="en-US" sz="2400" b="1" dirty="0" smtClean="0">
                <a:solidFill>
                  <a:srgbClr val="FFFFFF"/>
                </a:solidFill>
              </a:rPr>
              <a:t>esults</a:t>
            </a:r>
            <a:r>
              <a:rPr lang="en-US" sz="2400" b="1" dirty="0">
                <a:solidFill>
                  <a:srgbClr val="FFFFFF"/>
                </a:solidFill>
              </a:rPr>
              <a:t>: </a:t>
            </a:r>
            <a:r>
              <a:rPr lang="en-US" sz="2400" b="1" dirty="0" smtClean="0">
                <a:solidFill>
                  <a:srgbClr val="FFFFFF"/>
                </a:solidFill>
              </a:rPr>
              <a:t>Usable Gradient “As received”</a:t>
            </a:r>
            <a:endParaRPr lang="en-US" sz="2400" b="1" dirty="0">
              <a:solidFill>
                <a:srgbClr val="FFFFFF"/>
              </a:solidFill>
            </a:endParaRPr>
          </a:p>
        </p:txBody>
      </p:sp>
      <p:sp>
        <p:nvSpPr>
          <p:cNvPr id="12293" name="Text Box 4"/>
          <p:cNvSpPr txBox="1">
            <a:spLocks noChangeArrowheads="1"/>
          </p:cNvSpPr>
          <p:nvPr/>
        </p:nvSpPr>
        <p:spPr bwMode="auto">
          <a:xfrm>
            <a:off x="0" y="5917346"/>
            <a:ext cx="9018587" cy="615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70000" tIns="0" rIns="90000" bIns="46800"/>
          <a:lstStyle>
            <a:lvl1pPr marL="296863" indent="-296863" eaLnBrk="0" hangingPunc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1pPr>
            <a:lvl2pPr marL="557213" indent="-258763" eaLnBrk="0" hangingPunc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2pPr>
            <a:lvl3pPr eaLnBrk="0" hangingPunc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3pPr>
            <a:lvl4pPr eaLnBrk="0" hangingPunc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4pPr>
            <a:lvl5pPr eaLnBrk="0" hangingPunc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5pPr>
            <a:lvl6pPr marL="2514600" indent="-228600" defTabSz="449263" eaLnBrk="0" fontAlgn="base" hangingPunct="0">
              <a:spcBef>
                <a:spcPts val="225"/>
              </a:spcBef>
              <a:spcAft>
                <a:spcPct val="0"/>
              </a:spcAft>
              <a:buClr>
                <a:srgbClr val="000000"/>
              </a:buClr>
              <a:buSzPct val="100000"/>
              <a:buFont typeface="Times New Roman" pitchFamily="18" charse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6pPr>
            <a:lvl7pPr marL="2971800" indent="-228600" defTabSz="449263" eaLnBrk="0" fontAlgn="base" hangingPunct="0">
              <a:spcBef>
                <a:spcPts val="225"/>
              </a:spcBef>
              <a:spcAft>
                <a:spcPct val="0"/>
              </a:spcAft>
              <a:buClr>
                <a:srgbClr val="000000"/>
              </a:buClr>
              <a:buSzPct val="100000"/>
              <a:buFont typeface="Times New Roman" pitchFamily="18" charse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7pPr>
            <a:lvl8pPr marL="3429000" indent="-228600" defTabSz="449263" eaLnBrk="0" fontAlgn="base" hangingPunct="0">
              <a:spcBef>
                <a:spcPts val="225"/>
              </a:spcBef>
              <a:spcAft>
                <a:spcPct val="0"/>
              </a:spcAft>
              <a:buClr>
                <a:srgbClr val="000000"/>
              </a:buClr>
              <a:buSzPct val="100000"/>
              <a:buFont typeface="Times New Roman" pitchFamily="18" charse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8pPr>
            <a:lvl9pPr marL="3886200" indent="-228600" defTabSz="449263" eaLnBrk="0" fontAlgn="base" hangingPunct="0">
              <a:spcBef>
                <a:spcPts val="225"/>
              </a:spcBef>
              <a:spcAft>
                <a:spcPct val="0"/>
              </a:spcAft>
              <a:buClr>
                <a:srgbClr val="000000"/>
              </a:buClr>
              <a:buSzPct val="100000"/>
              <a:buFont typeface="Times New Roman" pitchFamily="18" charse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9pPr>
          </a:lstStyle>
          <a:p>
            <a:pPr eaLnBrk="1" fontAlgn="base" hangingPunct="1">
              <a:spcBef>
                <a:spcPts val="500"/>
              </a:spcBef>
              <a:spcAft>
                <a:spcPct val="0"/>
              </a:spcAft>
              <a:buClr>
                <a:srgbClr val="FD930A"/>
              </a:buClr>
              <a:buSzPct val="80000"/>
              <a:buFont typeface="Wingdings" pitchFamily="2" charset="2"/>
              <a:buChar char=""/>
            </a:pPr>
            <a:r>
              <a:rPr lang="en-US" sz="1600" dirty="0" smtClean="0">
                <a:solidFill>
                  <a:srgbClr val="261748"/>
                </a:solidFill>
              </a:rPr>
              <a:t>“Missing” 75 cavities?</a:t>
            </a:r>
            <a:br>
              <a:rPr lang="en-US" sz="1600" dirty="0" smtClean="0">
                <a:solidFill>
                  <a:srgbClr val="261748"/>
                </a:solidFill>
              </a:rPr>
            </a:br>
            <a:r>
              <a:rPr lang="en-US" sz="1600" dirty="0" smtClean="0">
                <a:solidFill>
                  <a:srgbClr val="261748"/>
                </a:solidFill>
              </a:rPr>
              <a:t>Not included in “as received”, because “retreatment at vendor” necessary before first RF test</a:t>
            </a:r>
            <a:br>
              <a:rPr lang="en-US" sz="1600" dirty="0" smtClean="0">
                <a:solidFill>
                  <a:srgbClr val="261748"/>
                </a:solidFill>
              </a:rPr>
            </a:br>
            <a:r>
              <a:rPr lang="en-US" sz="1600" dirty="0" smtClean="0">
                <a:solidFill>
                  <a:srgbClr val="261748"/>
                </a:solidFill>
              </a:rPr>
              <a:t>		 </a:t>
            </a:r>
            <a:endParaRPr lang="en-US" sz="2000" b="1" dirty="0" smtClean="0">
              <a:solidFill>
                <a:srgbClr val="E58508"/>
              </a:solidFill>
            </a:endParaRPr>
          </a:p>
          <a:p>
            <a:pPr eaLnBrk="1" fontAlgn="base" hangingPunct="1">
              <a:spcBef>
                <a:spcPts val="500"/>
              </a:spcBef>
              <a:spcAft>
                <a:spcPct val="0"/>
              </a:spcAft>
              <a:buClr>
                <a:srgbClr val="FD930A"/>
              </a:buClr>
              <a:buSzPct val="80000"/>
              <a:buFont typeface="Wingdings" pitchFamily="2" charset="2"/>
              <a:buNone/>
            </a:pPr>
            <a:endParaRPr lang="en-US" sz="2000" b="1" dirty="0">
              <a:solidFill>
                <a:srgbClr val="E58508"/>
              </a:solidFill>
            </a:endParaRPr>
          </a:p>
          <a:p>
            <a:pPr eaLnBrk="1" fontAlgn="base" hangingPunct="1">
              <a:spcBef>
                <a:spcPts val="500"/>
              </a:spcBef>
              <a:spcAft>
                <a:spcPct val="0"/>
              </a:spcAft>
              <a:buClr>
                <a:srgbClr val="FD930A"/>
              </a:buClr>
              <a:buSzPct val="80000"/>
              <a:buFont typeface="Wingdings" pitchFamily="2" charset="2"/>
              <a:buNone/>
            </a:pPr>
            <a:endParaRPr lang="en-US" sz="2000" b="1" dirty="0" smtClean="0">
              <a:solidFill>
                <a:srgbClr val="E58508"/>
              </a:solidFill>
            </a:endParaRPr>
          </a:p>
          <a:p>
            <a:pPr eaLnBrk="1" fontAlgn="base" hangingPunct="1">
              <a:spcBef>
                <a:spcPts val="500"/>
              </a:spcBef>
              <a:spcAft>
                <a:spcPct val="0"/>
              </a:spcAft>
              <a:buClr>
                <a:srgbClr val="FD930A"/>
              </a:buClr>
              <a:buSzPct val="80000"/>
              <a:buFont typeface="Wingdings" pitchFamily="2" charset="2"/>
              <a:buNone/>
            </a:pPr>
            <a:endParaRPr lang="en-US" sz="2000" b="1" dirty="0">
              <a:solidFill>
                <a:srgbClr val="E58508"/>
              </a:solidFill>
            </a:endParaRPr>
          </a:p>
          <a:p>
            <a:pPr eaLnBrk="1" fontAlgn="base" hangingPunct="1">
              <a:spcBef>
                <a:spcPts val="500"/>
              </a:spcBef>
              <a:spcAft>
                <a:spcPct val="0"/>
              </a:spcAft>
              <a:buClr>
                <a:srgbClr val="FD930A"/>
              </a:buClr>
              <a:buSzPct val="80000"/>
              <a:buFont typeface="Wingdings" pitchFamily="2" charset="2"/>
              <a:buNone/>
            </a:pPr>
            <a:endParaRPr lang="en-US" sz="2000" b="1" dirty="0" smtClean="0">
              <a:solidFill>
                <a:srgbClr val="E58508"/>
              </a:solidFill>
            </a:endParaRPr>
          </a:p>
          <a:p>
            <a:pPr eaLnBrk="1" fontAlgn="base" hangingPunct="1">
              <a:spcBef>
                <a:spcPts val="500"/>
              </a:spcBef>
              <a:spcAft>
                <a:spcPct val="0"/>
              </a:spcAft>
              <a:buClr>
                <a:srgbClr val="FD930A"/>
              </a:buClr>
              <a:buSzPct val="80000"/>
              <a:buFont typeface="Wingdings" pitchFamily="2" charset="2"/>
              <a:buNone/>
            </a:pPr>
            <a:endParaRPr lang="en-US" sz="2000" b="1" dirty="0">
              <a:solidFill>
                <a:srgbClr val="E58508"/>
              </a:solidFill>
            </a:endParaRPr>
          </a:p>
          <a:p>
            <a:pPr eaLnBrk="1" fontAlgn="base" hangingPunct="1">
              <a:spcBef>
                <a:spcPts val="500"/>
              </a:spcBef>
              <a:spcAft>
                <a:spcPct val="0"/>
              </a:spcAft>
              <a:buClr>
                <a:srgbClr val="FD930A"/>
              </a:buClr>
              <a:buSzPct val="80000"/>
              <a:buFont typeface="Wingdings" pitchFamily="2" charset="2"/>
              <a:buNone/>
            </a:pPr>
            <a:endParaRPr lang="en-US" sz="2000" b="1" dirty="0" smtClean="0">
              <a:solidFill>
                <a:srgbClr val="E58508"/>
              </a:solidFill>
            </a:endParaRPr>
          </a:p>
          <a:p>
            <a:pPr eaLnBrk="1" fontAlgn="base" hangingPunct="1">
              <a:spcBef>
                <a:spcPts val="500"/>
              </a:spcBef>
              <a:spcAft>
                <a:spcPct val="0"/>
              </a:spcAft>
              <a:buClr>
                <a:srgbClr val="FD930A"/>
              </a:buClr>
              <a:buSzPct val="80000"/>
              <a:buFont typeface="Wingdings" pitchFamily="2" charset="2"/>
              <a:buNone/>
            </a:pPr>
            <a:endParaRPr lang="en-US" sz="2000" b="1" dirty="0">
              <a:solidFill>
                <a:srgbClr val="E58508"/>
              </a:solidFill>
            </a:endParaRPr>
          </a:p>
          <a:p>
            <a:pPr eaLnBrk="1" fontAlgn="base" hangingPunct="1">
              <a:spcBef>
                <a:spcPts val="500"/>
              </a:spcBef>
              <a:spcAft>
                <a:spcPct val="0"/>
              </a:spcAft>
              <a:buClr>
                <a:srgbClr val="FD930A"/>
              </a:buClr>
              <a:buSzPct val="80000"/>
              <a:buFont typeface="Wingdings" pitchFamily="2" charset="2"/>
              <a:buNone/>
            </a:pPr>
            <a:endParaRPr lang="en-US" sz="2000" b="1" dirty="0" smtClean="0">
              <a:solidFill>
                <a:srgbClr val="E58508"/>
              </a:solidFill>
            </a:endParaRPr>
          </a:p>
          <a:p>
            <a:pPr eaLnBrk="1" fontAlgn="base" hangingPunct="1">
              <a:spcBef>
                <a:spcPts val="500"/>
              </a:spcBef>
              <a:spcAft>
                <a:spcPct val="0"/>
              </a:spcAft>
              <a:buClr>
                <a:srgbClr val="FD930A"/>
              </a:buClr>
              <a:buSzPct val="80000"/>
              <a:buFont typeface="Wingdings" pitchFamily="2" charset="2"/>
              <a:buNone/>
            </a:pPr>
            <a:endParaRPr lang="en-US" sz="2000" b="1" dirty="0">
              <a:solidFill>
                <a:srgbClr val="E58508"/>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3" y="1037585"/>
            <a:ext cx="4664482" cy="47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a:blip r:embed="rId4">
            <a:extLst/>
          </a:blip>
          <a:stretch>
            <a:fillRect/>
          </a:stretch>
        </p:blipFill>
        <p:spPr>
          <a:xfrm rot="16200000">
            <a:off x="794031" y="2487072"/>
            <a:ext cx="2772000" cy="76202"/>
          </a:xfrm>
          <a:prstGeom prst="rect">
            <a:avLst/>
          </a:prstGeom>
        </p:spPr>
      </p:pic>
      <p:pic>
        <p:nvPicPr>
          <p:cNvPr id="8" name="Picture 7"/>
          <p:cNvPicPr/>
          <p:nvPr/>
        </p:nvPicPr>
        <p:blipFill>
          <a:blip r:embed="rId5">
            <a:extLst/>
          </a:blip>
          <a:stretch>
            <a:fillRect/>
          </a:stretch>
        </p:blipFill>
        <p:spPr>
          <a:xfrm>
            <a:off x="681639" y="2825309"/>
            <a:ext cx="1452607" cy="256793"/>
          </a:xfrm>
          <a:prstGeom prst="rect">
            <a:avLst/>
          </a:prstGeom>
        </p:spPr>
      </p:pic>
      <p:sp>
        <p:nvSpPr>
          <p:cNvPr id="9" name="Shape 150"/>
          <p:cNvSpPr/>
          <p:nvPr/>
        </p:nvSpPr>
        <p:spPr>
          <a:xfrm>
            <a:off x="645729" y="2591735"/>
            <a:ext cx="1532471" cy="3488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700"/>
            </a:lvl1pPr>
          </a:lstStyle>
          <a:p>
            <a:pPr fontAlgn="base">
              <a:spcBef>
                <a:spcPct val="20000"/>
              </a:spcBef>
              <a:spcAft>
                <a:spcPct val="0"/>
              </a:spcAft>
              <a:buClr>
                <a:srgbClr val="F8B323"/>
              </a:buClr>
              <a:buFont typeface="Wingdings" pitchFamily="2" charset="2"/>
              <a:buNone/>
              <a:defRPr sz="1800"/>
            </a:pPr>
            <a:r>
              <a:rPr sz="1600" dirty="0">
                <a:solidFill>
                  <a:srgbClr val="261748"/>
                </a:solidFill>
                <a:ea typeface="ＭＳ Ｐゴシック" pitchFamily="112" charset="-128"/>
              </a:rPr>
              <a:t>re-treat &amp; retest</a:t>
            </a:r>
          </a:p>
        </p:txBody>
      </p:sp>
      <p:pic>
        <p:nvPicPr>
          <p:cNvPr id="10" name="Picture 9"/>
          <p:cNvPicPr/>
          <p:nvPr/>
        </p:nvPicPr>
        <p:blipFill>
          <a:blip r:embed="rId6">
            <a:extLst/>
          </a:blip>
          <a:stretch>
            <a:fillRect/>
          </a:stretch>
        </p:blipFill>
        <p:spPr>
          <a:xfrm>
            <a:off x="2133927" y="1343098"/>
            <a:ext cx="2138396" cy="256793"/>
          </a:xfrm>
          <a:prstGeom prst="rect">
            <a:avLst/>
          </a:prstGeom>
        </p:spPr>
      </p:pic>
      <p:sp>
        <p:nvSpPr>
          <p:cNvPr id="11" name="Shape 153"/>
          <p:cNvSpPr/>
          <p:nvPr/>
        </p:nvSpPr>
        <p:spPr>
          <a:xfrm>
            <a:off x="2289852" y="1122681"/>
            <a:ext cx="1734449" cy="3488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700"/>
            </a:lvl1pPr>
          </a:lstStyle>
          <a:p>
            <a:pPr fontAlgn="base">
              <a:spcBef>
                <a:spcPct val="20000"/>
              </a:spcBef>
              <a:spcAft>
                <a:spcPct val="0"/>
              </a:spcAft>
              <a:buClr>
                <a:srgbClr val="F8B323"/>
              </a:buClr>
              <a:buFont typeface="Wingdings" pitchFamily="2" charset="2"/>
              <a:buNone/>
              <a:defRPr sz="1800"/>
            </a:pPr>
            <a:r>
              <a:rPr sz="1600" dirty="0">
                <a:solidFill>
                  <a:srgbClr val="261748"/>
                </a:solidFill>
                <a:ea typeface="ＭＳ Ｐゴシック" pitchFamily="112" charset="-128"/>
              </a:rPr>
              <a:t>accept for module</a:t>
            </a:r>
          </a:p>
        </p:txBody>
      </p:sp>
      <p:sp>
        <p:nvSpPr>
          <p:cNvPr id="12" name="Shape 155"/>
          <p:cNvSpPr/>
          <p:nvPr/>
        </p:nvSpPr>
        <p:spPr>
          <a:xfrm>
            <a:off x="5286614" y="1047584"/>
            <a:ext cx="3643073" cy="486697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285750" indent="-285750" fontAlgn="base">
              <a:spcBef>
                <a:spcPct val="20000"/>
              </a:spcBef>
              <a:spcAft>
                <a:spcPct val="0"/>
              </a:spcAft>
              <a:buFont typeface="Wingdings" panose="05000000000000000000" pitchFamily="2" charset="2"/>
              <a:buChar char="§"/>
              <a:defRPr sz="1800"/>
            </a:pPr>
            <a:r>
              <a:rPr lang="en-US" dirty="0" smtClean="0">
                <a:solidFill>
                  <a:srgbClr val="261748"/>
                </a:solidFill>
                <a:ea typeface="ＭＳ Ｐゴシック" pitchFamily="112" charset="-128"/>
              </a:rPr>
              <a:t>Both vendors well above Spec</a:t>
            </a:r>
          </a:p>
          <a:p>
            <a:pPr marL="285750" indent="-285750" fontAlgn="base">
              <a:spcBef>
                <a:spcPct val="20000"/>
              </a:spcBef>
              <a:spcAft>
                <a:spcPct val="0"/>
              </a:spcAft>
              <a:buFont typeface="Wingdings" panose="05000000000000000000" pitchFamily="2" charset="2"/>
              <a:buChar char="§"/>
              <a:defRPr sz="1800"/>
            </a:pPr>
            <a:endParaRPr lang="en-US" dirty="0" smtClean="0">
              <a:solidFill>
                <a:srgbClr val="261748"/>
              </a:solidFill>
              <a:ea typeface="ＭＳ Ｐゴシック" pitchFamily="112" charset="-128"/>
            </a:endParaRPr>
          </a:p>
          <a:p>
            <a:pPr marL="285750" indent="-285750" fontAlgn="base">
              <a:spcBef>
                <a:spcPct val="20000"/>
              </a:spcBef>
              <a:spcAft>
                <a:spcPct val="0"/>
              </a:spcAft>
              <a:buFont typeface="Wingdings" panose="05000000000000000000" pitchFamily="2" charset="2"/>
              <a:buChar char="§"/>
              <a:defRPr sz="1800"/>
            </a:pPr>
            <a:r>
              <a:rPr lang="en-US" dirty="0" smtClean="0">
                <a:solidFill>
                  <a:srgbClr val="261748"/>
                </a:solidFill>
                <a:ea typeface="ＭＳ Ｐゴシック" pitchFamily="112" charset="-128"/>
              </a:rPr>
              <a:t>RI shows ~ 3MV/m in average more than EZ:</a:t>
            </a:r>
            <a:br>
              <a:rPr lang="en-US" dirty="0" smtClean="0">
                <a:solidFill>
                  <a:srgbClr val="261748"/>
                </a:solidFill>
                <a:ea typeface="ＭＳ Ｐゴシック" pitchFamily="112" charset="-128"/>
              </a:rPr>
            </a:br>
            <a:r>
              <a:rPr lang="en-US" dirty="0" smtClean="0">
                <a:solidFill>
                  <a:srgbClr val="261748"/>
                </a:solidFill>
                <a:ea typeface="ＭＳ Ｐゴシック" pitchFamily="112" charset="-128"/>
              </a:rPr>
              <a:t>a) final EP</a:t>
            </a:r>
            <a:br>
              <a:rPr lang="en-US" dirty="0" smtClean="0">
                <a:solidFill>
                  <a:srgbClr val="261748"/>
                </a:solidFill>
                <a:ea typeface="ＭＳ Ｐゴシック" pitchFamily="112" charset="-128"/>
              </a:rPr>
            </a:br>
            <a:r>
              <a:rPr lang="en-US" dirty="0" smtClean="0">
                <a:solidFill>
                  <a:srgbClr val="261748"/>
                </a:solidFill>
                <a:ea typeface="ＭＳ Ｐゴシック" pitchFamily="112" charset="-128"/>
              </a:rPr>
              <a:t>b) low gradient quenches at EZ</a:t>
            </a:r>
          </a:p>
          <a:p>
            <a:pPr fontAlgn="base">
              <a:spcBef>
                <a:spcPct val="20000"/>
              </a:spcBef>
              <a:spcAft>
                <a:spcPct val="0"/>
              </a:spcAft>
              <a:buClr>
                <a:srgbClr val="F8B323"/>
              </a:buClr>
              <a:buFont typeface="Wingdings" pitchFamily="2" charset="2"/>
              <a:buNone/>
              <a:defRPr sz="1800"/>
            </a:pPr>
            <a:endParaRPr lang="en-US" dirty="0">
              <a:solidFill>
                <a:srgbClr val="261748"/>
              </a:solidFill>
              <a:ea typeface="ＭＳ Ｐゴシック" pitchFamily="112" charset="-128"/>
            </a:endParaRPr>
          </a:p>
          <a:p>
            <a:pPr marL="285750" indent="-285750" fontAlgn="base">
              <a:spcBef>
                <a:spcPct val="20000"/>
              </a:spcBef>
              <a:spcAft>
                <a:spcPct val="0"/>
              </a:spcAft>
              <a:buFont typeface="Wingdings" panose="05000000000000000000" pitchFamily="2" charset="2"/>
              <a:buChar char="§"/>
              <a:defRPr sz="1800"/>
            </a:pPr>
            <a:r>
              <a:rPr lang="en-US" dirty="0" smtClean="0">
                <a:solidFill>
                  <a:srgbClr val="261748"/>
                </a:solidFill>
                <a:ea typeface="ＭＳ Ｐゴシック" pitchFamily="112" charset="-128"/>
              </a:rPr>
              <a:t>In general, first re-treatment is a standard High-Pressure Rinse</a:t>
            </a:r>
            <a:br>
              <a:rPr lang="en-US" dirty="0" smtClean="0">
                <a:solidFill>
                  <a:srgbClr val="261748"/>
                </a:solidFill>
                <a:ea typeface="ＭＳ Ｐゴシック" pitchFamily="112" charset="-128"/>
              </a:rPr>
            </a:br>
            <a:r>
              <a:rPr lang="en-US" dirty="0" smtClean="0">
                <a:solidFill>
                  <a:srgbClr val="261748"/>
                </a:solidFill>
                <a:ea typeface="ＭＳ Ｐゴシック" pitchFamily="112" charset="-128"/>
              </a:rPr>
              <a:t>(or “special” handling at vendor)</a:t>
            </a:r>
            <a:br>
              <a:rPr lang="en-US" dirty="0" smtClean="0">
                <a:solidFill>
                  <a:srgbClr val="261748"/>
                </a:solidFill>
                <a:ea typeface="ＭＳ Ｐゴシック" pitchFamily="112" charset="-128"/>
              </a:rPr>
            </a:br>
            <a:endParaRPr lang="en-US" dirty="0" smtClean="0">
              <a:solidFill>
                <a:srgbClr val="261748"/>
              </a:solidFill>
              <a:ea typeface="ＭＳ Ｐゴシック" pitchFamily="112" charset="-128"/>
            </a:endParaRPr>
          </a:p>
          <a:p>
            <a:pPr fontAlgn="base">
              <a:spcBef>
                <a:spcPct val="20000"/>
              </a:spcBef>
              <a:spcAft>
                <a:spcPct val="0"/>
              </a:spcAft>
              <a:buClr>
                <a:srgbClr val="F8B323"/>
              </a:buClr>
              <a:buFont typeface="Wingdings" pitchFamily="2" charset="2"/>
              <a:buNone/>
              <a:defRPr sz="1800"/>
            </a:pPr>
            <a:endParaRPr lang="en-US" dirty="0" smtClean="0">
              <a:solidFill>
                <a:srgbClr val="261748"/>
              </a:solidFill>
              <a:ea typeface="ＭＳ Ｐゴシック" pitchFamily="112" charset="-128"/>
            </a:endParaRPr>
          </a:p>
          <a:p>
            <a:pPr marL="285750" indent="-285750" fontAlgn="base">
              <a:spcBef>
                <a:spcPct val="20000"/>
              </a:spcBef>
              <a:spcAft>
                <a:spcPct val="0"/>
              </a:spcAft>
              <a:buFont typeface="Wingdings" panose="05000000000000000000" pitchFamily="2" charset="2"/>
              <a:buChar char="§"/>
              <a:defRPr sz="1800"/>
            </a:pPr>
            <a:r>
              <a:rPr lang="en-US" dirty="0" smtClean="0">
                <a:solidFill>
                  <a:srgbClr val="261748"/>
                </a:solidFill>
                <a:ea typeface="ＭＳ Ｐゴシック" pitchFamily="112" charset="-128"/>
              </a:rPr>
              <a:t>Several cavities with &lt; 20 MV/m accepted, especially if </a:t>
            </a:r>
            <a:br>
              <a:rPr lang="en-US" dirty="0" smtClean="0">
                <a:solidFill>
                  <a:srgbClr val="261748"/>
                </a:solidFill>
                <a:ea typeface="ＭＳ Ｐゴシック" pitchFamily="112" charset="-128"/>
              </a:rPr>
            </a:br>
            <a:r>
              <a:rPr lang="en-US" dirty="0" smtClean="0">
                <a:solidFill>
                  <a:srgbClr val="261748"/>
                </a:solidFill>
                <a:ea typeface="ＭＳ Ｐゴシック" pitchFamily="112" charset="-128"/>
              </a:rPr>
              <a:t>a) limitation = “</a:t>
            </a:r>
            <a:r>
              <a:rPr lang="en-US" dirty="0" err="1" smtClean="0">
                <a:solidFill>
                  <a:srgbClr val="261748"/>
                </a:solidFill>
                <a:ea typeface="ＭＳ Ｐゴシック" pitchFamily="112" charset="-128"/>
              </a:rPr>
              <a:t>bd</a:t>
            </a:r>
            <a:r>
              <a:rPr lang="en-US" dirty="0" smtClean="0">
                <a:solidFill>
                  <a:srgbClr val="261748"/>
                </a:solidFill>
                <a:ea typeface="ＭＳ Ｐゴシック" pitchFamily="112" charset="-128"/>
              </a:rPr>
              <a:t>“  +</a:t>
            </a:r>
            <a:br>
              <a:rPr lang="en-US" dirty="0" smtClean="0">
                <a:solidFill>
                  <a:srgbClr val="261748"/>
                </a:solidFill>
                <a:ea typeface="ＭＳ Ｐゴシック" pitchFamily="112" charset="-128"/>
              </a:rPr>
            </a:br>
            <a:r>
              <a:rPr lang="en-US" dirty="0" smtClean="0">
                <a:solidFill>
                  <a:srgbClr val="261748"/>
                </a:solidFill>
                <a:ea typeface="ＭＳ Ｐゴシック" pitchFamily="112" charset="-128"/>
              </a:rPr>
              <a:t>b) no FE</a:t>
            </a:r>
            <a:endParaRPr lang="en-US" dirty="0">
              <a:solidFill>
                <a:srgbClr val="261748"/>
              </a:solidFill>
              <a:ea typeface="ＭＳ Ｐゴシック" pitchFamily="112" charset="-128"/>
            </a:endParaRPr>
          </a:p>
        </p:txBody>
      </p:sp>
      <p:sp>
        <p:nvSpPr>
          <p:cNvPr id="14" name="TextBox 13"/>
          <p:cNvSpPr txBox="1"/>
          <p:nvPr/>
        </p:nvSpPr>
        <p:spPr>
          <a:xfrm>
            <a:off x="4051672" y="4157809"/>
            <a:ext cx="1367682" cy="400110"/>
          </a:xfrm>
          <a:prstGeom prst="rect">
            <a:avLst/>
          </a:prstGeom>
          <a:noFill/>
          <a:ln w="19050">
            <a:solidFill>
              <a:srgbClr val="FF0000"/>
            </a:solidFill>
          </a:ln>
        </p:spPr>
        <p:txBody>
          <a:bodyPr wrap="none" rtlCol="0">
            <a:spAutoFit/>
          </a:bodyPr>
          <a:lstStyle/>
          <a:p>
            <a:pPr fontAlgn="base">
              <a:spcBef>
                <a:spcPts val="600"/>
              </a:spcBef>
              <a:spcAft>
                <a:spcPct val="0"/>
              </a:spcAft>
              <a:buClr>
                <a:srgbClr val="FD930A"/>
              </a:buClr>
              <a:buSzPct val="80000"/>
              <a:buFont typeface="Wingdings" pitchFamily="2" charset="2"/>
              <a:buNone/>
            </a:pPr>
            <a:r>
              <a:rPr lang="de-DE" sz="2000" dirty="0" smtClean="0">
                <a:solidFill>
                  <a:srgbClr val="FF0000"/>
                </a:solidFill>
                <a:ea typeface="ＭＳ Ｐゴシック" pitchFamily="112" charset="-128"/>
              </a:rPr>
              <a:t>MOPB086</a:t>
            </a:r>
          </a:p>
        </p:txBody>
      </p:sp>
    </p:spTree>
    <p:extLst>
      <p:ext uri="{BB962C8B-B14F-4D97-AF65-F5344CB8AC3E}">
        <p14:creationId xmlns:p14="http://schemas.microsoft.com/office/powerpoint/2010/main" val="9597272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Tunnel Cross Section – SPPC + CEPC Magnets</a:t>
            </a:r>
            <a:endParaRPr lang="en-US" sz="2800" b="1" dirty="0">
              <a:solidFill>
                <a:prstClr val="black"/>
              </a:solidFill>
              <a:latin typeface="Tahoma" pitchFamily="34" charset="0"/>
              <a:cs typeface="Tahoma" pitchFamily="34" charset="0"/>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8</a:t>
            </a:fld>
            <a:endParaRPr lang="en-US" dirty="0">
              <a:solidFill>
                <a:prstClr val="black">
                  <a:tint val="75000"/>
                </a:prstClr>
              </a:solidFill>
            </a:endParaRPr>
          </a:p>
        </p:txBody>
      </p:sp>
      <p:pic>
        <p:nvPicPr>
          <p:cNvPr id="25602" name="Picture 2" descr="C:\Users\chou\Desktop\Chou_driveC\misc\China\CEPC\CEPC technical systems\5.8 Mechanical system\隧道截面布局-弧区-201412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51569"/>
            <a:ext cx="7780598" cy="55016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248400" y="1143000"/>
            <a:ext cx="2667000" cy="461665"/>
          </a:xfrm>
          <a:prstGeom prst="rect">
            <a:avLst/>
          </a:prstGeom>
          <a:solidFill>
            <a:schemeClr val="accent6">
              <a:lumMod val="20000"/>
              <a:lumOff val="80000"/>
            </a:schemeClr>
          </a:solidFill>
          <a:ln>
            <a:noFill/>
          </a:ln>
        </p:spPr>
        <p:txBody>
          <a:bodyPr wrap="square" rtlCol="0">
            <a:spAutoFit/>
          </a:bodyPr>
          <a:lstStyle/>
          <a:p>
            <a:pPr algn="ctr"/>
            <a:r>
              <a:rPr lang="en-US" sz="2400" b="1" dirty="0" smtClean="0">
                <a:solidFill>
                  <a:srgbClr val="FF0000"/>
                </a:solidFill>
              </a:rPr>
              <a:t>Drill/Blast Method</a:t>
            </a:r>
            <a:endParaRPr lang="en-US" sz="2400" dirty="0">
              <a:solidFill>
                <a:srgbClr val="FF0000"/>
              </a:solidFill>
            </a:endParaRPr>
          </a:p>
        </p:txBody>
      </p:sp>
      <p:cxnSp>
        <p:nvCxnSpPr>
          <p:cNvPr id="12" name="Straight Arrow Connector 11"/>
          <p:cNvCxnSpPr/>
          <p:nvPr/>
        </p:nvCxnSpPr>
        <p:spPr>
          <a:xfrm>
            <a:off x="1981200" y="6320135"/>
            <a:ext cx="4267200" cy="4465"/>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733800" y="5862935"/>
            <a:ext cx="1066800" cy="461665"/>
          </a:xfrm>
          <a:prstGeom prst="rect">
            <a:avLst/>
          </a:prstGeom>
          <a:noFill/>
        </p:spPr>
        <p:txBody>
          <a:bodyPr wrap="square" rtlCol="0">
            <a:spAutoFit/>
          </a:bodyPr>
          <a:lstStyle/>
          <a:p>
            <a:pPr algn="ctr"/>
            <a:r>
              <a:rPr lang="en-US" sz="2400" b="1" dirty="0" smtClean="0">
                <a:solidFill>
                  <a:srgbClr val="FF0000"/>
                </a:solidFill>
              </a:rPr>
              <a:t>6 m</a:t>
            </a:r>
            <a:endParaRPr lang="en-US" sz="2400" b="1" dirty="0">
              <a:solidFill>
                <a:srgbClr val="FF0000"/>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rPr>
              <a:t>W. Chou</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CEPC-SPPC Review, Feb 14-16, 2015</a:t>
            </a:r>
            <a:endParaRPr lang="en-US">
              <a:solidFill>
                <a:prstClr val="black">
                  <a:tint val="75000"/>
                </a:prstClr>
              </a:solidFill>
            </a:endParaRPr>
          </a:p>
        </p:txBody>
      </p:sp>
    </p:spTree>
    <p:extLst>
      <p:ext uri="{BB962C8B-B14F-4D97-AF65-F5344CB8AC3E}">
        <p14:creationId xmlns:p14="http://schemas.microsoft.com/office/powerpoint/2010/main" val="4000625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1093788" y="541338"/>
            <a:ext cx="7283450"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bIns="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5pPr>
            <a:lvl6pPr marL="2514600" indent="-228600" defTabSz="449263" eaLnBrk="0" fontAlgn="base" hangingPunct="0">
              <a:spcBef>
                <a:spcPts val="225"/>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6pPr>
            <a:lvl7pPr marL="2971800" indent="-228600" defTabSz="449263" eaLnBrk="0" fontAlgn="base" hangingPunct="0">
              <a:spcBef>
                <a:spcPts val="225"/>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7pPr>
            <a:lvl8pPr marL="3429000" indent="-228600" defTabSz="449263" eaLnBrk="0" fontAlgn="base" hangingPunct="0">
              <a:spcBef>
                <a:spcPts val="225"/>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8pPr>
            <a:lvl9pPr marL="3886200" indent="-228600" defTabSz="449263" eaLnBrk="0" fontAlgn="base" hangingPunct="0">
              <a:spcBef>
                <a:spcPts val="225"/>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900">
                <a:solidFill>
                  <a:schemeClr val="bg1"/>
                </a:solidFill>
                <a:latin typeface="Arial" pitchFamily="34" charset="0"/>
                <a:ea typeface="ＭＳ Ｐゴシック" pitchFamily="34" charset="-128"/>
              </a:defRPr>
            </a:lvl9pPr>
          </a:lstStyle>
          <a:p>
            <a:pPr fontAlgn="base">
              <a:spcBef>
                <a:spcPct val="0"/>
              </a:spcBef>
              <a:spcAft>
                <a:spcPct val="0"/>
              </a:spcAft>
            </a:pPr>
            <a:r>
              <a:rPr lang="en-US" sz="2400" b="1" dirty="0" smtClean="0">
                <a:solidFill>
                  <a:srgbClr val="FFFFFF"/>
                </a:solidFill>
              </a:rPr>
              <a:t>TTC 2014: Trend of Usable Gradient “As received” increasing?</a:t>
            </a:r>
            <a:endParaRPr lang="en-US" sz="2400" b="1" dirty="0">
              <a:solidFill>
                <a:srgbClr val="FFFFFF"/>
              </a:solidFill>
            </a:endParaRPr>
          </a:p>
        </p:txBody>
      </p:sp>
      <p:sp>
        <p:nvSpPr>
          <p:cNvPr id="12293" name="Text Box 4"/>
          <p:cNvSpPr txBox="1">
            <a:spLocks noChangeArrowheads="1"/>
          </p:cNvSpPr>
          <p:nvPr/>
        </p:nvSpPr>
        <p:spPr bwMode="auto">
          <a:xfrm>
            <a:off x="116141" y="1130300"/>
            <a:ext cx="8894763" cy="511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70000" tIns="0" rIns="90000" bIns="46800"/>
          <a:lstStyle>
            <a:lvl1pPr marL="296863" indent="-296863" eaLnBrk="0" hangingPunc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1pPr>
            <a:lvl2pPr marL="557213" indent="-258763" eaLnBrk="0" hangingPunc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2pPr>
            <a:lvl3pPr eaLnBrk="0" hangingPunc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3pPr>
            <a:lvl4pPr eaLnBrk="0" hangingPunc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4pPr>
            <a:lvl5pPr eaLnBrk="0" hangingPunc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5pPr>
            <a:lvl6pPr marL="2514600" indent="-228600" defTabSz="449263" eaLnBrk="0" fontAlgn="base" hangingPunct="0">
              <a:spcBef>
                <a:spcPts val="225"/>
              </a:spcBef>
              <a:spcAft>
                <a:spcPct val="0"/>
              </a:spcAft>
              <a:buClr>
                <a:srgbClr val="000000"/>
              </a:buClr>
              <a:buSzPct val="100000"/>
              <a:buFont typeface="Times New Roman" pitchFamily="18" charse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6pPr>
            <a:lvl7pPr marL="2971800" indent="-228600" defTabSz="449263" eaLnBrk="0" fontAlgn="base" hangingPunct="0">
              <a:spcBef>
                <a:spcPts val="225"/>
              </a:spcBef>
              <a:spcAft>
                <a:spcPct val="0"/>
              </a:spcAft>
              <a:buClr>
                <a:srgbClr val="000000"/>
              </a:buClr>
              <a:buSzPct val="100000"/>
              <a:buFont typeface="Times New Roman" pitchFamily="18" charse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7pPr>
            <a:lvl8pPr marL="3429000" indent="-228600" defTabSz="449263" eaLnBrk="0" fontAlgn="base" hangingPunct="0">
              <a:spcBef>
                <a:spcPts val="225"/>
              </a:spcBef>
              <a:spcAft>
                <a:spcPct val="0"/>
              </a:spcAft>
              <a:buClr>
                <a:srgbClr val="000000"/>
              </a:buClr>
              <a:buSzPct val="100000"/>
              <a:buFont typeface="Times New Roman" pitchFamily="18" charse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8pPr>
            <a:lvl9pPr marL="3886200" indent="-228600" defTabSz="449263" eaLnBrk="0" fontAlgn="base" hangingPunct="0">
              <a:spcBef>
                <a:spcPts val="225"/>
              </a:spcBef>
              <a:spcAft>
                <a:spcPct val="0"/>
              </a:spcAft>
              <a:buClr>
                <a:srgbClr val="000000"/>
              </a:buClr>
              <a:buSzPct val="100000"/>
              <a:buFont typeface="Times New Roman" pitchFamily="18" charset="0"/>
              <a:tabLst>
                <a:tab pos="1211263" algn="l"/>
                <a:tab pos="2125663" algn="l"/>
                <a:tab pos="3040063" algn="l"/>
                <a:tab pos="3954463" algn="l"/>
                <a:tab pos="4868863" algn="l"/>
                <a:tab pos="5783263" algn="l"/>
                <a:tab pos="6697663" algn="l"/>
                <a:tab pos="7612063" algn="l"/>
                <a:tab pos="8526463" algn="l"/>
                <a:tab pos="9440863" algn="l"/>
                <a:tab pos="10355263" algn="l"/>
              </a:tabLst>
              <a:defRPr sz="900">
                <a:solidFill>
                  <a:schemeClr val="bg1"/>
                </a:solidFill>
                <a:latin typeface="Arial" pitchFamily="34" charset="0"/>
                <a:ea typeface="ＭＳ Ｐゴシック" pitchFamily="34" charset="-128"/>
              </a:defRPr>
            </a:lvl9pPr>
          </a:lstStyle>
          <a:p>
            <a:pPr eaLnBrk="1" fontAlgn="base" hangingPunct="1">
              <a:spcBef>
                <a:spcPts val="500"/>
              </a:spcBef>
              <a:spcAft>
                <a:spcPct val="0"/>
              </a:spcAft>
              <a:buClr>
                <a:srgbClr val="FD930A"/>
              </a:buClr>
              <a:buSzPct val="80000"/>
              <a:buFont typeface="Wingdings" pitchFamily="2" charset="2"/>
              <a:buChar char=""/>
            </a:pPr>
            <a:endParaRPr lang="en-US" sz="2000" i="1" dirty="0">
              <a:solidFill>
                <a:srgbClr val="FF000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24744"/>
            <a:ext cx="7200000" cy="428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bwMode="auto">
          <a:xfrm flipV="1">
            <a:off x="6347012" y="2489627"/>
            <a:ext cx="945136" cy="583986"/>
          </a:xfrm>
          <a:prstGeom prst="straightConnector1">
            <a:avLst/>
          </a:prstGeom>
          <a:noFill/>
          <a:ln w="254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8" name="Textfeld 3"/>
          <p:cNvSpPr txBox="1"/>
          <p:nvPr/>
        </p:nvSpPr>
        <p:spPr>
          <a:xfrm>
            <a:off x="7345936" y="1366860"/>
            <a:ext cx="1173190" cy="1015663"/>
          </a:xfrm>
          <a:prstGeom prst="rect">
            <a:avLst/>
          </a:prstGeom>
          <a:solidFill>
            <a:schemeClr val="bg1"/>
          </a:solidFill>
          <a:ln w="25400">
            <a:solidFill>
              <a:srgbClr val="FF0000"/>
            </a:solidFill>
          </a:ln>
        </p:spPr>
        <p:txBody>
          <a:bodyPr wrap="square" rtlCol="0">
            <a:spAutoFit/>
          </a:bodyPr>
          <a:lstStyle/>
          <a:p>
            <a:pPr algn="ctr" fontAlgn="base">
              <a:spcBef>
                <a:spcPct val="20000"/>
              </a:spcBef>
              <a:spcAft>
                <a:spcPct val="0"/>
              </a:spcAft>
              <a:buClr>
                <a:srgbClr val="F8B323"/>
              </a:buClr>
              <a:buFont typeface="Wingdings" pitchFamily="2" charset="2"/>
              <a:buNone/>
            </a:pPr>
            <a:r>
              <a:rPr lang="de-DE" sz="6000" b="1" dirty="0" smtClean="0">
                <a:solidFill>
                  <a:srgbClr val="261748"/>
                </a:solidFill>
                <a:ea typeface="ＭＳ Ｐゴシック" pitchFamily="112" charset="-128"/>
              </a:rPr>
              <a:t>?</a:t>
            </a:r>
            <a:endParaRPr lang="de-DE" sz="6000" b="1" dirty="0">
              <a:solidFill>
                <a:srgbClr val="261748"/>
              </a:solidFill>
              <a:ea typeface="ＭＳ Ｐゴシック" pitchFamily="112" charset="-128"/>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454" y="5351488"/>
            <a:ext cx="6768000" cy="774359"/>
          </a:xfrm>
          <a:prstGeom prst="rect">
            <a:avLst/>
          </a:prstGeom>
          <a:solidFill>
            <a:schemeClr val="bg1"/>
          </a:solidFill>
          <a:ln>
            <a:noFill/>
          </a:ln>
          <a:extLst/>
        </p:spPr>
      </p:pic>
    </p:spTree>
    <p:extLst>
      <p:ext uri="{BB962C8B-B14F-4D97-AF65-F5344CB8AC3E}">
        <p14:creationId xmlns:p14="http://schemas.microsoft.com/office/powerpoint/2010/main" val="40209688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Cryomodule</a:t>
            </a:r>
            <a:r>
              <a:rPr lang="en-GB" dirty="0" smtClean="0"/>
              <a:t> – Vertical Test comparison</a:t>
            </a:r>
            <a:r>
              <a:rPr lang="en-GB" dirty="0"/>
              <a:t>: </a:t>
            </a:r>
            <a:br>
              <a:rPr lang="en-GB" dirty="0"/>
            </a:br>
            <a:r>
              <a:rPr lang="en-GB" dirty="0" smtClean="0"/>
              <a:t>MAX GRADIENT</a:t>
            </a:r>
            <a:endParaRPr lang="en-GB" dirty="0"/>
          </a:p>
        </p:txBody>
      </p:sp>
      <p:grpSp>
        <p:nvGrpSpPr>
          <p:cNvPr id="8" name="Gruppieren 7"/>
          <p:cNvGrpSpPr/>
          <p:nvPr/>
        </p:nvGrpSpPr>
        <p:grpSpPr>
          <a:xfrm>
            <a:off x="443989" y="1825672"/>
            <a:ext cx="4572000" cy="4662496"/>
            <a:chOff x="443989" y="1825672"/>
            <a:chExt cx="4572000" cy="4662496"/>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989" y="1907722"/>
              <a:ext cx="4572000" cy="4580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a:cxnSpLocks/>
            </p:cNvCxnSpPr>
            <p:nvPr/>
          </p:nvCxnSpPr>
          <p:spPr bwMode="auto">
            <a:xfrm flipV="1">
              <a:off x="955420" y="2002404"/>
              <a:ext cx="3968272" cy="3971634"/>
            </a:xfrm>
            <a:prstGeom prst="line">
              <a:avLst/>
            </a:prstGeom>
            <a:noFill/>
            <a:ln w="25400" cap="flat" cmpd="sng" algn="ctr">
              <a:solidFill>
                <a:schemeClr val="accent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20" name="TextBox 19"/>
            <p:cNvSpPr txBox="1"/>
            <p:nvPr/>
          </p:nvSpPr>
          <p:spPr>
            <a:xfrm>
              <a:off x="2658249" y="2158704"/>
              <a:ext cx="1343317" cy="584775"/>
            </a:xfrm>
            <a:prstGeom prst="rect">
              <a:avLst/>
            </a:prstGeom>
            <a:noFill/>
          </p:spPr>
          <p:txBody>
            <a:bodyPr wrap="none" rtlCol="0">
              <a:spAutoFit/>
            </a:bodyPr>
            <a:lstStyle/>
            <a:p>
              <a:pPr algn="ctr">
                <a:spcBef>
                  <a:spcPts val="600"/>
                </a:spcBef>
                <a:buClr>
                  <a:schemeClr val="accent2"/>
                </a:buClr>
                <a:buSzPct val="80000"/>
                <a:buNone/>
              </a:pPr>
              <a:r>
                <a:rPr lang="de-DE" sz="1600" b="1" dirty="0" smtClean="0">
                  <a:solidFill>
                    <a:schemeClr val="accent3"/>
                  </a:solidFill>
                </a:rPr>
                <a:t>Ideal </a:t>
              </a:r>
              <a:r>
                <a:rPr lang="de-DE" sz="1600" b="1" dirty="0" err="1" smtClean="0">
                  <a:solidFill>
                    <a:schemeClr val="accent3"/>
                  </a:solidFill>
                </a:rPr>
                <a:t>case</a:t>
              </a:r>
              <a:r>
                <a:rPr lang="de-DE" sz="1600" b="1" dirty="0" smtClean="0">
                  <a:solidFill>
                    <a:schemeClr val="accent3"/>
                  </a:solidFill>
                </a:rPr>
                <a:t> </a:t>
              </a:r>
              <a:br>
                <a:rPr lang="de-DE" sz="1600" b="1" dirty="0" smtClean="0">
                  <a:solidFill>
                    <a:schemeClr val="accent3"/>
                  </a:solidFill>
                </a:rPr>
              </a:br>
              <a:r>
                <a:rPr lang="de-DE" sz="1600" b="1" dirty="0" smtClean="0">
                  <a:solidFill>
                    <a:schemeClr val="accent3"/>
                  </a:solidFill>
                </a:rPr>
                <a:t>VT:CM = 1:1</a:t>
              </a:r>
            </a:p>
          </p:txBody>
        </p:sp>
        <p:cxnSp>
          <p:nvCxnSpPr>
            <p:cNvPr id="22" name="Straight Arrow Connector 21"/>
            <p:cNvCxnSpPr>
              <a:stCxn id="20" idx="3"/>
            </p:cNvCxnSpPr>
            <p:nvPr/>
          </p:nvCxnSpPr>
          <p:spPr bwMode="auto">
            <a:xfrm>
              <a:off x="4001566" y="2451092"/>
              <a:ext cx="267872" cy="120394"/>
            </a:xfrm>
            <a:prstGeom prst="straightConnector1">
              <a:avLst/>
            </a:prstGeom>
            <a:noFill/>
            <a:ln w="19050" cap="flat" cmpd="sng" algn="ctr">
              <a:solidFill>
                <a:schemeClr val="folHlink"/>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16" name="Freihandform 15"/>
            <p:cNvSpPr/>
            <p:nvPr/>
          </p:nvSpPr>
          <p:spPr bwMode="auto">
            <a:xfrm>
              <a:off x="1797538" y="3701442"/>
              <a:ext cx="3047024" cy="2164860"/>
            </a:xfrm>
            <a:custGeom>
              <a:avLst/>
              <a:gdLst>
                <a:gd name="connsiteX0" fmla="*/ 2969846 w 2969846"/>
                <a:gd name="connsiteY0" fmla="*/ 2336800 h 2336800"/>
                <a:gd name="connsiteX1" fmla="*/ 0 w 2969846"/>
                <a:gd name="connsiteY1" fmla="*/ 2336800 h 2336800"/>
                <a:gd name="connsiteX2" fmla="*/ 2235200 w 2969846"/>
                <a:gd name="connsiteY2" fmla="*/ 15631 h 2336800"/>
                <a:gd name="connsiteX3" fmla="*/ 2969846 w 2969846"/>
                <a:gd name="connsiteY3" fmla="*/ 0 h 2336800"/>
                <a:gd name="connsiteX4" fmla="*/ 2969846 w 2969846"/>
                <a:gd name="connsiteY4" fmla="*/ 2336800 h 233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846" h="2336800">
                  <a:moveTo>
                    <a:pt x="2969846" y="2336800"/>
                  </a:moveTo>
                  <a:lnTo>
                    <a:pt x="0" y="2336800"/>
                  </a:lnTo>
                  <a:lnTo>
                    <a:pt x="2235200" y="15631"/>
                  </a:lnTo>
                  <a:lnTo>
                    <a:pt x="2969846" y="0"/>
                  </a:lnTo>
                  <a:lnTo>
                    <a:pt x="2969846" y="2336800"/>
                  </a:lnTo>
                  <a:close/>
                </a:path>
              </a:pathLst>
            </a:custGeom>
            <a:noFill/>
            <a:ln w="254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68288" marR="0" indent="-268288"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n"/>
                <a:tabLst/>
              </a:pPr>
              <a:endParaRPr kumimoji="0" lang="de-DE" sz="2000" b="0" i="0" u="none" strike="noStrike" cap="none" normalizeH="0" baseline="0" smtClean="0">
                <a:ln>
                  <a:noFill/>
                </a:ln>
                <a:solidFill>
                  <a:schemeClr val="accent3"/>
                </a:solidFill>
                <a:effectLst/>
                <a:latin typeface="Arial" charset="0"/>
                <a:ea typeface="ＭＳ Ｐゴシック" pitchFamily="112" charset="-128"/>
              </a:endParaRPr>
            </a:p>
          </p:txBody>
        </p:sp>
        <p:cxnSp>
          <p:nvCxnSpPr>
            <p:cNvPr id="11" name="Straight Arrow Connector 10"/>
            <p:cNvCxnSpPr/>
            <p:nvPr/>
          </p:nvCxnSpPr>
          <p:spPr bwMode="auto">
            <a:xfrm>
              <a:off x="2149218" y="1825672"/>
              <a:ext cx="0" cy="1547619"/>
            </a:xfrm>
            <a:prstGeom prst="straightConnector1">
              <a:avLst/>
            </a:prstGeom>
            <a:noFill/>
            <a:ln w="12700" cap="flat" cmpd="sng" algn="ctr">
              <a:solidFill>
                <a:schemeClr val="folHlink"/>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sp>
        <p:nvSpPr>
          <p:cNvPr id="9" name="TextBox 8"/>
          <p:cNvSpPr txBox="1"/>
          <p:nvPr/>
        </p:nvSpPr>
        <p:spPr>
          <a:xfrm>
            <a:off x="367021" y="1157019"/>
            <a:ext cx="3986225" cy="692497"/>
          </a:xfrm>
          <a:prstGeom prst="rect">
            <a:avLst/>
          </a:prstGeom>
          <a:solidFill>
            <a:schemeClr val="bg1"/>
          </a:solidFill>
        </p:spPr>
        <p:txBody>
          <a:bodyPr wrap="none" rtlCol="0">
            <a:spAutoFit/>
          </a:bodyPr>
          <a:lstStyle/>
          <a:p>
            <a:pPr marL="342900" indent="-342900">
              <a:spcBef>
                <a:spcPts val="600"/>
              </a:spcBef>
              <a:buClr>
                <a:schemeClr val="accent2"/>
              </a:buClr>
              <a:buSzPct val="80000"/>
            </a:pPr>
            <a:r>
              <a:rPr lang="en-GB" sz="2000" dirty="0" smtClean="0">
                <a:solidFill>
                  <a:schemeClr val="accent3"/>
                </a:solidFill>
              </a:rPr>
              <a:t>individual cavity comparison</a:t>
            </a:r>
          </a:p>
          <a:p>
            <a:pPr>
              <a:spcBef>
                <a:spcPts val="600"/>
              </a:spcBef>
              <a:buClr>
                <a:schemeClr val="accent2"/>
              </a:buClr>
              <a:buSzPct val="80000"/>
              <a:buNone/>
            </a:pPr>
            <a:r>
              <a:rPr lang="en-GB" sz="1400" dirty="0" smtClean="0">
                <a:solidFill>
                  <a:schemeClr val="accent3"/>
                </a:solidFill>
              </a:rPr>
              <a:t>(upper limit due to 31 MV/m limit in module test)</a:t>
            </a:r>
          </a:p>
        </p:txBody>
      </p:sp>
      <p:sp>
        <p:nvSpPr>
          <p:cNvPr id="12" name="TextBox 11"/>
          <p:cNvSpPr txBox="1"/>
          <p:nvPr/>
        </p:nvSpPr>
        <p:spPr>
          <a:xfrm>
            <a:off x="5108331" y="2051888"/>
            <a:ext cx="4035670" cy="2277547"/>
          </a:xfrm>
          <a:prstGeom prst="rect">
            <a:avLst/>
          </a:prstGeom>
          <a:solidFill>
            <a:schemeClr val="bg1"/>
          </a:solidFill>
        </p:spPr>
        <p:txBody>
          <a:bodyPr wrap="square" rtlCol="0">
            <a:spAutoFit/>
          </a:bodyPr>
          <a:lstStyle/>
          <a:p>
            <a:pPr marL="342900" indent="-342900">
              <a:spcBef>
                <a:spcPts val="600"/>
              </a:spcBef>
              <a:buClr>
                <a:schemeClr val="accent2"/>
              </a:buClr>
              <a:buSzPct val="80000"/>
            </a:pPr>
            <a:r>
              <a:rPr lang="en-GB" sz="2000" b="1" dirty="0" smtClean="0">
                <a:solidFill>
                  <a:schemeClr val="accent3"/>
                </a:solidFill>
              </a:rPr>
              <a:t>we lose between vertical </a:t>
            </a:r>
            <a:br>
              <a:rPr lang="en-GB" sz="2000" b="1" dirty="0" smtClean="0">
                <a:solidFill>
                  <a:schemeClr val="accent3"/>
                </a:solidFill>
              </a:rPr>
            </a:br>
            <a:r>
              <a:rPr lang="en-GB" sz="2000" b="1" dirty="0" smtClean="0">
                <a:solidFill>
                  <a:schemeClr val="accent3"/>
                </a:solidFill>
              </a:rPr>
              <a:t>and cryomodule test</a:t>
            </a:r>
          </a:p>
          <a:p>
            <a:pPr marL="342900" indent="-342900">
              <a:spcBef>
                <a:spcPts val="600"/>
              </a:spcBef>
              <a:buClr>
                <a:schemeClr val="accent2"/>
              </a:buClr>
              <a:buSzPct val="80000"/>
            </a:pPr>
            <a:endParaRPr lang="en-GB" sz="2000" b="1" dirty="0" smtClean="0">
              <a:solidFill>
                <a:schemeClr val="accent3"/>
              </a:solidFill>
            </a:endParaRPr>
          </a:p>
          <a:p>
            <a:pPr marL="342900" indent="-342900">
              <a:spcBef>
                <a:spcPts val="600"/>
              </a:spcBef>
              <a:buClr>
                <a:schemeClr val="accent2"/>
              </a:buClr>
              <a:buSzPct val="80000"/>
            </a:pPr>
            <a:r>
              <a:rPr lang="en-GB" sz="2000" dirty="0" smtClean="0">
                <a:solidFill>
                  <a:schemeClr val="accent3"/>
                </a:solidFill>
              </a:rPr>
              <a:t>average VT: (33.8) </a:t>
            </a:r>
            <a:r>
              <a:rPr lang="en-GB" sz="2000" b="1" dirty="0" smtClean="0">
                <a:solidFill>
                  <a:schemeClr val="accent2">
                    <a:lumMod val="75000"/>
                  </a:schemeClr>
                </a:solidFill>
              </a:rPr>
              <a:t>30.5 MV/m</a:t>
            </a:r>
            <a:br>
              <a:rPr lang="en-GB" sz="2000" b="1" dirty="0" smtClean="0">
                <a:solidFill>
                  <a:schemeClr val="accent2">
                    <a:lumMod val="75000"/>
                  </a:schemeClr>
                </a:solidFill>
              </a:rPr>
            </a:br>
            <a:r>
              <a:rPr lang="en-GB" sz="1600" dirty="0" smtClean="0"/>
              <a:t>(clipped at 31 MV/m)</a:t>
            </a:r>
            <a:r>
              <a:rPr lang="en-GB" sz="2000" dirty="0" smtClean="0">
                <a:solidFill>
                  <a:schemeClr val="accent3"/>
                </a:solidFill>
              </a:rPr>
              <a:t/>
            </a:r>
            <a:br>
              <a:rPr lang="en-GB" sz="2000" dirty="0" smtClean="0">
                <a:solidFill>
                  <a:schemeClr val="accent3"/>
                </a:solidFill>
              </a:rPr>
            </a:br>
            <a:r>
              <a:rPr lang="en-GB" sz="2000" dirty="0" smtClean="0">
                <a:solidFill>
                  <a:schemeClr val="accent3"/>
                </a:solidFill>
              </a:rPr>
              <a:t>average CT: </a:t>
            </a:r>
            <a:r>
              <a:rPr lang="en-GB" sz="2000" b="1" dirty="0" smtClean="0">
                <a:solidFill>
                  <a:schemeClr val="accent2">
                    <a:lumMod val="75000"/>
                  </a:schemeClr>
                </a:solidFill>
              </a:rPr>
              <a:t>28.4 MV/m</a:t>
            </a:r>
            <a:br>
              <a:rPr lang="en-GB" sz="2000" b="1" dirty="0" smtClean="0">
                <a:solidFill>
                  <a:schemeClr val="accent2">
                    <a:lumMod val="75000"/>
                  </a:schemeClr>
                </a:solidFill>
              </a:rPr>
            </a:br>
            <a:r>
              <a:rPr lang="en-GB" sz="1600" dirty="0" smtClean="0"/>
              <a:t>(includes limit at 31MV/m)</a:t>
            </a:r>
            <a:endParaRPr lang="en-GB" sz="2000" b="1" dirty="0" smtClean="0">
              <a:solidFill>
                <a:schemeClr val="accent2">
                  <a:lumMod val="75000"/>
                </a:schemeClr>
              </a:solidFill>
            </a:endParaRPr>
          </a:p>
        </p:txBody>
      </p:sp>
      <p:sp>
        <p:nvSpPr>
          <p:cNvPr id="15" name="TextBox 14"/>
          <p:cNvSpPr txBox="1"/>
          <p:nvPr/>
        </p:nvSpPr>
        <p:spPr>
          <a:xfrm>
            <a:off x="6092870" y="4900125"/>
            <a:ext cx="1367682" cy="400110"/>
          </a:xfrm>
          <a:prstGeom prst="rect">
            <a:avLst/>
          </a:prstGeom>
          <a:noFill/>
          <a:ln w="19050">
            <a:solidFill>
              <a:srgbClr val="FF0000"/>
            </a:solidFill>
          </a:ln>
        </p:spPr>
        <p:txBody>
          <a:bodyPr wrap="none" rtlCol="0">
            <a:spAutoFit/>
          </a:bodyPr>
          <a:lstStyle/>
          <a:p>
            <a:pPr>
              <a:spcBef>
                <a:spcPts val="600"/>
              </a:spcBef>
              <a:buClr>
                <a:schemeClr val="accent2"/>
              </a:buClr>
              <a:buSzPct val="80000"/>
              <a:buNone/>
            </a:pPr>
            <a:r>
              <a:rPr lang="de-DE" sz="2000" dirty="0" smtClean="0">
                <a:solidFill>
                  <a:srgbClr val="FF0000"/>
                </a:solidFill>
              </a:rPr>
              <a:t>MOPB080</a:t>
            </a:r>
          </a:p>
        </p:txBody>
      </p:sp>
    </p:spTree>
    <p:extLst>
      <p:ext uri="{BB962C8B-B14F-4D97-AF65-F5344CB8AC3E}">
        <p14:creationId xmlns:p14="http://schemas.microsoft.com/office/powerpoint/2010/main" val="66355501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70" y="1094143"/>
            <a:ext cx="7128000" cy="45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a:t>Vertical Test - Cryomodule </a:t>
            </a:r>
            <a:r>
              <a:rPr lang="en-GB" dirty="0" smtClean="0"/>
              <a:t>comparison IV: </a:t>
            </a:r>
            <a:r>
              <a:rPr lang="en-GB" dirty="0"/>
              <a:t/>
            </a:r>
            <a:br>
              <a:rPr lang="en-GB" dirty="0"/>
            </a:br>
            <a:r>
              <a:rPr lang="en-GB" dirty="0" smtClean="0"/>
              <a:t>Q</a:t>
            </a:r>
            <a:r>
              <a:rPr lang="en-GB" baseline="-25000" dirty="0" smtClean="0"/>
              <a:t>0</a:t>
            </a:r>
            <a:r>
              <a:rPr lang="en-GB" dirty="0" smtClean="0"/>
              <a:t>-values at ~ 23MV/m</a:t>
            </a:r>
            <a:endParaRPr lang="en-GB" dirty="0"/>
          </a:p>
        </p:txBody>
      </p:sp>
      <p:cxnSp>
        <p:nvCxnSpPr>
          <p:cNvPr id="13" name="Straight Connector 12"/>
          <p:cNvCxnSpPr>
            <a:cxnSpLocks/>
          </p:cNvCxnSpPr>
          <p:nvPr/>
        </p:nvCxnSpPr>
        <p:spPr bwMode="auto">
          <a:xfrm>
            <a:off x="1211385" y="2818532"/>
            <a:ext cx="5959360" cy="0"/>
          </a:xfrm>
          <a:prstGeom prst="line">
            <a:avLst/>
          </a:prstGeom>
          <a:noFill/>
          <a:ln w="25400" cap="flat" cmpd="sng" algn="ctr">
            <a:solidFill>
              <a:srgbClr val="0070C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25" name="TextBox 8"/>
          <p:cNvSpPr txBox="1"/>
          <p:nvPr/>
        </p:nvSpPr>
        <p:spPr>
          <a:xfrm>
            <a:off x="415805" y="5461341"/>
            <a:ext cx="6973384" cy="707886"/>
          </a:xfrm>
          <a:prstGeom prst="rect">
            <a:avLst/>
          </a:prstGeom>
          <a:noFill/>
        </p:spPr>
        <p:txBody>
          <a:bodyPr wrap="none" rtlCol="0">
            <a:spAutoFit/>
          </a:bodyPr>
          <a:lstStyle/>
          <a:p>
            <a:pPr>
              <a:spcBef>
                <a:spcPts val="600"/>
              </a:spcBef>
              <a:buClr>
                <a:schemeClr val="accent2"/>
              </a:buClr>
              <a:buSzPct val="80000"/>
              <a:buNone/>
            </a:pPr>
            <a:r>
              <a:rPr lang="en-GB" sz="2000" dirty="0" smtClean="0"/>
              <a:t>Average Q</a:t>
            </a:r>
            <a:r>
              <a:rPr lang="en-GB" sz="2000" baseline="-25000" dirty="0" smtClean="0"/>
              <a:t>0</a:t>
            </a:r>
            <a:r>
              <a:rPr lang="en-GB" sz="2000" dirty="0" smtClean="0"/>
              <a:t>-value at ~ 23 MV/m:</a:t>
            </a:r>
            <a:r>
              <a:rPr lang="en-GB" sz="2000" dirty="0" smtClean="0">
                <a:solidFill>
                  <a:schemeClr val="accent3"/>
                </a:solidFill>
              </a:rPr>
              <a:t>	</a:t>
            </a:r>
            <a:r>
              <a:rPr lang="en-GB" sz="2000" dirty="0">
                <a:solidFill>
                  <a:schemeClr val="accent3"/>
                </a:solidFill>
              </a:rPr>
              <a:t> </a:t>
            </a:r>
            <a:r>
              <a:rPr lang="en-GB" sz="2000" dirty="0" smtClean="0">
                <a:solidFill>
                  <a:schemeClr val="accent3"/>
                </a:solidFill>
              </a:rPr>
              <a:t>vertical 	~1.3 x 10</a:t>
            </a:r>
            <a:r>
              <a:rPr lang="en-GB" sz="2000" baseline="30000" dirty="0" smtClean="0">
                <a:solidFill>
                  <a:schemeClr val="accent3"/>
                </a:solidFill>
              </a:rPr>
              <a:t>10</a:t>
            </a:r>
            <a:br>
              <a:rPr lang="en-GB" sz="2000" baseline="30000" dirty="0" smtClean="0">
                <a:solidFill>
                  <a:schemeClr val="accent3"/>
                </a:solidFill>
              </a:rPr>
            </a:br>
            <a:r>
              <a:rPr lang="en-GB" sz="2000" dirty="0" smtClean="0">
                <a:solidFill>
                  <a:schemeClr val="accent3"/>
                </a:solidFill>
              </a:rPr>
              <a:t>				 </a:t>
            </a:r>
            <a:r>
              <a:rPr lang="en-GB" sz="2000" b="1" dirty="0" smtClean="0">
                <a:solidFill>
                  <a:schemeClr val="accent2">
                    <a:lumMod val="75000"/>
                  </a:schemeClr>
                </a:solidFill>
              </a:rPr>
              <a:t>cryomodules</a:t>
            </a:r>
            <a:r>
              <a:rPr lang="en-GB" sz="2000" b="1" dirty="0">
                <a:solidFill>
                  <a:schemeClr val="accent2">
                    <a:lumMod val="75000"/>
                  </a:schemeClr>
                </a:solidFill>
              </a:rPr>
              <a:t>	</a:t>
            </a:r>
            <a:r>
              <a:rPr lang="en-GB" sz="2000" b="1" dirty="0" smtClean="0">
                <a:solidFill>
                  <a:schemeClr val="accent2">
                    <a:lumMod val="75000"/>
                  </a:schemeClr>
                </a:solidFill>
              </a:rPr>
              <a:t>~1.4 x 10</a:t>
            </a:r>
            <a:r>
              <a:rPr lang="en-GB" sz="2000" b="1" baseline="30000" dirty="0" smtClean="0">
                <a:solidFill>
                  <a:schemeClr val="accent2">
                    <a:lumMod val="75000"/>
                  </a:schemeClr>
                </a:solidFill>
              </a:rPr>
              <a:t>10</a:t>
            </a:r>
          </a:p>
        </p:txBody>
      </p:sp>
      <p:cxnSp>
        <p:nvCxnSpPr>
          <p:cNvPr id="14" name="Straight Connector 13"/>
          <p:cNvCxnSpPr>
            <a:cxnSpLocks/>
          </p:cNvCxnSpPr>
          <p:nvPr/>
        </p:nvCxnSpPr>
        <p:spPr bwMode="auto">
          <a:xfrm>
            <a:off x="1215300" y="2674355"/>
            <a:ext cx="5959360" cy="0"/>
          </a:xfrm>
          <a:prstGeom prst="line">
            <a:avLst/>
          </a:prstGeom>
          <a:noFill/>
          <a:ln w="25400" cap="flat" cmpd="sng" algn="ctr">
            <a:solidFill>
              <a:schemeClr val="accent2">
                <a:lumMod val="75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10" name="TextBox 9"/>
          <p:cNvSpPr txBox="1"/>
          <p:nvPr/>
        </p:nvSpPr>
        <p:spPr>
          <a:xfrm>
            <a:off x="7350468" y="3900603"/>
            <a:ext cx="1606530" cy="830997"/>
          </a:xfrm>
          <a:prstGeom prst="rect">
            <a:avLst/>
          </a:prstGeom>
          <a:noFill/>
        </p:spPr>
        <p:txBody>
          <a:bodyPr wrap="none" rtlCol="0">
            <a:spAutoFit/>
          </a:bodyPr>
          <a:lstStyle/>
          <a:p>
            <a:pPr>
              <a:spcBef>
                <a:spcPts val="600"/>
              </a:spcBef>
              <a:buClr>
                <a:schemeClr val="accent2"/>
              </a:buClr>
              <a:buSzPct val="80000"/>
              <a:buNone/>
            </a:pPr>
            <a:r>
              <a:rPr lang="en-GB" sz="1600" dirty="0" smtClean="0">
                <a:solidFill>
                  <a:schemeClr val="accent3"/>
                </a:solidFill>
              </a:rPr>
              <a:t>estimated error</a:t>
            </a:r>
            <a:br>
              <a:rPr lang="en-GB" sz="1600" dirty="0" smtClean="0">
                <a:solidFill>
                  <a:schemeClr val="accent3"/>
                </a:solidFill>
              </a:rPr>
            </a:br>
            <a:r>
              <a:rPr lang="en-GB" sz="1600" dirty="0" smtClean="0">
                <a:solidFill>
                  <a:schemeClr val="accent3"/>
                </a:solidFill>
              </a:rPr>
              <a:t>of cryomodule</a:t>
            </a:r>
            <a:br>
              <a:rPr lang="en-GB" sz="1600" dirty="0" smtClean="0">
                <a:solidFill>
                  <a:schemeClr val="accent3"/>
                </a:solidFill>
              </a:rPr>
            </a:br>
            <a:r>
              <a:rPr lang="en-GB" sz="1600" dirty="0" smtClean="0">
                <a:solidFill>
                  <a:schemeClr val="accent3"/>
                </a:solidFill>
              </a:rPr>
              <a:t>Q-value: ~30%</a:t>
            </a:r>
            <a:endParaRPr lang="en-GB" sz="1600" dirty="0">
              <a:solidFill>
                <a:schemeClr val="accent3"/>
              </a:solidFill>
            </a:endParaRPr>
          </a:p>
        </p:txBody>
      </p:sp>
    </p:spTree>
    <p:extLst>
      <p:ext uri="{BB962C8B-B14F-4D97-AF65-F5344CB8AC3E}">
        <p14:creationId xmlns:p14="http://schemas.microsoft.com/office/powerpoint/2010/main" val="24638677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Installation progress</a:t>
            </a:r>
            <a:endParaRPr lang="en-GB" dirty="0"/>
          </a:p>
        </p:txBody>
      </p:sp>
      <p:sp>
        <p:nvSpPr>
          <p:cNvPr id="3" name="Inhaltsplatzhalter 2"/>
          <p:cNvSpPr>
            <a:spLocks noGrp="1"/>
          </p:cNvSpPr>
          <p:nvPr>
            <p:ph idx="1"/>
          </p:nvPr>
        </p:nvSpPr>
        <p:spPr/>
        <p:txBody>
          <a:bodyPr/>
          <a:lstStyle/>
          <a:p>
            <a:pPr marL="0" indent="0">
              <a:buNone/>
            </a:pPr>
            <a:r>
              <a:rPr lang="en-GB" b="1" smtClean="0"/>
              <a:t>Headline</a:t>
            </a:r>
          </a:p>
          <a:p>
            <a:r>
              <a:rPr lang="en-GB" smtClean="0"/>
              <a:t>first level</a:t>
            </a:r>
          </a:p>
          <a:p>
            <a:pPr lvl="1"/>
            <a:r>
              <a:rPr lang="en-GB" smtClean="0"/>
              <a:t>second level</a:t>
            </a:r>
          </a:p>
          <a:p>
            <a:pPr lvl="2"/>
            <a:r>
              <a:rPr lang="en-GB" smtClean="0"/>
              <a:t>third level</a:t>
            </a:r>
            <a:endParaRPr lang="en-GB"/>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630"/>
            <a:ext cx="9144000" cy="6835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72481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1800" y="211064"/>
            <a:ext cx="8280400" cy="1325563"/>
          </a:xfrm>
        </p:spPr>
        <p:txBody>
          <a:bodyPr>
            <a:normAutofit/>
          </a:bodyPr>
          <a:lstStyle/>
          <a:p>
            <a:pPr algn="ctr"/>
            <a:r>
              <a:rPr lang="en-US" altLang="zh-CN" sz="4000" dirty="0"/>
              <a:t>IHEP </a:t>
            </a:r>
            <a:r>
              <a:rPr lang="en-US" altLang="zh-CN" sz="4000" dirty="0" smtClean="0"/>
              <a:t>Cavity Industrialization Study</a:t>
            </a:r>
            <a:endParaRPr lang="zh-CN" altLang="en-US" sz="4000" dirty="0"/>
          </a:p>
        </p:txBody>
      </p:sp>
      <p:sp>
        <p:nvSpPr>
          <p:cNvPr id="3" name="文本占位符 2"/>
          <p:cNvSpPr>
            <a:spLocks noGrp="1"/>
          </p:cNvSpPr>
          <p:nvPr>
            <p:ph type="body" idx="1"/>
          </p:nvPr>
        </p:nvSpPr>
        <p:spPr>
          <a:xfrm>
            <a:off x="4942210" y="3683525"/>
            <a:ext cx="1766183" cy="639762"/>
          </a:xfrm>
        </p:spPr>
        <p:txBody>
          <a:bodyPr/>
          <a:lstStyle/>
          <a:p>
            <a:pPr algn="ctr"/>
            <a:r>
              <a:rPr lang="en-US" altLang="zh-CN" sz="1600" b="0" dirty="0" smtClean="0">
                <a:solidFill>
                  <a:srgbClr val="C00000"/>
                </a:solidFill>
              </a:rPr>
              <a:t>Press Machine</a:t>
            </a:r>
            <a:endParaRPr lang="zh-CN" altLang="en-US" sz="1600" b="0" dirty="0">
              <a:solidFill>
                <a:srgbClr val="C00000"/>
              </a:solidFill>
            </a:endParaRPr>
          </a:p>
        </p:txBody>
      </p:sp>
      <p:pic>
        <p:nvPicPr>
          <p:cNvPr id="7" name="内容占位符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42210" y="1614301"/>
            <a:ext cx="1766183" cy="2354911"/>
          </a:xfrm>
        </p:spPr>
      </p:pic>
      <p:sp>
        <p:nvSpPr>
          <p:cNvPr id="5" name="文本占位符 4"/>
          <p:cNvSpPr>
            <a:spLocks noGrp="1"/>
          </p:cNvSpPr>
          <p:nvPr>
            <p:ph type="body" sz="quarter" idx="3"/>
          </p:nvPr>
        </p:nvSpPr>
        <p:spPr>
          <a:xfrm>
            <a:off x="6983657" y="3670562"/>
            <a:ext cx="1753943" cy="639762"/>
          </a:xfrm>
        </p:spPr>
        <p:txBody>
          <a:bodyPr/>
          <a:lstStyle/>
          <a:p>
            <a:pPr algn="ctr"/>
            <a:r>
              <a:rPr lang="en-US" altLang="zh-CN" sz="1600" b="0" dirty="0" smtClean="0">
                <a:solidFill>
                  <a:srgbClr val="C00000"/>
                </a:solidFill>
              </a:rPr>
              <a:t>CMM Machine</a:t>
            </a:r>
            <a:endParaRPr lang="zh-CN" altLang="en-US" sz="1600" b="0" dirty="0">
              <a:solidFill>
                <a:srgbClr val="C00000"/>
              </a:solidFill>
            </a:endParaRPr>
          </a:p>
        </p:txBody>
      </p:sp>
      <p:pic>
        <p:nvPicPr>
          <p:cNvPr id="8" name="内容占位符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6983657" y="1605084"/>
            <a:ext cx="1773096" cy="2364128"/>
          </a:xfrm>
        </p:spPr>
      </p:pic>
      <p:sp>
        <p:nvSpPr>
          <p:cNvPr id="9" name="文本占位符 2"/>
          <p:cNvSpPr txBox="1">
            <a:spLocks/>
          </p:cNvSpPr>
          <p:nvPr/>
        </p:nvSpPr>
        <p:spPr>
          <a:xfrm>
            <a:off x="6358283" y="5879934"/>
            <a:ext cx="2609682" cy="63976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ltLang="zh-CN" sz="1600" b="0" dirty="0" smtClean="0">
                <a:solidFill>
                  <a:srgbClr val="C00000"/>
                </a:solidFill>
              </a:rPr>
              <a:t>Vertical Machining Center</a:t>
            </a:r>
            <a:endParaRPr lang="zh-CN" altLang="en-US" sz="1600" b="0" dirty="0">
              <a:solidFill>
                <a:srgbClr val="C00000"/>
              </a:solidFill>
            </a:endParaRPr>
          </a:p>
        </p:txBody>
      </p:sp>
      <p:pic>
        <p:nvPicPr>
          <p:cNvPr id="10" name="内容占位符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9058" y="4456494"/>
            <a:ext cx="2227380" cy="1670535"/>
          </a:xfrm>
          <a:prstGeom prst="rect">
            <a:avLst/>
          </a:prstGeom>
        </p:spPr>
      </p:pic>
      <p:sp>
        <p:nvSpPr>
          <p:cNvPr id="11" name="文本占位符 4"/>
          <p:cNvSpPr txBox="1">
            <a:spLocks/>
          </p:cNvSpPr>
          <p:nvPr/>
        </p:nvSpPr>
        <p:spPr>
          <a:xfrm>
            <a:off x="4035522" y="5866047"/>
            <a:ext cx="2422419" cy="63976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ltLang="zh-CN" sz="1600" b="0" dirty="0" smtClean="0">
                <a:solidFill>
                  <a:srgbClr val="C00000"/>
                </a:solidFill>
              </a:rPr>
              <a:t>CNC Turning Center</a:t>
            </a:r>
            <a:endParaRPr lang="zh-CN" altLang="en-US" sz="1600" b="0" dirty="0">
              <a:solidFill>
                <a:srgbClr val="C00000"/>
              </a:solidFill>
            </a:endParaRPr>
          </a:p>
        </p:txBody>
      </p:sp>
      <p:pic>
        <p:nvPicPr>
          <p:cNvPr id="12" name="内容占位符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3044" y="4456496"/>
            <a:ext cx="2227378" cy="1670533"/>
          </a:xfrm>
          <a:prstGeom prst="rect">
            <a:avLst/>
          </a:prstGeom>
        </p:spPr>
      </p:pic>
      <p:sp>
        <p:nvSpPr>
          <p:cNvPr id="4" name="矩形 3"/>
          <p:cNvSpPr/>
          <p:nvPr/>
        </p:nvSpPr>
        <p:spPr>
          <a:xfrm>
            <a:off x="322876" y="2141701"/>
            <a:ext cx="4619334" cy="2154436"/>
          </a:xfrm>
          <a:prstGeom prst="rect">
            <a:avLst/>
          </a:prstGeom>
        </p:spPr>
        <p:txBody>
          <a:bodyPr wrap="square">
            <a:spAutoFit/>
          </a:bodyPr>
          <a:lstStyle/>
          <a:p>
            <a:r>
              <a:rPr lang="en-US" altLang="zh-CN" sz="2400" i="1" dirty="0" smtClean="0">
                <a:solidFill>
                  <a:srgbClr val="FF0000"/>
                </a:solidFill>
              </a:rPr>
              <a:t>HE</a:t>
            </a:r>
            <a:r>
              <a:rPr lang="en-US" altLang="zh-CN" sz="2400" i="1" dirty="0" smtClean="0">
                <a:solidFill>
                  <a:srgbClr val="0070C0"/>
                </a:solidFill>
              </a:rPr>
              <a:t>-</a:t>
            </a:r>
            <a:r>
              <a:rPr lang="en-US" altLang="zh-CN" sz="2400" i="1" dirty="0" smtClean="0">
                <a:solidFill>
                  <a:srgbClr val="FF0000"/>
                </a:solidFill>
              </a:rPr>
              <a:t>R</a:t>
            </a:r>
            <a:r>
              <a:rPr lang="en-US" altLang="zh-CN" sz="2400" i="1" dirty="0" smtClean="0">
                <a:solidFill>
                  <a:srgbClr val="0070C0"/>
                </a:solidFill>
              </a:rPr>
              <a:t>acing </a:t>
            </a:r>
            <a:r>
              <a:rPr lang="en-US" altLang="zh-CN" sz="2400" i="1" dirty="0" smtClean="0">
                <a:solidFill>
                  <a:srgbClr val="FF0000"/>
                </a:solidFill>
              </a:rPr>
              <a:t>T</a:t>
            </a:r>
            <a:r>
              <a:rPr lang="en-US" altLang="zh-CN" sz="2400" i="1" dirty="0" smtClean="0">
                <a:solidFill>
                  <a:srgbClr val="0070C0"/>
                </a:solidFill>
              </a:rPr>
              <a:t>echnology (</a:t>
            </a:r>
            <a:r>
              <a:rPr lang="en-US" altLang="zh-CN" sz="2400" i="1" dirty="0" smtClean="0">
                <a:solidFill>
                  <a:srgbClr val="FF0000"/>
                </a:solidFill>
              </a:rPr>
              <a:t>HERT</a:t>
            </a:r>
            <a:r>
              <a:rPr lang="en-US" altLang="zh-CN" sz="2400" i="1" dirty="0" smtClean="0">
                <a:solidFill>
                  <a:srgbClr val="0070C0"/>
                </a:solidFill>
              </a:rPr>
              <a:t>)</a:t>
            </a:r>
          </a:p>
          <a:p>
            <a:pPr marL="342900" indent="-342900">
              <a:buFont typeface="Arial" panose="020B0604020202020204" pitchFamily="34" charset="0"/>
              <a:buChar char="•"/>
            </a:pPr>
            <a:r>
              <a:rPr lang="en-US" altLang="zh-CN" dirty="0">
                <a:solidFill>
                  <a:prstClr val="black"/>
                </a:solidFill>
              </a:rPr>
              <a:t>previous IHEP </a:t>
            </a:r>
            <a:r>
              <a:rPr lang="en-US" altLang="zh-CN" dirty="0" smtClean="0">
                <a:solidFill>
                  <a:prstClr val="black"/>
                </a:solidFill>
              </a:rPr>
              <a:t>workshop (on campus)</a:t>
            </a:r>
          </a:p>
          <a:p>
            <a:pPr marL="342900" indent="-342900">
              <a:buFont typeface="Arial" panose="020B0604020202020204" pitchFamily="34" charset="0"/>
              <a:buChar char="•"/>
            </a:pPr>
            <a:r>
              <a:rPr lang="en-US" altLang="zh-CN" sz="2000" dirty="0" smtClean="0">
                <a:solidFill>
                  <a:prstClr val="black"/>
                </a:solidFill>
              </a:rPr>
              <a:t>experience in accelerator components</a:t>
            </a:r>
          </a:p>
          <a:p>
            <a:pPr marL="742950" lvl="1" indent="-285750">
              <a:buFont typeface="Calibri" panose="020F0502020204030204" pitchFamily="34" charset="0"/>
              <a:buChar char="−"/>
            </a:pPr>
            <a:r>
              <a:rPr lang="en-US" altLang="zh-CN" dirty="0" smtClean="0">
                <a:solidFill>
                  <a:prstClr val="black"/>
                </a:solidFill>
              </a:rPr>
              <a:t>S-band accelerator tubes</a:t>
            </a:r>
          </a:p>
          <a:p>
            <a:pPr marL="742950" lvl="1" indent="-285750">
              <a:buFont typeface="Calibri" panose="020F0502020204030204" pitchFamily="34" charset="0"/>
              <a:buChar char="−"/>
            </a:pPr>
            <a:r>
              <a:rPr lang="en-US" altLang="zh-CN" dirty="0" smtClean="0">
                <a:solidFill>
                  <a:prstClr val="black"/>
                </a:solidFill>
              </a:rPr>
              <a:t>magnets</a:t>
            </a:r>
          </a:p>
          <a:p>
            <a:pPr marL="742950" lvl="1" indent="-285750">
              <a:buFont typeface="Calibri" panose="020F0502020204030204" pitchFamily="34" charset="0"/>
              <a:buChar char="−"/>
            </a:pPr>
            <a:r>
              <a:rPr lang="en-US" altLang="zh-CN" dirty="0" smtClean="0">
                <a:solidFill>
                  <a:prstClr val="black"/>
                </a:solidFill>
              </a:rPr>
              <a:t>high power input couplers for SRF cavity (ILC 1.3 GHz, 500 MHz …)  </a:t>
            </a:r>
          </a:p>
        </p:txBody>
      </p:sp>
      <p:pic>
        <p:nvPicPr>
          <p:cNvPr id="13" name="内容占位符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5028" y="1563538"/>
            <a:ext cx="1992066" cy="495069"/>
          </a:xfrm>
          <a:prstGeom prst="rect">
            <a:avLst/>
          </a:prstGeom>
        </p:spPr>
      </p:pic>
      <p:sp>
        <p:nvSpPr>
          <p:cNvPr id="6" name="矩形 5"/>
          <p:cNvSpPr/>
          <p:nvPr/>
        </p:nvSpPr>
        <p:spPr>
          <a:xfrm>
            <a:off x="322876" y="4506931"/>
            <a:ext cx="3514010" cy="1569660"/>
          </a:xfrm>
          <a:prstGeom prst="rect">
            <a:avLst/>
          </a:prstGeom>
        </p:spPr>
        <p:txBody>
          <a:bodyPr wrap="square">
            <a:spAutoFit/>
          </a:bodyPr>
          <a:lstStyle/>
          <a:p>
            <a:r>
              <a:rPr lang="en-US" altLang="zh-CN" sz="2400" dirty="0" smtClean="0">
                <a:solidFill>
                  <a:srgbClr val="0070C0"/>
                </a:solidFill>
              </a:rPr>
              <a:t>Newcomer in SRF cavity</a:t>
            </a:r>
          </a:p>
          <a:p>
            <a:pPr marL="342900" indent="-342900">
              <a:buFont typeface="Arial" panose="020B0604020202020204" pitchFamily="34" charset="0"/>
              <a:buChar char="•"/>
            </a:pPr>
            <a:r>
              <a:rPr lang="en-US" altLang="zh-CN" dirty="0" smtClean="0">
                <a:solidFill>
                  <a:srgbClr val="FF0000"/>
                </a:solidFill>
              </a:rPr>
              <a:t>TESLA single cell and 9-cell cavity as the startup</a:t>
            </a:r>
          </a:p>
          <a:p>
            <a:pPr marL="342900" indent="-342900">
              <a:buFont typeface="Arial" panose="020B0604020202020204" pitchFamily="34" charset="0"/>
              <a:buChar char="•"/>
            </a:pPr>
            <a:r>
              <a:rPr lang="en-US" altLang="zh-CN" dirty="0" smtClean="0">
                <a:solidFill>
                  <a:prstClr val="black"/>
                </a:solidFill>
              </a:rPr>
              <a:t>facilities for cavity fabrication, welding and annealing</a:t>
            </a:r>
          </a:p>
        </p:txBody>
      </p:sp>
    </p:spTree>
    <p:extLst>
      <p:ext uri="{BB962C8B-B14F-4D97-AF65-F5344CB8AC3E}">
        <p14:creationId xmlns:p14="http://schemas.microsoft.com/office/powerpoint/2010/main" val="1358093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101600" y="252721"/>
            <a:ext cx="8877300" cy="1325563"/>
          </a:xfrm>
        </p:spPr>
        <p:txBody>
          <a:bodyPr>
            <a:normAutofit/>
          </a:bodyPr>
          <a:lstStyle/>
          <a:p>
            <a:pPr algn="ctr"/>
            <a:r>
              <a:rPr lang="en-US" altLang="zh-CN" sz="4000" dirty="0" smtClean="0"/>
              <a:t>HERT New EBW Machine and Furnace</a:t>
            </a:r>
            <a:endParaRPr lang="zh-CN" altLang="en-US" sz="4000" dirty="0"/>
          </a:p>
        </p:txBody>
      </p:sp>
      <p:sp>
        <p:nvSpPr>
          <p:cNvPr id="7" name="文本占位符 6"/>
          <p:cNvSpPr>
            <a:spLocks noGrp="1"/>
          </p:cNvSpPr>
          <p:nvPr>
            <p:ph type="body" idx="1"/>
          </p:nvPr>
        </p:nvSpPr>
        <p:spPr>
          <a:xfrm>
            <a:off x="253996" y="1405696"/>
            <a:ext cx="4402832" cy="1697172"/>
          </a:xfrm>
        </p:spPr>
        <p:txBody>
          <a:bodyPr>
            <a:noAutofit/>
          </a:bodyPr>
          <a:lstStyle/>
          <a:p>
            <a:pPr algn="ctr">
              <a:lnSpc>
                <a:spcPct val="120000"/>
              </a:lnSpc>
              <a:spcBef>
                <a:spcPts val="600"/>
              </a:spcBef>
              <a:spcAft>
                <a:spcPts val="600"/>
              </a:spcAft>
            </a:pPr>
            <a:r>
              <a:rPr lang="en-US" altLang="zh-CN" b="0" dirty="0" smtClean="0">
                <a:solidFill>
                  <a:srgbClr val="C00000"/>
                </a:solidFill>
              </a:rPr>
              <a:t>EBW Machine</a:t>
            </a:r>
          </a:p>
          <a:p>
            <a:pPr>
              <a:lnSpc>
                <a:spcPct val="120000"/>
              </a:lnSpc>
              <a:spcBef>
                <a:spcPts val="0"/>
              </a:spcBef>
            </a:pPr>
            <a:r>
              <a:rPr lang="en-US" altLang="zh-CN" sz="1800" b="0" dirty="0"/>
              <a:t>V</a:t>
            </a:r>
            <a:r>
              <a:rPr lang="en-US" altLang="zh-CN" sz="1800" b="0" dirty="0" smtClean="0"/>
              <a:t>acuum chamber: L 3.3m x W 1m x H 1.3m</a:t>
            </a:r>
          </a:p>
          <a:p>
            <a:pPr>
              <a:lnSpc>
                <a:spcPct val="120000"/>
              </a:lnSpc>
              <a:spcBef>
                <a:spcPts val="0"/>
              </a:spcBef>
            </a:pPr>
            <a:r>
              <a:rPr lang="en-US" altLang="zh-CN" sz="1800" b="0" dirty="0" smtClean="0"/>
              <a:t>Voltage: 60 kV, inside equator weld possible</a:t>
            </a:r>
          </a:p>
          <a:p>
            <a:pPr>
              <a:lnSpc>
                <a:spcPct val="120000"/>
              </a:lnSpc>
              <a:spcBef>
                <a:spcPts val="0"/>
              </a:spcBef>
            </a:pPr>
            <a:r>
              <a:rPr lang="en-US" altLang="zh-CN" sz="1800" b="0" dirty="0"/>
              <a:t>I</a:t>
            </a:r>
            <a:r>
              <a:rPr lang="en-US" altLang="zh-CN" sz="1800" b="0" dirty="0" smtClean="0"/>
              <a:t>n commissioning</a:t>
            </a:r>
            <a:endParaRPr lang="zh-CN" altLang="en-US" sz="1800" b="0" dirty="0"/>
          </a:p>
        </p:txBody>
      </p:sp>
      <p:pic>
        <p:nvPicPr>
          <p:cNvPr id="5" name="内容占位符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0263" y="3213648"/>
            <a:ext cx="3810438" cy="2857829"/>
          </a:xfrm>
        </p:spPr>
      </p:pic>
      <p:sp>
        <p:nvSpPr>
          <p:cNvPr id="8" name="文本占位符 7"/>
          <p:cNvSpPr>
            <a:spLocks noGrp="1"/>
          </p:cNvSpPr>
          <p:nvPr>
            <p:ph type="body" sz="quarter" idx="3"/>
          </p:nvPr>
        </p:nvSpPr>
        <p:spPr>
          <a:xfrm>
            <a:off x="4753230" y="1540184"/>
            <a:ext cx="4041775" cy="1552216"/>
          </a:xfrm>
        </p:spPr>
        <p:txBody>
          <a:bodyPr>
            <a:normAutofit/>
          </a:bodyPr>
          <a:lstStyle/>
          <a:p>
            <a:pPr algn="ctr">
              <a:spcBef>
                <a:spcPts val="600"/>
              </a:spcBef>
              <a:spcAft>
                <a:spcPts val="600"/>
              </a:spcAft>
            </a:pPr>
            <a:r>
              <a:rPr lang="en-US" altLang="zh-CN" b="0" dirty="0">
                <a:solidFill>
                  <a:srgbClr val="C00000"/>
                </a:solidFill>
              </a:rPr>
              <a:t>Furnace</a:t>
            </a:r>
          </a:p>
          <a:p>
            <a:pPr>
              <a:lnSpc>
                <a:spcPct val="120000"/>
              </a:lnSpc>
              <a:spcBef>
                <a:spcPts val="0"/>
              </a:spcBef>
            </a:pPr>
            <a:r>
              <a:rPr lang="en-US" altLang="zh-CN" sz="1800" b="0" dirty="0"/>
              <a:t>High temperature: 1350 C</a:t>
            </a:r>
          </a:p>
          <a:p>
            <a:pPr>
              <a:lnSpc>
                <a:spcPct val="120000"/>
              </a:lnSpc>
              <a:spcBef>
                <a:spcPts val="0"/>
              </a:spcBef>
            </a:pPr>
            <a:r>
              <a:rPr lang="en-US" altLang="zh-CN" sz="1800" b="0" dirty="0"/>
              <a:t>Working vacuum: 3.0</a:t>
            </a:r>
            <a:r>
              <a:rPr lang="zh-CN" altLang="zh-CN" sz="1800" b="0" dirty="0"/>
              <a:t>×</a:t>
            </a:r>
            <a:r>
              <a:rPr lang="en-US" altLang="zh-CN" sz="1800" b="0" dirty="0"/>
              <a:t>10-3 Pa</a:t>
            </a:r>
          </a:p>
          <a:p>
            <a:pPr>
              <a:lnSpc>
                <a:spcPct val="120000"/>
              </a:lnSpc>
              <a:spcBef>
                <a:spcPts val="0"/>
              </a:spcBef>
            </a:pPr>
            <a:r>
              <a:rPr lang="en-US" altLang="zh-CN" sz="1800" b="0" dirty="0"/>
              <a:t>I</a:t>
            </a:r>
            <a:r>
              <a:rPr lang="en-US" altLang="zh-CN" sz="1800" b="0" dirty="0" smtClean="0"/>
              <a:t>n commissioning</a:t>
            </a:r>
            <a:endParaRPr lang="zh-CN" altLang="en-US" sz="1600" b="0" dirty="0"/>
          </a:p>
        </p:txBody>
      </p:sp>
      <p:pic>
        <p:nvPicPr>
          <p:cNvPr id="10" name="内容占位符 9"/>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765930" y="3213647"/>
            <a:ext cx="3810439" cy="2857829"/>
          </a:xfrm>
        </p:spPr>
      </p:pic>
    </p:spTree>
    <p:extLst>
      <p:ext uri="{BB962C8B-B14F-4D97-AF65-F5344CB8AC3E}">
        <p14:creationId xmlns:p14="http://schemas.microsoft.com/office/powerpoint/2010/main" val="1252870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49091" y="113483"/>
            <a:ext cx="7886700" cy="1325563"/>
          </a:xfrm>
        </p:spPr>
        <p:txBody>
          <a:bodyPr/>
          <a:lstStyle/>
          <a:p>
            <a:pPr algn="ctr"/>
            <a:r>
              <a:rPr lang="en-US" altLang="zh-CN" dirty="0" smtClean="0"/>
              <a:t>TESLA 9-cell cavity</a:t>
            </a:r>
            <a:endParaRPr lang="zh-CN" altLang="en-US" dirty="0"/>
          </a:p>
        </p:txBody>
      </p:sp>
      <p:pic>
        <p:nvPicPr>
          <p:cNvPr id="7" name="内容占位符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05138" y="4073894"/>
            <a:ext cx="3286213" cy="2464659"/>
          </a:xfr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780" y="4073894"/>
            <a:ext cx="3282215" cy="2461661"/>
          </a:xfrm>
          <a:prstGeom prst="rect">
            <a:avLst/>
          </a:prstGeom>
        </p:spPr>
      </p:pic>
      <p:pic>
        <p:nvPicPr>
          <p:cNvPr id="9" name="图片 8"/>
          <p:cNvPicPr>
            <a:picLocks noChangeAspect="1"/>
          </p:cNvPicPr>
          <p:nvPr/>
        </p:nvPicPr>
        <p:blipFill>
          <a:blip r:embed="rId4"/>
          <a:stretch>
            <a:fillRect/>
          </a:stretch>
        </p:blipFill>
        <p:spPr>
          <a:xfrm>
            <a:off x="1062275" y="1439046"/>
            <a:ext cx="3429226" cy="2417598"/>
          </a:xfrm>
          <a:prstGeom prst="rect">
            <a:avLst/>
          </a:prstGeom>
        </p:spPr>
      </p:pic>
      <p:pic>
        <p:nvPicPr>
          <p:cNvPr id="10" name="图片 9"/>
          <p:cNvPicPr>
            <a:picLocks noChangeAspect="1"/>
          </p:cNvPicPr>
          <p:nvPr/>
        </p:nvPicPr>
        <p:blipFill>
          <a:blip r:embed="rId5"/>
          <a:stretch>
            <a:fillRect/>
          </a:stretch>
        </p:blipFill>
        <p:spPr>
          <a:xfrm>
            <a:off x="4904686" y="1439046"/>
            <a:ext cx="3386666" cy="2391444"/>
          </a:xfrm>
          <a:prstGeom prst="rect">
            <a:avLst/>
          </a:prstGeom>
        </p:spPr>
      </p:pic>
    </p:spTree>
    <p:extLst>
      <p:ext uri="{BB962C8B-B14F-4D97-AF65-F5344CB8AC3E}">
        <p14:creationId xmlns:p14="http://schemas.microsoft.com/office/powerpoint/2010/main" val="171550380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8613"/>
          <a:stretch/>
        </p:blipFill>
        <p:spPr>
          <a:xfrm>
            <a:off x="4779923" y="1178500"/>
            <a:ext cx="2202914" cy="1942810"/>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4773"/>
          <a:stretch/>
        </p:blipFill>
        <p:spPr>
          <a:xfrm>
            <a:off x="7018200" y="1175365"/>
            <a:ext cx="1692366" cy="1945945"/>
          </a:xfrm>
          <a:prstGeom prst="rect">
            <a:avLst/>
          </a:prstGeom>
        </p:spPr>
      </p:pic>
      <p:pic>
        <p:nvPicPr>
          <p:cNvPr id="6" name="图片 44" descr="K:\12 Project\超导加速组元\1 超导腔\IHEP-02\液氮实验\第四次液氮实验\pic\IMG_2552.JPG"/>
          <p:cNvPicPr>
            <a:picLocks noGrp="1" noChangeAspect="1"/>
          </p:cNvPicPr>
          <p:nvPr>
            <p:ph idx="1"/>
          </p:nvPr>
        </p:nvPicPr>
        <p:blipFill rotWithShape="1">
          <a:blip r:embed="rId4">
            <a:extLst>
              <a:ext uri="{28A0092B-C50C-407E-A947-70E740481C1C}">
                <a14:useLocalDpi xmlns:a14="http://schemas.microsoft.com/office/drawing/2010/main" val="0"/>
              </a:ext>
            </a:extLst>
          </a:blip>
          <a:srcRect l="34611" t="15468" r="7033" b="18492"/>
          <a:stretch/>
        </p:blipFill>
        <p:spPr bwMode="auto">
          <a:xfrm>
            <a:off x="2380684" y="1178500"/>
            <a:ext cx="2299063" cy="195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rotWithShape="1">
          <a:blip r:embed="rId5"/>
          <a:srcRect l="1492" r="4530"/>
          <a:stretch/>
        </p:blipFill>
        <p:spPr>
          <a:xfrm>
            <a:off x="3573416" y="3293740"/>
            <a:ext cx="2489719" cy="1690354"/>
          </a:xfrm>
          <a:prstGeom prst="rect">
            <a:avLst/>
          </a:prstGeom>
        </p:spPr>
      </p:pic>
      <p:pic>
        <p:nvPicPr>
          <p:cNvPr id="8" name="图片 7"/>
          <p:cNvPicPr>
            <a:picLocks noChangeAspect="1"/>
          </p:cNvPicPr>
          <p:nvPr/>
        </p:nvPicPr>
        <p:blipFill rotWithShape="1">
          <a:blip r:embed="rId6" cstate="print">
            <a:extLst>
              <a:ext uri="{BEBA8EAE-BF5A-486C-A8C5-ECC9F3942E4B}">
                <a14:imgProps xmlns:a14="http://schemas.microsoft.com/office/drawing/2010/main">
                  <a14:imgLayer r:embed="rId7"/>
                </a14:imgProps>
              </a:ext>
              <a:ext uri="{28A0092B-C50C-407E-A947-70E740481C1C}">
                <a14:useLocalDpi xmlns:a14="http://schemas.microsoft.com/office/drawing/2010/main"/>
              </a:ext>
            </a:extLst>
          </a:blip>
          <a:srcRect l="5001" t="56606" r="2499" b="8795"/>
          <a:stretch/>
        </p:blipFill>
        <p:spPr>
          <a:xfrm>
            <a:off x="407940" y="3284569"/>
            <a:ext cx="3051694" cy="756051"/>
          </a:xfrm>
          <a:prstGeom prst="rect">
            <a:avLst/>
          </a:prstGeom>
          <a:noFill/>
          <a:ln>
            <a:noFill/>
          </a:ln>
        </p:spPr>
      </p:pic>
      <p:pic>
        <p:nvPicPr>
          <p:cNvPr id="9" name="图片 8" descr="D:\old F\2012年10月973验收\973归档照片\P1030255a.jpg"/>
          <p:cNvPicPr>
            <a:picLocks noChangeAspect="1"/>
          </p:cNvPicPr>
          <p:nvPr/>
        </p:nvPicPr>
        <p:blipFill rotWithShape="1">
          <a:blip r:embed="rId8" cstate="print">
            <a:extLst>
              <a:ext uri="{28A0092B-C50C-407E-A947-70E740481C1C}">
                <a14:useLocalDpi xmlns:a14="http://schemas.microsoft.com/office/drawing/2010/main" val="0"/>
              </a:ext>
            </a:extLst>
          </a:blip>
          <a:srcRect l="7639"/>
          <a:stretch/>
        </p:blipFill>
        <p:spPr bwMode="auto">
          <a:xfrm>
            <a:off x="6265830" y="3292965"/>
            <a:ext cx="2457436" cy="1681402"/>
          </a:xfrm>
          <a:prstGeom prst="rect">
            <a:avLst/>
          </a:prstGeom>
          <a:ln w="19050">
            <a:noFill/>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1210" t="14382" r="25095"/>
          <a:stretch/>
        </p:blipFill>
        <p:spPr bwMode="auto">
          <a:xfrm>
            <a:off x="407940" y="1197130"/>
            <a:ext cx="1885268" cy="1955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图片 58"/>
          <p:cNvPicPr>
            <a:picLocks noChangeAspect="1"/>
          </p:cNvPicPr>
          <p:nvPr/>
        </p:nvPicPr>
        <p:blipFill>
          <a:blip r:embed="rId10">
            <a:extLst>
              <a:ext uri="{28A0092B-C50C-407E-A947-70E740481C1C}">
                <a14:useLocalDpi xmlns:a14="http://schemas.microsoft.com/office/drawing/2010/main" val="0"/>
              </a:ext>
            </a:extLst>
          </a:blip>
          <a:srcRect l="14563" t="30443" r="12199" b="39017"/>
          <a:stretch>
            <a:fillRect/>
          </a:stretch>
        </p:blipFill>
        <p:spPr bwMode="auto">
          <a:xfrm>
            <a:off x="407940" y="4261242"/>
            <a:ext cx="3033269" cy="7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74223" y="5140925"/>
            <a:ext cx="1552881" cy="1449355"/>
          </a:xfrm>
          <a:prstGeom prst="rect">
            <a:avLst/>
          </a:prstGeom>
        </p:spPr>
      </p:pic>
      <p:sp>
        <p:nvSpPr>
          <p:cNvPr id="17" name="文本框 16"/>
          <p:cNvSpPr txBox="1"/>
          <p:nvPr/>
        </p:nvSpPr>
        <p:spPr>
          <a:xfrm>
            <a:off x="5583813" y="6297841"/>
            <a:ext cx="1543291" cy="276999"/>
          </a:xfrm>
          <a:prstGeom prst="rect">
            <a:avLst/>
          </a:prstGeom>
          <a:noFill/>
        </p:spPr>
        <p:txBody>
          <a:bodyPr wrap="square" rtlCol="0">
            <a:spAutoFit/>
          </a:bodyPr>
          <a:lstStyle/>
          <a:p>
            <a:pPr algn="ctr"/>
            <a:r>
              <a:rPr lang="en-US" altLang="zh-CN" sz="1200" dirty="0" smtClean="0">
                <a:solidFill>
                  <a:prstClr val="white"/>
                </a:solidFill>
              </a:rPr>
              <a:t>325 MHz HWR-012</a:t>
            </a:r>
            <a:endParaRPr lang="zh-CN" altLang="en-US" sz="1200" dirty="0">
              <a:solidFill>
                <a:prstClr val="white"/>
              </a:solidFill>
            </a:endParaRPr>
          </a:p>
        </p:txBody>
      </p:sp>
      <p:sp>
        <p:nvSpPr>
          <p:cNvPr id="18" name="文本框 17"/>
          <p:cNvSpPr txBox="1"/>
          <p:nvPr/>
        </p:nvSpPr>
        <p:spPr>
          <a:xfrm>
            <a:off x="407940" y="3750509"/>
            <a:ext cx="3051694" cy="276999"/>
          </a:xfrm>
          <a:prstGeom prst="rect">
            <a:avLst/>
          </a:prstGeom>
          <a:noFill/>
        </p:spPr>
        <p:txBody>
          <a:bodyPr wrap="square" rtlCol="0">
            <a:spAutoFit/>
          </a:bodyPr>
          <a:lstStyle/>
          <a:p>
            <a:pPr algn="ctr"/>
            <a:r>
              <a:rPr lang="en-US" altLang="zh-CN" sz="1200" dirty="0" smtClean="0">
                <a:solidFill>
                  <a:prstClr val="white"/>
                </a:solidFill>
              </a:rPr>
              <a:t>1.3 GHz low-loss large grain 9-cell</a:t>
            </a:r>
            <a:endParaRPr lang="zh-CN" altLang="en-US" sz="1200" dirty="0">
              <a:solidFill>
                <a:prstClr val="white"/>
              </a:solidFill>
            </a:endParaRPr>
          </a:p>
        </p:txBody>
      </p:sp>
      <p:sp>
        <p:nvSpPr>
          <p:cNvPr id="19" name="文本框 18"/>
          <p:cNvSpPr txBox="1"/>
          <p:nvPr/>
        </p:nvSpPr>
        <p:spPr>
          <a:xfrm>
            <a:off x="407940" y="4676317"/>
            <a:ext cx="3033269" cy="276999"/>
          </a:xfrm>
          <a:prstGeom prst="rect">
            <a:avLst/>
          </a:prstGeom>
          <a:noFill/>
        </p:spPr>
        <p:txBody>
          <a:bodyPr wrap="square" rtlCol="0">
            <a:spAutoFit/>
          </a:bodyPr>
          <a:lstStyle/>
          <a:p>
            <a:pPr algn="ctr"/>
            <a:r>
              <a:rPr lang="en-US" altLang="zh-CN" sz="1200" dirty="0" smtClean="0">
                <a:solidFill>
                  <a:prstClr val="white"/>
                </a:solidFill>
              </a:rPr>
              <a:t>1.3 GHz TESLA-like 9-cell</a:t>
            </a:r>
            <a:endParaRPr lang="zh-CN" altLang="en-US" sz="1200" dirty="0">
              <a:solidFill>
                <a:prstClr val="white"/>
              </a:solidFill>
            </a:endParaRPr>
          </a:p>
        </p:txBody>
      </p:sp>
      <p:sp>
        <p:nvSpPr>
          <p:cNvPr id="20" name="文本框 19"/>
          <p:cNvSpPr txBox="1"/>
          <p:nvPr/>
        </p:nvSpPr>
        <p:spPr>
          <a:xfrm>
            <a:off x="3872357" y="4700015"/>
            <a:ext cx="2120801" cy="276999"/>
          </a:xfrm>
          <a:prstGeom prst="rect">
            <a:avLst/>
          </a:prstGeom>
          <a:noFill/>
        </p:spPr>
        <p:txBody>
          <a:bodyPr wrap="square" rtlCol="0">
            <a:spAutoFit/>
          </a:bodyPr>
          <a:lstStyle/>
          <a:p>
            <a:r>
              <a:rPr lang="en-US" altLang="zh-CN" sz="1200" dirty="0" smtClean="0">
                <a:solidFill>
                  <a:prstClr val="white"/>
                </a:solidFill>
              </a:rPr>
              <a:t>650 MHz beta=0.82 5-cell</a:t>
            </a:r>
            <a:endParaRPr lang="zh-CN" altLang="en-US" sz="1200" dirty="0">
              <a:solidFill>
                <a:prstClr val="white"/>
              </a:solidFill>
            </a:endParaRPr>
          </a:p>
        </p:txBody>
      </p:sp>
      <p:sp>
        <p:nvSpPr>
          <p:cNvPr id="21" name="文本框 20"/>
          <p:cNvSpPr txBox="1"/>
          <p:nvPr/>
        </p:nvSpPr>
        <p:spPr>
          <a:xfrm>
            <a:off x="6265830" y="4676317"/>
            <a:ext cx="2422895" cy="276999"/>
          </a:xfrm>
          <a:prstGeom prst="rect">
            <a:avLst/>
          </a:prstGeom>
          <a:noFill/>
        </p:spPr>
        <p:txBody>
          <a:bodyPr wrap="square" rtlCol="0">
            <a:spAutoFit/>
          </a:bodyPr>
          <a:lstStyle/>
          <a:p>
            <a:pPr algn="ctr"/>
            <a:r>
              <a:rPr lang="en-US" altLang="zh-CN" sz="1200" dirty="0" smtClean="0">
                <a:solidFill>
                  <a:prstClr val="white"/>
                </a:solidFill>
              </a:rPr>
              <a:t>Euro-XFEL cryomodules</a:t>
            </a:r>
            <a:endParaRPr lang="zh-CN" altLang="en-US" sz="1200" dirty="0">
              <a:solidFill>
                <a:prstClr val="white"/>
              </a:solidFill>
            </a:endParaRPr>
          </a:p>
        </p:txBody>
      </p:sp>
      <p:sp>
        <p:nvSpPr>
          <p:cNvPr id="22" name="文本框 21"/>
          <p:cNvSpPr txBox="1"/>
          <p:nvPr/>
        </p:nvSpPr>
        <p:spPr>
          <a:xfrm>
            <a:off x="280940" y="2894482"/>
            <a:ext cx="2125028" cy="276999"/>
          </a:xfrm>
          <a:prstGeom prst="rect">
            <a:avLst/>
          </a:prstGeom>
          <a:noFill/>
        </p:spPr>
        <p:txBody>
          <a:bodyPr wrap="square" rtlCol="0">
            <a:spAutoFit/>
          </a:bodyPr>
          <a:lstStyle/>
          <a:p>
            <a:pPr algn="ctr"/>
            <a:r>
              <a:rPr lang="en-US" altLang="zh-CN" sz="1200" dirty="0" smtClean="0">
                <a:solidFill>
                  <a:prstClr val="white"/>
                </a:solidFill>
              </a:rPr>
              <a:t>BEPCII 500MHz spare module</a:t>
            </a:r>
            <a:endParaRPr lang="zh-CN" altLang="en-US" sz="1200" dirty="0">
              <a:solidFill>
                <a:prstClr val="white"/>
              </a:solidFill>
            </a:endParaRPr>
          </a:p>
        </p:txBody>
      </p:sp>
      <p:sp>
        <p:nvSpPr>
          <p:cNvPr id="23" name="文本框 22"/>
          <p:cNvSpPr txBox="1"/>
          <p:nvPr/>
        </p:nvSpPr>
        <p:spPr>
          <a:xfrm>
            <a:off x="2383532" y="2893777"/>
            <a:ext cx="2293251" cy="276999"/>
          </a:xfrm>
          <a:prstGeom prst="rect">
            <a:avLst/>
          </a:prstGeom>
          <a:noFill/>
        </p:spPr>
        <p:txBody>
          <a:bodyPr wrap="square" rtlCol="0">
            <a:spAutoFit/>
          </a:bodyPr>
          <a:lstStyle/>
          <a:p>
            <a:r>
              <a:rPr lang="en-US" altLang="zh-CN" sz="1200" dirty="0" smtClean="0">
                <a:solidFill>
                  <a:prstClr val="white"/>
                </a:solidFill>
              </a:rPr>
              <a:t>1.3 GHz 9-cell cavity ILC module</a:t>
            </a:r>
            <a:endParaRPr lang="zh-CN" altLang="en-US" sz="1200" dirty="0">
              <a:solidFill>
                <a:prstClr val="white"/>
              </a:solidFill>
            </a:endParaRPr>
          </a:p>
        </p:txBody>
      </p:sp>
      <p:sp>
        <p:nvSpPr>
          <p:cNvPr id="24" name="文本框 23"/>
          <p:cNvSpPr txBox="1"/>
          <p:nvPr/>
        </p:nvSpPr>
        <p:spPr>
          <a:xfrm>
            <a:off x="4806893" y="2862008"/>
            <a:ext cx="3718103" cy="276999"/>
          </a:xfrm>
          <a:prstGeom prst="rect">
            <a:avLst/>
          </a:prstGeom>
          <a:noFill/>
        </p:spPr>
        <p:txBody>
          <a:bodyPr wrap="square" rtlCol="0">
            <a:spAutoFit/>
          </a:bodyPr>
          <a:lstStyle/>
          <a:p>
            <a:pPr algn="ctr"/>
            <a:r>
              <a:rPr lang="en-US" altLang="zh-CN" sz="1200" dirty="0" smtClean="0">
                <a:solidFill>
                  <a:prstClr val="white"/>
                </a:solidFill>
              </a:rPr>
              <a:t>325 MHz spoke cavity module (7 cavities)</a:t>
            </a:r>
            <a:endParaRPr lang="zh-CN" altLang="en-US" sz="1200" dirty="0">
              <a:solidFill>
                <a:prstClr val="white"/>
              </a:solidFill>
            </a:endParaRPr>
          </a:p>
        </p:txBody>
      </p:sp>
      <p:pic>
        <p:nvPicPr>
          <p:cNvPr id="28" name="Picture 16" descr="IMAGE_06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13054" y="5133731"/>
            <a:ext cx="1210212" cy="144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文本框 28"/>
          <p:cNvSpPr txBox="1"/>
          <p:nvPr/>
        </p:nvSpPr>
        <p:spPr>
          <a:xfrm>
            <a:off x="7513054" y="6313281"/>
            <a:ext cx="1210212" cy="276999"/>
          </a:xfrm>
          <a:prstGeom prst="rect">
            <a:avLst/>
          </a:prstGeom>
          <a:noFill/>
        </p:spPr>
        <p:txBody>
          <a:bodyPr wrap="square" rtlCol="0">
            <a:spAutoFit/>
          </a:bodyPr>
          <a:lstStyle/>
          <a:p>
            <a:pPr algn="ctr"/>
            <a:r>
              <a:rPr lang="en-US" altLang="zh-CN" sz="1200" dirty="0" smtClean="0">
                <a:solidFill>
                  <a:prstClr val="white"/>
                </a:solidFill>
              </a:rPr>
              <a:t>HOM absorber</a:t>
            </a:r>
            <a:endParaRPr lang="zh-CN" altLang="en-US" sz="1200" dirty="0">
              <a:solidFill>
                <a:prstClr val="white"/>
              </a:solidFill>
            </a:endParaRPr>
          </a:p>
        </p:txBody>
      </p:sp>
      <p:pic>
        <p:nvPicPr>
          <p:cNvPr id="2" name="图片 1"/>
          <p:cNvPicPr>
            <a:picLocks noChangeAspect="1"/>
          </p:cNvPicPr>
          <p:nvPr/>
        </p:nvPicPr>
        <p:blipFill rotWithShape="1">
          <a:blip r:embed="rId13" cstate="print">
            <a:extLst>
              <a:ext uri="{28A0092B-C50C-407E-A947-70E740481C1C}">
                <a14:useLocalDpi xmlns:a14="http://schemas.microsoft.com/office/drawing/2010/main" val="0"/>
              </a:ext>
            </a:extLst>
          </a:blip>
          <a:srcRect l="4664" t="24184" r="54938" b="27781"/>
          <a:stretch/>
        </p:blipFill>
        <p:spPr>
          <a:xfrm>
            <a:off x="407941" y="5133731"/>
            <a:ext cx="1625188" cy="1449355"/>
          </a:xfrm>
          <a:prstGeom prst="rect">
            <a:avLst/>
          </a:prstGeom>
        </p:spPr>
      </p:pic>
      <p:sp>
        <p:nvSpPr>
          <p:cNvPr id="25" name="文本框 24"/>
          <p:cNvSpPr txBox="1"/>
          <p:nvPr/>
        </p:nvSpPr>
        <p:spPr>
          <a:xfrm>
            <a:off x="407940" y="6306087"/>
            <a:ext cx="1609610" cy="276999"/>
          </a:xfrm>
          <a:prstGeom prst="rect">
            <a:avLst/>
          </a:prstGeom>
          <a:noFill/>
        </p:spPr>
        <p:txBody>
          <a:bodyPr wrap="square" rtlCol="0">
            <a:spAutoFit/>
          </a:bodyPr>
          <a:lstStyle/>
          <a:p>
            <a:pPr algn="ctr"/>
            <a:r>
              <a:rPr lang="en-US" altLang="zh-CN" sz="1200" dirty="0" smtClean="0">
                <a:solidFill>
                  <a:prstClr val="white"/>
                </a:solidFill>
              </a:rPr>
              <a:t>325 MHz Spoke-012</a:t>
            </a:r>
            <a:endParaRPr lang="zh-CN" altLang="en-US" sz="1200" dirty="0">
              <a:solidFill>
                <a:prstClr val="white"/>
              </a:solidFill>
            </a:endParaRPr>
          </a:p>
        </p:txBody>
      </p:sp>
      <p:pic>
        <p:nvPicPr>
          <p:cNvPr id="3" name="图片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03500" y="5133731"/>
            <a:ext cx="1137600" cy="1449355"/>
          </a:xfrm>
          <a:prstGeom prst="rect">
            <a:avLst/>
          </a:prstGeom>
        </p:spPr>
      </p:pic>
      <p:sp>
        <p:nvSpPr>
          <p:cNvPr id="26" name="文本框 25"/>
          <p:cNvSpPr txBox="1"/>
          <p:nvPr/>
        </p:nvSpPr>
        <p:spPr>
          <a:xfrm>
            <a:off x="2403500" y="6298363"/>
            <a:ext cx="1044545" cy="276999"/>
          </a:xfrm>
          <a:prstGeom prst="rect">
            <a:avLst/>
          </a:prstGeom>
          <a:noFill/>
        </p:spPr>
        <p:txBody>
          <a:bodyPr wrap="square" rtlCol="0">
            <a:spAutoFit/>
          </a:bodyPr>
          <a:lstStyle/>
          <a:p>
            <a:pPr algn="ctr"/>
            <a:r>
              <a:rPr lang="en-US" altLang="zh-CN" sz="1200" dirty="0" smtClean="0">
                <a:solidFill>
                  <a:prstClr val="white"/>
                </a:solidFill>
              </a:rPr>
              <a:t>Spoke-021</a:t>
            </a:r>
            <a:endParaRPr lang="zh-CN" altLang="en-US" sz="1200" dirty="0">
              <a:solidFill>
                <a:prstClr val="white"/>
              </a:solidFill>
            </a:endParaRPr>
          </a:p>
        </p:txBody>
      </p:sp>
      <p:sp>
        <p:nvSpPr>
          <p:cNvPr id="27" name="标题 1"/>
          <p:cNvSpPr>
            <a:spLocks noGrp="1"/>
          </p:cNvSpPr>
          <p:nvPr>
            <p:ph type="title"/>
          </p:nvPr>
        </p:nvSpPr>
        <p:spPr>
          <a:xfrm>
            <a:off x="521208" y="3381"/>
            <a:ext cx="7676586" cy="1325563"/>
          </a:xfrm>
        </p:spPr>
        <p:txBody>
          <a:bodyPr>
            <a:normAutofit/>
          </a:bodyPr>
          <a:lstStyle/>
          <a:p>
            <a:pPr algn="ctr"/>
            <a:r>
              <a:rPr lang="en-US" altLang="zh-CN" dirty="0" smtClean="0">
                <a:solidFill>
                  <a:srgbClr val="C00000"/>
                </a:solidFill>
                <a:latin typeface="+mn-lt"/>
              </a:rPr>
              <a:t>Cavity and Cryomodule R&amp;D</a:t>
            </a:r>
            <a:endParaRPr lang="zh-CN" altLang="en-US" dirty="0">
              <a:solidFill>
                <a:srgbClr val="C00000"/>
              </a:solidFill>
              <a:latin typeface="+mn-lt"/>
            </a:endParaRPr>
          </a:p>
        </p:txBody>
      </p:sp>
      <p:pic>
        <p:nvPicPr>
          <p:cNvPr id="4" name="图片 3"/>
          <p:cNvPicPr>
            <a:picLocks noChangeAspect="1"/>
          </p:cNvPicPr>
          <p:nvPr/>
        </p:nvPicPr>
        <p:blipFill rotWithShape="1">
          <a:blip r:embed="rId15" cstate="print">
            <a:extLst>
              <a:ext uri="{28A0092B-C50C-407E-A947-70E740481C1C}">
                <a14:useLocalDpi xmlns:a14="http://schemas.microsoft.com/office/drawing/2010/main" val="0"/>
              </a:ext>
            </a:extLst>
          </a:blip>
          <a:srcRect l="9365" t="20444" r="26974" b="25842"/>
          <a:stretch/>
        </p:blipFill>
        <p:spPr>
          <a:xfrm>
            <a:off x="3911471" y="5133731"/>
            <a:ext cx="1288315" cy="1449355"/>
          </a:xfrm>
          <a:prstGeom prst="rect">
            <a:avLst/>
          </a:prstGeom>
        </p:spPr>
      </p:pic>
      <p:sp>
        <p:nvSpPr>
          <p:cNvPr id="31" name="文本框 30"/>
          <p:cNvSpPr txBox="1"/>
          <p:nvPr/>
        </p:nvSpPr>
        <p:spPr>
          <a:xfrm>
            <a:off x="4014605" y="6301436"/>
            <a:ext cx="1044545" cy="276999"/>
          </a:xfrm>
          <a:prstGeom prst="rect">
            <a:avLst/>
          </a:prstGeom>
          <a:noFill/>
        </p:spPr>
        <p:txBody>
          <a:bodyPr wrap="square" rtlCol="0">
            <a:spAutoFit/>
          </a:bodyPr>
          <a:lstStyle/>
          <a:p>
            <a:pPr algn="ctr"/>
            <a:r>
              <a:rPr lang="en-US" altLang="zh-CN" sz="1200" dirty="0" smtClean="0">
                <a:solidFill>
                  <a:prstClr val="white"/>
                </a:solidFill>
              </a:rPr>
              <a:t>Spoke-040</a:t>
            </a:r>
            <a:endParaRPr lang="zh-CN" altLang="en-US" sz="1200" dirty="0">
              <a:solidFill>
                <a:prstClr val="white"/>
              </a:solidFill>
            </a:endParaRPr>
          </a:p>
        </p:txBody>
      </p:sp>
    </p:spTree>
    <p:extLst>
      <p:ext uri="{BB962C8B-B14F-4D97-AF65-F5344CB8AC3E}">
        <p14:creationId xmlns:p14="http://schemas.microsoft.com/office/powerpoint/2010/main" val="3552330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42"/>
          <p:cNvPicPr>
            <a:picLocks noChangeAspect="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439709" y="4532896"/>
            <a:ext cx="2526145" cy="185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IMG052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a:xfrm>
            <a:off x="2892769" y="1628502"/>
            <a:ext cx="1555350" cy="24939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descr="E:\工作文件\SPOKE&amp;CH&amp;HWR CAVITY COUPLER 调研资料\HWR耦合器修改结构兰州第二次测试照片\运往兰州的2套(3#4#)\3#4#在洁净间清洗\DSC029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197930" y="2116945"/>
            <a:ext cx="2493977" cy="1517091"/>
          </a:xfrm>
          <a:prstGeom prst="rect">
            <a:avLst/>
          </a:prstGeom>
          <a:noFill/>
        </p:spPr>
      </p:pic>
      <p:pic>
        <p:nvPicPr>
          <p:cNvPr id="7" name="Picture 3" descr="for pap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441719" y="1644836"/>
            <a:ext cx="1465756" cy="2477643"/>
          </a:xfrm>
          <a:prstGeom prst="rect">
            <a:avLst/>
          </a:prstGeom>
          <a:noFill/>
          <a:ln w="9525">
            <a:noFill/>
            <a:miter lim="800000"/>
            <a:headEnd/>
            <a:tailEnd/>
          </a:ln>
        </p:spPr>
      </p:pic>
      <p:pic>
        <p:nvPicPr>
          <p:cNvPr id="8" name="Picture 2" descr="100_867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a:xfrm>
            <a:off x="1164954" y="1628502"/>
            <a:ext cx="1538626" cy="24939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1164952" y="3657123"/>
            <a:ext cx="1755641" cy="461665"/>
          </a:xfrm>
          <a:prstGeom prst="rect">
            <a:avLst/>
          </a:prstGeom>
        </p:spPr>
        <p:txBody>
          <a:bodyPr wrap="square">
            <a:spAutoFit/>
          </a:bodyPr>
          <a:lstStyle/>
          <a:p>
            <a:pPr algn="ctr"/>
            <a:r>
              <a:rPr lang="en-US" altLang="zh-CN" sz="1200" dirty="0">
                <a:solidFill>
                  <a:prstClr val="white"/>
                </a:solidFill>
              </a:rPr>
              <a:t>500 MHz </a:t>
            </a:r>
          </a:p>
          <a:p>
            <a:pPr algn="ctr"/>
            <a:r>
              <a:rPr lang="en-US" altLang="zh-CN" sz="1200" dirty="0">
                <a:solidFill>
                  <a:prstClr val="white"/>
                </a:solidFill>
              </a:rPr>
              <a:t>BEPCII spare</a:t>
            </a:r>
          </a:p>
        </p:txBody>
      </p:sp>
      <p:sp>
        <p:nvSpPr>
          <p:cNvPr id="10" name="矩形 9"/>
          <p:cNvSpPr/>
          <p:nvPr/>
        </p:nvSpPr>
        <p:spPr>
          <a:xfrm>
            <a:off x="2796911" y="3692968"/>
            <a:ext cx="1774891" cy="461665"/>
          </a:xfrm>
          <a:prstGeom prst="rect">
            <a:avLst/>
          </a:prstGeom>
        </p:spPr>
        <p:txBody>
          <a:bodyPr wrap="square">
            <a:spAutoFit/>
          </a:bodyPr>
          <a:lstStyle/>
          <a:p>
            <a:pPr algn="ctr"/>
            <a:r>
              <a:rPr lang="en-US" altLang="zh-CN" sz="1200" dirty="0">
                <a:solidFill>
                  <a:prstClr val="white"/>
                </a:solidFill>
              </a:rPr>
              <a:t>1.3 GHz</a:t>
            </a:r>
          </a:p>
          <a:p>
            <a:pPr algn="ctr"/>
            <a:r>
              <a:rPr lang="en-US" altLang="zh-CN" sz="1200" dirty="0">
                <a:solidFill>
                  <a:prstClr val="white"/>
                </a:solidFill>
              </a:rPr>
              <a:t>ILC STF1-type</a:t>
            </a:r>
          </a:p>
        </p:txBody>
      </p:sp>
      <p:sp>
        <p:nvSpPr>
          <p:cNvPr id="11" name="矩形 10"/>
          <p:cNvSpPr/>
          <p:nvPr/>
        </p:nvSpPr>
        <p:spPr>
          <a:xfrm>
            <a:off x="4637308" y="3684746"/>
            <a:ext cx="1721743" cy="461665"/>
          </a:xfrm>
          <a:prstGeom prst="rect">
            <a:avLst/>
          </a:prstGeom>
        </p:spPr>
        <p:txBody>
          <a:bodyPr wrap="square">
            <a:spAutoFit/>
          </a:bodyPr>
          <a:lstStyle/>
          <a:p>
            <a:pPr algn="ctr"/>
            <a:r>
              <a:rPr lang="en-US" altLang="zh-CN" sz="1200" dirty="0">
                <a:solidFill>
                  <a:prstClr val="white"/>
                </a:solidFill>
              </a:rPr>
              <a:t>162.5 MHz</a:t>
            </a:r>
          </a:p>
          <a:p>
            <a:pPr algn="ctr"/>
            <a:r>
              <a:rPr lang="en-US" altLang="zh-CN" sz="1200" dirty="0">
                <a:solidFill>
                  <a:prstClr val="white"/>
                </a:solidFill>
              </a:rPr>
              <a:t>China ADS HWR</a:t>
            </a:r>
          </a:p>
        </p:txBody>
      </p:sp>
      <p:sp>
        <p:nvSpPr>
          <p:cNvPr id="12" name="矩形 11"/>
          <p:cNvSpPr/>
          <p:nvPr/>
        </p:nvSpPr>
        <p:spPr>
          <a:xfrm>
            <a:off x="6359080" y="3660645"/>
            <a:ext cx="1691682" cy="461665"/>
          </a:xfrm>
          <a:prstGeom prst="rect">
            <a:avLst/>
          </a:prstGeom>
        </p:spPr>
        <p:txBody>
          <a:bodyPr wrap="square">
            <a:spAutoFit/>
          </a:bodyPr>
          <a:lstStyle/>
          <a:p>
            <a:pPr algn="ctr"/>
            <a:r>
              <a:rPr lang="en-US" altLang="zh-CN" sz="1200" dirty="0">
                <a:solidFill>
                  <a:prstClr val="white"/>
                </a:solidFill>
              </a:rPr>
              <a:t>325 MHz</a:t>
            </a:r>
          </a:p>
          <a:p>
            <a:pPr algn="ctr"/>
            <a:r>
              <a:rPr lang="en-US" altLang="zh-CN" sz="1200" dirty="0">
                <a:solidFill>
                  <a:prstClr val="white"/>
                </a:solidFill>
              </a:rPr>
              <a:t>China ADS Spoke</a:t>
            </a:r>
          </a:p>
        </p:txBody>
      </p:sp>
      <p:pic>
        <p:nvPicPr>
          <p:cNvPr id="1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8119" y="4532896"/>
            <a:ext cx="3341365" cy="185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p:cNvSpPr/>
          <p:nvPr/>
        </p:nvSpPr>
        <p:spPr>
          <a:xfrm>
            <a:off x="1169058" y="6134167"/>
            <a:ext cx="3067445" cy="276999"/>
          </a:xfrm>
          <a:prstGeom prst="rect">
            <a:avLst/>
          </a:prstGeom>
        </p:spPr>
        <p:txBody>
          <a:bodyPr wrap="square">
            <a:spAutoFit/>
          </a:bodyPr>
          <a:lstStyle/>
          <a:p>
            <a:pPr algn="ctr"/>
            <a:r>
              <a:rPr lang="en-US" altLang="zh-CN" sz="1200" dirty="0" smtClean="0">
                <a:solidFill>
                  <a:prstClr val="white"/>
                </a:solidFill>
              </a:rPr>
              <a:t>Slide-Jack Tuner</a:t>
            </a:r>
            <a:endParaRPr lang="en-US" altLang="zh-CN" sz="1200" dirty="0">
              <a:solidFill>
                <a:prstClr val="white"/>
              </a:solidFill>
            </a:endParaRPr>
          </a:p>
        </p:txBody>
      </p:sp>
      <p:sp>
        <p:nvSpPr>
          <p:cNvPr id="18" name="矩形 17"/>
          <p:cNvSpPr/>
          <p:nvPr/>
        </p:nvSpPr>
        <p:spPr>
          <a:xfrm>
            <a:off x="4448119" y="6134167"/>
            <a:ext cx="3341365" cy="276999"/>
          </a:xfrm>
          <a:prstGeom prst="rect">
            <a:avLst/>
          </a:prstGeom>
        </p:spPr>
        <p:txBody>
          <a:bodyPr wrap="square">
            <a:spAutoFit/>
          </a:bodyPr>
          <a:lstStyle/>
          <a:p>
            <a:pPr algn="ctr"/>
            <a:r>
              <a:rPr lang="en-US" altLang="zh-CN" sz="1200" dirty="0" smtClean="0">
                <a:solidFill>
                  <a:prstClr val="white"/>
                </a:solidFill>
              </a:rPr>
              <a:t>Lever Tuner</a:t>
            </a:r>
            <a:endParaRPr lang="en-US" altLang="zh-CN" sz="1200" dirty="0">
              <a:solidFill>
                <a:prstClr val="white"/>
              </a:solidFill>
            </a:endParaRPr>
          </a:p>
        </p:txBody>
      </p:sp>
      <p:sp>
        <p:nvSpPr>
          <p:cNvPr id="19" name="标题 1"/>
          <p:cNvSpPr>
            <a:spLocks noGrp="1"/>
          </p:cNvSpPr>
          <p:nvPr>
            <p:ph type="title"/>
          </p:nvPr>
        </p:nvSpPr>
        <p:spPr>
          <a:xfrm>
            <a:off x="0" y="179373"/>
            <a:ext cx="9143999" cy="1325563"/>
          </a:xfrm>
        </p:spPr>
        <p:txBody>
          <a:bodyPr>
            <a:normAutofit/>
          </a:bodyPr>
          <a:lstStyle/>
          <a:p>
            <a:pPr algn="ctr"/>
            <a:r>
              <a:rPr lang="en-US" altLang="zh-CN" sz="4800" dirty="0" smtClean="0">
                <a:solidFill>
                  <a:srgbClr val="C00000"/>
                </a:solidFill>
                <a:latin typeface="+mn-lt"/>
              </a:rPr>
              <a:t>Coupler and Tuner R&amp;D</a:t>
            </a:r>
            <a:endParaRPr lang="zh-CN" altLang="en-US" sz="4800" dirty="0">
              <a:solidFill>
                <a:srgbClr val="C00000"/>
              </a:solidFill>
              <a:latin typeface="+mn-lt"/>
            </a:endParaRPr>
          </a:p>
        </p:txBody>
      </p:sp>
    </p:spTree>
    <p:extLst>
      <p:ext uri="{BB962C8B-B14F-4D97-AF65-F5344CB8AC3E}">
        <p14:creationId xmlns:p14="http://schemas.microsoft.com/office/powerpoint/2010/main" val="3337086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sz="4800" dirty="0">
                <a:solidFill>
                  <a:srgbClr val="C00000"/>
                </a:solidFill>
                <a:latin typeface="+mn-lt"/>
              </a:rPr>
              <a:t>SRF Facilities</a:t>
            </a:r>
            <a:endParaRPr lang="zh-CN" altLang="en-US" sz="4800" dirty="0">
              <a:solidFill>
                <a:srgbClr val="C00000"/>
              </a:solidFill>
              <a:latin typeface="+mn-lt"/>
            </a:endParaRPr>
          </a:p>
        </p:txBody>
      </p:sp>
      <p:sp>
        <p:nvSpPr>
          <p:cNvPr id="3" name="内容占位符 2"/>
          <p:cNvSpPr>
            <a:spLocks noGrp="1"/>
          </p:cNvSpPr>
          <p:nvPr>
            <p:ph idx="1"/>
          </p:nvPr>
        </p:nvSpPr>
        <p:spPr/>
        <p:txBody>
          <a:bodyPr/>
          <a:lstStyle/>
          <a:p>
            <a:endParaRPr lang="zh-CN" altLang="en-US" dirty="0"/>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l="2" r="7300"/>
          <a:stretch>
            <a:fillRect/>
          </a:stretch>
        </p:blipFill>
        <p:spPr bwMode="auto">
          <a:xfrm>
            <a:off x="628651" y="1825626"/>
            <a:ext cx="2609850" cy="186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a:ext>
            </a:extLst>
          </a:blip>
          <a:srcRect l="5476" r="13483"/>
          <a:stretch/>
        </p:blipFill>
        <p:spPr>
          <a:xfrm>
            <a:off x="628649" y="4002156"/>
            <a:ext cx="2114550" cy="1956934"/>
          </a:xfrm>
          <a:prstGeom prst="rect">
            <a:avLst/>
          </a:prstGeom>
        </p:spPr>
      </p:pic>
      <p:pic>
        <p:nvPicPr>
          <p:cNvPr id="10" name="Picture 2" descr="http://www.ihep.cas.cn/xwdt/gnxw/2015/201502/W02015020842698706388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0093" y="1825624"/>
            <a:ext cx="2817402" cy="1864181"/>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r="19579"/>
          <a:stretch/>
        </p:blipFill>
        <p:spPr>
          <a:xfrm>
            <a:off x="3004749" y="4001294"/>
            <a:ext cx="2099295" cy="1957796"/>
          </a:xfrm>
          <a:prstGeom prst="rect">
            <a:avLst/>
          </a:prstGeom>
        </p:spPr>
      </p:pic>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l="14213" r="13851"/>
          <a:stretch/>
        </p:blipFill>
        <p:spPr>
          <a:xfrm>
            <a:off x="6480691" y="1825624"/>
            <a:ext cx="1791463" cy="1867762"/>
          </a:xfrm>
          <a:prstGeom prst="rect">
            <a:avLst/>
          </a:prstGeom>
        </p:spPr>
      </p:pic>
      <p:pic>
        <p:nvPicPr>
          <p:cNvPr id="13" name="图片 53"/>
          <p:cNvPicPr>
            <a:picLocks noChangeAspect="1"/>
          </p:cNvPicPr>
          <p:nvPr/>
        </p:nvPicPr>
        <p:blipFill rotWithShape="1">
          <a:blip r:embed="rId8">
            <a:extLst>
              <a:ext uri="{28A0092B-C50C-407E-A947-70E740481C1C}">
                <a14:useLocalDpi xmlns:a14="http://schemas.microsoft.com/office/drawing/2010/main" val="0"/>
              </a:ext>
            </a:extLst>
          </a:blip>
          <a:srcRect r="15774"/>
          <a:stretch/>
        </p:blipFill>
        <p:spPr bwMode="auto">
          <a:xfrm>
            <a:off x="5334413" y="3999503"/>
            <a:ext cx="2937741" cy="195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p:cNvSpPr txBox="1"/>
          <p:nvPr/>
        </p:nvSpPr>
        <p:spPr>
          <a:xfrm>
            <a:off x="667366" y="3403154"/>
            <a:ext cx="2590800" cy="276999"/>
          </a:xfrm>
          <a:prstGeom prst="rect">
            <a:avLst/>
          </a:prstGeom>
          <a:noFill/>
        </p:spPr>
        <p:txBody>
          <a:bodyPr wrap="square" rtlCol="0">
            <a:spAutoFit/>
          </a:bodyPr>
          <a:lstStyle/>
          <a:p>
            <a:pPr algn="ctr"/>
            <a:r>
              <a:rPr lang="en-US" altLang="zh-CN" sz="1200" dirty="0" smtClean="0">
                <a:solidFill>
                  <a:prstClr val="white"/>
                </a:solidFill>
              </a:rPr>
              <a:t>2K cryogenic plant (1kW@4K)</a:t>
            </a:r>
            <a:endParaRPr lang="zh-CN" altLang="en-US" sz="1200" dirty="0">
              <a:solidFill>
                <a:prstClr val="white"/>
              </a:solidFill>
            </a:endParaRPr>
          </a:p>
        </p:txBody>
      </p:sp>
      <p:sp>
        <p:nvSpPr>
          <p:cNvPr id="15" name="文本框 14"/>
          <p:cNvSpPr txBox="1"/>
          <p:nvPr/>
        </p:nvSpPr>
        <p:spPr>
          <a:xfrm>
            <a:off x="3420092" y="3220683"/>
            <a:ext cx="2817403" cy="461665"/>
          </a:xfrm>
          <a:prstGeom prst="rect">
            <a:avLst/>
          </a:prstGeom>
          <a:noFill/>
        </p:spPr>
        <p:txBody>
          <a:bodyPr wrap="square" rtlCol="0">
            <a:spAutoFit/>
          </a:bodyPr>
          <a:lstStyle/>
          <a:p>
            <a:pPr algn="ctr"/>
            <a:r>
              <a:rPr lang="en-US" altLang="zh-CN" sz="1200" dirty="0" smtClean="0">
                <a:solidFill>
                  <a:prstClr val="white"/>
                </a:solidFill>
              </a:rPr>
              <a:t>2K Pumps</a:t>
            </a:r>
          </a:p>
          <a:p>
            <a:pPr algn="ctr"/>
            <a:r>
              <a:rPr lang="en-US" altLang="zh-CN" sz="1200" dirty="0">
                <a:solidFill>
                  <a:prstClr val="white"/>
                </a:solidFill>
              </a:rPr>
              <a:t>8000 m</a:t>
            </a:r>
            <a:r>
              <a:rPr lang="en-US" altLang="zh-CN" sz="1200" baseline="30000" dirty="0">
                <a:solidFill>
                  <a:prstClr val="white"/>
                </a:solidFill>
              </a:rPr>
              <a:t>3</a:t>
            </a:r>
            <a:r>
              <a:rPr lang="en-US" altLang="zh-CN" sz="1200" dirty="0">
                <a:solidFill>
                  <a:prstClr val="white"/>
                </a:solidFill>
              </a:rPr>
              <a:t>/h @ 3100 </a:t>
            </a:r>
            <a:r>
              <a:rPr lang="en-US" altLang="zh-CN" sz="1200" dirty="0" smtClean="0">
                <a:solidFill>
                  <a:prstClr val="white"/>
                </a:solidFill>
              </a:rPr>
              <a:t>Pa</a:t>
            </a:r>
            <a:endParaRPr lang="zh-CN" altLang="en-US" sz="1200" dirty="0">
              <a:solidFill>
                <a:prstClr val="white"/>
              </a:solidFill>
            </a:endParaRPr>
          </a:p>
        </p:txBody>
      </p:sp>
      <p:sp>
        <p:nvSpPr>
          <p:cNvPr id="16" name="文本框 15"/>
          <p:cNvSpPr txBox="1"/>
          <p:nvPr/>
        </p:nvSpPr>
        <p:spPr>
          <a:xfrm>
            <a:off x="6480689" y="3236640"/>
            <a:ext cx="1791465" cy="461665"/>
          </a:xfrm>
          <a:prstGeom prst="rect">
            <a:avLst/>
          </a:prstGeom>
          <a:noFill/>
        </p:spPr>
        <p:txBody>
          <a:bodyPr wrap="square" rtlCol="0">
            <a:spAutoFit/>
          </a:bodyPr>
          <a:lstStyle/>
          <a:p>
            <a:pPr algn="ctr"/>
            <a:r>
              <a:rPr lang="en-US" altLang="zh-CN" sz="1200" dirty="0" smtClean="0">
                <a:solidFill>
                  <a:prstClr val="white"/>
                </a:solidFill>
              </a:rPr>
              <a:t>New vertical test </a:t>
            </a:r>
            <a:r>
              <a:rPr lang="en-US" altLang="zh-CN" sz="1200" dirty="0" err="1" smtClean="0">
                <a:solidFill>
                  <a:prstClr val="white"/>
                </a:solidFill>
              </a:rPr>
              <a:t>dewar</a:t>
            </a:r>
            <a:endParaRPr lang="en-US" altLang="zh-CN" sz="1200" dirty="0" smtClean="0">
              <a:solidFill>
                <a:prstClr val="white"/>
              </a:solidFill>
            </a:endParaRPr>
          </a:p>
          <a:p>
            <a:pPr algn="ctr"/>
            <a:r>
              <a:rPr lang="en-US" altLang="zh-CN" sz="1200" dirty="0" smtClean="0">
                <a:solidFill>
                  <a:prstClr val="white"/>
                </a:solidFill>
              </a:rPr>
              <a:t>(ID 800 mm)</a:t>
            </a:r>
            <a:endParaRPr lang="zh-CN" altLang="en-US" sz="1200" dirty="0">
              <a:solidFill>
                <a:prstClr val="white"/>
              </a:solidFill>
            </a:endParaRPr>
          </a:p>
        </p:txBody>
      </p:sp>
      <p:sp>
        <p:nvSpPr>
          <p:cNvPr id="17" name="文本框 16"/>
          <p:cNvSpPr txBox="1"/>
          <p:nvPr/>
        </p:nvSpPr>
        <p:spPr>
          <a:xfrm>
            <a:off x="647002" y="5502115"/>
            <a:ext cx="2114551" cy="461665"/>
          </a:xfrm>
          <a:prstGeom prst="rect">
            <a:avLst/>
          </a:prstGeom>
          <a:noFill/>
        </p:spPr>
        <p:txBody>
          <a:bodyPr wrap="square" rtlCol="0">
            <a:spAutoFit/>
          </a:bodyPr>
          <a:lstStyle/>
          <a:p>
            <a:pPr algn="ctr"/>
            <a:r>
              <a:rPr lang="en-US" altLang="zh-CN" sz="1200" dirty="0" smtClean="0">
                <a:solidFill>
                  <a:prstClr val="white"/>
                </a:solidFill>
              </a:rPr>
              <a:t>EBW machine (60 kV)</a:t>
            </a:r>
          </a:p>
          <a:p>
            <a:pPr algn="ctr"/>
            <a:r>
              <a:rPr lang="en-US" altLang="zh-CN" sz="1200" dirty="0" smtClean="0">
                <a:solidFill>
                  <a:prstClr val="white"/>
                </a:solidFill>
              </a:rPr>
              <a:t>(3.3m </a:t>
            </a:r>
            <a:r>
              <a:rPr lang="en-US" altLang="zh-CN" sz="1200" dirty="0">
                <a:solidFill>
                  <a:prstClr val="white"/>
                </a:solidFill>
              </a:rPr>
              <a:t>x </a:t>
            </a:r>
            <a:r>
              <a:rPr lang="en-US" altLang="zh-CN" sz="1200" dirty="0" smtClean="0">
                <a:solidFill>
                  <a:prstClr val="white"/>
                </a:solidFill>
              </a:rPr>
              <a:t>1m </a:t>
            </a:r>
            <a:r>
              <a:rPr lang="en-US" altLang="zh-CN" sz="1200" dirty="0">
                <a:solidFill>
                  <a:prstClr val="white"/>
                </a:solidFill>
              </a:rPr>
              <a:t>x </a:t>
            </a:r>
            <a:r>
              <a:rPr lang="en-US" altLang="zh-CN" sz="1200" dirty="0" smtClean="0">
                <a:solidFill>
                  <a:prstClr val="white"/>
                </a:solidFill>
              </a:rPr>
              <a:t>1.3m)</a:t>
            </a:r>
            <a:endParaRPr lang="zh-CN" altLang="en-US" sz="1200" dirty="0">
              <a:solidFill>
                <a:prstClr val="white"/>
              </a:solidFill>
            </a:endParaRPr>
          </a:p>
        </p:txBody>
      </p:sp>
      <p:sp>
        <p:nvSpPr>
          <p:cNvPr id="18" name="文本框 17"/>
          <p:cNvSpPr txBox="1"/>
          <p:nvPr/>
        </p:nvSpPr>
        <p:spPr>
          <a:xfrm>
            <a:off x="2930470" y="5620106"/>
            <a:ext cx="2247851" cy="276999"/>
          </a:xfrm>
          <a:prstGeom prst="rect">
            <a:avLst/>
          </a:prstGeom>
          <a:noFill/>
        </p:spPr>
        <p:txBody>
          <a:bodyPr wrap="square" rtlCol="0">
            <a:spAutoFit/>
          </a:bodyPr>
          <a:lstStyle/>
          <a:p>
            <a:pPr algn="ctr"/>
            <a:r>
              <a:rPr lang="en-US" altLang="zh-CN" sz="1200" dirty="0" smtClean="0">
                <a:solidFill>
                  <a:prstClr val="white"/>
                </a:solidFill>
              </a:rPr>
              <a:t>Vacuum furnace </a:t>
            </a:r>
            <a:r>
              <a:rPr lang="en-US" altLang="zh-CN" sz="1200" dirty="0" smtClean="0">
                <a:solidFill>
                  <a:prstClr val="black"/>
                </a:solidFill>
              </a:rPr>
              <a:t>(1350 C) </a:t>
            </a:r>
            <a:r>
              <a:rPr lang="en-US" altLang="zh-CN" sz="1200" dirty="0" smtClean="0">
                <a:solidFill>
                  <a:prstClr val="white"/>
                </a:solidFill>
              </a:rPr>
              <a:t>C)</a:t>
            </a:r>
            <a:endParaRPr lang="zh-CN" altLang="en-US" sz="1200" dirty="0">
              <a:solidFill>
                <a:prstClr val="white"/>
              </a:solidFill>
            </a:endParaRPr>
          </a:p>
        </p:txBody>
      </p:sp>
      <p:sp>
        <p:nvSpPr>
          <p:cNvPr id="19" name="文本框 18"/>
          <p:cNvSpPr txBox="1"/>
          <p:nvPr/>
        </p:nvSpPr>
        <p:spPr>
          <a:xfrm>
            <a:off x="5334413" y="5527772"/>
            <a:ext cx="2937741" cy="461665"/>
          </a:xfrm>
          <a:prstGeom prst="rect">
            <a:avLst/>
          </a:prstGeom>
          <a:noFill/>
        </p:spPr>
        <p:txBody>
          <a:bodyPr wrap="square" rtlCol="0">
            <a:spAutoFit/>
          </a:bodyPr>
          <a:lstStyle/>
          <a:p>
            <a:pPr algn="ctr"/>
            <a:r>
              <a:rPr lang="en-US" altLang="zh-CN" sz="1200" dirty="0" smtClean="0">
                <a:solidFill>
                  <a:prstClr val="white"/>
                </a:solidFill>
              </a:rPr>
              <a:t>1.3 GHz 5MW klystron</a:t>
            </a:r>
          </a:p>
          <a:p>
            <a:pPr algn="ctr"/>
            <a:r>
              <a:rPr lang="en-US" altLang="zh-CN" sz="1200" dirty="0" smtClean="0">
                <a:solidFill>
                  <a:prstClr val="white"/>
                </a:solidFill>
              </a:rPr>
              <a:t>and Marx modulator</a:t>
            </a:r>
            <a:endParaRPr lang="zh-CN" altLang="en-US" sz="1200" dirty="0">
              <a:solidFill>
                <a:prstClr val="white"/>
              </a:solidFill>
            </a:endParaRPr>
          </a:p>
        </p:txBody>
      </p:sp>
    </p:spTree>
    <p:extLst>
      <p:ext uri="{BB962C8B-B14F-4D97-AF65-F5344CB8AC3E}">
        <p14:creationId xmlns:p14="http://schemas.microsoft.com/office/powerpoint/2010/main" val="729263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Tunnel Cross Section – RF Sections</a:t>
            </a:r>
            <a:endParaRPr lang="en-US" sz="2800" b="1" dirty="0">
              <a:solidFill>
                <a:prstClr val="black"/>
              </a:solidFill>
              <a:latin typeface="Tahoma" pitchFamily="34" charset="0"/>
              <a:cs typeface="Tahoma" pitchFamily="34" charset="0"/>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9</a:t>
            </a:fld>
            <a:endParaRPr lang="en-US" dirty="0">
              <a:solidFill>
                <a:prstClr val="black">
                  <a:tint val="75000"/>
                </a:prstClr>
              </a:solidFill>
            </a:endParaRPr>
          </a:p>
        </p:txBody>
      </p:sp>
      <p:pic>
        <p:nvPicPr>
          <p:cNvPr id="26626" name="Picture 2" descr="C:\Users\chou\Desktop\Chou_driveC\misc\China\CEPC\CEPC technical systems\5.8 Mechanical system\隧道截面布局-直线段-201412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0" y="849775"/>
            <a:ext cx="8102600" cy="57293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248400" y="1143000"/>
            <a:ext cx="2667000" cy="461665"/>
          </a:xfrm>
          <a:prstGeom prst="rect">
            <a:avLst/>
          </a:prstGeom>
          <a:solidFill>
            <a:schemeClr val="accent6">
              <a:lumMod val="20000"/>
              <a:lumOff val="80000"/>
            </a:schemeClr>
          </a:solidFill>
          <a:ln>
            <a:noFill/>
          </a:ln>
        </p:spPr>
        <p:txBody>
          <a:bodyPr wrap="square" rtlCol="0">
            <a:spAutoFit/>
          </a:bodyPr>
          <a:lstStyle/>
          <a:p>
            <a:pPr algn="ctr"/>
            <a:r>
              <a:rPr lang="en-US" sz="2400" b="1" dirty="0" smtClean="0">
                <a:solidFill>
                  <a:srgbClr val="FF0000"/>
                </a:solidFill>
              </a:rPr>
              <a:t>Drill/Blast Method</a:t>
            </a:r>
            <a:endParaRPr lang="en-US" sz="2400" dirty="0">
              <a:solidFill>
                <a:srgbClr val="FF0000"/>
              </a:solidFill>
            </a:endParaRPr>
          </a:p>
        </p:txBody>
      </p:sp>
      <p:cxnSp>
        <p:nvCxnSpPr>
          <p:cNvPr id="10" name="Straight Arrow Connector 9"/>
          <p:cNvCxnSpPr/>
          <p:nvPr/>
        </p:nvCxnSpPr>
        <p:spPr>
          <a:xfrm>
            <a:off x="1981200" y="6320135"/>
            <a:ext cx="48006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86200" y="5862935"/>
            <a:ext cx="1066800" cy="461665"/>
          </a:xfrm>
          <a:prstGeom prst="rect">
            <a:avLst/>
          </a:prstGeom>
          <a:noFill/>
        </p:spPr>
        <p:txBody>
          <a:bodyPr wrap="square" rtlCol="0">
            <a:spAutoFit/>
          </a:bodyPr>
          <a:lstStyle/>
          <a:p>
            <a:pPr algn="ctr"/>
            <a:r>
              <a:rPr lang="en-US" sz="2400" b="1" dirty="0" smtClean="0">
                <a:solidFill>
                  <a:srgbClr val="FF0000"/>
                </a:solidFill>
              </a:rPr>
              <a:t>7.2 m</a:t>
            </a:r>
            <a:endParaRPr lang="en-US" sz="2400" b="1" dirty="0">
              <a:solidFill>
                <a:srgbClr val="FF0000"/>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rPr>
              <a:t>W. Chou</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CEPC-SPPC Review, Feb 14-16, 2015</a:t>
            </a:r>
            <a:endParaRPr lang="en-US">
              <a:solidFill>
                <a:prstClr val="black">
                  <a:tint val="75000"/>
                </a:prstClr>
              </a:solidFill>
            </a:endParaRPr>
          </a:p>
        </p:txBody>
      </p:sp>
    </p:spTree>
    <p:extLst>
      <p:ext uri="{BB962C8B-B14F-4D97-AF65-F5344CB8AC3E}">
        <p14:creationId xmlns:p14="http://schemas.microsoft.com/office/powerpoint/2010/main" val="3828855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内容占位符 3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64652" y="3155809"/>
            <a:ext cx="1140158" cy="1520210"/>
          </a:xfrm>
        </p:spPr>
      </p:pic>
      <p:pic>
        <p:nvPicPr>
          <p:cNvPr id="34" name="图片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020" y="4802980"/>
            <a:ext cx="2274655" cy="1705991"/>
          </a:xfrm>
          <a:prstGeom prst="rect">
            <a:avLst/>
          </a:prstGeom>
        </p:spPr>
      </p:pic>
      <p:pic>
        <p:nvPicPr>
          <p:cNvPr id="7" name="Picture 3" descr="G:\Research\12 Project\超导加速组元\1 超导腔\照片\2010-04-23 滚磨抛光\9-cell腔离心滚磨抛光.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85099" y="1505131"/>
            <a:ext cx="2114438" cy="1454042"/>
          </a:xfrm>
          <a:prstGeom prst="rect">
            <a:avLst/>
          </a:prstGeom>
          <a:ln>
            <a:noFill/>
          </a:ln>
          <a:extLst/>
        </p:spPr>
        <p:style>
          <a:lnRef idx="1">
            <a:schemeClr val="dk1"/>
          </a:lnRef>
          <a:fillRef idx="2">
            <a:schemeClr val="dk1"/>
          </a:fillRef>
          <a:effectRef idx="1">
            <a:schemeClr val="dk1"/>
          </a:effectRef>
          <a:fontRef idx="minor">
            <a:schemeClr val="dk1"/>
          </a:fontRef>
        </p:style>
      </p:pic>
      <p:pic>
        <p:nvPicPr>
          <p:cNvPr id="10" name="Picture 2" descr="G:\Research\12 Project\超导加速组元\5 实验条件\预调谐机\SDC11429.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04522" y="3144559"/>
            <a:ext cx="2000250" cy="1563688"/>
          </a:xfrm>
          <a:prstGeom prst="rect">
            <a:avLst/>
          </a:prstGeom>
          <a:ln>
            <a:noFill/>
          </a:ln>
          <a:extLst/>
        </p:spPr>
        <p:style>
          <a:lnRef idx="2">
            <a:schemeClr val="accent2"/>
          </a:lnRef>
          <a:fillRef idx="1">
            <a:schemeClr val="lt1"/>
          </a:fillRef>
          <a:effectRef idx="0">
            <a:schemeClr val="accent2"/>
          </a:effectRef>
          <a:fontRef idx="minor">
            <a:schemeClr val="dk1"/>
          </a:fontRef>
        </p:style>
      </p:pic>
      <p:pic>
        <p:nvPicPr>
          <p:cNvPr id="11" name="图片 43" descr="IMG_0420"/>
          <p:cNvPicPr>
            <a:picLocks noChangeAspect="1" noChangeArrowheads="1"/>
          </p:cNvPicPr>
          <p:nvPr/>
        </p:nvPicPr>
        <p:blipFill>
          <a:blip r:embed="rId7" cstate="print">
            <a:extLst>
              <a:ext uri="{28A0092B-C50C-407E-A947-70E740481C1C}">
                <a14:useLocalDpi xmlns:a14="http://schemas.microsoft.com/office/drawing/2010/main"/>
              </a:ext>
            </a:extLst>
          </a:blip>
          <a:srcRect t="-1064"/>
          <a:stretch>
            <a:fillRect/>
          </a:stretch>
        </p:blipFill>
        <p:spPr bwMode="auto">
          <a:xfrm>
            <a:off x="461808" y="1517817"/>
            <a:ext cx="1586098" cy="1441908"/>
          </a:xfrm>
          <a:prstGeom prst="rect">
            <a:avLst/>
          </a:prstGeom>
          <a:ln>
            <a:noFill/>
          </a:ln>
          <a:extLst/>
        </p:spPr>
        <p:style>
          <a:lnRef idx="1">
            <a:schemeClr val="dk1"/>
          </a:lnRef>
          <a:fillRef idx="2">
            <a:schemeClr val="dk1"/>
          </a:fillRef>
          <a:effectRef idx="1">
            <a:schemeClr val="dk1"/>
          </a:effectRef>
          <a:fontRef idx="minor">
            <a:schemeClr val="dk1"/>
          </a:fontRef>
        </p:style>
      </p:pic>
      <p:pic>
        <p:nvPicPr>
          <p:cNvPr id="12" name="Picture 58" descr="J:\Research\12 Project\超导加速组元\1 超导腔\照片\2010-05-01 低压水冲洗，酸洗\DSC02588.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318968" y="1512354"/>
            <a:ext cx="1092186" cy="1457211"/>
          </a:xfrm>
          <a:prstGeom prst="rect">
            <a:avLst/>
          </a:prstGeom>
          <a:ln>
            <a:noFill/>
          </a:ln>
          <a:extLst/>
        </p:spPr>
        <p:style>
          <a:lnRef idx="1">
            <a:schemeClr val="dk1"/>
          </a:lnRef>
          <a:fillRef idx="2">
            <a:schemeClr val="dk1"/>
          </a:fillRef>
          <a:effectRef idx="1">
            <a:schemeClr val="dk1"/>
          </a:effectRef>
          <a:fontRef idx="minor">
            <a:schemeClr val="dk1"/>
          </a:fontRef>
        </p:style>
      </p:pic>
      <p:pic>
        <p:nvPicPr>
          <p:cNvPr id="13" name="图片 21" descr="照片 08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418604" y="1500673"/>
            <a:ext cx="1969749" cy="1476196"/>
          </a:xfrm>
          <a:prstGeom prst="rect">
            <a:avLst/>
          </a:prstGeom>
          <a:ln>
            <a:noFill/>
          </a:ln>
          <a:extLst/>
        </p:spPr>
        <p:style>
          <a:lnRef idx="1">
            <a:schemeClr val="dk1"/>
          </a:lnRef>
          <a:fillRef idx="2">
            <a:schemeClr val="dk1"/>
          </a:fillRef>
          <a:effectRef idx="1">
            <a:schemeClr val="dk1"/>
          </a:effectRef>
          <a:fontRef idx="minor">
            <a:schemeClr val="dk1"/>
          </a:fontRef>
        </p:style>
      </p:pic>
      <p:pic>
        <p:nvPicPr>
          <p:cNvPr id="14" name="Picture 2" descr="D:\Research\12 Project\超导加速组元\1 超导腔\照片\2010-05-22 带夹具预调谐\DSC02888.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300682" y="3145183"/>
            <a:ext cx="1155700" cy="1541463"/>
          </a:xfrm>
          <a:prstGeom prst="rect">
            <a:avLst/>
          </a:prstGeom>
          <a:noFill/>
          <a:ln>
            <a:noFill/>
          </a:ln>
          <a:extLst/>
        </p:spPr>
        <p:style>
          <a:lnRef idx="2">
            <a:schemeClr val="accent2"/>
          </a:lnRef>
          <a:fillRef idx="1">
            <a:schemeClr val="lt1"/>
          </a:fillRef>
          <a:effectRef idx="0">
            <a:schemeClr val="accent2"/>
          </a:effectRef>
          <a:fontRef idx="minor">
            <a:schemeClr val="dk1"/>
          </a:fontRef>
        </p:style>
      </p:pic>
      <p:pic>
        <p:nvPicPr>
          <p:cNvPr id="15" name="Picture 2" descr="D:\Research\12 Project\超导加速组元\1 超导腔\照片\2010-05-24 超声清洗，酸洗，低压水冲洗\DSC02914.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525110" y="1512354"/>
            <a:ext cx="1099504" cy="1464515"/>
          </a:xfrm>
          <a:prstGeom prst="rect">
            <a:avLst/>
          </a:prstGeom>
          <a:noFill/>
          <a:ln>
            <a:noFill/>
          </a:ln>
          <a:extLst/>
        </p:spPr>
        <p:style>
          <a:lnRef idx="2">
            <a:schemeClr val="accent2"/>
          </a:lnRef>
          <a:fillRef idx="1">
            <a:schemeClr val="lt1"/>
          </a:fillRef>
          <a:effectRef idx="0">
            <a:schemeClr val="accent2"/>
          </a:effectRef>
          <a:fontRef idx="minor">
            <a:schemeClr val="dk1"/>
          </a:fontRef>
        </p:style>
      </p:pic>
      <p:pic>
        <p:nvPicPr>
          <p:cNvPr id="16" name="Picture 2"/>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l="19878"/>
          <a:stretch/>
        </p:blipFill>
        <p:spPr bwMode="auto">
          <a:xfrm>
            <a:off x="4642537" y="4802980"/>
            <a:ext cx="1820982" cy="1706847"/>
          </a:xfrm>
          <a:prstGeom prst="rect">
            <a:avLst/>
          </a:prstGeom>
          <a:noFill/>
          <a:ln>
            <a:noFill/>
          </a:ln>
          <a:extLst/>
        </p:spPr>
        <p:style>
          <a:lnRef idx="2">
            <a:schemeClr val="accent2"/>
          </a:lnRef>
          <a:fillRef idx="1">
            <a:schemeClr val="lt1"/>
          </a:fillRef>
          <a:effectRef idx="0">
            <a:schemeClr val="accent2"/>
          </a:effectRef>
          <a:fontRef idx="minor">
            <a:schemeClr val="dk1"/>
          </a:fontRef>
        </p:style>
      </p:pic>
      <p:pic>
        <p:nvPicPr>
          <p:cNvPr id="17"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552482" y="4802980"/>
            <a:ext cx="2061192" cy="1706847"/>
          </a:xfrm>
          <a:prstGeom prst="rect">
            <a:avLst/>
          </a:prstGeom>
          <a:ln>
            <a:noFill/>
          </a:ln>
          <a:extLst/>
        </p:spPr>
        <p:style>
          <a:lnRef idx="2">
            <a:schemeClr val="accent2"/>
          </a:lnRef>
          <a:fillRef idx="1">
            <a:schemeClr val="lt1"/>
          </a:fillRef>
          <a:effectRef idx="0">
            <a:schemeClr val="accent2"/>
          </a:effectRef>
          <a:fontRef idx="minor">
            <a:schemeClr val="dk1"/>
          </a:fontRef>
        </p:style>
      </p:pic>
      <p:sp>
        <p:nvSpPr>
          <p:cNvPr id="20" name="TextBox 1"/>
          <p:cNvSpPr txBox="1"/>
          <p:nvPr/>
        </p:nvSpPr>
        <p:spPr>
          <a:xfrm>
            <a:off x="1415813" y="2651207"/>
            <a:ext cx="1485320" cy="27699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1200" dirty="0" smtClean="0">
                <a:solidFill>
                  <a:prstClr val="white"/>
                </a:solidFill>
              </a:rPr>
              <a:t>CBP (tumbling)</a:t>
            </a:r>
            <a:endParaRPr lang="zh-CN" altLang="en-US" sz="1200" dirty="0">
              <a:solidFill>
                <a:prstClr val="white"/>
              </a:solidFill>
            </a:endParaRPr>
          </a:p>
        </p:txBody>
      </p:sp>
      <p:sp>
        <p:nvSpPr>
          <p:cNvPr id="21" name="TextBox 16"/>
          <p:cNvSpPr txBox="1"/>
          <p:nvPr/>
        </p:nvSpPr>
        <p:spPr>
          <a:xfrm>
            <a:off x="5172195" y="2668298"/>
            <a:ext cx="865732" cy="27699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1200" dirty="0" smtClean="0">
                <a:solidFill>
                  <a:prstClr val="black"/>
                </a:solidFill>
              </a:rPr>
              <a:t>BCP</a:t>
            </a:r>
            <a:endParaRPr lang="zh-CN" altLang="en-US" sz="1200" dirty="0">
              <a:solidFill>
                <a:prstClr val="black"/>
              </a:solidFill>
            </a:endParaRPr>
          </a:p>
        </p:txBody>
      </p:sp>
      <p:sp>
        <p:nvSpPr>
          <p:cNvPr id="23" name="TextBox 18"/>
          <p:cNvSpPr txBox="1"/>
          <p:nvPr/>
        </p:nvSpPr>
        <p:spPr>
          <a:xfrm>
            <a:off x="7447458" y="2651207"/>
            <a:ext cx="1177156" cy="27699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1200" dirty="0" smtClean="0">
                <a:solidFill>
                  <a:prstClr val="white"/>
                </a:solidFill>
              </a:rPr>
              <a:t>Ultrasonic</a:t>
            </a:r>
            <a:endParaRPr lang="zh-CN" altLang="en-US" sz="1200" dirty="0">
              <a:solidFill>
                <a:prstClr val="white"/>
              </a:solidFill>
            </a:endParaRPr>
          </a:p>
        </p:txBody>
      </p:sp>
      <p:sp>
        <p:nvSpPr>
          <p:cNvPr id="24" name="TextBox 19"/>
          <p:cNvSpPr txBox="1"/>
          <p:nvPr/>
        </p:nvSpPr>
        <p:spPr>
          <a:xfrm>
            <a:off x="3772320" y="4406962"/>
            <a:ext cx="1566720" cy="27699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1200" dirty="0" smtClean="0">
                <a:solidFill>
                  <a:prstClr val="white"/>
                </a:solidFill>
              </a:rPr>
              <a:t>RF </a:t>
            </a:r>
            <a:r>
              <a:rPr lang="en-US" altLang="zh-CN" sz="1200" dirty="0" err="1" smtClean="0">
                <a:solidFill>
                  <a:prstClr val="white"/>
                </a:solidFill>
              </a:rPr>
              <a:t>Pretuning</a:t>
            </a:r>
            <a:endParaRPr lang="zh-CN" altLang="en-US" sz="1200" dirty="0">
              <a:solidFill>
                <a:prstClr val="white"/>
              </a:solidFill>
            </a:endParaRPr>
          </a:p>
        </p:txBody>
      </p:sp>
      <p:sp>
        <p:nvSpPr>
          <p:cNvPr id="25" name="TextBox 20"/>
          <p:cNvSpPr txBox="1"/>
          <p:nvPr/>
        </p:nvSpPr>
        <p:spPr>
          <a:xfrm>
            <a:off x="1481758" y="6262775"/>
            <a:ext cx="1470899" cy="27699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1200" dirty="0" smtClean="0">
                <a:solidFill>
                  <a:prstClr val="black"/>
                </a:solidFill>
              </a:rPr>
              <a:t>Clean Room</a:t>
            </a:r>
            <a:endParaRPr lang="zh-CN" altLang="en-US" sz="1200" dirty="0">
              <a:solidFill>
                <a:prstClr val="black"/>
              </a:solidFill>
            </a:endParaRPr>
          </a:p>
        </p:txBody>
      </p:sp>
      <p:sp>
        <p:nvSpPr>
          <p:cNvPr id="26" name="TextBox 21"/>
          <p:cNvSpPr txBox="1"/>
          <p:nvPr/>
        </p:nvSpPr>
        <p:spPr>
          <a:xfrm>
            <a:off x="5419003" y="6238563"/>
            <a:ext cx="2089868" cy="27699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1200" dirty="0" smtClean="0">
                <a:solidFill>
                  <a:prstClr val="white"/>
                </a:solidFill>
              </a:rPr>
              <a:t>Vertical Test Stand</a:t>
            </a:r>
            <a:endParaRPr lang="zh-CN" altLang="en-US" sz="1200" dirty="0">
              <a:solidFill>
                <a:prstClr val="white"/>
              </a:solidFill>
            </a:endParaRPr>
          </a:p>
        </p:txBody>
      </p:sp>
      <p:pic>
        <p:nvPicPr>
          <p:cNvPr id="28" name="Picture 2"/>
          <p:cNvPicPr>
            <a:picLocks noChangeAspect="1" noChangeArrowheads="1"/>
          </p:cNvPicPr>
          <p:nvPr/>
        </p:nvPicPr>
        <p:blipFill rotWithShape="1">
          <a:blip r:embed="rId14" cstate="print"/>
          <a:srcRect l="20699" r="12593"/>
          <a:stretch/>
        </p:blipFill>
        <p:spPr bwMode="auto">
          <a:xfrm>
            <a:off x="479166" y="3135658"/>
            <a:ext cx="1400219" cy="1574260"/>
          </a:xfrm>
          <a:prstGeom prst="rect">
            <a:avLst/>
          </a:prstGeom>
          <a:noFill/>
          <a:ln w="9525">
            <a:noFill/>
            <a:miter lim="800000"/>
            <a:headEnd/>
            <a:tailEnd/>
          </a:ln>
        </p:spPr>
      </p:pic>
      <p:pic>
        <p:nvPicPr>
          <p:cNvPr id="31" name="Picture 3" descr="C:\Users\Administrator\Pictures\内窥镜\内窥镜20110124\内窥镜20110124\DSC06448.JP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573957" y="3149677"/>
            <a:ext cx="2050657" cy="1536970"/>
          </a:xfrm>
          <a:prstGeom prst="rect">
            <a:avLst/>
          </a:prstGeom>
          <a:ln>
            <a:noFill/>
          </a:ln>
          <a:extLst/>
        </p:spPr>
        <p:style>
          <a:lnRef idx="2">
            <a:schemeClr val="accent2"/>
          </a:lnRef>
          <a:fillRef idx="1">
            <a:schemeClr val="lt1"/>
          </a:fillRef>
          <a:effectRef idx="0">
            <a:schemeClr val="accent2"/>
          </a:effectRef>
          <a:fontRef idx="minor">
            <a:schemeClr val="dk1"/>
          </a:fontRef>
        </p:style>
      </p:pic>
      <p:sp>
        <p:nvSpPr>
          <p:cNvPr id="22" name="TextBox 17"/>
          <p:cNvSpPr txBox="1"/>
          <p:nvPr/>
        </p:nvSpPr>
        <p:spPr>
          <a:xfrm>
            <a:off x="756636" y="4419520"/>
            <a:ext cx="2174875" cy="27699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1200" dirty="0" smtClean="0">
                <a:solidFill>
                  <a:prstClr val="white"/>
                </a:solidFill>
              </a:rPr>
              <a:t>UPW  &amp; HPR</a:t>
            </a:r>
            <a:endParaRPr lang="zh-CN" altLang="en-US" sz="1200" dirty="0">
              <a:solidFill>
                <a:prstClr val="white"/>
              </a:solidFill>
            </a:endParaRPr>
          </a:p>
        </p:txBody>
      </p:sp>
      <p:sp>
        <p:nvSpPr>
          <p:cNvPr id="32" name="TextBox 19"/>
          <p:cNvSpPr txBox="1"/>
          <p:nvPr/>
        </p:nvSpPr>
        <p:spPr>
          <a:xfrm>
            <a:off x="6711296" y="4378869"/>
            <a:ext cx="1566720" cy="27699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1200" dirty="0" smtClean="0">
                <a:solidFill>
                  <a:prstClr val="white"/>
                </a:solidFill>
              </a:rPr>
              <a:t>Cavity inspection</a:t>
            </a:r>
            <a:endParaRPr lang="zh-CN" altLang="en-US" sz="1200" dirty="0">
              <a:solidFill>
                <a:prstClr val="white"/>
              </a:solidFill>
            </a:endParaRPr>
          </a:p>
        </p:txBody>
      </p:sp>
      <p:sp>
        <p:nvSpPr>
          <p:cNvPr id="33" name="标题 1"/>
          <p:cNvSpPr>
            <a:spLocks noGrp="1"/>
          </p:cNvSpPr>
          <p:nvPr>
            <p:ph type="title"/>
          </p:nvPr>
        </p:nvSpPr>
        <p:spPr>
          <a:xfrm>
            <a:off x="612330" y="138128"/>
            <a:ext cx="7886700" cy="1325563"/>
          </a:xfrm>
        </p:spPr>
        <p:txBody>
          <a:bodyPr>
            <a:normAutofit/>
          </a:bodyPr>
          <a:lstStyle/>
          <a:p>
            <a:pPr algn="ctr"/>
            <a:r>
              <a:rPr lang="en-US" altLang="zh-CN" sz="4800" dirty="0">
                <a:solidFill>
                  <a:srgbClr val="C00000"/>
                </a:solidFill>
                <a:latin typeface="+mn-lt"/>
              </a:rPr>
              <a:t>SRF Facilities</a:t>
            </a:r>
            <a:endParaRPr lang="zh-CN" altLang="en-US" sz="4800" dirty="0">
              <a:solidFill>
                <a:srgbClr val="C00000"/>
              </a:solidFill>
              <a:latin typeface="+mn-lt"/>
            </a:endParaRPr>
          </a:p>
        </p:txBody>
      </p:sp>
      <p:pic>
        <p:nvPicPr>
          <p:cNvPr id="37" name="图片 41" descr="K:\12 Project\超导加速组元\1 超导腔\IHEP-02\组装\洁净间组装\IMG_3638.JPG"/>
          <p:cNvPicPr>
            <a:picLocks noChangeAspect="1"/>
          </p:cNvPicPr>
          <p:nvPr/>
        </p:nvPicPr>
        <p:blipFill rotWithShape="1">
          <a:blip r:embed="rId16">
            <a:extLst>
              <a:ext uri="{28A0092B-C50C-407E-A947-70E740481C1C}">
                <a14:useLocalDpi xmlns:a14="http://schemas.microsoft.com/office/drawing/2010/main" val="0"/>
              </a:ext>
            </a:extLst>
          </a:blip>
          <a:srcRect l="22561" r="7478" b="9579"/>
          <a:stretch/>
        </p:blipFill>
        <p:spPr bwMode="auto">
          <a:xfrm>
            <a:off x="2790984" y="4794340"/>
            <a:ext cx="1768456" cy="17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207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522772" y="430891"/>
            <a:ext cx="7886700" cy="1032204"/>
          </a:xfrm>
        </p:spPr>
        <p:txBody>
          <a:bodyPr>
            <a:normAutofit/>
          </a:bodyPr>
          <a:lstStyle/>
          <a:p>
            <a:pPr algn="ctr"/>
            <a:r>
              <a:rPr lang="zh-CN" altLang="en-US" sz="4000" b="1" dirty="0" smtClean="0">
                <a:solidFill>
                  <a:srgbClr val="C00000"/>
                </a:solidFill>
              </a:rPr>
              <a:t>关键技术：高阶模功率引出</a:t>
            </a:r>
            <a:endParaRPr lang="zh-CN" altLang="en-US" sz="4000" b="1" dirty="0">
              <a:solidFill>
                <a:srgbClr val="C00000"/>
              </a:solidFill>
            </a:endParaRPr>
          </a:p>
        </p:txBody>
      </p:sp>
      <p:sp>
        <p:nvSpPr>
          <p:cNvPr id="4" name="灯片编号占位符 3"/>
          <p:cNvSpPr>
            <a:spLocks noGrp="1"/>
          </p:cNvSpPr>
          <p:nvPr>
            <p:ph type="sldNum" sz="quarter" idx="12"/>
          </p:nvPr>
        </p:nvSpPr>
        <p:spPr/>
        <p:txBody>
          <a:bodyPr/>
          <a:lstStyle/>
          <a:p>
            <a:fld id="{FCF376E8-7192-4F0B-9B89-E5C2A811C883}" type="slidenum">
              <a:rPr lang="zh-CN" altLang="en-US" smtClean="0">
                <a:solidFill>
                  <a:prstClr val="black">
                    <a:tint val="75000"/>
                  </a:prstClr>
                </a:solidFill>
              </a:rPr>
              <a:pPr/>
              <a:t>91</a:t>
            </a:fld>
            <a:endParaRPr lang="zh-CN" altLang="en-US">
              <a:solidFill>
                <a:prstClr val="black">
                  <a:tint val="75000"/>
                </a:prstClr>
              </a:solidFill>
            </a:endParaRPr>
          </a:p>
        </p:txBody>
      </p:sp>
      <p:graphicFrame>
        <p:nvGraphicFramePr>
          <p:cNvPr id="14" name="表格 13"/>
          <p:cNvGraphicFramePr>
            <a:graphicFrameLocks noGrp="1"/>
          </p:cNvGraphicFramePr>
          <p:nvPr>
            <p:extLst/>
          </p:nvPr>
        </p:nvGraphicFramePr>
        <p:xfrm>
          <a:off x="359143" y="1828037"/>
          <a:ext cx="5950368" cy="2376003"/>
        </p:xfrm>
        <a:graphic>
          <a:graphicData uri="http://schemas.openxmlformats.org/drawingml/2006/table">
            <a:tbl>
              <a:tblPr firstRow="1" firstCol="1" bandRow="1"/>
              <a:tblGrid>
                <a:gridCol w="3135492"/>
                <a:gridCol w="1407438"/>
                <a:gridCol w="1407438"/>
              </a:tblGrid>
              <a:tr h="339429">
                <a:tc>
                  <a:txBody>
                    <a:bodyPr/>
                    <a:lstStyle/>
                    <a:p>
                      <a:pPr algn="ctr">
                        <a:spcAft>
                          <a:spcPts val="0"/>
                        </a:spcAft>
                      </a:pPr>
                      <a:r>
                        <a:rPr lang="en-US" sz="16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Main Ring</a:t>
                      </a:r>
                      <a:endParaRPr lang="zh-CN" sz="24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Booster</a:t>
                      </a:r>
                      <a:endParaRPr lang="zh-CN" sz="24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9429">
                <a:tc>
                  <a:txBody>
                    <a:bodyPr/>
                    <a:lstStyle/>
                    <a:p>
                      <a:pPr algn="just">
                        <a:spcAft>
                          <a:spcPts val="0"/>
                        </a:spcAft>
                      </a:pPr>
                      <a:r>
                        <a:rPr lang="en-US" sz="1600">
                          <a:effectLst/>
                          <a:latin typeface="Times New Roman" panose="02020603050405020304" pitchFamily="18" charset="0"/>
                          <a:ea typeface="宋体" panose="02010600030101010101" pitchFamily="2" charset="-122"/>
                          <a:cs typeface="Times New Roman" panose="02020603050405020304" pitchFamily="18" charset="0"/>
                        </a:rPr>
                        <a:t>HOM power / cavity</a:t>
                      </a:r>
                      <a:endParaRPr lang="zh-CN" sz="24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Times New Roman" panose="02020603050405020304" pitchFamily="18" charset="0"/>
                          <a:ea typeface="宋体" panose="02010600030101010101" pitchFamily="2" charset="-122"/>
                          <a:cs typeface="Times New Roman" panose="02020603050405020304" pitchFamily="18" charset="0"/>
                        </a:rPr>
                        <a:t>3.5 kW</a:t>
                      </a:r>
                      <a:endParaRPr lang="zh-CN" sz="24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Times New Roman" panose="02020603050405020304" pitchFamily="18" charset="0"/>
                          <a:ea typeface="宋体" panose="02010600030101010101" pitchFamily="2" charset="-122"/>
                          <a:cs typeface="Times New Roman" panose="02020603050405020304" pitchFamily="18" charset="0"/>
                        </a:rPr>
                        <a:t>5.3 W</a:t>
                      </a:r>
                      <a:endParaRPr lang="zh-CN" sz="24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9429">
                <a:tc>
                  <a:txBody>
                    <a:bodyPr/>
                    <a:lstStyle/>
                    <a:p>
                      <a:pPr algn="just">
                        <a:spcAft>
                          <a:spcPts val="0"/>
                        </a:spcAft>
                      </a:pPr>
                      <a:r>
                        <a:rPr lang="en-US" sz="1600">
                          <a:effectLst/>
                          <a:latin typeface="Times New Roman" panose="02020603050405020304" pitchFamily="18" charset="0"/>
                          <a:ea typeface="宋体" panose="02010600030101010101" pitchFamily="2" charset="-122"/>
                          <a:cs typeface="Times New Roman" panose="02020603050405020304" pitchFamily="18" charset="0"/>
                        </a:rPr>
                        <a:t>HOM power / module</a:t>
                      </a:r>
                      <a:endParaRPr lang="zh-CN" sz="24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Times New Roman" panose="02020603050405020304" pitchFamily="18" charset="0"/>
                          <a:ea typeface="宋体" panose="02010600030101010101" pitchFamily="2" charset="-122"/>
                          <a:cs typeface="Times New Roman" panose="02020603050405020304" pitchFamily="18" charset="0"/>
                        </a:rPr>
                        <a:t>21 kW</a:t>
                      </a:r>
                      <a:endParaRPr lang="zh-CN" sz="24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a:effectLst/>
                          <a:latin typeface="Times New Roman" panose="02020603050405020304" pitchFamily="18" charset="0"/>
                          <a:ea typeface="宋体" panose="02010600030101010101" pitchFamily="2" charset="-122"/>
                          <a:cs typeface="Times New Roman" panose="02020603050405020304" pitchFamily="18" charset="0"/>
                        </a:rPr>
                        <a:t>56 W</a:t>
                      </a:r>
                      <a:endParaRPr lang="zh-CN" sz="24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9429">
                <a:tc>
                  <a:txBody>
                    <a:bodyPr/>
                    <a:lstStyle/>
                    <a:p>
                      <a:pPr algn="just">
                        <a:spcAft>
                          <a:spcPts val="0"/>
                        </a:spcAft>
                      </a:pPr>
                      <a:r>
                        <a:rPr lang="en-US" sz="16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HOM 2K heat load / module</a:t>
                      </a:r>
                      <a:endParaRPr lang="zh-CN" sz="2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smtClean="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13 W (0.6 %)</a:t>
                      </a:r>
                      <a:endParaRPr lang="zh-CN" sz="2400" dirty="0">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smtClean="0">
                          <a:effectLst/>
                          <a:latin typeface="Times New Roman" panose="02020603050405020304" pitchFamily="18" charset="0"/>
                          <a:ea typeface="宋体" panose="02010600030101010101" pitchFamily="2" charset="-122"/>
                          <a:cs typeface="Times New Roman" panose="02020603050405020304" pitchFamily="18" charset="0"/>
                        </a:rPr>
                        <a:t>5.9 </a:t>
                      </a:r>
                      <a:r>
                        <a:rPr lang="en-US" sz="1600" dirty="0">
                          <a:effectLst/>
                          <a:latin typeface="Times New Roman" panose="02020603050405020304" pitchFamily="18" charset="0"/>
                          <a:ea typeface="宋体" panose="02010600030101010101" pitchFamily="2" charset="-122"/>
                          <a:cs typeface="Times New Roman" panose="02020603050405020304" pitchFamily="18" charset="0"/>
                        </a:rPr>
                        <a:t>W</a:t>
                      </a:r>
                      <a:endParaRPr lang="zh-CN" sz="24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9429">
                <a:tc>
                  <a:txBody>
                    <a:bodyPr/>
                    <a:lstStyle/>
                    <a:p>
                      <a:pPr algn="just">
                        <a:spcAft>
                          <a:spcPts val="0"/>
                        </a:spcAft>
                      </a:pPr>
                      <a:r>
                        <a:rPr lang="en-US" sz="16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HOM 5K heat load / module</a:t>
                      </a:r>
                      <a:endParaRPr lang="zh-CN" sz="240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smtClean="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39 W (1.8 %)</a:t>
                      </a:r>
                      <a:endParaRPr lang="zh-CN" sz="2400" dirty="0">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smtClean="0">
                          <a:effectLst/>
                          <a:latin typeface="Times New Roman" panose="02020603050405020304" pitchFamily="18" charset="0"/>
                          <a:ea typeface="宋体" panose="02010600030101010101" pitchFamily="2" charset="-122"/>
                          <a:cs typeface="Times New Roman" panose="02020603050405020304" pitchFamily="18" charset="0"/>
                        </a:rPr>
                        <a:t>3 </a:t>
                      </a:r>
                      <a:r>
                        <a:rPr lang="en-US" sz="1600" dirty="0">
                          <a:effectLst/>
                          <a:latin typeface="Times New Roman" panose="02020603050405020304" pitchFamily="18" charset="0"/>
                          <a:ea typeface="宋体" panose="02010600030101010101" pitchFamily="2" charset="-122"/>
                          <a:cs typeface="Times New Roman" panose="02020603050405020304" pitchFamily="18" charset="0"/>
                        </a:rPr>
                        <a:t>W</a:t>
                      </a:r>
                      <a:endParaRPr lang="zh-CN" sz="24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9429">
                <a:tc>
                  <a:txBody>
                    <a:bodyPr/>
                    <a:lstStyle/>
                    <a:p>
                      <a:pPr algn="just">
                        <a:spcAft>
                          <a:spcPts val="0"/>
                        </a:spcAft>
                      </a:pPr>
                      <a:r>
                        <a:rPr lang="en-US" sz="16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HOM 80K heat load / module</a:t>
                      </a:r>
                      <a:endParaRPr lang="zh-CN" sz="2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smtClean="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390 W (18 %)</a:t>
                      </a:r>
                      <a:endParaRPr lang="zh-CN" sz="2400" dirty="0">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smtClean="0">
                          <a:effectLst/>
                          <a:latin typeface="Times New Roman" panose="02020603050405020304" pitchFamily="18" charset="0"/>
                          <a:ea typeface="宋体" panose="02010600030101010101" pitchFamily="2" charset="-122"/>
                          <a:cs typeface="Times New Roman" panose="02020603050405020304" pitchFamily="18" charset="0"/>
                        </a:rPr>
                        <a:t>43.8 W</a:t>
                      </a:r>
                      <a:endParaRPr lang="zh-CN" sz="24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9429">
                <a:tc>
                  <a:txBody>
                    <a:bodyPr/>
                    <a:lstStyle/>
                    <a:p>
                      <a:pPr algn="just">
                        <a:spcAft>
                          <a:spcPts val="0"/>
                        </a:spcAft>
                      </a:pPr>
                      <a:r>
                        <a:rPr lang="en-US" sz="1600" dirty="0">
                          <a:effectLst/>
                          <a:latin typeface="Times New Roman" panose="02020603050405020304" pitchFamily="18" charset="0"/>
                          <a:ea typeface="宋体" panose="02010600030101010101" pitchFamily="2" charset="-122"/>
                          <a:cs typeface="Times New Roman" panose="02020603050405020304" pitchFamily="18" charset="0"/>
                        </a:rPr>
                        <a:t>Percent of total cryogenic load</a:t>
                      </a:r>
                      <a:endParaRPr lang="zh-CN" sz="24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22 </a:t>
                      </a:r>
                      <a:r>
                        <a:rPr lang="en-US" sz="16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dirty="0" smtClean="0">
                          <a:effectLst/>
                          <a:latin typeface="Times New Roman" panose="02020603050405020304" pitchFamily="18" charset="0"/>
                          <a:ea typeface="宋体" panose="02010600030101010101" pitchFamily="2" charset="-122"/>
                          <a:cs typeface="Times New Roman" panose="02020603050405020304" pitchFamily="18" charset="0"/>
                        </a:rPr>
                        <a:t>11 </a:t>
                      </a:r>
                      <a:r>
                        <a:rPr lang="en-US" sz="16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矩形 1"/>
          <p:cNvSpPr/>
          <p:nvPr/>
        </p:nvSpPr>
        <p:spPr>
          <a:xfrm>
            <a:off x="268303" y="4446982"/>
            <a:ext cx="8596564" cy="1938992"/>
          </a:xfrm>
          <a:prstGeom prst="rect">
            <a:avLst/>
          </a:prstGeom>
        </p:spPr>
        <p:txBody>
          <a:bodyPr wrap="square">
            <a:spAutoFit/>
          </a:bodyPr>
          <a:lstStyle/>
          <a:p>
            <a:pPr marL="342900" indent="-342900">
              <a:lnSpc>
                <a:spcPct val="120000"/>
              </a:lnSpc>
              <a:buFont typeface="Arial" panose="020B0604020202020204" pitchFamily="34" charset="0"/>
              <a:buChar char="•"/>
            </a:pPr>
            <a:r>
              <a:rPr lang="zh-CN" altLang="en-US" sz="2000" dirty="0" smtClean="0">
                <a:solidFill>
                  <a:prstClr val="black"/>
                </a:solidFill>
                <a:latin typeface="Times New Roman" panose="02020603050405020304" pitchFamily="18" charset="0"/>
                <a:cs typeface="Times New Roman" panose="02020603050405020304" pitchFamily="18" charset="0"/>
              </a:rPr>
              <a:t>主环</a:t>
            </a:r>
            <a:r>
              <a:rPr lang="en-US" altLang="zh-CN" sz="2000" dirty="0" smtClean="0">
                <a:solidFill>
                  <a:prstClr val="black"/>
                </a:solidFill>
                <a:latin typeface="Times New Roman" panose="02020603050405020304" pitchFamily="18" charset="0"/>
                <a:cs typeface="Times New Roman" panose="02020603050405020304" pitchFamily="18" charset="0"/>
              </a:rPr>
              <a:t>HOM</a:t>
            </a:r>
            <a:r>
              <a:rPr lang="zh-CN" altLang="en-US" sz="2000" dirty="0" smtClean="0">
                <a:solidFill>
                  <a:prstClr val="black"/>
                </a:solidFill>
                <a:latin typeface="Times New Roman" panose="02020603050405020304" pitchFamily="18" charset="0"/>
                <a:cs typeface="Times New Roman" panose="02020603050405020304" pitchFamily="18" charset="0"/>
              </a:rPr>
              <a:t>功率</a:t>
            </a:r>
            <a:r>
              <a:rPr lang="zh-CN" altLang="zh-CN" sz="2000" dirty="0" smtClean="0">
                <a:solidFill>
                  <a:prstClr val="black"/>
                </a:solidFill>
                <a:latin typeface="Times New Roman" panose="02020603050405020304" pitchFamily="18" charset="0"/>
                <a:cs typeface="Times New Roman" panose="02020603050405020304" pitchFamily="18" charset="0"/>
              </a:rPr>
              <a:t>不能在低温</a:t>
            </a:r>
            <a:r>
              <a:rPr lang="zh-CN" altLang="en-US" sz="2000" dirty="0" smtClean="0">
                <a:solidFill>
                  <a:prstClr val="black"/>
                </a:solidFill>
                <a:latin typeface="Times New Roman" panose="02020603050405020304" pitchFamily="18" charset="0"/>
                <a:cs typeface="Times New Roman" panose="02020603050405020304" pitchFamily="18" charset="0"/>
              </a:rPr>
              <a:t>吸收，必须引出（同轴线或波导，热负载问题）</a:t>
            </a:r>
            <a:endParaRPr lang="en-US" altLang="zh-CN" sz="2000" dirty="0" smtClean="0">
              <a:solidFill>
                <a:prstClr val="black"/>
              </a:solidFill>
              <a:latin typeface="Times New Roman" panose="02020603050405020304" pitchFamily="18" charset="0"/>
              <a:cs typeface="Times New Roman" panose="02020603050405020304" pitchFamily="18" charset="0"/>
            </a:endParaRPr>
          </a:p>
          <a:p>
            <a:pPr marL="342900" indent="-342900">
              <a:lnSpc>
                <a:spcPct val="120000"/>
              </a:lnSpc>
              <a:buFont typeface="Arial" panose="020B0604020202020204" pitchFamily="34" charset="0"/>
              <a:buChar char="•"/>
            </a:pPr>
            <a:r>
              <a:rPr lang="zh-CN" altLang="en-US" sz="2000" dirty="0" smtClean="0">
                <a:solidFill>
                  <a:prstClr val="black"/>
                </a:solidFill>
                <a:latin typeface="Times New Roman" panose="02020603050405020304" pitchFamily="18" charset="0"/>
                <a:cs typeface="Times New Roman" panose="02020603050405020304" pitchFamily="18" charset="0"/>
              </a:rPr>
              <a:t>低阶模式在多</a:t>
            </a:r>
            <a:r>
              <a:rPr lang="en-US" altLang="zh-CN" sz="2000" dirty="0" smtClean="0">
                <a:solidFill>
                  <a:prstClr val="black"/>
                </a:solidFill>
                <a:latin typeface="Times New Roman" panose="02020603050405020304" pitchFamily="18" charset="0"/>
                <a:cs typeface="Times New Roman" panose="02020603050405020304" pitchFamily="18" charset="0"/>
              </a:rPr>
              <a:t>cell</a:t>
            </a:r>
            <a:r>
              <a:rPr lang="zh-CN" altLang="en-US" sz="2000" dirty="0" smtClean="0">
                <a:solidFill>
                  <a:prstClr val="black"/>
                </a:solidFill>
                <a:latin typeface="Times New Roman" panose="02020603050405020304" pitchFamily="18" charset="0"/>
                <a:cs typeface="Times New Roman" panose="02020603050405020304" pitchFamily="18" charset="0"/>
              </a:rPr>
              <a:t>腔中的</a:t>
            </a:r>
            <a:r>
              <a:rPr lang="en-US" altLang="zh-CN" sz="2000" dirty="0" smtClean="0">
                <a:solidFill>
                  <a:prstClr val="black"/>
                </a:solidFill>
                <a:latin typeface="Times New Roman" panose="02020603050405020304" pitchFamily="18" charset="0"/>
                <a:cs typeface="Times New Roman" panose="02020603050405020304" pitchFamily="18" charset="0"/>
              </a:rPr>
              <a:t>trap</a:t>
            </a:r>
            <a:r>
              <a:rPr lang="zh-CN" altLang="en-US" sz="2000" dirty="0" smtClean="0">
                <a:solidFill>
                  <a:prstClr val="black"/>
                </a:solidFill>
                <a:latin typeface="Times New Roman" panose="02020603050405020304" pitchFamily="18" charset="0"/>
                <a:cs typeface="Times New Roman" panose="02020603050405020304" pitchFamily="18" charset="0"/>
              </a:rPr>
              <a:t>问题，高阶传输模式在腔间</a:t>
            </a:r>
            <a:r>
              <a:rPr lang="en-US" altLang="zh-CN" sz="2000" dirty="0" smtClean="0">
                <a:solidFill>
                  <a:prstClr val="black"/>
                </a:solidFill>
                <a:latin typeface="Times New Roman" panose="02020603050405020304" pitchFamily="18" charset="0"/>
                <a:cs typeface="Times New Roman" panose="02020603050405020304" pitchFamily="18" charset="0"/>
              </a:rPr>
              <a:t>trap</a:t>
            </a:r>
            <a:r>
              <a:rPr lang="zh-CN" altLang="en-US" sz="2000" dirty="0" smtClean="0">
                <a:solidFill>
                  <a:prstClr val="black"/>
                </a:solidFill>
                <a:latin typeface="Times New Roman" panose="02020603050405020304" pitchFamily="18" charset="0"/>
                <a:cs typeface="Times New Roman" panose="02020603050405020304" pitchFamily="18" charset="0"/>
              </a:rPr>
              <a:t>问题</a:t>
            </a:r>
            <a:endParaRPr lang="en-US" altLang="zh-CN" sz="2000" dirty="0" smtClean="0">
              <a:solidFill>
                <a:prstClr val="black"/>
              </a:solidFill>
              <a:latin typeface="Times New Roman" panose="02020603050405020304" pitchFamily="18" charset="0"/>
              <a:cs typeface="Times New Roman" panose="02020603050405020304" pitchFamily="18" charset="0"/>
            </a:endParaRPr>
          </a:p>
          <a:p>
            <a:pPr marL="342900" indent="-342900">
              <a:lnSpc>
                <a:spcPct val="120000"/>
              </a:lnSpc>
              <a:buFont typeface="Arial" panose="020B0604020202020204" pitchFamily="34" charset="0"/>
              <a:buChar char="•"/>
            </a:pPr>
            <a:r>
              <a:rPr lang="zh-CN" altLang="en-US" sz="2000" dirty="0" smtClean="0">
                <a:solidFill>
                  <a:prstClr val="black"/>
                </a:solidFill>
                <a:latin typeface="Times New Roman" panose="02020603050405020304" pitchFamily="18" charset="0"/>
                <a:cs typeface="Times New Roman" panose="02020603050405020304" pitchFamily="18" charset="0"/>
              </a:rPr>
              <a:t>主环</a:t>
            </a:r>
            <a:r>
              <a:rPr lang="en-US" altLang="zh-CN" sz="2000" dirty="0" smtClean="0">
                <a:solidFill>
                  <a:prstClr val="black"/>
                </a:solidFill>
                <a:latin typeface="Times New Roman" panose="02020603050405020304" pitchFamily="18" charset="0"/>
                <a:cs typeface="Times New Roman" panose="02020603050405020304" pitchFamily="18" charset="0"/>
              </a:rPr>
              <a:t>650MHz</a:t>
            </a:r>
            <a:r>
              <a:rPr lang="zh-CN" altLang="en-US" sz="2000" dirty="0" smtClean="0">
                <a:solidFill>
                  <a:prstClr val="black"/>
                </a:solidFill>
                <a:latin typeface="Times New Roman" panose="02020603050405020304" pitchFamily="18" charset="0"/>
                <a:cs typeface="Times New Roman" panose="02020603050405020304" pitchFamily="18" charset="0"/>
              </a:rPr>
              <a:t>腔引起的束流不稳定性</a:t>
            </a:r>
            <a:r>
              <a:rPr lang="zh-CN" altLang="en-US" sz="2000" dirty="0">
                <a:solidFill>
                  <a:prstClr val="black"/>
                </a:solidFill>
                <a:latin typeface="Times New Roman" panose="02020603050405020304" pitchFamily="18" charset="0"/>
                <a:cs typeface="Times New Roman" panose="02020603050405020304" pitchFamily="18" charset="0"/>
              </a:rPr>
              <a:t>较</a:t>
            </a:r>
            <a:r>
              <a:rPr lang="zh-CN" altLang="en-US" sz="2000" dirty="0" smtClean="0">
                <a:solidFill>
                  <a:prstClr val="black"/>
                </a:solidFill>
                <a:latin typeface="Times New Roman" panose="02020603050405020304" pitchFamily="18" charset="0"/>
                <a:cs typeface="Times New Roman" panose="02020603050405020304" pitchFamily="18" charset="0"/>
              </a:rPr>
              <a:t>易抑制（</a:t>
            </a:r>
            <a:r>
              <a:rPr lang="en-US" altLang="zh-CN" sz="2000" dirty="0" err="1" smtClean="0">
                <a:solidFill>
                  <a:prstClr val="black"/>
                </a:solidFill>
                <a:latin typeface="Times New Roman" panose="02020603050405020304" pitchFamily="18" charset="0"/>
                <a:cs typeface="Times New Roman" panose="02020603050405020304" pitchFamily="18" charset="0"/>
              </a:rPr>
              <a:t>Q</a:t>
            </a:r>
            <a:r>
              <a:rPr lang="en-US" altLang="zh-CN" sz="2000" baseline="-25000" dirty="0" err="1" smtClean="0">
                <a:solidFill>
                  <a:prstClr val="black"/>
                </a:solidFill>
                <a:latin typeface="Times New Roman" panose="02020603050405020304" pitchFamily="18" charset="0"/>
                <a:cs typeface="Times New Roman" panose="02020603050405020304" pitchFamily="18" charset="0"/>
              </a:rPr>
              <a:t>ext</a:t>
            </a:r>
            <a:r>
              <a:rPr lang="en-US" altLang="zh-CN" sz="2000" baseline="-25000" dirty="0" smtClean="0">
                <a:solidFill>
                  <a:prstClr val="black"/>
                </a:solidFill>
                <a:latin typeface="Times New Roman" panose="02020603050405020304" pitchFamily="18" charset="0"/>
                <a:cs typeface="Times New Roman" panose="02020603050405020304" pitchFamily="18" charset="0"/>
              </a:rPr>
              <a:t> </a:t>
            </a:r>
            <a:r>
              <a:rPr lang="en-US" altLang="zh-CN" sz="2000" dirty="0" smtClean="0">
                <a:solidFill>
                  <a:prstClr val="black"/>
                </a:solidFill>
                <a:latin typeface="Times New Roman" panose="02020603050405020304" pitchFamily="18" charset="0"/>
                <a:cs typeface="Times New Roman" panose="02020603050405020304" pitchFamily="18" charset="0"/>
              </a:rPr>
              <a:t>~ 10</a:t>
            </a:r>
            <a:r>
              <a:rPr lang="en-US" altLang="zh-CN" sz="2000" baseline="30000" dirty="0" smtClean="0">
                <a:solidFill>
                  <a:prstClr val="black"/>
                </a:solidFill>
                <a:latin typeface="Times New Roman" panose="02020603050405020304" pitchFamily="18" charset="0"/>
                <a:cs typeface="Times New Roman" panose="02020603050405020304" pitchFamily="18" charset="0"/>
              </a:rPr>
              <a:t>7</a:t>
            </a:r>
            <a:r>
              <a:rPr lang="zh-CN" altLang="en-US" sz="2000" dirty="0" smtClean="0">
                <a:solidFill>
                  <a:prstClr val="black"/>
                </a:solidFill>
                <a:latin typeface="Times New Roman" panose="02020603050405020304" pitchFamily="18" charset="0"/>
                <a:cs typeface="Times New Roman" panose="02020603050405020304" pitchFamily="18" charset="0"/>
              </a:rPr>
              <a:t>）</a:t>
            </a:r>
            <a:endParaRPr lang="en-US" altLang="zh-CN" sz="2000" dirty="0" smtClean="0">
              <a:solidFill>
                <a:prstClr val="black"/>
              </a:solidFill>
              <a:latin typeface="Times New Roman" panose="02020603050405020304" pitchFamily="18" charset="0"/>
              <a:cs typeface="Times New Roman" panose="02020603050405020304" pitchFamily="18" charset="0"/>
            </a:endParaRPr>
          </a:p>
          <a:p>
            <a:pPr marL="342900" indent="-342900">
              <a:lnSpc>
                <a:spcPct val="120000"/>
              </a:lnSpc>
              <a:buFont typeface="Arial" panose="020B0604020202020204" pitchFamily="34" charset="0"/>
              <a:buChar char="•"/>
            </a:pPr>
            <a:r>
              <a:rPr lang="zh-CN" altLang="zh-CN" sz="2000" dirty="0" smtClean="0">
                <a:solidFill>
                  <a:prstClr val="black"/>
                </a:solidFill>
                <a:latin typeface="Times New Roman" panose="02020603050405020304" pitchFamily="18" charset="0"/>
                <a:cs typeface="Times New Roman" panose="02020603050405020304" pitchFamily="18" charset="0"/>
              </a:rPr>
              <a:t>增强器低能段，</a:t>
            </a:r>
            <a:r>
              <a:rPr lang="en-US" altLang="zh-CN" sz="2000" dirty="0" smtClean="0">
                <a:solidFill>
                  <a:prstClr val="black"/>
                </a:solidFill>
                <a:latin typeface="Times New Roman" panose="02020603050405020304" pitchFamily="18" charset="0"/>
                <a:cs typeface="Times New Roman" panose="02020603050405020304" pitchFamily="18" charset="0"/>
              </a:rPr>
              <a:t>1.3GHz</a:t>
            </a:r>
            <a:r>
              <a:rPr lang="zh-CN" altLang="en-US" sz="2000" dirty="0" smtClean="0">
                <a:solidFill>
                  <a:prstClr val="black"/>
                </a:solidFill>
                <a:latin typeface="Times New Roman" panose="02020603050405020304" pitchFamily="18" charset="0"/>
                <a:cs typeface="Times New Roman" panose="02020603050405020304" pitchFamily="18" charset="0"/>
              </a:rPr>
              <a:t>腔引起的</a:t>
            </a:r>
            <a:r>
              <a:rPr lang="zh-CN" altLang="zh-CN" sz="2000" dirty="0" smtClean="0">
                <a:solidFill>
                  <a:prstClr val="black"/>
                </a:solidFill>
                <a:latin typeface="Times New Roman" panose="02020603050405020304" pitchFamily="18" charset="0"/>
                <a:cs typeface="Times New Roman" panose="02020603050405020304" pitchFamily="18" charset="0"/>
              </a:rPr>
              <a:t>束</a:t>
            </a:r>
            <a:r>
              <a:rPr lang="zh-CN" altLang="en-US" sz="2000" dirty="0" smtClean="0">
                <a:solidFill>
                  <a:prstClr val="black"/>
                </a:solidFill>
                <a:latin typeface="Times New Roman" panose="02020603050405020304" pitchFamily="18" charset="0"/>
                <a:cs typeface="Times New Roman" panose="02020603050405020304" pitchFamily="18" charset="0"/>
              </a:rPr>
              <a:t>流</a:t>
            </a:r>
            <a:r>
              <a:rPr lang="zh-CN" altLang="zh-CN" sz="2000" dirty="0" smtClean="0">
                <a:solidFill>
                  <a:prstClr val="black"/>
                </a:solidFill>
                <a:latin typeface="Times New Roman" panose="02020603050405020304" pitchFamily="18" charset="0"/>
                <a:cs typeface="Times New Roman" panose="02020603050405020304" pitchFamily="18" charset="0"/>
              </a:rPr>
              <a:t>不稳定性增长时间明显短于同步辐射阻尼时间，需采用横向和纵向反馈</a:t>
            </a:r>
            <a:endParaRPr lang="zh-CN" altLang="en-US" sz="2000" dirty="0">
              <a:solidFill>
                <a:prstClr val="black"/>
              </a:solidFill>
            </a:endParaRPr>
          </a:p>
        </p:txBody>
      </p:sp>
      <p:sp>
        <p:nvSpPr>
          <p:cNvPr id="5" name="文本框 4"/>
          <p:cNvSpPr txBox="1"/>
          <p:nvPr/>
        </p:nvSpPr>
        <p:spPr>
          <a:xfrm>
            <a:off x="6609548" y="1870751"/>
            <a:ext cx="2341947" cy="230832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nSpc>
                <a:spcPct val="120000"/>
              </a:lnSpc>
            </a:pPr>
            <a:r>
              <a:rPr lang="zh-CN" altLang="en-US" sz="2000" b="1" dirty="0" smtClean="0">
                <a:solidFill>
                  <a:srgbClr val="0000FF"/>
                </a:solidFill>
                <a:latin typeface="Times New Roman" panose="02020603050405020304" pitchFamily="18" charset="0"/>
                <a:cs typeface="Times New Roman" panose="02020603050405020304" pitchFamily="18" charset="0"/>
              </a:rPr>
              <a:t>从未有过的</a:t>
            </a:r>
            <a:r>
              <a:rPr lang="zh-CN" altLang="en-US" sz="2000" b="1" dirty="0">
                <a:solidFill>
                  <a:srgbClr val="0000FF"/>
                </a:solidFill>
                <a:latin typeface="Times New Roman" panose="02020603050405020304" pitchFamily="18" charset="0"/>
                <a:cs typeface="Times New Roman" panose="02020603050405020304" pitchFamily="18" charset="0"/>
              </a:rPr>
              <a:t>高频</a:t>
            </a:r>
            <a:r>
              <a:rPr lang="zh-CN" altLang="en-US" sz="2000" b="1" dirty="0" smtClean="0">
                <a:solidFill>
                  <a:srgbClr val="0000FF"/>
                </a:solidFill>
                <a:latin typeface="Times New Roman" panose="02020603050405020304" pitchFamily="18" charset="0"/>
                <a:cs typeface="Times New Roman" panose="02020603050405020304" pitchFamily="18" charset="0"/>
              </a:rPr>
              <a:t>腔</a:t>
            </a:r>
            <a:r>
              <a:rPr lang="en-US" altLang="zh-CN" sz="2000" b="1" dirty="0" smtClean="0">
                <a:solidFill>
                  <a:srgbClr val="0000FF"/>
                </a:solidFill>
                <a:latin typeface="Times New Roman" panose="02020603050405020304" pitchFamily="18" charset="0"/>
                <a:cs typeface="Times New Roman" panose="02020603050405020304" pitchFamily="18" charset="0"/>
              </a:rPr>
              <a:t>HOM</a:t>
            </a:r>
            <a:r>
              <a:rPr lang="zh-CN" altLang="en-US" sz="2000" b="1" dirty="0" smtClean="0">
                <a:solidFill>
                  <a:srgbClr val="0000FF"/>
                </a:solidFill>
                <a:latin typeface="Times New Roman" panose="02020603050405020304" pitchFamily="18" charset="0"/>
                <a:cs typeface="Times New Roman" panose="02020603050405020304" pitchFamily="18" charset="0"/>
              </a:rPr>
              <a:t>设计挑战：</a:t>
            </a:r>
            <a:endParaRPr lang="en-US" altLang="zh-CN" sz="2000" b="1" dirty="0" smtClean="0">
              <a:solidFill>
                <a:srgbClr val="0000FF"/>
              </a:solidFill>
              <a:latin typeface="Times New Roman" panose="02020603050405020304" pitchFamily="18" charset="0"/>
              <a:cs typeface="Times New Roman" panose="02020603050405020304" pitchFamily="18" charset="0"/>
            </a:endParaRPr>
          </a:p>
          <a:p>
            <a:pPr marL="285750" indent="-285750">
              <a:lnSpc>
                <a:spcPct val="120000"/>
              </a:lnSpc>
              <a:buFont typeface="Arial" panose="020B0604020202020204" pitchFamily="34" charset="0"/>
              <a:buChar char="•"/>
            </a:pPr>
            <a:r>
              <a:rPr lang="en-US" altLang="zh-CN" sz="2000" b="1" dirty="0" smtClean="0">
                <a:solidFill>
                  <a:prstClr val="black"/>
                </a:solidFill>
                <a:latin typeface="Times New Roman" panose="02020603050405020304" pitchFamily="18" charset="0"/>
                <a:cs typeface="Times New Roman" panose="02020603050405020304" pitchFamily="18" charset="0"/>
              </a:rPr>
              <a:t>HOM</a:t>
            </a:r>
            <a:r>
              <a:rPr lang="zh-CN" altLang="en-US" sz="2000" b="1" dirty="0" smtClean="0">
                <a:solidFill>
                  <a:prstClr val="black"/>
                </a:solidFill>
                <a:latin typeface="Times New Roman" panose="02020603050405020304" pitchFamily="18" charset="0"/>
                <a:cs typeface="Times New Roman" panose="02020603050405020304" pitchFamily="18" charset="0"/>
              </a:rPr>
              <a:t>功率高</a:t>
            </a:r>
            <a:endParaRPr lang="en-US" altLang="zh-CN" sz="2000" b="1" dirty="0" smtClean="0">
              <a:solidFill>
                <a:prstClr val="black"/>
              </a:solidFill>
              <a:latin typeface="Times New Roman" panose="02020603050405020304" pitchFamily="18" charset="0"/>
              <a:cs typeface="Times New Roman" panose="02020603050405020304" pitchFamily="18" charset="0"/>
            </a:endParaRPr>
          </a:p>
          <a:p>
            <a:pPr marL="285750" indent="-285750">
              <a:lnSpc>
                <a:spcPct val="120000"/>
              </a:lnSpc>
              <a:buFont typeface="Arial" panose="020B0604020202020204" pitchFamily="34" charset="0"/>
              <a:buChar char="•"/>
            </a:pPr>
            <a:r>
              <a:rPr lang="zh-CN" altLang="en-US" sz="2000" b="1" dirty="0" smtClean="0">
                <a:solidFill>
                  <a:prstClr val="black"/>
                </a:solidFill>
                <a:latin typeface="Times New Roman" panose="02020603050405020304" pitchFamily="18" charset="0"/>
                <a:cs typeface="Times New Roman" panose="02020603050405020304" pitchFamily="18" charset="0"/>
              </a:rPr>
              <a:t>多</a:t>
            </a:r>
            <a:r>
              <a:rPr lang="en-US" altLang="zh-CN" sz="2000" b="1" dirty="0" smtClean="0">
                <a:solidFill>
                  <a:prstClr val="black"/>
                </a:solidFill>
                <a:latin typeface="Times New Roman" panose="02020603050405020304" pitchFamily="18" charset="0"/>
                <a:cs typeface="Times New Roman" panose="02020603050405020304" pitchFamily="18" charset="0"/>
              </a:rPr>
              <a:t>cell</a:t>
            </a:r>
            <a:r>
              <a:rPr lang="zh-CN" altLang="en-US" sz="2000" b="1" dirty="0" smtClean="0">
                <a:solidFill>
                  <a:prstClr val="black"/>
                </a:solidFill>
                <a:latin typeface="Times New Roman" panose="02020603050405020304" pitchFamily="18" charset="0"/>
                <a:cs typeface="Times New Roman" panose="02020603050405020304" pitchFamily="18" charset="0"/>
              </a:rPr>
              <a:t>腔</a:t>
            </a:r>
            <a:endParaRPr lang="en-US" altLang="zh-CN" sz="2000" b="1" dirty="0" smtClean="0">
              <a:solidFill>
                <a:prstClr val="black"/>
              </a:solidFill>
              <a:latin typeface="Times New Roman" panose="02020603050405020304" pitchFamily="18" charset="0"/>
              <a:cs typeface="Times New Roman" panose="02020603050405020304" pitchFamily="18" charset="0"/>
            </a:endParaRPr>
          </a:p>
          <a:p>
            <a:pPr marL="285750" indent="-285750">
              <a:lnSpc>
                <a:spcPct val="120000"/>
              </a:lnSpc>
              <a:buFont typeface="Arial" panose="020B0604020202020204" pitchFamily="34" charset="0"/>
              <a:buChar char="•"/>
            </a:pPr>
            <a:r>
              <a:rPr lang="zh-CN" altLang="en-US" sz="2000" b="1" dirty="0" smtClean="0">
                <a:solidFill>
                  <a:prstClr val="black"/>
                </a:solidFill>
                <a:latin typeface="Times New Roman" panose="02020603050405020304" pitchFamily="18" charset="0"/>
                <a:cs typeface="Times New Roman" panose="02020603050405020304" pitchFamily="18" charset="0"/>
              </a:rPr>
              <a:t>多腔恒温器</a:t>
            </a:r>
            <a:endParaRPr lang="en-US" altLang="zh-CN" sz="2000" b="1" dirty="0" smtClean="0">
              <a:solidFill>
                <a:prstClr val="black"/>
              </a:solidFill>
              <a:latin typeface="Times New Roman" panose="02020603050405020304" pitchFamily="18" charset="0"/>
              <a:cs typeface="Times New Roman" panose="02020603050405020304" pitchFamily="18" charset="0"/>
            </a:endParaRPr>
          </a:p>
          <a:p>
            <a:pPr marL="285750" indent="-285750">
              <a:lnSpc>
                <a:spcPct val="120000"/>
              </a:lnSpc>
              <a:buFont typeface="Arial" panose="020B0604020202020204" pitchFamily="34" charset="0"/>
              <a:buChar char="•"/>
            </a:pPr>
            <a:r>
              <a:rPr lang="zh-CN" altLang="en-US" sz="2000" b="1" dirty="0" smtClean="0">
                <a:solidFill>
                  <a:prstClr val="black"/>
                </a:solidFill>
                <a:latin typeface="Times New Roman" panose="02020603050405020304" pitchFamily="18" charset="0"/>
                <a:cs typeface="Times New Roman" panose="02020603050405020304" pitchFamily="18" charset="0"/>
              </a:rPr>
              <a:t>低热负载</a:t>
            </a:r>
            <a:endParaRPr lang="zh-CN" altLang="en-US"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3934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FCF376E8-7192-4F0B-9B89-E5C2A811C883}" type="slidenum">
              <a:rPr lang="zh-CN" altLang="en-US" smtClean="0">
                <a:solidFill>
                  <a:prstClr val="black">
                    <a:tint val="75000"/>
                  </a:prstClr>
                </a:solidFill>
              </a:rPr>
              <a:pPr/>
              <a:t>92</a:t>
            </a:fld>
            <a:endParaRPr lang="zh-CN" altLang="en-US">
              <a:solidFill>
                <a:prstClr val="black">
                  <a:tint val="75000"/>
                </a:prstClr>
              </a:solidFill>
            </a:endParaRPr>
          </a:p>
        </p:txBody>
      </p:sp>
      <p:pic>
        <p:nvPicPr>
          <p:cNvPr id="6" name="图片 5"/>
          <p:cNvPicPr/>
          <p:nvPr/>
        </p:nvPicPr>
        <p:blipFill rotWithShape="1">
          <a:blip r:embed="rId2" cstate="print">
            <a:extLst>
              <a:ext uri="{28A0092B-C50C-407E-A947-70E740481C1C}">
                <a14:useLocalDpi xmlns:a14="http://schemas.microsoft.com/office/drawing/2010/main"/>
              </a:ext>
            </a:extLst>
          </a:blip>
          <a:srcRect r="12353"/>
          <a:stretch/>
        </p:blipFill>
        <p:spPr bwMode="auto">
          <a:xfrm>
            <a:off x="2522639" y="1802058"/>
            <a:ext cx="1115229" cy="2405574"/>
          </a:xfrm>
          <a:prstGeom prst="rect">
            <a:avLst/>
          </a:prstGeom>
          <a:noFill/>
          <a:ln>
            <a:noFill/>
          </a:ln>
        </p:spPr>
      </p:pic>
      <p:sp>
        <p:nvSpPr>
          <p:cNvPr id="8" name="矩形 7"/>
          <p:cNvSpPr/>
          <p:nvPr/>
        </p:nvSpPr>
        <p:spPr>
          <a:xfrm>
            <a:off x="3997245" y="5566918"/>
            <a:ext cx="4518105" cy="493148"/>
          </a:xfrm>
          <a:prstGeom prst="rect">
            <a:avLst/>
          </a:prstGeom>
        </p:spPr>
        <p:txBody>
          <a:bodyPr wrap="square">
            <a:spAutoFit/>
          </a:bodyPr>
          <a:lstStyle/>
          <a:p>
            <a:pPr>
              <a:lnSpc>
                <a:spcPct val="120000"/>
              </a:lnSpc>
            </a:pPr>
            <a:r>
              <a:rPr lang="zh-CN" altLang="en-US" sz="2400" b="1" dirty="0">
                <a:solidFill>
                  <a:prstClr val="black"/>
                </a:solidFill>
                <a:latin typeface="Times New Roman" panose="02020603050405020304" pitchFamily="18" charset="0"/>
                <a:cs typeface="Times New Roman" panose="02020603050405020304" pitchFamily="18" charset="0"/>
              </a:rPr>
              <a:t>增强器</a:t>
            </a:r>
            <a:r>
              <a:rPr lang="zh-CN" altLang="zh-CN" sz="2400" b="1" dirty="0" smtClean="0">
                <a:solidFill>
                  <a:prstClr val="black"/>
                </a:solidFill>
                <a:latin typeface="Times New Roman" panose="02020603050405020304" pitchFamily="18" charset="0"/>
                <a:cs typeface="Times New Roman" panose="02020603050405020304" pitchFamily="18" charset="0"/>
              </a:rPr>
              <a:t>主</a:t>
            </a:r>
            <a:r>
              <a:rPr lang="zh-CN" altLang="zh-CN" sz="2400" b="1" dirty="0">
                <a:solidFill>
                  <a:prstClr val="black"/>
                </a:solidFill>
                <a:latin typeface="Times New Roman" panose="02020603050405020304" pitchFamily="18" charset="0"/>
                <a:cs typeface="Times New Roman" panose="02020603050405020304" pitchFamily="18" charset="0"/>
              </a:rPr>
              <a:t>耦合</a:t>
            </a:r>
            <a:r>
              <a:rPr lang="zh-CN" altLang="zh-CN" sz="2400" b="1" dirty="0" smtClean="0">
                <a:solidFill>
                  <a:prstClr val="black"/>
                </a:solidFill>
                <a:latin typeface="Times New Roman" panose="02020603050405020304" pitchFamily="18" charset="0"/>
                <a:cs typeface="Times New Roman" panose="02020603050405020304" pitchFamily="18" charset="0"/>
              </a:rPr>
              <a:t>器</a:t>
            </a:r>
            <a:r>
              <a:rPr lang="zh-CN" altLang="en-US" sz="2400" b="1" dirty="0" smtClean="0">
                <a:solidFill>
                  <a:prstClr val="black"/>
                </a:solidFill>
                <a:latin typeface="Times New Roman" panose="02020603050405020304" pitchFamily="18" charset="0"/>
                <a:cs typeface="Times New Roman" panose="02020603050405020304" pitchFamily="18" charset="0"/>
              </a:rPr>
              <a:t>技术相对成熟</a:t>
            </a:r>
            <a:endParaRPr lang="en-US" altLang="zh-CN" sz="2400" b="1" dirty="0">
              <a:solidFill>
                <a:prstClr val="black"/>
              </a:solidFill>
              <a:latin typeface="Times New Roman" panose="02020603050405020304" pitchFamily="18" charset="0"/>
              <a:cs typeface="Times New Roman" panose="02020603050405020304" pitchFamily="18" charset="0"/>
            </a:endParaRPr>
          </a:p>
        </p:txBody>
      </p:sp>
      <p:pic>
        <p:nvPicPr>
          <p:cNvPr id="10" name="Picture 4" descr="CIMG0521"/>
          <p:cNvPicPr/>
          <p:nvPr/>
        </p:nvPicPr>
        <p:blipFill rotWithShape="1">
          <a:blip r:embed="rId3" cstate="print">
            <a:extLst>
              <a:ext uri="{28A0092B-C50C-407E-A947-70E740481C1C}">
                <a14:useLocalDpi xmlns:a14="http://schemas.microsoft.com/office/drawing/2010/main"/>
              </a:ext>
            </a:extLst>
          </a:blip>
          <a:srcRect/>
          <a:stretch/>
        </p:blipFill>
        <p:spPr bwMode="auto">
          <a:xfrm>
            <a:off x="856050" y="4403165"/>
            <a:ext cx="1470803" cy="2129984"/>
          </a:xfrm>
          <a:prstGeom prst="rect">
            <a:avLst/>
          </a:prstGeom>
          <a:noFill/>
          <a:ln>
            <a:noFill/>
          </a:ln>
          <a:effectLst/>
          <a:extLst/>
        </p:spPr>
      </p:pic>
      <p:pic>
        <p:nvPicPr>
          <p:cNvPr id="11" name="Picture 2" descr="100_867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a:xfrm>
            <a:off x="846906" y="1812825"/>
            <a:ext cx="1470803" cy="23840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6200000">
            <a:off x="2056381" y="4805416"/>
            <a:ext cx="2130045" cy="1325542"/>
          </a:xfrm>
          <a:prstGeom prst="rect">
            <a:avLst/>
          </a:prstGeom>
        </p:spPr>
      </p:pic>
      <p:sp>
        <p:nvSpPr>
          <p:cNvPr id="13" name="矩形 12"/>
          <p:cNvSpPr/>
          <p:nvPr/>
        </p:nvSpPr>
        <p:spPr>
          <a:xfrm>
            <a:off x="3997245" y="1812825"/>
            <a:ext cx="4782309" cy="2566857"/>
          </a:xfrm>
          <a:prstGeom prst="rect">
            <a:avLst/>
          </a:prstGeom>
        </p:spPr>
        <p:txBody>
          <a:bodyPr wrap="square">
            <a:spAutoFit/>
          </a:bodyPr>
          <a:lstStyle/>
          <a:p>
            <a:pPr>
              <a:lnSpc>
                <a:spcPct val="120000"/>
              </a:lnSpc>
            </a:pPr>
            <a:r>
              <a:rPr lang="zh-CN" altLang="en-US" sz="2400" b="1" dirty="0">
                <a:solidFill>
                  <a:srgbClr val="C00000"/>
                </a:solidFill>
                <a:latin typeface="Times New Roman" panose="02020603050405020304" pitchFamily="18" charset="0"/>
                <a:cs typeface="Times New Roman" panose="02020603050405020304" pitchFamily="18" charset="0"/>
              </a:rPr>
              <a:t>主环</a:t>
            </a:r>
            <a:r>
              <a:rPr lang="zh-CN" altLang="zh-CN" sz="2400" b="1" dirty="0" smtClean="0">
                <a:solidFill>
                  <a:srgbClr val="C00000"/>
                </a:solidFill>
                <a:latin typeface="Times New Roman" panose="02020603050405020304" pitchFamily="18" charset="0"/>
                <a:cs typeface="Times New Roman" panose="02020603050405020304" pitchFamily="18" charset="0"/>
              </a:rPr>
              <a:t>主</a:t>
            </a:r>
            <a:r>
              <a:rPr lang="zh-CN" altLang="zh-CN" sz="2400" b="1" dirty="0">
                <a:solidFill>
                  <a:srgbClr val="C00000"/>
                </a:solidFill>
                <a:latin typeface="Times New Roman" panose="02020603050405020304" pitchFamily="18" charset="0"/>
                <a:cs typeface="Times New Roman" panose="02020603050405020304" pitchFamily="18" charset="0"/>
              </a:rPr>
              <a:t>耦合器的主要技术</a:t>
            </a:r>
            <a:r>
              <a:rPr lang="zh-CN" altLang="zh-CN" sz="2400" b="1" dirty="0" smtClean="0">
                <a:solidFill>
                  <a:srgbClr val="C00000"/>
                </a:solidFill>
                <a:latin typeface="Times New Roman" panose="02020603050405020304" pitchFamily="18" charset="0"/>
                <a:cs typeface="Times New Roman" panose="02020603050405020304" pitchFamily="18" charset="0"/>
              </a:rPr>
              <a:t>难点：</a:t>
            </a:r>
            <a:endParaRPr lang="en-US" altLang="zh-CN" sz="2400" b="1" dirty="0" smtClean="0">
              <a:solidFill>
                <a:srgbClr val="C00000"/>
              </a:solidFill>
              <a:latin typeface="Times New Roman" panose="02020603050405020304" pitchFamily="18" charset="0"/>
              <a:cs typeface="Times New Roman" panose="02020603050405020304" pitchFamily="18" charset="0"/>
            </a:endParaRPr>
          </a:p>
          <a:p>
            <a:pPr marL="342900" indent="-342900">
              <a:lnSpc>
                <a:spcPct val="120000"/>
              </a:lnSpc>
              <a:buFont typeface="Arial" panose="020B0604020202020204" pitchFamily="34" charset="0"/>
              <a:buChar char="•"/>
            </a:pPr>
            <a:r>
              <a:rPr lang="zh-CN" altLang="zh-CN" sz="2200" dirty="0" smtClean="0">
                <a:solidFill>
                  <a:prstClr val="black"/>
                </a:solidFill>
                <a:latin typeface="Times New Roman" panose="02020603050405020304" pitchFamily="18" charset="0"/>
                <a:cs typeface="Times New Roman" panose="02020603050405020304" pitchFamily="18" charset="0"/>
              </a:rPr>
              <a:t>大功率</a:t>
            </a:r>
            <a:r>
              <a:rPr lang="zh-CN" altLang="zh-CN" sz="2200" dirty="0">
                <a:solidFill>
                  <a:prstClr val="black"/>
                </a:solidFill>
                <a:latin typeface="Times New Roman" panose="02020603050405020304" pitchFamily="18" charset="0"/>
                <a:cs typeface="Times New Roman" panose="02020603050405020304" pitchFamily="18" charset="0"/>
              </a:rPr>
              <a:t>容量（连续波</a:t>
            </a:r>
            <a:r>
              <a:rPr lang="en-GB" altLang="zh-CN" sz="2200" dirty="0">
                <a:solidFill>
                  <a:prstClr val="black"/>
                </a:solidFill>
                <a:latin typeface="Times New Roman" panose="02020603050405020304" pitchFamily="18" charset="0"/>
                <a:cs typeface="Times New Roman" panose="02020603050405020304" pitchFamily="18" charset="0"/>
              </a:rPr>
              <a:t>300 kW</a:t>
            </a:r>
            <a:r>
              <a:rPr lang="zh-CN" altLang="zh-CN" sz="2200" dirty="0" smtClean="0">
                <a:solidFill>
                  <a:prstClr val="black"/>
                </a:solidFill>
                <a:latin typeface="Times New Roman" panose="02020603050405020304" pitchFamily="18" charset="0"/>
                <a:cs typeface="Times New Roman" panose="02020603050405020304" pitchFamily="18" charset="0"/>
              </a:rPr>
              <a:t>）</a:t>
            </a:r>
            <a:endParaRPr lang="en-US" altLang="zh-CN" sz="2200" dirty="0" smtClean="0">
              <a:solidFill>
                <a:prstClr val="black"/>
              </a:solidFill>
              <a:latin typeface="Times New Roman" panose="02020603050405020304" pitchFamily="18" charset="0"/>
              <a:cs typeface="Times New Roman" panose="02020603050405020304" pitchFamily="18" charset="0"/>
            </a:endParaRPr>
          </a:p>
          <a:p>
            <a:pPr marL="342900" indent="-342900">
              <a:lnSpc>
                <a:spcPct val="120000"/>
              </a:lnSpc>
              <a:buFont typeface="Arial" panose="020B0604020202020204" pitchFamily="34" charset="0"/>
              <a:buChar char="•"/>
            </a:pPr>
            <a:r>
              <a:rPr lang="zh-CN" altLang="zh-CN" sz="2200" dirty="0" smtClean="0">
                <a:solidFill>
                  <a:prstClr val="black"/>
                </a:solidFill>
                <a:latin typeface="Times New Roman" panose="02020603050405020304" pitchFamily="18" charset="0"/>
                <a:cs typeface="Times New Roman" panose="02020603050405020304" pitchFamily="18" charset="0"/>
              </a:rPr>
              <a:t>双</a:t>
            </a:r>
            <a:r>
              <a:rPr lang="zh-CN" altLang="zh-CN" sz="2200" dirty="0">
                <a:solidFill>
                  <a:prstClr val="black"/>
                </a:solidFill>
                <a:latin typeface="Times New Roman" panose="02020603050405020304" pitchFamily="18" charset="0"/>
                <a:cs typeface="Times New Roman" panose="02020603050405020304" pitchFamily="18" charset="0"/>
              </a:rPr>
              <a:t>窗结构（真空安全</a:t>
            </a:r>
            <a:r>
              <a:rPr lang="zh-CN" altLang="zh-CN" sz="2200" dirty="0" smtClean="0">
                <a:solidFill>
                  <a:prstClr val="black"/>
                </a:solidFill>
                <a:latin typeface="Times New Roman" panose="02020603050405020304" pitchFamily="18" charset="0"/>
                <a:cs typeface="Times New Roman" panose="02020603050405020304" pitchFamily="18" charset="0"/>
              </a:rPr>
              <a:t>及腔洁净需要）</a:t>
            </a:r>
            <a:endParaRPr lang="en-US" altLang="zh-CN" sz="2200" dirty="0" smtClean="0">
              <a:solidFill>
                <a:prstClr val="black"/>
              </a:solidFill>
              <a:latin typeface="Times New Roman" panose="02020603050405020304" pitchFamily="18" charset="0"/>
              <a:cs typeface="Times New Roman" panose="02020603050405020304" pitchFamily="18" charset="0"/>
            </a:endParaRPr>
          </a:p>
          <a:p>
            <a:pPr marL="342900" indent="-342900">
              <a:lnSpc>
                <a:spcPct val="120000"/>
              </a:lnSpc>
              <a:buFont typeface="Arial" panose="020B0604020202020204" pitchFamily="34" charset="0"/>
              <a:buChar char="•"/>
            </a:pPr>
            <a:r>
              <a:rPr lang="zh-CN" altLang="zh-CN" sz="2200" dirty="0" smtClean="0">
                <a:solidFill>
                  <a:prstClr val="black"/>
                </a:solidFill>
                <a:latin typeface="Times New Roman" panose="02020603050405020304" pitchFamily="18" charset="0"/>
                <a:cs typeface="Times New Roman" panose="02020603050405020304" pitchFamily="18" charset="0"/>
              </a:rPr>
              <a:t>极</a:t>
            </a:r>
            <a:r>
              <a:rPr lang="zh-CN" altLang="zh-CN" sz="2200" dirty="0">
                <a:solidFill>
                  <a:prstClr val="black"/>
                </a:solidFill>
                <a:latin typeface="Times New Roman" panose="02020603050405020304" pitchFamily="18" charset="0"/>
                <a:cs typeface="Times New Roman" panose="02020603050405020304" pitchFamily="18" charset="0"/>
              </a:rPr>
              <a:t>低热</a:t>
            </a:r>
            <a:r>
              <a:rPr lang="zh-CN" altLang="zh-CN" sz="2200" dirty="0" smtClean="0">
                <a:solidFill>
                  <a:prstClr val="black"/>
                </a:solidFill>
                <a:latin typeface="Times New Roman" panose="02020603050405020304" pitchFamily="18" charset="0"/>
                <a:cs typeface="Times New Roman" panose="02020603050405020304" pitchFamily="18" charset="0"/>
              </a:rPr>
              <a:t>负荷</a:t>
            </a:r>
            <a:endParaRPr lang="en-US" altLang="zh-CN" sz="2200" dirty="0" smtClean="0">
              <a:solidFill>
                <a:prstClr val="black"/>
              </a:solidFill>
              <a:latin typeface="Times New Roman" panose="02020603050405020304" pitchFamily="18" charset="0"/>
              <a:cs typeface="Times New Roman" panose="02020603050405020304" pitchFamily="18" charset="0"/>
            </a:endParaRPr>
          </a:p>
          <a:p>
            <a:pPr marL="342900" indent="-342900">
              <a:lnSpc>
                <a:spcPct val="120000"/>
              </a:lnSpc>
              <a:buFont typeface="Arial" panose="020B0604020202020204" pitchFamily="34" charset="0"/>
              <a:buChar char="•"/>
            </a:pPr>
            <a:r>
              <a:rPr lang="zh-CN" altLang="zh-CN" sz="2200" dirty="0" smtClean="0">
                <a:solidFill>
                  <a:prstClr val="black"/>
                </a:solidFill>
                <a:latin typeface="Times New Roman" panose="02020603050405020304" pitchFamily="18" charset="0"/>
                <a:cs typeface="Times New Roman" panose="02020603050405020304" pitchFamily="18" charset="0"/>
              </a:rPr>
              <a:t>结构</a:t>
            </a:r>
            <a:r>
              <a:rPr lang="zh-CN" altLang="zh-CN" sz="2200" dirty="0">
                <a:solidFill>
                  <a:prstClr val="black"/>
                </a:solidFill>
                <a:latin typeface="Times New Roman" panose="02020603050405020304" pitchFamily="18" charset="0"/>
                <a:cs typeface="Times New Roman" panose="02020603050405020304" pitchFamily="18" charset="0"/>
              </a:rPr>
              <a:t>简单以</a:t>
            </a:r>
            <a:r>
              <a:rPr lang="zh-CN" altLang="zh-CN" sz="2200" dirty="0" smtClean="0">
                <a:solidFill>
                  <a:prstClr val="black"/>
                </a:solidFill>
                <a:latin typeface="Times New Roman" panose="02020603050405020304" pitchFamily="18" charset="0"/>
                <a:cs typeface="Times New Roman" panose="02020603050405020304" pitchFamily="18" charset="0"/>
              </a:rPr>
              <a:t>降低成本</a:t>
            </a:r>
            <a:endParaRPr lang="en-US" altLang="zh-CN" sz="2200" dirty="0" smtClean="0">
              <a:solidFill>
                <a:prstClr val="black"/>
              </a:solidFill>
              <a:latin typeface="Times New Roman" panose="02020603050405020304" pitchFamily="18" charset="0"/>
              <a:cs typeface="Times New Roman" panose="02020603050405020304" pitchFamily="18" charset="0"/>
            </a:endParaRPr>
          </a:p>
          <a:p>
            <a:pPr marL="342900" indent="-342900">
              <a:lnSpc>
                <a:spcPct val="120000"/>
              </a:lnSpc>
              <a:buFont typeface="Arial" panose="020B0604020202020204" pitchFamily="34" charset="0"/>
              <a:buChar char="•"/>
            </a:pPr>
            <a:r>
              <a:rPr lang="zh-CN" altLang="zh-CN" sz="2200" dirty="0" smtClean="0">
                <a:solidFill>
                  <a:prstClr val="black"/>
                </a:solidFill>
                <a:latin typeface="Times New Roman" panose="02020603050405020304" pitchFamily="18" charset="0"/>
                <a:cs typeface="Times New Roman" panose="02020603050405020304" pitchFamily="18" charset="0"/>
              </a:rPr>
              <a:t>高</a:t>
            </a:r>
            <a:r>
              <a:rPr lang="zh-CN" altLang="zh-CN" sz="2200" dirty="0">
                <a:solidFill>
                  <a:prstClr val="black"/>
                </a:solidFill>
                <a:latin typeface="Times New Roman" panose="02020603050405020304" pitchFamily="18" charset="0"/>
                <a:cs typeface="Times New Roman" panose="02020603050405020304" pitchFamily="18" charset="0"/>
              </a:rPr>
              <a:t>成品率</a:t>
            </a:r>
            <a:r>
              <a:rPr lang="zh-CN" altLang="zh-CN" sz="2200" dirty="0" smtClean="0">
                <a:solidFill>
                  <a:prstClr val="black"/>
                </a:solidFill>
                <a:latin typeface="Times New Roman" panose="02020603050405020304" pitchFamily="18" charset="0"/>
                <a:cs typeface="Times New Roman" panose="02020603050405020304" pitchFamily="18" charset="0"/>
              </a:rPr>
              <a:t>及</a:t>
            </a:r>
            <a:r>
              <a:rPr lang="zh-CN" altLang="en-US" sz="2200" dirty="0" smtClean="0">
                <a:solidFill>
                  <a:prstClr val="black"/>
                </a:solidFill>
                <a:latin typeface="Times New Roman" panose="02020603050405020304" pitchFamily="18" charset="0"/>
                <a:cs typeface="Times New Roman" panose="02020603050405020304" pitchFamily="18" charset="0"/>
              </a:rPr>
              <a:t>高</a:t>
            </a:r>
            <a:r>
              <a:rPr lang="zh-CN" altLang="zh-CN" sz="2200" dirty="0" smtClean="0">
                <a:solidFill>
                  <a:prstClr val="black"/>
                </a:solidFill>
                <a:latin typeface="Times New Roman" panose="02020603050405020304" pitchFamily="18" charset="0"/>
                <a:cs typeface="Times New Roman" panose="02020603050405020304" pitchFamily="18" charset="0"/>
              </a:rPr>
              <a:t>可靠性</a:t>
            </a:r>
            <a:endParaRPr lang="zh-CN" altLang="zh-CN" sz="2200" dirty="0">
              <a:solidFill>
                <a:prstClr val="black"/>
              </a:solidFill>
              <a:latin typeface="Times New Roman" panose="02020603050405020304" pitchFamily="18" charset="0"/>
              <a:cs typeface="Times New Roman" panose="02020603050405020304" pitchFamily="18" charset="0"/>
            </a:endParaRPr>
          </a:p>
        </p:txBody>
      </p:sp>
      <p:sp>
        <p:nvSpPr>
          <p:cNvPr id="14" name="标题 1"/>
          <p:cNvSpPr txBox="1">
            <a:spLocks/>
          </p:cNvSpPr>
          <p:nvPr/>
        </p:nvSpPr>
        <p:spPr>
          <a:xfrm>
            <a:off x="513147" y="416636"/>
            <a:ext cx="7886700" cy="103220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4000" b="1" dirty="0" smtClean="0">
                <a:solidFill>
                  <a:srgbClr val="C00000"/>
                </a:solidFill>
              </a:rPr>
              <a:t>关键技术：高功率耦合器</a:t>
            </a:r>
            <a:endParaRPr lang="zh-CN" altLang="en-US" sz="4000" b="1" dirty="0">
              <a:solidFill>
                <a:srgbClr val="C00000"/>
              </a:solidFill>
            </a:endParaRPr>
          </a:p>
        </p:txBody>
      </p:sp>
      <p:sp>
        <p:nvSpPr>
          <p:cNvPr id="15" name="文本框 14"/>
          <p:cNvSpPr txBox="1"/>
          <p:nvPr/>
        </p:nvSpPr>
        <p:spPr>
          <a:xfrm>
            <a:off x="4456497" y="4474966"/>
            <a:ext cx="3658201" cy="79566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nSpc>
                <a:spcPct val="120000"/>
              </a:lnSpc>
            </a:pPr>
            <a:r>
              <a:rPr lang="zh-CN" altLang="en-US" sz="2000" b="1" dirty="0" smtClean="0">
                <a:solidFill>
                  <a:srgbClr val="0000FF"/>
                </a:solidFill>
                <a:latin typeface="Times New Roman" panose="02020603050405020304" pitchFamily="18" charset="0"/>
                <a:cs typeface="Times New Roman" panose="02020603050405020304" pitchFamily="18" charset="0"/>
              </a:rPr>
              <a:t>从未有过的功率耦合器设计、工艺和质量控制挑战</a:t>
            </a:r>
            <a:endParaRPr lang="en-US" altLang="zh-CN" sz="2000" b="1" dirty="0" smtClean="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5889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表格 21"/>
          <p:cNvGraphicFramePr>
            <a:graphicFrameLocks noGrp="1"/>
          </p:cNvGraphicFramePr>
          <p:nvPr>
            <p:extLst/>
          </p:nvPr>
        </p:nvGraphicFramePr>
        <p:xfrm>
          <a:off x="1599999" y="2220810"/>
          <a:ext cx="2923394" cy="640080"/>
        </p:xfrm>
        <a:graphic>
          <a:graphicData uri="http://schemas.openxmlformats.org/drawingml/2006/table">
            <a:tbl>
              <a:tblPr firstRow="1" bandRow="1"/>
              <a:tblGrid>
                <a:gridCol w="2923394"/>
              </a:tblGrid>
              <a:tr h="285752">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altLang="zh-CN" sz="1200" dirty="0" smtClean="0">
                          <a:solidFill>
                            <a:schemeClr val="tx1">
                              <a:lumMod val="95000"/>
                              <a:lumOff val="5000"/>
                            </a:schemeClr>
                          </a:solidFill>
                          <a:latin typeface="Arial" pitchFamily="34" charset="0"/>
                          <a:cs typeface="Arial" pitchFamily="34" charset="0"/>
                        </a:rPr>
                        <a:t>CEPC</a:t>
                      </a:r>
                    </a:p>
                    <a:p>
                      <a:pPr algn="ctr"/>
                      <a:r>
                        <a:rPr lang="en-US" altLang="zh-CN" sz="1200" dirty="0" smtClean="0">
                          <a:solidFill>
                            <a:schemeClr val="tx1">
                              <a:lumMod val="95000"/>
                              <a:lumOff val="5000"/>
                            </a:schemeClr>
                          </a:solidFill>
                          <a:latin typeface="Arial" pitchFamily="34" charset="0"/>
                          <a:cs typeface="Arial" pitchFamily="34" charset="0"/>
                        </a:rPr>
                        <a:t>R&amp;D &amp; Engineering</a:t>
                      </a:r>
                      <a:r>
                        <a:rPr lang="en-US" altLang="zh-CN" sz="1200" baseline="0" dirty="0" smtClean="0">
                          <a:solidFill>
                            <a:schemeClr val="tx1">
                              <a:lumMod val="95000"/>
                              <a:lumOff val="5000"/>
                            </a:schemeClr>
                          </a:solidFill>
                          <a:latin typeface="Arial" pitchFamily="34" charset="0"/>
                          <a:cs typeface="Arial" pitchFamily="34" charset="0"/>
                        </a:rPr>
                        <a:t> Design</a:t>
                      </a:r>
                    </a:p>
                    <a:p>
                      <a:pPr algn="ctr"/>
                      <a:r>
                        <a:rPr lang="en-US" altLang="zh-CN" sz="1200" baseline="0" dirty="0" smtClean="0">
                          <a:solidFill>
                            <a:schemeClr val="tx1">
                              <a:lumMod val="95000"/>
                              <a:lumOff val="5000"/>
                            </a:schemeClr>
                          </a:solidFill>
                          <a:latin typeface="Arial" pitchFamily="34" charset="0"/>
                          <a:cs typeface="Arial" pitchFamily="34" charset="0"/>
                        </a:rPr>
                        <a:t>(2016-2020, 5 yrs.)</a:t>
                      </a:r>
                      <a:endParaRPr lang="zh-CN" altLang="en-US" sz="1200" dirty="0">
                        <a:solidFill>
                          <a:schemeClr val="tx1">
                            <a:lumMod val="95000"/>
                            <a:lumOff val="5000"/>
                          </a:schemeClr>
                        </a:solidFill>
                        <a:latin typeface="Arial" pitchFamily="34" charset="0"/>
                        <a:cs typeface="Arial"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r>
            </a:tbl>
          </a:graphicData>
        </a:graphic>
      </p:graphicFrame>
      <p:graphicFrame>
        <p:nvGraphicFramePr>
          <p:cNvPr id="32" name="表格 31"/>
          <p:cNvGraphicFramePr>
            <a:graphicFrameLocks noGrp="1"/>
          </p:cNvGraphicFramePr>
          <p:nvPr>
            <p:extLst/>
          </p:nvPr>
        </p:nvGraphicFramePr>
        <p:xfrm>
          <a:off x="1600399" y="2868022"/>
          <a:ext cx="2431624" cy="642942"/>
        </p:xfrm>
        <a:graphic>
          <a:graphicData uri="http://schemas.openxmlformats.org/drawingml/2006/table">
            <a:tbl>
              <a:tblPr firstRow="1" bandRow="1"/>
              <a:tblGrid>
                <a:gridCol w="2431624"/>
              </a:tblGrid>
              <a:tr h="642942">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altLang="zh-CN" sz="1200" baseline="0" dirty="0" smtClean="0">
                          <a:solidFill>
                            <a:srgbClr val="C00000"/>
                          </a:solidFill>
                          <a:latin typeface="Arial" pitchFamily="34" charset="0"/>
                          <a:cs typeface="Arial" pitchFamily="34" charset="0"/>
                        </a:rPr>
                        <a:t>SRF Prototype R&amp;D</a:t>
                      </a:r>
                    </a:p>
                    <a:p>
                      <a:pPr algn="ctr"/>
                      <a:r>
                        <a:rPr lang="en-US" altLang="zh-CN" sz="1200" baseline="0" dirty="0" smtClean="0">
                          <a:solidFill>
                            <a:schemeClr val="tx1"/>
                          </a:solidFill>
                          <a:latin typeface="Arial" pitchFamily="34" charset="0"/>
                          <a:cs typeface="Arial" pitchFamily="34" charset="0"/>
                        </a:rPr>
                        <a:t>(2016-2019, 4 yrs.)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r>
            </a:tbl>
          </a:graphicData>
        </a:graphic>
      </p:graphicFrame>
      <p:graphicFrame>
        <p:nvGraphicFramePr>
          <p:cNvPr id="36" name="表格 35"/>
          <p:cNvGraphicFramePr>
            <a:graphicFrameLocks noGrp="1"/>
          </p:cNvGraphicFramePr>
          <p:nvPr>
            <p:extLst/>
          </p:nvPr>
        </p:nvGraphicFramePr>
        <p:xfrm>
          <a:off x="3465095" y="3513374"/>
          <a:ext cx="2284730" cy="642942"/>
        </p:xfrm>
        <a:graphic>
          <a:graphicData uri="http://schemas.openxmlformats.org/drawingml/2006/table">
            <a:tbl>
              <a:tblPr firstRow="1" bandRow="1"/>
              <a:tblGrid>
                <a:gridCol w="2284730"/>
              </a:tblGrid>
              <a:tr h="642942">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altLang="zh-CN" sz="1200" dirty="0" smtClean="0">
                          <a:solidFill>
                            <a:srgbClr val="C00000"/>
                          </a:solidFill>
                          <a:latin typeface="Arial" pitchFamily="34" charset="0"/>
                          <a:cs typeface="Arial" pitchFamily="34" charset="0"/>
                        </a:rPr>
                        <a:t>SRF Pre-Production R&amp;D</a:t>
                      </a:r>
                    </a:p>
                    <a:p>
                      <a:pPr algn="ctr"/>
                      <a:r>
                        <a:rPr lang="en-US" altLang="zh-CN" sz="1200" dirty="0" smtClean="0">
                          <a:solidFill>
                            <a:schemeClr val="tx1"/>
                          </a:solidFill>
                          <a:latin typeface="Arial" pitchFamily="34" charset="0"/>
                          <a:cs typeface="Arial" pitchFamily="34" charset="0"/>
                        </a:rPr>
                        <a:t>(2019-2022, 4 yrs.)</a:t>
                      </a:r>
                      <a:endParaRPr lang="zh-CN" altLang="en-US" sz="1200" dirty="0">
                        <a:solidFill>
                          <a:schemeClr val="tx1"/>
                        </a:solidFill>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3CDDD"/>
                    </a:solidFill>
                  </a:tcPr>
                </a:tc>
              </a:tr>
            </a:tbl>
          </a:graphicData>
        </a:graphic>
      </p:graphicFrame>
      <p:cxnSp>
        <p:nvCxnSpPr>
          <p:cNvPr id="63" name="直接箭头连接符 62"/>
          <p:cNvCxnSpPr/>
          <p:nvPr/>
        </p:nvCxnSpPr>
        <p:spPr>
          <a:xfrm>
            <a:off x="5156401" y="4109650"/>
            <a:ext cx="0" cy="115200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23" name="表格 22"/>
          <p:cNvGraphicFramePr>
            <a:graphicFrameLocks noGrp="1"/>
          </p:cNvGraphicFramePr>
          <p:nvPr>
            <p:extLst/>
          </p:nvPr>
        </p:nvGraphicFramePr>
        <p:xfrm>
          <a:off x="4532372" y="2220174"/>
          <a:ext cx="4198278" cy="642942"/>
        </p:xfrm>
        <a:graphic>
          <a:graphicData uri="http://schemas.openxmlformats.org/drawingml/2006/table">
            <a:tbl>
              <a:tblPr firstRow="1" bandRow="1"/>
              <a:tblGrid>
                <a:gridCol w="4198278"/>
              </a:tblGrid>
              <a:tr h="642942">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altLang="zh-CN" sz="1200" dirty="0" smtClean="0">
                          <a:solidFill>
                            <a:schemeClr val="tx1">
                              <a:lumMod val="95000"/>
                              <a:lumOff val="5000"/>
                            </a:schemeClr>
                          </a:solidFill>
                          <a:latin typeface="Arial" pitchFamily="34" charset="0"/>
                          <a:cs typeface="Arial" pitchFamily="34" charset="0"/>
                        </a:rPr>
                        <a:t>CEPC Construction</a:t>
                      </a:r>
                    </a:p>
                    <a:p>
                      <a:pPr algn="ctr"/>
                      <a:r>
                        <a:rPr lang="en-US" altLang="zh-CN" sz="1200" dirty="0" smtClean="0">
                          <a:solidFill>
                            <a:schemeClr val="tx1">
                              <a:lumMod val="95000"/>
                              <a:lumOff val="5000"/>
                            </a:schemeClr>
                          </a:solidFill>
                          <a:latin typeface="Arial" pitchFamily="34" charset="0"/>
                          <a:cs typeface="Arial" pitchFamily="34" charset="0"/>
                        </a:rPr>
                        <a:t>(2021-2027, 7 yrs.)</a:t>
                      </a:r>
                      <a:endParaRPr lang="zh-CN" altLang="en-US" sz="1200" dirty="0">
                        <a:solidFill>
                          <a:schemeClr val="tx1">
                            <a:lumMod val="95000"/>
                            <a:lumOff val="5000"/>
                          </a:schemeClr>
                        </a:solidFill>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r>
            </a:tbl>
          </a:graphicData>
        </a:graphic>
      </p:graphicFrame>
      <p:sp>
        <p:nvSpPr>
          <p:cNvPr id="2" name="标题 1"/>
          <p:cNvSpPr>
            <a:spLocks noGrp="1"/>
          </p:cNvSpPr>
          <p:nvPr>
            <p:ph type="title"/>
          </p:nvPr>
        </p:nvSpPr>
        <p:spPr>
          <a:xfrm>
            <a:off x="539304" y="616831"/>
            <a:ext cx="7886700" cy="717674"/>
          </a:xfrm>
        </p:spPr>
        <p:txBody>
          <a:bodyPr>
            <a:normAutofit/>
          </a:bodyPr>
          <a:lstStyle/>
          <a:p>
            <a:r>
              <a:rPr lang="en-US" altLang="zh-CN" sz="4000" b="0" dirty="0" smtClean="0">
                <a:solidFill>
                  <a:schemeClr val="tx1"/>
                </a:solidFill>
              </a:rPr>
              <a:t>CEPC SRF R&amp;D Plan</a:t>
            </a:r>
            <a:endParaRPr lang="zh-CN" altLang="en-US" sz="4000" b="0" dirty="0">
              <a:solidFill>
                <a:schemeClr val="tx1"/>
              </a:solidFill>
            </a:endParaRPr>
          </a:p>
        </p:txBody>
      </p:sp>
      <p:graphicFrame>
        <p:nvGraphicFramePr>
          <p:cNvPr id="20" name="表格 19"/>
          <p:cNvGraphicFramePr>
            <a:graphicFrameLocks noGrp="1"/>
          </p:cNvGraphicFramePr>
          <p:nvPr>
            <p:extLst/>
          </p:nvPr>
        </p:nvGraphicFramePr>
        <p:xfrm>
          <a:off x="528429" y="1720744"/>
          <a:ext cx="8215370" cy="428628"/>
        </p:xfrm>
        <a:graphic>
          <a:graphicData uri="http://schemas.openxmlformats.org/drawingml/2006/table">
            <a:tbl>
              <a:tblPr firstRow="1" bandRow="1">
                <a:effectLst/>
              </a:tblPr>
              <a:tblGrid>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tblGrid>
              <a:tr h="428628">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r"/>
                      <a:r>
                        <a:rPr lang="en-US" altLang="zh-CN" sz="1200" kern="0" spc="0" baseline="0" dirty="0" smtClean="0">
                          <a:solidFill>
                            <a:srgbClr val="002060"/>
                          </a:solidFill>
                          <a:latin typeface="Arial" pitchFamily="34" charset="0"/>
                          <a:cs typeface="Arial" pitchFamily="34" charset="0"/>
                        </a:rPr>
                        <a:t>2015</a:t>
                      </a:r>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en-US" altLang="zh-CN" sz="1200" kern="0" spc="0" baseline="0" dirty="0" smtClean="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en-US" altLang="zh-CN" sz="1200" kern="0" spc="0" baseline="0" dirty="0" smtClean="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0" spc="0" baseline="0" dirty="0" smtClean="0">
                          <a:solidFill>
                            <a:srgbClr val="002060"/>
                          </a:solidFill>
                          <a:latin typeface="Arial" pitchFamily="34" charset="0"/>
                          <a:cs typeface="Arial" pitchFamily="34" charset="0"/>
                        </a:rPr>
                        <a:t>2020</a:t>
                      </a:r>
                      <a:endParaRPr lang="zh-CN" altLang="en-US" sz="1200" kern="0" spc="0" baseline="0" dirty="0" smtClean="0">
                        <a:solidFill>
                          <a:srgbClr val="002060"/>
                        </a:solidFill>
                        <a:latin typeface="Arial" pitchFamily="34" charset="0"/>
                        <a:cs typeface="Arial" pitchFamily="34" charset="0"/>
                      </a:endParaRPr>
                    </a:p>
                    <a:p>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r>
                        <a:rPr lang="en-US" altLang="zh-CN" sz="1200" kern="0" spc="0" baseline="0" dirty="0" smtClean="0">
                          <a:solidFill>
                            <a:srgbClr val="002060"/>
                          </a:solidFill>
                          <a:latin typeface="Arial" pitchFamily="34" charset="0"/>
                          <a:cs typeface="Arial" pitchFamily="34" charset="0"/>
                        </a:rPr>
                        <a:t>    </a:t>
                      </a:r>
                    </a:p>
                    <a:p>
                      <a:endParaRPr lang="en-US" altLang="zh-CN" sz="1200" kern="0" spc="0" baseline="0" dirty="0" smtClean="0">
                        <a:solidFill>
                          <a:srgbClr val="002060"/>
                        </a:solidFill>
                        <a:latin typeface="Arial" pitchFamily="34" charset="0"/>
                        <a:cs typeface="Arial" pitchFamily="34" charset="0"/>
                      </a:endParaRPr>
                    </a:p>
                    <a:p>
                      <a:endParaRPr lang="en-US" altLang="zh-CN" sz="1200" kern="0" spc="0" baseline="0" dirty="0" smtClean="0">
                        <a:solidFill>
                          <a:srgbClr val="002060"/>
                        </a:solidFill>
                        <a:latin typeface="Arial" pitchFamily="34" charset="0"/>
                        <a:cs typeface="Arial" pitchFamily="34" charset="0"/>
                      </a:endParaRPr>
                    </a:p>
                    <a:p>
                      <a:endParaRPr lang="en-US" altLang="zh-CN" sz="1200" kern="0" spc="0" baseline="0" dirty="0" smtClean="0">
                        <a:solidFill>
                          <a:srgbClr val="002060"/>
                        </a:solidFill>
                        <a:latin typeface="Arial" pitchFamily="34" charset="0"/>
                        <a:cs typeface="Arial" pitchFamily="34" charset="0"/>
                      </a:endParaRPr>
                    </a:p>
                    <a:p>
                      <a:endParaRPr lang="en-US" altLang="zh-CN" sz="1200" kern="0" spc="0" baseline="0" dirty="0" smtClean="0">
                        <a:solidFill>
                          <a:srgbClr val="002060"/>
                        </a:solidFill>
                        <a:latin typeface="Arial" pitchFamily="34" charset="0"/>
                        <a:cs typeface="Arial" pitchFamily="34" charset="0"/>
                      </a:endParaRPr>
                    </a:p>
                    <a:p>
                      <a:endParaRPr lang="en-US" altLang="zh-CN" sz="1200" kern="0" spc="0" baseline="0" dirty="0" smtClean="0">
                        <a:solidFill>
                          <a:srgbClr val="002060"/>
                        </a:solidFill>
                        <a:latin typeface="Arial" pitchFamily="34" charset="0"/>
                        <a:cs typeface="Arial" pitchFamily="34" charset="0"/>
                      </a:endParaRPr>
                    </a:p>
                    <a:p>
                      <a:endParaRPr lang="en-US" altLang="zh-CN" sz="1200" kern="0" spc="0" baseline="0" dirty="0" smtClean="0">
                        <a:solidFill>
                          <a:srgbClr val="002060"/>
                        </a:solidFill>
                        <a:latin typeface="Arial" pitchFamily="34" charset="0"/>
                        <a:cs typeface="Arial" pitchFamily="34" charset="0"/>
                      </a:endParaRPr>
                    </a:p>
                    <a:p>
                      <a:endParaRPr lang="en-US" altLang="zh-CN" sz="1200" kern="0" spc="0" baseline="0" dirty="0" smtClean="0">
                        <a:solidFill>
                          <a:srgbClr val="002060"/>
                        </a:solidFill>
                        <a:latin typeface="Arial" pitchFamily="34" charset="0"/>
                        <a:cs typeface="Arial" pitchFamily="34" charset="0"/>
                      </a:endParaRPr>
                    </a:p>
                    <a:p>
                      <a:endParaRPr lang="en-US" altLang="zh-CN" sz="1200" kern="0" spc="0" baseline="0" dirty="0" smtClean="0">
                        <a:solidFill>
                          <a:srgbClr val="002060"/>
                        </a:solidFill>
                        <a:latin typeface="Arial" pitchFamily="34" charset="0"/>
                        <a:cs typeface="Arial" pitchFamily="34" charset="0"/>
                      </a:endParaRPr>
                    </a:p>
                    <a:p>
                      <a:endParaRPr lang="en-US" altLang="zh-CN" sz="1200" kern="0" spc="0" baseline="0" dirty="0" smtClean="0">
                        <a:solidFill>
                          <a:srgbClr val="002060"/>
                        </a:solidFill>
                        <a:latin typeface="Arial" pitchFamily="34" charset="0"/>
                        <a:cs typeface="Arial" pitchFamily="34" charset="0"/>
                      </a:endParaRPr>
                    </a:p>
                    <a:p>
                      <a:endParaRPr lang="en-US" altLang="zh-CN" sz="1200" kern="0" spc="0" baseline="0" dirty="0" smtClean="0">
                        <a:solidFill>
                          <a:srgbClr val="002060"/>
                        </a:solidFill>
                        <a:latin typeface="Arial" pitchFamily="34" charset="0"/>
                        <a:cs typeface="Arial" pitchFamily="34" charset="0"/>
                      </a:endParaRPr>
                    </a:p>
                    <a:p>
                      <a:endParaRPr lang="en-US" altLang="zh-CN" sz="1200" kern="0" spc="0" baseline="0" dirty="0" smtClean="0">
                        <a:solidFill>
                          <a:srgbClr val="002060"/>
                        </a:solidFill>
                        <a:latin typeface="Arial" pitchFamily="34" charset="0"/>
                        <a:cs typeface="Arial" pitchFamily="34" charset="0"/>
                      </a:endParaRPr>
                    </a:p>
                    <a:p>
                      <a:endParaRPr lang="en-US" altLang="zh-CN" sz="1200" kern="0" spc="0" baseline="0" dirty="0" smtClean="0">
                        <a:solidFill>
                          <a:srgbClr val="002060"/>
                        </a:solidFill>
                        <a:latin typeface="Arial" pitchFamily="34" charset="0"/>
                        <a:cs typeface="Arial" pitchFamily="34" charset="0"/>
                      </a:endParaRPr>
                    </a:p>
                    <a:p>
                      <a:endParaRPr lang="en-US" altLang="zh-CN" sz="1200" kern="0" spc="0" baseline="0" dirty="0" smtClean="0">
                        <a:solidFill>
                          <a:srgbClr val="002060"/>
                        </a:solidFill>
                        <a:latin typeface="Arial" pitchFamily="34" charset="0"/>
                        <a:cs typeface="Arial" pitchFamily="34" charset="0"/>
                      </a:endParaRPr>
                    </a:p>
                    <a:p>
                      <a:endParaRPr lang="en-US" altLang="zh-CN" sz="1200" kern="0" spc="0" baseline="0" dirty="0" smtClean="0">
                        <a:solidFill>
                          <a:srgbClr val="002060"/>
                        </a:solidFill>
                        <a:latin typeface="Arial" pitchFamily="34" charset="0"/>
                        <a:cs typeface="Arial" pitchFamily="34" charset="0"/>
                      </a:endParaRPr>
                    </a:p>
                    <a:p>
                      <a:endParaRPr lang="en-US" altLang="zh-CN" sz="1200" kern="0" spc="0" baseline="0" dirty="0" smtClean="0">
                        <a:solidFill>
                          <a:srgbClr val="002060"/>
                        </a:solidFill>
                        <a:latin typeface="Arial" pitchFamily="34" charset="0"/>
                        <a:cs typeface="Arial" pitchFamily="34" charset="0"/>
                      </a:endParaRPr>
                    </a:p>
                    <a:p>
                      <a:endParaRPr lang="en-US" altLang="zh-CN" sz="1200" kern="0" spc="0" baseline="0" dirty="0" smtClean="0">
                        <a:solidFill>
                          <a:srgbClr val="002060"/>
                        </a:solidFill>
                        <a:latin typeface="Arial" pitchFamily="34" charset="0"/>
                        <a:cs typeface="Arial" pitchFamily="34" charset="0"/>
                      </a:endParaRPr>
                    </a:p>
                    <a:p>
                      <a:endParaRPr lang="en-US" altLang="zh-CN" sz="1200" kern="0" spc="0" baseline="0" dirty="0" smtClean="0">
                        <a:solidFill>
                          <a:srgbClr val="002060"/>
                        </a:solidFill>
                        <a:latin typeface="Arial" pitchFamily="34" charset="0"/>
                        <a:cs typeface="Arial" pitchFamily="34" charset="0"/>
                      </a:endParaRPr>
                    </a:p>
                    <a:p>
                      <a:endParaRPr lang="en-US" altLang="zh-CN" sz="1200" kern="0" spc="0" baseline="0" dirty="0" smtClean="0">
                        <a:solidFill>
                          <a:srgbClr val="002060"/>
                        </a:solidFill>
                        <a:latin typeface="Arial" pitchFamily="34" charset="0"/>
                        <a:cs typeface="Arial" pitchFamily="34" charset="0"/>
                      </a:endParaRPr>
                    </a:p>
                    <a:p>
                      <a:r>
                        <a:rPr lang="en-US" altLang="zh-CN" sz="1200" kern="0" spc="0" baseline="0" dirty="0" smtClean="0">
                          <a:solidFill>
                            <a:srgbClr val="002060"/>
                          </a:solidFill>
                          <a:latin typeface="Arial" pitchFamily="34" charset="0"/>
                          <a:cs typeface="Arial" pitchFamily="34" charset="0"/>
                        </a:rPr>
                        <a:t>2027</a:t>
                      </a:r>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zh-CN" altLang="en-US" sz="1200" kern="0" spc="0" baseline="0" dirty="0">
                        <a:solidFill>
                          <a:srgbClr val="002060"/>
                        </a:solidFill>
                        <a:latin typeface="Arial" pitchFamily="34" charset="0"/>
                        <a:cs typeface="Arial" pitchFamily="34" charset="0"/>
                      </a:endParaRPr>
                    </a:p>
                  </a:txBody>
                  <a:tcPr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r>
            </a:tbl>
          </a:graphicData>
        </a:graphic>
      </p:graphicFrame>
      <p:cxnSp>
        <p:nvCxnSpPr>
          <p:cNvPr id="21" name="直接箭头连接符 20"/>
          <p:cNvCxnSpPr/>
          <p:nvPr/>
        </p:nvCxnSpPr>
        <p:spPr>
          <a:xfrm>
            <a:off x="528429" y="2149372"/>
            <a:ext cx="8215370" cy="1588"/>
          </a:xfrm>
          <a:prstGeom prst="straightConnector1">
            <a:avLst/>
          </a:prstGeom>
          <a:noFill/>
          <a:ln w="15875" cap="flat" cmpd="sng" algn="ctr">
            <a:solidFill>
              <a:srgbClr val="002060"/>
            </a:solidFill>
            <a:prstDash val="solid"/>
            <a:bevel/>
            <a:headEnd type="none" w="sm" len="lg"/>
            <a:tailEnd type="triangle" w="sm" len="lg"/>
          </a:ln>
          <a:effectLst>
            <a:outerShdw blurRad="50800" dist="50800" dir="5400000" algn="ctr" rotWithShape="0">
              <a:sysClr val="window" lastClr="FFFFFF"/>
            </a:outerShdw>
          </a:effectLst>
        </p:spPr>
      </p:cxnSp>
      <p:graphicFrame>
        <p:nvGraphicFramePr>
          <p:cNvPr id="25" name="表格 24"/>
          <p:cNvGraphicFramePr>
            <a:graphicFrameLocks noGrp="1"/>
          </p:cNvGraphicFramePr>
          <p:nvPr>
            <p:extLst/>
          </p:nvPr>
        </p:nvGraphicFramePr>
        <p:xfrm>
          <a:off x="528429" y="2220810"/>
          <a:ext cx="1071570" cy="642942"/>
        </p:xfrm>
        <a:graphic>
          <a:graphicData uri="http://schemas.openxmlformats.org/drawingml/2006/table">
            <a:tbl>
              <a:tblPr firstRow="1" bandRow="1"/>
              <a:tblGrid>
                <a:gridCol w="1071570"/>
              </a:tblGrid>
              <a:tr h="642942">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altLang="zh-CN" sz="1200" dirty="0" smtClean="0">
                          <a:solidFill>
                            <a:schemeClr val="tx1">
                              <a:lumMod val="95000"/>
                              <a:lumOff val="5000"/>
                            </a:schemeClr>
                          </a:solidFill>
                          <a:latin typeface="Arial" pitchFamily="34" charset="0"/>
                          <a:cs typeface="Arial" pitchFamily="34" charset="0"/>
                        </a:rPr>
                        <a:t>CEPC</a:t>
                      </a:r>
                    </a:p>
                    <a:p>
                      <a:pPr algn="ctr"/>
                      <a:r>
                        <a:rPr lang="en-US" altLang="zh-CN" sz="1200" dirty="0" smtClean="0">
                          <a:solidFill>
                            <a:schemeClr val="tx1">
                              <a:lumMod val="95000"/>
                              <a:lumOff val="5000"/>
                            </a:schemeClr>
                          </a:solidFill>
                          <a:latin typeface="Arial" pitchFamily="34" charset="0"/>
                          <a:cs typeface="Arial" pitchFamily="34" charset="0"/>
                        </a:rPr>
                        <a:t>Pre-studies</a:t>
                      </a:r>
                    </a:p>
                    <a:p>
                      <a:pPr algn="ctr"/>
                      <a:r>
                        <a:rPr lang="en-US" altLang="zh-CN" sz="1200" dirty="0" smtClean="0">
                          <a:solidFill>
                            <a:schemeClr val="tx1">
                              <a:lumMod val="95000"/>
                              <a:lumOff val="5000"/>
                            </a:schemeClr>
                          </a:solidFill>
                          <a:latin typeface="Arial" pitchFamily="34" charset="0"/>
                          <a:cs typeface="Arial" pitchFamily="34" charset="0"/>
                        </a:rPr>
                        <a:t>(2013-2015)</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r>
            </a:tbl>
          </a:graphicData>
        </a:graphic>
      </p:graphicFrame>
      <p:graphicFrame>
        <p:nvGraphicFramePr>
          <p:cNvPr id="31" name="表格 30"/>
          <p:cNvGraphicFramePr>
            <a:graphicFrameLocks noGrp="1"/>
          </p:cNvGraphicFramePr>
          <p:nvPr>
            <p:extLst/>
          </p:nvPr>
        </p:nvGraphicFramePr>
        <p:xfrm>
          <a:off x="525253" y="2868022"/>
          <a:ext cx="1075147" cy="642942"/>
        </p:xfrm>
        <a:graphic>
          <a:graphicData uri="http://schemas.openxmlformats.org/drawingml/2006/table">
            <a:tbl>
              <a:tblPr firstRow="1" bandRow="1"/>
              <a:tblGrid>
                <a:gridCol w="1075147"/>
              </a:tblGrid>
              <a:tr h="642942">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altLang="zh-CN" sz="1200" dirty="0" smtClean="0">
                          <a:solidFill>
                            <a:srgbClr val="C00000"/>
                          </a:solidFill>
                          <a:latin typeface="Arial" pitchFamily="34" charset="0"/>
                          <a:cs typeface="Arial" pitchFamily="34" charset="0"/>
                        </a:rPr>
                        <a:t>SRF</a:t>
                      </a:r>
                    </a:p>
                    <a:p>
                      <a:pPr algn="ctr"/>
                      <a:r>
                        <a:rPr lang="en-US" altLang="zh-CN" sz="1200" dirty="0" smtClean="0">
                          <a:solidFill>
                            <a:srgbClr val="C00000"/>
                          </a:solidFill>
                          <a:latin typeface="Arial" pitchFamily="34" charset="0"/>
                          <a:cs typeface="Arial" pitchFamily="34" charset="0"/>
                        </a:rPr>
                        <a:t>Pre-study</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r>
            </a:tbl>
          </a:graphicData>
        </a:graphic>
      </p:graphicFrame>
      <p:graphicFrame>
        <p:nvGraphicFramePr>
          <p:cNvPr id="33" name="表格 32"/>
          <p:cNvGraphicFramePr>
            <a:graphicFrameLocks noGrp="1"/>
          </p:cNvGraphicFramePr>
          <p:nvPr>
            <p:extLst/>
          </p:nvPr>
        </p:nvGraphicFramePr>
        <p:xfrm>
          <a:off x="5752365" y="3511192"/>
          <a:ext cx="2972807" cy="642942"/>
        </p:xfrm>
        <a:graphic>
          <a:graphicData uri="http://schemas.openxmlformats.org/drawingml/2006/table">
            <a:tbl>
              <a:tblPr firstRow="1" bandRow="1"/>
              <a:tblGrid>
                <a:gridCol w="2972807"/>
              </a:tblGrid>
              <a:tr h="642942">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altLang="zh-CN" sz="1200" dirty="0" smtClean="0">
                          <a:solidFill>
                            <a:schemeClr val="tx1">
                              <a:lumMod val="95000"/>
                              <a:lumOff val="5000"/>
                            </a:schemeClr>
                          </a:solidFill>
                          <a:latin typeface="Arial" pitchFamily="34" charset="0"/>
                          <a:cs typeface="Arial" pitchFamily="34" charset="0"/>
                        </a:rPr>
                        <a:t>SRF Production and Installation</a:t>
                      </a:r>
                    </a:p>
                    <a:p>
                      <a:pPr algn="ctr"/>
                      <a:r>
                        <a:rPr lang="en-US" altLang="zh-CN" sz="1200" dirty="0" smtClean="0">
                          <a:solidFill>
                            <a:schemeClr val="tx1">
                              <a:lumMod val="95000"/>
                              <a:lumOff val="5000"/>
                            </a:schemeClr>
                          </a:solidFill>
                          <a:latin typeface="Arial" pitchFamily="34" charset="0"/>
                          <a:cs typeface="Arial" pitchFamily="34" charset="0"/>
                        </a:rPr>
                        <a:t>(2023-2027, 5 yrs.)</a:t>
                      </a:r>
                      <a:endParaRPr lang="zh-CN" altLang="en-US" sz="1200" dirty="0">
                        <a:solidFill>
                          <a:schemeClr val="tx1">
                            <a:lumMod val="95000"/>
                            <a:lumOff val="5000"/>
                          </a:schemeClr>
                        </a:solidFill>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FBEE1"/>
                    </a:solidFill>
                  </a:tcPr>
                </a:tc>
              </a:tr>
            </a:tbl>
          </a:graphicData>
        </a:graphic>
      </p:graphicFrame>
      <p:sp>
        <p:nvSpPr>
          <p:cNvPr id="47" name="文本框 46"/>
          <p:cNvSpPr txBox="1"/>
          <p:nvPr/>
        </p:nvSpPr>
        <p:spPr>
          <a:xfrm>
            <a:off x="5633068" y="4619253"/>
            <a:ext cx="3084324" cy="1292662"/>
          </a:xfrm>
          <a:prstGeom prst="rect">
            <a:avLst/>
          </a:prstGeom>
          <a:noFill/>
          <a:ln>
            <a:solidFill>
              <a:schemeClr val="tx1"/>
            </a:solidFill>
          </a:ln>
        </p:spPr>
        <p:style>
          <a:lnRef idx="1">
            <a:schemeClr val="accent3"/>
          </a:lnRef>
          <a:fillRef idx="2">
            <a:schemeClr val="accent3"/>
          </a:fillRef>
          <a:effectRef idx="1">
            <a:schemeClr val="accent3"/>
          </a:effectRef>
          <a:fontRef idx="minor">
            <a:schemeClr val="dk1"/>
          </a:fontRef>
        </p:style>
        <p:txBody>
          <a:bodyPr wrap="square">
            <a:spAutoFit/>
          </a:bodyPr>
          <a:lstStyle>
            <a:defPPr>
              <a:defRPr lang="zh-CN"/>
            </a:defPPr>
            <a:lvl1pPr>
              <a:defRPr sz="1100" u="sng">
                <a:latin typeface="Arial" pitchFamily="34" charset="0"/>
                <a:cs typeface="Arial" pitchFamily="34" charset="0"/>
              </a:defRPr>
            </a:lvl1pPr>
          </a:lstStyle>
          <a:p>
            <a:pPr algn="ctr"/>
            <a:r>
              <a:rPr lang="en-GB" altLang="zh-CN" sz="1200" b="1" dirty="0" smtClean="0">
                <a:solidFill>
                  <a:prstClr val="black">
                    <a:lumMod val="95000"/>
                    <a:lumOff val="5000"/>
                  </a:prstClr>
                </a:solidFill>
              </a:rPr>
              <a:t>Production</a:t>
            </a:r>
          </a:p>
          <a:p>
            <a:r>
              <a:rPr lang="en-GB" altLang="zh-CN" b="1" u="none" dirty="0" smtClean="0">
                <a:solidFill>
                  <a:prstClr val="black">
                    <a:lumMod val="95000"/>
                    <a:lumOff val="5000"/>
                  </a:prstClr>
                </a:solidFill>
              </a:rPr>
              <a:t>Booster </a:t>
            </a:r>
            <a:r>
              <a:rPr lang="en-GB" altLang="zh-CN" b="1" u="none" dirty="0">
                <a:solidFill>
                  <a:prstClr val="black">
                    <a:lumMod val="95000"/>
                    <a:lumOff val="5000"/>
                  </a:prstClr>
                </a:solidFill>
              </a:rPr>
              <a:t>SRF in three years (2023-2025): </a:t>
            </a:r>
          </a:p>
          <a:p>
            <a:r>
              <a:rPr lang="en-GB" altLang="zh-CN" u="none" dirty="0">
                <a:solidFill>
                  <a:prstClr val="black">
                    <a:lumMod val="95000"/>
                    <a:lumOff val="5000"/>
                  </a:prstClr>
                </a:solidFill>
              </a:rPr>
              <a:t>test two 1300 MHz cavities per week</a:t>
            </a:r>
          </a:p>
          <a:p>
            <a:r>
              <a:rPr lang="en-GB" altLang="zh-CN" u="none" dirty="0" smtClean="0">
                <a:solidFill>
                  <a:prstClr val="black">
                    <a:lumMod val="95000"/>
                    <a:lumOff val="5000"/>
                  </a:prstClr>
                </a:solidFill>
              </a:rPr>
              <a:t>test </a:t>
            </a:r>
            <a:r>
              <a:rPr lang="en-GB" altLang="zh-CN" u="none" dirty="0">
                <a:solidFill>
                  <a:prstClr val="black">
                    <a:lumMod val="95000"/>
                    <a:lumOff val="5000"/>
                  </a:prstClr>
                </a:solidFill>
              </a:rPr>
              <a:t>one cryomodule per month</a:t>
            </a:r>
          </a:p>
          <a:p>
            <a:r>
              <a:rPr lang="en-GB" altLang="zh-CN" b="1" u="none" dirty="0">
                <a:solidFill>
                  <a:prstClr val="black">
                    <a:lumMod val="95000"/>
                    <a:lumOff val="5000"/>
                  </a:prstClr>
                </a:solidFill>
              </a:rPr>
              <a:t>Main ring SRF in four years (</a:t>
            </a:r>
            <a:r>
              <a:rPr lang="en-GB" altLang="zh-CN" b="1" u="none" dirty="0" smtClean="0">
                <a:solidFill>
                  <a:prstClr val="black">
                    <a:lumMod val="95000"/>
                    <a:lumOff val="5000"/>
                  </a:prstClr>
                </a:solidFill>
              </a:rPr>
              <a:t>2023-2026): </a:t>
            </a:r>
            <a:endParaRPr lang="en-GB" altLang="zh-CN" b="1" u="none" dirty="0">
              <a:solidFill>
                <a:prstClr val="black">
                  <a:lumMod val="95000"/>
                  <a:lumOff val="5000"/>
                </a:prstClr>
              </a:solidFill>
            </a:endParaRPr>
          </a:p>
          <a:p>
            <a:r>
              <a:rPr lang="en-GB" altLang="zh-CN" u="none" dirty="0">
                <a:solidFill>
                  <a:prstClr val="black">
                    <a:lumMod val="95000"/>
                    <a:lumOff val="5000"/>
                  </a:prstClr>
                </a:solidFill>
              </a:rPr>
              <a:t>test two </a:t>
            </a:r>
            <a:r>
              <a:rPr lang="en-GB" altLang="zh-CN" u="none" dirty="0" smtClean="0">
                <a:solidFill>
                  <a:prstClr val="black">
                    <a:lumMod val="95000"/>
                    <a:lumOff val="5000"/>
                  </a:prstClr>
                </a:solidFill>
              </a:rPr>
              <a:t>650 </a:t>
            </a:r>
            <a:r>
              <a:rPr lang="en-GB" altLang="zh-CN" u="none" dirty="0">
                <a:solidFill>
                  <a:prstClr val="black">
                    <a:lumMod val="95000"/>
                    <a:lumOff val="5000"/>
                  </a:prstClr>
                </a:solidFill>
              </a:rPr>
              <a:t>MHz cavities per week</a:t>
            </a:r>
          </a:p>
          <a:p>
            <a:r>
              <a:rPr lang="en-GB" altLang="zh-CN" u="none" dirty="0" smtClean="0">
                <a:solidFill>
                  <a:prstClr val="black">
                    <a:lumMod val="95000"/>
                    <a:lumOff val="5000"/>
                  </a:prstClr>
                </a:solidFill>
              </a:rPr>
              <a:t>test </a:t>
            </a:r>
            <a:r>
              <a:rPr lang="en-GB" altLang="zh-CN" u="none" dirty="0">
                <a:solidFill>
                  <a:prstClr val="black">
                    <a:lumMod val="95000"/>
                    <a:lumOff val="5000"/>
                  </a:prstClr>
                </a:solidFill>
              </a:rPr>
              <a:t>two cryomodules per month</a:t>
            </a:r>
            <a:endParaRPr lang="zh-CN" altLang="en-US" u="none" dirty="0">
              <a:solidFill>
                <a:prstClr val="black">
                  <a:lumMod val="95000"/>
                  <a:lumOff val="5000"/>
                </a:prstClr>
              </a:solidFill>
            </a:endParaRPr>
          </a:p>
        </p:txBody>
      </p:sp>
      <p:cxnSp>
        <p:nvCxnSpPr>
          <p:cNvPr id="52" name="直接箭头连接符 51"/>
          <p:cNvCxnSpPr/>
          <p:nvPr/>
        </p:nvCxnSpPr>
        <p:spPr>
          <a:xfrm>
            <a:off x="3025511" y="3484367"/>
            <a:ext cx="10765" cy="111600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a:off x="7313932" y="4121166"/>
            <a:ext cx="0" cy="50400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539304" y="4175018"/>
            <a:ext cx="3392172" cy="276999"/>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GB" altLang="zh-CN" sz="1200" b="1" dirty="0" smtClean="0">
                <a:solidFill>
                  <a:prstClr val="black"/>
                </a:solidFill>
                <a:latin typeface="Arial" panose="020B0604020202020204" pitchFamily="34" charset="0"/>
                <a:ea typeface="MS Mincho" panose="02020609040205080304" pitchFamily="49" charset="-128"/>
                <a:cs typeface="Arial" panose="020B0604020202020204" pitchFamily="34" charset="0"/>
              </a:rPr>
              <a:t>New SRF lab </a:t>
            </a:r>
            <a:r>
              <a:rPr lang="en-GB" altLang="zh-CN" sz="1200" b="1" dirty="0">
                <a:solidFill>
                  <a:prstClr val="black"/>
                </a:solidFill>
                <a:latin typeface="Arial" panose="020B0604020202020204" pitchFamily="34" charset="0"/>
                <a:ea typeface="MS Mincho" panose="02020609040205080304" pitchFamily="49" charset="-128"/>
                <a:cs typeface="Arial" panose="020B0604020202020204" pitchFamily="34" charset="0"/>
              </a:rPr>
              <a:t>and </a:t>
            </a:r>
            <a:r>
              <a:rPr lang="en-GB" altLang="zh-CN" sz="1200" b="1" dirty="0" smtClean="0">
                <a:solidFill>
                  <a:prstClr val="black"/>
                </a:solidFill>
                <a:latin typeface="Arial" panose="020B0604020202020204" pitchFamily="34" charset="0"/>
                <a:ea typeface="MS Mincho" panose="02020609040205080304" pitchFamily="49" charset="-128"/>
                <a:cs typeface="Arial" panose="020B0604020202020204" pitchFamily="34" charset="0"/>
              </a:rPr>
              <a:t>infrastructure on IHEP site</a:t>
            </a:r>
            <a:endParaRPr lang="zh-CN" altLang="en-US" sz="1200" b="1" dirty="0">
              <a:solidFill>
                <a:prstClr val="black"/>
              </a:solidFill>
              <a:latin typeface="Arial" panose="020B0604020202020204" pitchFamily="34" charset="0"/>
              <a:cs typeface="Arial" panose="020B0604020202020204" pitchFamily="34" charset="0"/>
            </a:endParaRPr>
          </a:p>
        </p:txBody>
      </p:sp>
      <p:sp>
        <p:nvSpPr>
          <p:cNvPr id="58" name="矩形 57"/>
          <p:cNvSpPr/>
          <p:nvPr/>
        </p:nvSpPr>
        <p:spPr>
          <a:xfrm>
            <a:off x="548537" y="5266884"/>
            <a:ext cx="5030342" cy="646331"/>
          </a:xfrm>
          <a:prstGeom prst="rect">
            <a:avLst/>
          </a:prstGeom>
          <a:noFill/>
          <a:ln>
            <a:solidFill>
              <a:schemeClr val="tx1"/>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CN" sz="1200" b="1" u="sng" dirty="0" smtClean="0">
                <a:solidFill>
                  <a:srgbClr val="C00000"/>
                </a:solidFill>
                <a:latin typeface="Arial" pitchFamily="34" charset="0"/>
                <a:cs typeface="Arial" pitchFamily="34" charset="0"/>
              </a:rPr>
              <a:t>R&amp;D </a:t>
            </a:r>
            <a:r>
              <a:rPr lang="en-GB" altLang="zh-CN" sz="1200" b="1" u="sng" dirty="0" smtClean="0">
                <a:solidFill>
                  <a:srgbClr val="C00000"/>
                </a:solidFill>
                <a:latin typeface="Arial" pitchFamily="34" charset="0"/>
                <a:cs typeface="Arial" pitchFamily="34" charset="0"/>
              </a:rPr>
              <a:t>Phase 2</a:t>
            </a:r>
          </a:p>
          <a:p>
            <a:r>
              <a:rPr lang="en-GB" altLang="zh-CN" sz="1200" b="1" dirty="0" smtClean="0">
                <a:solidFill>
                  <a:prstClr val="black"/>
                </a:solidFill>
                <a:latin typeface="Arial" pitchFamily="34" charset="0"/>
                <a:cs typeface="Arial" pitchFamily="34" charset="0"/>
              </a:rPr>
              <a:t>Demonstrate robustness </a:t>
            </a:r>
            <a:r>
              <a:rPr lang="en-GB" altLang="zh-CN" sz="1200" b="1" dirty="0">
                <a:solidFill>
                  <a:prstClr val="black"/>
                </a:solidFill>
                <a:latin typeface="Arial" pitchFamily="34" charset="0"/>
                <a:cs typeface="Arial" pitchFamily="34" charset="0"/>
              </a:rPr>
              <a:t>of </a:t>
            </a:r>
            <a:r>
              <a:rPr lang="en-GB" altLang="zh-CN" sz="1200" b="1" dirty="0" smtClean="0">
                <a:solidFill>
                  <a:prstClr val="black"/>
                </a:solidFill>
                <a:latin typeface="Arial" pitchFamily="34" charset="0"/>
                <a:cs typeface="Arial" pitchFamily="34" charset="0"/>
              </a:rPr>
              <a:t>fabrication </a:t>
            </a:r>
            <a:r>
              <a:rPr lang="en-GB" altLang="zh-CN" sz="1200" b="1" dirty="0">
                <a:solidFill>
                  <a:prstClr val="black"/>
                </a:solidFill>
                <a:latin typeface="Arial" pitchFamily="34" charset="0"/>
                <a:cs typeface="Arial" pitchFamily="34" charset="0"/>
              </a:rPr>
              <a:t>and </a:t>
            </a:r>
            <a:r>
              <a:rPr lang="en-GB" altLang="zh-CN" sz="1200" b="1" dirty="0" smtClean="0">
                <a:solidFill>
                  <a:prstClr val="black"/>
                </a:solidFill>
                <a:latin typeface="Arial" pitchFamily="34" charset="0"/>
                <a:cs typeface="Arial" pitchFamily="34" charset="0"/>
              </a:rPr>
              <a:t>assembly processes of cryomodule </a:t>
            </a:r>
            <a:r>
              <a:rPr lang="en-GB" altLang="zh-CN" sz="1200" b="1" dirty="0">
                <a:solidFill>
                  <a:prstClr val="black"/>
                </a:solidFill>
                <a:latin typeface="Arial" pitchFamily="34" charset="0"/>
                <a:cs typeface="Arial" pitchFamily="34" charset="0"/>
              </a:rPr>
              <a:t>and its </a:t>
            </a:r>
            <a:r>
              <a:rPr lang="en-GB" altLang="zh-CN" sz="1200" b="1" dirty="0" smtClean="0">
                <a:solidFill>
                  <a:prstClr val="black"/>
                </a:solidFill>
                <a:latin typeface="Arial" pitchFamily="34" charset="0"/>
                <a:cs typeface="Arial" pitchFamily="34" charset="0"/>
              </a:rPr>
              <a:t>components</a:t>
            </a:r>
            <a:r>
              <a:rPr lang="en-GB" altLang="zh-CN" sz="1200" dirty="0">
                <a:solidFill>
                  <a:prstClr val="black"/>
                </a:solidFill>
                <a:latin typeface="Arial" pitchFamily="34" charset="0"/>
                <a:cs typeface="Arial" pitchFamily="34" charset="0"/>
              </a:rPr>
              <a:t>. </a:t>
            </a:r>
            <a:endParaRPr lang="en-GB" altLang="zh-CN" sz="1200" dirty="0" smtClean="0">
              <a:solidFill>
                <a:prstClr val="black"/>
              </a:solidFill>
              <a:latin typeface="Arial" pitchFamily="34" charset="0"/>
              <a:cs typeface="Arial" pitchFamily="34" charset="0"/>
            </a:endParaRPr>
          </a:p>
        </p:txBody>
      </p:sp>
      <p:sp>
        <p:nvSpPr>
          <p:cNvPr id="45" name="矩形 44"/>
          <p:cNvSpPr/>
          <p:nvPr/>
        </p:nvSpPr>
        <p:spPr>
          <a:xfrm>
            <a:off x="552619" y="4609432"/>
            <a:ext cx="4378671" cy="461665"/>
          </a:xfrm>
          <a:prstGeom prst="rect">
            <a:avLst/>
          </a:prstGeom>
          <a:noFill/>
          <a:ln>
            <a:solidFill>
              <a:schemeClr val="tx1"/>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CN" sz="1200" b="1" u="sng" dirty="0" smtClean="0">
                <a:solidFill>
                  <a:srgbClr val="C00000"/>
                </a:solidFill>
                <a:latin typeface="Arial" pitchFamily="34" charset="0"/>
                <a:cs typeface="Arial" pitchFamily="34" charset="0"/>
              </a:rPr>
              <a:t>R&amp;D Phase 1</a:t>
            </a:r>
          </a:p>
          <a:p>
            <a:r>
              <a:rPr lang="en-US" altLang="zh-CN" sz="1200" b="1" dirty="0" smtClean="0">
                <a:solidFill>
                  <a:prstClr val="black"/>
                </a:solidFill>
                <a:latin typeface="Arial" pitchFamily="34" charset="0"/>
                <a:cs typeface="Arial" pitchFamily="34" charset="0"/>
              </a:rPr>
              <a:t>Components prototyping </a:t>
            </a:r>
            <a:r>
              <a:rPr lang="en-US" altLang="zh-CN" sz="1200" b="1" dirty="0">
                <a:solidFill>
                  <a:prstClr val="black"/>
                </a:solidFill>
                <a:latin typeface="Arial" pitchFamily="34" charset="0"/>
                <a:cs typeface="Arial" pitchFamily="34" charset="0"/>
              </a:rPr>
              <a:t>&amp; </a:t>
            </a:r>
            <a:r>
              <a:rPr lang="en-US" altLang="zh-CN" sz="1200" b="1" dirty="0" smtClean="0">
                <a:solidFill>
                  <a:prstClr val="black"/>
                </a:solidFill>
                <a:latin typeface="Arial" pitchFamily="34" charset="0"/>
                <a:cs typeface="Arial" pitchFamily="34" charset="0"/>
              </a:rPr>
              <a:t>performance demonstration</a:t>
            </a:r>
          </a:p>
        </p:txBody>
      </p:sp>
      <p:sp>
        <p:nvSpPr>
          <p:cNvPr id="69" name="矩形 68"/>
          <p:cNvSpPr/>
          <p:nvPr/>
        </p:nvSpPr>
        <p:spPr>
          <a:xfrm>
            <a:off x="3958667" y="4176077"/>
            <a:ext cx="4759783" cy="275940"/>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GB" altLang="zh-CN" sz="1200" b="1" dirty="0" smtClean="0">
                <a:solidFill>
                  <a:prstClr val="black"/>
                </a:solidFill>
                <a:latin typeface="Arial" panose="020B0604020202020204" pitchFamily="34" charset="0"/>
                <a:ea typeface="MS Mincho" panose="02020609040205080304" pitchFamily="49" charset="-128"/>
                <a:cs typeface="Arial" panose="020B0604020202020204" pitchFamily="34" charset="0"/>
              </a:rPr>
              <a:t>Large scale SRF lab on CEPC site and in industry</a:t>
            </a:r>
            <a:endParaRPr lang="zh-CN" altLang="en-US" sz="1200" b="1" dirty="0">
              <a:solidFill>
                <a:prstClr val="black"/>
              </a:solidFill>
              <a:latin typeface="Arial" panose="020B0604020202020204" pitchFamily="34" charset="0"/>
              <a:cs typeface="Arial" panose="020B0604020202020204" pitchFamily="34" charset="0"/>
            </a:endParaRPr>
          </a:p>
        </p:txBody>
      </p:sp>
      <p:sp>
        <p:nvSpPr>
          <p:cNvPr id="51" name="矩形 50"/>
          <p:cNvSpPr/>
          <p:nvPr/>
        </p:nvSpPr>
        <p:spPr>
          <a:xfrm>
            <a:off x="531775" y="3561131"/>
            <a:ext cx="1936623" cy="430887"/>
          </a:xfrm>
          <a:prstGeom prst="rect">
            <a:avLst/>
          </a:prstGeom>
          <a:solidFill>
            <a:schemeClr val="bg1"/>
          </a:solidFill>
          <a:ln>
            <a:solidFill>
              <a:schemeClr val="tx1"/>
            </a:solid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zh-CN" sz="1100" b="1" dirty="0" smtClean="0">
                <a:solidFill>
                  <a:prstClr val="black"/>
                </a:solidFill>
                <a:latin typeface="Arial" pitchFamily="34" charset="0"/>
                <a:cs typeface="Arial" pitchFamily="34" charset="0"/>
              </a:rPr>
              <a:t>HOM damping scheme</a:t>
            </a:r>
          </a:p>
          <a:p>
            <a:r>
              <a:rPr lang="en-US" altLang="zh-CN" sz="1100" b="1" dirty="0" smtClean="0">
                <a:solidFill>
                  <a:prstClr val="black"/>
                </a:solidFill>
                <a:latin typeface="Arial" pitchFamily="34" charset="0"/>
                <a:cs typeface="Arial" pitchFamily="34" charset="0"/>
              </a:rPr>
              <a:t>high Q</a:t>
            </a:r>
            <a:r>
              <a:rPr lang="en-US" altLang="zh-CN" sz="1100" b="1" baseline="-25000" dirty="0" smtClean="0">
                <a:solidFill>
                  <a:prstClr val="black"/>
                </a:solidFill>
                <a:latin typeface="Arial" pitchFamily="34" charset="0"/>
                <a:cs typeface="Arial" pitchFamily="34" charset="0"/>
              </a:rPr>
              <a:t>0 </a:t>
            </a:r>
            <a:r>
              <a:rPr lang="en-US" altLang="zh-CN" sz="1100" b="1" dirty="0" smtClean="0">
                <a:solidFill>
                  <a:prstClr val="black"/>
                </a:solidFill>
                <a:latin typeface="Arial" pitchFamily="34" charset="0"/>
                <a:cs typeface="Arial" pitchFamily="34" charset="0"/>
              </a:rPr>
              <a:t>single cell cavity </a:t>
            </a:r>
            <a:endParaRPr lang="en-US" altLang="zh-CN" sz="1100" b="1" baseline="-25000" dirty="0" smtClean="0">
              <a:solidFill>
                <a:prstClr val="black"/>
              </a:solidFill>
              <a:latin typeface="Arial" pitchFamily="34" charset="0"/>
              <a:cs typeface="Arial" pitchFamily="34" charset="0"/>
            </a:endParaRPr>
          </a:p>
        </p:txBody>
      </p:sp>
      <p:cxnSp>
        <p:nvCxnSpPr>
          <p:cNvPr id="53" name="直接箭头连接符 52"/>
          <p:cNvCxnSpPr/>
          <p:nvPr/>
        </p:nvCxnSpPr>
        <p:spPr>
          <a:xfrm>
            <a:off x="1023754" y="3490487"/>
            <a:ext cx="0" cy="7200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799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49" y="442762"/>
            <a:ext cx="7886700" cy="953218"/>
          </a:xfrm>
        </p:spPr>
        <p:txBody>
          <a:bodyPr>
            <a:normAutofit/>
          </a:bodyPr>
          <a:lstStyle/>
          <a:p>
            <a:pPr algn="ctr"/>
            <a:r>
              <a:rPr lang="zh-CN" altLang="zh-CN" sz="4000" b="1" dirty="0" smtClean="0">
                <a:solidFill>
                  <a:srgbClr val="C00000"/>
                </a:solidFill>
              </a:rPr>
              <a:t>关键</a:t>
            </a:r>
            <a:r>
              <a:rPr lang="zh-CN" altLang="zh-CN" sz="4000" b="1" dirty="0">
                <a:solidFill>
                  <a:srgbClr val="C00000"/>
                </a:solidFill>
              </a:rPr>
              <a:t>技术研发</a:t>
            </a:r>
            <a:r>
              <a:rPr lang="zh-CN" altLang="zh-CN" sz="4000" b="1" dirty="0" smtClean="0">
                <a:solidFill>
                  <a:srgbClr val="C00000"/>
                </a:solidFill>
              </a:rPr>
              <a:t>阶段</a:t>
            </a:r>
            <a:endParaRPr lang="zh-CN" altLang="en-US" sz="4000" dirty="0">
              <a:solidFill>
                <a:srgbClr val="C00000"/>
              </a:solidFill>
            </a:endParaRPr>
          </a:p>
        </p:txBody>
      </p:sp>
      <p:sp>
        <p:nvSpPr>
          <p:cNvPr id="3" name="内容占位符 2"/>
          <p:cNvSpPr>
            <a:spLocks noGrp="1"/>
          </p:cNvSpPr>
          <p:nvPr>
            <p:ph idx="1"/>
          </p:nvPr>
        </p:nvSpPr>
        <p:spPr>
          <a:xfrm>
            <a:off x="213259" y="1578543"/>
            <a:ext cx="8717481" cy="5056305"/>
          </a:xfrm>
        </p:spPr>
        <p:txBody>
          <a:bodyPr>
            <a:noAutofit/>
          </a:bodyPr>
          <a:lstStyle/>
          <a:p>
            <a:pPr>
              <a:lnSpc>
                <a:spcPct val="100000"/>
              </a:lnSpc>
            </a:pPr>
            <a:r>
              <a:rPr lang="zh-CN" altLang="zh-CN" sz="2000" dirty="0" smtClean="0">
                <a:latin typeface="Times New Roman" panose="02020603050405020304" pitchFamily="18" charset="0"/>
                <a:cs typeface="Times New Roman" panose="02020603050405020304" pitchFamily="18" charset="0"/>
              </a:rPr>
              <a:t>高品质</a:t>
            </a:r>
            <a:r>
              <a:rPr lang="zh-CN" altLang="zh-CN" sz="2000" dirty="0">
                <a:latin typeface="Times New Roman" panose="02020603050405020304" pitchFamily="18" charset="0"/>
                <a:cs typeface="Times New Roman" panose="02020603050405020304" pitchFamily="18" charset="0"/>
              </a:rPr>
              <a:t>因数超导高频腔。设计并研制</a:t>
            </a:r>
            <a:r>
              <a:rPr lang="en-GB" altLang="zh-CN" sz="2000" dirty="0">
                <a:latin typeface="Times New Roman" panose="02020603050405020304" pitchFamily="18" charset="0"/>
                <a:cs typeface="Times New Roman" panose="02020603050405020304" pitchFamily="18" charset="0"/>
              </a:rPr>
              <a:t>8</a:t>
            </a:r>
            <a:r>
              <a:rPr lang="zh-CN" altLang="zh-CN" sz="2000" dirty="0">
                <a:latin typeface="Times New Roman" panose="02020603050405020304" pitchFamily="18" charset="0"/>
                <a:cs typeface="Times New Roman" panose="02020603050405020304" pitchFamily="18" charset="0"/>
              </a:rPr>
              <a:t>个超导高频腔（包括主环腔和增强器腔各</a:t>
            </a:r>
            <a:r>
              <a:rPr lang="en-GB" altLang="zh-CN" sz="2000" dirty="0">
                <a:latin typeface="Times New Roman" panose="02020603050405020304" pitchFamily="18" charset="0"/>
                <a:cs typeface="Times New Roman" panose="02020603050405020304" pitchFamily="18" charset="0"/>
              </a:rPr>
              <a:t>4</a:t>
            </a:r>
            <a:r>
              <a:rPr lang="zh-CN" altLang="zh-CN" sz="2000" dirty="0">
                <a:latin typeface="Times New Roman" panose="02020603050405020304" pitchFamily="18" charset="0"/>
                <a:cs typeface="Times New Roman" panose="02020603050405020304" pitchFamily="18" charset="0"/>
              </a:rPr>
              <a:t>个，及相应的液氦槽）。</a:t>
            </a:r>
            <a:r>
              <a:rPr lang="zh-CN" altLang="zh-CN" sz="2000" dirty="0">
                <a:solidFill>
                  <a:srgbClr val="C00000"/>
                </a:solidFill>
                <a:latin typeface="Times New Roman" panose="02020603050405020304" pitchFamily="18" charset="0"/>
                <a:cs typeface="Times New Roman" panose="02020603050405020304" pitchFamily="18" charset="0"/>
              </a:rPr>
              <a:t>研究氮掺杂及电抛光技术，优化表面处理工艺</a:t>
            </a:r>
            <a:r>
              <a:rPr lang="zh-CN" altLang="zh-CN" sz="2000" dirty="0">
                <a:latin typeface="Times New Roman" panose="02020603050405020304" pitchFamily="18" charset="0"/>
                <a:cs typeface="Times New Roman" panose="02020603050405020304" pitchFamily="18" charset="0"/>
              </a:rPr>
              <a:t>，</a:t>
            </a:r>
            <a:r>
              <a:rPr lang="zh-CN" altLang="zh-CN" sz="2000" dirty="0">
                <a:solidFill>
                  <a:srgbClr val="C00000"/>
                </a:solidFill>
                <a:latin typeface="Times New Roman" panose="02020603050405020304" pitchFamily="18" charset="0"/>
                <a:cs typeface="Times New Roman" panose="02020603050405020304" pitchFamily="18" charset="0"/>
              </a:rPr>
              <a:t>达到垂直测试指标</a:t>
            </a:r>
            <a:r>
              <a:rPr lang="zh-CN" altLang="zh-CN" sz="2000" dirty="0">
                <a:latin typeface="Times New Roman" panose="02020603050405020304" pitchFamily="18" charset="0"/>
                <a:cs typeface="Times New Roman" panose="02020603050405020304" pitchFamily="18" charset="0"/>
              </a:rPr>
              <a:t>：主环</a:t>
            </a:r>
            <a:r>
              <a:rPr lang="en-GB" altLang="zh-CN" sz="2000" dirty="0">
                <a:latin typeface="Times New Roman" panose="02020603050405020304" pitchFamily="18" charset="0"/>
                <a:cs typeface="Times New Roman" panose="02020603050405020304" pitchFamily="18" charset="0"/>
              </a:rPr>
              <a:t>650 MHz</a:t>
            </a:r>
            <a:r>
              <a:rPr lang="zh-CN" altLang="zh-CN" sz="2000" dirty="0">
                <a:latin typeface="Times New Roman" panose="02020603050405020304" pitchFamily="18" charset="0"/>
                <a:cs typeface="Times New Roman" panose="02020603050405020304" pitchFamily="18" charset="0"/>
              </a:rPr>
              <a:t>腔加速梯度</a:t>
            </a:r>
            <a:r>
              <a:rPr lang="en-GB" altLang="zh-CN" sz="2000" dirty="0">
                <a:latin typeface="Times New Roman" panose="02020603050405020304" pitchFamily="18" charset="0"/>
                <a:cs typeface="Times New Roman" panose="02020603050405020304" pitchFamily="18" charset="0"/>
              </a:rPr>
              <a:t>20 MV/m</a:t>
            </a:r>
            <a:r>
              <a:rPr lang="zh-CN" altLang="zh-CN" sz="2000" dirty="0">
                <a:latin typeface="Times New Roman" panose="02020603050405020304" pitchFamily="18" charset="0"/>
                <a:cs typeface="Times New Roman" panose="02020603050405020304" pitchFamily="18" charset="0"/>
              </a:rPr>
              <a:t>，品质因数</a:t>
            </a:r>
            <a:r>
              <a:rPr lang="en-GB" altLang="zh-CN" sz="2000" dirty="0">
                <a:latin typeface="Times New Roman" panose="02020603050405020304" pitchFamily="18" charset="0"/>
                <a:cs typeface="Times New Roman" panose="02020603050405020304" pitchFamily="18" charset="0"/>
              </a:rPr>
              <a:t>4E10</a:t>
            </a:r>
            <a:r>
              <a:rPr lang="zh-CN" altLang="zh-CN" sz="2000" dirty="0">
                <a:latin typeface="Times New Roman" panose="02020603050405020304" pitchFamily="18" charset="0"/>
                <a:cs typeface="Times New Roman" panose="02020603050405020304" pitchFamily="18" charset="0"/>
              </a:rPr>
              <a:t>；增强器</a:t>
            </a:r>
            <a:r>
              <a:rPr lang="en-GB" altLang="zh-CN" sz="2000" dirty="0">
                <a:latin typeface="Times New Roman" panose="02020603050405020304" pitchFamily="18" charset="0"/>
                <a:cs typeface="Times New Roman" panose="02020603050405020304" pitchFamily="18" charset="0"/>
              </a:rPr>
              <a:t>1.3 GHz</a:t>
            </a:r>
            <a:r>
              <a:rPr lang="zh-CN" altLang="zh-CN" sz="2000" dirty="0">
                <a:latin typeface="Times New Roman" panose="02020603050405020304" pitchFamily="18" charset="0"/>
                <a:cs typeface="Times New Roman" panose="02020603050405020304" pitchFamily="18" charset="0"/>
              </a:rPr>
              <a:t>腔加速梯度</a:t>
            </a:r>
            <a:r>
              <a:rPr lang="en-GB" altLang="zh-CN" sz="2000" dirty="0">
                <a:latin typeface="Times New Roman" panose="02020603050405020304" pitchFamily="18" charset="0"/>
                <a:cs typeface="Times New Roman" panose="02020603050405020304" pitchFamily="18" charset="0"/>
              </a:rPr>
              <a:t>23 MV/m</a:t>
            </a:r>
            <a:r>
              <a:rPr lang="zh-CN" altLang="zh-CN" sz="2000" dirty="0">
                <a:latin typeface="Times New Roman" panose="02020603050405020304" pitchFamily="18" charset="0"/>
                <a:cs typeface="Times New Roman" panose="02020603050405020304" pitchFamily="18" charset="0"/>
              </a:rPr>
              <a:t>，品质因数</a:t>
            </a:r>
            <a:r>
              <a:rPr lang="en-GB" altLang="zh-CN" sz="2000" dirty="0">
                <a:latin typeface="Times New Roman" panose="02020603050405020304" pitchFamily="18" charset="0"/>
                <a:cs typeface="Times New Roman" panose="02020603050405020304" pitchFamily="18" charset="0"/>
              </a:rPr>
              <a:t>2E10</a:t>
            </a:r>
            <a:r>
              <a:rPr lang="zh-CN" altLang="zh-CN" sz="2000" dirty="0">
                <a:latin typeface="Times New Roman" panose="02020603050405020304" pitchFamily="18" charset="0"/>
                <a:cs typeface="Times New Roman" panose="02020603050405020304" pitchFamily="18" charset="0"/>
              </a:rPr>
              <a:t>。</a:t>
            </a:r>
          </a:p>
          <a:p>
            <a:pPr lvl="0">
              <a:lnSpc>
                <a:spcPct val="100000"/>
              </a:lnSpc>
            </a:pPr>
            <a:r>
              <a:rPr lang="zh-CN" altLang="zh-CN" sz="2000" dirty="0">
                <a:latin typeface="Times New Roman" panose="02020603050405020304" pitchFamily="18" charset="0"/>
                <a:cs typeface="Times New Roman" panose="02020603050405020304" pitchFamily="18" charset="0"/>
              </a:rPr>
              <a:t>大功率主耦合器；设计并研制</a:t>
            </a:r>
            <a:r>
              <a:rPr lang="en-GB" altLang="zh-CN" sz="2000" dirty="0">
                <a:latin typeface="Times New Roman" panose="02020603050405020304" pitchFamily="18" charset="0"/>
                <a:cs typeface="Times New Roman" panose="02020603050405020304" pitchFamily="18" charset="0"/>
              </a:rPr>
              <a:t>8</a:t>
            </a:r>
            <a:r>
              <a:rPr lang="zh-CN" altLang="zh-CN" sz="2000" dirty="0">
                <a:latin typeface="Times New Roman" panose="02020603050405020304" pitchFamily="18" charset="0"/>
                <a:cs typeface="Times New Roman" panose="02020603050405020304" pitchFamily="18" charset="0"/>
              </a:rPr>
              <a:t>个主耦合器（包括主环耦合器和增强器耦合器各</a:t>
            </a:r>
            <a:r>
              <a:rPr lang="en-GB" altLang="zh-CN" sz="2000" dirty="0">
                <a:latin typeface="Times New Roman" panose="02020603050405020304" pitchFamily="18" charset="0"/>
                <a:cs typeface="Times New Roman" panose="02020603050405020304" pitchFamily="18" charset="0"/>
              </a:rPr>
              <a:t>4</a:t>
            </a:r>
            <a:r>
              <a:rPr lang="zh-CN" altLang="zh-CN" sz="2000" dirty="0">
                <a:latin typeface="Times New Roman" panose="02020603050405020304" pitchFamily="18" charset="0"/>
                <a:cs typeface="Times New Roman" panose="02020603050405020304" pitchFamily="18" charset="0"/>
              </a:rPr>
              <a:t>个），建立测试装置，测试主耦合器性能，达到设计指标：双陶瓷窗，热负载小，主环耦合器通过</a:t>
            </a:r>
            <a:r>
              <a:rPr lang="en-GB" altLang="zh-CN" sz="2000" dirty="0">
                <a:latin typeface="Times New Roman" panose="02020603050405020304" pitchFamily="18" charset="0"/>
                <a:cs typeface="Times New Roman" panose="02020603050405020304" pitchFamily="18" charset="0"/>
              </a:rPr>
              <a:t>650 MHz</a:t>
            </a:r>
            <a:r>
              <a:rPr lang="zh-CN" altLang="zh-CN" sz="2000" dirty="0">
                <a:latin typeface="Times New Roman" panose="02020603050405020304" pitchFamily="18" charset="0"/>
                <a:cs typeface="Times New Roman" panose="02020603050405020304" pitchFamily="18" charset="0"/>
              </a:rPr>
              <a:t>连续波功率</a:t>
            </a:r>
            <a:r>
              <a:rPr lang="en-GB" altLang="zh-CN" sz="2000" dirty="0">
                <a:latin typeface="Times New Roman" panose="02020603050405020304" pitchFamily="18" charset="0"/>
                <a:cs typeface="Times New Roman" panose="02020603050405020304" pitchFamily="18" charset="0"/>
              </a:rPr>
              <a:t>300 kW</a:t>
            </a:r>
            <a:r>
              <a:rPr lang="zh-CN" altLang="zh-CN" sz="2000" dirty="0">
                <a:latin typeface="Times New Roman" panose="02020603050405020304" pitchFamily="18" charset="0"/>
                <a:cs typeface="Times New Roman" panose="02020603050405020304" pitchFamily="18" charset="0"/>
              </a:rPr>
              <a:t>，增强器耦合器通过</a:t>
            </a:r>
            <a:r>
              <a:rPr lang="en-GB" altLang="zh-CN" sz="2000" dirty="0">
                <a:latin typeface="Times New Roman" panose="02020603050405020304" pitchFamily="18" charset="0"/>
                <a:cs typeface="Times New Roman" panose="02020603050405020304" pitchFamily="18" charset="0"/>
              </a:rPr>
              <a:t>1.3 GHz</a:t>
            </a:r>
            <a:r>
              <a:rPr lang="zh-CN" altLang="zh-CN" sz="2000" dirty="0">
                <a:latin typeface="Times New Roman" panose="02020603050405020304" pitchFamily="18" charset="0"/>
                <a:cs typeface="Times New Roman" panose="02020603050405020304" pitchFamily="18" charset="0"/>
              </a:rPr>
              <a:t>峰值功率</a:t>
            </a:r>
            <a:r>
              <a:rPr lang="en-GB" altLang="zh-CN" sz="2000" dirty="0">
                <a:latin typeface="Times New Roman" panose="02020603050405020304" pitchFamily="18" charset="0"/>
                <a:cs typeface="Times New Roman" panose="02020603050405020304" pitchFamily="18" charset="0"/>
              </a:rPr>
              <a:t>20 kW</a:t>
            </a:r>
            <a:r>
              <a:rPr lang="zh-CN" altLang="zh-CN" sz="2000" dirty="0">
                <a:latin typeface="Times New Roman" panose="02020603050405020304" pitchFamily="18" charset="0"/>
                <a:cs typeface="Times New Roman" panose="02020603050405020304" pitchFamily="18" charset="0"/>
              </a:rPr>
              <a:t>（平均</a:t>
            </a:r>
            <a:r>
              <a:rPr lang="en-GB" altLang="zh-CN" sz="2000" dirty="0">
                <a:latin typeface="Times New Roman" panose="02020603050405020304" pitchFamily="18" charset="0"/>
                <a:cs typeface="Times New Roman" panose="02020603050405020304" pitchFamily="18" charset="0"/>
              </a:rPr>
              <a:t>4 kW</a:t>
            </a:r>
            <a:r>
              <a:rPr lang="zh-CN" altLang="zh-CN" sz="2000" dirty="0">
                <a:latin typeface="Times New Roman" panose="02020603050405020304" pitchFamily="18" charset="0"/>
                <a:cs typeface="Times New Roman" panose="02020603050405020304" pitchFamily="18" charset="0"/>
              </a:rPr>
              <a:t>）。</a:t>
            </a:r>
          </a:p>
          <a:p>
            <a:pPr lvl="0">
              <a:lnSpc>
                <a:spcPct val="100000"/>
              </a:lnSpc>
            </a:pPr>
            <a:r>
              <a:rPr lang="zh-CN" altLang="zh-CN" sz="2000" dirty="0">
                <a:latin typeface="Times New Roman" panose="02020603050405020304" pitchFamily="18" charset="0"/>
                <a:cs typeface="Times New Roman" panose="02020603050405020304" pitchFamily="18" charset="0"/>
              </a:rPr>
              <a:t>大功率高次模耦合器及吸收器。研究和设计高效且经济的高次模功率引出及吸收方案，研制可通过</a:t>
            </a:r>
            <a:r>
              <a:rPr lang="en-GB" altLang="zh-CN" sz="2000" dirty="0">
                <a:latin typeface="Times New Roman" panose="02020603050405020304" pitchFamily="18" charset="0"/>
                <a:cs typeface="Times New Roman" panose="02020603050405020304" pitchFamily="18" charset="0"/>
              </a:rPr>
              <a:t>1 kW</a:t>
            </a:r>
            <a:r>
              <a:rPr lang="zh-CN" altLang="zh-CN" sz="2000" dirty="0">
                <a:latin typeface="Times New Roman" panose="02020603050405020304" pitchFamily="18" charset="0"/>
                <a:cs typeface="Times New Roman" panose="02020603050405020304" pitchFamily="18" charset="0"/>
              </a:rPr>
              <a:t>功率、热负载小的主环腔高次模耦合器，研制可通过</a:t>
            </a:r>
            <a:r>
              <a:rPr lang="en-GB" altLang="zh-CN" sz="2000" dirty="0">
                <a:latin typeface="Times New Roman" panose="02020603050405020304" pitchFamily="18" charset="0"/>
                <a:cs typeface="Times New Roman" panose="02020603050405020304" pitchFamily="18" charset="0"/>
              </a:rPr>
              <a:t>10 kW</a:t>
            </a:r>
            <a:r>
              <a:rPr lang="zh-CN" altLang="zh-CN" sz="2000" dirty="0">
                <a:latin typeface="Times New Roman" panose="02020603050405020304" pitchFamily="18" charset="0"/>
                <a:cs typeface="Times New Roman" panose="02020603050405020304" pitchFamily="18" charset="0"/>
              </a:rPr>
              <a:t>功率的主环腔高次模吸收器，建造测试平台，测试性能。</a:t>
            </a:r>
          </a:p>
          <a:p>
            <a:pPr lvl="0">
              <a:lnSpc>
                <a:spcPct val="100000"/>
              </a:lnSpc>
            </a:pPr>
            <a:r>
              <a:rPr lang="zh-CN" altLang="zh-CN" sz="2000" dirty="0">
                <a:latin typeface="Times New Roman" panose="02020603050405020304" pitchFamily="18" charset="0"/>
                <a:cs typeface="Times New Roman" panose="02020603050405020304" pitchFamily="18" charset="0"/>
              </a:rPr>
              <a:t>设计研发可靠的频率调谐器和低电平控制系统。</a:t>
            </a:r>
          </a:p>
          <a:p>
            <a:pPr lvl="0">
              <a:lnSpc>
                <a:spcPct val="100000"/>
              </a:lnSpc>
            </a:pPr>
            <a:r>
              <a:rPr lang="zh-CN" altLang="zh-CN" sz="2000" dirty="0">
                <a:solidFill>
                  <a:srgbClr val="C00000"/>
                </a:solidFill>
                <a:latin typeface="Times New Roman" panose="02020603050405020304" pitchFamily="18" charset="0"/>
                <a:cs typeface="Times New Roman" panose="02020603050405020304" pitchFamily="18" charset="0"/>
              </a:rPr>
              <a:t>针对每种腔型，各建造一个水平测试低温恒温器（含</a:t>
            </a:r>
            <a:r>
              <a:rPr lang="en-GB" altLang="zh-CN" sz="2000" dirty="0">
                <a:solidFill>
                  <a:srgbClr val="C00000"/>
                </a:solidFill>
                <a:latin typeface="Times New Roman" panose="02020603050405020304" pitchFamily="18" charset="0"/>
                <a:cs typeface="Times New Roman" panose="02020603050405020304" pitchFamily="18" charset="0"/>
              </a:rPr>
              <a:t>2</a:t>
            </a:r>
            <a:r>
              <a:rPr lang="zh-CN" altLang="zh-CN" sz="2000" dirty="0">
                <a:solidFill>
                  <a:srgbClr val="C00000"/>
                </a:solidFill>
                <a:latin typeface="Times New Roman" panose="02020603050405020304" pitchFamily="18" charset="0"/>
                <a:cs typeface="Times New Roman" panose="02020603050405020304" pitchFamily="18" charset="0"/>
              </a:rPr>
              <a:t>个腔</a:t>
            </a:r>
            <a:r>
              <a:rPr lang="zh-CN" altLang="zh-CN" sz="2000" dirty="0">
                <a:latin typeface="Times New Roman" panose="02020603050405020304" pitchFamily="18" charset="0"/>
                <a:cs typeface="Times New Roman" panose="02020603050405020304" pitchFamily="18" charset="0"/>
              </a:rPr>
              <a:t>），测试关键部件集成性能，</a:t>
            </a:r>
            <a:r>
              <a:rPr lang="zh-CN" altLang="zh-CN" sz="2000" dirty="0">
                <a:solidFill>
                  <a:srgbClr val="C00000"/>
                </a:solidFill>
                <a:latin typeface="Times New Roman" panose="02020603050405020304" pitchFamily="18" charset="0"/>
                <a:cs typeface="Times New Roman" panose="02020603050405020304" pitchFamily="18" charset="0"/>
              </a:rPr>
              <a:t>达到加速器运行指标</a:t>
            </a:r>
            <a:r>
              <a:rPr lang="zh-CN" altLang="zh-CN" sz="2000" dirty="0">
                <a:latin typeface="Times New Roman" panose="02020603050405020304" pitchFamily="18" charset="0"/>
                <a:cs typeface="Times New Roman" panose="02020603050405020304" pitchFamily="18" charset="0"/>
              </a:rPr>
              <a:t>：主环</a:t>
            </a:r>
            <a:r>
              <a:rPr lang="en-GB" altLang="zh-CN" sz="2000" dirty="0">
                <a:latin typeface="Times New Roman" panose="02020603050405020304" pitchFamily="18" charset="0"/>
                <a:cs typeface="Times New Roman" panose="02020603050405020304" pitchFamily="18" charset="0"/>
              </a:rPr>
              <a:t>650 MHz</a:t>
            </a:r>
            <a:r>
              <a:rPr lang="zh-CN" altLang="zh-CN" sz="2000" dirty="0">
                <a:latin typeface="Times New Roman" panose="02020603050405020304" pitchFamily="18" charset="0"/>
                <a:cs typeface="Times New Roman" panose="02020603050405020304" pitchFamily="18" charset="0"/>
              </a:rPr>
              <a:t>腔加速梯度</a:t>
            </a:r>
            <a:r>
              <a:rPr lang="en-GB" altLang="zh-CN" sz="2000" dirty="0">
                <a:latin typeface="Times New Roman" panose="02020603050405020304" pitchFamily="18" charset="0"/>
                <a:cs typeface="Times New Roman" panose="02020603050405020304" pitchFamily="18" charset="0"/>
              </a:rPr>
              <a:t>15.5 MV/m</a:t>
            </a:r>
            <a:r>
              <a:rPr lang="zh-CN" altLang="zh-CN" sz="2000" dirty="0">
                <a:latin typeface="Times New Roman" panose="02020603050405020304" pitchFamily="18" charset="0"/>
                <a:cs typeface="Times New Roman" panose="02020603050405020304" pitchFamily="18" charset="0"/>
              </a:rPr>
              <a:t>，品质因数</a:t>
            </a:r>
            <a:r>
              <a:rPr lang="en-GB" altLang="zh-CN" sz="2000" dirty="0">
                <a:latin typeface="Times New Roman" panose="02020603050405020304" pitchFamily="18" charset="0"/>
                <a:cs typeface="Times New Roman" panose="02020603050405020304" pitchFamily="18" charset="0"/>
              </a:rPr>
              <a:t>4E10</a:t>
            </a:r>
            <a:r>
              <a:rPr lang="zh-CN" altLang="zh-CN" sz="2000" dirty="0">
                <a:latin typeface="Times New Roman" panose="02020603050405020304" pitchFamily="18" charset="0"/>
                <a:cs typeface="Times New Roman" panose="02020603050405020304" pitchFamily="18" charset="0"/>
              </a:rPr>
              <a:t>；增强器</a:t>
            </a:r>
            <a:r>
              <a:rPr lang="en-GB" altLang="zh-CN" sz="2000" dirty="0">
                <a:latin typeface="Times New Roman" panose="02020603050405020304" pitchFamily="18" charset="0"/>
                <a:cs typeface="Times New Roman" panose="02020603050405020304" pitchFamily="18" charset="0"/>
              </a:rPr>
              <a:t>1.3 GHz</a:t>
            </a:r>
            <a:r>
              <a:rPr lang="zh-CN" altLang="zh-CN" sz="2000" dirty="0">
                <a:latin typeface="Times New Roman" panose="02020603050405020304" pitchFamily="18" charset="0"/>
                <a:cs typeface="Times New Roman" panose="02020603050405020304" pitchFamily="18" charset="0"/>
              </a:rPr>
              <a:t>腔加速梯度</a:t>
            </a:r>
            <a:r>
              <a:rPr lang="en-GB" altLang="zh-CN" sz="2000" dirty="0">
                <a:latin typeface="Times New Roman" panose="02020603050405020304" pitchFamily="18" charset="0"/>
                <a:cs typeface="Times New Roman" panose="02020603050405020304" pitchFamily="18" charset="0"/>
              </a:rPr>
              <a:t>19.3 MV/m</a:t>
            </a:r>
            <a:r>
              <a:rPr lang="zh-CN" altLang="zh-CN" sz="2000" dirty="0">
                <a:latin typeface="Times New Roman" panose="02020603050405020304" pitchFamily="18" charset="0"/>
                <a:cs typeface="Times New Roman" panose="02020603050405020304" pitchFamily="18" charset="0"/>
              </a:rPr>
              <a:t>，品质因数</a:t>
            </a:r>
            <a:r>
              <a:rPr lang="en-GB" altLang="zh-CN" sz="2000" dirty="0">
                <a:latin typeface="Times New Roman" panose="02020603050405020304" pitchFamily="18" charset="0"/>
                <a:cs typeface="Times New Roman" panose="02020603050405020304" pitchFamily="18" charset="0"/>
              </a:rPr>
              <a:t>2E10</a:t>
            </a:r>
            <a:r>
              <a:rPr lang="zh-CN" altLang="zh-CN" sz="2000" dirty="0" smtClean="0">
                <a:latin typeface="Times New Roman" panose="02020603050405020304" pitchFamily="18" charset="0"/>
                <a:cs typeface="Times New Roman" panose="02020603050405020304" pitchFamily="18" charset="0"/>
              </a:rPr>
              <a:t>。</a:t>
            </a:r>
            <a:endParaRPr lang="zh-CN" altLang="zh-CN" sz="2000" dirty="0">
              <a:latin typeface="Times New Roman" panose="02020603050405020304" pitchFamily="18" charset="0"/>
              <a:cs typeface="Times New Roman" panose="02020603050405020304" pitchFamily="18" charset="0"/>
            </a:endParaRPr>
          </a:p>
        </p:txBody>
      </p:sp>
      <p:sp>
        <p:nvSpPr>
          <p:cNvPr id="5" name="灯片编号占位符 4"/>
          <p:cNvSpPr>
            <a:spLocks noGrp="1"/>
          </p:cNvSpPr>
          <p:nvPr>
            <p:ph type="sldNum" sz="quarter" idx="12"/>
          </p:nvPr>
        </p:nvSpPr>
        <p:spPr>
          <a:xfrm>
            <a:off x="6765959" y="6452286"/>
            <a:ext cx="2057400" cy="365125"/>
          </a:xfrm>
        </p:spPr>
        <p:txBody>
          <a:bodyPr/>
          <a:lstStyle/>
          <a:p>
            <a:fld id="{FCF376E8-7192-4F0B-9B89-E5C2A811C883}" type="slidenum">
              <a:rPr lang="zh-CN" altLang="en-US" smtClean="0">
                <a:solidFill>
                  <a:prstClr val="black">
                    <a:tint val="75000"/>
                  </a:prstClr>
                </a:solidFill>
              </a:rPr>
              <a:pPr/>
              <a:t>94</a:t>
            </a:fld>
            <a:endParaRPr lang="zh-CN" altLang="en-US" dirty="0">
              <a:solidFill>
                <a:prstClr val="black">
                  <a:tint val="75000"/>
                </a:prstClr>
              </a:solidFill>
            </a:endParaRPr>
          </a:p>
        </p:txBody>
      </p:sp>
    </p:spTree>
    <p:extLst>
      <p:ext uri="{BB962C8B-B14F-4D97-AF65-F5344CB8AC3E}">
        <p14:creationId xmlns:p14="http://schemas.microsoft.com/office/powerpoint/2010/main" val="1290088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480629"/>
            <a:ext cx="7886700" cy="863039"/>
          </a:xfrm>
        </p:spPr>
        <p:txBody>
          <a:bodyPr>
            <a:normAutofit/>
          </a:bodyPr>
          <a:lstStyle/>
          <a:p>
            <a:pPr algn="ctr"/>
            <a:r>
              <a:rPr lang="zh-CN" altLang="zh-CN" sz="4000" b="1" dirty="0" smtClean="0">
                <a:solidFill>
                  <a:srgbClr val="C00000"/>
                </a:solidFill>
              </a:rPr>
              <a:t>产业化</a:t>
            </a:r>
            <a:r>
              <a:rPr lang="zh-CN" altLang="zh-CN" sz="4000" b="1" dirty="0">
                <a:solidFill>
                  <a:srgbClr val="C00000"/>
                </a:solidFill>
              </a:rPr>
              <a:t>准备</a:t>
            </a:r>
            <a:r>
              <a:rPr lang="zh-CN" altLang="zh-CN" sz="4000" b="1" dirty="0" smtClean="0">
                <a:solidFill>
                  <a:srgbClr val="C00000"/>
                </a:solidFill>
              </a:rPr>
              <a:t>阶段</a:t>
            </a:r>
            <a:endParaRPr lang="zh-CN" altLang="en-US" sz="4000" dirty="0">
              <a:solidFill>
                <a:srgbClr val="C00000"/>
              </a:solidFill>
            </a:endParaRPr>
          </a:p>
        </p:txBody>
      </p:sp>
      <p:sp>
        <p:nvSpPr>
          <p:cNvPr id="3" name="内容占位符 2"/>
          <p:cNvSpPr>
            <a:spLocks noGrp="1"/>
          </p:cNvSpPr>
          <p:nvPr>
            <p:ph idx="1"/>
          </p:nvPr>
        </p:nvSpPr>
        <p:spPr>
          <a:xfrm>
            <a:off x="314325" y="1825624"/>
            <a:ext cx="8515350" cy="4815807"/>
          </a:xfrm>
        </p:spPr>
        <p:txBody>
          <a:bodyPr>
            <a:noAutofit/>
          </a:bodyPr>
          <a:lstStyle/>
          <a:p>
            <a:pPr lvl="0">
              <a:lnSpc>
                <a:spcPct val="100000"/>
              </a:lnSpc>
            </a:pPr>
            <a:r>
              <a:rPr lang="zh-CN" altLang="zh-CN" sz="2000" dirty="0" smtClean="0">
                <a:latin typeface="Times New Roman" panose="02020603050405020304" pitchFamily="18" charset="0"/>
                <a:cs typeface="Times New Roman" panose="02020603050405020304" pitchFamily="18" charset="0"/>
              </a:rPr>
              <a:t>制造</a:t>
            </a:r>
            <a:r>
              <a:rPr lang="zh-CN" altLang="zh-CN" sz="2000" dirty="0">
                <a:latin typeface="Times New Roman" panose="02020603050405020304" pitchFamily="18" charset="0"/>
                <a:cs typeface="Times New Roman" panose="02020603050405020304" pitchFamily="18" charset="0"/>
              </a:rPr>
              <a:t>并测试</a:t>
            </a:r>
            <a:r>
              <a:rPr lang="en-GB" altLang="zh-CN" sz="2000" dirty="0">
                <a:latin typeface="Times New Roman" panose="02020603050405020304" pitchFamily="18" charset="0"/>
                <a:cs typeface="Times New Roman" panose="02020603050405020304" pitchFamily="18" charset="0"/>
              </a:rPr>
              <a:t>30</a:t>
            </a:r>
            <a:r>
              <a:rPr lang="zh-CN" altLang="zh-CN" sz="2000" dirty="0">
                <a:latin typeface="Times New Roman" panose="02020603050405020304" pitchFamily="18" charset="0"/>
                <a:cs typeface="Times New Roman" panose="02020603050405020304" pitchFamily="18" charset="0"/>
              </a:rPr>
              <a:t>个</a:t>
            </a:r>
            <a:r>
              <a:rPr lang="en-GB" altLang="zh-CN" sz="2000" dirty="0">
                <a:latin typeface="Times New Roman" panose="02020603050405020304" pitchFamily="18" charset="0"/>
                <a:cs typeface="Times New Roman" panose="02020603050405020304" pitchFamily="18" charset="0"/>
              </a:rPr>
              <a:t>1.3 GHz</a:t>
            </a:r>
            <a:r>
              <a:rPr lang="zh-CN" altLang="zh-CN" sz="2000" dirty="0">
                <a:latin typeface="Times New Roman" panose="02020603050405020304" pitchFamily="18" charset="0"/>
                <a:cs typeface="Times New Roman" panose="02020603050405020304" pitchFamily="18" charset="0"/>
              </a:rPr>
              <a:t>超导腔及</a:t>
            </a:r>
            <a:r>
              <a:rPr lang="en-GB" altLang="zh-CN" sz="2000" dirty="0">
                <a:latin typeface="Times New Roman" panose="02020603050405020304" pitchFamily="18" charset="0"/>
                <a:cs typeface="Times New Roman" panose="02020603050405020304" pitchFamily="18" charset="0"/>
              </a:rPr>
              <a:t>40</a:t>
            </a:r>
            <a:r>
              <a:rPr lang="zh-CN" altLang="zh-CN" sz="2000" dirty="0">
                <a:latin typeface="Times New Roman" panose="02020603050405020304" pitchFamily="18" charset="0"/>
                <a:cs typeface="Times New Roman" panose="02020603050405020304" pitchFamily="18" charset="0"/>
              </a:rPr>
              <a:t>个</a:t>
            </a:r>
            <a:r>
              <a:rPr lang="en-GB" altLang="zh-CN" sz="2000" dirty="0">
                <a:latin typeface="Times New Roman" panose="02020603050405020304" pitchFamily="18" charset="0"/>
                <a:cs typeface="Times New Roman" panose="02020603050405020304" pitchFamily="18" charset="0"/>
              </a:rPr>
              <a:t>650MHz</a:t>
            </a:r>
            <a:r>
              <a:rPr lang="zh-CN" altLang="zh-CN" sz="2000" dirty="0">
                <a:latin typeface="Times New Roman" panose="02020603050405020304" pitchFamily="18" charset="0"/>
                <a:cs typeface="Times New Roman" panose="02020603050405020304" pitchFamily="18" charset="0"/>
              </a:rPr>
              <a:t>超导腔</a:t>
            </a:r>
            <a:r>
              <a:rPr lang="zh-CN" altLang="zh-CN" sz="2000" dirty="0">
                <a:solidFill>
                  <a:srgbClr val="C00000"/>
                </a:solidFill>
                <a:latin typeface="Times New Roman" panose="02020603050405020304" pitchFamily="18" charset="0"/>
                <a:cs typeface="Times New Roman" panose="02020603050405020304" pitchFamily="18" charset="0"/>
              </a:rPr>
              <a:t>（</a:t>
            </a:r>
            <a:r>
              <a:rPr lang="en-GB" altLang="zh-CN" sz="2000" dirty="0">
                <a:solidFill>
                  <a:srgbClr val="C00000"/>
                </a:solidFill>
                <a:latin typeface="Times New Roman" panose="02020603050405020304" pitchFamily="18" charset="0"/>
                <a:cs typeface="Times New Roman" panose="02020603050405020304" pitchFamily="18" charset="0"/>
              </a:rPr>
              <a:t>CEPC</a:t>
            </a:r>
            <a:r>
              <a:rPr lang="zh-CN" altLang="zh-CN" sz="2000" dirty="0">
                <a:solidFill>
                  <a:srgbClr val="C00000"/>
                </a:solidFill>
                <a:latin typeface="Times New Roman" panose="02020603050405020304" pitchFamily="18" charset="0"/>
                <a:cs typeface="Times New Roman" panose="02020603050405020304" pitchFamily="18" charset="0"/>
              </a:rPr>
              <a:t>超导腔总量的</a:t>
            </a:r>
            <a:r>
              <a:rPr lang="en-GB" altLang="zh-CN" sz="2000" dirty="0">
                <a:solidFill>
                  <a:srgbClr val="C00000"/>
                </a:solidFill>
                <a:latin typeface="Times New Roman" panose="02020603050405020304" pitchFamily="18" charset="0"/>
                <a:cs typeface="Times New Roman" panose="02020603050405020304" pitchFamily="18" charset="0"/>
              </a:rPr>
              <a:t>10 %</a:t>
            </a:r>
            <a:r>
              <a:rPr lang="zh-CN" altLang="zh-CN" sz="2000" dirty="0">
                <a:solidFill>
                  <a:srgbClr val="C00000"/>
                </a:solidFill>
                <a:latin typeface="Times New Roman" panose="02020603050405020304" pitchFamily="18" charset="0"/>
                <a:cs typeface="Times New Roman" panose="02020603050405020304" pitchFamily="18" charset="0"/>
              </a:rPr>
              <a:t>），实现</a:t>
            </a:r>
            <a:r>
              <a:rPr lang="en-GB" altLang="zh-CN" sz="2000" dirty="0">
                <a:solidFill>
                  <a:srgbClr val="C00000"/>
                </a:solidFill>
                <a:latin typeface="Times New Roman" panose="02020603050405020304" pitchFamily="18" charset="0"/>
                <a:cs typeface="Times New Roman" panose="02020603050405020304" pitchFamily="18" charset="0"/>
              </a:rPr>
              <a:t>90 %</a:t>
            </a:r>
            <a:r>
              <a:rPr lang="zh-CN" altLang="zh-CN" sz="2000" dirty="0">
                <a:solidFill>
                  <a:srgbClr val="C00000"/>
                </a:solidFill>
                <a:latin typeface="Times New Roman" panose="02020603050405020304" pitchFamily="18" charset="0"/>
                <a:cs typeface="Times New Roman" panose="02020603050405020304" pitchFamily="18" charset="0"/>
              </a:rPr>
              <a:t>的成品率目标</a:t>
            </a:r>
            <a:r>
              <a:rPr lang="zh-CN" altLang="zh-CN" sz="2000" dirty="0">
                <a:latin typeface="Times New Roman" panose="02020603050405020304" pitchFamily="18" charset="0"/>
                <a:cs typeface="Times New Roman" panose="02020603050405020304" pitchFamily="18" charset="0"/>
              </a:rPr>
              <a:t>，其中大部分装入低温恒温器样机。培养未来大规模生产的供应商并进行资格预审，并最终选择选择两到三个符合条件的供应商。</a:t>
            </a:r>
          </a:p>
          <a:p>
            <a:pPr lvl="0">
              <a:lnSpc>
                <a:spcPct val="100000"/>
              </a:lnSpc>
            </a:pPr>
            <a:r>
              <a:rPr lang="zh-CN" altLang="zh-CN" sz="2000" dirty="0">
                <a:latin typeface="Times New Roman" panose="02020603050405020304" pitchFamily="18" charset="0"/>
                <a:cs typeface="Times New Roman" panose="02020603050405020304" pitchFamily="18" charset="0"/>
              </a:rPr>
              <a:t>制造</a:t>
            </a:r>
            <a:r>
              <a:rPr lang="en-GB" altLang="zh-CN" sz="2000" dirty="0">
                <a:latin typeface="Times New Roman" panose="02020603050405020304" pitchFamily="18" charset="0"/>
                <a:cs typeface="Times New Roman" panose="02020603050405020304" pitchFamily="18" charset="0"/>
              </a:rPr>
              <a:t>3</a:t>
            </a:r>
            <a:r>
              <a:rPr lang="zh-CN" altLang="zh-CN" sz="2000" dirty="0">
                <a:latin typeface="Times New Roman" panose="02020603050405020304" pitchFamily="18" charset="0"/>
                <a:cs typeface="Times New Roman" panose="02020603050405020304" pitchFamily="18" charset="0"/>
              </a:rPr>
              <a:t>个完整的主环低温恒温器样机和</a:t>
            </a:r>
            <a:r>
              <a:rPr lang="en-GB" altLang="zh-CN" sz="2000" dirty="0">
                <a:latin typeface="Times New Roman" panose="02020603050405020304" pitchFamily="18" charset="0"/>
                <a:cs typeface="Times New Roman" panose="02020603050405020304" pitchFamily="18" charset="0"/>
              </a:rPr>
              <a:t>2</a:t>
            </a:r>
            <a:r>
              <a:rPr lang="zh-CN" altLang="zh-CN" sz="2000" dirty="0">
                <a:latin typeface="Times New Roman" panose="02020603050405020304" pitchFamily="18" charset="0"/>
                <a:cs typeface="Times New Roman" panose="02020603050405020304" pitchFamily="18" charset="0"/>
              </a:rPr>
              <a:t>个完整的增强器低温恒温器样机（包括</a:t>
            </a:r>
            <a:r>
              <a:rPr lang="en-GB" altLang="zh-CN" sz="2000" dirty="0">
                <a:latin typeface="Times New Roman" panose="02020603050405020304" pitchFamily="18" charset="0"/>
                <a:cs typeface="Times New Roman" panose="02020603050405020304" pitchFamily="18" charset="0"/>
              </a:rPr>
              <a:t>16</a:t>
            </a:r>
            <a:r>
              <a:rPr lang="zh-CN" altLang="zh-CN" sz="2000" dirty="0">
                <a:latin typeface="Times New Roman" panose="02020603050405020304" pitchFamily="18" charset="0"/>
                <a:cs typeface="Times New Roman" panose="02020603050405020304" pitchFamily="18" charset="0"/>
              </a:rPr>
              <a:t>组增强器超导腔、主耦合器、高次模耦合器和吸收器、调谐器等和</a:t>
            </a:r>
            <a:r>
              <a:rPr lang="en-GB" altLang="zh-CN" sz="2000" dirty="0">
                <a:latin typeface="Times New Roman" panose="02020603050405020304" pitchFamily="18" charset="0"/>
                <a:cs typeface="Times New Roman" panose="02020603050405020304" pitchFamily="18" charset="0"/>
              </a:rPr>
              <a:t>12</a:t>
            </a:r>
            <a:r>
              <a:rPr lang="zh-CN" altLang="zh-CN" sz="2000" dirty="0">
                <a:latin typeface="Times New Roman" panose="02020603050405020304" pitchFamily="18" charset="0"/>
                <a:cs typeface="Times New Roman" panose="02020603050405020304" pitchFamily="18" charset="0"/>
              </a:rPr>
              <a:t>组主环超导腔、主耦合器、高次模耦合器和吸收器、调谐器等），并进行</a:t>
            </a:r>
            <a:r>
              <a:rPr lang="zh-CN" altLang="zh-CN" sz="2000" dirty="0">
                <a:solidFill>
                  <a:srgbClr val="C00000"/>
                </a:solidFill>
                <a:latin typeface="Times New Roman" panose="02020603050405020304" pitchFamily="18" charset="0"/>
                <a:cs typeface="Times New Roman" panose="02020603050405020304" pitchFamily="18" charset="0"/>
              </a:rPr>
              <a:t>低温高功率测试，达到加速器运行指标</a:t>
            </a:r>
            <a:r>
              <a:rPr lang="zh-CN" altLang="zh-CN" sz="2000" dirty="0">
                <a:latin typeface="Times New Roman" panose="02020603050405020304" pitchFamily="18" charset="0"/>
                <a:cs typeface="Times New Roman" panose="02020603050405020304" pitchFamily="18" charset="0"/>
              </a:rPr>
              <a:t>：主环</a:t>
            </a:r>
            <a:r>
              <a:rPr lang="en-GB" altLang="zh-CN" sz="2000" dirty="0">
                <a:latin typeface="Times New Roman" panose="02020603050405020304" pitchFamily="18" charset="0"/>
                <a:cs typeface="Times New Roman" panose="02020603050405020304" pitchFamily="18" charset="0"/>
              </a:rPr>
              <a:t>650 MHz</a:t>
            </a:r>
            <a:r>
              <a:rPr lang="zh-CN" altLang="zh-CN" sz="2000" dirty="0">
                <a:latin typeface="Times New Roman" panose="02020603050405020304" pitchFamily="18" charset="0"/>
                <a:cs typeface="Times New Roman" panose="02020603050405020304" pitchFamily="18" charset="0"/>
              </a:rPr>
              <a:t>腔加速梯度</a:t>
            </a:r>
            <a:r>
              <a:rPr lang="en-GB" altLang="zh-CN" sz="2000" dirty="0">
                <a:latin typeface="Times New Roman" panose="02020603050405020304" pitchFamily="18" charset="0"/>
                <a:cs typeface="Times New Roman" panose="02020603050405020304" pitchFamily="18" charset="0"/>
              </a:rPr>
              <a:t>15.5 MV/m</a:t>
            </a:r>
            <a:r>
              <a:rPr lang="zh-CN" altLang="zh-CN" sz="2000" dirty="0">
                <a:latin typeface="Times New Roman" panose="02020603050405020304" pitchFamily="18" charset="0"/>
                <a:cs typeface="Times New Roman" panose="02020603050405020304" pitchFamily="18" charset="0"/>
              </a:rPr>
              <a:t>，品质因数</a:t>
            </a:r>
            <a:r>
              <a:rPr lang="en-GB" altLang="zh-CN" sz="2000" dirty="0">
                <a:latin typeface="Times New Roman" panose="02020603050405020304" pitchFamily="18" charset="0"/>
                <a:cs typeface="Times New Roman" panose="02020603050405020304" pitchFamily="18" charset="0"/>
              </a:rPr>
              <a:t>4E10</a:t>
            </a:r>
            <a:r>
              <a:rPr lang="zh-CN" altLang="zh-CN" sz="2000" dirty="0">
                <a:latin typeface="Times New Roman" panose="02020603050405020304" pitchFamily="18" charset="0"/>
                <a:cs typeface="Times New Roman" panose="02020603050405020304" pitchFamily="18" charset="0"/>
              </a:rPr>
              <a:t>；增强器</a:t>
            </a:r>
            <a:r>
              <a:rPr lang="en-GB" altLang="zh-CN" sz="2000" dirty="0">
                <a:latin typeface="Times New Roman" panose="02020603050405020304" pitchFamily="18" charset="0"/>
                <a:cs typeface="Times New Roman" panose="02020603050405020304" pitchFamily="18" charset="0"/>
              </a:rPr>
              <a:t>1.3 GHz</a:t>
            </a:r>
            <a:r>
              <a:rPr lang="zh-CN" altLang="zh-CN" sz="2000" dirty="0">
                <a:latin typeface="Times New Roman" panose="02020603050405020304" pitchFamily="18" charset="0"/>
                <a:cs typeface="Times New Roman" panose="02020603050405020304" pitchFamily="18" charset="0"/>
              </a:rPr>
              <a:t>腔加速梯度</a:t>
            </a:r>
            <a:r>
              <a:rPr lang="en-GB" altLang="zh-CN" sz="2000" dirty="0">
                <a:latin typeface="Times New Roman" panose="02020603050405020304" pitchFamily="18" charset="0"/>
                <a:cs typeface="Times New Roman" panose="02020603050405020304" pitchFamily="18" charset="0"/>
              </a:rPr>
              <a:t>19.3 MV/m</a:t>
            </a:r>
            <a:r>
              <a:rPr lang="zh-CN" altLang="zh-CN" sz="2000" dirty="0">
                <a:latin typeface="Times New Roman" panose="02020603050405020304" pitchFamily="18" charset="0"/>
                <a:cs typeface="Times New Roman" panose="02020603050405020304" pitchFamily="18" charset="0"/>
              </a:rPr>
              <a:t>，品质因数</a:t>
            </a:r>
            <a:r>
              <a:rPr lang="en-GB" altLang="zh-CN" sz="2000" dirty="0">
                <a:latin typeface="Times New Roman" panose="02020603050405020304" pitchFamily="18" charset="0"/>
                <a:cs typeface="Times New Roman" panose="02020603050405020304" pitchFamily="18" charset="0"/>
              </a:rPr>
              <a:t>2E10</a:t>
            </a:r>
            <a:r>
              <a:rPr lang="zh-CN" altLang="zh-CN" sz="2000" dirty="0">
                <a:latin typeface="Times New Roman" panose="02020603050405020304" pitchFamily="18" charset="0"/>
                <a:cs typeface="Times New Roman" panose="02020603050405020304" pitchFamily="18" charset="0"/>
              </a:rPr>
              <a:t>。</a:t>
            </a:r>
          </a:p>
          <a:p>
            <a:pPr lvl="0">
              <a:lnSpc>
                <a:spcPct val="100000"/>
              </a:lnSpc>
            </a:pPr>
            <a:r>
              <a:rPr lang="zh-CN" altLang="zh-CN" sz="2000" dirty="0">
                <a:latin typeface="Times New Roman" panose="02020603050405020304" pitchFamily="18" charset="0"/>
                <a:cs typeface="Times New Roman" panose="02020603050405020304" pitchFamily="18" charset="0"/>
              </a:rPr>
              <a:t>分别连接</a:t>
            </a:r>
            <a:r>
              <a:rPr lang="en-GB" altLang="zh-CN" sz="2000" dirty="0">
                <a:latin typeface="Times New Roman" panose="02020603050405020304" pitchFamily="18" charset="0"/>
                <a:cs typeface="Times New Roman" panose="02020603050405020304" pitchFamily="18" charset="0"/>
              </a:rPr>
              <a:t>3</a:t>
            </a:r>
            <a:r>
              <a:rPr lang="zh-CN" altLang="zh-CN" sz="2000" dirty="0">
                <a:latin typeface="Times New Roman" panose="02020603050405020304" pitchFamily="18" charset="0"/>
                <a:cs typeface="Times New Roman" panose="02020603050405020304" pitchFamily="18" charset="0"/>
              </a:rPr>
              <a:t>个主环低温恒温器和</a:t>
            </a:r>
            <a:r>
              <a:rPr lang="en-GB" altLang="zh-CN" sz="2000" dirty="0">
                <a:latin typeface="Times New Roman" panose="02020603050405020304" pitchFamily="18" charset="0"/>
                <a:cs typeface="Times New Roman" panose="02020603050405020304" pitchFamily="18" charset="0"/>
              </a:rPr>
              <a:t>2</a:t>
            </a:r>
            <a:r>
              <a:rPr lang="zh-CN" altLang="zh-CN" sz="2000" dirty="0">
                <a:latin typeface="Times New Roman" panose="02020603050405020304" pitchFamily="18" charset="0"/>
                <a:cs typeface="Times New Roman" panose="02020603050405020304" pitchFamily="18" charset="0"/>
              </a:rPr>
              <a:t>个增强器低温恒温器，进行</a:t>
            </a:r>
            <a:r>
              <a:rPr lang="zh-CN" altLang="zh-CN" sz="2000" dirty="0">
                <a:solidFill>
                  <a:srgbClr val="C00000"/>
                </a:solidFill>
                <a:latin typeface="Times New Roman" panose="02020603050405020304" pitchFamily="18" charset="0"/>
                <a:cs typeface="Times New Roman" panose="02020603050405020304" pitchFamily="18" charset="0"/>
              </a:rPr>
              <a:t>束流实验</a:t>
            </a:r>
            <a:r>
              <a:rPr lang="zh-CN" altLang="zh-CN" sz="2000" dirty="0">
                <a:latin typeface="Times New Roman" panose="02020603050405020304" pitchFamily="18" charset="0"/>
                <a:cs typeface="Times New Roman" panose="02020603050405020304" pitchFamily="18" charset="0"/>
              </a:rPr>
              <a:t>，尤其是对主环的高次模引出、吸收及热负荷性能进行检验。</a:t>
            </a:r>
          </a:p>
          <a:p>
            <a:pPr>
              <a:lnSpc>
                <a:spcPct val="100000"/>
              </a:lnSpc>
            </a:pPr>
            <a:r>
              <a:rPr lang="zh-CN" altLang="zh-CN" sz="2000" dirty="0">
                <a:latin typeface="Times New Roman" panose="02020603050405020304" pitchFamily="18" charset="0"/>
                <a:cs typeface="Times New Roman" panose="02020603050405020304" pitchFamily="18" charset="0"/>
              </a:rPr>
              <a:t>超导高频研发队伍需要在产业化准备阶段结束时达到约</a:t>
            </a:r>
            <a:r>
              <a:rPr lang="en-US" altLang="zh-CN" sz="2000" dirty="0">
                <a:latin typeface="Times New Roman" panose="02020603050405020304" pitchFamily="18" charset="0"/>
                <a:cs typeface="Times New Roman" panose="02020603050405020304" pitchFamily="18" charset="0"/>
              </a:rPr>
              <a:t>200</a:t>
            </a:r>
            <a:r>
              <a:rPr lang="zh-CN" altLang="zh-CN" sz="2000" dirty="0">
                <a:latin typeface="Times New Roman" panose="02020603050405020304" pitchFamily="18" charset="0"/>
                <a:cs typeface="Times New Roman" panose="02020603050405020304" pitchFamily="18" charset="0"/>
              </a:rPr>
              <a:t>个全职员工，为大规模生产、测试和安装做好准备</a:t>
            </a:r>
            <a:r>
              <a:rPr lang="zh-CN" altLang="zh-CN" sz="2000" dirty="0" smtClean="0">
                <a:latin typeface="Times New Roman" panose="02020603050405020304" pitchFamily="18" charset="0"/>
                <a:cs typeface="Times New Roman" panose="02020603050405020304" pitchFamily="18" charset="0"/>
              </a:rPr>
              <a:t>。</a:t>
            </a:r>
            <a:endParaRPr lang="zh-CN" altLang="en-US" sz="2400" dirty="0"/>
          </a:p>
        </p:txBody>
      </p:sp>
      <p:sp>
        <p:nvSpPr>
          <p:cNvPr id="5" name="灯片编号占位符 4"/>
          <p:cNvSpPr>
            <a:spLocks noGrp="1"/>
          </p:cNvSpPr>
          <p:nvPr>
            <p:ph type="sldNum" sz="quarter" idx="12"/>
          </p:nvPr>
        </p:nvSpPr>
        <p:spPr/>
        <p:txBody>
          <a:bodyPr/>
          <a:lstStyle/>
          <a:p>
            <a:fld id="{FCF376E8-7192-4F0B-9B89-E5C2A811C883}" type="slidenum">
              <a:rPr lang="zh-CN" altLang="en-US" smtClean="0">
                <a:solidFill>
                  <a:prstClr val="black">
                    <a:tint val="75000"/>
                  </a:prstClr>
                </a:solidFill>
              </a:rPr>
              <a:pPr/>
              <a:t>95</a:t>
            </a:fld>
            <a:endParaRPr lang="zh-CN" altLang="en-US">
              <a:solidFill>
                <a:prstClr val="black">
                  <a:tint val="75000"/>
                </a:prstClr>
              </a:solidFill>
            </a:endParaRPr>
          </a:p>
        </p:txBody>
      </p:sp>
    </p:spTree>
    <p:extLst>
      <p:ext uri="{BB962C8B-B14F-4D97-AF65-F5344CB8AC3E}">
        <p14:creationId xmlns:p14="http://schemas.microsoft.com/office/powerpoint/2010/main" val="1692587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586507"/>
            <a:ext cx="7886700" cy="863039"/>
          </a:xfrm>
        </p:spPr>
        <p:txBody>
          <a:bodyPr>
            <a:normAutofit/>
          </a:bodyPr>
          <a:lstStyle/>
          <a:p>
            <a:pPr algn="ctr"/>
            <a:r>
              <a:rPr lang="zh-CN" altLang="zh-CN" sz="4000" b="1" dirty="0">
                <a:solidFill>
                  <a:srgbClr val="C00000"/>
                </a:solidFill>
              </a:rPr>
              <a:t>超导实验室基础设施</a:t>
            </a:r>
            <a:r>
              <a:rPr lang="zh-CN" altLang="zh-CN" sz="4000" b="1" dirty="0" smtClean="0">
                <a:solidFill>
                  <a:srgbClr val="C00000"/>
                </a:solidFill>
              </a:rPr>
              <a:t>建设</a:t>
            </a:r>
            <a:endParaRPr lang="zh-CN" altLang="en-US" sz="4000" dirty="0">
              <a:solidFill>
                <a:srgbClr val="C00000"/>
              </a:solidFill>
            </a:endParaRPr>
          </a:p>
        </p:txBody>
      </p:sp>
      <p:sp>
        <p:nvSpPr>
          <p:cNvPr id="3" name="内容占位符 2"/>
          <p:cNvSpPr>
            <a:spLocks noGrp="1"/>
          </p:cNvSpPr>
          <p:nvPr>
            <p:ph idx="1"/>
          </p:nvPr>
        </p:nvSpPr>
        <p:spPr>
          <a:xfrm>
            <a:off x="463516" y="1825625"/>
            <a:ext cx="8216967" cy="4825432"/>
          </a:xfrm>
        </p:spPr>
        <p:txBody>
          <a:bodyPr>
            <a:normAutofit/>
          </a:bodyPr>
          <a:lstStyle/>
          <a:p>
            <a:pPr>
              <a:lnSpc>
                <a:spcPct val="110000"/>
              </a:lnSpc>
            </a:pPr>
            <a:r>
              <a:rPr lang="en-GB" altLang="zh-CN" sz="2000" dirty="0" smtClean="0">
                <a:latin typeface="Times New Roman" panose="02020603050405020304" pitchFamily="18" charset="0"/>
                <a:cs typeface="Times New Roman" panose="02020603050405020304" pitchFamily="18" charset="0"/>
              </a:rPr>
              <a:t>2019</a:t>
            </a:r>
            <a:r>
              <a:rPr lang="zh-CN" altLang="zh-CN" sz="2000" dirty="0">
                <a:latin typeface="Times New Roman" panose="02020603050405020304" pitchFamily="18" charset="0"/>
                <a:cs typeface="Times New Roman" panose="02020603050405020304" pitchFamily="18" charset="0"/>
              </a:rPr>
              <a:t>年之前须建立一个</a:t>
            </a:r>
            <a:r>
              <a:rPr lang="zh-CN" altLang="zh-CN" sz="2000" dirty="0">
                <a:solidFill>
                  <a:srgbClr val="C00000"/>
                </a:solidFill>
                <a:latin typeface="Times New Roman" panose="02020603050405020304" pitchFamily="18" charset="0"/>
                <a:cs typeface="Times New Roman" panose="02020603050405020304" pitchFamily="18" charset="0"/>
              </a:rPr>
              <a:t>大规模的超导实验室</a:t>
            </a:r>
            <a:r>
              <a:rPr lang="zh-CN" altLang="zh-CN" sz="2000" dirty="0">
                <a:latin typeface="Times New Roman" panose="02020603050405020304" pitchFamily="18" charset="0"/>
                <a:cs typeface="Times New Roman" panose="02020603050405020304" pitchFamily="18" charset="0"/>
              </a:rPr>
              <a:t>（包括超导高频及超导磁铁），</a:t>
            </a:r>
            <a:r>
              <a:rPr lang="zh-CN" altLang="zh-CN" sz="2000" dirty="0" smtClean="0">
                <a:solidFill>
                  <a:srgbClr val="C00000"/>
                </a:solidFill>
                <a:latin typeface="Times New Roman" panose="02020603050405020304" pitchFamily="18" charset="0"/>
                <a:cs typeface="Times New Roman" panose="02020603050405020304" pitchFamily="18" charset="0"/>
              </a:rPr>
              <a:t>面积</a:t>
            </a:r>
            <a:r>
              <a:rPr lang="en-GB" altLang="zh-CN" sz="2000" dirty="0" smtClean="0">
                <a:solidFill>
                  <a:srgbClr val="C00000"/>
                </a:solidFill>
                <a:latin typeface="Times New Roman" panose="02020603050405020304" pitchFamily="18" charset="0"/>
                <a:cs typeface="Times New Roman" panose="02020603050405020304" pitchFamily="18" charset="0"/>
              </a:rPr>
              <a:t>10000</a:t>
            </a:r>
            <a:r>
              <a:rPr lang="zh-CN" altLang="zh-CN" sz="2000" dirty="0">
                <a:solidFill>
                  <a:srgbClr val="C00000"/>
                </a:solidFill>
                <a:latin typeface="Times New Roman" panose="02020603050405020304" pitchFamily="18" charset="0"/>
                <a:cs typeface="Times New Roman" panose="02020603050405020304" pitchFamily="18" charset="0"/>
              </a:rPr>
              <a:t>平米</a:t>
            </a:r>
            <a:r>
              <a:rPr lang="zh-CN" altLang="zh-CN" sz="2000" dirty="0">
                <a:latin typeface="Times New Roman" panose="02020603050405020304" pitchFamily="18" charset="0"/>
                <a:cs typeface="Times New Roman" panose="02020603050405020304" pitchFamily="18" charset="0"/>
              </a:rPr>
              <a:t>，用于支撑预研、产业化准备及大规模生产阶段的研制、组装和测试</a:t>
            </a:r>
            <a:r>
              <a:rPr lang="zh-CN" altLang="zh-CN" sz="2000" dirty="0" smtClean="0">
                <a:latin typeface="Times New Roman" panose="02020603050405020304" pitchFamily="18" charset="0"/>
                <a:cs typeface="Times New Roman" panose="02020603050405020304" pitchFamily="18" charset="0"/>
              </a:rPr>
              <a:t>。</a:t>
            </a:r>
            <a:endParaRPr lang="en-US" altLang="zh-CN" sz="2000" dirty="0" smtClean="0">
              <a:latin typeface="Times New Roman" panose="02020603050405020304" pitchFamily="18" charset="0"/>
              <a:cs typeface="Times New Roman" panose="02020603050405020304" pitchFamily="18" charset="0"/>
            </a:endParaRPr>
          </a:p>
          <a:p>
            <a:pPr>
              <a:lnSpc>
                <a:spcPct val="110000"/>
              </a:lnSpc>
            </a:pPr>
            <a:r>
              <a:rPr lang="zh-CN" altLang="zh-CN" sz="2000" dirty="0" smtClean="0">
                <a:latin typeface="Times New Roman" panose="02020603050405020304" pitchFamily="18" charset="0"/>
                <a:cs typeface="Times New Roman" panose="02020603050405020304" pitchFamily="18" charset="0"/>
              </a:rPr>
              <a:t>实验室</a:t>
            </a:r>
            <a:r>
              <a:rPr lang="zh-CN" altLang="zh-CN" sz="2000" dirty="0">
                <a:latin typeface="Times New Roman" panose="02020603050405020304" pitchFamily="18" charset="0"/>
                <a:cs typeface="Times New Roman" panose="02020603050405020304" pitchFamily="18" charset="0"/>
              </a:rPr>
              <a:t>最终需要具备的</a:t>
            </a:r>
            <a:r>
              <a:rPr lang="zh-CN" altLang="zh-CN" sz="2000" dirty="0">
                <a:solidFill>
                  <a:srgbClr val="C00000"/>
                </a:solidFill>
                <a:latin typeface="Times New Roman" panose="02020603050405020304" pitchFamily="18" charset="0"/>
                <a:cs typeface="Times New Roman" panose="02020603050405020304" pitchFamily="18" charset="0"/>
              </a:rPr>
              <a:t>生产和</a:t>
            </a:r>
            <a:r>
              <a:rPr lang="zh-CN" altLang="zh-CN" sz="2000" dirty="0" smtClean="0">
                <a:solidFill>
                  <a:srgbClr val="C00000"/>
                </a:solidFill>
                <a:latin typeface="Times New Roman" panose="02020603050405020304" pitchFamily="18" charset="0"/>
                <a:cs typeface="Times New Roman" panose="02020603050405020304" pitchFamily="18" charset="0"/>
              </a:rPr>
              <a:t>测试能力</a:t>
            </a:r>
            <a:r>
              <a:rPr lang="zh-CN" altLang="zh-CN" sz="2000" dirty="0" smtClean="0">
                <a:latin typeface="Times New Roman" panose="02020603050405020304" pitchFamily="18" charset="0"/>
                <a:cs typeface="Times New Roman" panose="02020603050405020304" pitchFamily="18" charset="0"/>
              </a:rPr>
              <a:t>：每周垂直测试两个主环超导腔和两个增强器超导腔，每月组装并测试一个增强器低温恒温器和两个主环低温恒温器。</a:t>
            </a:r>
            <a:endParaRPr lang="zh-CN" altLang="zh-CN" sz="2000" dirty="0">
              <a:latin typeface="Times New Roman" panose="02020603050405020304" pitchFamily="18" charset="0"/>
              <a:cs typeface="Times New Roman" panose="02020603050405020304" pitchFamily="18" charset="0"/>
            </a:endParaRPr>
          </a:p>
          <a:p>
            <a:pPr>
              <a:lnSpc>
                <a:spcPct val="110000"/>
              </a:lnSpc>
            </a:pPr>
            <a:r>
              <a:rPr lang="zh-CN" altLang="zh-CN" sz="2000" dirty="0">
                <a:latin typeface="Times New Roman" panose="02020603050405020304" pitchFamily="18" charset="0"/>
                <a:cs typeface="Times New Roman" panose="02020603050405020304" pitchFamily="18" charset="0"/>
              </a:rPr>
              <a:t>实验大厅将在一宽大整体场房内集中安装和试验各类超导设备，能够完成各种类型、大批量超导腔的制造、表面处理、洁净总装、垂直测试、水平高功率试验等，</a:t>
            </a:r>
            <a:r>
              <a:rPr lang="zh-CN" altLang="zh-CN" sz="2000" dirty="0">
                <a:solidFill>
                  <a:srgbClr val="C00000"/>
                </a:solidFill>
                <a:latin typeface="Times New Roman" panose="02020603050405020304" pitchFamily="18" charset="0"/>
                <a:cs typeface="Times New Roman" panose="02020603050405020304" pitchFamily="18" charset="0"/>
              </a:rPr>
              <a:t>具备低温液氦循环制冷和微波功率源设施</a:t>
            </a:r>
            <a:r>
              <a:rPr lang="zh-CN" altLang="zh-CN" sz="2000" dirty="0">
                <a:latin typeface="Times New Roman" panose="02020603050405020304" pitchFamily="18" charset="0"/>
                <a:cs typeface="Times New Roman" panose="02020603050405020304" pitchFamily="18" charset="0"/>
              </a:rPr>
              <a:t>，可以同时在线高功率试验四组</a:t>
            </a:r>
            <a:r>
              <a:rPr lang="en-GB" altLang="zh-CN" sz="2000" dirty="0">
                <a:latin typeface="Times New Roman" panose="02020603050405020304" pitchFamily="18" charset="0"/>
                <a:cs typeface="Times New Roman" panose="02020603050405020304" pitchFamily="18" charset="0"/>
              </a:rPr>
              <a:t>12</a:t>
            </a:r>
            <a:r>
              <a:rPr lang="zh-CN" altLang="zh-CN" sz="2000" dirty="0">
                <a:latin typeface="Times New Roman" panose="02020603050405020304" pitchFamily="18" charset="0"/>
                <a:cs typeface="Times New Roman" panose="02020603050405020304" pitchFamily="18" charset="0"/>
              </a:rPr>
              <a:t>米长的超导腔低温恒温器，并同时保证大厅内</a:t>
            </a:r>
            <a:r>
              <a:rPr lang="en-GB" altLang="zh-CN" sz="2000" dirty="0">
                <a:latin typeface="Times New Roman" panose="02020603050405020304" pitchFamily="18" charset="0"/>
                <a:cs typeface="Times New Roman" panose="02020603050405020304" pitchFamily="18" charset="0"/>
              </a:rPr>
              <a:t>4</a:t>
            </a:r>
            <a:r>
              <a:rPr lang="zh-CN" altLang="zh-CN" sz="2000" dirty="0">
                <a:latin typeface="Times New Roman" panose="02020603050405020304" pitchFamily="18" charset="0"/>
                <a:cs typeface="Times New Roman" panose="02020603050405020304" pitchFamily="18" charset="0"/>
              </a:rPr>
              <a:t>个垂直测试进行。</a:t>
            </a:r>
          </a:p>
          <a:p>
            <a:pPr>
              <a:lnSpc>
                <a:spcPct val="110000"/>
              </a:lnSpc>
            </a:pPr>
            <a:r>
              <a:rPr lang="zh-CN" altLang="zh-CN" sz="2000" dirty="0">
                <a:latin typeface="Times New Roman" panose="02020603050405020304" pitchFamily="18" charset="0"/>
                <a:cs typeface="Times New Roman" panose="02020603050405020304" pitchFamily="18" charset="0"/>
              </a:rPr>
              <a:t>此过程中需要</a:t>
            </a:r>
            <a:r>
              <a:rPr lang="zh-CN" altLang="zh-CN" sz="2000" dirty="0">
                <a:solidFill>
                  <a:srgbClr val="C00000"/>
                </a:solidFill>
                <a:latin typeface="Times New Roman" panose="02020603050405020304" pitchFamily="18" charset="0"/>
                <a:cs typeface="Times New Roman" panose="02020603050405020304" pitchFamily="18" charset="0"/>
              </a:rPr>
              <a:t>学习和借鉴国外超导实验室基础设施建设及超导加速器产业化的成功经验</a:t>
            </a:r>
            <a:r>
              <a:rPr lang="zh-CN" altLang="zh-CN" sz="2000" dirty="0" smtClean="0">
                <a:latin typeface="Times New Roman" panose="02020603050405020304" pitchFamily="18" charset="0"/>
                <a:cs typeface="Times New Roman" panose="02020603050405020304" pitchFamily="18" charset="0"/>
              </a:rPr>
              <a:t>。</a:t>
            </a:r>
            <a:endParaRPr lang="zh-CN" altLang="zh-CN" sz="2000" dirty="0">
              <a:latin typeface="Times New Roman" panose="02020603050405020304" pitchFamily="18" charset="0"/>
              <a:cs typeface="Times New Roman" panose="02020603050405020304" pitchFamily="18" charset="0"/>
            </a:endParaRPr>
          </a:p>
        </p:txBody>
      </p:sp>
      <p:sp>
        <p:nvSpPr>
          <p:cNvPr id="5" name="灯片编号占位符 4"/>
          <p:cNvSpPr>
            <a:spLocks noGrp="1"/>
          </p:cNvSpPr>
          <p:nvPr>
            <p:ph type="sldNum" sz="quarter" idx="12"/>
          </p:nvPr>
        </p:nvSpPr>
        <p:spPr/>
        <p:txBody>
          <a:bodyPr/>
          <a:lstStyle/>
          <a:p>
            <a:fld id="{FCF376E8-7192-4F0B-9B89-E5C2A811C883}" type="slidenum">
              <a:rPr lang="zh-CN" altLang="en-US" smtClean="0">
                <a:solidFill>
                  <a:prstClr val="black">
                    <a:tint val="75000"/>
                  </a:prstClr>
                </a:solidFill>
              </a:rPr>
              <a:pPr/>
              <a:t>96</a:t>
            </a:fld>
            <a:endParaRPr lang="zh-CN" altLang="en-US">
              <a:solidFill>
                <a:prstClr val="black">
                  <a:tint val="75000"/>
                </a:prstClr>
              </a:solidFill>
            </a:endParaRPr>
          </a:p>
        </p:txBody>
      </p:sp>
    </p:spTree>
    <p:extLst>
      <p:ext uri="{BB962C8B-B14F-4D97-AF65-F5344CB8AC3E}">
        <p14:creationId xmlns:p14="http://schemas.microsoft.com/office/powerpoint/2010/main" val="2847543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FermilabTemplate">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FermilabTemplate">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template-european-xfel-gmbh_presentation-with-partner-logos">
  <a:themeElements>
    <a:clrScheme name="XFEL">
      <a:dk1>
        <a:srgbClr val="261748"/>
      </a:dk1>
      <a:lt1>
        <a:srgbClr val="FFFFFF"/>
      </a:lt1>
      <a:dk2>
        <a:srgbClr val="000000"/>
      </a:dk2>
      <a:lt2>
        <a:srgbClr val="E0E0E0"/>
      </a:lt2>
      <a:accent1>
        <a:srgbClr val="261748"/>
      </a:accent1>
      <a:accent2>
        <a:srgbClr val="FD930A"/>
      </a:accent2>
      <a:accent3>
        <a:srgbClr val="000000"/>
      </a:accent3>
      <a:accent4>
        <a:srgbClr val="626262"/>
      </a:accent4>
      <a:accent5>
        <a:srgbClr val="ACABB1"/>
      </a:accent5>
      <a:accent6>
        <a:srgbClr val="E0E0E0"/>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2700" cap="flat" cmpd="sng" algn="ctr">
          <a:solidFill>
            <a:schemeClr val="accent3"/>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268288" marR="0" indent="-268288"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n"/>
          <a:tabLst/>
          <a:defRPr kumimoji="0" sz="2000" b="0" i="0" u="none" strike="noStrike" cap="none" normalizeH="0" baseline="0" smtClean="0">
            <a:ln>
              <a:noFill/>
            </a:ln>
            <a:solidFill>
              <a:schemeClr val="accent3"/>
            </a:solidFill>
            <a:effectLst/>
            <a:latin typeface="Arial" charset="0"/>
            <a:ea typeface="ＭＳ Ｐゴシック" pitchFamily="112" charset="-128"/>
          </a:defRPr>
        </a:defPPr>
      </a:lstStyle>
    </a:spDef>
    <a:lnDef>
      <a:spPr bwMode="auto">
        <a:noFill/>
        <a:ln w="12700" cap="flat" cmpd="sng" algn="ctr">
          <a:solidFill>
            <a:schemeClr val="fo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a:lstStyle/>
    </a:lnDef>
    <a:txDef>
      <a:spPr>
        <a:noFill/>
      </a:spPr>
      <a:bodyPr wrap="none" rtlCol="0">
        <a:spAutoFit/>
      </a:bodyPr>
      <a:lstStyle>
        <a:defPPr marL="268288" indent="-268288">
          <a:spcBef>
            <a:spcPts val="600"/>
          </a:spcBef>
          <a:buClr>
            <a:schemeClr val="accent2"/>
          </a:buClr>
          <a:buSzPct val="80000"/>
          <a:defRPr sz="2000" smtClean="0">
            <a:solidFill>
              <a:schemeClr val="accent3"/>
            </a:solidFill>
          </a:defRPr>
        </a:defPPr>
      </a:lstStyle>
    </a:txDef>
  </a:objectDefaults>
  <a:extraClrSchemeLst>
    <a:extraClrScheme>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_FermilabTemplate">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3139</TotalTime>
  <Words>8007</Words>
  <Application>Microsoft Office PowerPoint</Application>
  <PresentationFormat>全屏显示(4:3)</PresentationFormat>
  <Paragraphs>1860</Paragraphs>
  <Slides>96</Slides>
  <Notes>20</Notes>
  <HiddenSlides>0</HiddenSlides>
  <MMClips>0</MMClips>
  <ScaleCrop>false</ScaleCrop>
  <HeadingPairs>
    <vt:vector size="8" baseType="variant">
      <vt:variant>
        <vt:lpstr>已用的字体</vt:lpstr>
      </vt:variant>
      <vt:variant>
        <vt:i4>20</vt:i4>
      </vt:variant>
      <vt:variant>
        <vt:lpstr>主题</vt:lpstr>
      </vt:variant>
      <vt:variant>
        <vt:i4>16</vt:i4>
      </vt:variant>
      <vt:variant>
        <vt:lpstr>嵌入 OLE 服务器</vt:lpstr>
      </vt:variant>
      <vt:variant>
        <vt:i4>2</vt:i4>
      </vt:variant>
      <vt:variant>
        <vt:lpstr>幻灯片标题</vt:lpstr>
      </vt:variant>
      <vt:variant>
        <vt:i4>96</vt:i4>
      </vt:variant>
    </vt:vector>
  </HeadingPairs>
  <TitlesOfParts>
    <vt:vector size="134" baseType="lpstr">
      <vt:lpstr>Arial Unicode MS</vt:lpstr>
      <vt:lpstr>Geneva</vt:lpstr>
      <vt:lpstr>MS Mincho</vt:lpstr>
      <vt:lpstr>ＭＳ Ｐゴシック</vt:lpstr>
      <vt:lpstr>ＭＳ Ｐゴシック</vt:lpstr>
      <vt:lpstr>Optima</vt:lpstr>
      <vt:lpstr>黑体</vt:lpstr>
      <vt:lpstr>楷体</vt:lpstr>
      <vt:lpstr>宋体</vt:lpstr>
      <vt:lpstr>Arial</vt:lpstr>
      <vt:lpstr>Calibri</vt:lpstr>
      <vt:lpstr>Calibri Light</vt:lpstr>
      <vt:lpstr>Cambria Math</vt:lpstr>
      <vt:lpstr>Georgia</vt:lpstr>
      <vt:lpstr>Helvetica</vt:lpstr>
      <vt:lpstr>Symbol</vt:lpstr>
      <vt:lpstr>Tahoma</vt:lpstr>
      <vt:lpstr>Times New Roman</vt:lpstr>
      <vt:lpstr>Verdana</vt:lpstr>
      <vt:lpstr>Wingdings</vt:lpstr>
      <vt:lpstr>Office 主题</vt:lpstr>
      <vt:lpstr>1_Office 主题</vt:lpstr>
      <vt:lpstr>2_Office 主题</vt:lpstr>
      <vt:lpstr>3_Office 主题</vt:lpstr>
      <vt:lpstr>4_Office 主题</vt:lpstr>
      <vt:lpstr>5_Office 主题</vt:lpstr>
      <vt:lpstr>6_Office 主题</vt:lpstr>
      <vt:lpstr>7_Office 主题</vt:lpstr>
      <vt:lpstr>8_Office 主题</vt:lpstr>
      <vt:lpstr>FermilabTemplate</vt:lpstr>
      <vt:lpstr>1_FermilabTemplate</vt:lpstr>
      <vt:lpstr>template-european-xfel-gmbh_presentation-with-partner-logos</vt:lpstr>
      <vt:lpstr>Larissa-Design</vt:lpstr>
      <vt:lpstr>FNAL_TemplateMac_060514</vt:lpstr>
      <vt:lpstr>Office Theme</vt:lpstr>
      <vt:lpstr>2_FermilabTemplate</vt:lpstr>
      <vt:lpstr>Document</vt:lpstr>
      <vt:lpstr>Graph</vt:lpstr>
      <vt:lpstr>CEPC SRF Working Group Meeting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Local Double Ring Scheme</vt:lpstr>
      <vt:lpstr>LDR Time Structure</vt:lpstr>
      <vt:lpstr>Beam Loading of Bunch Trains</vt:lpstr>
      <vt:lpstr>Beam Loading of Bunch Trains</vt:lpstr>
      <vt:lpstr>CEPC Top-level Parameters related to SRF System (1)</vt:lpstr>
      <vt:lpstr>CEPC Top-level Parameters related to SRF System (2)</vt:lpstr>
      <vt:lpstr>CEPC RF Parameters</vt:lpstr>
      <vt:lpstr>CEPC SRF System Layout</vt:lpstr>
      <vt:lpstr>PowerPoint 演示文稿</vt:lpstr>
      <vt:lpstr>PowerPoint 演示文稿</vt:lpstr>
      <vt:lpstr>Main Ring SRF System Design Criteria</vt:lpstr>
      <vt:lpstr>Main Parameters of CEPC SRF System</vt:lpstr>
      <vt:lpstr>Choice of RF Frequency,  #Cavity, #Cell, Gradient and Q0</vt:lpstr>
      <vt:lpstr>High Q0</vt:lpstr>
      <vt:lpstr>650 MHz 5-cell Cavity</vt:lpstr>
      <vt:lpstr>Cavity Design Parameters</vt:lpstr>
      <vt:lpstr>Status of development of critical components, 650 MHz                         </vt:lpstr>
      <vt:lpstr>Status of development of critical components, 650 MHz CMs</vt:lpstr>
      <vt:lpstr>HOM Power Spectrum and Damping</vt:lpstr>
      <vt:lpstr>HOM Heat Load Budget</vt:lpstr>
      <vt:lpstr>HOM Damping Scheme</vt:lpstr>
      <vt:lpstr>HOM Impedance of Main Ring 650 MHz Cavity</vt:lpstr>
      <vt:lpstr>PowerPoint 演示文稿</vt:lpstr>
      <vt:lpstr>HOM Coupler Design</vt:lpstr>
      <vt:lpstr>HOM Absorbers beam test</vt:lpstr>
      <vt:lpstr>HOM damping for the BNL4 cavity</vt:lpstr>
      <vt:lpstr>SOM Damping</vt:lpstr>
      <vt:lpstr>Power Coupler</vt:lpstr>
      <vt:lpstr>Tuner</vt:lpstr>
      <vt:lpstr>预研关键技术</vt:lpstr>
      <vt:lpstr>关键技术：高品质因数超导腔</vt:lpstr>
      <vt:lpstr>A bit of history about N doping</vt:lpstr>
      <vt:lpstr>Doping Treatment: small variation from standard protocol, large difference in performance</vt:lpstr>
      <vt:lpstr>From single cell R&amp;D to cryomodule ready technology: FNAL, Jlab, Cornell, SLAC together towards record Q &gt;2.7e10 @16MV/m, 2K</vt:lpstr>
      <vt:lpstr>Recipe optimization: quench fields</vt:lpstr>
      <vt:lpstr>New insights on quench in  N doped cavities – magnetic peak field driven</vt:lpstr>
      <vt:lpstr>Recipe optimization: RBCS vs flux sensitivity </vt:lpstr>
      <vt:lpstr>Is trapped magnetic flux sensitivity much higher for N doped cavities? Depends on the doping level -and the accelerating field </vt:lpstr>
      <vt:lpstr>Surface post N bake, pre-EP: poorly SC nitrides phases</vt:lpstr>
      <vt:lpstr>Surface post N bake + EP: only low level of interstitial N left</vt:lpstr>
      <vt:lpstr>Physics – perceived BCS limit has been overcome</vt:lpstr>
      <vt:lpstr>Field dependence of the penetration depth – a possible explanation for the field dependence of BCS RS?</vt:lpstr>
      <vt:lpstr>How much nitrogen is needed for optimal performance? The intermediate mean free path </vt:lpstr>
      <vt:lpstr>Milestone: record horizontal fully integrated test @ FNAL  N doped nine cell in LCLS-2 vessel &gt;3e10 at 16MV/m, 2K</vt:lpstr>
      <vt:lpstr>Bringing it all together: N-doped dressed cavity in cryomodule environment</vt:lpstr>
      <vt:lpstr>Utilizing new physics for record high Qs – bare 1-cell</vt:lpstr>
      <vt:lpstr>   Expelling 190 mG</vt:lpstr>
      <vt:lpstr>Mechanism#1: Depinning by Thermal Gradient</vt:lpstr>
      <vt:lpstr>PowerPoint 演示文稿</vt:lpstr>
      <vt:lpstr>PowerPoint 演示文稿</vt:lpstr>
      <vt:lpstr>Impact of the cooldown procedure</vt:lpstr>
      <vt:lpstr>FNAL 650 MHz 单cell腔 (beta=0.9) 垂测结果 （掺氮与标准后处理工艺比较）</vt:lpstr>
      <vt:lpstr>FNAL和JLAB十个1.3 GHz N-doping 9-cell腔 垂直测试结果</vt:lpstr>
      <vt:lpstr>IHEP ILC Cavity R&amp;D</vt:lpstr>
      <vt:lpstr>Single Cell Test Results</vt:lpstr>
      <vt:lpstr>9-cell Test Results and Limitation</vt:lpstr>
      <vt:lpstr>PowerPoint 演示文稿</vt:lpstr>
      <vt:lpstr>PowerPoint 演示文稿</vt:lpstr>
      <vt:lpstr>PowerPoint 演示文稿</vt:lpstr>
      <vt:lpstr>PowerPoint 演示文稿</vt:lpstr>
      <vt:lpstr>Absolute Peak Gradient Determination</vt:lpstr>
      <vt:lpstr>PowerPoint 演示文稿</vt:lpstr>
      <vt:lpstr>PowerPoint 演示文稿</vt:lpstr>
      <vt:lpstr>Cryomodule – Vertical Test comparison:  MAX GRADIENT</vt:lpstr>
      <vt:lpstr>Vertical Test - Cryomodule comparison IV:  Q0-values at ~ 23MV/m</vt:lpstr>
      <vt:lpstr>Installation progress</vt:lpstr>
      <vt:lpstr>IHEP Cavity Industrialization Study</vt:lpstr>
      <vt:lpstr>HERT New EBW Machine and Furnace</vt:lpstr>
      <vt:lpstr>TESLA 9-cell cavity</vt:lpstr>
      <vt:lpstr>Cavity and Cryomodule R&amp;D</vt:lpstr>
      <vt:lpstr>Coupler and Tuner R&amp;D</vt:lpstr>
      <vt:lpstr>SRF Facilities</vt:lpstr>
      <vt:lpstr>SRF Facilities</vt:lpstr>
      <vt:lpstr>关键技术：高阶模功率引出</vt:lpstr>
      <vt:lpstr>PowerPoint 演示文稿</vt:lpstr>
      <vt:lpstr>CEPC SRF R&amp;D Plan</vt:lpstr>
      <vt:lpstr>关键技术研发阶段</vt:lpstr>
      <vt:lpstr>产业化准备阶段</vt:lpstr>
      <vt:lpstr>超导实验室基础设施建设</vt:lpstr>
    </vt:vector>
  </TitlesOfParts>
  <Company>IHEP, China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CEPC SRF Working Group</dc:title>
  <dc:creator>翟纪元</dc:creator>
  <cp:lastModifiedBy>翟纪元</cp:lastModifiedBy>
  <cp:revision>819</cp:revision>
  <dcterms:created xsi:type="dcterms:W3CDTF">2015-10-24T03:24:12Z</dcterms:created>
  <dcterms:modified xsi:type="dcterms:W3CDTF">2015-11-01T12:56:51Z</dcterms:modified>
</cp:coreProperties>
</file>