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2" r:id="rId5"/>
    <p:sldId id="259" r:id="rId6"/>
    <p:sldId id="263" r:id="rId7"/>
    <p:sldId id="265" r:id="rId8"/>
    <p:sldId id="266" r:id="rId9"/>
    <p:sldId id="260" r:id="rId10"/>
    <p:sldId id="270" r:id="rId11"/>
    <p:sldId id="268" r:id="rId12"/>
    <p:sldId id="271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C3E6"/>
    <a:srgbClr val="CCECFF"/>
    <a:srgbClr val="99CCFF"/>
    <a:srgbClr val="FFFFFF"/>
    <a:srgbClr val="79A2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6498D-2E87-4911-BE0C-02A2D2583D1C}" type="datetimeFigureOut">
              <a:rPr lang="zh-CN" altLang="en-US" smtClean="0"/>
              <a:pPr/>
              <a:t>2015-11-2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4C16E-F383-418F-92EA-D5A9414CFD4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3917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6498D-2E87-4911-BE0C-02A2D2583D1C}" type="datetimeFigureOut">
              <a:rPr lang="zh-CN" altLang="en-US" smtClean="0"/>
              <a:pPr/>
              <a:t>2015-11-2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4C16E-F383-418F-92EA-D5A9414CFD4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9134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6498D-2E87-4911-BE0C-02A2D2583D1C}" type="datetimeFigureOut">
              <a:rPr lang="zh-CN" altLang="en-US" smtClean="0"/>
              <a:pPr/>
              <a:t>2015-11-2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4C16E-F383-418F-92EA-D5A9414CFD4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0800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6498D-2E87-4911-BE0C-02A2D2583D1C}" type="datetimeFigureOut">
              <a:rPr lang="zh-CN" altLang="en-US" smtClean="0"/>
              <a:pPr/>
              <a:t>2015-11-2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4C16E-F383-418F-92EA-D5A9414CFD4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2398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6498D-2E87-4911-BE0C-02A2D2583D1C}" type="datetimeFigureOut">
              <a:rPr lang="zh-CN" altLang="en-US" smtClean="0"/>
              <a:pPr/>
              <a:t>2015-11-2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4C16E-F383-418F-92EA-D5A9414CFD4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9114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6498D-2E87-4911-BE0C-02A2D2583D1C}" type="datetimeFigureOut">
              <a:rPr lang="zh-CN" altLang="en-US" smtClean="0"/>
              <a:pPr/>
              <a:t>2015-11-2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4C16E-F383-418F-92EA-D5A9414CFD4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7907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6498D-2E87-4911-BE0C-02A2D2583D1C}" type="datetimeFigureOut">
              <a:rPr lang="zh-CN" altLang="en-US" smtClean="0"/>
              <a:pPr/>
              <a:t>2015-11-2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4C16E-F383-418F-92EA-D5A9414CFD4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0686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6498D-2E87-4911-BE0C-02A2D2583D1C}" type="datetimeFigureOut">
              <a:rPr lang="zh-CN" altLang="en-US" smtClean="0"/>
              <a:pPr/>
              <a:t>2015-11-2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4C16E-F383-418F-92EA-D5A9414CFD4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9066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6498D-2E87-4911-BE0C-02A2D2583D1C}" type="datetimeFigureOut">
              <a:rPr lang="zh-CN" altLang="en-US" smtClean="0"/>
              <a:pPr/>
              <a:t>2015-11-2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4C16E-F383-418F-92EA-D5A9414CFD4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4390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6498D-2E87-4911-BE0C-02A2D2583D1C}" type="datetimeFigureOut">
              <a:rPr lang="zh-CN" altLang="en-US" smtClean="0"/>
              <a:pPr/>
              <a:t>2015-11-2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4C16E-F383-418F-92EA-D5A9414CFD4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3053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6498D-2E87-4911-BE0C-02A2D2583D1C}" type="datetimeFigureOut">
              <a:rPr lang="zh-CN" altLang="en-US" smtClean="0"/>
              <a:pPr/>
              <a:t>2015-11-2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4C16E-F383-418F-92EA-D5A9414CFD4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9051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6498D-2E87-4911-BE0C-02A2D2583D1C}" type="datetimeFigureOut">
              <a:rPr lang="zh-CN" altLang="en-US" smtClean="0"/>
              <a:pPr/>
              <a:t>2015-11-2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4C16E-F383-418F-92EA-D5A9414CFD4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9218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b="1" dirty="0" smtClean="0"/>
              <a:t>CEPC </a:t>
            </a:r>
            <a:r>
              <a:rPr lang="en-US" altLang="zh-CN" b="1" dirty="0" err="1" smtClean="0"/>
              <a:t>Cryomodule</a:t>
            </a:r>
            <a:r>
              <a:rPr lang="en-US" altLang="zh-CN" b="1" dirty="0" smtClean="0"/>
              <a:t> for 650MHz cavity</a:t>
            </a:r>
            <a:endParaRPr lang="zh-CN" altLang="en-US" b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4173966"/>
            <a:ext cx="9144000" cy="1083833"/>
          </a:xfrm>
        </p:spPr>
        <p:txBody>
          <a:bodyPr/>
          <a:lstStyle/>
          <a:p>
            <a:r>
              <a:rPr lang="en-US" altLang="zh-CN" dirty="0" smtClean="0"/>
              <a:t>Zhao </a:t>
            </a:r>
            <a:r>
              <a:rPr lang="en-US" altLang="zh-CN" dirty="0" err="1" smtClean="0"/>
              <a:t>tongxian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15787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设计考虑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zh-CN" altLang="en-US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结构设计</a:t>
            </a:r>
            <a:endParaRPr lang="en-US" altLang="zh-CN" b="1" dirty="0" smtClean="0">
              <a:solidFill>
                <a:srgbClr val="00B050"/>
              </a:solidFill>
              <a:latin typeface="Times New Roman" panose="02020603050405020304" pitchFamily="18" charset="0"/>
            </a:endParaRP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zh-CN" altLang="en-US" b="1" dirty="0" smtClean="0">
                <a:latin typeface="Times New Roman" panose="02020603050405020304" pitchFamily="18" charset="0"/>
              </a:rPr>
              <a:t>温度及流场模拟</a:t>
            </a:r>
            <a:endParaRPr lang="en-US" altLang="zh-CN" b="1" dirty="0" smtClean="0">
              <a:latin typeface="Times New Roman" panose="02020603050405020304" pitchFamily="18" charset="0"/>
            </a:endParaRP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zh-CN" altLang="en-US" b="1" dirty="0" smtClean="0">
                <a:latin typeface="Times New Roman" panose="02020603050405020304" pitchFamily="18" charset="0"/>
              </a:rPr>
              <a:t>机械结构及热应力模拟</a:t>
            </a:r>
            <a:endParaRPr lang="en-US" altLang="zh-CN" b="1" dirty="0" smtClean="0">
              <a:latin typeface="Times New Roman" panose="02020603050405020304" pitchFamily="18" charset="0"/>
            </a:endParaRP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zh-CN" altLang="en-US" b="1" dirty="0" smtClean="0">
                <a:latin typeface="Times New Roman" panose="02020603050405020304" pitchFamily="18" charset="0"/>
              </a:rPr>
              <a:t>与腔及耦合器等设备接口</a:t>
            </a:r>
            <a:endParaRPr lang="en-US" altLang="zh-CN" b="1" dirty="0" smtClean="0">
              <a:latin typeface="Times New Roman" panose="02020603050405020304" pitchFamily="18" charset="0"/>
            </a:endParaRP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zh-CN" altLang="en-US" b="1" dirty="0" smtClean="0">
                <a:latin typeface="Times New Roman" panose="02020603050405020304" pitchFamily="18" charset="0"/>
              </a:rPr>
              <a:t>加工工艺研究</a:t>
            </a:r>
            <a:endParaRPr lang="en-US" altLang="zh-CN" b="1" dirty="0" smtClean="0">
              <a:latin typeface="Times New Roman" panose="02020603050405020304" pitchFamily="18" charset="0"/>
            </a:endParaRP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zh-CN" altLang="en-US" b="1" dirty="0">
                <a:latin typeface="Times New Roman" panose="02020603050405020304" pitchFamily="18" charset="0"/>
              </a:rPr>
              <a:t>三维</a:t>
            </a:r>
            <a:r>
              <a:rPr lang="zh-CN" altLang="en-US" b="1" dirty="0" smtClean="0">
                <a:latin typeface="Times New Roman" panose="02020603050405020304" pitchFamily="18" charset="0"/>
              </a:rPr>
              <a:t>图设计</a:t>
            </a:r>
            <a:endParaRPr lang="en-US" altLang="zh-CN" b="1" dirty="0" smtClean="0">
              <a:latin typeface="Times New Roman" panose="02020603050405020304" pitchFamily="18" charset="0"/>
            </a:endParaRP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zh-CN" altLang="en-US" b="1" dirty="0" smtClean="0">
                <a:latin typeface="Times New Roman" panose="02020603050405020304" pitchFamily="18" charset="0"/>
              </a:rPr>
              <a:t>预算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7482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可以研究的内容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CN" altLang="en-US" dirty="0" smtClean="0"/>
              <a:t>温度场分布研究</a:t>
            </a:r>
            <a:endParaRPr lang="en-US" altLang="zh-CN" dirty="0" smtClean="0"/>
          </a:p>
          <a:p>
            <a:pPr marL="514350" indent="-514350">
              <a:buFont typeface="+mj-lt"/>
              <a:buAutoNum type="arabicPeriod"/>
            </a:pPr>
            <a:r>
              <a:rPr lang="zh-CN" altLang="en-US" dirty="0" smtClean="0"/>
              <a:t>绝热真空度破坏过程研究</a:t>
            </a:r>
            <a:endParaRPr lang="en-US" altLang="zh-CN" dirty="0" smtClean="0"/>
          </a:p>
          <a:p>
            <a:pPr marL="514350" indent="-514350">
              <a:buFont typeface="+mj-lt"/>
              <a:buAutoNum type="arabicPeriod"/>
            </a:pPr>
            <a:r>
              <a:rPr lang="zh-CN" altLang="en-US" dirty="0" smtClean="0"/>
              <a:t>热辐射屏研究</a:t>
            </a:r>
            <a:endParaRPr lang="en-US" altLang="zh-CN" dirty="0" smtClean="0"/>
          </a:p>
          <a:p>
            <a:pPr marL="514350" indent="-514350">
              <a:buFont typeface="+mj-lt"/>
              <a:buAutoNum type="arabicPeriod"/>
            </a:pPr>
            <a:r>
              <a:rPr lang="zh-CN" altLang="en-US" dirty="0" smtClean="0"/>
              <a:t>液氦液面计</a:t>
            </a:r>
            <a:endParaRPr lang="en-US" altLang="zh-CN" dirty="0" smtClean="0"/>
          </a:p>
          <a:p>
            <a:pPr marL="514350" indent="-514350">
              <a:buFont typeface="+mj-lt"/>
              <a:buAutoNum type="arabicPeriod"/>
            </a:pPr>
            <a:r>
              <a:rPr lang="zh-CN" altLang="en-US" dirty="0" smtClean="0"/>
              <a:t>快速降温</a:t>
            </a:r>
            <a:endParaRPr lang="en-US" altLang="zh-CN" dirty="0" smtClean="0"/>
          </a:p>
          <a:p>
            <a:pPr marL="514350" indent="-514350">
              <a:buFont typeface="+mj-lt"/>
              <a:buAutoNum type="arabicPeriod"/>
            </a:pPr>
            <a:r>
              <a:rPr lang="zh-CN" altLang="en-US" dirty="0" smtClean="0"/>
              <a:t>温度计安装以及热负荷测量</a:t>
            </a:r>
            <a:endParaRPr lang="en-US" altLang="zh-CN" dirty="0" smtClean="0"/>
          </a:p>
          <a:p>
            <a:pPr marL="514350" indent="-514350">
              <a:buFont typeface="+mj-lt"/>
              <a:buAutoNum type="arabicPeriod"/>
            </a:pPr>
            <a:r>
              <a:rPr lang="zh-CN" altLang="en-US" dirty="0" smtClean="0"/>
              <a:t>可靠性稳定性研究</a:t>
            </a:r>
            <a:endParaRPr lang="en-US" altLang="zh-CN" dirty="0" smtClean="0"/>
          </a:p>
          <a:p>
            <a:pPr marL="514350" indent="-514350">
              <a:buFont typeface="+mj-lt"/>
              <a:buAutoNum type="arabicPeriod"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21868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91370" y="3094101"/>
            <a:ext cx="4891310" cy="13043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7200" dirty="0" smtClean="0"/>
              <a:t>谢谢</a:t>
            </a:r>
            <a:endParaRPr lang="zh-CN" altLang="en-US" sz="7200" dirty="0"/>
          </a:p>
        </p:txBody>
      </p:sp>
    </p:spTree>
    <p:extLst>
      <p:ext uri="{BB962C8B-B14F-4D97-AF65-F5344CB8AC3E}">
        <p14:creationId xmlns:p14="http://schemas.microsoft.com/office/powerpoint/2010/main" val="4169174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5340" y="578502"/>
            <a:ext cx="5275256" cy="561180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CEPC 650MHz cavity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38200" y="1838969"/>
            <a:ext cx="486095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421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kumimoji="0" lang="en-US" altLang="zh-CN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650 MHz 5-cell </a:t>
            </a:r>
            <a:r>
              <a:rPr kumimoji="0" lang="en-US" altLang="zh-C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Cavity Parameter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022418"/>
              </p:ext>
            </p:extLst>
          </p:nvPr>
        </p:nvGraphicFramePr>
        <p:xfrm>
          <a:off x="1140195" y="4103066"/>
          <a:ext cx="5587113" cy="19221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8634"/>
                <a:gridCol w="1079786"/>
                <a:gridCol w="1362406"/>
                <a:gridCol w="1476287"/>
              </a:tblGrid>
              <a:tr h="21357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 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internal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Left end half cell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Right end half cell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357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Riris(mm)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77.96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84.46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84.46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357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Alpha(deg)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2.24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16.727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16.39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357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A(mm) 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94.4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92.1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91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357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B(mm) 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94.4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92.1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91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357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a(mm) 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20.03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13.76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13.71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357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b(mm) 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22.09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21.14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20.29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357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L(mm) 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115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114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113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357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D(mm) 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206.6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206.6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206.6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026" name="图片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195" y="1905495"/>
            <a:ext cx="6044232" cy="198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图片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863" y="1869817"/>
            <a:ext cx="2558921" cy="237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541713" y="48164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541713" y="6883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7184427" y="4151549"/>
            <a:ext cx="416937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  <a:p>
            <a:r>
              <a:rPr lang="en-US" altLang="zh-CN" dirty="0"/>
              <a:t>Cavity effective </a:t>
            </a:r>
            <a:r>
              <a:rPr lang="en-US" altLang="zh-CN" dirty="0" smtClean="0"/>
              <a:t>length : 1154</a:t>
            </a:r>
            <a:r>
              <a:rPr lang="zh-CN" altLang="en-US" dirty="0" smtClean="0"/>
              <a:t>（</a:t>
            </a:r>
            <a:r>
              <a:rPr lang="en-US" altLang="zh-CN" dirty="0" smtClean="0"/>
              <a:t>+400</a:t>
            </a:r>
            <a:r>
              <a:rPr lang="zh-CN" altLang="en-US" dirty="0" smtClean="0"/>
              <a:t>束管）</a:t>
            </a:r>
            <a:endParaRPr lang="en-US" altLang="zh-CN" dirty="0" smtClean="0"/>
          </a:p>
          <a:p>
            <a:endParaRPr lang="zh-CN" altLang="en-US" dirty="0"/>
          </a:p>
          <a:p>
            <a:r>
              <a:rPr lang="de-DE" altLang="zh-CN" dirty="0"/>
              <a:t>Beam tube </a:t>
            </a:r>
            <a:r>
              <a:rPr lang="de-DE" altLang="zh-CN" dirty="0" smtClean="0"/>
              <a:t>diameter : 170 </a:t>
            </a:r>
            <a:r>
              <a:rPr lang="de-DE" altLang="zh-CN" dirty="0"/>
              <a:t>	</a:t>
            </a:r>
            <a:endParaRPr lang="de-DE" altLang="zh-CN" dirty="0" smtClean="0"/>
          </a:p>
          <a:p>
            <a:endParaRPr lang="de-DE" altLang="zh-CN" dirty="0"/>
          </a:p>
          <a:p>
            <a:r>
              <a:rPr lang="en-US" altLang="zh-CN" dirty="0" smtClean="0"/>
              <a:t>384</a:t>
            </a:r>
            <a:r>
              <a:rPr lang="zh-CN" altLang="en-US" dirty="0" smtClean="0"/>
              <a:t>只</a:t>
            </a:r>
            <a:endParaRPr lang="de-DE" altLang="zh-CN" dirty="0"/>
          </a:p>
          <a:p>
            <a:endParaRPr lang="zh-CN" altLang="en-US" dirty="0"/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10602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CEPC </a:t>
            </a:r>
            <a:r>
              <a:rPr lang="zh-CN" altLang="en-US" dirty="0" smtClean="0"/>
              <a:t>热负荷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942684"/>
            <a:ext cx="10515600" cy="411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579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恒温器内部管路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3760577" y="2809103"/>
            <a:ext cx="7718854" cy="510746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4001878" y="3598047"/>
            <a:ext cx="6715554" cy="370703"/>
            <a:chOff x="2236573" y="3591697"/>
            <a:chExt cx="6693243" cy="370703"/>
          </a:xfrm>
        </p:grpSpPr>
        <p:sp>
          <p:nvSpPr>
            <p:cNvPr id="5" name="矩形 4"/>
            <p:cNvSpPr/>
            <p:nvPr/>
          </p:nvSpPr>
          <p:spPr>
            <a:xfrm>
              <a:off x="2236573" y="3591697"/>
              <a:ext cx="6693243" cy="370703"/>
            </a:xfrm>
            <a:prstGeom prst="rect">
              <a:avLst/>
            </a:prstGeom>
            <a:solidFill>
              <a:srgbClr val="CCE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直角三角形 6"/>
            <p:cNvSpPr/>
            <p:nvPr/>
          </p:nvSpPr>
          <p:spPr>
            <a:xfrm flipH="1">
              <a:off x="2279564" y="3708785"/>
              <a:ext cx="6650252" cy="136525"/>
            </a:xfrm>
            <a:prstGeom prst="rt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2236573" y="3845310"/>
              <a:ext cx="6693243" cy="11708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矩形 10"/>
          <p:cNvSpPr/>
          <p:nvPr/>
        </p:nvSpPr>
        <p:spPr>
          <a:xfrm>
            <a:off x="5953473" y="3965378"/>
            <a:ext cx="88900" cy="222252"/>
          </a:xfrm>
          <a:prstGeom prst="rect">
            <a:avLst/>
          </a:prstGeom>
          <a:solidFill>
            <a:srgbClr val="9DC3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7617175" y="3965378"/>
            <a:ext cx="88900" cy="222252"/>
          </a:xfrm>
          <a:prstGeom prst="rect">
            <a:avLst/>
          </a:prstGeom>
          <a:solidFill>
            <a:srgbClr val="9DC3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9280877" y="3974712"/>
            <a:ext cx="88900" cy="222252"/>
          </a:xfrm>
          <a:prstGeom prst="rect">
            <a:avLst/>
          </a:prstGeom>
          <a:solidFill>
            <a:srgbClr val="9DC3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4286941" y="3968748"/>
            <a:ext cx="88900" cy="222252"/>
          </a:xfrm>
          <a:prstGeom prst="rect">
            <a:avLst/>
          </a:prstGeom>
          <a:solidFill>
            <a:srgbClr val="9DC3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圆角矩形 21"/>
          <p:cNvSpPr/>
          <p:nvPr/>
        </p:nvSpPr>
        <p:spPr>
          <a:xfrm>
            <a:off x="9048447" y="4187630"/>
            <a:ext cx="1310223" cy="300424"/>
          </a:xfrm>
          <a:prstGeom prst="roundRect">
            <a:avLst/>
          </a:prstGeom>
          <a:solidFill>
            <a:srgbClr val="9DC3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7" name="直接箭头连接符 26"/>
          <p:cNvCxnSpPr/>
          <p:nvPr/>
        </p:nvCxnSpPr>
        <p:spPr>
          <a:xfrm flipH="1">
            <a:off x="3702054" y="4666081"/>
            <a:ext cx="7432601" cy="379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 flipV="1">
            <a:off x="3702054" y="5038125"/>
            <a:ext cx="7834630" cy="20794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/>
          <p:nvPr/>
        </p:nvCxnSpPr>
        <p:spPr>
          <a:xfrm flipV="1">
            <a:off x="3702054" y="5413352"/>
            <a:ext cx="7834630" cy="43337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/>
          <p:nvPr/>
        </p:nvCxnSpPr>
        <p:spPr>
          <a:xfrm flipH="1" flipV="1">
            <a:off x="3702054" y="2097216"/>
            <a:ext cx="8127485" cy="3433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/>
          <p:nvPr/>
        </p:nvCxnSpPr>
        <p:spPr>
          <a:xfrm flipH="1">
            <a:off x="3702054" y="2405449"/>
            <a:ext cx="8127485" cy="686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/>
          <p:nvPr/>
        </p:nvCxnSpPr>
        <p:spPr>
          <a:xfrm>
            <a:off x="11134655" y="3440114"/>
            <a:ext cx="1" cy="122067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/>
          <p:cNvSpPr/>
          <p:nvPr/>
        </p:nvSpPr>
        <p:spPr>
          <a:xfrm>
            <a:off x="10715092" y="3588785"/>
            <a:ext cx="280087" cy="640718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4" name="直接箭头连接符 53"/>
          <p:cNvCxnSpPr>
            <a:endCxn id="35" idx="2"/>
          </p:cNvCxnSpPr>
          <p:nvPr/>
        </p:nvCxnSpPr>
        <p:spPr>
          <a:xfrm flipV="1">
            <a:off x="10855135" y="4229503"/>
            <a:ext cx="1" cy="44366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箭头连接符 57"/>
          <p:cNvCxnSpPr/>
          <p:nvPr/>
        </p:nvCxnSpPr>
        <p:spPr>
          <a:xfrm flipV="1">
            <a:off x="4487289" y="4501217"/>
            <a:ext cx="1" cy="182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箭头连接符 59"/>
          <p:cNvCxnSpPr/>
          <p:nvPr/>
        </p:nvCxnSpPr>
        <p:spPr>
          <a:xfrm flipV="1">
            <a:off x="6108376" y="4495958"/>
            <a:ext cx="1" cy="182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箭头连接符 60"/>
          <p:cNvCxnSpPr/>
          <p:nvPr/>
        </p:nvCxnSpPr>
        <p:spPr>
          <a:xfrm flipV="1">
            <a:off x="7773414" y="4501217"/>
            <a:ext cx="1" cy="182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箭头连接符 62"/>
          <p:cNvCxnSpPr/>
          <p:nvPr/>
        </p:nvCxnSpPr>
        <p:spPr>
          <a:xfrm flipV="1">
            <a:off x="9456508" y="4478720"/>
            <a:ext cx="1" cy="182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 71"/>
          <p:cNvSpPr/>
          <p:nvPr/>
        </p:nvSpPr>
        <p:spPr>
          <a:xfrm>
            <a:off x="7087676" y="3323213"/>
            <a:ext cx="242767" cy="268872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文本框 72"/>
          <p:cNvSpPr txBox="1"/>
          <p:nvPr/>
        </p:nvSpPr>
        <p:spPr>
          <a:xfrm>
            <a:off x="6425959" y="1772204"/>
            <a:ext cx="287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accent6">
                    <a:lumMod val="50000"/>
                  </a:schemeClr>
                </a:solidFill>
              </a:rPr>
              <a:t>80K thermal shield return</a:t>
            </a:r>
            <a:endParaRPr lang="zh-CN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6425959" y="2077889"/>
            <a:ext cx="287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</a:rPr>
              <a:t>5K thermal shield return</a:t>
            </a:r>
            <a:endParaRPr lang="zh-CN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6425959" y="4744924"/>
            <a:ext cx="287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</a:rPr>
              <a:t>5K thermal shield supply</a:t>
            </a:r>
            <a:endParaRPr lang="zh-CN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6425959" y="5105303"/>
            <a:ext cx="287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accent6">
                    <a:lumMod val="50000"/>
                  </a:schemeClr>
                </a:solidFill>
              </a:rPr>
              <a:t>80K thermal shield supply</a:t>
            </a:r>
            <a:endParaRPr lang="zh-CN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3869749" y="4627736"/>
            <a:ext cx="287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</a:rPr>
              <a:t>Cool-Down/Warm-Up line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6398003" y="2895741"/>
            <a:ext cx="287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2K Vapor</a:t>
            </a:r>
            <a:endParaRPr lang="zh-CN" altLang="en-US" dirty="0"/>
          </a:p>
        </p:txBody>
      </p:sp>
      <p:sp>
        <p:nvSpPr>
          <p:cNvPr id="79" name="文本框 78"/>
          <p:cNvSpPr txBox="1"/>
          <p:nvPr/>
        </p:nvSpPr>
        <p:spPr>
          <a:xfrm>
            <a:off x="6398003" y="3619124"/>
            <a:ext cx="3395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2-phase pipe(2K Vapor/2K liquid)</a:t>
            </a:r>
            <a:endParaRPr lang="zh-CN" altLang="en-US" dirty="0"/>
          </a:p>
        </p:txBody>
      </p:sp>
      <p:sp>
        <p:nvSpPr>
          <p:cNvPr id="81" name="流程图: 手动输入 80"/>
          <p:cNvSpPr/>
          <p:nvPr/>
        </p:nvSpPr>
        <p:spPr>
          <a:xfrm>
            <a:off x="10724546" y="3695717"/>
            <a:ext cx="266030" cy="98782"/>
          </a:xfrm>
          <a:prstGeom prst="flowChartManualInput">
            <a:avLst/>
          </a:prstGeom>
          <a:solidFill>
            <a:srgbClr val="9DC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矩形 81"/>
          <p:cNvSpPr/>
          <p:nvPr/>
        </p:nvSpPr>
        <p:spPr>
          <a:xfrm>
            <a:off x="10724545" y="3794499"/>
            <a:ext cx="266030" cy="423099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4" name="直接箭头连接符 83"/>
          <p:cNvCxnSpPr/>
          <p:nvPr/>
        </p:nvCxnSpPr>
        <p:spPr>
          <a:xfrm flipH="1">
            <a:off x="10406587" y="3442185"/>
            <a:ext cx="1379354" cy="1864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文本框 88"/>
          <p:cNvSpPr txBox="1"/>
          <p:nvPr/>
        </p:nvSpPr>
        <p:spPr>
          <a:xfrm rot="5400000">
            <a:off x="9868340" y="4774816"/>
            <a:ext cx="287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2K Supply</a:t>
            </a:r>
            <a:endParaRPr lang="zh-CN" altLang="en-US" dirty="0"/>
          </a:p>
        </p:txBody>
      </p:sp>
      <p:cxnSp>
        <p:nvCxnSpPr>
          <p:cNvPr id="93" name="直接箭头连接符 92"/>
          <p:cNvCxnSpPr/>
          <p:nvPr/>
        </p:nvCxnSpPr>
        <p:spPr>
          <a:xfrm>
            <a:off x="10406587" y="3460827"/>
            <a:ext cx="0" cy="15829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圆角矩形 52"/>
          <p:cNvSpPr/>
          <p:nvPr/>
        </p:nvSpPr>
        <p:spPr>
          <a:xfrm>
            <a:off x="7309853" y="4191000"/>
            <a:ext cx="1310223" cy="300424"/>
          </a:xfrm>
          <a:prstGeom prst="roundRect">
            <a:avLst/>
          </a:prstGeom>
          <a:solidFill>
            <a:srgbClr val="9DC3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圆角矩形 54"/>
          <p:cNvSpPr/>
          <p:nvPr/>
        </p:nvSpPr>
        <p:spPr>
          <a:xfrm>
            <a:off x="5604499" y="4191000"/>
            <a:ext cx="1310223" cy="300424"/>
          </a:xfrm>
          <a:prstGeom prst="roundRect">
            <a:avLst/>
          </a:prstGeom>
          <a:solidFill>
            <a:srgbClr val="9DC3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圆角矩形 55"/>
          <p:cNvSpPr/>
          <p:nvPr/>
        </p:nvSpPr>
        <p:spPr>
          <a:xfrm>
            <a:off x="4001878" y="4207810"/>
            <a:ext cx="1310223" cy="300424"/>
          </a:xfrm>
          <a:prstGeom prst="roundRect">
            <a:avLst/>
          </a:prstGeom>
          <a:solidFill>
            <a:srgbClr val="9DC3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Content Placeholder 6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zh-CN" dirty="0" smtClean="0"/>
              <a:t>2K</a:t>
            </a:r>
            <a:r>
              <a:rPr lang="zh-CN" altLang="en-US" dirty="0" smtClean="0"/>
              <a:t>液氦入口</a:t>
            </a:r>
            <a:endParaRPr lang="en-US" altLang="zh-CN" dirty="0" smtClean="0"/>
          </a:p>
          <a:p>
            <a:pPr marL="342900" indent="-342900">
              <a:buAutoNum type="arabicPeriod"/>
            </a:pPr>
            <a:r>
              <a:rPr lang="zh-CN" altLang="en-US" dirty="0"/>
              <a:t>两相管</a:t>
            </a:r>
            <a:endParaRPr lang="en-US" altLang="zh-CN" dirty="0"/>
          </a:p>
          <a:p>
            <a:pPr marL="342900" indent="-342900">
              <a:buAutoNum type="arabicPeriod"/>
            </a:pPr>
            <a:r>
              <a:rPr lang="zh-CN" altLang="en-US" dirty="0"/>
              <a:t>预冷管</a:t>
            </a:r>
            <a:r>
              <a:rPr lang="en-US" altLang="zh-CN" dirty="0"/>
              <a:t>/</a:t>
            </a:r>
            <a:r>
              <a:rPr lang="zh-CN" altLang="en-US" dirty="0"/>
              <a:t>复温管</a:t>
            </a:r>
            <a:r>
              <a:rPr lang="en-US" altLang="zh-CN" dirty="0"/>
              <a:t> 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altLang="zh-CN" dirty="0" smtClean="0"/>
              <a:t>5K</a:t>
            </a:r>
            <a:r>
              <a:rPr lang="zh-CN" altLang="en-US" dirty="0"/>
              <a:t>冷</a:t>
            </a:r>
            <a:r>
              <a:rPr lang="zh-CN" altLang="en-US" dirty="0" smtClean="0"/>
              <a:t>屏入</a:t>
            </a:r>
            <a:endParaRPr lang="en-US" altLang="zh-CN" dirty="0" smtClean="0"/>
          </a:p>
          <a:p>
            <a:pPr marL="342900" indent="-342900">
              <a:buAutoNum type="arabicPeriod"/>
            </a:pPr>
            <a:r>
              <a:rPr lang="en-US" altLang="zh-CN" dirty="0" smtClean="0"/>
              <a:t>5K</a:t>
            </a:r>
            <a:r>
              <a:rPr lang="zh-CN" altLang="en-US" dirty="0" smtClean="0"/>
              <a:t>冷屏出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altLang="zh-CN" dirty="0" smtClean="0"/>
              <a:t>80K</a:t>
            </a:r>
            <a:r>
              <a:rPr lang="zh-CN" altLang="en-US" dirty="0" smtClean="0"/>
              <a:t>冷屏入</a:t>
            </a:r>
            <a:endParaRPr lang="en-US" altLang="zh-CN" dirty="0" smtClean="0"/>
          </a:p>
          <a:p>
            <a:pPr marL="342900" indent="-342900">
              <a:buAutoNum type="arabicPeriod"/>
            </a:pPr>
            <a:r>
              <a:rPr lang="en-US" altLang="zh-CN" dirty="0" smtClean="0"/>
              <a:t>80K</a:t>
            </a:r>
            <a:r>
              <a:rPr lang="zh-CN" altLang="en-US" dirty="0" smtClean="0"/>
              <a:t>冷屏出</a:t>
            </a:r>
            <a:r>
              <a:rPr lang="en-US" dirty="0" smtClean="0"/>
              <a:t> </a:t>
            </a:r>
            <a:endParaRPr lang="en-US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16503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304802"/>
            <a:ext cx="8458200" cy="5232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420" tIns="45711" rIns="91420" bIns="45711" rtlCol="0">
            <a:spAutoFit/>
          </a:bodyPr>
          <a:lstStyle/>
          <a:p>
            <a:pPr algn="ctr"/>
            <a:r>
              <a:rPr lang="en-US" sz="2800" b="1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Tunnel Cross Section – RF Sections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6626" name="Picture 2" descr="C:\Users\chou\Desktop\Chou_driveC\misc\China\CEPC\CEPC technical systems\5.8 Mechanical system\隧道截面布局-直线段-201412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0" y="849775"/>
            <a:ext cx="8102600" cy="5729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772400" y="1143001"/>
            <a:ext cx="26670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Drill/Blast Method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505200" y="6320135"/>
            <a:ext cx="4800600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410200" y="5862936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7.2 m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W. Chou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CEPC-SPPC Review, Feb 14-16, 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7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402282" y="1500160"/>
            <a:ext cx="3385879" cy="2399539"/>
            <a:chOff x="13309" y="882322"/>
            <a:chExt cx="3385879" cy="2399539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09" y="882322"/>
              <a:ext cx="3385879" cy="23995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14"/>
            <p:cNvSpPr txBox="1"/>
            <p:nvPr/>
          </p:nvSpPr>
          <p:spPr>
            <a:xfrm>
              <a:off x="1010271" y="2881751"/>
              <a:ext cx="2388917" cy="40011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LCLS-II  Cryomodule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454747" y="1505595"/>
            <a:ext cx="3286496" cy="2394104"/>
            <a:chOff x="5630963" y="887757"/>
            <a:chExt cx="3286496" cy="2394104"/>
          </a:xfrm>
        </p:grpSpPr>
        <p:pic>
          <p:nvPicPr>
            <p:cNvPr id="3" name="Picture 5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0963" y="887757"/>
              <a:ext cx="3286496" cy="23941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10"/>
            <p:cNvSpPr txBox="1"/>
            <p:nvPr/>
          </p:nvSpPr>
          <p:spPr>
            <a:xfrm>
              <a:off x="7035198" y="2881751"/>
              <a:ext cx="1882261" cy="40011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ILC cryomodule 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02282" y="4341340"/>
            <a:ext cx="3849926" cy="1685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10"/>
          <p:cNvSpPr txBox="1"/>
          <p:nvPr/>
        </p:nvSpPr>
        <p:spPr>
          <a:xfrm>
            <a:off x="4217773" y="5699073"/>
            <a:ext cx="2034435" cy="400110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I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HEP</a:t>
            </a:r>
            <a:r>
              <a:rPr lang="en-US" sz="2000" b="1" dirty="0" smtClean="0">
                <a:solidFill>
                  <a:srgbClr val="FF0000"/>
                </a:solidFill>
              </a:rPr>
              <a:t> cryomodule 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644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8039" y="1210471"/>
            <a:ext cx="1680067" cy="280914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424616" y="4127157"/>
            <a:ext cx="3422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96</a:t>
            </a:r>
            <a:r>
              <a:rPr lang="zh-CN" altLang="en-US" dirty="0" smtClean="0"/>
              <a:t>台，每台</a:t>
            </a:r>
            <a:r>
              <a:rPr lang="en-US" altLang="zh-CN" dirty="0" smtClean="0"/>
              <a:t>4</a:t>
            </a:r>
            <a:r>
              <a:rPr lang="zh-CN" altLang="en-US" dirty="0" smtClean="0"/>
              <a:t>个腔，约</a:t>
            </a:r>
            <a:r>
              <a:rPr lang="en-US" altLang="zh-CN" dirty="0" smtClean="0"/>
              <a:t>10m</a:t>
            </a:r>
            <a:r>
              <a:rPr lang="zh-CN" altLang="en-US" dirty="0" smtClean="0"/>
              <a:t>一台</a:t>
            </a:r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81640" y="609471"/>
            <a:ext cx="8934450" cy="39338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077744" y="697885"/>
            <a:ext cx="2267564" cy="912610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9430426" y="4439651"/>
            <a:ext cx="1615453" cy="143698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659863" y="3711873"/>
            <a:ext cx="1156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96</a:t>
            </a:r>
            <a:r>
              <a:rPr lang="zh-CN" altLang="en-US" sz="3200" dirty="0" smtClean="0"/>
              <a:t>台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521172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04013" y="2771003"/>
            <a:ext cx="7718854" cy="510746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1045314" y="3559947"/>
            <a:ext cx="6715554" cy="370703"/>
            <a:chOff x="2236573" y="3591697"/>
            <a:chExt cx="6693243" cy="370703"/>
          </a:xfrm>
        </p:grpSpPr>
        <p:sp>
          <p:nvSpPr>
            <p:cNvPr id="6" name="矩形 5"/>
            <p:cNvSpPr/>
            <p:nvPr/>
          </p:nvSpPr>
          <p:spPr>
            <a:xfrm>
              <a:off x="2236573" y="3591697"/>
              <a:ext cx="6693243" cy="370703"/>
            </a:xfrm>
            <a:prstGeom prst="rect">
              <a:avLst/>
            </a:prstGeom>
            <a:solidFill>
              <a:srgbClr val="CCE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直角三角形 6"/>
            <p:cNvSpPr/>
            <p:nvPr/>
          </p:nvSpPr>
          <p:spPr>
            <a:xfrm flipH="1">
              <a:off x="2279564" y="3708785"/>
              <a:ext cx="6650252" cy="136525"/>
            </a:xfrm>
            <a:prstGeom prst="rt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2236573" y="3845310"/>
              <a:ext cx="6693243" cy="11708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/>
        </p:nvSpPr>
        <p:spPr>
          <a:xfrm>
            <a:off x="2996909" y="3927278"/>
            <a:ext cx="88900" cy="222252"/>
          </a:xfrm>
          <a:prstGeom prst="rect">
            <a:avLst/>
          </a:prstGeom>
          <a:solidFill>
            <a:srgbClr val="9DC3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4660611" y="3927278"/>
            <a:ext cx="88900" cy="222252"/>
          </a:xfrm>
          <a:prstGeom prst="rect">
            <a:avLst/>
          </a:prstGeom>
          <a:solidFill>
            <a:srgbClr val="9DC3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6324313" y="3936612"/>
            <a:ext cx="88900" cy="222252"/>
          </a:xfrm>
          <a:prstGeom prst="rect">
            <a:avLst/>
          </a:prstGeom>
          <a:solidFill>
            <a:srgbClr val="9DC3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330377" y="3930648"/>
            <a:ext cx="88900" cy="222252"/>
          </a:xfrm>
          <a:prstGeom prst="rect">
            <a:avLst/>
          </a:prstGeom>
          <a:solidFill>
            <a:srgbClr val="9DC3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5" name="直接箭头连接符 24"/>
          <p:cNvCxnSpPr/>
          <p:nvPr/>
        </p:nvCxnSpPr>
        <p:spPr>
          <a:xfrm flipH="1">
            <a:off x="745490" y="4627981"/>
            <a:ext cx="7432601" cy="379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 flipV="1">
            <a:off x="745490" y="5000025"/>
            <a:ext cx="7834630" cy="20794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 flipV="1">
            <a:off x="745490" y="5375252"/>
            <a:ext cx="7834630" cy="43337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 flipH="1" flipV="1">
            <a:off x="745490" y="2059116"/>
            <a:ext cx="8127485" cy="3433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/>
          <p:nvPr/>
        </p:nvCxnSpPr>
        <p:spPr>
          <a:xfrm flipH="1">
            <a:off x="745490" y="2367349"/>
            <a:ext cx="8127485" cy="686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/>
          <p:nvPr/>
        </p:nvCxnSpPr>
        <p:spPr>
          <a:xfrm>
            <a:off x="8178091" y="3402014"/>
            <a:ext cx="1" cy="122067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7758528" y="3550685"/>
            <a:ext cx="280087" cy="640718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2" name="直接箭头连接符 31"/>
          <p:cNvCxnSpPr>
            <a:endCxn id="31" idx="2"/>
          </p:cNvCxnSpPr>
          <p:nvPr/>
        </p:nvCxnSpPr>
        <p:spPr>
          <a:xfrm flipV="1">
            <a:off x="7898571" y="4191403"/>
            <a:ext cx="1" cy="44366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/>
          <p:nvPr/>
        </p:nvCxnSpPr>
        <p:spPr>
          <a:xfrm flipV="1">
            <a:off x="1530725" y="4463117"/>
            <a:ext cx="1" cy="182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/>
          <p:nvPr/>
        </p:nvCxnSpPr>
        <p:spPr>
          <a:xfrm flipV="1">
            <a:off x="3151812" y="4457858"/>
            <a:ext cx="1" cy="182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/>
          <p:nvPr/>
        </p:nvCxnSpPr>
        <p:spPr>
          <a:xfrm flipV="1">
            <a:off x="4816850" y="4463117"/>
            <a:ext cx="1" cy="182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/>
          <p:cNvCxnSpPr/>
          <p:nvPr/>
        </p:nvCxnSpPr>
        <p:spPr>
          <a:xfrm flipV="1">
            <a:off x="6499944" y="4440620"/>
            <a:ext cx="1" cy="182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矩形 40"/>
          <p:cNvSpPr/>
          <p:nvPr/>
        </p:nvSpPr>
        <p:spPr>
          <a:xfrm>
            <a:off x="4131112" y="3285113"/>
            <a:ext cx="242767" cy="268872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3469395" y="1734104"/>
            <a:ext cx="287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accent6">
                    <a:lumMod val="50000"/>
                  </a:schemeClr>
                </a:solidFill>
              </a:rPr>
              <a:t>40K thermal shield return</a:t>
            </a:r>
            <a:endParaRPr lang="zh-CN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3469395" y="2039789"/>
            <a:ext cx="287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</a:rPr>
              <a:t>5K thermal shield return</a:t>
            </a:r>
            <a:endParaRPr lang="zh-CN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3469395" y="4706824"/>
            <a:ext cx="287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accent2">
                    <a:lumMod val="50000"/>
                  </a:schemeClr>
                </a:solidFill>
              </a:rPr>
              <a:t>5K thermal shield supply</a:t>
            </a:r>
            <a:endParaRPr lang="zh-CN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3469395" y="5067203"/>
            <a:ext cx="287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accent6">
                    <a:lumMod val="50000"/>
                  </a:schemeClr>
                </a:solidFill>
              </a:rPr>
              <a:t>40K thermal shield supply</a:t>
            </a:r>
            <a:endParaRPr lang="zh-CN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913185" y="4589636"/>
            <a:ext cx="287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</a:rPr>
              <a:t>Cool-Down/Warm-Up line</a:t>
            </a:r>
            <a:endParaRPr lang="zh-CN" altLang="en-US" dirty="0">
              <a:solidFill>
                <a:srgbClr val="0070C0"/>
              </a:solidFill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3441439" y="2857641"/>
            <a:ext cx="287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2K Vapor</a:t>
            </a:r>
            <a:endParaRPr lang="zh-CN" altLang="en-US" dirty="0"/>
          </a:p>
        </p:txBody>
      </p:sp>
      <p:sp>
        <p:nvSpPr>
          <p:cNvPr id="48" name="文本框 47"/>
          <p:cNvSpPr txBox="1"/>
          <p:nvPr/>
        </p:nvSpPr>
        <p:spPr>
          <a:xfrm>
            <a:off x="3441439" y="3581024"/>
            <a:ext cx="3395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2-phase pipe(2K Vapor/2K liquid)</a:t>
            </a:r>
            <a:endParaRPr lang="zh-CN" altLang="en-US" dirty="0"/>
          </a:p>
        </p:txBody>
      </p:sp>
      <p:sp>
        <p:nvSpPr>
          <p:cNvPr id="49" name="流程图: 手动输入 48"/>
          <p:cNvSpPr/>
          <p:nvPr/>
        </p:nvSpPr>
        <p:spPr>
          <a:xfrm>
            <a:off x="7767982" y="3657617"/>
            <a:ext cx="266030" cy="98782"/>
          </a:xfrm>
          <a:prstGeom prst="flowChartManualInput">
            <a:avLst/>
          </a:prstGeom>
          <a:solidFill>
            <a:srgbClr val="9DC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49"/>
          <p:cNvSpPr/>
          <p:nvPr/>
        </p:nvSpPr>
        <p:spPr>
          <a:xfrm>
            <a:off x="7767981" y="3756399"/>
            <a:ext cx="266030" cy="423099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1" name="直接箭头连接符 50"/>
          <p:cNvCxnSpPr/>
          <p:nvPr/>
        </p:nvCxnSpPr>
        <p:spPr>
          <a:xfrm flipH="1">
            <a:off x="7450023" y="3404085"/>
            <a:ext cx="1379354" cy="1864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箭头连接符 51"/>
          <p:cNvCxnSpPr/>
          <p:nvPr/>
        </p:nvCxnSpPr>
        <p:spPr>
          <a:xfrm>
            <a:off x="7450023" y="3422727"/>
            <a:ext cx="0" cy="15829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矩形 52"/>
          <p:cNvSpPr/>
          <p:nvPr/>
        </p:nvSpPr>
        <p:spPr>
          <a:xfrm>
            <a:off x="381000" y="1082040"/>
            <a:ext cx="8846820" cy="464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5" name="直接连接符 54"/>
          <p:cNvCxnSpPr/>
          <p:nvPr/>
        </p:nvCxnSpPr>
        <p:spPr>
          <a:xfrm>
            <a:off x="7355941" y="4448127"/>
            <a:ext cx="2104309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>
            <a:off x="7282569" y="4134207"/>
            <a:ext cx="2150211" cy="53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箭头连接符 58"/>
          <p:cNvCxnSpPr/>
          <p:nvPr/>
        </p:nvCxnSpPr>
        <p:spPr>
          <a:xfrm>
            <a:off x="9350338" y="4117447"/>
            <a:ext cx="13830" cy="340411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文本框 59"/>
          <p:cNvSpPr txBox="1"/>
          <p:nvPr/>
        </p:nvSpPr>
        <p:spPr>
          <a:xfrm>
            <a:off x="9364168" y="4156291"/>
            <a:ext cx="9160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460mm</a:t>
            </a:r>
            <a:endParaRPr lang="zh-CN" altLang="en-US" sz="1200" dirty="0"/>
          </a:p>
        </p:txBody>
      </p:sp>
      <p:cxnSp>
        <p:nvCxnSpPr>
          <p:cNvPr id="71" name="直接连接符 70"/>
          <p:cNvCxnSpPr/>
          <p:nvPr/>
        </p:nvCxnSpPr>
        <p:spPr>
          <a:xfrm>
            <a:off x="7448407" y="3261264"/>
            <a:ext cx="2104309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/>
          <p:nvPr/>
        </p:nvCxnSpPr>
        <p:spPr>
          <a:xfrm>
            <a:off x="7425455" y="2765706"/>
            <a:ext cx="2150211" cy="53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箭头连接符 72"/>
          <p:cNvCxnSpPr/>
          <p:nvPr/>
        </p:nvCxnSpPr>
        <p:spPr>
          <a:xfrm flipH="1">
            <a:off x="9456635" y="2787790"/>
            <a:ext cx="3615" cy="459965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文本框 73"/>
          <p:cNvSpPr txBox="1"/>
          <p:nvPr/>
        </p:nvSpPr>
        <p:spPr>
          <a:xfrm>
            <a:off x="9456635" y="2857641"/>
            <a:ext cx="9160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300mm</a:t>
            </a:r>
            <a:endParaRPr lang="zh-CN" altLang="en-US" sz="1200" dirty="0"/>
          </a:p>
        </p:txBody>
      </p:sp>
      <p:sp>
        <p:nvSpPr>
          <p:cNvPr id="61" name="圆角矩形 60"/>
          <p:cNvSpPr/>
          <p:nvPr/>
        </p:nvSpPr>
        <p:spPr>
          <a:xfrm>
            <a:off x="6025953" y="4144578"/>
            <a:ext cx="1310223" cy="300424"/>
          </a:xfrm>
          <a:prstGeom prst="roundRect">
            <a:avLst/>
          </a:prstGeom>
          <a:solidFill>
            <a:srgbClr val="9DC3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圆角矩形 61"/>
          <p:cNvSpPr/>
          <p:nvPr/>
        </p:nvSpPr>
        <p:spPr>
          <a:xfrm>
            <a:off x="1116456" y="4155891"/>
            <a:ext cx="1310223" cy="300424"/>
          </a:xfrm>
          <a:prstGeom prst="roundRect">
            <a:avLst/>
          </a:prstGeom>
          <a:solidFill>
            <a:srgbClr val="9DC3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圆角矩形 62"/>
          <p:cNvSpPr/>
          <p:nvPr/>
        </p:nvSpPr>
        <p:spPr>
          <a:xfrm>
            <a:off x="2708893" y="4167993"/>
            <a:ext cx="1310223" cy="300424"/>
          </a:xfrm>
          <a:prstGeom prst="roundRect">
            <a:avLst/>
          </a:prstGeom>
          <a:solidFill>
            <a:srgbClr val="9DC3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圆角矩形 63"/>
          <p:cNvSpPr/>
          <p:nvPr/>
        </p:nvSpPr>
        <p:spPr>
          <a:xfrm>
            <a:off x="4369613" y="4162693"/>
            <a:ext cx="1310223" cy="300424"/>
          </a:xfrm>
          <a:prstGeom prst="roundRect">
            <a:avLst/>
          </a:prstGeom>
          <a:solidFill>
            <a:srgbClr val="9DC3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>
            <a:off x="913185" y="3559947"/>
            <a:ext cx="0" cy="268021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>
            <a:off x="8844638" y="3550685"/>
            <a:ext cx="0" cy="268021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flipV="1">
            <a:off x="913185" y="5955957"/>
            <a:ext cx="7916192" cy="49427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4424658" y="6005384"/>
            <a:ext cx="1890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约</a:t>
            </a:r>
            <a:r>
              <a:rPr lang="en-US" altLang="zh-CN" dirty="0" smtClean="0"/>
              <a:t>8m</a:t>
            </a:r>
            <a:r>
              <a:rPr lang="zh-CN" altLang="en-US" dirty="0" smtClean="0"/>
              <a:t>（</a:t>
            </a:r>
            <a:r>
              <a:rPr lang="en-US" altLang="zh-CN" dirty="0" smtClean="0"/>
              <a:t>1.5</a:t>
            </a:r>
            <a:r>
              <a:rPr lang="zh-CN" altLang="en-US" dirty="0" smtClean="0"/>
              <a:t>*</a:t>
            </a:r>
            <a:r>
              <a:rPr lang="en-US" altLang="zh-CN" dirty="0" smtClean="0"/>
              <a:t>4+2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669105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1060</TotalTime>
  <Words>273</Words>
  <Application>Microsoft Office PowerPoint</Application>
  <PresentationFormat>宽屏</PresentationFormat>
  <Paragraphs>102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宋体</vt:lpstr>
      <vt:lpstr>Arial</vt:lpstr>
      <vt:lpstr>Calibri</vt:lpstr>
      <vt:lpstr>Calibri Light</vt:lpstr>
      <vt:lpstr>Tahoma</vt:lpstr>
      <vt:lpstr>Times New Roman</vt:lpstr>
      <vt:lpstr>Office 主题</vt:lpstr>
      <vt:lpstr>CEPC Cryomodule for 650MHz cavity</vt:lpstr>
      <vt:lpstr>CEPC 650MHz cavity</vt:lpstr>
      <vt:lpstr>650 MHz 5-cell Cavity Parameter</vt:lpstr>
      <vt:lpstr>CEPC 热负荷</vt:lpstr>
      <vt:lpstr>恒温器内部管路</vt:lpstr>
      <vt:lpstr>PowerPoint 演示文稿</vt:lpstr>
      <vt:lpstr>PowerPoint 演示文稿</vt:lpstr>
      <vt:lpstr>PowerPoint 演示文稿</vt:lpstr>
      <vt:lpstr>PowerPoint 演示文稿</vt:lpstr>
      <vt:lpstr>设计考虑</vt:lpstr>
      <vt:lpstr>可以研究的内容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mt-01</dc:creator>
  <cp:lastModifiedBy>Song Jin</cp:lastModifiedBy>
  <cp:revision>54</cp:revision>
  <cp:lastPrinted>2015-10-30T01:27:59Z</cp:lastPrinted>
  <dcterms:created xsi:type="dcterms:W3CDTF">2015-07-07T01:28:14Z</dcterms:created>
  <dcterms:modified xsi:type="dcterms:W3CDTF">2015-11-02T00:45:27Z</dcterms:modified>
</cp:coreProperties>
</file>