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3" r:id="rId3"/>
    <p:sldId id="264" r:id="rId4"/>
    <p:sldId id="258" r:id="rId5"/>
    <p:sldId id="259" r:id="rId6"/>
    <p:sldId id="260" r:id="rId7"/>
    <p:sldId id="261" r:id="rId8"/>
    <p:sldId id="262" r:id="rId9"/>
    <p:sldId id="274" r:id="rId10"/>
    <p:sldId id="275" r:id="rId11"/>
    <p:sldId id="276" r:id="rId12"/>
    <p:sldId id="277" r:id="rId13"/>
    <p:sldId id="263" r:id="rId14"/>
    <p:sldId id="265" r:id="rId15"/>
    <p:sldId id="267" r:id="rId16"/>
    <p:sldId id="266" r:id="rId17"/>
    <p:sldId id="282" r:id="rId18"/>
    <p:sldId id="268" r:id="rId19"/>
    <p:sldId id="272" r:id="rId20"/>
    <p:sldId id="279" r:id="rId21"/>
    <p:sldId id="280" r:id="rId22"/>
    <p:sldId id="281" r:id="rId23"/>
    <p:sldId id="271" r:id="rId24"/>
    <p:sldId id="269" r:id="rId25"/>
    <p:sldId id="270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zcliu\CEPC\from%201.407\impedance%20slot%20from%201.407%20&#25442;&#36793;&#30028;&#26465;&#2021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zcliu\CEPC\normal\impedance%20for%20norm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zcliu\CEPC\normal\impedance%20for%20norm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zcliu\CEPC\from%201.407\impedance%20slot%20from%201.407%20&#25442;&#36793;&#30028;&#26465;&#2021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/>
            </a:pPr>
            <a:r>
              <a:rPr lang="en-US" altLang="zh-CN"/>
              <a:t>Monopole mode</a:t>
            </a:r>
            <a:endParaRPr lang="zh-CN" altLang="en-US"/>
          </a:p>
        </c:rich>
      </c:tx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monopole!$B$132:$B$146</c:f>
              <c:numCache>
                <c:formatCode>General</c:formatCode>
                <c:ptCount val="15"/>
                <c:pt idx="0">
                  <c:v>1.2436585636967101</c:v>
                </c:pt>
                <c:pt idx="1">
                  <c:v>1.2705985027100999</c:v>
                </c:pt>
                <c:pt idx="2" formatCode="0.00E+00">
                  <c:v>1.2955836163639998</c:v>
                </c:pt>
                <c:pt idx="3" formatCode="0.00E+00">
                  <c:v>1.3333687981443907</c:v>
                </c:pt>
                <c:pt idx="4">
                  <c:v>1.4236061736015</c:v>
                </c:pt>
                <c:pt idx="5">
                  <c:v>1.4265651993273998</c:v>
                </c:pt>
                <c:pt idx="6">
                  <c:v>1.4416248747463998</c:v>
                </c:pt>
                <c:pt idx="7" formatCode="0.00E+00">
                  <c:v>1.4658898778674916</c:v>
                </c:pt>
                <c:pt idx="8" formatCode="0.00E+00">
                  <c:v>1.257951333933</c:v>
                </c:pt>
                <c:pt idx="9">
                  <c:v>1.2794749550964937</c:v>
                </c:pt>
                <c:pt idx="10">
                  <c:v>1.3300670130797001</c:v>
                </c:pt>
                <c:pt idx="11">
                  <c:v>1.4092490255577999</c:v>
                </c:pt>
                <c:pt idx="12">
                  <c:v>1.4272076705594916</c:v>
                </c:pt>
                <c:pt idx="13" formatCode="0.00E+00">
                  <c:v>1.4440346580042895</c:v>
                </c:pt>
                <c:pt idx="14" formatCode="0.00E+00">
                  <c:v>1.48363971493419</c:v>
                </c:pt>
              </c:numCache>
            </c:numRef>
          </c:xVal>
          <c:yVal>
            <c:numRef>
              <c:f>monopole!$G$132:$G$146</c:f>
              <c:numCache>
                <c:formatCode>0.00E+00</c:formatCode>
                <c:ptCount val="15"/>
                <c:pt idx="0">
                  <c:v>191.22909686038858</c:v>
                </c:pt>
                <c:pt idx="1">
                  <c:v>21317.767547336302</c:v>
                </c:pt>
                <c:pt idx="2">
                  <c:v>97.510521005947936</c:v>
                </c:pt>
                <c:pt idx="3">
                  <c:v>24880.954259794489</c:v>
                </c:pt>
                <c:pt idx="4">
                  <c:v>19.646873390318131</c:v>
                </c:pt>
                <c:pt idx="5">
                  <c:v>88096.488141039008</c:v>
                </c:pt>
                <c:pt idx="6">
                  <c:v>302.47239600011369</c:v>
                </c:pt>
                <c:pt idx="7">
                  <c:v>226473.536353098</c:v>
                </c:pt>
                <c:pt idx="8">
                  <c:v>21550.947173825301</c:v>
                </c:pt>
                <c:pt idx="9">
                  <c:v>308.08323701694769</c:v>
                </c:pt>
                <c:pt idx="10">
                  <c:v>104.14050250559437</c:v>
                </c:pt>
                <c:pt idx="11">
                  <c:v>58121.031351431528</c:v>
                </c:pt>
                <c:pt idx="12">
                  <c:v>709.89963648973719</c:v>
                </c:pt>
                <c:pt idx="13">
                  <c:v>646790.52780209645</c:v>
                </c:pt>
                <c:pt idx="14">
                  <c:v>16.801221339601536</c:v>
                </c:pt>
              </c:numCache>
            </c:numRef>
          </c:yVal>
        </c:ser>
        <c:axId val="95589120"/>
        <c:axId val="105023744"/>
      </c:scatterChart>
      <c:valAx>
        <c:axId val="955891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F(GHz)</a:t>
                </a:r>
                <a:endParaRPr lang="zh-CN" altLang="en-US"/>
              </a:p>
            </c:rich>
          </c:tx>
        </c:title>
        <c:numFmt formatCode="General" sourceLinked="1"/>
        <c:majorTickMark val="none"/>
        <c:tickLblPos val="nextTo"/>
        <c:crossAx val="105023744"/>
        <c:crosses val="autoZero"/>
        <c:crossBetween val="midCat"/>
      </c:valAx>
      <c:valAx>
        <c:axId val="105023744"/>
        <c:scaling>
          <c:logBase val="10"/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R/Q*Qe</a:t>
                </a:r>
                <a:r>
                  <a:rPr lang="en-US" altLang="zh-CN" baseline="0"/>
                  <a:t> (Ohm)</a:t>
                </a:r>
                <a:endParaRPr lang="zh-CN" altLang="en-US"/>
              </a:p>
            </c:rich>
          </c:tx>
        </c:title>
        <c:numFmt formatCode="0.0E+00" sourceLinked="0"/>
        <c:majorTickMark val="none"/>
        <c:tickLblPos val="nextTo"/>
        <c:crossAx val="95589120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/>
            </a:pPr>
            <a:r>
              <a:rPr lang="en-US" altLang="zh-CN"/>
              <a:t>Monopole mode</a:t>
            </a:r>
            <a:endParaRPr lang="zh-CN" altLang="en-US"/>
          </a:p>
        </c:rich>
      </c:tx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monopole!$B$140:$B$149</c:f>
              <c:numCache>
                <c:formatCode>General</c:formatCode>
                <c:ptCount val="10"/>
                <c:pt idx="0" formatCode="0.00E+00">
                  <c:v>1.2294951594618999</c:v>
                </c:pt>
                <c:pt idx="1">
                  <c:v>1.2455717578673884</c:v>
                </c:pt>
                <c:pt idx="2" formatCode="0.00E+00">
                  <c:v>1.266971195030993</c:v>
                </c:pt>
                <c:pt idx="3" formatCode="0.00E+00">
                  <c:v>1.2910993593563942</c:v>
                </c:pt>
                <c:pt idx="4" formatCode="0.00E+00">
                  <c:v>1.3090855198980071</c:v>
                </c:pt>
                <c:pt idx="5" formatCode="0.00E+00">
                  <c:v>1.3729112931115</c:v>
                </c:pt>
                <c:pt idx="6" formatCode="0.00E+00">
                  <c:v>1.4212325077503998</c:v>
                </c:pt>
                <c:pt idx="7" formatCode="0.00E+00">
                  <c:v>1.4361946259224916</c:v>
                </c:pt>
                <c:pt idx="8" formatCode="0.00E+00">
                  <c:v>1.4568558556792</c:v>
                </c:pt>
                <c:pt idx="9" formatCode="0.00E+00">
                  <c:v>1.4767163165920998</c:v>
                </c:pt>
              </c:numCache>
            </c:numRef>
          </c:xVal>
          <c:yVal>
            <c:numRef>
              <c:f>monopole!$G$140:$G$149</c:f>
              <c:numCache>
                <c:formatCode>0.00E+00</c:formatCode>
                <c:ptCount val="10"/>
                <c:pt idx="0">
                  <c:v>3701.520905490589</c:v>
                </c:pt>
                <c:pt idx="1">
                  <c:v>67386.114259211929</c:v>
                </c:pt>
                <c:pt idx="2">
                  <c:v>132351.63446879291</c:v>
                </c:pt>
                <c:pt idx="3">
                  <c:v>6366.9788733729965</c:v>
                </c:pt>
                <c:pt idx="4">
                  <c:v>8712.6138406327846</c:v>
                </c:pt>
                <c:pt idx="5">
                  <c:v>615.50048189599249</c:v>
                </c:pt>
                <c:pt idx="6">
                  <c:v>155680406.27076522</c:v>
                </c:pt>
                <c:pt idx="7">
                  <c:v>388.52439973447724</c:v>
                </c:pt>
                <c:pt idx="8">
                  <c:v>372.88529111963948</c:v>
                </c:pt>
                <c:pt idx="9">
                  <c:v>836.0839004571128</c:v>
                </c:pt>
              </c:numCache>
            </c:numRef>
          </c:yVal>
        </c:ser>
        <c:axId val="105412480"/>
        <c:axId val="105418752"/>
      </c:scatterChart>
      <c:valAx>
        <c:axId val="105412480"/>
        <c:scaling>
          <c:orientation val="minMax"/>
          <c:min val="1.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F (GHz)</a:t>
                </a:r>
                <a:endParaRPr lang="zh-CN" altLang="en-US"/>
              </a:p>
            </c:rich>
          </c:tx>
        </c:title>
        <c:numFmt formatCode="General" sourceLinked="0"/>
        <c:majorTickMark val="none"/>
        <c:tickLblPos val="nextTo"/>
        <c:crossAx val="105418752"/>
        <c:crosses val="autoZero"/>
        <c:crossBetween val="midCat"/>
      </c:valAx>
      <c:valAx>
        <c:axId val="105418752"/>
        <c:scaling>
          <c:logBase val="10"/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R/Q*Qe</a:t>
                </a:r>
                <a:r>
                  <a:rPr lang="en-US" altLang="zh-CN" baseline="0"/>
                  <a:t> (Ohm)</a:t>
                </a:r>
                <a:endParaRPr lang="zh-CN" altLang="en-US"/>
              </a:p>
            </c:rich>
          </c:tx>
        </c:title>
        <c:numFmt formatCode="0.0E+00" sourceLinked="0"/>
        <c:majorTickMark val="none"/>
        <c:tickLblPos val="nextTo"/>
        <c:crossAx val="105412480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/>
            </a:pPr>
            <a:r>
              <a:rPr lang="en-US" altLang="zh-CN"/>
              <a:t>Dipole mode</a:t>
            </a:r>
            <a:endParaRPr lang="zh-CN" altLang="en-US"/>
          </a:p>
        </c:rich>
      </c:tx>
    </c:title>
    <c:plotArea>
      <c:layout/>
      <c:scatterChart>
        <c:scatterStyle val="lineMarker"/>
        <c:ser>
          <c:idx val="1"/>
          <c:order val="0"/>
          <c:spPr>
            <a:ln w="28575">
              <a:noFill/>
            </a:ln>
          </c:spPr>
          <c:marker>
            <c:symbol val="triangle"/>
            <c:size val="4"/>
          </c:marker>
          <c:xVal>
            <c:numRef>
              <c:f>monopole!$B$103:$B$137</c:f>
              <c:numCache>
                <c:formatCode>General</c:formatCode>
                <c:ptCount val="35"/>
                <c:pt idx="0" formatCode="0.00E+00">
                  <c:v>0.81888204866057324</c:v>
                </c:pt>
                <c:pt idx="1">
                  <c:v>0.83883610737809311</c:v>
                </c:pt>
                <c:pt idx="2">
                  <c:v>0.8668422065731467</c:v>
                </c:pt>
                <c:pt idx="3">
                  <c:v>0.89641234810431558</c:v>
                </c:pt>
                <c:pt idx="4">
                  <c:v>0.92436425266472289</c:v>
                </c:pt>
                <c:pt idx="5">
                  <c:v>0.94200389556940323</c:v>
                </c:pt>
                <c:pt idx="6">
                  <c:v>0.97672279136360995</c:v>
                </c:pt>
                <c:pt idx="7">
                  <c:v>0.99554935273995959</c:v>
                </c:pt>
                <c:pt idx="8">
                  <c:v>1.0054923528887998</c:v>
                </c:pt>
                <c:pt idx="9">
                  <c:v>1.0094140970305914</c:v>
                </c:pt>
                <c:pt idx="11">
                  <c:v>1.2766834691229001</c:v>
                </c:pt>
                <c:pt idx="12">
                  <c:v>1.2908933149238</c:v>
                </c:pt>
                <c:pt idx="13">
                  <c:v>1.3100987877928998</c:v>
                </c:pt>
                <c:pt idx="14">
                  <c:v>1.3266896147716001</c:v>
                </c:pt>
                <c:pt idx="15">
                  <c:v>1.3384485782104001</c:v>
                </c:pt>
                <c:pt idx="16">
                  <c:v>1.4000557627171</c:v>
                </c:pt>
                <c:pt idx="17">
                  <c:v>1.4759623286918999</c:v>
                </c:pt>
                <c:pt idx="18">
                  <c:v>1.5042638470847998</c:v>
                </c:pt>
                <c:pt idx="19">
                  <c:v>1.5357918591657942</c:v>
                </c:pt>
                <c:pt idx="20" formatCode="0.00E+00">
                  <c:v>1.5671792788723942</c:v>
                </c:pt>
                <c:pt idx="21">
                  <c:v>1.5959385380661999</c:v>
                </c:pt>
                <c:pt idx="22" formatCode="0.00E+00">
                  <c:v>1.6205423441909041</c:v>
                </c:pt>
                <c:pt idx="23">
                  <c:v>1.6224774959981001</c:v>
                </c:pt>
                <c:pt idx="24">
                  <c:v>1.6280160903559999</c:v>
                </c:pt>
                <c:pt idx="25">
                  <c:v>1.6428179034925099</c:v>
                </c:pt>
                <c:pt idx="26">
                  <c:v>1.6537764234698999</c:v>
                </c:pt>
                <c:pt idx="27" formatCode="0.00E+00">
                  <c:v>1.7457844681827999</c:v>
                </c:pt>
                <c:pt idx="28">
                  <c:v>1.7707400463406</c:v>
                </c:pt>
                <c:pt idx="29">
                  <c:v>1.7733993676825928</c:v>
                </c:pt>
                <c:pt idx="30">
                  <c:v>1.779723681296193</c:v>
                </c:pt>
                <c:pt idx="31">
                  <c:v>1.7937446427942911</c:v>
                </c:pt>
                <c:pt idx="32">
                  <c:v>1.8018634294440998</c:v>
                </c:pt>
                <c:pt idx="33">
                  <c:v>1.8355233467175998</c:v>
                </c:pt>
                <c:pt idx="34">
                  <c:v>1.8881621064958085</c:v>
                </c:pt>
              </c:numCache>
            </c:numRef>
          </c:xVal>
          <c:yVal>
            <c:numRef>
              <c:f>monopole!$H$103:$H$137</c:f>
              <c:numCache>
                <c:formatCode>0.00E+00</c:formatCode>
                <c:ptCount val="35"/>
                <c:pt idx="0">
                  <c:v>2720.9222035255352</c:v>
                </c:pt>
                <c:pt idx="1">
                  <c:v>241.71353620171482</c:v>
                </c:pt>
                <c:pt idx="2">
                  <c:v>15866.38715340256</c:v>
                </c:pt>
                <c:pt idx="3">
                  <c:v>24726.162223825952</c:v>
                </c:pt>
                <c:pt idx="4">
                  <c:v>9945.7026615399864</c:v>
                </c:pt>
                <c:pt idx="5">
                  <c:v>239.43904972381645</c:v>
                </c:pt>
                <c:pt idx="6">
                  <c:v>19474.13957747582</c:v>
                </c:pt>
                <c:pt idx="7">
                  <c:v>39532.266172220734</c:v>
                </c:pt>
                <c:pt idx="8">
                  <c:v>28285.054965899846</c:v>
                </c:pt>
                <c:pt idx="9">
                  <c:v>1105.8342862650188</c:v>
                </c:pt>
                <c:pt idx="11">
                  <c:v>241.58576092315579</c:v>
                </c:pt>
                <c:pt idx="12">
                  <c:v>11.121250610922148</c:v>
                </c:pt>
                <c:pt idx="13">
                  <c:v>483.34389657551338</c:v>
                </c:pt>
                <c:pt idx="14">
                  <c:v>4513.6486510784844</c:v>
                </c:pt>
                <c:pt idx="15">
                  <c:v>13256.11682057615</c:v>
                </c:pt>
                <c:pt idx="16">
                  <c:v>348.40895227145114</c:v>
                </c:pt>
                <c:pt idx="17">
                  <c:v>875.48797566806354</c:v>
                </c:pt>
                <c:pt idx="18">
                  <c:v>131.76170731934698</c:v>
                </c:pt>
                <c:pt idx="19">
                  <c:v>395.98353262005151</c:v>
                </c:pt>
                <c:pt idx="20">
                  <c:v>594.93139332936869</c:v>
                </c:pt>
                <c:pt idx="21">
                  <c:v>2092.9052724002522</c:v>
                </c:pt>
                <c:pt idx="22">
                  <c:v>12690.331950386015</c:v>
                </c:pt>
                <c:pt idx="23">
                  <c:v>174.37127890565671</c:v>
                </c:pt>
                <c:pt idx="24">
                  <c:v>1457.4492496388098</c:v>
                </c:pt>
                <c:pt idx="25">
                  <c:v>31056.435382176747</c:v>
                </c:pt>
                <c:pt idx="26">
                  <c:v>12263.500985239349</c:v>
                </c:pt>
                <c:pt idx="27">
                  <c:v>1.3817902120357604</c:v>
                </c:pt>
                <c:pt idx="28">
                  <c:v>288.19832920589664</c:v>
                </c:pt>
                <c:pt idx="29">
                  <c:v>8604.9051556179311</c:v>
                </c:pt>
                <c:pt idx="30">
                  <c:v>9251.2129103392508</c:v>
                </c:pt>
                <c:pt idx="31">
                  <c:v>1864.599813948771</c:v>
                </c:pt>
                <c:pt idx="32">
                  <c:v>492.32298323070938</c:v>
                </c:pt>
                <c:pt idx="33">
                  <c:v>33.404810127769835</c:v>
                </c:pt>
                <c:pt idx="34">
                  <c:v>57.896045640536236</c:v>
                </c:pt>
              </c:numCache>
            </c:numRef>
          </c:yVal>
        </c:ser>
        <c:axId val="97025024"/>
        <c:axId val="105437056"/>
      </c:scatterChart>
      <c:valAx>
        <c:axId val="97025024"/>
        <c:scaling>
          <c:orientation val="minMax"/>
          <c:max val="2"/>
          <c:min val="0.7000000000000006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F(GHz)</a:t>
                </a:r>
                <a:endParaRPr lang="zh-CN" altLang="en-US"/>
              </a:p>
            </c:rich>
          </c:tx>
        </c:title>
        <c:numFmt formatCode="General" sourceLinked="0"/>
        <c:majorTickMark val="none"/>
        <c:tickLblPos val="nextTo"/>
        <c:crossAx val="105437056"/>
        <c:crosses val="autoZero"/>
        <c:crossBetween val="midCat"/>
      </c:valAx>
      <c:valAx>
        <c:axId val="105437056"/>
        <c:scaling>
          <c:logBase val="10"/>
          <c:orientation val="minMax"/>
          <c:min val="1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R/Q*Qe</a:t>
                </a:r>
                <a:r>
                  <a:rPr lang="en-US" altLang="zh-CN" baseline="0"/>
                  <a:t> (Ohm)</a:t>
                </a:r>
                <a:endParaRPr lang="zh-CN" altLang="en-US"/>
              </a:p>
            </c:rich>
          </c:tx>
        </c:title>
        <c:numFmt formatCode="0.0E+00" sourceLinked="0"/>
        <c:majorTickMark val="none"/>
        <c:tickLblPos val="nextTo"/>
        <c:crossAx val="97025024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/>
          <a:lstStyle/>
          <a:p>
            <a:pPr>
              <a:defRPr/>
            </a:pPr>
            <a:r>
              <a:rPr lang="en-US" altLang="zh-CN"/>
              <a:t>Dipole mode</a:t>
            </a:r>
            <a:endParaRPr lang="zh-CN" altLang="en-US"/>
          </a:p>
        </c:rich>
      </c:tx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triangle"/>
            <c:size val="4"/>
          </c:marker>
          <c:xVal>
            <c:numRef>
              <c:f>monopole!$B$103:$B$126</c:f>
              <c:numCache>
                <c:formatCode>General</c:formatCode>
                <c:ptCount val="24"/>
                <c:pt idx="0" formatCode="0.00E+00">
                  <c:v>0.7590691606729395</c:v>
                </c:pt>
                <c:pt idx="1">
                  <c:v>0.82363156817535998</c:v>
                </c:pt>
                <c:pt idx="2">
                  <c:v>0.89358516144402711</c:v>
                </c:pt>
                <c:pt idx="3" formatCode="0.00E+00">
                  <c:v>0.91042560069196998</c:v>
                </c:pt>
                <c:pt idx="4" formatCode="0.00E+00">
                  <c:v>0.95128870435886004</c:v>
                </c:pt>
                <c:pt idx="5">
                  <c:v>0.96566280563050289</c:v>
                </c:pt>
                <c:pt idx="6" formatCode="0.00E+00">
                  <c:v>0.99240989713645</c:v>
                </c:pt>
                <c:pt idx="7">
                  <c:v>0.9974973992712256</c:v>
                </c:pt>
                <c:pt idx="8">
                  <c:v>1.0330639194919</c:v>
                </c:pt>
                <c:pt idx="9">
                  <c:v>1.1490774715628072</c:v>
                </c:pt>
                <c:pt idx="10" formatCode="0.00E+00">
                  <c:v>1.2537879204288072</c:v>
                </c:pt>
                <c:pt idx="11">
                  <c:v>1.2729079653349999</c:v>
                </c:pt>
                <c:pt idx="12">
                  <c:v>1.4861958336348999</c:v>
                </c:pt>
                <c:pt idx="13">
                  <c:v>0.78920291693207001</c:v>
                </c:pt>
                <c:pt idx="14">
                  <c:v>0.83242314549524676</c:v>
                </c:pt>
                <c:pt idx="15" formatCode="0.00E+00">
                  <c:v>0.89892511424043064</c:v>
                </c:pt>
                <c:pt idx="16">
                  <c:v>0.91198632181776329</c:v>
                </c:pt>
                <c:pt idx="17">
                  <c:v>0.9702728106767744</c:v>
                </c:pt>
                <c:pt idx="18" formatCode="0.00E+00">
                  <c:v>0.99066110971560628</c:v>
                </c:pt>
                <c:pt idx="19">
                  <c:v>0.998575005664883</c:v>
                </c:pt>
                <c:pt idx="20">
                  <c:v>1.0314578051629999</c:v>
                </c:pt>
                <c:pt idx="21">
                  <c:v>1.0622888511141</c:v>
                </c:pt>
                <c:pt idx="22">
                  <c:v>1.1439958724207</c:v>
                </c:pt>
                <c:pt idx="23">
                  <c:v>1.1678669678102001</c:v>
                </c:pt>
              </c:numCache>
            </c:numRef>
          </c:xVal>
          <c:yVal>
            <c:numRef>
              <c:f>monopole!$H$103:$H$126</c:f>
              <c:numCache>
                <c:formatCode>0.00E+00</c:formatCode>
                <c:ptCount val="24"/>
                <c:pt idx="0">
                  <c:v>9.4701435693375053</c:v>
                </c:pt>
                <c:pt idx="1">
                  <c:v>450.72337020509633</c:v>
                </c:pt>
                <c:pt idx="2">
                  <c:v>5.1327515970942352</c:v>
                </c:pt>
                <c:pt idx="3">
                  <c:v>5962.3291641541928</c:v>
                </c:pt>
                <c:pt idx="4">
                  <c:v>2570.793561809221</c:v>
                </c:pt>
                <c:pt idx="5">
                  <c:v>35.333092517294197</c:v>
                </c:pt>
                <c:pt idx="6">
                  <c:v>4427.5916657076923</c:v>
                </c:pt>
                <c:pt idx="7">
                  <c:v>11.613290118920128</c:v>
                </c:pt>
                <c:pt idx="8">
                  <c:v>2.3709859054143787</c:v>
                </c:pt>
                <c:pt idx="9">
                  <c:v>5.2787749237447734</c:v>
                </c:pt>
                <c:pt idx="10">
                  <c:v>0.16555464768337311</c:v>
                </c:pt>
                <c:pt idx="11">
                  <c:v>308.00533606969663</c:v>
                </c:pt>
                <c:pt idx="12">
                  <c:v>389.48075218267451</c:v>
                </c:pt>
                <c:pt idx="13">
                  <c:v>644.62410633153513</c:v>
                </c:pt>
                <c:pt idx="14">
                  <c:v>6.094108525113171</c:v>
                </c:pt>
                <c:pt idx="15">
                  <c:v>187.36219810489766</c:v>
                </c:pt>
                <c:pt idx="16">
                  <c:v>59.804335048355163</c:v>
                </c:pt>
                <c:pt idx="17">
                  <c:v>2.6376261329491544</c:v>
                </c:pt>
                <c:pt idx="18">
                  <c:v>2496.1141001333312</c:v>
                </c:pt>
                <c:pt idx="19">
                  <c:v>690.19796391802868</c:v>
                </c:pt>
                <c:pt idx="20">
                  <c:v>355.48742264554591</c:v>
                </c:pt>
                <c:pt idx="21">
                  <c:v>344.11438741009084</c:v>
                </c:pt>
                <c:pt idx="22">
                  <c:v>57.717298880448254</c:v>
                </c:pt>
                <c:pt idx="23">
                  <c:v>332.23223718519529</c:v>
                </c:pt>
              </c:numCache>
            </c:numRef>
          </c:yVal>
        </c:ser>
        <c:axId val="105732352"/>
        <c:axId val="105742720"/>
      </c:scatterChart>
      <c:valAx>
        <c:axId val="105732352"/>
        <c:scaling>
          <c:orientation val="minMax"/>
          <c:max val="1.5"/>
          <c:min val="0.7000000000000006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F(GHz)</a:t>
                </a:r>
                <a:endParaRPr lang="zh-CN" altLang="en-US"/>
              </a:p>
            </c:rich>
          </c:tx>
        </c:title>
        <c:numFmt formatCode="General" sourceLinked="0"/>
        <c:majorTickMark val="none"/>
        <c:tickLblPos val="nextTo"/>
        <c:crossAx val="105742720"/>
        <c:crosses val="autoZero"/>
        <c:crossBetween val="midCat"/>
      </c:valAx>
      <c:valAx>
        <c:axId val="105742720"/>
        <c:scaling>
          <c:logBase val="10"/>
          <c:orientation val="minMax"/>
          <c:min val="1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R/Q*Qe</a:t>
                </a:r>
                <a:r>
                  <a:rPr lang="en-US" altLang="zh-CN" baseline="0"/>
                  <a:t> (Ohm)</a:t>
                </a:r>
                <a:endParaRPr lang="zh-CN" altLang="en-US"/>
              </a:p>
            </c:rich>
          </c:tx>
        </c:title>
        <c:numFmt formatCode="0.0E+00" sourceLinked="0"/>
        <c:majorTickMark val="none"/>
        <c:tickLblPos val="nextTo"/>
        <c:crossAx val="105732352"/>
        <c:crosses val="autoZero"/>
        <c:crossBetween val="midCat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1F600-C609-4B52-A7CD-0EE41A14EAA0}" type="datetimeFigureOut">
              <a:rPr lang="zh-CN" altLang="en-US" smtClean="0"/>
              <a:pPr/>
              <a:t>2015/10/30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A9F5F-C2E5-4718-8547-369FF3C239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06F3D-0C12-4BB2-9B33-E700C28ED4E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92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HOM</a:t>
            </a:r>
            <a:r>
              <a:rPr lang="zh-CN" altLang="en-US" dirty="0" smtClean="0"/>
              <a:t> </a:t>
            </a:r>
            <a:r>
              <a:rPr lang="en-US" altLang="zh-CN" dirty="0" smtClean="0"/>
              <a:t>damping methods for CEPC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416824" cy="1752600"/>
          </a:xfrm>
        </p:spPr>
        <p:txBody>
          <a:bodyPr/>
          <a:lstStyle/>
          <a:p>
            <a:r>
              <a:rPr lang="zh-CN" altLang="en-US" dirty="0" smtClean="0"/>
              <a:t>报告人：</a:t>
            </a:r>
            <a:r>
              <a:rPr lang="en-US" altLang="zh-CN" dirty="0" err="1" smtClean="0"/>
              <a:t>Zhenchao</a:t>
            </a:r>
            <a:r>
              <a:rPr lang="en-US" altLang="zh-CN" dirty="0" smtClean="0"/>
              <a:t> LIU</a:t>
            </a:r>
          </a:p>
          <a:p>
            <a:r>
              <a:rPr lang="en-US" altLang="zh-CN" dirty="0" smtClean="0"/>
              <a:t>2015.10.30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500063"/>
            <a:ext cx="78200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500063"/>
            <a:ext cx="78200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59832" y="6165304"/>
            <a:ext cx="399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99.5% of the RF heat is absorbed in tiles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5799" y="6488668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M. </a:t>
            </a:r>
            <a:r>
              <a:rPr lang="en-US" altLang="zh-CN" dirty="0" err="1" smtClean="0"/>
              <a:t>Liepe</a:t>
            </a:r>
            <a:r>
              <a:rPr lang="en-US" altLang="zh-CN" dirty="0" smtClean="0"/>
              <a:t>, SRF2011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恒温器</a:t>
            </a:r>
            <a:endParaRPr lang="zh-CN" alt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113584"/>
            <a:ext cx="499864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395536" y="1556792"/>
            <a:ext cx="5842992" cy="190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4x650MHz 5-cell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cavity/module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~1.4</a:t>
            </a:r>
            <a:r>
              <a:rPr kumimoji="0" lang="en-US" altLang="zh-CN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 length/cavity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000" dirty="0" smtClean="0"/>
              <a:t>5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HOM absorbers/cavity x4=20absorbers/module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power coupler/cavity x4=4 coupler/module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149080"/>
            <a:ext cx="2867413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狭缝波导高阶模吸收结构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 smtClean="0"/>
              <a:t>左端束管放置功率耦合器口，进行功率馈送。功率耦合器前端连接环形器与负载，进行</a:t>
            </a:r>
            <a:r>
              <a:rPr lang="en-US" altLang="zh-CN" sz="2000" dirty="0" smtClean="0"/>
              <a:t>SOM</a:t>
            </a:r>
            <a:r>
              <a:rPr lang="zh-CN" altLang="en-US" sz="2000" dirty="0" smtClean="0"/>
              <a:t>与</a:t>
            </a:r>
            <a:r>
              <a:rPr lang="en-US" altLang="zh-CN" sz="2000" dirty="0" smtClean="0"/>
              <a:t>HOM</a:t>
            </a:r>
            <a:r>
              <a:rPr lang="zh-CN" altLang="en-US" sz="2000" dirty="0" smtClean="0"/>
              <a:t>吸收（</a:t>
            </a:r>
            <a:r>
              <a:rPr lang="en-US" altLang="zh-CN" sz="2000" dirty="0" smtClean="0"/>
              <a:t>TM01n</a:t>
            </a:r>
            <a:r>
              <a:rPr lang="zh-CN" altLang="en-US" sz="2000" dirty="0" smtClean="0"/>
              <a:t>）。</a:t>
            </a:r>
            <a:endParaRPr lang="en-US" altLang="zh-CN" sz="2000" dirty="0" smtClean="0"/>
          </a:p>
          <a:p>
            <a:r>
              <a:rPr lang="zh-CN" altLang="en-US" sz="2000" dirty="0" smtClean="0"/>
              <a:t>右端束管放置一波导口，进行单极模吸收（</a:t>
            </a:r>
            <a:r>
              <a:rPr lang="en-US" altLang="zh-CN" sz="2000" dirty="0" smtClean="0"/>
              <a:t>TM01n</a:t>
            </a:r>
            <a:r>
              <a:rPr lang="zh-CN" altLang="en-US" sz="2000" dirty="0" smtClean="0"/>
              <a:t>）。</a:t>
            </a:r>
            <a:endParaRPr lang="en-US" altLang="zh-CN" sz="2000" dirty="0" smtClean="0"/>
          </a:p>
          <a:p>
            <a:r>
              <a:rPr lang="zh-CN" altLang="en-US" sz="2000" dirty="0" smtClean="0"/>
              <a:t>狭缝矩形波导连接同轴圆波导，进行二极模及部分单极模吸收（</a:t>
            </a:r>
            <a:r>
              <a:rPr lang="en-US" altLang="zh-CN" sz="2000" dirty="0" smtClean="0"/>
              <a:t>TM01n</a:t>
            </a:r>
            <a:r>
              <a:rPr lang="zh-CN" altLang="en-US" sz="2000" dirty="0" smtClean="0"/>
              <a:t>模式吸收效果欠佳）。</a:t>
            </a:r>
            <a:endParaRPr lang="en-US" altLang="zh-CN" sz="2000" dirty="0" smtClean="0"/>
          </a:p>
          <a:p>
            <a:r>
              <a:rPr lang="zh-CN" altLang="en-US" sz="2000" dirty="0" smtClean="0"/>
              <a:t>不需要基模滤波结构。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zh-CN" altLang="en-US" sz="2000" dirty="0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006969"/>
            <a:ext cx="3933299" cy="385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低温结构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2056" y="3717032"/>
            <a:ext cx="251900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>
            <a:spLocks noChangeAspect="1"/>
          </p:cNvSpPr>
          <p:nvPr/>
        </p:nvSpPr>
        <p:spPr>
          <a:xfrm>
            <a:off x="4529632" y="2348880"/>
            <a:ext cx="3888496" cy="388892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5955000" y="2564904"/>
            <a:ext cx="965248" cy="9361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2K</a:t>
            </a:r>
            <a:endParaRPr lang="zh-CN" altLang="en-US" dirty="0"/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3924488" y="1556792"/>
            <a:ext cx="5040000" cy="5040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408080" y="4437112"/>
            <a:ext cx="288032" cy="28803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208280" y="4437112"/>
            <a:ext cx="288032" cy="28803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336072" y="400506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5K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36272" y="400506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5K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83944" y="386104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80K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35872" y="3284984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300K</a:t>
            </a:r>
            <a:endParaRPr lang="zh-CN" altLang="en-US" dirty="0"/>
          </a:p>
        </p:txBody>
      </p:sp>
      <p:grpSp>
        <p:nvGrpSpPr>
          <p:cNvPr id="18" name="组合 17"/>
          <p:cNvGrpSpPr/>
          <p:nvPr/>
        </p:nvGrpSpPr>
        <p:grpSpPr>
          <a:xfrm>
            <a:off x="5120048" y="4869160"/>
            <a:ext cx="226367" cy="792088"/>
            <a:chOff x="457201" y="4005064"/>
            <a:chExt cx="884783" cy="1146522"/>
          </a:xfrm>
        </p:grpSpPr>
        <p:sp>
          <p:nvSpPr>
            <p:cNvPr id="16" name="任意多边形 15"/>
            <p:cNvSpPr/>
            <p:nvPr/>
          </p:nvSpPr>
          <p:spPr>
            <a:xfrm>
              <a:off x="457201" y="4005064"/>
              <a:ext cx="874440" cy="426442"/>
            </a:xfrm>
            <a:custGeom>
              <a:avLst/>
              <a:gdLst>
                <a:gd name="connsiteX0" fmla="*/ 0 w 1128713"/>
                <a:gd name="connsiteY0" fmla="*/ 519112 h 550068"/>
                <a:gd name="connsiteX1" fmla="*/ 200025 w 1128713"/>
                <a:gd name="connsiteY1" fmla="*/ 4762 h 550068"/>
                <a:gd name="connsiteX2" fmla="*/ 385763 w 1128713"/>
                <a:gd name="connsiteY2" fmla="*/ 519112 h 550068"/>
                <a:gd name="connsiteX3" fmla="*/ 585788 w 1128713"/>
                <a:gd name="connsiteY3" fmla="*/ 4762 h 550068"/>
                <a:gd name="connsiteX4" fmla="*/ 771525 w 1128713"/>
                <a:gd name="connsiteY4" fmla="*/ 547687 h 550068"/>
                <a:gd name="connsiteX5" fmla="*/ 957263 w 1128713"/>
                <a:gd name="connsiteY5" fmla="*/ 19050 h 550068"/>
                <a:gd name="connsiteX6" fmla="*/ 1128713 w 1128713"/>
                <a:gd name="connsiteY6" fmla="*/ 519112 h 55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713" h="550068">
                  <a:moveTo>
                    <a:pt x="0" y="519112"/>
                  </a:moveTo>
                  <a:cubicBezTo>
                    <a:pt x="67865" y="261937"/>
                    <a:pt x="135731" y="4762"/>
                    <a:pt x="200025" y="4762"/>
                  </a:cubicBezTo>
                  <a:cubicBezTo>
                    <a:pt x="264319" y="4762"/>
                    <a:pt x="321469" y="519112"/>
                    <a:pt x="385763" y="519112"/>
                  </a:cubicBezTo>
                  <a:cubicBezTo>
                    <a:pt x="450057" y="519112"/>
                    <a:pt x="521494" y="0"/>
                    <a:pt x="585788" y="4762"/>
                  </a:cubicBezTo>
                  <a:cubicBezTo>
                    <a:pt x="650082" y="9524"/>
                    <a:pt x="709613" y="545306"/>
                    <a:pt x="771525" y="547687"/>
                  </a:cubicBezTo>
                  <a:cubicBezTo>
                    <a:pt x="833437" y="550068"/>
                    <a:pt x="897732" y="23812"/>
                    <a:pt x="957263" y="19050"/>
                  </a:cubicBezTo>
                  <a:cubicBezTo>
                    <a:pt x="1016794" y="14288"/>
                    <a:pt x="1072753" y="266700"/>
                    <a:pt x="1128713" y="51911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10800000">
              <a:off x="467544" y="4725144"/>
              <a:ext cx="874440" cy="426442"/>
            </a:xfrm>
            <a:custGeom>
              <a:avLst/>
              <a:gdLst>
                <a:gd name="connsiteX0" fmla="*/ 0 w 1128713"/>
                <a:gd name="connsiteY0" fmla="*/ 519112 h 550068"/>
                <a:gd name="connsiteX1" fmla="*/ 200025 w 1128713"/>
                <a:gd name="connsiteY1" fmla="*/ 4762 h 550068"/>
                <a:gd name="connsiteX2" fmla="*/ 385763 w 1128713"/>
                <a:gd name="connsiteY2" fmla="*/ 519112 h 550068"/>
                <a:gd name="connsiteX3" fmla="*/ 585788 w 1128713"/>
                <a:gd name="connsiteY3" fmla="*/ 4762 h 550068"/>
                <a:gd name="connsiteX4" fmla="*/ 771525 w 1128713"/>
                <a:gd name="connsiteY4" fmla="*/ 547687 h 550068"/>
                <a:gd name="connsiteX5" fmla="*/ 957263 w 1128713"/>
                <a:gd name="connsiteY5" fmla="*/ 19050 h 550068"/>
                <a:gd name="connsiteX6" fmla="*/ 1128713 w 1128713"/>
                <a:gd name="connsiteY6" fmla="*/ 519112 h 55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713" h="550068">
                  <a:moveTo>
                    <a:pt x="0" y="519112"/>
                  </a:moveTo>
                  <a:cubicBezTo>
                    <a:pt x="67865" y="261937"/>
                    <a:pt x="135731" y="4762"/>
                    <a:pt x="200025" y="4762"/>
                  </a:cubicBezTo>
                  <a:cubicBezTo>
                    <a:pt x="264319" y="4762"/>
                    <a:pt x="321469" y="519112"/>
                    <a:pt x="385763" y="519112"/>
                  </a:cubicBezTo>
                  <a:cubicBezTo>
                    <a:pt x="450057" y="519112"/>
                    <a:pt x="521494" y="0"/>
                    <a:pt x="585788" y="4762"/>
                  </a:cubicBezTo>
                  <a:cubicBezTo>
                    <a:pt x="650082" y="9524"/>
                    <a:pt x="709613" y="545306"/>
                    <a:pt x="771525" y="547687"/>
                  </a:cubicBezTo>
                  <a:cubicBezTo>
                    <a:pt x="833437" y="550068"/>
                    <a:pt x="897732" y="23812"/>
                    <a:pt x="957263" y="19050"/>
                  </a:cubicBezTo>
                  <a:cubicBezTo>
                    <a:pt x="1016794" y="14288"/>
                    <a:pt x="1072753" y="266700"/>
                    <a:pt x="1128713" y="51911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557977" y="4869160"/>
            <a:ext cx="226367" cy="792088"/>
            <a:chOff x="457201" y="4005064"/>
            <a:chExt cx="884783" cy="1146522"/>
          </a:xfrm>
        </p:grpSpPr>
        <p:sp>
          <p:nvSpPr>
            <p:cNvPr id="20" name="任意多边形 19"/>
            <p:cNvSpPr/>
            <p:nvPr/>
          </p:nvSpPr>
          <p:spPr>
            <a:xfrm>
              <a:off x="457201" y="4005064"/>
              <a:ext cx="874440" cy="426442"/>
            </a:xfrm>
            <a:custGeom>
              <a:avLst/>
              <a:gdLst>
                <a:gd name="connsiteX0" fmla="*/ 0 w 1128713"/>
                <a:gd name="connsiteY0" fmla="*/ 519112 h 550068"/>
                <a:gd name="connsiteX1" fmla="*/ 200025 w 1128713"/>
                <a:gd name="connsiteY1" fmla="*/ 4762 h 550068"/>
                <a:gd name="connsiteX2" fmla="*/ 385763 w 1128713"/>
                <a:gd name="connsiteY2" fmla="*/ 519112 h 550068"/>
                <a:gd name="connsiteX3" fmla="*/ 585788 w 1128713"/>
                <a:gd name="connsiteY3" fmla="*/ 4762 h 550068"/>
                <a:gd name="connsiteX4" fmla="*/ 771525 w 1128713"/>
                <a:gd name="connsiteY4" fmla="*/ 547687 h 550068"/>
                <a:gd name="connsiteX5" fmla="*/ 957263 w 1128713"/>
                <a:gd name="connsiteY5" fmla="*/ 19050 h 550068"/>
                <a:gd name="connsiteX6" fmla="*/ 1128713 w 1128713"/>
                <a:gd name="connsiteY6" fmla="*/ 519112 h 55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713" h="550068">
                  <a:moveTo>
                    <a:pt x="0" y="519112"/>
                  </a:moveTo>
                  <a:cubicBezTo>
                    <a:pt x="67865" y="261937"/>
                    <a:pt x="135731" y="4762"/>
                    <a:pt x="200025" y="4762"/>
                  </a:cubicBezTo>
                  <a:cubicBezTo>
                    <a:pt x="264319" y="4762"/>
                    <a:pt x="321469" y="519112"/>
                    <a:pt x="385763" y="519112"/>
                  </a:cubicBezTo>
                  <a:cubicBezTo>
                    <a:pt x="450057" y="519112"/>
                    <a:pt x="521494" y="0"/>
                    <a:pt x="585788" y="4762"/>
                  </a:cubicBezTo>
                  <a:cubicBezTo>
                    <a:pt x="650082" y="9524"/>
                    <a:pt x="709613" y="545306"/>
                    <a:pt x="771525" y="547687"/>
                  </a:cubicBezTo>
                  <a:cubicBezTo>
                    <a:pt x="833437" y="550068"/>
                    <a:pt x="897732" y="23812"/>
                    <a:pt x="957263" y="19050"/>
                  </a:cubicBezTo>
                  <a:cubicBezTo>
                    <a:pt x="1016794" y="14288"/>
                    <a:pt x="1072753" y="266700"/>
                    <a:pt x="1128713" y="51911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 rot="10800000">
              <a:off x="467544" y="4725144"/>
              <a:ext cx="874440" cy="426442"/>
            </a:xfrm>
            <a:custGeom>
              <a:avLst/>
              <a:gdLst>
                <a:gd name="connsiteX0" fmla="*/ 0 w 1128713"/>
                <a:gd name="connsiteY0" fmla="*/ 519112 h 550068"/>
                <a:gd name="connsiteX1" fmla="*/ 200025 w 1128713"/>
                <a:gd name="connsiteY1" fmla="*/ 4762 h 550068"/>
                <a:gd name="connsiteX2" fmla="*/ 385763 w 1128713"/>
                <a:gd name="connsiteY2" fmla="*/ 519112 h 550068"/>
                <a:gd name="connsiteX3" fmla="*/ 585788 w 1128713"/>
                <a:gd name="connsiteY3" fmla="*/ 4762 h 550068"/>
                <a:gd name="connsiteX4" fmla="*/ 771525 w 1128713"/>
                <a:gd name="connsiteY4" fmla="*/ 547687 h 550068"/>
                <a:gd name="connsiteX5" fmla="*/ 957263 w 1128713"/>
                <a:gd name="connsiteY5" fmla="*/ 19050 h 550068"/>
                <a:gd name="connsiteX6" fmla="*/ 1128713 w 1128713"/>
                <a:gd name="connsiteY6" fmla="*/ 519112 h 55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713" h="550068">
                  <a:moveTo>
                    <a:pt x="0" y="519112"/>
                  </a:moveTo>
                  <a:cubicBezTo>
                    <a:pt x="67865" y="261937"/>
                    <a:pt x="135731" y="4762"/>
                    <a:pt x="200025" y="4762"/>
                  </a:cubicBezTo>
                  <a:cubicBezTo>
                    <a:pt x="264319" y="4762"/>
                    <a:pt x="321469" y="519112"/>
                    <a:pt x="385763" y="519112"/>
                  </a:cubicBezTo>
                  <a:cubicBezTo>
                    <a:pt x="450057" y="519112"/>
                    <a:pt x="521494" y="0"/>
                    <a:pt x="585788" y="4762"/>
                  </a:cubicBezTo>
                  <a:cubicBezTo>
                    <a:pt x="650082" y="9524"/>
                    <a:pt x="709613" y="545306"/>
                    <a:pt x="771525" y="547687"/>
                  </a:cubicBezTo>
                  <a:cubicBezTo>
                    <a:pt x="833437" y="550068"/>
                    <a:pt x="897732" y="23812"/>
                    <a:pt x="957263" y="19050"/>
                  </a:cubicBezTo>
                  <a:cubicBezTo>
                    <a:pt x="1016794" y="14288"/>
                    <a:pt x="1072753" y="266700"/>
                    <a:pt x="1128713" y="51911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/>
          <p:cNvPicPr/>
          <p:nvPr/>
        </p:nvPicPr>
        <p:blipFill>
          <a:blip r:embed="rId3" cstate="print"/>
          <a:srcRect l="66383" t="57226" r="19964" b="16278"/>
          <a:stretch>
            <a:fillRect/>
          </a:stretch>
        </p:blipFill>
        <p:spPr bwMode="auto">
          <a:xfrm>
            <a:off x="7784344" y="4956024"/>
            <a:ext cx="4320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/>
          <p:cNvPicPr/>
          <p:nvPr/>
        </p:nvPicPr>
        <p:blipFill>
          <a:blip r:embed="rId3" cstate="print"/>
          <a:srcRect l="66383" t="57226" r="19964" b="16278"/>
          <a:stretch>
            <a:fillRect/>
          </a:stretch>
        </p:blipFill>
        <p:spPr bwMode="auto">
          <a:xfrm>
            <a:off x="4688000" y="4970880"/>
            <a:ext cx="4320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组合 24"/>
          <p:cNvGrpSpPr/>
          <p:nvPr/>
        </p:nvGrpSpPr>
        <p:grpSpPr>
          <a:xfrm>
            <a:off x="8216392" y="4869160"/>
            <a:ext cx="226367" cy="792088"/>
            <a:chOff x="457201" y="4005064"/>
            <a:chExt cx="884783" cy="1146522"/>
          </a:xfrm>
        </p:grpSpPr>
        <p:sp>
          <p:nvSpPr>
            <p:cNvPr id="26" name="任意多边形 25"/>
            <p:cNvSpPr/>
            <p:nvPr/>
          </p:nvSpPr>
          <p:spPr>
            <a:xfrm>
              <a:off x="457201" y="4005064"/>
              <a:ext cx="874440" cy="426442"/>
            </a:xfrm>
            <a:custGeom>
              <a:avLst/>
              <a:gdLst>
                <a:gd name="connsiteX0" fmla="*/ 0 w 1128713"/>
                <a:gd name="connsiteY0" fmla="*/ 519112 h 550068"/>
                <a:gd name="connsiteX1" fmla="*/ 200025 w 1128713"/>
                <a:gd name="connsiteY1" fmla="*/ 4762 h 550068"/>
                <a:gd name="connsiteX2" fmla="*/ 385763 w 1128713"/>
                <a:gd name="connsiteY2" fmla="*/ 519112 h 550068"/>
                <a:gd name="connsiteX3" fmla="*/ 585788 w 1128713"/>
                <a:gd name="connsiteY3" fmla="*/ 4762 h 550068"/>
                <a:gd name="connsiteX4" fmla="*/ 771525 w 1128713"/>
                <a:gd name="connsiteY4" fmla="*/ 547687 h 550068"/>
                <a:gd name="connsiteX5" fmla="*/ 957263 w 1128713"/>
                <a:gd name="connsiteY5" fmla="*/ 19050 h 550068"/>
                <a:gd name="connsiteX6" fmla="*/ 1128713 w 1128713"/>
                <a:gd name="connsiteY6" fmla="*/ 519112 h 55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713" h="550068">
                  <a:moveTo>
                    <a:pt x="0" y="519112"/>
                  </a:moveTo>
                  <a:cubicBezTo>
                    <a:pt x="67865" y="261937"/>
                    <a:pt x="135731" y="4762"/>
                    <a:pt x="200025" y="4762"/>
                  </a:cubicBezTo>
                  <a:cubicBezTo>
                    <a:pt x="264319" y="4762"/>
                    <a:pt x="321469" y="519112"/>
                    <a:pt x="385763" y="519112"/>
                  </a:cubicBezTo>
                  <a:cubicBezTo>
                    <a:pt x="450057" y="519112"/>
                    <a:pt x="521494" y="0"/>
                    <a:pt x="585788" y="4762"/>
                  </a:cubicBezTo>
                  <a:cubicBezTo>
                    <a:pt x="650082" y="9524"/>
                    <a:pt x="709613" y="545306"/>
                    <a:pt x="771525" y="547687"/>
                  </a:cubicBezTo>
                  <a:cubicBezTo>
                    <a:pt x="833437" y="550068"/>
                    <a:pt x="897732" y="23812"/>
                    <a:pt x="957263" y="19050"/>
                  </a:cubicBezTo>
                  <a:cubicBezTo>
                    <a:pt x="1016794" y="14288"/>
                    <a:pt x="1072753" y="266700"/>
                    <a:pt x="1128713" y="51911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 rot="10800000">
              <a:off x="467544" y="4725144"/>
              <a:ext cx="874440" cy="426442"/>
            </a:xfrm>
            <a:custGeom>
              <a:avLst/>
              <a:gdLst>
                <a:gd name="connsiteX0" fmla="*/ 0 w 1128713"/>
                <a:gd name="connsiteY0" fmla="*/ 519112 h 550068"/>
                <a:gd name="connsiteX1" fmla="*/ 200025 w 1128713"/>
                <a:gd name="connsiteY1" fmla="*/ 4762 h 550068"/>
                <a:gd name="connsiteX2" fmla="*/ 385763 w 1128713"/>
                <a:gd name="connsiteY2" fmla="*/ 519112 h 550068"/>
                <a:gd name="connsiteX3" fmla="*/ 585788 w 1128713"/>
                <a:gd name="connsiteY3" fmla="*/ 4762 h 550068"/>
                <a:gd name="connsiteX4" fmla="*/ 771525 w 1128713"/>
                <a:gd name="connsiteY4" fmla="*/ 547687 h 550068"/>
                <a:gd name="connsiteX5" fmla="*/ 957263 w 1128713"/>
                <a:gd name="connsiteY5" fmla="*/ 19050 h 550068"/>
                <a:gd name="connsiteX6" fmla="*/ 1128713 w 1128713"/>
                <a:gd name="connsiteY6" fmla="*/ 519112 h 55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713" h="550068">
                  <a:moveTo>
                    <a:pt x="0" y="519112"/>
                  </a:moveTo>
                  <a:cubicBezTo>
                    <a:pt x="67865" y="261937"/>
                    <a:pt x="135731" y="4762"/>
                    <a:pt x="200025" y="4762"/>
                  </a:cubicBezTo>
                  <a:cubicBezTo>
                    <a:pt x="264319" y="4762"/>
                    <a:pt x="321469" y="519112"/>
                    <a:pt x="385763" y="519112"/>
                  </a:cubicBezTo>
                  <a:cubicBezTo>
                    <a:pt x="450057" y="519112"/>
                    <a:pt x="521494" y="0"/>
                    <a:pt x="585788" y="4762"/>
                  </a:cubicBezTo>
                  <a:cubicBezTo>
                    <a:pt x="650082" y="9524"/>
                    <a:pt x="709613" y="545306"/>
                    <a:pt x="771525" y="547687"/>
                  </a:cubicBezTo>
                  <a:cubicBezTo>
                    <a:pt x="833437" y="550068"/>
                    <a:pt x="897732" y="23812"/>
                    <a:pt x="957263" y="19050"/>
                  </a:cubicBezTo>
                  <a:cubicBezTo>
                    <a:pt x="1016794" y="14288"/>
                    <a:pt x="1072753" y="266700"/>
                    <a:pt x="1128713" y="51911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471976" y="4869160"/>
            <a:ext cx="226367" cy="792088"/>
            <a:chOff x="457201" y="4005064"/>
            <a:chExt cx="884783" cy="1146522"/>
          </a:xfrm>
        </p:grpSpPr>
        <p:sp>
          <p:nvSpPr>
            <p:cNvPr id="29" name="任意多边形 28"/>
            <p:cNvSpPr/>
            <p:nvPr/>
          </p:nvSpPr>
          <p:spPr>
            <a:xfrm>
              <a:off x="457201" y="4005064"/>
              <a:ext cx="874440" cy="426442"/>
            </a:xfrm>
            <a:custGeom>
              <a:avLst/>
              <a:gdLst>
                <a:gd name="connsiteX0" fmla="*/ 0 w 1128713"/>
                <a:gd name="connsiteY0" fmla="*/ 519112 h 550068"/>
                <a:gd name="connsiteX1" fmla="*/ 200025 w 1128713"/>
                <a:gd name="connsiteY1" fmla="*/ 4762 h 550068"/>
                <a:gd name="connsiteX2" fmla="*/ 385763 w 1128713"/>
                <a:gd name="connsiteY2" fmla="*/ 519112 h 550068"/>
                <a:gd name="connsiteX3" fmla="*/ 585788 w 1128713"/>
                <a:gd name="connsiteY3" fmla="*/ 4762 h 550068"/>
                <a:gd name="connsiteX4" fmla="*/ 771525 w 1128713"/>
                <a:gd name="connsiteY4" fmla="*/ 547687 h 550068"/>
                <a:gd name="connsiteX5" fmla="*/ 957263 w 1128713"/>
                <a:gd name="connsiteY5" fmla="*/ 19050 h 550068"/>
                <a:gd name="connsiteX6" fmla="*/ 1128713 w 1128713"/>
                <a:gd name="connsiteY6" fmla="*/ 519112 h 55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713" h="550068">
                  <a:moveTo>
                    <a:pt x="0" y="519112"/>
                  </a:moveTo>
                  <a:cubicBezTo>
                    <a:pt x="67865" y="261937"/>
                    <a:pt x="135731" y="4762"/>
                    <a:pt x="200025" y="4762"/>
                  </a:cubicBezTo>
                  <a:cubicBezTo>
                    <a:pt x="264319" y="4762"/>
                    <a:pt x="321469" y="519112"/>
                    <a:pt x="385763" y="519112"/>
                  </a:cubicBezTo>
                  <a:cubicBezTo>
                    <a:pt x="450057" y="519112"/>
                    <a:pt x="521494" y="0"/>
                    <a:pt x="585788" y="4762"/>
                  </a:cubicBezTo>
                  <a:cubicBezTo>
                    <a:pt x="650082" y="9524"/>
                    <a:pt x="709613" y="545306"/>
                    <a:pt x="771525" y="547687"/>
                  </a:cubicBezTo>
                  <a:cubicBezTo>
                    <a:pt x="833437" y="550068"/>
                    <a:pt x="897732" y="23812"/>
                    <a:pt x="957263" y="19050"/>
                  </a:cubicBezTo>
                  <a:cubicBezTo>
                    <a:pt x="1016794" y="14288"/>
                    <a:pt x="1072753" y="266700"/>
                    <a:pt x="1128713" y="51911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 rot="10800000">
              <a:off x="467544" y="4725144"/>
              <a:ext cx="874440" cy="426442"/>
            </a:xfrm>
            <a:custGeom>
              <a:avLst/>
              <a:gdLst>
                <a:gd name="connsiteX0" fmla="*/ 0 w 1128713"/>
                <a:gd name="connsiteY0" fmla="*/ 519112 h 550068"/>
                <a:gd name="connsiteX1" fmla="*/ 200025 w 1128713"/>
                <a:gd name="connsiteY1" fmla="*/ 4762 h 550068"/>
                <a:gd name="connsiteX2" fmla="*/ 385763 w 1128713"/>
                <a:gd name="connsiteY2" fmla="*/ 519112 h 550068"/>
                <a:gd name="connsiteX3" fmla="*/ 585788 w 1128713"/>
                <a:gd name="connsiteY3" fmla="*/ 4762 h 550068"/>
                <a:gd name="connsiteX4" fmla="*/ 771525 w 1128713"/>
                <a:gd name="connsiteY4" fmla="*/ 547687 h 550068"/>
                <a:gd name="connsiteX5" fmla="*/ 957263 w 1128713"/>
                <a:gd name="connsiteY5" fmla="*/ 19050 h 550068"/>
                <a:gd name="connsiteX6" fmla="*/ 1128713 w 1128713"/>
                <a:gd name="connsiteY6" fmla="*/ 519112 h 55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713" h="550068">
                  <a:moveTo>
                    <a:pt x="0" y="519112"/>
                  </a:moveTo>
                  <a:cubicBezTo>
                    <a:pt x="67865" y="261937"/>
                    <a:pt x="135731" y="4762"/>
                    <a:pt x="200025" y="4762"/>
                  </a:cubicBezTo>
                  <a:cubicBezTo>
                    <a:pt x="264319" y="4762"/>
                    <a:pt x="321469" y="519112"/>
                    <a:pt x="385763" y="519112"/>
                  </a:cubicBezTo>
                  <a:cubicBezTo>
                    <a:pt x="450057" y="519112"/>
                    <a:pt x="521494" y="0"/>
                    <a:pt x="585788" y="4762"/>
                  </a:cubicBezTo>
                  <a:cubicBezTo>
                    <a:pt x="650082" y="9524"/>
                    <a:pt x="709613" y="545306"/>
                    <a:pt x="771525" y="547687"/>
                  </a:cubicBezTo>
                  <a:cubicBezTo>
                    <a:pt x="833437" y="550068"/>
                    <a:pt x="897732" y="23812"/>
                    <a:pt x="957263" y="19050"/>
                  </a:cubicBezTo>
                  <a:cubicBezTo>
                    <a:pt x="1016794" y="14288"/>
                    <a:pt x="1072753" y="266700"/>
                    <a:pt x="1128713" y="51911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1" name="图片 30"/>
          <p:cNvPicPr/>
          <p:nvPr/>
        </p:nvPicPr>
        <p:blipFill>
          <a:blip r:embed="rId3" cstate="print"/>
          <a:srcRect l="66383" t="57226" r="19964" b="16278"/>
          <a:stretch>
            <a:fillRect/>
          </a:stretch>
        </p:blipFill>
        <p:spPr bwMode="auto">
          <a:xfrm>
            <a:off x="8432416" y="4956024"/>
            <a:ext cx="4320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图片 31"/>
          <p:cNvPicPr/>
          <p:nvPr/>
        </p:nvPicPr>
        <p:blipFill>
          <a:blip r:embed="rId3" cstate="print"/>
          <a:srcRect l="66383" t="57226" r="19964" b="16278"/>
          <a:stretch>
            <a:fillRect/>
          </a:stretch>
        </p:blipFill>
        <p:spPr bwMode="auto">
          <a:xfrm>
            <a:off x="4039928" y="4970880"/>
            <a:ext cx="4320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直接连接符 35"/>
          <p:cNvCxnSpPr/>
          <p:nvPr/>
        </p:nvCxnSpPr>
        <p:spPr>
          <a:xfrm>
            <a:off x="5552096" y="4725144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7352296" y="4725144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endCxn id="5" idx="3"/>
          </p:cNvCxnSpPr>
          <p:nvPr/>
        </p:nvCxnSpPr>
        <p:spPr>
          <a:xfrm>
            <a:off x="4832016" y="5517232"/>
            <a:ext cx="267073" cy="151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endCxn id="5" idx="5"/>
          </p:cNvCxnSpPr>
          <p:nvPr/>
        </p:nvCxnSpPr>
        <p:spPr>
          <a:xfrm flipH="1">
            <a:off x="7848671" y="5517232"/>
            <a:ext cx="223705" cy="151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200168" y="62280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热锚</a:t>
            </a:r>
            <a:endParaRPr lang="zh-CN" altLang="en-US" dirty="0"/>
          </a:p>
        </p:txBody>
      </p:sp>
      <p:cxnSp>
        <p:nvCxnSpPr>
          <p:cNvPr id="49" name="直接箭头连接符 48"/>
          <p:cNvCxnSpPr>
            <a:stCxn id="47" idx="3"/>
            <a:endCxn id="5" idx="5"/>
          </p:cNvCxnSpPr>
          <p:nvPr/>
        </p:nvCxnSpPr>
        <p:spPr>
          <a:xfrm flipV="1">
            <a:off x="6846499" y="5668288"/>
            <a:ext cx="1002172" cy="744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47" idx="3"/>
          </p:cNvCxnSpPr>
          <p:nvPr/>
        </p:nvCxnSpPr>
        <p:spPr>
          <a:xfrm flipV="1">
            <a:off x="6846499" y="5013176"/>
            <a:ext cx="461805" cy="1399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>
            <a:stCxn id="47" idx="1"/>
          </p:cNvCxnSpPr>
          <p:nvPr/>
        </p:nvCxnSpPr>
        <p:spPr>
          <a:xfrm flipH="1" flipV="1">
            <a:off x="5580112" y="4941168"/>
            <a:ext cx="620056" cy="1471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stCxn id="47" idx="1"/>
            <a:endCxn id="5" idx="3"/>
          </p:cNvCxnSpPr>
          <p:nvPr/>
        </p:nvCxnSpPr>
        <p:spPr>
          <a:xfrm flipH="1" flipV="1">
            <a:off x="5099089" y="5668288"/>
            <a:ext cx="1101079" cy="744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904024" y="6488668"/>
            <a:ext cx="331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与</a:t>
            </a:r>
            <a:r>
              <a:rPr lang="en-US" altLang="zh-CN" dirty="0" smtClean="0"/>
              <a:t>beam pipe HOM absorber</a:t>
            </a:r>
            <a:r>
              <a:rPr lang="zh-CN" altLang="en-US" dirty="0" smtClean="0"/>
              <a:t>连接</a:t>
            </a:r>
            <a:endParaRPr lang="zh-CN" altLang="en-US" dirty="0"/>
          </a:p>
        </p:txBody>
      </p:sp>
      <p:cxnSp>
        <p:nvCxnSpPr>
          <p:cNvPr id="59" name="直接箭头连接符 58"/>
          <p:cNvCxnSpPr>
            <a:stCxn id="57" idx="3"/>
          </p:cNvCxnSpPr>
          <p:nvPr/>
        </p:nvCxnSpPr>
        <p:spPr>
          <a:xfrm flipV="1">
            <a:off x="8218201" y="5445224"/>
            <a:ext cx="718271" cy="1228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57" idx="1"/>
          </p:cNvCxnSpPr>
          <p:nvPr/>
        </p:nvCxnSpPr>
        <p:spPr>
          <a:xfrm flipH="1" flipV="1">
            <a:off x="4039928" y="5589240"/>
            <a:ext cx="864096" cy="10840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可采用与</a:t>
            </a:r>
            <a:r>
              <a:rPr lang="en-US" altLang="zh-CN" sz="2000" dirty="0" smtClean="0"/>
              <a:t>ILC</a:t>
            </a:r>
            <a:r>
              <a:rPr lang="zh-CN" altLang="en-US" sz="2000" dirty="0" smtClean="0"/>
              <a:t>低温恒温器类似结构</a:t>
            </a:r>
            <a:endParaRPr lang="en-US" altLang="zh-CN" sz="2000" dirty="0" smtClean="0"/>
          </a:p>
          <a:p>
            <a:r>
              <a:rPr lang="zh-CN" altLang="en-US" sz="2000" dirty="0" smtClean="0"/>
              <a:t>高阶模提取结构可采用耦合器</a:t>
            </a:r>
            <a:endParaRPr lang="en-US" altLang="zh-CN" sz="2000" dirty="0" smtClean="0"/>
          </a:p>
          <a:p>
            <a:pPr>
              <a:buNone/>
            </a:pPr>
            <a:r>
              <a:rPr lang="zh-CN" altLang="en-US" sz="2000" dirty="0" smtClean="0"/>
              <a:t>类似双窗或单窗结构，通过波纹管</a:t>
            </a:r>
            <a:endParaRPr lang="en-US" altLang="zh-CN" sz="2000" dirty="0" smtClean="0"/>
          </a:p>
          <a:p>
            <a:pPr>
              <a:buNone/>
            </a:pPr>
            <a:r>
              <a:rPr lang="zh-CN" altLang="en-US" sz="2000" dirty="0" smtClean="0"/>
              <a:t>降低漏热。</a:t>
            </a:r>
            <a:endParaRPr lang="en-US" altLang="zh-CN" sz="2000" dirty="0" smtClean="0"/>
          </a:p>
          <a:p>
            <a:r>
              <a:rPr lang="zh-CN" altLang="en-US" sz="2000" dirty="0" smtClean="0"/>
              <a:t>参照耦合器漏热，</a:t>
            </a:r>
            <a:endParaRPr lang="en-US" altLang="zh-CN" sz="2000" dirty="0" smtClean="0"/>
          </a:p>
          <a:p>
            <a:pPr>
              <a:buNone/>
            </a:pPr>
            <a:r>
              <a:rPr lang="en-US" altLang="zh-CN" sz="2000" dirty="0" smtClean="0"/>
              <a:t>2K</a:t>
            </a:r>
            <a:r>
              <a:rPr lang="zh-CN" altLang="en-US" sz="2000" dirty="0" smtClean="0"/>
              <a:t>静态</a:t>
            </a:r>
            <a:r>
              <a:rPr lang="en-US" altLang="zh-CN" sz="2000" dirty="0" smtClean="0"/>
              <a:t>+</a:t>
            </a:r>
            <a:r>
              <a:rPr lang="zh-CN" altLang="en-US" sz="2000" dirty="0" smtClean="0"/>
              <a:t>动态</a:t>
            </a:r>
            <a:r>
              <a:rPr lang="en-US" altLang="zh-CN" sz="2000" dirty="0" smtClean="0"/>
              <a:t>&lt;1W,</a:t>
            </a:r>
          </a:p>
          <a:p>
            <a:pPr>
              <a:buNone/>
            </a:pPr>
            <a:r>
              <a:rPr lang="en-US" altLang="zh-CN" sz="2000" dirty="0" smtClean="0"/>
              <a:t>80K</a:t>
            </a:r>
            <a:r>
              <a:rPr lang="zh-CN" altLang="en-US" sz="2000" dirty="0" smtClean="0"/>
              <a:t>静态</a:t>
            </a:r>
            <a:r>
              <a:rPr lang="en-US" altLang="zh-CN" sz="2000" dirty="0" smtClean="0"/>
              <a:t>+</a:t>
            </a:r>
            <a:r>
              <a:rPr lang="zh-CN" altLang="en-US" sz="2000" dirty="0" smtClean="0"/>
              <a:t>动态</a:t>
            </a:r>
            <a:r>
              <a:rPr lang="en-US" altLang="zh-CN" sz="2000" dirty="0" smtClean="0"/>
              <a:t>&lt;10W,</a:t>
            </a:r>
          </a:p>
          <a:p>
            <a:r>
              <a:rPr lang="zh-CN" altLang="en-US" sz="2000" dirty="0" smtClean="0"/>
              <a:t>高阶模吸收器在恒温器侧面</a:t>
            </a:r>
            <a:endParaRPr lang="en-US" altLang="zh-CN" sz="2000" dirty="0" smtClean="0"/>
          </a:p>
          <a:p>
            <a:pPr>
              <a:buNone/>
            </a:pPr>
            <a:r>
              <a:rPr lang="zh-CN" altLang="en-US" sz="2000" dirty="0" smtClean="0"/>
              <a:t>不占用纵向空间</a:t>
            </a:r>
            <a:endParaRPr lang="zh-CN" altLang="en-US" sz="2000" dirty="0"/>
          </a:p>
        </p:txBody>
      </p:sp>
      <p:sp>
        <p:nvSpPr>
          <p:cNvPr id="63" name="椭圆 62"/>
          <p:cNvSpPr/>
          <p:nvPr/>
        </p:nvSpPr>
        <p:spPr>
          <a:xfrm>
            <a:off x="5839000" y="3832472"/>
            <a:ext cx="1224136" cy="122413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5" name="直接箭头连接符 64"/>
          <p:cNvCxnSpPr/>
          <p:nvPr/>
        </p:nvCxnSpPr>
        <p:spPr>
          <a:xfrm flipH="1">
            <a:off x="6804248" y="3645024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732240" y="335699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2K</a:t>
            </a:r>
            <a:endParaRPr lang="zh-CN" altLang="en-US" dirty="0"/>
          </a:p>
        </p:txBody>
      </p:sp>
      <p:sp>
        <p:nvSpPr>
          <p:cNvPr id="46" name="椭圆 45"/>
          <p:cNvSpPr/>
          <p:nvPr/>
        </p:nvSpPr>
        <p:spPr>
          <a:xfrm>
            <a:off x="5378376" y="2492896"/>
            <a:ext cx="2160240" cy="36004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陶瓷窗位置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方案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pPr lvl="1"/>
            <a:r>
              <a:rPr lang="zh-CN" altLang="en-US" sz="1600" dirty="0" smtClean="0"/>
              <a:t>矩形波导端部若直接放置陶瓷窗，需焊接一约</a:t>
            </a:r>
            <a:r>
              <a:rPr lang="en-US" altLang="zh-CN" sz="1600" dirty="0" smtClean="0"/>
              <a:t>1000x22mm</a:t>
            </a:r>
            <a:r>
              <a:rPr lang="zh-CN" altLang="en-US" sz="1600" dirty="0" smtClean="0"/>
              <a:t>尺寸陶瓷片。尺寸较大。</a:t>
            </a:r>
            <a:endParaRPr lang="en-US" altLang="zh-CN" sz="1600" dirty="0" smtClean="0"/>
          </a:p>
          <a:p>
            <a:pPr lvl="1"/>
            <a:r>
              <a:rPr lang="zh-CN" altLang="en-US" sz="1600" dirty="0" smtClean="0"/>
              <a:t>采用矩形波导两端部分收口后尺寸可减小至约</a:t>
            </a:r>
            <a:r>
              <a:rPr lang="en-US" altLang="zh-CN" sz="1600" dirty="0" smtClean="0"/>
              <a:t>500x22mm</a:t>
            </a:r>
            <a:r>
              <a:rPr lang="zh-CN" altLang="en-US" sz="1600" dirty="0" smtClean="0"/>
              <a:t>尺寸陶瓷片。尺寸仍较大。</a:t>
            </a:r>
            <a:endParaRPr lang="en-US" altLang="zh-CN" sz="1600" dirty="0" smtClean="0"/>
          </a:p>
          <a:p>
            <a:pPr lvl="1"/>
            <a:r>
              <a:rPr lang="zh-CN" altLang="en-US" sz="1600" dirty="0" smtClean="0"/>
              <a:t>可将此口分割为若干小口，焊接</a:t>
            </a:r>
            <a:r>
              <a:rPr lang="en-US" altLang="zh-CN" sz="1600" dirty="0" smtClean="0"/>
              <a:t>100x22mm</a:t>
            </a:r>
            <a:r>
              <a:rPr lang="zh-CN" altLang="en-US" sz="1600" dirty="0" smtClean="0"/>
              <a:t>陶瓷片。</a:t>
            </a:r>
            <a:endParaRPr lang="en-US" altLang="zh-CN" sz="1600" dirty="0" smtClean="0"/>
          </a:p>
          <a:p>
            <a:pPr lvl="1"/>
            <a:r>
              <a:rPr lang="zh-CN" altLang="en-US" sz="1600" dirty="0" smtClean="0"/>
              <a:t>焊接工作量较大</a:t>
            </a:r>
            <a:endParaRPr lang="en-US" altLang="zh-CN" sz="1600" dirty="0" smtClean="0"/>
          </a:p>
          <a:p>
            <a:pPr lvl="1"/>
            <a:endParaRPr lang="en-US" altLang="zh-CN" sz="1600" dirty="0" smtClean="0"/>
          </a:p>
          <a:p>
            <a:pPr lvl="1"/>
            <a:endParaRPr lang="en-US" altLang="zh-CN" sz="1600" dirty="0" smtClean="0"/>
          </a:p>
          <a:p>
            <a:pPr lvl="1"/>
            <a:endParaRPr lang="en-US" altLang="zh-CN" sz="1600" dirty="0" smtClean="0"/>
          </a:p>
          <a:p>
            <a:r>
              <a:rPr lang="zh-CN" altLang="en-US" sz="2000" dirty="0" smtClean="0"/>
              <a:t>方案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pPr lvl="1"/>
            <a:r>
              <a:rPr lang="zh-CN" altLang="en-US" sz="1600" dirty="0" smtClean="0"/>
              <a:t>类似耦合器设计，在同轴段放置陶瓷窗，进行密封。</a:t>
            </a:r>
            <a:endParaRPr lang="en-US" altLang="zh-CN" sz="1600" dirty="0" smtClean="0"/>
          </a:p>
          <a:p>
            <a:pPr lvl="1"/>
            <a:r>
              <a:rPr lang="zh-CN" altLang="en-US" sz="1600" dirty="0" smtClean="0"/>
              <a:t>技术成熟，可参照耦合器设计。</a:t>
            </a:r>
            <a:endParaRPr lang="zh-CN" altLang="en-US" sz="1600" dirty="0"/>
          </a:p>
        </p:txBody>
      </p:sp>
      <p:sp>
        <p:nvSpPr>
          <p:cNvPr id="4" name="矩形 3"/>
          <p:cNvSpPr/>
          <p:nvPr/>
        </p:nvSpPr>
        <p:spPr>
          <a:xfrm>
            <a:off x="3851920" y="3068960"/>
            <a:ext cx="4752528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5004048" y="3068960"/>
            <a:ext cx="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156176" y="3068960"/>
            <a:ext cx="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380312" y="3068960"/>
            <a:ext cx="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2056" y="4293096"/>
            <a:ext cx="251900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组合 9"/>
          <p:cNvGrpSpPr/>
          <p:nvPr/>
        </p:nvGrpSpPr>
        <p:grpSpPr>
          <a:xfrm>
            <a:off x="5120048" y="5445224"/>
            <a:ext cx="226367" cy="792088"/>
            <a:chOff x="457201" y="4005064"/>
            <a:chExt cx="884783" cy="1146522"/>
          </a:xfrm>
        </p:grpSpPr>
        <p:sp>
          <p:nvSpPr>
            <p:cNvPr id="11" name="任意多边形 10"/>
            <p:cNvSpPr/>
            <p:nvPr/>
          </p:nvSpPr>
          <p:spPr>
            <a:xfrm>
              <a:off x="457201" y="4005064"/>
              <a:ext cx="874440" cy="426442"/>
            </a:xfrm>
            <a:custGeom>
              <a:avLst/>
              <a:gdLst>
                <a:gd name="connsiteX0" fmla="*/ 0 w 1128713"/>
                <a:gd name="connsiteY0" fmla="*/ 519112 h 550068"/>
                <a:gd name="connsiteX1" fmla="*/ 200025 w 1128713"/>
                <a:gd name="connsiteY1" fmla="*/ 4762 h 550068"/>
                <a:gd name="connsiteX2" fmla="*/ 385763 w 1128713"/>
                <a:gd name="connsiteY2" fmla="*/ 519112 h 550068"/>
                <a:gd name="connsiteX3" fmla="*/ 585788 w 1128713"/>
                <a:gd name="connsiteY3" fmla="*/ 4762 h 550068"/>
                <a:gd name="connsiteX4" fmla="*/ 771525 w 1128713"/>
                <a:gd name="connsiteY4" fmla="*/ 547687 h 550068"/>
                <a:gd name="connsiteX5" fmla="*/ 957263 w 1128713"/>
                <a:gd name="connsiteY5" fmla="*/ 19050 h 550068"/>
                <a:gd name="connsiteX6" fmla="*/ 1128713 w 1128713"/>
                <a:gd name="connsiteY6" fmla="*/ 519112 h 55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713" h="550068">
                  <a:moveTo>
                    <a:pt x="0" y="519112"/>
                  </a:moveTo>
                  <a:cubicBezTo>
                    <a:pt x="67865" y="261937"/>
                    <a:pt x="135731" y="4762"/>
                    <a:pt x="200025" y="4762"/>
                  </a:cubicBezTo>
                  <a:cubicBezTo>
                    <a:pt x="264319" y="4762"/>
                    <a:pt x="321469" y="519112"/>
                    <a:pt x="385763" y="519112"/>
                  </a:cubicBezTo>
                  <a:cubicBezTo>
                    <a:pt x="450057" y="519112"/>
                    <a:pt x="521494" y="0"/>
                    <a:pt x="585788" y="4762"/>
                  </a:cubicBezTo>
                  <a:cubicBezTo>
                    <a:pt x="650082" y="9524"/>
                    <a:pt x="709613" y="545306"/>
                    <a:pt x="771525" y="547687"/>
                  </a:cubicBezTo>
                  <a:cubicBezTo>
                    <a:pt x="833437" y="550068"/>
                    <a:pt x="897732" y="23812"/>
                    <a:pt x="957263" y="19050"/>
                  </a:cubicBezTo>
                  <a:cubicBezTo>
                    <a:pt x="1016794" y="14288"/>
                    <a:pt x="1072753" y="266700"/>
                    <a:pt x="1128713" y="51911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 rot="10800000">
              <a:off x="467544" y="4725144"/>
              <a:ext cx="874440" cy="426442"/>
            </a:xfrm>
            <a:custGeom>
              <a:avLst/>
              <a:gdLst>
                <a:gd name="connsiteX0" fmla="*/ 0 w 1128713"/>
                <a:gd name="connsiteY0" fmla="*/ 519112 h 550068"/>
                <a:gd name="connsiteX1" fmla="*/ 200025 w 1128713"/>
                <a:gd name="connsiteY1" fmla="*/ 4762 h 550068"/>
                <a:gd name="connsiteX2" fmla="*/ 385763 w 1128713"/>
                <a:gd name="connsiteY2" fmla="*/ 519112 h 550068"/>
                <a:gd name="connsiteX3" fmla="*/ 585788 w 1128713"/>
                <a:gd name="connsiteY3" fmla="*/ 4762 h 550068"/>
                <a:gd name="connsiteX4" fmla="*/ 771525 w 1128713"/>
                <a:gd name="connsiteY4" fmla="*/ 547687 h 550068"/>
                <a:gd name="connsiteX5" fmla="*/ 957263 w 1128713"/>
                <a:gd name="connsiteY5" fmla="*/ 19050 h 550068"/>
                <a:gd name="connsiteX6" fmla="*/ 1128713 w 1128713"/>
                <a:gd name="connsiteY6" fmla="*/ 519112 h 55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713" h="550068">
                  <a:moveTo>
                    <a:pt x="0" y="519112"/>
                  </a:moveTo>
                  <a:cubicBezTo>
                    <a:pt x="67865" y="261937"/>
                    <a:pt x="135731" y="4762"/>
                    <a:pt x="200025" y="4762"/>
                  </a:cubicBezTo>
                  <a:cubicBezTo>
                    <a:pt x="264319" y="4762"/>
                    <a:pt x="321469" y="519112"/>
                    <a:pt x="385763" y="519112"/>
                  </a:cubicBezTo>
                  <a:cubicBezTo>
                    <a:pt x="450057" y="519112"/>
                    <a:pt x="521494" y="0"/>
                    <a:pt x="585788" y="4762"/>
                  </a:cubicBezTo>
                  <a:cubicBezTo>
                    <a:pt x="650082" y="9524"/>
                    <a:pt x="709613" y="545306"/>
                    <a:pt x="771525" y="547687"/>
                  </a:cubicBezTo>
                  <a:cubicBezTo>
                    <a:pt x="833437" y="550068"/>
                    <a:pt x="897732" y="23812"/>
                    <a:pt x="957263" y="19050"/>
                  </a:cubicBezTo>
                  <a:cubicBezTo>
                    <a:pt x="1016794" y="14288"/>
                    <a:pt x="1072753" y="266700"/>
                    <a:pt x="1128713" y="51911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/>
          <p:cNvPicPr/>
          <p:nvPr/>
        </p:nvPicPr>
        <p:blipFill>
          <a:blip r:embed="rId3" cstate="print"/>
          <a:srcRect l="66383" t="57226" r="19964" b="16278"/>
          <a:stretch>
            <a:fillRect/>
          </a:stretch>
        </p:blipFill>
        <p:spPr bwMode="auto">
          <a:xfrm>
            <a:off x="4688000" y="5546944"/>
            <a:ext cx="4320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组合 13"/>
          <p:cNvGrpSpPr/>
          <p:nvPr/>
        </p:nvGrpSpPr>
        <p:grpSpPr>
          <a:xfrm>
            <a:off x="4471976" y="5445224"/>
            <a:ext cx="226367" cy="792088"/>
            <a:chOff x="457201" y="4005064"/>
            <a:chExt cx="884783" cy="1146522"/>
          </a:xfrm>
        </p:grpSpPr>
        <p:sp>
          <p:nvSpPr>
            <p:cNvPr id="15" name="任意多边形 14"/>
            <p:cNvSpPr/>
            <p:nvPr/>
          </p:nvSpPr>
          <p:spPr>
            <a:xfrm>
              <a:off x="457201" y="4005064"/>
              <a:ext cx="874440" cy="426442"/>
            </a:xfrm>
            <a:custGeom>
              <a:avLst/>
              <a:gdLst>
                <a:gd name="connsiteX0" fmla="*/ 0 w 1128713"/>
                <a:gd name="connsiteY0" fmla="*/ 519112 h 550068"/>
                <a:gd name="connsiteX1" fmla="*/ 200025 w 1128713"/>
                <a:gd name="connsiteY1" fmla="*/ 4762 h 550068"/>
                <a:gd name="connsiteX2" fmla="*/ 385763 w 1128713"/>
                <a:gd name="connsiteY2" fmla="*/ 519112 h 550068"/>
                <a:gd name="connsiteX3" fmla="*/ 585788 w 1128713"/>
                <a:gd name="connsiteY3" fmla="*/ 4762 h 550068"/>
                <a:gd name="connsiteX4" fmla="*/ 771525 w 1128713"/>
                <a:gd name="connsiteY4" fmla="*/ 547687 h 550068"/>
                <a:gd name="connsiteX5" fmla="*/ 957263 w 1128713"/>
                <a:gd name="connsiteY5" fmla="*/ 19050 h 550068"/>
                <a:gd name="connsiteX6" fmla="*/ 1128713 w 1128713"/>
                <a:gd name="connsiteY6" fmla="*/ 519112 h 55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713" h="550068">
                  <a:moveTo>
                    <a:pt x="0" y="519112"/>
                  </a:moveTo>
                  <a:cubicBezTo>
                    <a:pt x="67865" y="261937"/>
                    <a:pt x="135731" y="4762"/>
                    <a:pt x="200025" y="4762"/>
                  </a:cubicBezTo>
                  <a:cubicBezTo>
                    <a:pt x="264319" y="4762"/>
                    <a:pt x="321469" y="519112"/>
                    <a:pt x="385763" y="519112"/>
                  </a:cubicBezTo>
                  <a:cubicBezTo>
                    <a:pt x="450057" y="519112"/>
                    <a:pt x="521494" y="0"/>
                    <a:pt x="585788" y="4762"/>
                  </a:cubicBezTo>
                  <a:cubicBezTo>
                    <a:pt x="650082" y="9524"/>
                    <a:pt x="709613" y="545306"/>
                    <a:pt x="771525" y="547687"/>
                  </a:cubicBezTo>
                  <a:cubicBezTo>
                    <a:pt x="833437" y="550068"/>
                    <a:pt x="897732" y="23812"/>
                    <a:pt x="957263" y="19050"/>
                  </a:cubicBezTo>
                  <a:cubicBezTo>
                    <a:pt x="1016794" y="14288"/>
                    <a:pt x="1072753" y="266700"/>
                    <a:pt x="1128713" y="51911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 rot="10800000">
              <a:off x="467544" y="4725144"/>
              <a:ext cx="874440" cy="426442"/>
            </a:xfrm>
            <a:custGeom>
              <a:avLst/>
              <a:gdLst>
                <a:gd name="connsiteX0" fmla="*/ 0 w 1128713"/>
                <a:gd name="connsiteY0" fmla="*/ 519112 h 550068"/>
                <a:gd name="connsiteX1" fmla="*/ 200025 w 1128713"/>
                <a:gd name="connsiteY1" fmla="*/ 4762 h 550068"/>
                <a:gd name="connsiteX2" fmla="*/ 385763 w 1128713"/>
                <a:gd name="connsiteY2" fmla="*/ 519112 h 550068"/>
                <a:gd name="connsiteX3" fmla="*/ 585788 w 1128713"/>
                <a:gd name="connsiteY3" fmla="*/ 4762 h 550068"/>
                <a:gd name="connsiteX4" fmla="*/ 771525 w 1128713"/>
                <a:gd name="connsiteY4" fmla="*/ 547687 h 550068"/>
                <a:gd name="connsiteX5" fmla="*/ 957263 w 1128713"/>
                <a:gd name="connsiteY5" fmla="*/ 19050 h 550068"/>
                <a:gd name="connsiteX6" fmla="*/ 1128713 w 1128713"/>
                <a:gd name="connsiteY6" fmla="*/ 519112 h 55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713" h="550068">
                  <a:moveTo>
                    <a:pt x="0" y="519112"/>
                  </a:moveTo>
                  <a:cubicBezTo>
                    <a:pt x="67865" y="261937"/>
                    <a:pt x="135731" y="4762"/>
                    <a:pt x="200025" y="4762"/>
                  </a:cubicBezTo>
                  <a:cubicBezTo>
                    <a:pt x="264319" y="4762"/>
                    <a:pt x="321469" y="519112"/>
                    <a:pt x="385763" y="519112"/>
                  </a:cubicBezTo>
                  <a:cubicBezTo>
                    <a:pt x="450057" y="519112"/>
                    <a:pt x="521494" y="0"/>
                    <a:pt x="585788" y="4762"/>
                  </a:cubicBezTo>
                  <a:cubicBezTo>
                    <a:pt x="650082" y="9524"/>
                    <a:pt x="709613" y="545306"/>
                    <a:pt x="771525" y="547687"/>
                  </a:cubicBezTo>
                  <a:cubicBezTo>
                    <a:pt x="833437" y="550068"/>
                    <a:pt x="897732" y="23812"/>
                    <a:pt x="957263" y="19050"/>
                  </a:cubicBezTo>
                  <a:cubicBezTo>
                    <a:pt x="1016794" y="14288"/>
                    <a:pt x="1072753" y="266700"/>
                    <a:pt x="1128713" y="51911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图片 16"/>
          <p:cNvPicPr/>
          <p:nvPr/>
        </p:nvPicPr>
        <p:blipFill>
          <a:blip r:embed="rId3" cstate="print"/>
          <a:srcRect l="66383" t="57226" r="19964" b="16278"/>
          <a:stretch>
            <a:fillRect/>
          </a:stretch>
        </p:blipFill>
        <p:spPr bwMode="auto">
          <a:xfrm>
            <a:off x="4039928" y="5546944"/>
            <a:ext cx="4320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4860032" y="5589240"/>
            <a:ext cx="72008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067944" y="5589240"/>
            <a:ext cx="72008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3707904" y="6165304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endCxn id="13" idx="2"/>
          </p:cNvCxnSpPr>
          <p:nvPr/>
        </p:nvCxnSpPr>
        <p:spPr>
          <a:xfrm flipV="1">
            <a:off x="3707904" y="6123008"/>
            <a:ext cx="1196120" cy="330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59832" y="645333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陶瓷窗位置</a:t>
            </a:r>
            <a:endParaRPr lang="zh-CN" altLang="en-US" dirty="0"/>
          </a:p>
        </p:txBody>
      </p:sp>
      <p:cxnSp>
        <p:nvCxnSpPr>
          <p:cNvPr id="25" name="直接连接符 24"/>
          <p:cNvCxnSpPr/>
          <p:nvPr/>
        </p:nvCxnSpPr>
        <p:spPr>
          <a:xfrm>
            <a:off x="6444208" y="4077072"/>
            <a:ext cx="0" cy="25922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 descr="CIMG05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927443" y="5025044"/>
            <a:ext cx="1517073" cy="214884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1825" y="4005064"/>
            <a:ext cx="21621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7725809" y="4127112"/>
            <a:ext cx="820159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524328" y="5445224"/>
            <a:ext cx="1289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KEK input coupler</a:t>
            </a:r>
            <a:endParaRPr lang="zh-CN" alt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771800" y="5733256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IHEP</a:t>
            </a:r>
          </a:p>
          <a:p>
            <a:r>
              <a:rPr lang="en-US" altLang="zh-CN" sz="1200" dirty="0" smtClean="0"/>
              <a:t>KEK type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可用的</a:t>
            </a:r>
            <a:r>
              <a:rPr lang="en-US" altLang="zh-CN" dirty="0" smtClean="0"/>
              <a:t>HOM damper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BII</a:t>
            </a:r>
            <a:r>
              <a:rPr lang="zh-CN" altLang="en-US" dirty="0" smtClean="0"/>
              <a:t>超导腔束管型高阶模吸收器</a:t>
            </a:r>
            <a:endParaRPr lang="en-US" altLang="zh-CN" dirty="0" smtClean="0"/>
          </a:p>
          <a:p>
            <a:r>
              <a:rPr lang="zh-CN" altLang="en-US" dirty="0" smtClean="0"/>
              <a:t>其他束管型吸收器</a:t>
            </a: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429000"/>
            <a:ext cx="3192382" cy="228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内容占位符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7584" y="3284984"/>
            <a:ext cx="3591157" cy="26928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623731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BII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6165304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Cornell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500063"/>
            <a:ext cx="78200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恒温器结构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87824" y="1700808"/>
            <a:ext cx="5842992" cy="1900808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4x650MHz 5-cell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cavity/module</a:t>
            </a:r>
          </a:p>
          <a:p>
            <a:r>
              <a:rPr lang="en-US" altLang="zh-CN" sz="2000" dirty="0" smtClean="0"/>
              <a:t>1.4 m length/cavity </a:t>
            </a:r>
          </a:p>
          <a:p>
            <a:r>
              <a:rPr lang="en-US" altLang="zh-CN" sz="2000" dirty="0" smtClean="0"/>
              <a:t>3 HOM absorbers/cavity x4=12absorbers/module</a:t>
            </a:r>
          </a:p>
          <a:p>
            <a:r>
              <a:rPr lang="en-US" altLang="zh-CN" sz="2000" dirty="0" smtClean="0"/>
              <a:t>1 power coupler/cavity x4=4 coupler/module</a:t>
            </a:r>
          </a:p>
          <a:p>
            <a:endParaRPr lang="en-US" altLang="zh-CN" sz="2000" dirty="0" smtClean="0"/>
          </a:p>
          <a:p>
            <a:endParaRPr lang="zh-CN" alt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0970" r="8582"/>
          <a:stretch>
            <a:fillRect/>
          </a:stretch>
        </p:blipFill>
        <p:spPr bwMode="auto">
          <a:xfrm>
            <a:off x="899592" y="3933056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0970" r="8582"/>
          <a:stretch>
            <a:fillRect/>
          </a:stretch>
        </p:blipFill>
        <p:spPr bwMode="auto">
          <a:xfrm>
            <a:off x="2411760" y="3933056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0970" r="8582"/>
          <a:stretch>
            <a:fillRect/>
          </a:stretch>
        </p:blipFill>
        <p:spPr bwMode="auto">
          <a:xfrm>
            <a:off x="5580112" y="3933056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0970" r="8582"/>
          <a:stretch>
            <a:fillRect/>
          </a:stretch>
        </p:blipFill>
        <p:spPr bwMode="auto">
          <a:xfrm>
            <a:off x="3995936" y="3933056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圆角矩形 10"/>
          <p:cNvSpPr/>
          <p:nvPr/>
        </p:nvSpPr>
        <p:spPr>
          <a:xfrm>
            <a:off x="611560" y="3789040"/>
            <a:ext cx="6840760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内容占位符 3"/>
          <p:cNvPicPr>
            <a:picLocks noChangeAspect="1"/>
          </p:cNvPicPr>
          <p:nvPr/>
        </p:nvPicPr>
        <p:blipFill>
          <a:blip r:embed="rId3" cstate="print"/>
          <a:srcRect l="7258" t="21392" r="29820" b="46520"/>
          <a:stretch>
            <a:fillRect/>
          </a:stretch>
        </p:blipFill>
        <p:spPr>
          <a:xfrm rot="16200000">
            <a:off x="1083867" y="5981029"/>
            <a:ext cx="1268760" cy="485181"/>
          </a:xfrm>
          <a:prstGeom prst="rect">
            <a:avLst/>
          </a:prstGeom>
        </p:spPr>
      </p:pic>
      <p:pic>
        <p:nvPicPr>
          <p:cNvPr id="13" name="内容占位符 3"/>
          <p:cNvPicPr>
            <a:picLocks noChangeAspect="1"/>
          </p:cNvPicPr>
          <p:nvPr/>
        </p:nvPicPr>
        <p:blipFill>
          <a:blip r:embed="rId3" cstate="print"/>
          <a:srcRect l="7258" t="21392" r="29820" b="46520"/>
          <a:stretch>
            <a:fillRect/>
          </a:stretch>
        </p:blipFill>
        <p:spPr>
          <a:xfrm rot="5400000">
            <a:off x="1083866" y="2956694"/>
            <a:ext cx="1268760" cy="4851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23728" y="32129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。。。。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67744" y="60212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。。。。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27784" y="5373216"/>
            <a:ext cx="1284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5-cell cavity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51920" y="53297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。。。。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2"/>
            <a:ext cx="8458200" cy="5232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Tunnel Cross Section – SPPC + CEPC Magnets</a:t>
            </a:r>
            <a:endParaRPr lang="en-US" sz="28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5602" name="Picture 2" descr="C:\Users\chou\Desktop\Chou_driveC\misc\China\CEPC\CEPC technical systems\5.8 Mechanical system\隧道截面布局-弧区-201412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051569"/>
            <a:ext cx="7780598" cy="5501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48400" y="1143000"/>
            <a:ext cx="2667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Drill/Blast Method</a:t>
            </a:r>
            <a:endParaRPr lang="en-US" sz="2400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81200" y="6320135"/>
            <a:ext cx="4267200" cy="4465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33800" y="58629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6 m</a:t>
            </a:r>
            <a:endParaRPr lang="en-US" sz="2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8304" y="4221088"/>
            <a:ext cx="1835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需考虑恒温器横向的</a:t>
            </a:r>
            <a:r>
              <a:rPr lang="en-US" altLang="zh-CN" dirty="0" smtClean="0">
                <a:solidFill>
                  <a:srgbClr val="FF0000"/>
                </a:solidFill>
              </a:rPr>
              <a:t>HOM</a:t>
            </a:r>
            <a:r>
              <a:rPr lang="zh-CN" altLang="en-US" dirty="0" smtClean="0">
                <a:solidFill>
                  <a:srgbClr val="FF0000"/>
                </a:solidFill>
              </a:rPr>
              <a:t>吸收器位置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46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763688" y="260648"/>
            <a:ext cx="55089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 dirty="0" smtClean="0">
                <a:latin typeface="+mn-lt"/>
              </a:rPr>
              <a:t>General info of CEPC</a:t>
            </a:r>
            <a:endParaRPr lang="zh-CN" altLang="en-US" sz="4000" b="1" dirty="0">
              <a:latin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1052736"/>
            <a:ext cx="7794302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2800" kern="0" dirty="0" smtClean="0"/>
              <a:t>CEPC is a Circular Electron Positron Collider to study the Higgs boson</a:t>
            </a:r>
            <a:endParaRPr lang="en-US" altLang="zh-CN" sz="2800" kern="0" dirty="0"/>
          </a:p>
          <a:p>
            <a:pPr marL="457200" indent="-4572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800" kern="0" dirty="0"/>
              <a:t> </a:t>
            </a:r>
            <a:r>
              <a:rPr lang="en-US" altLang="zh-CN" sz="2800" kern="0" dirty="0" smtClean="0"/>
              <a:t>Critical parameters: </a:t>
            </a:r>
            <a:endParaRPr lang="en-US" altLang="zh-CN" sz="2800" kern="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kern="0" dirty="0" smtClean="0"/>
              <a:t>Beam energy: 120GeV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kern="0" dirty="0" smtClean="0"/>
              <a:t>Circumference</a:t>
            </a:r>
            <a:r>
              <a:rPr lang="en-US" altLang="zh-CN" sz="2000" kern="0" dirty="0"/>
              <a:t>: </a:t>
            </a:r>
            <a:r>
              <a:rPr lang="en-US" altLang="zh-CN" sz="2000" kern="0" dirty="0" smtClean="0"/>
              <a:t>~54 </a:t>
            </a:r>
            <a:r>
              <a:rPr lang="en-US" altLang="zh-CN" sz="2000" kern="0" dirty="0"/>
              <a:t>km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kern="0" dirty="0"/>
              <a:t>SR power: </a:t>
            </a:r>
            <a:r>
              <a:rPr lang="en-US" altLang="zh-CN" sz="2000" kern="0" dirty="0" smtClean="0"/>
              <a:t>51.7 </a:t>
            </a:r>
            <a:r>
              <a:rPr lang="en-US" altLang="zh-CN" sz="2000" kern="0" dirty="0"/>
              <a:t>MW/beam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kern="0" dirty="0" smtClean="0"/>
              <a:t>8*arcs</a:t>
            </a:r>
            <a:endParaRPr lang="en-US" altLang="zh-CN" sz="2000" kern="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kern="0" dirty="0"/>
              <a:t>2*IPs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kern="0" dirty="0"/>
              <a:t>8 RF cavity </a:t>
            </a:r>
            <a:r>
              <a:rPr lang="en-US" altLang="zh-CN" sz="2000" kern="0" dirty="0" smtClean="0"/>
              <a:t>sections</a:t>
            </a:r>
            <a:endParaRPr lang="en-US" altLang="zh-CN" sz="2000" kern="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kern="0" dirty="0" smtClean="0"/>
              <a:t>Filling </a:t>
            </a:r>
            <a:r>
              <a:rPr lang="en-US" altLang="zh-CN" sz="2000" kern="0" dirty="0"/>
              <a:t>factor of the ring: </a:t>
            </a:r>
            <a:r>
              <a:rPr lang="en-US" altLang="zh-CN" sz="2000" kern="0" dirty="0" smtClean="0"/>
              <a:t>~70%</a:t>
            </a:r>
            <a:endParaRPr lang="en-US" altLang="zh-CN" sz="2000" kern="0" dirty="0"/>
          </a:p>
          <a:p>
            <a:pPr marL="457200" indent="-457200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2800" kern="0" dirty="0" smtClean="0"/>
              <a:t> Length of the straight sections are compatible with </a:t>
            </a:r>
            <a:r>
              <a:rPr lang="en-US" altLang="zh-CN" sz="2800" kern="0" dirty="0" err="1" smtClean="0"/>
              <a:t>SppC</a:t>
            </a:r>
            <a:r>
              <a:rPr lang="en-US" altLang="zh-CN" sz="2800" kern="0" dirty="0" smtClean="0"/>
              <a:t> requirement</a:t>
            </a:r>
            <a:endParaRPr lang="en-US" altLang="zh-CN" sz="2800" kern="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 6"/>
          <p:cNvGrpSpPr/>
          <p:nvPr/>
        </p:nvGrpSpPr>
        <p:grpSpPr>
          <a:xfrm>
            <a:off x="3923928" y="1988840"/>
            <a:ext cx="5400600" cy="4926631"/>
            <a:chOff x="1430111" y="913690"/>
            <a:chExt cx="6490445" cy="5857765"/>
          </a:xfrm>
        </p:grpSpPr>
        <p:sp>
          <p:nvSpPr>
            <p:cNvPr id="10" name="TextBox 32"/>
            <p:cNvSpPr txBox="1"/>
            <p:nvPr/>
          </p:nvSpPr>
          <p:spPr>
            <a:xfrm>
              <a:off x="2037270" y="5707506"/>
              <a:ext cx="576074" cy="475731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CC"/>
                  </a:solidFill>
                </a:rPr>
                <a:t>P</a:t>
              </a:r>
              <a:endParaRPr lang="en-US" sz="2000" b="1" dirty="0">
                <a:solidFill>
                  <a:srgbClr val="0000CC"/>
                </a:solidFill>
              </a:endParaRPr>
            </a:p>
          </p:txBody>
        </p:sp>
        <p:sp>
          <p:nvSpPr>
            <p:cNvPr id="11" name="TextBox 33"/>
            <p:cNvSpPr txBox="1"/>
            <p:nvPr/>
          </p:nvSpPr>
          <p:spPr>
            <a:xfrm>
              <a:off x="2037270" y="1691040"/>
              <a:ext cx="576074" cy="400110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CC"/>
                  </a:solidFill>
                </a:rPr>
                <a:t>P.S.</a:t>
              </a:r>
              <a:endParaRPr lang="en-US" sz="2000" b="1" dirty="0">
                <a:solidFill>
                  <a:srgbClr val="0000CC"/>
                </a:solidFill>
              </a:endParaRPr>
            </a:p>
          </p:txBody>
        </p:sp>
        <p:sp>
          <p:nvSpPr>
            <p:cNvPr id="12" name="TextBox 34"/>
            <p:cNvSpPr txBox="1"/>
            <p:nvPr/>
          </p:nvSpPr>
          <p:spPr>
            <a:xfrm>
              <a:off x="6492249" y="5707506"/>
              <a:ext cx="576074" cy="475731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0000CC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8866" y="1256160"/>
              <a:ext cx="5114654" cy="5062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4" name="Straight Arrow Connector 39"/>
            <p:cNvCxnSpPr/>
            <p:nvPr/>
          </p:nvCxnSpPr>
          <p:spPr>
            <a:xfrm flipV="1">
              <a:off x="2613344" y="2536671"/>
              <a:ext cx="3878906" cy="26492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0"/>
            <p:cNvSpPr txBox="1"/>
            <p:nvPr/>
          </p:nvSpPr>
          <p:spPr>
            <a:xfrm>
              <a:off x="4241577" y="1629485"/>
              <a:ext cx="652885" cy="4315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IP1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41"/>
            <p:cNvSpPr txBox="1"/>
            <p:nvPr/>
          </p:nvSpPr>
          <p:spPr>
            <a:xfrm>
              <a:off x="2347148" y="3568726"/>
              <a:ext cx="652885" cy="4315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IP4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42"/>
            <p:cNvSpPr txBox="1"/>
            <p:nvPr/>
          </p:nvSpPr>
          <p:spPr>
            <a:xfrm>
              <a:off x="4226355" y="5445895"/>
              <a:ext cx="652885" cy="4315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IP3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43"/>
            <p:cNvSpPr txBox="1"/>
            <p:nvPr/>
          </p:nvSpPr>
          <p:spPr>
            <a:xfrm>
              <a:off x="6082173" y="3584930"/>
              <a:ext cx="652885" cy="4315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IP2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Connector 44"/>
            <p:cNvCxnSpPr/>
            <p:nvPr/>
          </p:nvCxnSpPr>
          <p:spPr>
            <a:xfrm>
              <a:off x="4568020" y="961345"/>
              <a:ext cx="3980" cy="581011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6"/>
            <p:cNvCxnSpPr/>
            <p:nvPr/>
          </p:nvCxnSpPr>
          <p:spPr>
            <a:xfrm flipH="1">
              <a:off x="1430111" y="3831352"/>
              <a:ext cx="6490445" cy="15188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47"/>
            <p:cNvSpPr txBox="1"/>
            <p:nvPr/>
          </p:nvSpPr>
          <p:spPr>
            <a:xfrm>
              <a:off x="3458256" y="3088473"/>
              <a:ext cx="2124202" cy="398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</a:rPr>
                <a:t>D = 17.3 km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22" name="TextBox 48"/>
            <p:cNvSpPr txBox="1"/>
            <p:nvPr/>
          </p:nvSpPr>
          <p:spPr>
            <a:xfrm>
              <a:off x="4725620" y="922940"/>
              <a:ext cx="768098" cy="439136"/>
            </a:xfrm>
            <a:prstGeom prst="rect">
              <a:avLst/>
            </a:prstGeom>
            <a:noFill/>
            <a:ln>
              <a:solidFill>
                <a:srgbClr val="A30D9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A30D98"/>
                  </a:solidFill>
                </a:rPr>
                <a:t>½ RF</a:t>
              </a:r>
              <a:endParaRPr lang="en-US" b="1" dirty="0">
                <a:solidFill>
                  <a:srgbClr val="A30D98"/>
                </a:solidFill>
              </a:endParaRPr>
            </a:p>
          </p:txBody>
        </p:sp>
        <p:sp>
          <p:nvSpPr>
            <p:cNvPr id="23" name="TextBox 49"/>
            <p:cNvSpPr txBox="1"/>
            <p:nvPr/>
          </p:nvSpPr>
          <p:spPr>
            <a:xfrm>
              <a:off x="6338630" y="5630695"/>
              <a:ext cx="537670" cy="400110"/>
            </a:xfrm>
            <a:prstGeom prst="rect">
              <a:avLst/>
            </a:prstGeom>
            <a:noFill/>
            <a:ln>
              <a:solidFill>
                <a:srgbClr val="A30D9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A30D98"/>
                  </a:solidFill>
                </a:rPr>
                <a:t>RF</a:t>
              </a:r>
              <a:endParaRPr lang="en-US" sz="2000" b="1" dirty="0">
                <a:solidFill>
                  <a:srgbClr val="A30D98"/>
                </a:solidFill>
              </a:endParaRPr>
            </a:p>
          </p:txBody>
        </p:sp>
        <p:sp>
          <p:nvSpPr>
            <p:cNvPr id="24" name="TextBox 51"/>
            <p:cNvSpPr txBox="1"/>
            <p:nvPr/>
          </p:nvSpPr>
          <p:spPr>
            <a:xfrm>
              <a:off x="6300225" y="1729445"/>
              <a:ext cx="537670" cy="400110"/>
            </a:xfrm>
            <a:prstGeom prst="rect">
              <a:avLst/>
            </a:prstGeom>
            <a:noFill/>
            <a:ln>
              <a:solidFill>
                <a:srgbClr val="A30D9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A30D98"/>
                  </a:solidFill>
                </a:rPr>
                <a:t>RF</a:t>
              </a:r>
              <a:endParaRPr lang="en-US" sz="2000" b="1" dirty="0">
                <a:solidFill>
                  <a:srgbClr val="A30D98"/>
                </a:solidFill>
              </a:endParaRPr>
            </a:p>
          </p:txBody>
        </p:sp>
        <p:sp>
          <p:nvSpPr>
            <p:cNvPr id="25" name="TextBox 52"/>
            <p:cNvSpPr txBox="1"/>
            <p:nvPr/>
          </p:nvSpPr>
          <p:spPr>
            <a:xfrm>
              <a:off x="2267700" y="5608350"/>
              <a:ext cx="537670" cy="400110"/>
            </a:xfrm>
            <a:prstGeom prst="rect">
              <a:avLst/>
            </a:prstGeom>
            <a:noFill/>
            <a:ln>
              <a:solidFill>
                <a:srgbClr val="A30D9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A30D98"/>
                  </a:solidFill>
                </a:rPr>
                <a:t>RF</a:t>
              </a:r>
              <a:endParaRPr lang="en-US" sz="2000" b="1" dirty="0">
                <a:solidFill>
                  <a:srgbClr val="A30D98"/>
                </a:solidFill>
              </a:endParaRPr>
            </a:p>
          </p:txBody>
        </p:sp>
        <p:sp>
          <p:nvSpPr>
            <p:cNvPr id="26" name="TextBox 55"/>
            <p:cNvSpPr txBox="1"/>
            <p:nvPr/>
          </p:nvSpPr>
          <p:spPr>
            <a:xfrm>
              <a:off x="2190890" y="1751790"/>
              <a:ext cx="537670" cy="400110"/>
            </a:xfrm>
            <a:prstGeom prst="rect">
              <a:avLst/>
            </a:prstGeom>
            <a:noFill/>
            <a:ln>
              <a:solidFill>
                <a:srgbClr val="A30D9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A30D98"/>
                  </a:solidFill>
                </a:rPr>
                <a:t>RF</a:t>
              </a:r>
              <a:endParaRPr lang="en-US" sz="2000" b="1" dirty="0">
                <a:solidFill>
                  <a:srgbClr val="A30D98"/>
                </a:solidFill>
              </a:endParaRPr>
            </a:p>
          </p:txBody>
        </p:sp>
        <p:sp>
          <p:nvSpPr>
            <p:cNvPr id="27" name="TextBox 56"/>
            <p:cNvSpPr txBox="1"/>
            <p:nvPr/>
          </p:nvSpPr>
          <p:spPr>
            <a:xfrm>
              <a:off x="3650280" y="6292085"/>
              <a:ext cx="768098" cy="439136"/>
            </a:xfrm>
            <a:prstGeom prst="rect">
              <a:avLst/>
            </a:prstGeom>
            <a:noFill/>
            <a:ln>
              <a:solidFill>
                <a:srgbClr val="A30D9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A30D98"/>
                  </a:solidFill>
                </a:rPr>
                <a:t>½ RF</a:t>
              </a:r>
              <a:endParaRPr lang="en-US" b="1" dirty="0">
                <a:solidFill>
                  <a:srgbClr val="A30D98"/>
                </a:solidFill>
              </a:endParaRPr>
            </a:p>
          </p:txBody>
        </p:sp>
        <p:sp>
          <p:nvSpPr>
            <p:cNvPr id="28" name="TextBox 57"/>
            <p:cNvSpPr txBox="1"/>
            <p:nvPr/>
          </p:nvSpPr>
          <p:spPr>
            <a:xfrm>
              <a:off x="3611874" y="913690"/>
              <a:ext cx="768098" cy="439136"/>
            </a:xfrm>
            <a:prstGeom prst="rect">
              <a:avLst/>
            </a:prstGeom>
            <a:noFill/>
            <a:ln>
              <a:solidFill>
                <a:srgbClr val="A30D9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A30D98"/>
                  </a:solidFill>
                </a:rPr>
                <a:t>½ RF</a:t>
              </a:r>
              <a:endParaRPr lang="en-US" b="1" dirty="0">
                <a:solidFill>
                  <a:srgbClr val="A30D98"/>
                </a:solidFill>
              </a:endParaRPr>
            </a:p>
          </p:txBody>
        </p:sp>
        <p:sp>
          <p:nvSpPr>
            <p:cNvPr id="29" name="TextBox 58"/>
            <p:cNvSpPr txBox="1"/>
            <p:nvPr/>
          </p:nvSpPr>
          <p:spPr>
            <a:xfrm>
              <a:off x="4687216" y="6283580"/>
              <a:ext cx="768098" cy="439136"/>
            </a:xfrm>
            <a:prstGeom prst="rect">
              <a:avLst/>
            </a:prstGeom>
            <a:noFill/>
            <a:ln>
              <a:solidFill>
                <a:srgbClr val="A30D9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A30D98"/>
                  </a:solidFill>
                </a:rPr>
                <a:t>½ RF</a:t>
              </a:r>
              <a:endParaRPr lang="en-US" b="1" dirty="0">
                <a:solidFill>
                  <a:srgbClr val="A30D98"/>
                </a:solidFill>
              </a:endParaRPr>
            </a:p>
          </p:txBody>
        </p:sp>
        <p:sp>
          <p:nvSpPr>
            <p:cNvPr id="30" name="TextBox 59"/>
            <p:cNvSpPr txBox="1"/>
            <p:nvPr/>
          </p:nvSpPr>
          <p:spPr>
            <a:xfrm>
              <a:off x="1461195" y="3611145"/>
              <a:ext cx="537670" cy="400110"/>
            </a:xfrm>
            <a:prstGeom prst="rect">
              <a:avLst/>
            </a:prstGeom>
            <a:noFill/>
            <a:ln>
              <a:solidFill>
                <a:srgbClr val="A30D9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A30D98"/>
                  </a:solidFill>
                </a:rPr>
                <a:t>RF</a:t>
              </a:r>
              <a:endParaRPr lang="en-US" sz="2000" b="1" dirty="0">
                <a:solidFill>
                  <a:srgbClr val="A30D98"/>
                </a:solidFill>
              </a:endParaRPr>
            </a:p>
          </p:txBody>
        </p:sp>
        <p:sp>
          <p:nvSpPr>
            <p:cNvPr id="31" name="TextBox 60"/>
            <p:cNvSpPr txBox="1"/>
            <p:nvPr/>
          </p:nvSpPr>
          <p:spPr>
            <a:xfrm>
              <a:off x="7113519" y="3593245"/>
              <a:ext cx="537670" cy="400110"/>
            </a:xfrm>
            <a:prstGeom prst="rect">
              <a:avLst/>
            </a:prstGeom>
            <a:noFill/>
            <a:ln>
              <a:solidFill>
                <a:srgbClr val="A30D9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A30D98"/>
                  </a:solidFill>
                </a:rPr>
                <a:t>RF</a:t>
              </a:r>
              <a:endParaRPr lang="en-US" sz="2000" b="1" dirty="0">
                <a:solidFill>
                  <a:srgbClr val="A30D98"/>
                </a:solidFill>
              </a:endParaRPr>
            </a:p>
          </p:txBody>
        </p:sp>
        <p:sp>
          <p:nvSpPr>
            <p:cNvPr id="33" name="TextBox 30"/>
            <p:cNvSpPr txBox="1"/>
            <p:nvPr/>
          </p:nvSpPr>
          <p:spPr>
            <a:xfrm>
              <a:off x="3035800" y="4649260"/>
              <a:ext cx="31039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u="sng" dirty="0" smtClean="0">
                  <a:solidFill>
                    <a:prstClr val="black"/>
                  </a:solidFill>
                </a:rPr>
                <a:t>C = 54.374 km</a:t>
              </a:r>
              <a:endParaRPr lang="en-US" sz="3200" b="1" u="sng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38651962"/>
      </p:ext>
    </p:extLst>
  </p:cSld>
  <p:clrMapOvr>
    <a:masterClrMapping/>
  </p:clrMapOvr>
  <p:transition advTm="3296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CN" altLang="en-US" dirty="0" smtClean="0"/>
              <a:t>波导型超导腔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可以实现大功率高阶模提取，但是目前还没有被实际应用，需要进一步检验。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阻抗比较临界，需要超导腔差异化制造。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需重点排除</a:t>
            </a:r>
            <a:r>
              <a:rPr lang="en-US" altLang="zh-CN" dirty="0" smtClean="0"/>
              <a:t>trapped mode</a:t>
            </a:r>
            <a:r>
              <a:rPr lang="zh-CN" altLang="en-US" dirty="0" smtClean="0"/>
              <a:t>。制作实验样腔并测试。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需在常温端吸收高阶模功率，需要控制波导漏热。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研制波导型高阶模吸收器</a:t>
            </a:r>
            <a:endParaRPr lang="en-US" altLang="zh-CN" dirty="0" smtClean="0"/>
          </a:p>
          <a:p>
            <a:r>
              <a:rPr lang="zh-CN" altLang="en-US" dirty="0" smtClean="0"/>
              <a:t>狭缝波导型超导腔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可以实现大功率高阶模提取，对一支</a:t>
            </a:r>
            <a:r>
              <a:rPr lang="en-US" altLang="zh-CN" dirty="0" smtClean="0"/>
              <a:t>1.3GHz</a:t>
            </a:r>
            <a:r>
              <a:rPr lang="zh-CN" altLang="en-US" dirty="0" smtClean="0"/>
              <a:t>铌样腔进行了垂直测试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阻抗低于波导型超导腔约一个量级，能够满足</a:t>
            </a:r>
            <a:r>
              <a:rPr lang="en-US" altLang="zh-CN" dirty="0" smtClean="0"/>
              <a:t>CEPC</a:t>
            </a:r>
            <a:r>
              <a:rPr lang="zh-CN" altLang="en-US" dirty="0" smtClean="0"/>
              <a:t>阻抗的要求。超导腔自然加工的公差差异即可。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无</a:t>
            </a:r>
            <a:r>
              <a:rPr lang="en-US" altLang="zh-CN" dirty="0" smtClean="0"/>
              <a:t>trapped mode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采用矩形波导</a:t>
            </a:r>
            <a:r>
              <a:rPr lang="en-US" altLang="zh-CN" dirty="0" smtClean="0"/>
              <a:t>-</a:t>
            </a:r>
            <a:r>
              <a:rPr lang="zh-CN" altLang="en-US" dirty="0" smtClean="0"/>
              <a:t>同轴</a:t>
            </a:r>
            <a:r>
              <a:rPr lang="en-US" altLang="zh-CN" dirty="0" smtClean="0"/>
              <a:t>-</a:t>
            </a:r>
            <a:r>
              <a:rPr lang="zh-CN" altLang="en-US" dirty="0" smtClean="0"/>
              <a:t>束管型高阶模吸收器，结构紧凑，技术成熟。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研制波导型高阶模吸收器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建议下一步计划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CN" altLang="en-US" dirty="0" smtClean="0"/>
              <a:t>波导型超导腔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制造一支实验样腔并进行高阶模测试，排除</a:t>
            </a:r>
            <a:r>
              <a:rPr lang="en-US" altLang="zh-CN" dirty="0" smtClean="0"/>
              <a:t>trapped mode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实际测试各</a:t>
            </a:r>
            <a:r>
              <a:rPr lang="en-US" altLang="zh-CN" dirty="0" smtClean="0"/>
              <a:t>HOM</a:t>
            </a:r>
            <a:r>
              <a:rPr lang="zh-CN" altLang="en-US" dirty="0" smtClean="0"/>
              <a:t>阻抗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研制</a:t>
            </a:r>
            <a:r>
              <a:rPr lang="en-US" altLang="zh-CN" dirty="0" smtClean="0"/>
              <a:t>HOM</a:t>
            </a:r>
            <a:r>
              <a:rPr lang="zh-CN" altLang="en-US" dirty="0" smtClean="0"/>
              <a:t>提取结构及</a:t>
            </a:r>
            <a:r>
              <a:rPr lang="en-US" altLang="zh-CN" dirty="0" smtClean="0"/>
              <a:t>HOM</a:t>
            </a:r>
            <a:r>
              <a:rPr lang="zh-CN" altLang="en-US" dirty="0" smtClean="0"/>
              <a:t>吸收器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研制调谐器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设计恒温器</a:t>
            </a:r>
            <a:endParaRPr lang="en-US" altLang="zh-CN" dirty="0" smtClean="0"/>
          </a:p>
          <a:p>
            <a:r>
              <a:rPr lang="zh-CN" altLang="en-US" dirty="0" smtClean="0"/>
              <a:t>狭缝波导型超导腔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制造一支实验样腔进行测试，或在现有</a:t>
            </a:r>
            <a:r>
              <a:rPr lang="en-US" altLang="zh-CN" dirty="0" smtClean="0"/>
              <a:t>1.3GHz 3-cell</a:t>
            </a:r>
            <a:r>
              <a:rPr lang="zh-CN" altLang="en-US" dirty="0" smtClean="0"/>
              <a:t>超导腔上测试，</a:t>
            </a:r>
            <a:r>
              <a:rPr lang="en-US" altLang="zh-CN" dirty="0" smtClean="0"/>
              <a:t>650MHz</a:t>
            </a:r>
            <a:r>
              <a:rPr lang="zh-CN" altLang="en-US" dirty="0" smtClean="0"/>
              <a:t>超导腔可以通过比例放大得到。</a:t>
            </a:r>
            <a:r>
              <a:rPr lang="en-US" altLang="zh-CN" dirty="0" smtClean="0"/>
              <a:t>HOM</a:t>
            </a:r>
            <a:r>
              <a:rPr lang="zh-CN" altLang="en-US" dirty="0" smtClean="0"/>
              <a:t>参数应具有一致性。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测试各</a:t>
            </a:r>
            <a:r>
              <a:rPr lang="en-US" altLang="zh-CN" dirty="0" smtClean="0"/>
              <a:t>HOM</a:t>
            </a:r>
            <a:r>
              <a:rPr lang="zh-CN" altLang="en-US" dirty="0" smtClean="0"/>
              <a:t>模式阻抗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研制超导腔</a:t>
            </a:r>
            <a:r>
              <a:rPr lang="en-US" altLang="zh-CN" dirty="0" smtClean="0"/>
              <a:t>HOM</a:t>
            </a:r>
            <a:r>
              <a:rPr lang="zh-CN" altLang="en-US" dirty="0" smtClean="0"/>
              <a:t>提取结构，测试</a:t>
            </a:r>
            <a:r>
              <a:rPr lang="en-US" altLang="zh-CN" dirty="0" smtClean="0"/>
              <a:t>BII HOM</a:t>
            </a:r>
            <a:r>
              <a:rPr lang="zh-CN" altLang="en-US" dirty="0" smtClean="0"/>
              <a:t>吸收器对不同频率</a:t>
            </a:r>
            <a:r>
              <a:rPr lang="en-US" altLang="zh-CN" dirty="0" smtClean="0"/>
              <a:t>HOM</a:t>
            </a:r>
            <a:r>
              <a:rPr lang="zh-CN" altLang="en-US" dirty="0" smtClean="0"/>
              <a:t>的吸收曲线，若满足狭缝波导型超导腔</a:t>
            </a:r>
            <a:r>
              <a:rPr lang="en-US" altLang="zh-CN" dirty="0" smtClean="0"/>
              <a:t>HOM</a:t>
            </a:r>
            <a:r>
              <a:rPr lang="zh-CN" altLang="en-US" dirty="0" smtClean="0"/>
              <a:t>频率分布即可采用。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研制波导型</a:t>
            </a:r>
            <a:r>
              <a:rPr lang="en-US" altLang="zh-CN" dirty="0" smtClean="0"/>
              <a:t>HOM</a:t>
            </a:r>
            <a:r>
              <a:rPr lang="zh-CN" altLang="en-US" dirty="0" smtClean="0"/>
              <a:t>吸收器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研制调谐器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设计恒温器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感谢高杰老师、郑洪娟等的讨论。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谢谢！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Monopole modes</a:t>
            </a:r>
            <a:endParaRPr lang="zh-CN" altLang="en-US" dirty="0"/>
          </a:p>
        </p:txBody>
      </p:sp>
      <p:graphicFrame>
        <p:nvGraphicFramePr>
          <p:cNvPr id="4" name="图表 3"/>
          <p:cNvGraphicFramePr/>
          <p:nvPr/>
        </p:nvGraphicFramePr>
        <p:xfrm>
          <a:off x="4355976" y="19888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-8793" y="199051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1720" y="4797152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Normal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4725144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Slotted 5-cell cavity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Dipole modes</a:t>
            </a:r>
            <a:endParaRPr lang="zh-CN" altLang="en-US" dirty="0"/>
          </a:p>
        </p:txBody>
      </p:sp>
      <p:graphicFrame>
        <p:nvGraphicFramePr>
          <p:cNvPr id="4" name="图表 3"/>
          <p:cNvGraphicFramePr/>
          <p:nvPr/>
        </p:nvGraphicFramePr>
        <p:xfrm>
          <a:off x="0" y="1988840"/>
          <a:ext cx="471601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4485953" y="1916832"/>
          <a:ext cx="465804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736" y="4797152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Normal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4797152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Slotted 5-cell cavity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</a:t>
            </a:r>
            <a:r>
              <a:rPr lang="zh-CN" altLang="en-US" dirty="0" smtClean="0"/>
              <a:t> </a:t>
            </a:r>
            <a:r>
              <a:rPr lang="en-US" altLang="zh-CN" dirty="0" smtClean="0"/>
              <a:t>cavity requirement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Frequency: 650MHz</a:t>
            </a:r>
          </a:p>
          <a:p>
            <a:r>
              <a:rPr lang="en-US" altLang="zh-CN" sz="2400" dirty="0" smtClean="0"/>
              <a:t>Gradient: 15.5MV/m</a:t>
            </a:r>
          </a:p>
          <a:p>
            <a:r>
              <a:rPr lang="en-US" altLang="zh-CN" sz="2400" dirty="0" smtClean="0"/>
              <a:t>High Q</a:t>
            </a:r>
            <a:r>
              <a:rPr lang="en-US" altLang="zh-CN" sz="2400" baseline="-25000" dirty="0" smtClean="0"/>
              <a:t>0</a:t>
            </a:r>
            <a:r>
              <a:rPr lang="en-US" altLang="zh-CN" sz="2400" dirty="0" smtClean="0"/>
              <a:t>&gt;4x10</a:t>
            </a:r>
            <a:r>
              <a:rPr lang="en-US" altLang="zh-CN" sz="2400" baseline="30000" dirty="0" smtClean="0"/>
              <a:t>10</a:t>
            </a:r>
            <a:r>
              <a:rPr lang="en-US" altLang="zh-CN" sz="2400" dirty="0" smtClean="0"/>
              <a:t>@2K</a:t>
            </a:r>
            <a:endParaRPr lang="en-US" altLang="zh-CN" sz="2400" baseline="30000" dirty="0" smtClean="0"/>
          </a:p>
          <a:p>
            <a:r>
              <a:rPr lang="en-US" altLang="zh-CN" sz="2400" dirty="0" smtClean="0"/>
              <a:t>HOMs power damping </a:t>
            </a:r>
          </a:p>
          <a:p>
            <a:pPr>
              <a:buNone/>
            </a:pPr>
            <a:r>
              <a:rPr lang="en-US" altLang="zh-CN" sz="2400" dirty="0" smtClean="0"/>
              <a:t>     (several kilo watts)</a:t>
            </a:r>
          </a:p>
          <a:p>
            <a:r>
              <a:rPr lang="en-US" altLang="zh-CN" sz="2400" dirty="0" smtClean="0"/>
              <a:t>Low loss factor</a:t>
            </a:r>
          </a:p>
          <a:p>
            <a:r>
              <a:rPr lang="en-US" altLang="zh-CN" sz="2400" dirty="0" smtClean="0"/>
              <a:t>No trapped mode</a:t>
            </a:r>
          </a:p>
          <a:p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063620"/>
              </p:ext>
            </p:extLst>
          </p:nvPr>
        </p:nvGraphicFramePr>
        <p:xfrm>
          <a:off x="3779912" y="1316440"/>
          <a:ext cx="5292081" cy="5541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33356"/>
                <a:gridCol w="1895321"/>
                <a:gridCol w="1663404"/>
              </a:tblGrid>
              <a:tr h="5445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Parameters</a:t>
                      </a:r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CEPC-Collider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CEPC-Booster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</a:tr>
              <a:tr h="691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Cavity Type</a:t>
                      </a:r>
                      <a:endParaRPr lang="zh-CN" altLang="en-US" sz="16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650 MHz 5-cell</a:t>
                      </a:r>
                    </a:p>
                    <a:p>
                      <a:pPr marL="0" algn="l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Nitrogen-doped </a:t>
                      </a:r>
                      <a:r>
                        <a:rPr lang="en-US" altLang="zh-CN" sz="160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Nb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1.3 GHz 9-cell</a:t>
                      </a:r>
                    </a:p>
                    <a:p>
                      <a:pPr marL="0" algn="l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Nitrogen-doped </a:t>
                      </a:r>
                      <a:r>
                        <a:rPr lang="en-US" altLang="zh-CN" sz="160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Nb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</a:tr>
              <a:tr h="394847"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i="1" dirty="0" err="1" smtClean="0">
                          <a:latin typeface="+mn-lt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altLang="zh-CN" sz="1600" baseline="-25000" dirty="0" err="1" smtClean="0">
                          <a:latin typeface="+mn-lt"/>
                          <a:cs typeface="Arial" panose="020B0604020202020204" pitchFamily="34" charset="0"/>
                        </a:rPr>
                        <a:t>cav</a:t>
                      </a:r>
                      <a:r>
                        <a:rPr lang="en-US" altLang="zh-CN" sz="1600" baseline="-25000" dirty="0" smtClean="0"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altLang="zh-CN" sz="1600" i="1" dirty="0" smtClean="0">
                          <a:latin typeface="+mn-lt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altLang="zh-CN" sz="1600" baseline="-25000" dirty="0" smtClean="0">
                          <a:latin typeface="+mn-lt"/>
                          <a:cs typeface="Arial" panose="020B0604020202020204" pitchFamily="34" charset="0"/>
                        </a:rPr>
                        <a:t>RF</a:t>
                      </a:r>
                      <a:endParaRPr lang="zh-CN" altLang="en-US" sz="1600" b="0" baseline="-25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17.9 MV / 6.87 GeV</a:t>
                      </a:r>
                      <a:endParaRPr lang="zh-CN" altLang="en-US" sz="16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20 MV / 5.12 </a:t>
                      </a:r>
                      <a:r>
                        <a:rPr lang="en-US" altLang="zh-CN" sz="1600" dirty="0" err="1" smtClean="0">
                          <a:latin typeface="+mn-lt"/>
                          <a:cs typeface="Arial" panose="020B0604020202020204" pitchFamily="34" charset="0"/>
                        </a:rPr>
                        <a:t>GeV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</a:tr>
              <a:tr h="394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i="1" dirty="0" err="1" smtClean="0">
                          <a:latin typeface="+mn-lt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altLang="zh-CN" sz="1600" baseline="-25000" dirty="0" err="1" smtClean="0">
                          <a:latin typeface="+mn-lt"/>
                          <a:cs typeface="Arial" panose="020B0604020202020204" pitchFamily="34" charset="0"/>
                        </a:rPr>
                        <a:t>acc</a:t>
                      </a:r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  (MV/m)</a:t>
                      </a:r>
                      <a:endParaRPr lang="zh-CN" altLang="en-US" sz="16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15.5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19.3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</a:tr>
              <a:tr h="394847"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i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altLang="zh-CN" sz="1600" baseline="-2500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0 </a:t>
                      </a:r>
                      <a:endParaRPr lang="zh-CN" altLang="en-US" sz="1600" b="0" baseline="-2500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4E10 @ 2K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2E10 @ 2K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</a:tr>
              <a:tr h="39484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Cryomodule number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96 (4 cav.</a:t>
                      </a:r>
                      <a:r>
                        <a:rPr lang="en-US" altLang="zh-CN" sz="1600" baseline="0" dirty="0" smtClean="0">
                          <a:latin typeface="+mn-lt"/>
                          <a:cs typeface="Arial" panose="020B0604020202020204" pitchFamily="34" charset="0"/>
                        </a:rPr>
                        <a:t> / module</a:t>
                      </a:r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32 (8 cav. / module)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</a:tr>
              <a:tr h="39484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aseline="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RF coupler power </a:t>
                      </a:r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/ cav. </a:t>
                      </a:r>
                      <a:r>
                        <a:rPr lang="en-US" altLang="zh-CN" sz="1600" baseline="0" dirty="0" smtClean="0">
                          <a:latin typeface="+mn-lt"/>
                          <a:cs typeface="Arial" panose="020B0604020202020204" pitchFamily="34" charset="0"/>
                        </a:rPr>
                        <a:t>(kW)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280 </a:t>
                      </a:r>
                      <a:r>
                        <a:rPr lang="en-US" altLang="zh-CN" sz="1600" dirty="0" err="1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c.w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</a:tr>
              <a:tr h="394847"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RF source number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192 (800</a:t>
                      </a:r>
                      <a:r>
                        <a:rPr lang="en-US" altLang="zh-CN" sz="16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kW / 2</a:t>
                      </a:r>
                      <a:r>
                        <a:rPr lang="en-US" altLang="zh-CN" sz="1600" baseline="0" dirty="0" smtClean="0">
                          <a:latin typeface="+mn-lt"/>
                          <a:cs typeface="Arial" panose="020B0604020202020204" pitchFamily="34" charset="0"/>
                        </a:rPr>
                        <a:t> cav.</a:t>
                      </a:r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256 (25 kW / cav.)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</a:tr>
              <a:tr h="394847"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HOM power 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/ cav. (kW)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3.5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0.005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</a:tr>
              <a:tr h="394847"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HOM damper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aseline="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coaxial/waveguide@2K + 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ferrite @ RT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coupler @ 2K</a:t>
                      </a:r>
                    </a:p>
                    <a:p>
                      <a:pPr marL="0" algn="l"/>
                      <a:r>
                        <a:rPr lang="en-US" altLang="zh-CN" sz="1600" dirty="0" smtClean="0">
                          <a:latin typeface="+mn-lt"/>
                          <a:cs typeface="Arial" panose="020B0604020202020204" pitchFamily="34" charset="0"/>
                        </a:rPr>
                        <a:t>+ ceramic @ 80K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2" marR="91422" marT="45701" marB="45701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HOM damping methods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High average power handling</a:t>
            </a:r>
          </a:p>
          <a:p>
            <a:r>
              <a:rPr lang="en-US" altLang="zh-CN" sz="2000" dirty="0" smtClean="0"/>
              <a:t>Wide frequency range, Short bunch length requires broadband HOM damping scheme: few GHz to tens of GHz</a:t>
            </a:r>
          </a:p>
          <a:p>
            <a:r>
              <a:rPr lang="en-US" altLang="zh-CN" sz="2000" dirty="0" smtClean="0"/>
              <a:t>three major varieties of elliptical cavity HOM couplers: beam pipe absorber, coaxial (loop/antenna) coupler and waveguide coupler</a:t>
            </a:r>
          </a:p>
          <a:p>
            <a:r>
              <a:rPr lang="en-US" altLang="zh-CN" sz="2000" dirty="0" smtClean="0"/>
              <a:t>New method using slotted cavity with waveguide</a:t>
            </a:r>
            <a:endParaRPr lang="zh-CN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861048"/>
            <a:ext cx="3600000" cy="269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61048"/>
            <a:ext cx="3600000" cy="269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Slotted cavity with waveguide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813884" cy="285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3477964" cy="260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901679"/>
            <a:ext cx="3946569" cy="295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Waveguide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6574308" cy="49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Coaxial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36775"/>
            <a:ext cx="7370611" cy="55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12AD-268E-456F-8549-DCAEFA507F70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12426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650 MHz Cavity Impedance Budget</a:t>
            </a:r>
            <a:endParaRPr lang="zh-CN" altLang="en-US" sz="4000" dirty="0"/>
          </a:p>
        </p:txBody>
      </p:sp>
      <p:sp>
        <p:nvSpPr>
          <p:cNvPr id="6" name="内容占位符 2"/>
          <p:cNvSpPr>
            <a:spLocks noGrp="1"/>
          </p:cNvSpPr>
          <p:nvPr>
            <p:ph sz="quarter" idx="1"/>
          </p:nvPr>
        </p:nvSpPr>
        <p:spPr>
          <a:xfrm>
            <a:off x="742950" y="1303430"/>
            <a:ext cx="7658100" cy="48737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To keep the beam stable, the radiation damping time should be less than the rise time of any of the oscillation modes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en-US" altLang="zh-C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resonant condition, the threshold shunt impedances are</a:t>
            </a:r>
          </a:p>
          <a:p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49629497"/>
              </p:ext>
            </p:extLst>
          </p:nvPr>
        </p:nvGraphicFramePr>
        <p:xfrm>
          <a:off x="2117578" y="3472796"/>
          <a:ext cx="4835196" cy="916269"/>
        </p:xfrm>
        <a:graphic>
          <a:graphicData uri="http://schemas.openxmlformats.org/presentationml/2006/ole">
            <p:oleObj spid="_x0000_s5122" name="Equation" r:id="rId3" imgW="2286000" imgH="444240" progId="Equation.DSMT4">
              <p:embed/>
            </p:oleObj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48192658"/>
              </p:ext>
            </p:extLst>
          </p:nvPr>
        </p:nvGraphicFramePr>
        <p:xfrm>
          <a:off x="2191226" y="4749088"/>
          <a:ext cx="4761548" cy="879532"/>
        </p:xfrm>
        <a:graphic>
          <a:graphicData uri="http://schemas.openxmlformats.org/presentationml/2006/ole">
            <p:oleObj spid="_x0000_s5123" name="Equation" r:id="rId4" imgW="2374560" imgH="44424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64288" y="6525344"/>
            <a:ext cx="168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H.J. </a:t>
            </a:r>
            <a:r>
              <a:rPr lang="en-US" altLang="zh-CN" dirty="0" err="1" smtClean="0"/>
              <a:t>Zheng’s</a:t>
            </a:r>
            <a:r>
              <a:rPr lang="en-US" altLang="zh-CN" dirty="0" smtClean="0"/>
              <a:t> talk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196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12AD-268E-456F-8549-DCAEFA507F70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1916832"/>
            <a:ext cx="2134047" cy="24670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124262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CEPC Main Ring 5-Cell Cavity</a:t>
            </a:r>
            <a:endParaRPr lang="zh-CN" altLang="en-US" sz="4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0876" y="4221088"/>
            <a:ext cx="4253124" cy="22429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0" y="2564904"/>
            <a:ext cx="49804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Higher Order Modes: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HOM power for 2 beam is 3.63kW/cavity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i="1" dirty="0" err="1" smtClean="0"/>
              <a:t>Q</a:t>
            </a:r>
            <a:r>
              <a:rPr lang="en-US" altLang="zh-CN" sz="2000" baseline="-25000" dirty="0" err="1" smtClean="0"/>
              <a:t>e</a:t>
            </a:r>
            <a:r>
              <a:rPr lang="en-US" altLang="zh-CN" sz="2000" dirty="0" smtClean="0"/>
              <a:t> as low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Identification of dangerous modes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r>
              <a:rPr lang="en-US" altLang="zh-CN" sz="2000" dirty="0" smtClean="0"/>
              <a:t>HOM couplers: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The structure of waveguide HOM coupler </a:t>
            </a:r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is simple.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Cutoff is natural rejection filter for fundamental mode</a:t>
            </a:r>
            <a:r>
              <a:rPr lang="en-US" altLang="zh-CN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HOM power can be dissipated in loads located at ambient temperature</a:t>
            </a:r>
            <a:r>
              <a:rPr lang="en-US" altLang="zh-CN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High power handling capability</a:t>
            </a:r>
            <a:r>
              <a:rPr lang="en-US" altLang="zh-CN" sz="2000" dirty="0" smtClean="0"/>
              <a:t>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0" y="1124744"/>
            <a:ext cx="8805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2"/>
                </a:solidFill>
              </a:rPr>
              <a:t>5-cell cavity with two asymmetrical end groups + </a:t>
            </a:r>
            <a:r>
              <a:rPr lang="en-US" altLang="zh-CN" sz="2400" dirty="0" err="1">
                <a:solidFill>
                  <a:schemeClr val="tx2"/>
                </a:solidFill>
              </a:rPr>
              <a:t>JLab</a:t>
            </a:r>
            <a:r>
              <a:rPr lang="en-US" altLang="zh-CN" sz="2400" dirty="0">
                <a:solidFill>
                  <a:schemeClr val="tx2"/>
                </a:solidFill>
              </a:rPr>
              <a:t> HOMs waveguide couplers</a:t>
            </a:r>
          </a:p>
          <a:p>
            <a:endParaRPr lang="zh-CN" altLang="en-US" sz="2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6525344"/>
            <a:ext cx="168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H.J. </a:t>
            </a:r>
            <a:r>
              <a:rPr lang="en-US" altLang="zh-CN" dirty="0" err="1" smtClean="0"/>
              <a:t>Zheng’s</a:t>
            </a:r>
            <a:r>
              <a:rPr lang="en-US" altLang="zh-CN" dirty="0" smtClean="0"/>
              <a:t> talk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900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1122</Words>
  <Application>Microsoft Office PowerPoint</Application>
  <PresentationFormat>全屏显示(4:3)</PresentationFormat>
  <Paragraphs>214</Paragraphs>
  <Slides>25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7" baseType="lpstr">
      <vt:lpstr>Office 主题</vt:lpstr>
      <vt:lpstr>Equation</vt:lpstr>
      <vt:lpstr>HOM damping methods for CEPC</vt:lpstr>
      <vt:lpstr>幻灯片 2</vt:lpstr>
      <vt:lpstr>CEPC cavity requirement</vt:lpstr>
      <vt:lpstr>HOM damping methods</vt:lpstr>
      <vt:lpstr>Slotted cavity with waveguide</vt:lpstr>
      <vt:lpstr>Waveguide</vt:lpstr>
      <vt:lpstr>Coaxial</vt:lpstr>
      <vt:lpstr>650 MHz Cavity Impedance Budget</vt:lpstr>
      <vt:lpstr>CEPC Main Ring 5-Cell Cavity</vt:lpstr>
      <vt:lpstr>幻灯片 10</vt:lpstr>
      <vt:lpstr>幻灯片 11</vt:lpstr>
      <vt:lpstr>恒温器</vt:lpstr>
      <vt:lpstr>狭缝波导高阶模吸收结构</vt:lpstr>
      <vt:lpstr>低温结构</vt:lpstr>
      <vt:lpstr>陶瓷窗位置</vt:lpstr>
      <vt:lpstr>可用的HOM damper</vt:lpstr>
      <vt:lpstr>幻灯片 17</vt:lpstr>
      <vt:lpstr>恒温器结构</vt:lpstr>
      <vt:lpstr>幻灯片 19</vt:lpstr>
      <vt:lpstr>总结</vt:lpstr>
      <vt:lpstr>建议下一步计划</vt:lpstr>
      <vt:lpstr>幻灯片 22</vt:lpstr>
      <vt:lpstr>谢谢！</vt:lpstr>
      <vt:lpstr>Monopole modes</vt:lpstr>
      <vt:lpstr>Dipole modes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HOM深度抑制衰减研究</dc:title>
  <dc:creator>ZC</dc:creator>
  <cp:lastModifiedBy>Zhenchao Liu</cp:lastModifiedBy>
  <cp:revision>91</cp:revision>
  <dcterms:created xsi:type="dcterms:W3CDTF">2015-10-26T07:55:25Z</dcterms:created>
  <dcterms:modified xsi:type="dcterms:W3CDTF">2015-10-30T05:41:13Z</dcterms:modified>
</cp:coreProperties>
</file>