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888" r:id="rId3"/>
  </p:sldMasterIdLst>
  <p:notesMasterIdLst>
    <p:notesMasterId r:id="rId15"/>
  </p:notesMasterIdLst>
  <p:sldIdLst>
    <p:sldId id="256" r:id="rId4"/>
    <p:sldId id="266" r:id="rId5"/>
    <p:sldId id="257" r:id="rId6"/>
    <p:sldId id="264" r:id="rId7"/>
    <p:sldId id="258" r:id="rId8"/>
    <p:sldId id="260" r:id="rId9"/>
    <p:sldId id="259" r:id="rId10"/>
    <p:sldId id="267" r:id="rId11"/>
    <p:sldId id="261" r:id="rId12"/>
    <p:sldId id="262" r:id="rId13"/>
    <p:sldId id="263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6E4343-7816-4659-BD20-75D29F08AA0A}" type="datetimeFigureOut">
              <a:rPr lang="zh-CN" altLang="en-US" smtClean="0"/>
              <a:t>2015-11-2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8E099-AC2E-4E31-91F4-99DFA0E5B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264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8E099-AC2E-4E31-91F4-99DFA0E5BB3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3402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8E099-AC2E-4E31-91F4-99DFA0E5BB3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762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8E099-AC2E-4E31-91F4-99DFA0E5BB3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0678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D7796-FBCC-4487-83A8-89E9B9B8561E}" type="datetime1">
              <a:rPr lang="zh-CN" altLang="en-US" smtClean="0"/>
              <a:t>2015-11-2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82D8-3A78-4757-B280-DEE3A4BBD2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9487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A0253-7B90-426A-AD4E-086DE7F0100B}" type="datetime1">
              <a:rPr lang="zh-CN" altLang="en-US" smtClean="0"/>
              <a:t>2015-11-2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82D8-3A78-4757-B280-DEE3A4BBD2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0451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85C26-7FED-4761-9D22-526C128BBC5F}" type="datetime1">
              <a:rPr lang="zh-CN" altLang="en-US" smtClean="0"/>
              <a:t>2015-11-2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82D8-3A78-4757-B280-DEE3A4BBD2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3464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282F-F2B7-4F47-AB1A-557EC8ECDF78}" type="datetime1">
              <a:rPr lang="zh-CN" altLang="en-US" smtClean="0"/>
              <a:t>2015-11-2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82D8-3A78-4757-B280-DEE3A4BBD2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2788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DDED7-7D70-45EB-92CD-B42AC77A3674}" type="datetime1">
              <a:rPr lang="zh-CN" altLang="en-US" smtClean="0"/>
              <a:t>2015-11-2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82D8-3A78-4757-B280-DEE3A4BBD2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982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9528A-9443-40F4-BA17-404000B481C2}" type="datetime1">
              <a:rPr lang="zh-CN" altLang="en-US" smtClean="0"/>
              <a:t>2015-11-2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82D8-3A78-4757-B280-DEE3A4BBD2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960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8EEF-046A-46FD-A3DB-5B0A57D83EC7}" type="datetime1">
              <a:rPr lang="zh-CN" altLang="en-US" smtClean="0"/>
              <a:t>2015-11-2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82D8-3A78-4757-B280-DEE3A4BBD2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4480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A91B-0CBD-40DF-9690-47D14A6BD540}" type="datetime1">
              <a:rPr lang="zh-CN" altLang="en-US" smtClean="0"/>
              <a:t>2015-11-2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82D8-3A78-4757-B280-DEE3A4BBD26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128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A7FB-1962-4243-965B-34AD104B1D3E}" type="datetime1">
              <a:rPr lang="zh-CN" altLang="en-US" smtClean="0"/>
              <a:t>2015-11-2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82D8-3A78-4757-B280-DEE3A4BBD26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9007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BE0AE-A4E7-4CD9-9F60-6DA838887CF9}" type="datetime1">
              <a:rPr lang="zh-CN" altLang="en-US" smtClean="0"/>
              <a:t>2015-11-2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82D8-3A78-4757-B280-DEE3A4BBD2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210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4B3EF-8E9C-42AB-B2C1-974D47B5172F}" type="datetime1">
              <a:rPr lang="zh-CN" altLang="en-US" smtClean="0"/>
              <a:t>2015-11-2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82D8-3A78-4757-B280-DEE3A4BBD2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6013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7C672-DFF7-47D8-A155-1CE98D6B1E43}" type="datetime1">
              <a:rPr lang="zh-CN" altLang="en-US" smtClean="0"/>
              <a:t>2015-11-2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82D8-3A78-4757-B280-DEE3A4BBD2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2727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701C-96D0-4D73-91E7-50135583426B}" type="datetime1">
              <a:rPr lang="zh-CN" altLang="en-US" smtClean="0"/>
              <a:t>2015-11-2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82D8-3A78-4757-B280-DEE3A4BBD2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8458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BEA69-FDEE-406A-A498-6B4436A61EB1}" type="datetime1">
              <a:rPr lang="zh-CN" altLang="en-US" smtClean="0"/>
              <a:t>2015-11-2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82D8-3A78-4757-B280-DEE3A4BBD2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440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AE1C1-DF1E-43A1-AE88-1B2E8C4F32FB}" type="datetime1">
              <a:rPr lang="zh-CN" altLang="en-US" smtClean="0"/>
              <a:t>2015-11-2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82D8-3A78-4757-B280-DEE3A4BBD2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0364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9175-9607-4E13-A9C9-631465A8C93B}" type="datetime1">
              <a:rPr lang="zh-CN" altLang="en-US" smtClean="0"/>
              <a:t>2015-11-2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8"/>
          <p:cNvSpPr/>
          <p:nvPr/>
        </p:nvSpPr>
        <p:spPr bwMode="auto">
          <a:xfrm>
            <a:off x="0" y="3194486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451282D8-3A78-4757-B280-DEE3A4BBD2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574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D55C-7191-40A4-879C-DB7F19C9036F}" type="datetime1">
              <a:rPr lang="zh-CN" altLang="en-US" smtClean="0"/>
              <a:t>2015-11-2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82D8-3A78-4757-B280-DEE3A4BBD2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9985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0CB69-7592-451D-92C3-E2BA35E029DD}" type="datetime1">
              <a:rPr lang="zh-CN" altLang="en-US" smtClean="0"/>
              <a:t>2015-11-2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51282D8-3A78-4757-B280-DEE3A4BBD2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18149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2D7D7-C235-431A-A2BA-953ABE93DFB4}" type="datetime1">
              <a:rPr lang="zh-CN" altLang="en-US" smtClean="0"/>
              <a:t>2015-11-2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51282D8-3A78-4757-B280-DEE3A4BBD2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10028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8B7A-774F-48CF-A9AE-256F6D82C9A3}" type="datetime1">
              <a:rPr lang="zh-CN" altLang="en-US" smtClean="0"/>
              <a:t>2015-11-2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51282D8-3A78-4757-B280-DEE3A4BBD2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15838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CD396-7E15-4D19-A192-4CA8D31B583A}" type="datetime1">
              <a:rPr lang="zh-CN" altLang="en-US" smtClean="0"/>
              <a:t>2015-11-2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82D8-3A78-4757-B280-DEE3A4BBD2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21845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83155-F3BA-472D-9F87-A2781BC1749E}" type="datetime1">
              <a:rPr lang="zh-CN" altLang="en-US" smtClean="0"/>
              <a:t>2015-11-2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82D8-3A78-4757-B280-DEE3A4BBD2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2499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CAD5-333D-49A1-970B-A3D02BC116DF}" type="datetime1">
              <a:rPr lang="zh-CN" altLang="en-US" smtClean="0"/>
              <a:t>2015-11-2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82D8-3A78-4757-B280-DEE3A4BBD2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16124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13B0-0BE0-42ED-8EC0-F8E8D1625FFA}" type="datetime1">
              <a:rPr lang="zh-CN" altLang="en-US" smtClean="0"/>
              <a:t>2015-11-2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82D8-3A78-4757-B280-DEE3A4BBD2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49494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BDE3-EC74-4420-8826-D90C1E34F0A6}" type="datetime1">
              <a:rPr lang="zh-CN" altLang="en-US" smtClean="0"/>
              <a:t>2015-11-2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51282D8-3A78-4757-B280-DEE3A4BBD2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82629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E16E-D44C-41EE-B849-E96ECBF933D2}" type="datetime1">
              <a:rPr lang="zh-CN" altLang="en-US" smtClean="0"/>
              <a:t>2015-11-2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51282D8-3A78-4757-B280-DEE3A4BBD2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31922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7306B-E02D-45D3-AC45-9B5621E91CBF}" type="datetime1">
              <a:rPr lang="zh-CN" altLang="en-US" smtClean="0"/>
              <a:t>2015-11-2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51282D8-3A78-4757-B280-DEE3A4BBD26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74587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9E68A-15E5-4A8F-9A3C-B2A2735C55AA}" type="datetime1">
              <a:rPr lang="zh-CN" altLang="en-US" smtClean="0"/>
              <a:t>2015-11-2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51282D8-3A78-4757-B280-DEE3A4BBD2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52852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1A4E4-3FE4-4CC7-8E11-5737A5C3BA4B}" type="datetime1">
              <a:rPr lang="zh-CN" altLang="en-US" smtClean="0"/>
              <a:t>2015-11-2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51282D8-3A78-4757-B280-DEE3A4BBD26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01311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692D7-8683-4C1F-8020-00A790110A38}" type="datetime1">
              <a:rPr lang="zh-CN" altLang="en-US" smtClean="0"/>
              <a:t>2015-11-2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51282D8-3A78-4757-B280-DEE3A4BBD2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66793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41ADA-2D53-44BC-A213-A3B054862D2B}" type="datetime1">
              <a:rPr lang="zh-CN" altLang="en-US" smtClean="0"/>
              <a:t>2015-11-2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82D8-3A78-4757-B280-DEE3A4BBD2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56187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5BCD5-1237-4DBE-8E5E-AB7E3FC96859}" type="datetime1">
              <a:rPr lang="zh-CN" altLang="en-US" smtClean="0"/>
              <a:t>2015-11-2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82D8-3A78-4757-B280-DEE3A4BBD2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631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B71C-702F-446B-BD0A-53CD95690601}" type="datetime1">
              <a:rPr lang="zh-CN" altLang="en-US" smtClean="0"/>
              <a:t>2015-11-2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82D8-3A78-4757-B280-DEE3A4BBD2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167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EF84D-9E15-4263-BFD3-842DC540E75B}" type="datetime1">
              <a:rPr lang="zh-CN" altLang="en-US" smtClean="0"/>
              <a:t>2015-11-2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82D8-3A78-4757-B280-DEE3A4BBD26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776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80A37-BC1C-4C02-9C9D-EFD7345A836B}" type="datetime1">
              <a:rPr lang="zh-CN" altLang="en-US" smtClean="0"/>
              <a:t>2015-11-2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82D8-3A78-4757-B280-DEE3A4BBD26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07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25428-4F60-4D68-AC59-008890368B96}" type="datetime1">
              <a:rPr lang="zh-CN" altLang="en-US" smtClean="0"/>
              <a:t>2015-11-2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82D8-3A78-4757-B280-DEE3A4BBD2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9341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0567B-375B-470F-A7D4-893B09CA2609}" type="datetime1">
              <a:rPr lang="zh-CN" altLang="en-US" smtClean="0"/>
              <a:t>2015-11-2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82D8-3A78-4757-B280-DEE3A4BBD2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9960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B0AA-BAA7-43BE-B5F1-A7EB3912BD84}" type="datetime1">
              <a:rPr lang="zh-CN" altLang="en-US" smtClean="0"/>
              <a:t>2015-11-2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82D8-3A78-4757-B280-DEE3A4BBD2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7310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8CE6038-5046-4722-90AF-2F5C05E75047}" type="datetime1">
              <a:rPr lang="zh-CN" altLang="en-US" smtClean="0"/>
              <a:t>2015-11-2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282D8-3A78-4757-B280-DEE3A4BBD2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810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491DAEE-04E8-4FFC-8189-4BB8932BD141}" type="datetime1">
              <a:rPr lang="zh-CN" altLang="en-US" smtClean="0"/>
              <a:t>2015-11-2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282D8-3A78-4757-B280-DEE3A4BBD2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8726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EFCDF-6CAF-4342-BFB3-F578FB024365}" type="datetime1">
              <a:rPr lang="zh-CN" altLang="en-US" smtClean="0"/>
              <a:t>2015-11-2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51282D8-3A78-4757-B280-DEE3A4BBD2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8483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  <p:sldLayoutId id="2147483904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80162" y="2222853"/>
            <a:ext cx="6888238" cy="2262781"/>
          </a:xfrm>
        </p:spPr>
        <p:txBody>
          <a:bodyPr anchor="ctr">
            <a:normAutofit/>
          </a:bodyPr>
          <a:lstStyle/>
          <a:p>
            <a:pPr algn="ctr"/>
            <a:r>
              <a:rPr lang="en-US" altLang="zh-CN" sz="3200" b="1" dirty="0"/>
              <a:t>Preliminary </a:t>
            </a:r>
            <a:r>
              <a:rPr lang="en-US" altLang="zh-CN" sz="3200" b="1" dirty="0" smtClean="0"/>
              <a:t>Conception </a:t>
            </a:r>
            <a:r>
              <a:rPr lang="en-US" altLang="zh-CN" sz="3200" b="1"/>
              <a:t>on </a:t>
            </a:r>
            <a:r>
              <a:rPr lang="en-US" altLang="zh-CN" sz="3200" b="1" smtClean="0"/>
              <a:t/>
            </a:r>
            <a:br>
              <a:rPr lang="en-US" altLang="zh-CN" sz="3200" b="1" smtClean="0"/>
            </a:br>
            <a:r>
              <a:rPr lang="en-US" altLang="zh-CN" sz="3200" b="1" smtClean="0"/>
              <a:t>CEPC </a:t>
            </a:r>
            <a:r>
              <a:rPr lang="en-US" altLang="zh-CN" sz="3200" b="1" dirty="0"/>
              <a:t>Electropolishing for cavities</a:t>
            </a:r>
            <a:endParaRPr lang="zh-CN" altLang="en-US" sz="3200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80163" y="4716421"/>
            <a:ext cx="6888237" cy="1126283"/>
          </a:xfrm>
        </p:spPr>
        <p:txBody>
          <a:bodyPr>
            <a:normAutofit/>
          </a:bodyPr>
          <a:lstStyle/>
          <a:p>
            <a:pPr algn="ctr"/>
            <a:r>
              <a:rPr lang="zh-CN" altLang="en-US" sz="2400" dirty="0" smtClean="0"/>
              <a:t>靳松，王光伟</a:t>
            </a:r>
            <a:endParaRPr lang="en-US" altLang="zh-CN" sz="2400" dirty="0" smtClean="0"/>
          </a:p>
          <a:p>
            <a:pPr algn="ctr"/>
            <a:r>
              <a:rPr lang="en-US" altLang="zh-CN" sz="2400" dirty="0" smtClean="0"/>
              <a:t>2015-10-29</a:t>
            </a:r>
          </a:p>
          <a:p>
            <a:pPr algn="ctr"/>
            <a:endParaRPr lang="zh-CN" altLang="en-US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82D8-3A78-4757-B280-DEE3A4BBD26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485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79144" y="624110"/>
            <a:ext cx="6589199" cy="1280890"/>
          </a:xfrm>
        </p:spPr>
        <p:txBody>
          <a:bodyPr/>
          <a:lstStyle/>
          <a:p>
            <a:r>
              <a:rPr lang="zh-CN" altLang="en-US" dirty="0" smtClean="0"/>
              <a:t>小结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97281" y="1905000"/>
            <a:ext cx="7498080" cy="4439473"/>
          </a:xfrm>
        </p:spPr>
        <p:txBody>
          <a:bodyPr>
            <a:normAutofit/>
          </a:bodyPr>
          <a:lstStyle/>
          <a:p>
            <a:r>
              <a:rPr lang="zh-CN" altLang="en-US" sz="2400" dirty="0" smtClean="0"/>
              <a:t>希望通过国际合作组，获取国际支持，简化电抛光设备的</a:t>
            </a:r>
            <a:r>
              <a:rPr lang="zh-CN" altLang="en-US" sz="2400" dirty="0"/>
              <a:t>设计</a:t>
            </a:r>
            <a:r>
              <a:rPr lang="zh-CN" altLang="en-US" sz="2400" dirty="0" smtClean="0"/>
              <a:t>难度</a:t>
            </a:r>
            <a:endParaRPr lang="en-US" altLang="zh-CN" sz="2400" dirty="0" smtClean="0"/>
          </a:p>
          <a:p>
            <a:r>
              <a:rPr lang="zh-CN" altLang="en-US" sz="2400" dirty="0" smtClean="0"/>
              <a:t>对于水平电抛光工艺。重点是</a:t>
            </a:r>
            <a:r>
              <a:rPr lang="en-US" altLang="zh-CN" sz="2400" dirty="0" smtClean="0"/>
              <a:t>650MHz</a:t>
            </a:r>
            <a:r>
              <a:rPr lang="zh-CN" altLang="en-US" sz="2400" dirty="0" smtClean="0"/>
              <a:t>超导腔电抛光的工艺研究，可能会碰到比较大的困难</a:t>
            </a:r>
            <a:endParaRPr lang="en-US" altLang="zh-CN" sz="2400" dirty="0" smtClean="0"/>
          </a:p>
          <a:p>
            <a:r>
              <a:rPr lang="zh-CN" altLang="en-US" sz="2400" dirty="0" smtClean="0"/>
              <a:t>可在水平电抛光研究的基础上，开展表面处理的前沿研究，保持在该领域与国际同步</a:t>
            </a:r>
            <a:endParaRPr lang="zh-CN" altLang="en-US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82D8-3A78-4757-B280-DEE3A4BBD26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693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5726" y="2731584"/>
            <a:ext cx="8621486" cy="1280890"/>
          </a:xfrm>
        </p:spPr>
        <p:txBody>
          <a:bodyPr>
            <a:noAutofit/>
          </a:bodyPr>
          <a:lstStyle/>
          <a:p>
            <a:pPr algn="ctr"/>
            <a:r>
              <a:rPr lang="zh-CN" altLang="en-US" sz="6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谢谢大家！</a:t>
            </a:r>
            <a:endParaRPr lang="zh-CN" altLang="en-US" sz="6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82D8-3A78-4757-B280-DEE3A4BBD26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488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31177" y="1738183"/>
            <a:ext cx="5320937" cy="4173039"/>
          </a:xfrm>
        </p:spPr>
        <p:txBody>
          <a:bodyPr/>
          <a:lstStyle/>
          <a:p>
            <a:r>
              <a:rPr lang="zh-CN" altLang="en-US" dirty="0" smtClean="0"/>
              <a:t>对于</a:t>
            </a:r>
            <a:r>
              <a:rPr lang="en-US" altLang="zh-CN" dirty="0" smtClean="0"/>
              <a:t>ILC</a:t>
            </a:r>
            <a:r>
              <a:rPr lang="zh-CN" altLang="en-US" dirty="0" smtClean="0"/>
              <a:t>超导腔来说，高梯度的追求，电抛光必不可少。</a:t>
            </a:r>
            <a:endParaRPr lang="en-US" altLang="zh-CN" dirty="0" smtClean="0"/>
          </a:p>
          <a:p>
            <a:r>
              <a:rPr lang="zh-CN" altLang="en-US" dirty="0" smtClean="0"/>
              <a:t>对于</a:t>
            </a:r>
            <a:r>
              <a:rPr lang="en-US" altLang="zh-CN" dirty="0" smtClean="0"/>
              <a:t>CEPC</a:t>
            </a:r>
            <a:r>
              <a:rPr lang="zh-CN" altLang="en-US" dirty="0" smtClean="0"/>
              <a:t>，近年来的高</a:t>
            </a:r>
            <a:r>
              <a:rPr lang="en-US" altLang="zh-CN" dirty="0" smtClean="0"/>
              <a:t>Q</a:t>
            </a:r>
            <a:r>
              <a:rPr lang="zh-CN" altLang="en-US" dirty="0" smtClean="0"/>
              <a:t>超导腔，</a:t>
            </a:r>
            <a:r>
              <a:rPr lang="en-US" altLang="zh-CN" dirty="0" smtClean="0"/>
              <a:t>N-doping</a:t>
            </a:r>
            <a:r>
              <a:rPr lang="zh-CN" altLang="en-US" dirty="0" smtClean="0"/>
              <a:t>的研究，电抛光不可或缺，包括：</a:t>
            </a:r>
            <a:endParaRPr lang="en-US" altLang="zh-CN" dirty="0" smtClean="0"/>
          </a:p>
          <a:p>
            <a:pPr marL="400050" lvl="1" indent="0">
              <a:buNone/>
            </a:pPr>
            <a:r>
              <a:rPr lang="en-US" altLang="zh-CN" dirty="0" smtClean="0"/>
              <a:t>1</a:t>
            </a:r>
            <a:r>
              <a:rPr lang="zh-CN" altLang="en-US" dirty="0" smtClean="0"/>
              <a:t>）</a:t>
            </a:r>
            <a:r>
              <a:rPr lang="en-US" altLang="zh-CN" dirty="0" smtClean="0"/>
              <a:t>N-doping</a:t>
            </a:r>
            <a:r>
              <a:rPr lang="zh-CN" altLang="en-US" dirty="0" smtClean="0"/>
              <a:t>之前的</a:t>
            </a:r>
            <a:r>
              <a:rPr lang="en-US" altLang="zh-CN" dirty="0" smtClean="0"/>
              <a:t>EP</a:t>
            </a:r>
            <a:r>
              <a:rPr lang="zh-CN" altLang="en-US" dirty="0" smtClean="0"/>
              <a:t>处理</a:t>
            </a:r>
            <a:endParaRPr lang="en-US" altLang="zh-CN" dirty="0" smtClean="0"/>
          </a:p>
          <a:p>
            <a:pPr marL="400050" lvl="1" indent="0">
              <a:buNone/>
            </a:pPr>
            <a:r>
              <a:rPr lang="en-US" altLang="zh-CN" dirty="0" smtClean="0"/>
              <a:t>2</a:t>
            </a:r>
            <a:r>
              <a:rPr lang="zh-CN" altLang="en-US" dirty="0" smtClean="0"/>
              <a:t>）</a:t>
            </a:r>
            <a:r>
              <a:rPr lang="en-US" altLang="zh-CN" dirty="0" smtClean="0"/>
              <a:t>N-doping</a:t>
            </a:r>
            <a:r>
              <a:rPr lang="zh-CN" altLang="en-US" dirty="0" smtClean="0"/>
              <a:t>之后的</a:t>
            </a:r>
            <a:r>
              <a:rPr lang="en-US" altLang="zh-CN" dirty="0" smtClean="0"/>
              <a:t>EP</a:t>
            </a:r>
            <a:r>
              <a:rPr lang="zh-CN" altLang="en-US" dirty="0" smtClean="0"/>
              <a:t>处理。</a:t>
            </a:r>
            <a:endParaRPr lang="zh-CN" altLang="en-US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370435" y="615401"/>
            <a:ext cx="6589199" cy="1280890"/>
          </a:xfrm>
        </p:spPr>
        <p:txBody>
          <a:bodyPr/>
          <a:lstStyle/>
          <a:p>
            <a:r>
              <a:rPr lang="zh-CN" altLang="en-US" dirty="0" smtClean="0"/>
              <a:t>电抛光的作用</a:t>
            </a:r>
            <a:r>
              <a:rPr lang="en-US" altLang="zh-CN" dirty="0" smtClean="0"/>
              <a:t>/</a:t>
            </a:r>
            <a:r>
              <a:rPr lang="zh-CN" altLang="en-US" dirty="0" smtClean="0"/>
              <a:t>为什么需要？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063" y="1738183"/>
            <a:ext cx="2798107" cy="4173039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82D8-3A78-4757-B280-DEE3A4BBD26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137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40104" y="580567"/>
            <a:ext cx="6589199" cy="1280890"/>
          </a:xfrm>
        </p:spPr>
        <p:txBody>
          <a:bodyPr/>
          <a:lstStyle/>
          <a:p>
            <a:r>
              <a:rPr lang="zh-CN" altLang="en-US" dirty="0" smtClean="0"/>
              <a:t>什么是电抛光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t="13372" r="-108"/>
          <a:stretch/>
        </p:blipFill>
        <p:spPr>
          <a:xfrm>
            <a:off x="4939936" y="1939896"/>
            <a:ext cx="3804300" cy="258856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707" y="1939896"/>
            <a:ext cx="4157368" cy="266892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/>
          <a:srcRect t="1642" r="1569"/>
          <a:stretch/>
        </p:blipFill>
        <p:spPr>
          <a:xfrm>
            <a:off x="3010986" y="5174097"/>
            <a:ext cx="1437900" cy="135333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2589" y="5174097"/>
            <a:ext cx="1759131" cy="1218222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82D8-3A78-4757-B280-DEE3A4BBD26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528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2058" y="597984"/>
            <a:ext cx="6589199" cy="1280890"/>
          </a:xfrm>
        </p:spPr>
        <p:txBody>
          <a:bodyPr/>
          <a:lstStyle/>
          <a:p>
            <a:r>
              <a:rPr lang="zh-CN" altLang="en-US" dirty="0" smtClean="0"/>
              <a:t>一些历史数据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468" y="1688318"/>
            <a:ext cx="3671836" cy="3305852"/>
          </a:xfrm>
          <a:prstGeom prst="rect">
            <a:avLst/>
          </a:prstGeom>
        </p:spPr>
      </p:pic>
      <p:pic>
        <p:nvPicPr>
          <p:cNvPr id="8" name="Object 1"/>
          <p:cNvPicPr>
            <a:picLocks noChangeArrowheads="1"/>
          </p:cNvPicPr>
          <p:nvPr/>
        </p:nvPicPr>
        <p:blipFill>
          <a:blip r:embed="rId3" cstate="print"/>
          <a:srcRect l="909" t="-4520" r="693" b="4094"/>
          <a:stretch>
            <a:fillRect/>
          </a:stretch>
        </p:blipFill>
        <p:spPr bwMode="auto">
          <a:xfrm>
            <a:off x="294861" y="1688318"/>
            <a:ext cx="4905388" cy="296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框 3"/>
          <p:cNvSpPr txBox="1"/>
          <p:nvPr/>
        </p:nvSpPr>
        <p:spPr>
          <a:xfrm>
            <a:off x="522514" y="5306009"/>
            <a:ext cx="8458789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就细节而言，目前为止，</a:t>
            </a:r>
            <a:r>
              <a:rPr lang="en-US" altLang="zh-CN" sz="2400" b="1" dirty="0" err="1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JLab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KEK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DESY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等实验室所用的</a:t>
            </a: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EP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的参数仍然不统一。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82D8-3A78-4757-B280-DEE3A4BBD26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208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57521" y="641527"/>
            <a:ext cx="6589199" cy="777970"/>
          </a:xfrm>
        </p:spPr>
        <p:txBody>
          <a:bodyPr/>
          <a:lstStyle/>
          <a:p>
            <a:r>
              <a:rPr lang="zh-CN" altLang="en-US" dirty="0"/>
              <a:t>几</a:t>
            </a:r>
            <a:r>
              <a:rPr lang="zh-CN" altLang="en-US" dirty="0" smtClean="0"/>
              <a:t>个重要的参量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292" y="1801905"/>
            <a:ext cx="2264229" cy="156800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745" y="2002202"/>
            <a:ext cx="4654026" cy="3676978"/>
          </a:xfrm>
          <a:prstGeom prst="rect">
            <a:avLst/>
          </a:prstGeom>
        </p:spPr>
      </p:pic>
      <p:pic>
        <p:nvPicPr>
          <p:cNvPr id="5" name="Picture 2" descr="R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509251"/>
            <a:ext cx="2263521" cy="223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82D8-3A78-4757-B280-DEE3A4BBD26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296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05269" y="632818"/>
            <a:ext cx="7451348" cy="1280890"/>
          </a:xfrm>
        </p:spPr>
        <p:txBody>
          <a:bodyPr/>
          <a:lstStyle/>
          <a:p>
            <a:r>
              <a:rPr lang="zh-CN" altLang="en-US" dirty="0" smtClean="0"/>
              <a:t>关于</a:t>
            </a:r>
            <a:r>
              <a:rPr lang="en-US" altLang="zh-CN" dirty="0" smtClean="0"/>
              <a:t>CEPC</a:t>
            </a:r>
            <a:r>
              <a:rPr lang="zh-CN" altLang="en-US" dirty="0" smtClean="0"/>
              <a:t>电抛光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工艺思考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12" y="1152908"/>
            <a:ext cx="7889966" cy="522514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 smtClean="0"/>
              <a:t>1.3GHz</a:t>
            </a:r>
            <a:r>
              <a:rPr lang="zh-CN" altLang="en-US" sz="1600" dirty="0" smtClean="0"/>
              <a:t>超导腔来是，水平电抛光已经比较成熟，可借鉴国外成熟的经验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然而，对我</a:t>
            </a:r>
            <a:r>
              <a:rPr lang="en-US" altLang="zh-CN" sz="1600" dirty="0" smtClean="0"/>
              <a:t>650MHz</a:t>
            </a:r>
            <a:r>
              <a:rPr lang="zh-CN" altLang="en-US" sz="1600" dirty="0" smtClean="0"/>
              <a:t>的超导腔，虽然形状与</a:t>
            </a:r>
            <a:r>
              <a:rPr lang="en-US" altLang="zh-CN" sz="1600" dirty="0" smtClean="0"/>
              <a:t>1.3GHz</a:t>
            </a:r>
            <a:r>
              <a:rPr lang="zh-CN" altLang="en-US" sz="1600" dirty="0" smtClean="0"/>
              <a:t>类似，但表面积大近</a:t>
            </a:r>
            <a:r>
              <a:rPr lang="en-US" altLang="zh-CN" sz="1600" dirty="0" smtClean="0"/>
              <a:t>4</a:t>
            </a:r>
            <a:r>
              <a:rPr lang="zh-CN" altLang="en-US" sz="1600" dirty="0" smtClean="0"/>
              <a:t>倍，意味着电流和</a:t>
            </a:r>
            <a:r>
              <a:rPr lang="zh-CN" altLang="en-US" sz="1600" b="1" dirty="0" smtClean="0">
                <a:solidFill>
                  <a:srgbClr val="FF0000"/>
                </a:solidFill>
              </a:rPr>
              <a:t>发热量</a:t>
            </a:r>
            <a:r>
              <a:rPr lang="zh-CN" altLang="en-US" sz="1600" dirty="0" smtClean="0"/>
              <a:t>也增加了</a:t>
            </a:r>
            <a:r>
              <a:rPr lang="en-US" altLang="zh-CN" sz="1600" dirty="0" smtClean="0"/>
              <a:t>4</a:t>
            </a:r>
            <a:r>
              <a:rPr lang="zh-CN" altLang="en-US" sz="1600" dirty="0" smtClean="0"/>
              <a:t>倍，</a:t>
            </a:r>
            <a:r>
              <a:rPr lang="zh-CN" altLang="en-US" sz="1600" dirty="0"/>
              <a:t>尤其是多</a:t>
            </a:r>
            <a:r>
              <a:rPr lang="en-US" altLang="zh-CN" sz="1600" dirty="0"/>
              <a:t>cell</a:t>
            </a:r>
            <a:r>
              <a:rPr lang="zh-CN" altLang="en-US" sz="1600" dirty="0"/>
              <a:t>的，如</a:t>
            </a:r>
            <a:r>
              <a:rPr lang="en-US" altLang="zh-CN" sz="1600" dirty="0"/>
              <a:t>5cell</a:t>
            </a:r>
            <a:r>
              <a:rPr lang="zh-CN" altLang="en-US" sz="1600" dirty="0" smtClean="0"/>
              <a:t>，可能会给电抛光带来不少问题和必要的新摸索，例如：</a:t>
            </a:r>
            <a:r>
              <a:rPr lang="zh-CN" altLang="en-US" sz="1600" dirty="0">
                <a:solidFill>
                  <a:srgbClr val="FF0000"/>
                </a:solidFill>
              </a:rPr>
              <a:t>如果</a:t>
            </a:r>
            <a:r>
              <a:rPr lang="en-US" altLang="zh-CN" sz="1600" dirty="0">
                <a:solidFill>
                  <a:srgbClr val="FF0000"/>
                </a:solidFill>
              </a:rPr>
              <a:t>1.3GHz </a:t>
            </a:r>
            <a:r>
              <a:rPr lang="en-US" altLang="zh-CN" sz="1600" dirty="0" smtClean="0">
                <a:solidFill>
                  <a:srgbClr val="FF0000"/>
                </a:solidFill>
              </a:rPr>
              <a:t>EP</a:t>
            </a:r>
            <a:r>
              <a:rPr lang="zh-CN" altLang="en-US" sz="1600" dirty="0" smtClean="0">
                <a:solidFill>
                  <a:srgbClr val="FF0000"/>
                </a:solidFill>
              </a:rPr>
              <a:t>电流为</a:t>
            </a:r>
            <a:r>
              <a:rPr lang="en-US" altLang="zh-CN" sz="1600" dirty="0" smtClean="0">
                <a:solidFill>
                  <a:srgbClr val="FF0000"/>
                </a:solidFill>
              </a:rPr>
              <a:t>150A</a:t>
            </a:r>
            <a:r>
              <a:rPr lang="zh-CN" altLang="en-US" sz="1600" dirty="0" smtClean="0">
                <a:solidFill>
                  <a:srgbClr val="FF0000"/>
                </a:solidFill>
              </a:rPr>
              <a:t>，则</a:t>
            </a:r>
            <a:r>
              <a:rPr lang="en-US" altLang="zh-CN" sz="1600" dirty="0" smtClean="0">
                <a:solidFill>
                  <a:srgbClr val="FF0000"/>
                </a:solidFill>
              </a:rPr>
              <a:t>650Mhz</a:t>
            </a:r>
            <a:r>
              <a:rPr lang="zh-CN" altLang="en-US" sz="1600" dirty="0" smtClean="0">
                <a:solidFill>
                  <a:srgbClr val="FF0000"/>
                </a:solidFill>
              </a:rPr>
              <a:t>超导腔为</a:t>
            </a:r>
            <a:r>
              <a:rPr lang="en-US" altLang="zh-CN" sz="1600" dirty="0" smtClean="0">
                <a:solidFill>
                  <a:srgbClr val="FF0000"/>
                </a:solidFill>
              </a:rPr>
              <a:t>600A</a:t>
            </a:r>
            <a:r>
              <a:rPr lang="zh-CN" altLang="en-US" sz="1600" dirty="0" smtClean="0">
                <a:solidFill>
                  <a:srgbClr val="FF0000"/>
                </a:solidFill>
              </a:rPr>
              <a:t>，若电压为</a:t>
            </a:r>
            <a:r>
              <a:rPr lang="en-US" altLang="zh-CN" sz="1600" dirty="0" smtClean="0">
                <a:solidFill>
                  <a:srgbClr val="FF0000"/>
                </a:solidFill>
              </a:rPr>
              <a:t>13V</a:t>
            </a:r>
            <a:r>
              <a:rPr lang="zh-CN" altLang="en-US" sz="1600" dirty="0" smtClean="0">
                <a:solidFill>
                  <a:srgbClr val="FF0000"/>
                </a:solidFill>
              </a:rPr>
              <a:t>，</a:t>
            </a:r>
            <a:r>
              <a:rPr lang="zh-CN" altLang="en-US" sz="1600" smtClean="0">
                <a:solidFill>
                  <a:srgbClr val="FF0000"/>
                </a:solidFill>
              </a:rPr>
              <a:t>则功率最后可能接近</a:t>
            </a:r>
            <a:r>
              <a:rPr lang="en-US" altLang="zh-CN" sz="1600" dirty="0" smtClean="0">
                <a:solidFill>
                  <a:srgbClr val="FF0000"/>
                </a:solidFill>
              </a:rPr>
              <a:t>10kW</a:t>
            </a:r>
            <a:r>
              <a:rPr lang="zh-CN" altLang="en-US" sz="1600" dirty="0" smtClean="0">
                <a:solidFill>
                  <a:srgbClr val="FF0000"/>
                </a:solidFill>
              </a:rPr>
              <a:t>量级；</a:t>
            </a:r>
            <a:endParaRPr lang="en-US" altLang="zh-CN" sz="160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600" dirty="0" smtClean="0"/>
              <a:t>	      1</a:t>
            </a:r>
            <a:r>
              <a:rPr lang="zh-CN" altLang="en-US" sz="1600" dirty="0" smtClean="0"/>
              <a:t>）温度的变化，如何冷却？如何选择进口出口的酸温？水平电抛光的话，转速能否</a:t>
            </a:r>
            <a:r>
              <a:rPr lang="en-US" altLang="zh-CN" sz="1600" dirty="0" smtClean="0"/>
              <a:t>Scaling</a:t>
            </a:r>
            <a:r>
              <a:rPr lang="zh-CN" altLang="en-US" sz="1600" dirty="0" smtClean="0"/>
              <a:t>过来？酸液的流速能否</a:t>
            </a:r>
            <a:r>
              <a:rPr lang="en-US" altLang="zh-CN" sz="1600" dirty="0" smtClean="0"/>
              <a:t>Scaling</a:t>
            </a:r>
            <a:r>
              <a:rPr lang="zh-CN" altLang="en-US" sz="1600" dirty="0" smtClean="0"/>
              <a:t>？气泡如何影响？等等</a:t>
            </a:r>
            <a:r>
              <a:rPr lang="zh-CN" altLang="en-US" sz="1600" dirty="0"/>
              <a:t>。由于温度等参数的变化，还能否找到一个合适的工作点，即合适的电压</a:t>
            </a:r>
            <a:r>
              <a:rPr lang="en-US" altLang="zh-CN" sz="1600" dirty="0"/>
              <a:t>-</a:t>
            </a:r>
            <a:r>
              <a:rPr lang="zh-CN" altLang="en-US" sz="1600" dirty="0"/>
              <a:t>电流</a:t>
            </a:r>
            <a:r>
              <a:rPr lang="zh-CN" altLang="en-US" sz="1600" dirty="0" smtClean="0"/>
              <a:t>？</a:t>
            </a:r>
            <a:r>
              <a:rPr lang="zh-CN" altLang="en-US" sz="1600" dirty="0"/>
              <a:t>如无法靠外部冷却等手段，我们怎么解决？改变</a:t>
            </a:r>
            <a:r>
              <a:rPr lang="zh-CN" altLang="en-US" sz="1600" dirty="0" smtClean="0"/>
              <a:t>溶液？</a:t>
            </a:r>
            <a:endParaRPr lang="en-US" altLang="zh-CN" sz="16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600" dirty="0" smtClean="0"/>
              <a:t> 	      2</a:t>
            </a:r>
            <a:r>
              <a:rPr lang="zh-CN" altLang="en-US" sz="1600" dirty="0" smtClean="0"/>
              <a:t>）对于</a:t>
            </a:r>
            <a:r>
              <a:rPr lang="en-US" altLang="zh-CN" sz="1600" dirty="0" smtClean="0"/>
              <a:t>N-doping</a:t>
            </a:r>
            <a:r>
              <a:rPr lang="zh-CN" altLang="en-US" sz="1600" dirty="0" smtClean="0"/>
              <a:t>的超导腔，比较合适的电抛光厚度为</a:t>
            </a:r>
            <a:r>
              <a:rPr lang="en-US" altLang="zh-CN" sz="1600" dirty="0" smtClean="0"/>
              <a:t>5</a:t>
            </a:r>
            <a:r>
              <a:rPr lang="zh-CN" altLang="en-US" sz="1600" dirty="0" smtClean="0"/>
              <a:t>微米（？），然而，一系列参数的变化，可能进一步加大抛光厚度的不均匀性。如何解决？</a:t>
            </a:r>
            <a:endParaRPr lang="en-US" altLang="zh-CN" sz="16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可能需要我们</a:t>
            </a:r>
            <a:r>
              <a:rPr lang="zh-CN" altLang="en-US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花相当长的时间进行研究。</a:t>
            </a:r>
            <a:endParaRPr lang="en-US" altLang="zh-CN" sz="16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zh-CN" altLang="en-US" sz="1400" dirty="0"/>
              <a:t>因为</a:t>
            </a:r>
            <a:r>
              <a:rPr lang="zh-CN" altLang="en-US" sz="1400" dirty="0" smtClean="0"/>
              <a:t>需要一系列的系统</a:t>
            </a:r>
            <a:r>
              <a:rPr lang="zh-CN" altLang="en-US" sz="1400" dirty="0"/>
              <a:t>的工作，比如后续的退火</a:t>
            </a:r>
            <a:r>
              <a:rPr lang="zh-CN" altLang="en-US" sz="1400" dirty="0" smtClean="0"/>
              <a:t>、</a:t>
            </a:r>
            <a:r>
              <a:rPr lang="en-US" altLang="zh-CN" sz="1400" dirty="0" smtClean="0"/>
              <a:t>turning</a:t>
            </a:r>
            <a:r>
              <a:rPr lang="zh-CN" altLang="en-US" sz="1400" dirty="0" smtClean="0"/>
              <a:t>，</a:t>
            </a:r>
            <a:r>
              <a:rPr lang="en-US" altLang="zh-CN" sz="1400" dirty="0" smtClean="0"/>
              <a:t>HPR</a:t>
            </a:r>
            <a:r>
              <a:rPr lang="en-US" altLang="zh-CN" sz="1400" dirty="0"/>
              <a:t>, </a:t>
            </a:r>
            <a:r>
              <a:rPr lang="en-US" altLang="zh-CN" sz="1400" dirty="0" smtClean="0"/>
              <a:t>Baking</a:t>
            </a:r>
            <a:r>
              <a:rPr lang="zh-CN" altLang="en-US" sz="1400" dirty="0" smtClean="0"/>
              <a:t>，洁净间组装，垂测等等。</a:t>
            </a:r>
            <a:endParaRPr lang="en-US" altLang="zh-CN" sz="1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82D8-3A78-4757-B280-DEE3A4BBD263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766" y="6523805"/>
            <a:ext cx="290624" cy="24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83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2470" y="642951"/>
            <a:ext cx="6589199" cy="1280890"/>
          </a:xfrm>
        </p:spPr>
        <p:txBody>
          <a:bodyPr/>
          <a:lstStyle/>
          <a:p>
            <a:r>
              <a:rPr lang="zh-CN" altLang="en-US" dirty="0" smtClean="0"/>
              <a:t>目前，国际电抛光设备的种类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3509" y="1594874"/>
            <a:ext cx="4119779" cy="189193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539" y="3584131"/>
            <a:ext cx="2019860" cy="275830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9217" y="3584130"/>
            <a:ext cx="1618146" cy="275830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/>
          <a:srcRect t="9901" r="33414"/>
          <a:stretch/>
        </p:blipFill>
        <p:spPr>
          <a:xfrm>
            <a:off x="683359" y="1594874"/>
            <a:ext cx="3867271" cy="399805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10480" y="5592933"/>
            <a:ext cx="4040149" cy="76944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尽管竖直电抛光有特点，但不成熟。</a:t>
            </a:r>
            <a:r>
              <a:rPr lang="zh-CN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希望以水平电抛光为主。</a:t>
            </a:r>
            <a:endParaRPr lang="zh-CN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82D8-3A78-4757-B280-DEE3A4BBD26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536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22811" y="1698171"/>
            <a:ext cx="7811589" cy="431945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zh-CN" altLang="en-US" sz="2000" dirty="0" smtClean="0"/>
              <a:t>水平电抛光设备为重点研究对象</a:t>
            </a:r>
            <a:endParaRPr lang="en-US" altLang="zh-CN" sz="2000" dirty="0" smtClean="0"/>
          </a:p>
          <a:p>
            <a:pPr>
              <a:buFont typeface="Wingdings" panose="05000000000000000000" pitchFamily="2" charset="2"/>
              <a:buChar char="n"/>
            </a:pPr>
            <a:r>
              <a:rPr lang="zh-CN" altLang="en-US" sz="2000" dirty="0" smtClean="0"/>
              <a:t>希望的研制路线：引进</a:t>
            </a:r>
            <a:r>
              <a:rPr lang="en-US" altLang="zh-CN" sz="2000" dirty="0" smtClean="0"/>
              <a:t>---</a:t>
            </a:r>
            <a:r>
              <a:rPr lang="zh-CN" altLang="en-US" sz="2000" dirty="0" smtClean="0"/>
              <a:t>消耗吸收</a:t>
            </a:r>
            <a:r>
              <a:rPr lang="en-US" altLang="zh-CN" sz="2000" dirty="0" smtClean="0"/>
              <a:t>----</a:t>
            </a:r>
            <a:r>
              <a:rPr lang="zh-CN" altLang="en-US" sz="2000" dirty="0" smtClean="0"/>
              <a:t>再创新</a:t>
            </a:r>
            <a:endParaRPr lang="en-US" altLang="zh-CN" sz="2000" dirty="0" smtClean="0"/>
          </a:p>
          <a:p>
            <a:pPr lvl="1">
              <a:buFont typeface="Wingdings" panose="05000000000000000000" pitchFamily="2" charset="2"/>
              <a:buChar char="n"/>
            </a:pPr>
            <a:r>
              <a:rPr lang="zh-CN" altLang="en-US" dirty="0" smtClean="0"/>
              <a:t>引进：国外</a:t>
            </a:r>
            <a:r>
              <a:rPr lang="en-US" altLang="zh-CN" dirty="0" smtClean="0"/>
              <a:t>1.3GHz</a:t>
            </a:r>
            <a:r>
              <a:rPr lang="zh-CN" altLang="en-US" dirty="0" smtClean="0"/>
              <a:t>水平电抛光比较成熟，如果可以通过国际合作组引进该项技术，可以大幅度节省研究精力，时间和难度。</a:t>
            </a:r>
            <a:endParaRPr lang="en-US" altLang="zh-CN" dirty="0" smtClean="0"/>
          </a:p>
          <a:p>
            <a:pPr lvl="1">
              <a:buFont typeface="Wingdings" panose="05000000000000000000" pitchFamily="2" charset="2"/>
              <a:buChar char="n"/>
            </a:pPr>
            <a:r>
              <a:rPr lang="zh-CN" altLang="en-US" dirty="0"/>
              <a:t>消化</a:t>
            </a:r>
            <a:r>
              <a:rPr lang="zh-CN" altLang="en-US" dirty="0" smtClean="0"/>
              <a:t>吸收：一般我们引进的图纸，仅能是设计图纸，到具体的加工工艺图纸，还是有比较大的距离。因此，需要进行消耗吸收。这个过程，很有可能是一个重复的过程，即加工</a:t>
            </a:r>
            <a:r>
              <a:rPr lang="en-US" altLang="zh-CN" dirty="0" smtClean="0"/>
              <a:t>-</a:t>
            </a:r>
            <a:r>
              <a:rPr lang="zh-CN" altLang="en-US" dirty="0" smtClean="0"/>
              <a:t>修改</a:t>
            </a:r>
            <a:r>
              <a:rPr lang="en-US" altLang="zh-CN" dirty="0" smtClean="0"/>
              <a:t>-</a:t>
            </a:r>
            <a:r>
              <a:rPr lang="zh-CN" altLang="en-US" dirty="0" smtClean="0"/>
              <a:t>加工的一个反复的过程，可能需要花当成比较长的时间。</a:t>
            </a:r>
            <a:endParaRPr lang="en-US" altLang="zh-CN" dirty="0" smtClean="0"/>
          </a:p>
          <a:p>
            <a:pPr lvl="1">
              <a:buFont typeface="Wingdings" panose="05000000000000000000" pitchFamily="2" charset="2"/>
              <a:buChar char="n"/>
            </a:pPr>
            <a:r>
              <a:rPr lang="zh-CN" altLang="en-US" dirty="0" smtClean="0"/>
              <a:t>在创新。对于</a:t>
            </a:r>
            <a:r>
              <a:rPr lang="en-US" altLang="zh-CN" dirty="0" smtClean="0"/>
              <a:t>650MHz</a:t>
            </a:r>
            <a:r>
              <a:rPr lang="zh-CN" altLang="en-US" dirty="0" smtClean="0"/>
              <a:t>超导，必须进行对原有设计改造。设备上要求：最重要的是完成如何冷却，其次，增加设备可容忍的参数范围，如大电流，高流速，高转速等等，当然，我们的阴极也需要进行调整。</a:t>
            </a:r>
            <a:endParaRPr lang="en-US" altLang="zh-CN" dirty="0" smtClean="0"/>
          </a:p>
          <a:p>
            <a:pPr>
              <a:buFont typeface="Wingdings" panose="05000000000000000000" pitchFamily="2" charset="2"/>
              <a:buChar char="n"/>
            </a:pPr>
            <a:r>
              <a:rPr lang="zh-CN" altLang="en-US" dirty="0" smtClean="0"/>
              <a:t>两条腿走路：自主完成关键技术的研发，比如动密封</a:t>
            </a:r>
            <a:endParaRPr lang="en-US" altLang="zh-CN" dirty="0" smtClean="0"/>
          </a:p>
          <a:p>
            <a:pPr marL="457200" lvl="1" indent="0">
              <a:buNone/>
            </a:pPr>
            <a:endParaRPr lang="en-US" altLang="zh-CN" dirty="0" smtClean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419497" y="624110"/>
            <a:ext cx="7114903" cy="1280890"/>
          </a:xfrm>
        </p:spPr>
        <p:txBody>
          <a:bodyPr>
            <a:normAutofit/>
          </a:bodyPr>
          <a:lstStyle/>
          <a:p>
            <a:r>
              <a:rPr lang="zh-CN" altLang="en-US" sz="3200" dirty="0" smtClean="0"/>
              <a:t>关于</a:t>
            </a:r>
            <a:r>
              <a:rPr lang="en-US" altLang="zh-CN" sz="3200" dirty="0" smtClean="0"/>
              <a:t>CEPC</a:t>
            </a:r>
            <a:r>
              <a:rPr lang="zh-CN" altLang="en-US" sz="3200" dirty="0" smtClean="0"/>
              <a:t>电抛光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设备研制</a:t>
            </a:r>
            <a:r>
              <a:rPr lang="zh-CN" altLang="en-US" sz="3200" dirty="0" smtClean="0"/>
              <a:t>的一些思考</a:t>
            </a:r>
            <a:endParaRPr lang="zh-CN" altLang="en-US" sz="3200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82D8-3A78-4757-B280-DEE3A4BBD26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366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09773" y="667653"/>
            <a:ext cx="6589199" cy="1280890"/>
          </a:xfrm>
        </p:spPr>
        <p:txBody>
          <a:bodyPr/>
          <a:lstStyle/>
          <a:p>
            <a:r>
              <a:rPr lang="zh-CN" altLang="en-US" dirty="0" smtClean="0"/>
              <a:t>未来工作的设想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06286" y="1767840"/>
            <a:ext cx="7210697" cy="3777622"/>
          </a:xfrm>
        </p:spPr>
        <p:txBody>
          <a:bodyPr/>
          <a:lstStyle/>
          <a:p>
            <a:r>
              <a:rPr lang="zh-CN" altLang="en-US" dirty="0" smtClean="0"/>
              <a:t>对我们的工作来说：</a:t>
            </a:r>
            <a:endParaRPr lang="en-US" altLang="zh-CN" dirty="0"/>
          </a:p>
          <a:p>
            <a:pPr lvl="1"/>
            <a:r>
              <a:rPr lang="zh-CN" altLang="en-US" dirty="0" smtClean="0"/>
              <a:t>国内的相关化工制造厂商的调研。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电抛光设备的设计图纸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设备的研制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650MHz</a:t>
            </a:r>
            <a:r>
              <a:rPr lang="zh-CN" altLang="en-US" dirty="0" smtClean="0"/>
              <a:t>超导腔电抛光工艺的研究</a:t>
            </a:r>
            <a:endParaRPr lang="en-US" altLang="zh-CN" dirty="0"/>
          </a:p>
          <a:p>
            <a:r>
              <a:rPr lang="zh-CN" altLang="en-US" dirty="0" smtClean="0"/>
              <a:t>对于为了领域的创新性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阴极的设计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无</a:t>
            </a:r>
            <a:r>
              <a:rPr lang="en-US" altLang="zh-CN" dirty="0" smtClean="0"/>
              <a:t>HF</a:t>
            </a:r>
            <a:r>
              <a:rPr lang="zh-CN" altLang="en-US" dirty="0" smtClean="0"/>
              <a:t>电抛光的研究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竖直电抛光的工艺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82D8-3A78-4757-B280-DEE3A4BBD26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345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丝状">
  <a:themeElements>
    <a:clrScheme name="丝状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丝状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丝状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TM02900743[[fn=环保]]</Template>
  <TotalTime>1448</TotalTime>
  <Words>555</Words>
  <Application>Microsoft Office PowerPoint</Application>
  <PresentationFormat>全屏显示(4:3)</PresentationFormat>
  <Paragraphs>57</Paragraphs>
  <Slides>11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11</vt:i4>
      </vt:variant>
    </vt:vector>
  </HeadingPairs>
  <TitlesOfParts>
    <vt:vector size="26" baseType="lpstr">
      <vt:lpstr>华文楷体</vt:lpstr>
      <vt:lpstr>宋体</vt:lpstr>
      <vt:lpstr>微软雅黑</vt:lpstr>
      <vt:lpstr>幼圆</vt:lpstr>
      <vt:lpstr>Arial</vt:lpstr>
      <vt:lpstr>Calibri</vt:lpstr>
      <vt:lpstr>Calibri Light</vt:lpstr>
      <vt:lpstr>Century Gothic</vt:lpstr>
      <vt:lpstr>Times New Roman</vt:lpstr>
      <vt:lpstr>Wingdings</vt:lpstr>
      <vt:lpstr>Wingdings 2</vt:lpstr>
      <vt:lpstr>Wingdings 3</vt:lpstr>
      <vt:lpstr>HDOfficeLightV0</vt:lpstr>
      <vt:lpstr>1_HDOfficeLightV0</vt:lpstr>
      <vt:lpstr>丝状</vt:lpstr>
      <vt:lpstr>Preliminary Conception on  CEPC Electropolishing for cavities</vt:lpstr>
      <vt:lpstr>电抛光的作用/为什么需要？</vt:lpstr>
      <vt:lpstr>什么是电抛光</vt:lpstr>
      <vt:lpstr>一些历史数据</vt:lpstr>
      <vt:lpstr>几个重要的参量</vt:lpstr>
      <vt:lpstr>关于CEPC电抛光工艺思考</vt:lpstr>
      <vt:lpstr>目前，国际电抛光设备的种类</vt:lpstr>
      <vt:lpstr>关于CEPC电抛光设备研制的一些思考</vt:lpstr>
      <vt:lpstr>未来工作的设想</vt:lpstr>
      <vt:lpstr>小结</vt:lpstr>
      <vt:lpstr>谢谢大家！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Song Jin</dc:creator>
  <cp:lastModifiedBy>Song Jin</cp:lastModifiedBy>
  <cp:revision>70</cp:revision>
  <dcterms:created xsi:type="dcterms:W3CDTF">2015-10-27T07:44:03Z</dcterms:created>
  <dcterms:modified xsi:type="dcterms:W3CDTF">2015-11-02T02:46:45Z</dcterms:modified>
</cp:coreProperties>
</file>