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5" r:id="rId5"/>
    <p:sldId id="273" r:id="rId6"/>
    <p:sldId id="274" r:id="rId7"/>
    <p:sldId id="261" r:id="rId8"/>
    <p:sldId id="258" r:id="rId9"/>
    <p:sldId id="260" r:id="rId10"/>
    <p:sldId id="262" r:id="rId11"/>
    <p:sldId id="264" r:id="rId12"/>
    <p:sldId id="265" r:id="rId13"/>
    <p:sldId id="263" r:id="rId14"/>
    <p:sldId id="266" r:id="rId15"/>
    <p:sldId id="276" r:id="rId16"/>
    <p:sldId id="277" r:id="rId17"/>
    <p:sldId id="278" r:id="rId18"/>
    <p:sldId id="279" r:id="rId19"/>
    <p:sldId id="280" r:id="rId20"/>
    <p:sldId id="281" r:id="rId21"/>
    <p:sldId id="269" r:id="rId22"/>
    <p:sldId id="282" r:id="rId23"/>
    <p:sldId id="267" r:id="rId24"/>
    <p:sldId id="268" r:id="rId25"/>
    <p:sldId id="285" r:id="rId26"/>
    <p:sldId id="283" r:id="rId27"/>
    <p:sldId id="284" r:id="rId28"/>
    <p:sldId id="271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7" d="100"/>
          <a:sy n="87" d="100"/>
        </p:scale>
        <p:origin x="7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n-US" altLang="zh-CN" b="1" dirty="0"/>
              <a:t>CEPC </a:t>
            </a:r>
            <a:r>
              <a:rPr lang="en-US" altLang="zh-CN" b="1" dirty="0"/>
              <a:t>C</a:t>
            </a:r>
            <a:r>
              <a:rPr lang="en-US" altLang="zh-CN" b="1" dirty="0" smtClean="0"/>
              <a:t>avity </a:t>
            </a:r>
            <a:r>
              <a:rPr lang="en-US" altLang="zh-CN" b="1" dirty="0"/>
              <a:t>H</a:t>
            </a:r>
            <a:r>
              <a:rPr lang="en-US" altLang="zh-CN" b="1" dirty="0" smtClean="0"/>
              <a:t>igh </a:t>
            </a:r>
            <a:r>
              <a:rPr lang="en-US" altLang="zh-CN" b="1" dirty="0"/>
              <a:t>Q R&amp;D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69368" y="364502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沙</a:t>
            </a:r>
            <a:r>
              <a:rPr lang="zh-CN" altLang="en-US" dirty="0" smtClean="0"/>
              <a:t>鹏，刘振超，翟纪元，刘柏奇，王牧源，戴劲，米正辉，王光伟，孙毅</a:t>
            </a:r>
            <a:endParaRPr lang="en-US" altLang="zh-CN" dirty="0" smtClean="0"/>
          </a:p>
          <a:p>
            <a:r>
              <a:rPr lang="en-US" altLang="zh-CN" dirty="0" smtClean="0"/>
              <a:t> 20151030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749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Doping data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25067" r="22450" b="8267"/>
          <a:stretch/>
        </p:blipFill>
        <p:spPr bwMode="auto">
          <a:xfrm>
            <a:off x="467544" y="1202453"/>
            <a:ext cx="8466002" cy="541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36614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Nitrogen injection  10 minutes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4021843" y="2630686"/>
            <a:ext cx="0" cy="1030746"/>
          </a:xfrm>
          <a:prstGeom prst="straightConnector1">
            <a:avLst/>
          </a:prstGeom>
          <a:ln w="66675">
            <a:solidFill>
              <a:srgbClr val="FF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1052736"/>
            <a:ext cx="255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Hydrogen degas 10 minutes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321750" y="1842960"/>
            <a:ext cx="378042" cy="577928"/>
          </a:xfrm>
          <a:prstGeom prst="straightConnector1">
            <a:avLst/>
          </a:prstGeom>
          <a:ln w="66675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23644" y="287469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Nitrogen anneal 5 minutes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cxnSp>
        <p:nvCxnSpPr>
          <p:cNvPr id="21" name="直接箭头连接符 20"/>
          <p:cNvCxnSpPr>
            <a:stCxn id="20" idx="1"/>
          </p:cNvCxnSpPr>
          <p:nvPr/>
        </p:nvCxnSpPr>
        <p:spPr>
          <a:xfrm flipH="1" flipV="1">
            <a:off x="4788024" y="2726597"/>
            <a:ext cx="1035620" cy="748264"/>
          </a:xfrm>
          <a:prstGeom prst="straightConnector1">
            <a:avLst/>
          </a:prstGeom>
          <a:ln w="66675">
            <a:solidFill>
              <a:srgbClr val="7030A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/>
              <a:t>Vertical test after N-Doping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altLang="zh-CN" dirty="0"/>
              <a:t>20150717, Vertical test after N-Doping</a:t>
            </a:r>
          </a:p>
          <a:p>
            <a:r>
              <a:rPr lang="en-US" altLang="zh-CN" dirty="0"/>
              <a:t>No Q0  improvement.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595630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Test results for 1.3GHz cavity at FNAL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409909" cy="51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7453" y="2939752"/>
            <a:ext cx="201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N-doping + EP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Doping data of JLAB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352" y="1124744"/>
            <a:ext cx="8580136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FNAL</a:t>
            </a:r>
            <a:r>
              <a:rPr lang="zh-CN" altLang="zh-CN" sz="2400" dirty="0"/>
              <a:t>、</a:t>
            </a:r>
            <a:r>
              <a:rPr lang="en-US" altLang="zh-CN" sz="2400" dirty="0"/>
              <a:t>JLAB</a:t>
            </a:r>
            <a:r>
              <a:rPr lang="zh-CN" altLang="zh-CN" sz="2400" dirty="0"/>
              <a:t>、</a:t>
            </a:r>
            <a:r>
              <a:rPr lang="en-US" altLang="zh-CN" sz="2400" dirty="0" smtClean="0"/>
              <a:t>Cornell: 60+ cavities have been N-doping treated, the same procedure with any minor changes of N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 injection.</a:t>
            </a:r>
            <a:endParaRPr lang="zh-CN" altLang="en-US" sz="2400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1" y="1988840"/>
            <a:ext cx="777686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4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reason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CN" dirty="0" smtClean="0"/>
              <a:t>N-doping parameters? (Temperature Vs time, Pressure VS time)</a:t>
            </a:r>
          </a:p>
          <a:p>
            <a:r>
              <a:rPr lang="en-US" altLang="zh-CN" dirty="0" smtClean="0"/>
              <a:t>Plasma cleaning worse than EP (foreign labs).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63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650MHz N-doping</a:t>
            </a:r>
            <a:r>
              <a:rPr lang="zh-CN" altLang="en-US" dirty="0" smtClean="0"/>
              <a:t>单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腔加工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充分利用现有原材料及备件，加快研制速度</a:t>
            </a:r>
            <a:endParaRPr lang="en-US" altLang="zh-CN" sz="2800" dirty="0" smtClean="0"/>
          </a:p>
          <a:p>
            <a:r>
              <a:rPr lang="en-US" altLang="zh-CN" sz="2800" dirty="0" smtClean="0"/>
              <a:t>2015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日将材料运至所工厂</a:t>
            </a:r>
            <a:endParaRPr lang="en-US" altLang="zh-CN" sz="2800" dirty="0" smtClean="0"/>
          </a:p>
          <a:p>
            <a:r>
              <a:rPr lang="en-US" altLang="zh-CN" sz="2800" dirty="0" smtClean="0"/>
              <a:t>2015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7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日完成整腔焊接</a:t>
            </a:r>
            <a:endParaRPr lang="en-US" altLang="zh-CN" sz="2800" dirty="0" smtClean="0"/>
          </a:p>
          <a:p>
            <a:r>
              <a:rPr lang="en-US" altLang="zh-CN" sz="2800" dirty="0" smtClean="0"/>
              <a:t>2015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8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日在宁夏完成超导腔</a:t>
            </a:r>
            <a:r>
              <a:rPr lang="en-US" altLang="zh-CN" sz="2800" dirty="0" smtClean="0"/>
              <a:t>120um BCP </a:t>
            </a:r>
            <a:r>
              <a:rPr lang="zh-CN" altLang="en-US" sz="2800" dirty="0" smtClean="0"/>
              <a:t>重抛、退火、</a:t>
            </a:r>
            <a:r>
              <a:rPr lang="en-US" altLang="zh-CN" sz="2800" dirty="0" smtClean="0"/>
              <a:t>20umBCP</a:t>
            </a:r>
            <a:r>
              <a:rPr lang="zh-CN" altLang="en-US" sz="2800" dirty="0" smtClean="0"/>
              <a:t>轻抛，准备进行</a:t>
            </a:r>
            <a:r>
              <a:rPr lang="en-US" altLang="zh-CN" sz="2800" dirty="0" smtClean="0"/>
              <a:t>HPR</a:t>
            </a:r>
            <a:r>
              <a:rPr lang="zh-CN" altLang="en-US" sz="2800" dirty="0" smtClean="0"/>
              <a:t>、洁净间组装及垂直</a:t>
            </a:r>
            <a:r>
              <a:rPr lang="zh-CN" altLang="en-US" sz="2800" dirty="0" smtClean="0"/>
              <a:t>测试</a:t>
            </a:r>
            <a:endParaRPr lang="en-US" altLang="zh-CN" sz="2800" dirty="0" smtClean="0"/>
          </a:p>
          <a:p>
            <a:r>
              <a:rPr lang="en-US" altLang="zh-CN" sz="2800" dirty="0" smtClean="0"/>
              <a:t>2015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14</a:t>
            </a:r>
            <a:r>
              <a:rPr lang="zh-CN" altLang="en-US" sz="2800" dirty="0" smtClean="0"/>
              <a:t>日进行了垂测。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44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Machining</a:t>
            </a:r>
            <a:endParaRPr lang="zh-CN" altLang="en-US" dirty="0"/>
          </a:p>
        </p:txBody>
      </p:sp>
      <p:pic>
        <p:nvPicPr>
          <p:cNvPr id="2050" name="Picture 2" descr="C:\Users\Administrator\Pictures\650单cell腔\P50515-142109.jpg"/>
          <p:cNvPicPr>
            <a:picLocks noChangeAspect="1" noChangeArrowheads="1"/>
          </p:cNvPicPr>
          <p:nvPr/>
        </p:nvPicPr>
        <p:blipFill>
          <a:blip r:embed="rId2" cstate="print"/>
          <a:srcRect l="6924" r="13467"/>
          <a:stretch>
            <a:fillRect/>
          </a:stretch>
        </p:blipFill>
        <p:spPr bwMode="auto">
          <a:xfrm>
            <a:off x="179512" y="1268760"/>
            <a:ext cx="2483768" cy="233996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651"/>
          <a:stretch>
            <a:fillRect/>
          </a:stretch>
        </p:blipFill>
        <p:spPr bwMode="auto">
          <a:xfrm>
            <a:off x="2843808" y="1268760"/>
            <a:ext cx="2952328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Administrator\Pictures\650单cell腔\P50430-144258.jpg"/>
          <p:cNvPicPr>
            <a:picLocks noChangeAspect="1" noChangeArrowheads="1"/>
          </p:cNvPicPr>
          <p:nvPr/>
        </p:nvPicPr>
        <p:blipFill>
          <a:blip r:embed="rId4" cstate="print"/>
          <a:srcRect l="39998" t="6202" b="10068"/>
          <a:stretch>
            <a:fillRect/>
          </a:stretch>
        </p:blipFill>
        <p:spPr bwMode="auto">
          <a:xfrm>
            <a:off x="179512" y="4077072"/>
            <a:ext cx="2218613" cy="2322000"/>
          </a:xfrm>
          <a:prstGeom prst="rect">
            <a:avLst/>
          </a:prstGeom>
          <a:noFill/>
        </p:spPr>
      </p:pic>
      <p:pic>
        <p:nvPicPr>
          <p:cNvPr id="4098" name="Picture 2" descr="C:\Users\Administrator\Pictures\20150814\P50702-155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94000" y="2366832"/>
            <a:ext cx="3600000" cy="2700000"/>
          </a:xfrm>
          <a:prstGeom prst="rect">
            <a:avLst/>
          </a:prstGeom>
          <a:noFill/>
        </p:spPr>
      </p:pic>
      <p:pic>
        <p:nvPicPr>
          <p:cNvPr id="4099" name="Picture 3" descr="C:\Users\Administrator\Pictures\20150814\P50525-160107.jpg"/>
          <p:cNvPicPr>
            <a:picLocks noChangeAspect="1" noChangeArrowheads="1"/>
          </p:cNvPicPr>
          <p:nvPr/>
        </p:nvPicPr>
        <p:blipFill>
          <a:blip r:embed="rId6" cstate="print"/>
          <a:srcRect l="22752" r="23242"/>
          <a:stretch>
            <a:fillRect/>
          </a:stretch>
        </p:blipFill>
        <p:spPr bwMode="auto">
          <a:xfrm rot="5400000">
            <a:off x="3079105" y="3625751"/>
            <a:ext cx="2322000" cy="3224642"/>
          </a:xfrm>
          <a:prstGeom prst="rect">
            <a:avLst/>
          </a:prstGeom>
          <a:noFill/>
        </p:spPr>
      </p:pic>
      <p:sp>
        <p:nvSpPr>
          <p:cNvPr id="11" name="右箭头 10"/>
          <p:cNvSpPr/>
          <p:nvPr/>
        </p:nvSpPr>
        <p:spPr>
          <a:xfrm>
            <a:off x="5868144" y="357301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2267744" y="515719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2555776" y="242088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Pictures\20150814\P50721-161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824536" cy="3618402"/>
          </a:xfrm>
          <a:prstGeom prst="rect">
            <a:avLst/>
          </a:prstGeom>
          <a:noFill/>
        </p:spPr>
      </p:pic>
      <p:pic>
        <p:nvPicPr>
          <p:cNvPr id="5123" name="Picture 3" descr="C:\Users\Administrator\Pictures\20150814\P50720-114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53567" y="1469790"/>
            <a:ext cx="5064629" cy="37984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62373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真空检漏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551723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垂测探针耦合度校准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95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5358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Vertical test preparation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4" y="1052736"/>
            <a:ext cx="4422576" cy="24834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4519" y="2977224"/>
            <a:ext cx="2448272" cy="43599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6184"/>
            <a:ext cx="3057703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4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Vertical test result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 rotWithShape="1">
          <a:blip r:embed="rId2"/>
          <a:srcRect l="2216" t="8738" r="21329" b="40290"/>
          <a:stretch/>
        </p:blipFill>
        <p:spPr bwMode="auto">
          <a:xfrm>
            <a:off x="297429" y="1628800"/>
            <a:ext cx="854914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0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1.3GHz cavity</a:t>
            </a:r>
          </a:p>
          <a:p>
            <a:r>
              <a:rPr lang="en-US" altLang="zh-CN" dirty="0" smtClean="0"/>
              <a:t>650MHz Beta=0.82 cavity</a:t>
            </a:r>
          </a:p>
          <a:p>
            <a:r>
              <a:rPr lang="en-US" altLang="zh-CN" dirty="0" smtClean="0"/>
              <a:t>650MHz Beta=1 cavity</a:t>
            </a:r>
            <a:endParaRPr lang="en-US" altLang="zh-CN" dirty="0" smtClean="0"/>
          </a:p>
          <a:p>
            <a:r>
              <a:rPr lang="en-US" altLang="zh-CN" dirty="0" smtClean="0"/>
              <a:t>Vacuum system for N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injection of vacuum furnace at </a:t>
            </a:r>
            <a:r>
              <a:rPr lang="en-US" altLang="zh-CN" dirty="0" smtClean="0"/>
              <a:t>IHEP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831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Q0 at low field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80" y="1417638"/>
            <a:ext cx="853243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17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650MHz single-cell cavity </a:t>
            </a:r>
            <a:br>
              <a:rPr lang="en-US" altLang="zh-CN" dirty="0" smtClean="0"/>
            </a:br>
            <a:r>
              <a:rPr lang="en-US" altLang="zh-CN" dirty="0" smtClean="0"/>
              <a:t>(Beta=1) for CEPC </a:t>
            </a:r>
            <a:endParaRPr lang="zh-CN" altLang="en-US" dirty="0"/>
          </a:p>
        </p:txBody>
      </p:sp>
      <p:pic>
        <p:nvPicPr>
          <p:cNvPr id="3074" name="Picture 2" descr="C:\Documents and Settings\沙鹏\Application Data\Foxmail\FoxmailTemp(223)\mmexport14417080(09-08-18-31-3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466000" cy="46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沙鹏\Application Data\Foxmail\FoxmailTemp(225)\_storage_emulate(09-11-13-22-5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3" b="12230"/>
          <a:stretch/>
        </p:blipFill>
        <p:spPr bwMode="auto">
          <a:xfrm>
            <a:off x="395536" y="1918011"/>
            <a:ext cx="4059953" cy="43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4057129" cy="54664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64088" y="213285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final welding would be finished at next week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019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543" y="26064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Vacuum furnace at IHEP</a:t>
            </a:r>
            <a:endParaRPr lang="zh-CN" altLang="en-US" dirty="0"/>
          </a:p>
        </p:txBody>
      </p:sp>
      <p:pic>
        <p:nvPicPr>
          <p:cNvPr id="4" name="Picture 2" descr="C:\Documents and Settings\沙鹏\Application Data\Foxmail\FoxmailTemp(222)\IMG_20150831_093(08-31-14-31-5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0478" y="593342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Chamber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3347864" y="5085184"/>
            <a:ext cx="550157" cy="1030746"/>
          </a:xfrm>
          <a:prstGeom prst="straightConnector1">
            <a:avLst/>
          </a:prstGeom>
          <a:ln w="66675">
            <a:solidFill>
              <a:srgbClr val="FF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0180" y="5269849"/>
            <a:ext cx="2036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Diffusion Pump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6129707" y="5158454"/>
            <a:ext cx="550156" cy="442103"/>
          </a:xfrm>
          <a:prstGeom prst="straightConnector1">
            <a:avLst/>
          </a:prstGeom>
          <a:ln w="66675">
            <a:solidFill>
              <a:srgbClr val="FF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79863" y="1597547"/>
            <a:ext cx="203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Valve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>
            <a:stCxn id="14" idx="1"/>
          </p:cNvCxnSpPr>
          <p:nvPr/>
        </p:nvCxnSpPr>
        <p:spPr>
          <a:xfrm flipH="1">
            <a:off x="6074618" y="1828380"/>
            <a:ext cx="605245" cy="448493"/>
          </a:xfrm>
          <a:prstGeom prst="straightConnector1">
            <a:avLst/>
          </a:prstGeom>
          <a:ln w="66675">
            <a:solidFill>
              <a:srgbClr val="FF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193927" y="1907576"/>
            <a:ext cx="4682329" cy="3960440"/>
            <a:chOff x="3016" y="1979"/>
            <a:chExt cx="1815" cy="186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742" y="1979"/>
              <a:ext cx="499" cy="18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800" dirty="0" smtClean="0"/>
                <a:t>Chamber</a:t>
              </a:r>
              <a:endParaRPr lang="zh-CN" altLang="en-US" sz="2800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13" y="2931"/>
              <a:ext cx="318" cy="90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400" dirty="0" smtClean="0"/>
                <a:t>Diffusion pump</a:t>
              </a:r>
              <a:endParaRPr lang="zh-CN" altLang="en-US" sz="2400" dirty="0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5400000">
              <a:off x="4082" y="2183"/>
              <a:ext cx="907" cy="589"/>
            </a:xfrm>
            <a:custGeom>
              <a:avLst/>
              <a:gdLst>
                <a:gd name="G0" fmla="+- 14649 0 0"/>
                <a:gd name="G1" fmla="+- 4373 0 0"/>
                <a:gd name="G2" fmla="+- 12158 0 4373"/>
                <a:gd name="G3" fmla="+- G2 0 4373"/>
                <a:gd name="G4" fmla="*/ G3 32768 32059"/>
                <a:gd name="G5" fmla="*/ G4 1 2"/>
                <a:gd name="G6" fmla="+- 21600 0 14649"/>
                <a:gd name="G7" fmla="*/ G6 4373 6079"/>
                <a:gd name="G8" fmla="+- G7 14649 0"/>
                <a:gd name="T0" fmla="*/ 14649 w 21600"/>
                <a:gd name="T1" fmla="*/ 0 h 21600"/>
                <a:gd name="T2" fmla="*/ 14649 w 21600"/>
                <a:gd name="T3" fmla="*/ 12158 h 21600"/>
                <a:gd name="T4" fmla="*/ 174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649" y="0"/>
                  </a:lnTo>
                  <a:lnTo>
                    <a:pt x="14649" y="4373"/>
                  </a:lnTo>
                  <a:lnTo>
                    <a:pt x="12427" y="4373"/>
                  </a:lnTo>
                  <a:cubicBezTo>
                    <a:pt x="5564" y="4373"/>
                    <a:pt x="0" y="7858"/>
                    <a:pt x="0" y="12158"/>
                  </a:cubicBezTo>
                  <a:lnTo>
                    <a:pt x="0" y="21600"/>
                  </a:lnTo>
                  <a:lnTo>
                    <a:pt x="3487" y="21600"/>
                  </a:lnTo>
                  <a:lnTo>
                    <a:pt x="3487" y="12158"/>
                  </a:lnTo>
                  <a:cubicBezTo>
                    <a:pt x="3487" y="9743"/>
                    <a:pt x="7490" y="7785"/>
                    <a:pt x="12427" y="7785"/>
                  </a:cubicBezTo>
                  <a:lnTo>
                    <a:pt x="14649" y="7785"/>
                  </a:lnTo>
                  <a:lnTo>
                    <a:pt x="14649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3016" y="3158"/>
              <a:ext cx="181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3061" y="302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3061" y="3067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3107" y="2523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 flipV="1">
              <a:off x="3107" y="2523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3243" y="2478"/>
              <a:ext cx="317" cy="9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3288" y="2205"/>
              <a:ext cx="227" cy="27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dirty="0"/>
                <a:t>MFC</a:t>
              </a:r>
            </a:p>
          </p:txBody>
        </p:sp>
      </p:grpSp>
      <p:cxnSp>
        <p:nvCxnSpPr>
          <p:cNvPr id="14" name="直接箭头连接符 13"/>
          <p:cNvCxnSpPr/>
          <p:nvPr/>
        </p:nvCxnSpPr>
        <p:spPr>
          <a:xfrm>
            <a:off x="6055881" y="2783221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20272" y="255238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Valve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454543" y="26064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N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injection (undergoing)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617863" y="470307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N</a:t>
            </a:r>
            <a:r>
              <a:rPr lang="en-US" altLang="zh-CN" sz="2400" baseline="-25000" dirty="0"/>
              <a:t>2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1115616" y="1628800"/>
            <a:ext cx="2808312" cy="4608512"/>
          </a:xfrm>
          <a:prstGeom prst="rect">
            <a:avLst/>
          </a:prstGeom>
          <a:solidFill>
            <a:schemeClr val="accent1">
              <a:alpha val="29000"/>
            </a:schemeClr>
          </a:solidFill>
          <a:ln w="349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b="1" dirty="0">
                <a:latin typeface="+mn-ea"/>
                <a:ea typeface="+mn-ea"/>
              </a:rPr>
              <a:t>N-doping</a:t>
            </a:r>
            <a:r>
              <a:rPr lang="zh-CN" altLang="en-US" b="1" dirty="0">
                <a:latin typeface="+mn-ea"/>
                <a:ea typeface="+mn-ea"/>
              </a:rPr>
              <a:t>的样片实验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557338"/>
            <a:ext cx="8137525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400" b="1" dirty="0" smtClean="0">
                <a:latin typeface="+mn-ea"/>
              </a:rPr>
              <a:t>为了搞清楚</a:t>
            </a:r>
            <a:r>
              <a:rPr lang="en-US" altLang="zh-CN" sz="2400" b="1" dirty="0" smtClean="0">
                <a:latin typeface="+mn-ea"/>
              </a:rPr>
              <a:t>N-doping</a:t>
            </a:r>
            <a:r>
              <a:rPr lang="zh-CN" altLang="en-US" sz="2400" b="1" dirty="0" smtClean="0">
                <a:latin typeface="+mn-ea"/>
              </a:rPr>
              <a:t>的原理，进行铌材样片的表面特性分析非常重要。</a:t>
            </a:r>
            <a:endParaRPr lang="en-US" altLang="zh-CN" sz="2400" b="1" dirty="0" smtClean="0">
              <a:latin typeface="+mn-ea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已准备与超导腔同步处理的样片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12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片。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zh-CN" altLang="en-US" sz="2400" b="1" dirty="0" smtClean="0">
                <a:latin typeface="+mn-ea"/>
              </a:rPr>
              <a:t>一种说法：铌材中的氢化物使得超导腔的</a:t>
            </a:r>
            <a:r>
              <a:rPr lang="en-US" altLang="zh-CN" sz="2400" b="1" dirty="0" smtClean="0">
                <a:latin typeface="+mn-ea"/>
              </a:rPr>
              <a:t>Q</a:t>
            </a:r>
            <a:r>
              <a:rPr lang="zh-CN" altLang="en-US" sz="2400" b="1" dirty="0" smtClean="0">
                <a:latin typeface="+mn-ea"/>
              </a:rPr>
              <a:t>值下降，而掺氮后，氮原子可以俘获氢原子，从而提高了</a:t>
            </a:r>
            <a:r>
              <a:rPr lang="en-US" altLang="zh-CN" sz="2400" b="1" dirty="0" smtClean="0">
                <a:latin typeface="+mn-ea"/>
              </a:rPr>
              <a:t>Q</a:t>
            </a:r>
            <a:r>
              <a:rPr lang="zh-CN" altLang="en-US" sz="2400" b="1" dirty="0" smtClean="0">
                <a:latin typeface="+mn-ea"/>
              </a:rPr>
              <a:t>值。</a:t>
            </a:r>
            <a:endParaRPr lang="en-US" altLang="zh-CN" sz="2400" b="1" dirty="0" smtClean="0">
              <a:latin typeface="+mn-ea"/>
            </a:endParaRPr>
          </a:p>
          <a:p>
            <a:pPr>
              <a:defRPr/>
            </a:pPr>
            <a:r>
              <a:rPr lang="zh-CN" altLang="en-US" sz="2400" b="1" dirty="0" smtClean="0">
                <a:latin typeface="+mn-ea"/>
              </a:rPr>
              <a:t>需要对铌材样片（</a:t>
            </a:r>
            <a:r>
              <a:rPr lang="en-US" altLang="zh-CN" sz="2400" b="1" dirty="0" smtClean="0">
                <a:latin typeface="+mn-ea"/>
              </a:rPr>
              <a:t>N-doping</a:t>
            </a:r>
            <a:r>
              <a:rPr lang="zh-CN" altLang="en-US" sz="2400" b="1" dirty="0" smtClean="0">
                <a:latin typeface="+mn-ea"/>
              </a:rPr>
              <a:t>前、后）进行两种对比分析：</a:t>
            </a:r>
            <a:endParaRPr lang="en-US" altLang="zh-CN" sz="2400" b="1" dirty="0" smtClean="0">
              <a:latin typeface="+mn-ea"/>
            </a:endParaRPr>
          </a:p>
          <a:p>
            <a:pPr lvl="1">
              <a:defRPr/>
            </a:pPr>
            <a:r>
              <a:rPr lang="zh-CN" altLang="en-US" sz="2000" b="1" dirty="0" smtClean="0">
                <a:latin typeface="+mn-ea"/>
              </a:rPr>
              <a:t>利用</a:t>
            </a:r>
            <a:r>
              <a:rPr lang="zh-CN" altLang="zh-CN" sz="2000" b="1" dirty="0" smtClean="0">
                <a:latin typeface="+mn-ea"/>
              </a:rPr>
              <a:t>二次离子质谱</a:t>
            </a:r>
            <a:r>
              <a:rPr lang="en-US" altLang="zh-CN" sz="2000" b="1" dirty="0" smtClean="0">
                <a:latin typeface="+mn-ea"/>
              </a:rPr>
              <a:t>(</a:t>
            </a:r>
            <a:r>
              <a:rPr lang="en-US" altLang="zh-CN" sz="2000" b="1" dirty="0">
                <a:latin typeface="+mn-ea"/>
              </a:rPr>
              <a:t>Secondary Ion Mass Spectrometry </a:t>
            </a:r>
            <a:r>
              <a:rPr lang="zh-CN" altLang="en-US" sz="2000" b="1" dirty="0" smtClean="0">
                <a:latin typeface="+mn-ea"/>
              </a:rPr>
              <a:t>，</a:t>
            </a:r>
            <a:r>
              <a:rPr lang="en-US" altLang="zh-CN" sz="2000" b="1" dirty="0" smtClean="0">
                <a:latin typeface="+mn-ea"/>
              </a:rPr>
              <a:t>SIMS)</a:t>
            </a:r>
            <a:r>
              <a:rPr lang="zh-CN" altLang="en-US" sz="2000" b="1" dirty="0" smtClean="0">
                <a:latin typeface="+mn-ea"/>
              </a:rPr>
              <a:t>测量样片的氮原子密度随深度的分布；</a:t>
            </a:r>
            <a:endParaRPr lang="en-US" altLang="zh-CN" sz="2000" b="1" dirty="0" smtClean="0">
              <a:latin typeface="+mn-ea"/>
            </a:endParaRPr>
          </a:p>
          <a:p>
            <a:pPr lvl="1">
              <a:defRPr/>
            </a:pPr>
            <a:r>
              <a:rPr lang="zh-CN" altLang="en-US" sz="2000" b="1" dirty="0" smtClean="0">
                <a:latin typeface="+mn-ea"/>
              </a:rPr>
              <a:t>利用透视电子显微镜（</a:t>
            </a:r>
            <a:r>
              <a:rPr lang="en-US" altLang="zh-CN" sz="2000" b="1" dirty="0">
                <a:latin typeface="+mn-ea"/>
              </a:rPr>
              <a:t> Transmission electron microscope </a:t>
            </a:r>
            <a:r>
              <a:rPr lang="zh-CN" altLang="en-US" sz="2000" b="1" dirty="0" smtClean="0">
                <a:latin typeface="+mn-ea"/>
              </a:rPr>
              <a:t>，</a:t>
            </a:r>
            <a:r>
              <a:rPr lang="en-US" altLang="zh-CN" sz="2000" b="1" dirty="0" smtClean="0">
                <a:latin typeface="+mn-ea"/>
              </a:rPr>
              <a:t>TEM</a:t>
            </a:r>
            <a:r>
              <a:rPr lang="zh-CN" altLang="en-US" sz="2000" b="1" dirty="0" smtClean="0">
                <a:latin typeface="+mn-ea"/>
              </a:rPr>
              <a:t>）对聚焦离子束（</a:t>
            </a:r>
            <a:r>
              <a:rPr lang="en-US" altLang="zh-CN" sz="2000" b="1" dirty="0">
                <a:latin typeface="+mn-ea"/>
              </a:rPr>
              <a:t> Focused Ion beam </a:t>
            </a:r>
            <a:r>
              <a:rPr lang="zh-CN" altLang="en-US" sz="2000" b="1" dirty="0" smtClean="0">
                <a:latin typeface="+mn-ea"/>
              </a:rPr>
              <a:t>，</a:t>
            </a:r>
            <a:r>
              <a:rPr lang="en-US" altLang="zh-CN" sz="2000" b="1" dirty="0" smtClean="0">
                <a:latin typeface="+mn-ea"/>
              </a:rPr>
              <a:t>FIB</a:t>
            </a:r>
            <a:r>
              <a:rPr lang="zh-CN" altLang="en-US" sz="2000" b="1" dirty="0" smtClean="0">
                <a:latin typeface="+mn-ea"/>
              </a:rPr>
              <a:t>）制备的铌材样片进行电子衍射谱分析，观察铌晶格的变化。</a:t>
            </a:r>
            <a:endParaRPr lang="en-US" altLang="zh-CN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90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latin typeface="+mn-ea"/>
                <a:ea typeface="+mn-ea"/>
              </a:rPr>
              <a:t>TEM/FIB</a:t>
            </a:r>
            <a:r>
              <a:rPr lang="zh-CN" altLang="en-US" b="1" dirty="0" smtClean="0">
                <a:latin typeface="+mn-ea"/>
                <a:ea typeface="+mn-ea"/>
              </a:rPr>
              <a:t>实验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538163" y="1031875"/>
            <a:ext cx="8229600" cy="4525963"/>
          </a:xfrm>
        </p:spPr>
        <p:txBody>
          <a:bodyPr/>
          <a:lstStyle/>
          <a:p>
            <a:r>
              <a:rPr lang="zh-CN" altLang="en-US" sz="2400" smtClean="0"/>
              <a:t>中科院宁波材料所有相应的仪器设备，将与其合作完成。</a:t>
            </a:r>
            <a:endParaRPr lang="en-US" altLang="zh-CN" sz="240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 l="20325" t="27467" r="18925" b="19325"/>
          <a:stretch>
            <a:fillRect/>
          </a:stretch>
        </p:blipFill>
        <p:spPr bwMode="auto">
          <a:xfrm>
            <a:off x="468313" y="1844675"/>
            <a:ext cx="8088312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971550" y="5983288"/>
            <a:ext cx="6840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TEM</a:t>
            </a:r>
            <a:r>
              <a:rPr lang="zh-CN" altLang="en-US" sz="2400" b="1">
                <a:solidFill>
                  <a:srgbClr val="C00000"/>
                </a:solidFill>
              </a:rPr>
              <a:t>得到的</a:t>
            </a:r>
            <a:r>
              <a:rPr lang="en-US" altLang="zh-CN" sz="2400" b="1">
                <a:solidFill>
                  <a:srgbClr val="C00000"/>
                </a:solidFill>
              </a:rPr>
              <a:t>N-doping</a:t>
            </a:r>
            <a:r>
              <a:rPr lang="zh-CN" altLang="en-US" sz="2400" b="1">
                <a:solidFill>
                  <a:srgbClr val="C00000"/>
                </a:solidFill>
              </a:rPr>
              <a:t>前后</a:t>
            </a:r>
            <a:r>
              <a:rPr lang="en-US" altLang="zh-CN" sz="2400" b="1">
                <a:solidFill>
                  <a:srgbClr val="C00000"/>
                </a:solidFill>
              </a:rPr>
              <a:t>Nb lattice</a:t>
            </a:r>
            <a:r>
              <a:rPr lang="zh-CN" altLang="en-US" sz="2400" b="1">
                <a:solidFill>
                  <a:srgbClr val="C00000"/>
                </a:solidFill>
              </a:rPr>
              <a:t>的变化（</a:t>
            </a:r>
            <a:r>
              <a:rPr lang="en-US" altLang="zh-CN" sz="2400" b="1">
                <a:solidFill>
                  <a:srgbClr val="C00000"/>
                </a:solidFill>
              </a:rPr>
              <a:t>FNAL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805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b="1" dirty="0">
                <a:latin typeface="+mn-ea"/>
                <a:ea typeface="+mn-ea"/>
              </a:rPr>
              <a:t>SIMS</a:t>
            </a:r>
            <a:r>
              <a:rPr lang="zh-CN" altLang="en-US" b="1" dirty="0" smtClean="0">
                <a:latin typeface="+mn-ea"/>
                <a:ea typeface="+mn-ea"/>
              </a:rPr>
              <a:t>实验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538163" y="1031875"/>
            <a:ext cx="8229600" cy="4525963"/>
          </a:xfrm>
        </p:spPr>
        <p:txBody>
          <a:bodyPr/>
          <a:lstStyle/>
          <a:p>
            <a:r>
              <a:rPr lang="en-US" altLang="zh-CN" sz="2400" smtClean="0"/>
              <a:t>SIMS</a:t>
            </a:r>
            <a:r>
              <a:rPr lang="zh-CN" altLang="en-US" sz="2400" smtClean="0"/>
              <a:t>设备比较少见，还在寻找相关的单位和设备。</a:t>
            </a:r>
            <a:endParaRPr lang="en-US" altLang="zh-CN" sz="240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313" y="1700213"/>
            <a:ext cx="51657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284663" y="5732463"/>
            <a:ext cx="4332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SIMS</a:t>
            </a:r>
            <a:r>
              <a:rPr lang="zh-CN" altLang="en-US" sz="2400" b="1">
                <a:solidFill>
                  <a:srgbClr val="C00000"/>
                </a:solidFill>
              </a:rPr>
              <a:t>得到的</a:t>
            </a:r>
            <a:r>
              <a:rPr lang="en-US" altLang="zh-CN" sz="2400" b="1">
                <a:solidFill>
                  <a:srgbClr val="C00000"/>
                </a:solidFill>
              </a:rPr>
              <a:t>N-doping</a:t>
            </a:r>
            <a:r>
              <a:rPr lang="zh-CN" altLang="en-US" sz="2400" b="1">
                <a:solidFill>
                  <a:srgbClr val="C00000"/>
                </a:solidFill>
              </a:rPr>
              <a:t>前后</a:t>
            </a:r>
            <a:r>
              <a:rPr lang="en-US" altLang="zh-CN" sz="2400" b="1">
                <a:solidFill>
                  <a:srgbClr val="C00000"/>
                </a:solidFill>
              </a:rPr>
              <a:t>N</a:t>
            </a:r>
            <a:r>
              <a:rPr lang="zh-CN" altLang="en-US" sz="2400" b="1">
                <a:solidFill>
                  <a:srgbClr val="C00000"/>
                </a:solidFill>
              </a:rPr>
              <a:t>原子密度的变化（</a:t>
            </a:r>
            <a:r>
              <a:rPr lang="en-US" altLang="zh-CN" sz="2400" b="1">
                <a:solidFill>
                  <a:srgbClr val="C00000"/>
                </a:solidFill>
              </a:rPr>
              <a:t>FNAL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</a:p>
        </p:txBody>
      </p:sp>
      <p:pic>
        <p:nvPicPr>
          <p:cNvPr id="21510" name="Picture 3" descr="20140721131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989138"/>
            <a:ext cx="34559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250825" y="4953000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二次离子激发示意图</a:t>
            </a:r>
          </a:p>
        </p:txBody>
      </p:sp>
    </p:spTree>
    <p:extLst>
      <p:ext uri="{BB962C8B-B14F-4D97-AF65-F5344CB8AC3E}">
        <p14:creationId xmlns:p14="http://schemas.microsoft.com/office/powerpoint/2010/main" val="8665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Thanks for your attention!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60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 </a:t>
            </a:r>
            <a:r>
              <a:rPr lang="en-US" altLang="zh-CN" dirty="0" smtClean="0"/>
              <a:t>cavity requirement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Frequency: 650MHz</a:t>
            </a:r>
          </a:p>
          <a:p>
            <a:r>
              <a:rPr lang="en-US" altLang="zh-CN" sz="2400" dirty="0" smtClean="0"/>
              <a:t>Gradient: 15.5MV/m</a:t>
            </a:r>
          </a:p>
          <a:p>
            <a:r>
              <a:rPr lang="en-US" altLang="zh-CN" sz="2400" dirty="0" smtClean="0"/>
              <a:t>High Q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&gt;4x10</a:t>
            </a:r>
            <a:r>
              <a:rPr lang="en-US" altLang="zh-CN" sz="2400" baseline="30000" dirty="0" smtClean="0"/>
              <a:t>10</a:t>
            </a:r>
            <a:r>
              <a:rPr lang="en-US" altLang="zh-CN" sz="2400" dirty="0" smtClean="0"/>
              <a:t>@2K</a:t>
            </a:r>
            <a:endParaRPr lang="en-US" altLang="zh-CN" sz="2400" baseline="30000" dirty="0" smtClean="0"/>
          </a:p>
          <a:p>
            <a:r>
              <a:rPr lang="en-US" altLang="zh-CN" sz="2400" dirty="0" smtClean="0"/>
              <a:t>HOMs power damping </a:t>
            </a:r>
          </a:p>
          <a:p>
            <a:pPr>
              <a:buNone/>
            </a:pPr>
            <a:r>
              <a:rPr lang="en-US" altLang="zh-CN" sz="2400" dirty="0" smtClean="0"/>
              <a:t>     (several kilo watts)</a:t>
            </a:r>
          </a:p>
          <a:p>
            <a:r>
              <a:rPr lang="en-US" altLang="zh-CN" sz="2400" dirty="0" smtClean="0"/>
              <a:t>Low loss factor</a:t>
            </a:r>
          </a:p>
          <a:p>
            <a:r>
              <a:rPr lang="en-US" altLang="zh-CN" sz="2400" dirty="0" smtClean="0"/>
              <a:t>No trapped mode</a:t>
            </a:r>
          </a:p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3779912" y="1316440"/>
          <a:ext cx="5292081" cy="5541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33356"/>
                <a:gridCol w="1895321"/>
                <a:gridCol w="1663404"/>
              </a:tblGrid>
              <a:tr h="5445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Parameters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CEPC-Collider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CEPC-Booster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691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Cavity Type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650 MHz 5-cell</a:t>
                      </a:r>
                    </a:p>
                    <a:p>
                      <a:pPr marL="0"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Nitrogen-doped </a:t>
                      </a: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Nb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1.3 GHz 9-cell</a:t>
                      </a:r>
                    </a:p>
                    <a:p>
                      <a:pPr marL="0"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Nitrogen-doped </a:t>
                      </a: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Nb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i="1" dirty="0" err="1" smtClean="0"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zh-CN" sz="1600" baseline="-25000" dirty="0" err="1" smtClean="0">
                          <a:latin typeface="+mn-lt"/>
                          <a:cs typeface="Arial" panose="020B0604020202020204" pitchFamily="34" charset="0"/>
                        </a:rPr>
                        <a:t>cav</a:t>
                      </a:r>
                      <a:r>
                        <a:rPr lang="en-US" altLang="zh-CN" sz="1600" baseline="-25000" dirty="0" smtClean="0"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altLang="zh-CN" sz="1600" i="1" dirty="0" smtClean="0"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zh-CN" sz="1600" baseline="-25000" dirty="0" smtClean="0">
                          <a:latin typeface="+mn-lt"/>
                          <a:cs typeface="Arial" panose="020B0604020202020204" pitchFamily="34" charset="0"/>
                        </a:rPr>
                        <a:t>RF</a:t>
                      </a:r>
                      <a:endParaRPr lang="zh-CN" altLang="en-US" sz="1600" b="0" baseline="-25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17.9 MV / 6.87 GeV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20 MV / 5.12 </a:t>
                      </a:r>
                      <a:r>
                        <a:rPr lang="en-US" altLang="zh-CN" sz="1600" dirty="0" err="1" smtClean="0">
                          <a:latin typeface="+mn-lt"/>
                          <a:cs typeface="Arial" panose="020B0604020202020204" pitchFamily="34" charset="0"/>
                        </a:rPr>
                        <a:t>GeV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err="1" smtClean="0"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zh-CN" sz="1600" baseline="-25000" dirty="0" err="1" smtClean="0">
                          <a:latin typeface="+mn-lt"/>
                          <a:cs typeface="Arial" panose="020B0604020202020204" pitchFamily="34" charset="0"/>
                        </a:rPr>
                        <a:t>acc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  (MV/m)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15.5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19.3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600" baseline="-250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0 </a:t>
                      </a:r>
                      <a:endParaRPr lang="zh-CN" altLang="en-US" sz="1600" b="0" baseline="-250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4E10 @ 2K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2E10 @ 2K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Cryomodule number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96 (4 cav.</a:t>
                      </a:r>
                      <a:r>
                        <a:rPr lang="en-US" altLang="zh-CN" sz="1600" baseline="0" dirty="0" smtClean="0">
                          <a:latin typeface="+mn-lt"/>
                          <a:cs typeface="Arial" panose="020B0604020202020204" pitchFamily="34" charset="0"/>
                        </a:rPr>
                        <a:t> / module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32 (8 cav. / module)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RF coupler power 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/ cav. </a:t>
                      </a:r>
                      <a:r>
                        <a:rPr lang="en-US" altLang="zh-CN" sz="1600" baseline="0" dirty="0" smtClean="0">
                          <a:latin typeface="+mn-lt"/>
                          <a:cs typeface="Arial" panose="020B0604020202020204" pitchFamily="34" charset="0"/>
                        </a:rPr>
                        <a:t>(kW)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280 </a:t>
                      </a:r>
                      <a:r>
                        <a:rPr lang="en-US" altLang="zh-CN" sz="1600" dirty="0" err="1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c.w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RF source number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192 (800</a:t>
                      </a:r>
                      <a:r>
                        <a:rPr lang="en-US" altLang="zh-CN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kW / 2</a:t>
                      </a:r>
                      <a:r>
                        <a:rPr lang="en-US" altLang="zh-CN" sz="1600" baseline="0" dirty="0" smtClean="0">
                          <a:latin typeface="+mn-lt"/>
                          <a:cs typeface="Arial" panose="020B0604020202020204" pitchFamily="34" charset="0"/>
                        </a:rPr>
                        <a:t> cav.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256 (25 kW / cav.)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HOM power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/ cav. (kW)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3.5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0.005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HOM damper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coaxial/waveguide@2K +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ferrite @ RT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coupler @ 2K</a:t>
                      </a:r>
                    </a:p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+ ceramic @ 80K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N-doping and fast </a:t>
            </a:r>
            <a:r>
              <a:rPr lang="en-US" altLang="zh-CN" dirty="0" err="1" smtClean="0"/>
              <a:t>cooldown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3" t="19724" r="19572" b="26182"/>
          <a:stretch/>
        </p:blipFill>
        <p:spPr>
          <a:xfrm>
            <a:off x="457200" y="1844824"/>
            <a:ext cx="8064894" cy="40324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7" y="5973737"/>
            <a:ext cx="3045601" cy="3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pPr eaLnBrk="1" hangingPunct="1"/>
            <a:r>
              <a:rPr lang="en-US" altLang="zh-CN" sz="2800" dirty="0" err="1" smtClean="0">
                <a:latin typeface="Arial" charset="0"/>
                <a:ea typeface="黑体" pitchFamily="2" charset="-122"/>
                <a:cs typeface="Arial" charset="0"/>
              </a:rPr>
              <a:t>Fermilab</a:t>
            </a:r>
            <a:r>
              <a:rPr lang="en-US" altLang="zh-CN" sz="2800" dirty="0" smtClean="0">
                <a:latin typeface="Arial" charset="0"/>
                <a:ea typeface="黑体" pitchFamily="2" charset="-122"/>
                <a:cs typeface="Arial" charset="0"/>
              </a:rPr>
              <a:t> 650 MHz single cell (beta=0.9) VT</a:t>
            </a:r>
            <a:br>
              <a:rPr lang="en-US" altLang="zh-CN" sz="2800" dirty="0" smtClean="0">
                <a:latin typeface="Arial" charset="0"/>
                <a:ea typeface="黑体" pitchFamily="2" charset="-122"/>
                <a:cs typeface="Arial" charset="0"/>
              </a:rPr>
            </a:br>
            <a:r>
              <a:rPr lang="zh-CN" altLang="en-US" sz="2800" dirty="0" smtClean="0">
                <a:latin typeface="Arial" charset="0"/>
                <a:ea typeface="黑体" pitchFamily="2" charset="-122"/>
                <a:cs typeface="Arial" charset="0"/>
              </a:rPr>
              <a:t>（</a:t>
            </a:r>
            <a:r>
              <a:rPr lang="en-US" altLang="zh-CN" sz="2800" dirty="0" smtClean="0">
                <a:latin typeface="Arial" charset="0"/>
                <a:ea typeface="黑体" pitchFamily="2" charset="-122"/>
                <a:cs typeface="Arial" charset="0"/>
              </a:rPr>
              <a:t>N-</a:t>
            </a:r>
            <a:r>
              <a:rPr lang="en-US" altLang="zh-CN" sz="2800" dirty="0" err="1" smtClean="0">
                <a:latin typeface="Arial" charset="0"/>
                <a:ea typeface="黑体" pitchFamily="2" charset="-122"/>
                <a:cs typeface="Arial" charset="0"/>
              </a:rPr>
              <a:t>dopingVS</a:t>
            </a:r>
            <a:r>
              <a:rPr lang="en-US" altLang="zh-CN" sz="2800" dirty="0" smtClean="0">
                <a:latin typeface="Arial" charset="0"/>
                <a:ea typeface="黑体" pitchFamily="2" charset="-122"/>
                <a:cs typeface="Arial" charset="0"/>
              </a:rPr>
              <a:t>. Standard post-process</a:t>
            </a:r>
            <a:r>
              <a:rPr lang="zh-CN" altLang="en-US" sz="2800" dirty="0" smtClean="0">
                <a:latin typeface="Arial" charset="0"/>
                <a:ea typeface="黑体" pitchFamily="2" charset="-122"/>
                <a:cs typeface="Arial" charset="0"/>
              </a:rPr>
              <a:t>）</a:t>
            </a:r>
          </a:p>
        </p:txBody>
      </p:sp>
      <p:pic>
        <p:nvPicPr>
          <p:cNvPr id="4099" name="Picture 2" descr="C:\Users\annag\AppData\Local\Microsoft\Windows\Temporary Internet Files\Content.IE5\0221997M\120CvsNdop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678" b="4863"/>
          <a:stretch>
            <a:fillRect/>
          </a:stretch>
        </p:blipFill>
        <p:spPr>
          <a:xfrm>
            <a:off x="885825" y="1690688"/>
            <a:ext cx="7204075" cy="4824412"/>
          </a:xfrm>
          <a:noFill/>
        </p:spPr>
      </p:pic>
      <p:cxnSp>
        <p:nvCxnSpPr>
          <p:cNvPr id="9" name="直接箭头连接符 8"/>
          <p:cNvCxnSpPr/>
          <p:nvPr/>
        </p:nvCxnSpPr>
        <p:spPr>
          <a:xfrm flipH="1" flipV="1">
            <a:off x="2209800" y="3465513"/>
            <a:ext cx="3052763" cy="1428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695825" y="2606675"/>
            <a:ext cx="6350" cy="325596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5251450" y="2803525"/>
            <a:ext cx="11113" cy="302418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994400" y="3832225"/>
            <a:ext cx="2454275" cy="36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CEPC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主环腔垂测指标</a:t>
            </a:r>
          </a:p>
        </p:txBody>
      </p:sp>
      <p:sp>
        <p:nvSpPr>
          <p:cNvPr id="16" name="椭圆 15"/>
          <p:cNvSpPr/>
          <p:nvPr/>
        </p:nvSpPr>
        <p:spPr>
          <a:xfrm>
            <a:off x="5175250" y="3382963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8" name="直接箭头连接符 17"/>
          <p:cNvCxnSpPr>
            <a:endCxn id="16" idx="6"/>
          </p:cNvCxnSpPr>
          <p:nvPr/>
        </p:nvCxnSpPr>
        <p:spPr>
          <a:xfrm flipH="1" flipV="1">
            <a:off x="5318125" y="3455988"/>
            <a:ext cx="668338" cy="3857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449513" y="3832225"/>
            <a:ext cx="2454275" cy="36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CEPC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主环腔运行指标</a:t>
            </a:r>
          </a:p>
        </p:txBody>
      </p:sp>
      <p:cxnSp>
        <p:nvCxnSpPr>
          <p:cNvPr id="23" name="直接箭头连接符 22"/>
          <p:cNvCxnSpPr>
            <a:endCxn id="24" idx="3"/>
          </p:cNvCxnSpPr>
          <p:nvPr/>
        </p:nvCxnSpPr>
        <p:spPr>
          <a:xfrm flipV="1">
            <a:off x="4206875" y="3505200"/>
            <a:ext cx="431800" cy="336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4618038" y="33829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2209800" y="2759075"/>
            <a:ext cx="3041650" cy="2698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2184400" y="2606675"/>
            <a:ext cx="2447925" cy="3016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740400" y="6283325"/>
            <a:ext cx="2265363" cy="461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PIP-II cavity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Bpk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=3.75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CEPC cavity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Bpk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= 4.2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438" y="6369050"/>
            <a:ext cx="39433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Alexander </a:t>
            </a:r>
            <a:r>
              <a:rPr lang="en-US" altLang="zh-CN" dirty="0" err="1"/>
              <a:t>Romanenko</a:t>
            </a:r>
            <a:r>
              <a:rPr lang="en-US" altLang="zh-CN" dirty="0"/>
              <a:t>, FCC Week 2015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92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130175" y="225425"/>
            <a:ext cx="8901113" cy="13255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latin typeface="Arial" charset="0"/>
                <a:ea typeface="黑体" pitchFamily="2" charset="-122"/>
                <a:cs typeface="Arial" charset="0"/>
              </a:rPr>
              <a:t>FNAL</a:t>
            </a:r>
            <a:r>
              <a:rPr lang="zh-CN" altLang="en-US" sz="2800" smtClean="0">
                <a:latin typeface="Arial" charset="0"/>
                <a:ea typeface="黑体" pitchFamily="2" charset="-122"/>
                <a:cs typeface="Arial" charset="0"/>
              </a:rPr>
              <a:t>和</a:t>
            </a:r>
            <a:r>
              <a:rPr lang="en-US" altLang="zh-CN" sz="2800" smtClean="0">
                <a:latin typeface="Arial" charset="0"/>
                <a:ea typeface="黑体" pitchFamily="2" charset="-122"/>
                <a:cs typeface="Arial" charset="0"/>
              </a:rPr>
              <a:t>JLAB</a:t>
            </a:r>
            <a:r>
              <a:rPr lang="zh-CN" altLang="en-US" sz="2800" smtClean="0">
                <a:latin typeface="Arial" charset="0"/>
                <a:ea typeface="黑体" pitchFamily="2" charset="-122"/>
                <a:cs typeface="Arial" charset="0"/>
              </a:rPr>
              <a:t>十个</a:t>
            </a:r>
            <a:r>
              <a:rPr lang="en-US" altLang="zh-CN" sz="2800" smtClean="0">
                <a:latin typeface="Arial" charset="0"/>
                <a:ea typeface="黑体" pitchFamily="2" charset="-122"/>
                <a:cs typeface="Arial" charset="0"/>
              </a:rPr>
              <a:t>1.3 GHz N-doping 9-cell</a:t>
            </a:r>
            <a:r>
              <a:rPr lang="zh-CN" altLang="en-US" sz="2800" smtClean="0">
                <a:latin typeface="Arial" charset="0"/>
                <a:ea typeface="黑体" pitchFamily="2" charset="-122"/>
                <a:cs typeface="Arial" charset="0"/>
              </a:rPr>
              <a:t>腔</a:t>
            </a:r>
            <a:r>
              <a:rPr lang="en-US" altLang="zh-CN" sz="2800" smtClean="0">
                <a:latin typeface="Arial" charset="0"/>
                <a:ea typeface="黑体" pitchFamily="2" charset="-122"/>
                <a:cs typeface="Arial" charset="0"/>
              </a:rPr>
              <a:t/>
            </a:r>
            <a:br>
              <a:rPr lang="en-US" altLang="zh-CN" sz="2800" smtClean="0">
                <a:latin typeface="Arial" charset="0"/>
                <a:ea typeface="黑体" pitchFamily="2" charset="-122"/>
                <a:cs typeface="Arial" charset="0"/>
              </a:rPr>
            </a:br>
            <a:r>
              <a:rPr lang="zh-CN" altLang="en-US" sz="2800" smtClean="0">
                <a:latin typeface="Arial" charset="0"/>
                <a:ea typeface="黑体" pitchFamily="2" charset="-122"/>
                <a:cs typeface="Arial" charset="0"/>
              </a:rPr>
              <a:t>水平测试结果</a:t>
            </a:r>
          </a:p>
        </p:txBody>
      </p:sp>
      <p:pic>
        <p:nvPicPr>
          <p:cNvPr id="5123" name="Picture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6813" y="1690688"/>
            <a:ext cx="6410325" cy="5019675"/>
          </a:xfrm>
          <a:noFill/>
        </p:spPr>
      </p:pic>
      <p:cxnSp>
        <p:nvCxnSpPr>
          <p:cNvPr id="5" name="直接箭头连接符 4"/>
          <p:cNvCxnSpPr>
            <a:stCxn id="10" idx="2"/>
          </p:cNvCxnSpPr>
          <p:nvPr/>
        </p:nvCxnSpPr>
        <p:spPr>
          <a:xfrm flipH="1">
            <a:off x="2351088" y="3367088"/>
            <a:ext cx="3424237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5838825" y="2595563"/>
            <a:ext cx="7938" cy="33782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720975" y="3754438"/>
            <a:ext cx="2686050" cy="369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CEPC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增强器腔运行指标</a:t>
            </a:r>
          </a:p>
        </p:txBody>
      </p:sp>
      <p:cxnSp>
        <p:nvCxnSpPr>
          <p:cNvPr id="9" name="直接箭头连接符 8"/>
          <p:cNvCxnSpPr>
            <a:endCxn id="10" idx="3"/>
          </p:cNvCxnSpPr>
          <p:nvPr/>
        </p:nvCxnSpPr>
        <p:spPr>
          <a:xfrm flipV="1">
            <a:off x="5364163" y="3417888"/>
            <a:ext cx="433387" cy="336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775325" y="3295650"/>
            <a:ext cx="144463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438" y="6369050"/>
            <a:ext cx="39433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Alexander </a:t>
            </a:r>
            <a:r>
              <a:rPr lang="en-US" altLang="zh-CN" dirty="0" err="1"/>
              <a:t>Romanenko</a:t>
            </a:r>
            <a:r>
              <a:rPr lang="en-US" altLang="zh-CN" dirty="0"/>
              <a:t>, FCC Week 2015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37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/>
              <a:t>HPR, Vertical </a:t>
            </a:r>
            <a:r>
              <a:rPr lang="en-US" altLang="zh-CN" dirty="0" smtClean="0"/>
              <a:t>test for 1.3GHz cavity</a:t>
            </a:r>
            <a:endParaRPr lang="en-US" altLang="zh-CN" dirty="0"/>
          </a:p>
        </p:txBody>
      </p:sp>
      <p:pic>
        <p:nvPicPr>
          <p:cNvPr id="7172" name="Picture 6" descr="C:\Documents and Settings\沙鹏\Application Data\Foxmail\FoxmailTemp(208)\IMG_20150602_100(06-05-17-56-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28956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Documents and Settings\沙鹏\Application Data\Foxmail\FoxmailTemp(208)\IMG_20150602_185(06-05-17-52-2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276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:\Documents and Settings\沙鹏\Application Data\Foxmail\FoxmailTemp(208)\IMG_20150604_080(06-05-17-56-2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00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C:\Documents and Settings\沙鹏\Application Data\Foxmail\FoxmailTemp(208)\IMG_20150604_115(06-05-17-52-2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10000"/>
            <a:ext cx="33845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0" y="2133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b="1">
                <a:latin typeface="Calibri" pitchFamily="34" charset="0"/>
              </a:rPr>
              <a:t>HPR</a:t>
            </a: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4267200" y="20574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dirty="0"/>
              <a:t>leakage detecting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923928" y="4937125"/>
            <a:ext cx="1375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dirty="0" smtClean="0"/>
              <a:t>Injection of </a:t>
            </a:r>
            <a:r>
              <a:rPr lang="en-US" altLang="zh-CN" dirty="0"/>
              <a:t>Liquid He </a:t>
            </a:r>
          </a:p>
        </p:txBody>
      </p:sp>
    </p:spTree>
    <p:extLst>
      <p:ext uri="{BB962C8B-B14F-4D97-AF65-F5344CB8AC3E}">
        <p14:creationId xmlns:p14="http://schemas.microsoft.com/office/powerpoint/2010/main" val="4277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Test results (before N-doping)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2450" y="1268760"/>
            <a:ext cx="8229600" cy="4785395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2015.06.04</a:t>
            </a:r>
            <a:r>
              <a:rPr lang="en-US" altLang="zh-CN" sz="2800" dirty="0"/>
              <a:t>, Vertical test before </a:t>
            </a:r>
            <a:r>
              <a:rPr lang="en-US" altLang="zh-CN" sz="2800" dirty="0" smtClean="0"/>
              <a:t>N-doping at IHEP.</a:t>
            </a:r>
            <a:endParaRPr lang="en-US" altLang="zh-CN" sz="2800" dirty="0"/>
          </a:p>
          <a:p>
            <a:r>
              <a:rPr lang="en-US" altLang="zh-CN" sz="2800" dirty="0"/>
              <a:t>Eacc=17MV/m@Q0=1.6e10, Quench at </a:t>
            </a:r>
            <a:r>
              <a:rPr lang="en-US" altLang="zh-CN" sz="2800" dirty="0" smtClean="0"/>
              <a:t>17MV/m.</a:t>
            </a:r>
            <a:endParaRPr lang="zh-CN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5476"/>
            <a:ext cx="7719392" cy="45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6948264" y="2205476"/>
            <a:ext cx="216024" cy="503444"/>
          </a:xfrm>
          <a:prstGeom prst="straightConnector1">
            <a:avLst/>
          </a:prstGeom>
          <a:ln w="66675">
            <a:solidFill>
              <a:srgbClr val="FF000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N-Doping of 1.3GHz Cavity</a:t>
            </a:r>
            <a:endParaRPr lang="en-US" altLang="zh-CN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zh-CN" sz="2400" dirty="0" smtClean="0"/>
              <a:t>2015.07.09-11</a:t>
            </a:r>
            <a:r>
              <a:rPr lang="en-US" altLang="zh-CN" sz="2400" dirty="0"/>
              <a:t>, N-Doping + Plasma </a:t>
            </a:r>
            <a:r>
              <a:rPr lang="en-US" altLang="zh-CN" sz="2400" dirty="0" smtClean="0"/>
              <a:t>Cleaning at PKU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24955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6576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3288506" y="4629615"/>
            <a:ext cx="1219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dirty="0"/>
              <a:t>Induction heating Chamber</a:t>
            </a:r>
          </a:p>
        </p:txBody>
      </p:sp>
      <p:sp>
        <p:nvSpPr>
          <p:cNvPr id="6" name="右箭头 5"/>
          <p:cNvSpPr/>
          <p:nvPr/>
        </p:nvSpPr>
        <p:spPr>
          <a:xfrm>
            <a:off x="3140075" y="1873250"/>
            <a:ext cx="431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81400" y="1752600"/>
            <a:ext cx="18732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>
                <a:latin typeface="Calibri" pitchFamily="34" charset="0"/>
              </a:rPr>
              <a:t>Maintain 10min</a:t>
            </a:r>
          </a:p>
          <a:p>
            <a:pPr algn="ctr"/>
            <a:r>
              <a:rPr lang="zh-CN" altLang="en-US">
                <a:latin typeface="Calibri" pitchFamily="34" charset="0"/>
              </a:rPr>
              <a:t>（</a:t>
            </a:r>
            <a:r>
              <a:rPr lang="en-US" altLang="zh-CN">
                <a:latin typeface="Calibri" pitchFamily="34" charset="0"/>
              </a:rPr>
              <a:t>7.5E-4 Pa</a:t>
            </a:r>
            <a:r>
              <a:rPr lang="zh-CN" altLang="en-US">
                <a:latin typeface="Calibri" pitchFamily="34" charset="0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1246188" y="1752600"/>
            <a:ext cx="19446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>
                <a:latin typeface="Calibri" pitchFamily="34" charset="0"/>
              </a:rPr>
              <a:t>Heating to 800°  (7min</a:t>
            </a:r>
            <a:r>
              <a:rPr lang="zh-CN" altLang="en-US">
                <a:latin typeface="Calibri" pitchFamily="34" charset="0"/>
              </a:rPr>
              <a:t>）</a:t>
            </a:r>
          </a:p>
        </p:txBody>
      </p:sp>
      <p:sp>
        <p:nvSpPr>
          <p:cNvPr id="10" name="右箭头 9"/>
          <p:cNvSpPr/>
          <p:nvPr/>
        </p:nvSpPr>
        <p:spPr>
          <a:xfrm>
            <a:off x="5454650" y="1903413"/>
            <a:ext cx="431800" cy="35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07088" y="1755775"/>
            <a:ext cx="1871662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>
                <a:latin typeface="Calibri" pitchFamily="34" charset="0"/>
              </a:rPr>
              <a:t>N-doping 10min</a:t>
            </a:r>
          </a:p>
          <a:p>
            <a:pPr algn="ctr"/>
            <a:r>
              <a:rPr lang="zh-CN" altLang="en-US">
                <a:latin typeface="Calibri" pitchFamily="34" charset="0"/>
              </a:rPr>
              <a:t>（</a:t>
            </a:r>
            <a:r>
              <a:rPr lang="en-US" altLang="zh-CN">
                <a:latin typeface="Calibri" pitchFamily="34" charset="0"/>
              </a:rPr>
              <a:t>2.6 Pa</a:t>
            </a:r>
            <a:r>
              <a:rPr lang="zh-CN" altLang="en-US">
                <a:latin typeface="Calibri" pitchFamily="34" charset="0"/>
              </a:rPr>
              <a:t>）</a:t>
            </a:r>
          </a:p>
        </p:txBody>
      </p:sp>
      <p:sp>
        <p:nvSpPr>
          <p:cNvPr id="13" name="下箭头 12"/>
          <p:cNvSpPr/>
          <p:nvPr/>
        </p:nvSpPr>
        <p:spPr>
          <a:xfrm>
            <a:off x="6650038" y="2424113"/>
            <a:ext cx="385762" cy="463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915025" y="2887663"/>
            <a:ext cx="1871663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/>
              <a:t>Maintain 5min</a:t>
            </a:r>
          </a:p>
          <a:p>
            <a:pPr algn="ctr"/>
            <a:r>
              <a:rPr lang="zh-CN" altLang="en-US"/>
              <a:t>（</a:t>
            </a:r>
            <a:r>
              <a:rPr lang="en-US" altLang="zh-CN"/>
              <a:t>8.5E-4 Pa</a:t>
            </a:r>
            <a:r>
              <a:rPr lang="zh-CN" altLang="en-US"/>
              <a:t>）</a:t>
            </a:r>
          </a:p>
        </p:txBody>
      </p:sp>
      <p:sp>
        <p:nvSpPr>
          <p:cNvPr id="15" name="矩形 14"/>
          <p:cNvSpPr/>
          <p:nvPr/>
        </p:nvSpPr>
        <p:spPr>
          <a:xfrm>
            <a:off x="3571875" y="2887663"/>
            <a:ext cx="1871663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dirty="0">
                <a:latin typeface="Calibri" pitchFamily="34" charset="0"/>
              </a:rPr>
              <a:t>Cool </a:t>
            </a:r>
            <a:r>
              <a:rPr lang="en-US" altLang="zh-CN" dirty="0" smtClean="0">
                <a:latin typeface="Calibri" pitchFamily="34" charset="0"/>
              </a:rPr>
              <a:t>down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17" name="左箭头 16"/>
          <p:cNvSpPr/>
          <p:nvPr/>
        </p:nvSpPr>
        <p:spPr>
          <a:xfrm>
            <a:off x="5429250" y="3044825"/>
            <a:ext cx="533400" cy="3317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751</Words>
  <Application>Microsoft Office PowerPoint</Application>
  <PresentationFormat>全屏显示(4:3)</PresentationFormat>
  <Paragraphs>131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黑体</vt:lpstr>
      <vt:lpstr>宋体</vt:lpstr>
      <vt:lpstr>Arial</vt:lpstr>
      <vt:lpstr>Calibri</vt:lpstr>
      <vt:lpstr>Office 主题</vt:lpstr>
      <vt:lpstr>CEPC Cavity High Q R&amp;D</vt:lpstr>
      <vt:lpstr>Content</vt:lpstr>
      <vt:lpstr>CEPC cavity requirement</vt:lpstr>
      <vt:lpstr>N-doping and fast cooldown</vt:lpstr>
      <vt:lpstr>Fermilab 650 MHz single cell (beta=0.9) VT （N-dopingVS. Standard post-process）</vt:lpstr>
      <vt:lpstr>FNAL和JLAB十个1.3 GHz N-doping 9-cell腔 水平测试结果</vt:lpstr>
      <vt:lpstr>HPR, Vertical test for 1.3GHz cavity</vt:lpstr>
      <vt:lpstr>Test results (before N-doping)</vt:lpstr>
      <vt:lpstr>N-Doping of 1.3GHz Cavity</vt:lpstr>
      <vt:lpstr>Doping data</vt:lpstr>
      <vt:lpstr>Vertical test after N-Doping</vt:lpstr>
      <vt:lpstr>Test results for 1.3GHz cavity at FNAL</vt:lpstr>
      <vt:lpstr>Doping data of JLAB</vt:lpstr>
      <vt:lpstr>The reason </vt:lpstr>
      <vt:lpstr>650MHz N-doping单cell腔加工</vt:lpstr>
      <vt:lpstr>Machining</vt:lpstr>
      <vt:lpstr>PowerPoint 演示文稿</vt:lpstr>
      <vt:lpstr>Vertical test preparation</vt:lpstr>
      <vt:lpstr>Vertical test result</vt:lpstr>
      <vt:lpstr>Q0 at low field</vt:lpstr>
      <vt:lpstr>650MHz single-cell cavity  (Beta=1) for CEPC </vt:lpstr>
      <vt:lpstr>PowerPoint 演示文稿</vt:lpstr>
      <vt:lpstr>Vacuum furnace at IHEP</vt:lpstr>
      <vt:lpstr>N2 injection (undergoing)</vt:lpstr>
      <vt:lpstr>N-doping的样片实验</vt:lpstr>
      <vt:lpstr>TEM/FIB实验</vt:lpstr>
      <vt:lpstr>SIMS实验</vt:lpstr>
      <vt:lpstr>Thanks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1.3GHz SC cavity high Q R&amp;D</dc:title>
  <dc:creator>shapeng</dc:creator>
  <cp:lastModifiedBy>shapeng</cp:lastModifiedBy>
  <cp:revision>20</cp:revision>
  <dcterms:modified xsi:type="dcterms:W3CDTF">2015-10-30T03:32:55Z</dcterms:modified>
</cp:coreProperties>
</file>