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77.jpg" ContentType="image/png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6" r:id="rId2"/>
    <p:sldId id="387" r:id="rId3"/>
    <p:sldId id="275" r:id="rId4"/>
    <p:sldId id="377" r:id="rId5"/>
    <p:sldId id="318" r:id="rId6"/>
    <p:sldId id="319" r:id="rId7"/>
    <p:sldId id="320" r:id="rId8"/>
    <p:sldId id="322" r:id="rId9"/>
    <p:sldId id="323" r:id="rId10"/>
    <p:sldId id="324" r:id="rId11"/>
    <p:sldId id="279" r:id="rId12"/>
    <p:sldId id="280" r:id="rId13"/>
    <p:sldId id="277" r:id="rId14"/>
    <p:sldId id="278" r:id="rId15"/>
    <p:sldId id="354" r:id="rId16"/>
    <p:sldId id="353" r:id="rId17"/>
    <p:sldId id="281" r:id="rId18"/>
    <p:sldId id="355" r:id="rId19"/>
    <p:sldId id="386" r:id="rId20"/>
    <p:sldId id="283" r:id="rId21"/>
    <p:sldId id="282" r:id="rId22"/>
    <p:sldId id="284" r:id="rId23"/>
    <p:sldId id="285" r:id="rId24"/>
    <p:sldId id="360" r:id="rId25"/>
    <p:sldId id="288" r:id="rId26"/>
    <p:sldId id="363" r:id="rId27"/>
    <p:sldId id="361" r:id="rId28"/>
    <p:sldId id="362" r:id="rId29"/>
    <p:sldId id="359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4" r:id="rId40"/>
    <p:sldId id="373" r:id="rId41"/>
    <p:sldId id="376" r:id="rId42"/>
    <p:sldId id="37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40" r:id="rId54"/>
    <p:sldId id="358" r:id="rId55"/>
    <p:sldId id="342" r:id="rId56"/>
    <p:sldId id="344" r:id="rId57"/>
    <p:sldId id="348" r:id="rId58"/>
    <p:sldId id="349" r:id="rId59"/>
    <p:sldId id="350" r:id="rId60"/>
    <p:sldId id="351" r:id="rId61"/>
    <p:sldId id="379" r:id="rId62"/>
    <p:sldId id="298" r:id="rId63"/>
    <p:sldId id="300" r:id="rId64"/>
    <p:sldId id="286" r:id="rId65"/>
    <p:sldId id="306" r:id="rId66"/>
    <p:sldId id="380" r:id="rId67"/>
    <p:sldId id="381" r:id="rId68"/>
    <p:sldId id="382" r:id="rId69"/>
    <p:sldId id="383" r:id="rId70"/>
    <p:sldId id="384" r:id="rId71"/>
    <p:sldId id="385" r:id="rId72"/>
    <p:sldId id="307" r:id="rId73"/>
    <p:sldId id="303" r:id="rId74"/>
    <p:sldId id="305" r:id="rId75"/>
    <p:sldId id="315" r:id="rId7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31" autoAdjust="0"/>
  </p:normalViewPr>
  <p:slideViewPr>
    <p:cSldViewPr snapToGrid="0">
      <p:cViewPr varScale="1">
        <p:scale>
          <a:sx n="82" d="100"/>
          <a:sy n="82" d="100"/>
        </p:scale>
        <p:origin x="147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CAD7B-370C-4B33-AB0A-EC440EC2F4F9}" type="doc">
      <dgm:prSet loTypeId="urn:microsoft.com/office/officeart/2005/8/layout/venn1" loCatId="relationship" qsTypeId="urn:microsoft.com/office/officeart/2005/8/quickstyle/simple1#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489132-CCED-4078-9922-F337733A0A21}">
      <dgm:prSet custT="1"/>
      <dgm:spPr/>
      <dgm:t>
        <a:bodyPr/>
        <a:lstStyle/>
        <a:p>
          <a:pPr rtl="0"/>
          <a:r>
            <a:rPr lang="en-US" sz="2000" b="0" dirty="0" smtClean="0">
              <a:latin typeface="Century Gothic" panose="020B0502020202020204" pitchFamily="34" charset="0"/>
            </a:rPr>
            <a:t>Powerful multi-core processors</a:t>
          </a:r>
          <a:endParaRPr lang="en-US" sz="2000" b="0" dirty="0">
            <a:latin typeface="Century Gothic" panose="020B0502020202020204" pitchFamily="34" charset="0"/>
          </a:endParaRPr>
        </a:p>
      </dgm:t>
    </dgm:pt>
    <dgm:pt modelId="{17E817B1-3CAF-4D5E-9B4D-81BB2DC6F4BD}" type="parTrans" cxnId="{FA866AC6-1DD7-49EF-8C18-2AC94F12692B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B9AB5812-E774-47C5-9A70-07315ABB87DA}" type="sibTrans" cxnId="{FA866AC6-1DD7-49EF-8C18-2AC94F12692B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18A7CF6E-E75C-4BBD-AAA1-ADC15FF4E1B8}">
      <dgm:prSet custT="1"/>
      <dgm:spPr/>
      <dgm:t>
        <a:bodyPr/>
        <a:lstStyle/>
        <a:p>
          <a:pPr rtl="0"/>
          <a:r>
            <a:rPr lang="en-US" sz="2000" b="0" dirty="0" smtClean="0">
              <a:latin typeface="Century Gothic" panose="020B0502020202020204" pitchFamily="34" charset="0"/>
            </a:rPr>
            <a:t>General purpose graphic processors</a:t>
          </a:r>
          <a:endParaRPr lang="en-US" sz="2000" b="0" dirty="0">
            <a:latin typeface="Century Gothic" panose="020B0502020202020204" pitchFamily="34" charset="0"/>
          </a:endParaRPr>
        </a:p>
      </dgm:t>
    </dgm:pt>
    <dgm:pt modelId="{2C36D85A-18A4-4B65-99D6-23B885CFF042}" type="parTrans" cxnId="{98954F79-FAA0-4798-9151-923E3C92A875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CD99B73B-7203-47BA-BF89-8835A5E2BD7A}" type="sibTrans" cxnId="{98954F79-FAA0-4798-9151-923E3C92A875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B2836F9B-BFA5-488A-B3FC-F62FEA97B890}">
      <dgm:prSet custT="1"/>
      <dgm:spPr/>
      <dgm:t>
        <a:bodyPr/>
        <a:lstStyle/>
        <a:p>
          <a:pPr rtl="0"/>
          <a:r>
            <a:rPr lang="en-US" sz="2000" b="0" dirty="0" smtClean="0">
              <a:latin typeface="Century Gothic" panose="020B0502020202020204" pitchFamily="34" charset="0"/>
            </a:rPr>
            <a:t> Superior software methodologies</a:t>
          </a:r>
          <a:endParaRPr lang="en-US" sz="2000" b="0" dirty="0">
            <a:latin typeface="Century Gothic" panose="020B0502020202020204" pitchFamily="34" charset="0"/>
          </a:endParaRPr>
        </a:p>
      </dgm:t>
    </dgm:pt>
    <dgm:pt modelId="{4625DA01-7F62-4330-BEB5-C29980B5C457}" type="parTrans" cxnId="{DE453270-952F-48C7-9A85-D5D52325F6C8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80A53C3F-E5FD-4D5B-B79E-07C657CBB8A2}" type="sibTrans" cxnId="{DE453270-952F-48C7-9A85-D5D52325F6C8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EE488B06-C774-4EDC-B876-9D5C307B7127}">
      <dgm:prSet custT="1"/>
      <dgm:spPr/>
      <dgm:t>
        <a:bodyPr/>
        <a:lstStyle/>
        <a:p>
          <a:pPr rtl="0"/>
          <a:r>
            <a:rPr lang="en-US" sz="2000" b="0" dirty="0" smtClean="0">
              <a:latin typeface="Century Gothic" panose="020B0502020202020204" pitchFamily="34" charset="0"/>
            </a:rPr>
            <a:t>Virtualization leveraging the powerful hardware</a:t>
          </a:r>
          <a:endParaRPr lang="en-US" sz="2000" b="0" dirty="0">
            <a:latin typeface="Century Gothic" panose="020B0502020202020204" pitchFamily="34" charset="0"/>
          </a:endParaRPr>
        </a:p>
      </dgm:t>
    </dgm:pt>
    <dgm:pt modelId="{18173238-8268-40E2-BEFB-7EAEE9425ABB}" type="parTrans" cxnId="{0D6DB506-FF58-4FFB-A9C7-FF3CC36EBC30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81A50980-8254-4AAD-9797-5B07EBE2F59F}" type="sibTrans" cxnId="{0D6DB506-FF58-4FFB-A9C7-FF3CC36EBC30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15426BCB-6AFE-4DF1-8970-47900A6D1149}">
      <dgm:prSet custT="1"/>
      <dgm:spPr/>
      <dgm:t>
        <a:bodyPr/>
        <a:lstStyle/>
        <a:p>
          <a:pPr rtl="0"/>
          <a:r>
            <a:rPr lang="en-US" sz="2000" b="0" dirty="0" smtClean="0">
              <a:latin typeface="Century Gothic" panose="020B0502020202020204" pitchFamily="34" charset="0"/>
            </a:rPr>
            <a:t>Wider bandwidth for communication</a:t>
          </a:r>
          <a:endParaRPr lang="en-US" sz="2000" b="0" dirty="0">
            <a:latin typeface="Century Gothic" panose="020B0502020202020204" pitchFamily="34" charset="0"/>
          </a:endParaRPr>
        </a:p>
      </dgm:t>
    </dgm:pt>
    <dgm:pt modelId="{94283CE2-E678-495F-90AA-5316B497DF8A}" type="parTrans" cxnId="{7ECE5F44-904D-431A-A2DE-ECE237D4ECFB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BA2E0DC8-4B32-4855-AF98-15942963A470}" type="sibTrans" cxnId="{7ECE5F44-904D-431A-A2DE-ECE237D4ECFB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F4165374-8608-41F2-BAC4-059F1375D3C4}">
      <dgm:prSet custT="1"/>
      <dgm:spPr/>
      <dgm:t>
        <a:bodyPr/>
        <a:lstStyle/>
        <a:p>
          <a:pPr rtl="0"/>
          <a:r>
            <a:rPr lang="en-US" sz="2000" b="0" dirty="0" smtClean="0">
              <a:latin typeface="Century Gothic" panose="020B0502020202020204" pitchFamily="34" charset="0"/>
            </a:rPr>
            <a:t>Proliferation of devices</a:t>
          </a:r>
          <a:endParaRPr lang="en-US" sz="2000" b="0" dirty="0">
            <a:latin typeface="Century Gothic" panose="020B0502020202020204" pitchFamily="34" charset="0"/>
          </a:endParaRPr>
        </a:p>
      </dgm:t>
    </dgm:pt>
    <dgm:pt modelId="{C829731A-9D35-441B-93E0-EADDF65339C2}" type="parTrans" cxnId="{EA5A8BF8-99C6-4FE5-97C8-4D954E0D7642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FE65EB1F-AD15-41F6-AE41-97560E57778D}" type="sibTrans" cxnId="{EA5A8BF8-99C6-4FE5-97C8-4D954E0D7642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2C6A8CF5-890B-444B-9484-318C5BDD2F40}">
      <dgm:prSet custT="1"/>
      <dgm:spPr/>
      <dgm:t>
        <a:bodyPr/>
        <a:lstStyle/>
        <a:p>
          <a:endParaRPr lang="zh-CN" altLang="en-US"/>
        </a:p>
      </dgm:t>
    </dgm:pt>
    <dgm:pt modelId="{1C12746D-2EC6-4DCC-B9B5-2912BA2DBA73}" type="parTrans" cxnId="{DA0C0E56-0DE1-4E4D-A057-31088213CB27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7D3414A0-7255-4440-B85B-B3F2D8232A08}" type="sibTrans" cxnId="{DA0C0E56-0DE1-4E4D-A057-31088213CB27}">
      <dgm:prSet/>
      <dgm:spPr/>
      <dgm:t>
        <a:bodyPr/>
        <a:lstStyle/>
        <a:p>
          <a:endParaRPr lang="en-US" sz="2000" b="0">
            <a:latin typeface="Century Gothic" panose="020B0502020202020204" pitchFamily="34" charset="0"/>
          </a:endParaRPr>
        </a:p>
      </dgm:t>
    </dgm:pt>
    <dgm:pt modelId="{B2752089-C30A-4BE8-BBD1-0BF8F28C12D2}">
      <dgm:prSet custT="1"/>
      <dgm:spPr/>
      <dgm:t>
        <a:bodyPr/>
        <a:lstStyle/>
        <a:p>
          <a:pPr rtl="0"/>
          <a:r>
            <a:rPr lang="en-US" altLang="zh-CN" sz="2000" b="0" dirty="0" smtClean="0">
              <a:latin typeface="Century Gothic" panose="020B0502020202020204" pitchFamily="34" charset="0"/>
            </a:rPr>
            <a:t>Intel Many Integrated Core Architecture</a:t>
          </a:r>
          <a:endParaRPr lang="en-US" sz="2000" b="0" dirty="0">
            <a:latin typeface="Century Gothic" panose="020B0502020202020204" pitchFamily="34" charset="0"/>
          </a:endParaRPr>
        </a:p>
      </dgm:t>
    </dgm:pt>
    <dgm:pt modelId="{7E85A514-75B2-4693-9C91-7E318C699ADB}" type="parTrans" cxnId="{D91ABD5A-979C-4817-80BE-E28B365DC7DB}">
      <dgm:prSet/>
      <dgm:spPr/>
      <dgm:t>
        <a:bodyPr/>
        <a:lstStyle/>
        <a:p>
          <a:endParaRPr lang="zh-CN" altLang="en-US"/>
        </a:p>
      </dgm:t>
    </dgm:pt>
    <dgm:pt modelId="{92D7E419-B7B7-411E-A653-76A671B6762B}" type="sibTrans" cxnId="{D91ABD5A-979C-4817-80BE-E28B365DC7DB}">
      <dgm:prSet/>
      <dgm:spPr/>
      <dgm:t>
        <a:bodyPr/>
        <a:lstStyle/>
        <a:p>
          <a:endParaRPr lang="zh-CN" altLang="en-US"/>
        </a:p>
      </dgm:t>
    </dgm:pt>
    <dgm:pt modelId="{293D8431-05E9-42D3-A92D-23246C8F0D40}" type="pres">
      <dgm:prSet presAssocID="{B33CAD7B-370C-4B33-AB0A-EC440EC2F4F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EC490D-C8C6-437B-A283-4FC0FF4D5ABB}" type="pres">
      <dgm:prSet presAssocID="{7F489132-CCED-4078-9922-F337733A0A21}" presName="circ1" presStyleLbl="vennNode1" presStyleIdx="0" presStyleCnt="7"/>
      <dgm:spPr/>
      <dgm:t>
        <a:bodyPr/>
        <a:lstStyle/>
        <a:p>
          <a:endParaRPr lang="zh-CN" altLang="en-US"/>
        </a:p>
      </dgm:t>
    </dgm:pt>
    <dgm:pt modelId="{5954CA48-ECC7-40D1-920A-97D473E1F369}" type="pres">
      <dgm:prSet presAssocID="{7F489132-CCED-4078-9922-F337733A0A2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435CA-C29D-49FF-8030-CF89B042DC11}" type="pres">
      <dgm:prSet presAssocID="{18A7CF6E-E75C-4BBD-AAA1-ADC15FF4E1B8}" presName="circ2" presStyleLbl="vennNode1" presStyleIdx="1" presStyleCnt="7"/>
      <dgm:spPr/>
      <dgm:t>
        <a:bodyPr/>
        <a:lstStyle/>
        <a:p>
          <a:endParaRPr lang="zh-CN" altLang="en-US"/>
        </a:p>
      </dgm:t>
    </dgm:pt>
    <dgm:pt modelId="{3E129A05-3A15-4EAD-BD82-9C6441031163}" type="pres">
      <dgm:prSet presAssocID="{18A7CF6E-E75C-4BBD-AAA1-ADC15FF4E1B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135796-A390-4593-9005-63F91538D79E}" type="pres">
      <dgm:prSet presAssocID="{B2752089-C30A-4BE8-BBD1-0BF8F28C12D2}" presName="circ3" presStyleLbl="vennNode1" presStyleIdx="2" presStyleCnt="7"/>
      <dgm:spPr/>
    </dgm:pt>
    <dgm:pt modelId="{4EF7AD20-58D3-4B45-8A8E-0538AC0226DE}" type="pres">
      <dgm:prSet presAssocID="{B2752089-C30A-4BE8-BBD1-0BF8F28C12D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147E0B-EB9A-4CE4-A3C5-7FFA23AB1A9C}" type="pres">
      <dgm:prSet presAssocID="{B2836F9B-BFA5-488A-B3FC-F62FEA97B890}" presName="circ4" presStyleLbl="vennNode1" presStyleIdx="3" presStyleCnt="7"/>
      <dgm:spPr/>
    </dgm:pt>
    <dgm:pt modelId="{78BEE98C-1FB9-4B51-A8EE-879789732AA9}" type="pres">
      <dgm:prSet presAssocID="{B2836F9B-BFA5-488A-B3FC-F62FEA97B890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7BEDA0-F073-483F-A7A0-06710CE41AC5}" type="pres">
      <dgm:prSet presAssocID="{EE488B06-C774-4EDC-B876-9D5C307B7127}" presName="circ5" presStyleLbl="vennNode1" presStyleIdx="4" presStyleCnt="7"/>
      <dgm:spPr/>
    </dgm:pt>
    <dgm:pt modelId="{B1170B48-8287-478A-9020-D675F8A629BB}" type="pres">
      <dgm:prSet presAssocID="{EE488B06-C774-4EDC-B876-9D5C307B712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97AA1BA-9D5C-4425-B328-D07EDE36C7DC}" type="pres">
      <dgm:prSet presAssocID="{15426BCB-6AFE-4DF1-8970-47900A6D1149}" presName="circ6" presStyleLbl="vennNode1" presStyleIdx="5" presStyleCnt="7"/>
      <dgm:spPr/>
    </dgm:pt>
    <dgm:pt modelId="{76BF4158-D9D8-4F8B-822A-D43BDD639E05}" type="pres">
      <dgm:prSet presAssocID="{15426BCB-6AFE-4DF1-8970-47900A6D1149}" presName="circ6Tx" presStyleLbl="revTx" presStyleIdx="0" presStyleCnt="0" custScaleX="1209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03B195-9C79-4D17-BD8B-7BD9E85B1F45}" type="pres">
      <dgm:prSet presAssocID="{F4165374-8608-41F2-BAC4-059F1375D3C4}" presName="circ7" presStyleLbl="vennNode1" presStyleIdx="6" presStyleCnt="7"/>
      <dgm:spPr/>
    </dgm:pt>
    <dgm:pt modelId="{E69225BA-893E-4AB8-A1B2-6574D31470DD}" type="pres">
      <dgm:prSet presAssocID="{F4165374-8608-41F2-BAC4-059F1375D3C4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466FCF8-DEF7-4B60-B7FD-3DFFAA7D3B58}" type="presOf" srcId="{B2836F9B-BFA5-488A-B3FC-F62FEA97B890}" destId="{78BEE98C-1FB9-4B51-A8EE-879789732AA9}" srcOrd="0" destOrd="0" presId="urn:microsoft.com/office/officeart/2005/8/layout/venn1"/>
    <dgm:cxn modelId="{F9E57C27-00FB-48A6-BC70-207D7315FAFB}" type="presOf" srcId="{18A7CF6E-E75C-4BBD-AAA1-ADC15FF4E1B8}" destId="{3E129A05-3A15-4EAD-BD82-9C6441031163}" srcOrd="0" destOrd="0" presId="urn:microsoft.com/office/officeart/2005/8/layout/venn1"/>
    <dgm:cxn modelId="{BB692627-F213-41DD-9763-DC3D7DBE212B}" type="presOf" srcId="{15426BCB-6AFE-4DF1-8970-47900A6D1149}" destId="{76BF4158-D9D8-4F8B-822A-D43BDD639E05}" srcOrd="0" destOrd="0" presId="urn:microsoft.com/office/officeart/2005/8/layout/venn1"/>
    <dgm:cxn modelId="{EA5A8BF8-99C6-4FE5-97C8-4D954E0D7642}" srcId="{B33CAD7B-370C-4B33-AB0A-EC440EC2F4F9}" destId="{F4165374-8608-41F2-BAC4-059F1375D3C4}" srcOrd="6" destOrd="0" parTransId="{C829731A-9D35-441B-93E0-EADDF65339C2}" sibTransId="{FE65EB1F-AD15-41F6-AE41-97560E57778D}"/>
    <dgm:cxn modelId="{D91ABD5A-979C-4817-80BE-E28B365DC7DB}" srcId="{B33CAD7B-370C-4B33-AB0A-EC440EC2F4F9}" destId="{B2752089-C30A-4BE8-BBD1-0BF8F28C12D2}" srcOrd="2" destOrd="0" parTransId="{7E85A514-75B2-4693-9C91-7E318C699ADB}" sibTransId="{92D7E419-B7B7-411E-A653-76A671B6762B}"/>
    <dgm:cxn modelId="{DE453270-952F-48C7-9A85-D5D52325F6C8}" srcId="{B33CAD7B-370C-4B33-AB0A-EC440EC2F4F9}" destId="{B2836F9B-BFA5-488A-B3FC-F62FEA97B890}" srcOrd="3" destOrd="0" parTransId="{4625DA01-7F62-4330-BEB5-C29980B5C457}" sibTransId="{80A53C3F-E5FD-4D5B-B79E-07C657CBB8A2}"/>
    <dgm:cxn modelId="{E5DFAAB5-6E51-4C3F-8189-E014980D126F}" type="presOf" srcId="{B2752089-C30A-4BE8-BBD1-0BF8F28C12D2}" destId="{4EF7AD20-58D3-4B45-8A8E-0538AC0226DE}" srcOrd="0" destOrd="0" presId="urn:microsoft.com/office/officeart/2005/8/layout/venn1"/>
    <dgm:cxn modelId="{0D6DB506-FF58-4FFB-A9C7-FF3CC36EBC30}" srcId="{B33CAD7B-370C-4B33-AB0A-EC440EC2F4F9}" destId="{EE488B06-C774-4EDC-B876-9D5C307B7127}" srcOrd="4" destOrd="0" parTransId="{18173238-8268-40E2-BEFB-7EAEE9425ABB}" sibTransId="{81A50980-8254-4AAD-9797-5B07EBE2F59F}"/>
    <dgm:cxn modelId="{3438F5E9-2780-4B1E-8483-C0B0447BA505}" type="presOf" srcId="{7F489132-CCED-4078-9922-F337733A0A21}" destId="{5954CA48-ECC7-40D1-920A-97D473E1F369}" srcOrd="0" destOrd="0" presId="urn:microsoft.com/office/officeart/2005/8/layout/venn1"/>
    <dgm:cxn modelId="{FA866AC6-1DD7-49EF-8C18-2AC94F12692B}" srcId="{B33CAD7B-370C-4B33-AB0A-EC440EC2F4F9}" destId="{7F489132-CCED-4078-9922-F337733A0A21}" srcOrd="0" destOrd="0" parTransId="{17E817B1-3CAF-4D5E-9B4D-81BB2DC6F4BD}" sibTransId="{B9AB5812-E774-47C5-9A70-07315ABB87DA}"/>
    <dgm:cxn modelId="{E36B5324-17A8-4D20-89B5-A3BD99942C80}" type="presOf" srcId="{F4165374-8608-41F2-BAC4-059F1375D3C4}" destId="{E69225BA-893E-4AB8-A1B2-6574D31470DD}" srcOrd="0" destOrd="0" presId="urn:microsoft.com/office/officeart/2005/8/layout/venn1"/>
    <dgm:cxn modelId="{98954F79-FAA0-4798-9151-923E3C92A875}" srcId="{B33CAD7B-370C-4B33-AB0A-EC440EC2F4F9}" destId="{18A7CF6E-E75C-4BBD-AAA1-ADC15FF4E1B8}" srcOrd="1" destOrd="0" parTransId="{2C36D85A-18A4-4B65-99D6-23B885CFF042}" sibTransId="{CD99B73B-7203-47BA-BF89-8835A5E2BD7A}"/>
    <dgm:cxn modelId="{A05DC380-8BD7-4F69-BB3A-80845631D942}" type="presOf" srcId="{B33CAD7B-370C-4B33-AB0A-EC440EC2F4F9}" destId="{293D8431-05E9-42D3-A92D-23246C8F0D40}" srcOrd="0" destOrd="0" presId="urn:microsoft.com/office/officeart/2005/8/layout/venn1"/>
    <dgm:cxn modelId="{1D5CB936-5117-45C3-974B-9EFAA724C32D}" type="presOf" srcId="{EE488B06-C774-4EDC-B876-9D5C307B7127}" destId="{B1170B48-8287-478A-9020-D675F8A629BB}" srcOrd="0" destOrd="0" presId="urn:microsoft.com/office/officeart/2005/8/layout/venn1"/>
    <dgm:cxn modelId="{7ECE5F44-904D-431A-A2DE-ECE237D4ECFB}" srcId="{B33CAD7B-370C-4B33-AB0A-EC440EC2F4F9}" destId="{15426BCB-6AFE-4DF1-8970-47900A6D1149}" srcOrd="5" destOrd="0" parTransId="{94283CE2-E678-495F-90AA-5316B497DF8A}" sibTransId="{BA2E0DC8-4B32-4855-AF98-15942963A470}"/>
    <dgm:cxn modelId="{DA0C0E56-0DE1-4E4D-A057-31088213CB27}" srcId="{B33CAD7B-370C-4B33-AB0A-EC440EC2F4F9}" destId="{2C6A8CF5-890B-444B-9484-318C5BDD2F40}" srcOrd="7" destOrd="0" parTransId="{1C12746D-2EC6-4DCC-B9B5-2912BA2DBA73}" sibTransId="{7D3414A0-7255-4440-B85B-B3F2D8232A08}"/>
    <dgm:cxn modelId="{B583BF74-42C4-4A28-B631-F64BD230CF34}" type="presParOf" srcId="{293D8431-05E9-42D3-A92D-23246C8F0D40}" destId="{EEEC490D-C8C6-437B-A283-4FC0FF4D5ABB}" srcOrd="0" destOrd="0" presId="urn:microsoft.com/office/officeart/2005/8/layout/venn1"/>
    <dgm:cxn modelId="{F922B9ED-766B-43FB-BB1E-A4048E552C19}" type="presParOf" srcId="{293D8431-05E9-42D3-A92D-23246C8F0D40}" destId="{5954CA48-ECC7-40D1-920A-97D473E1F369}" srcOrd="1" destOrd="0" presId="urn:microsoft.com/office/officeart/2005/8/layout/venn1"/>
    <dgm:cxn modelId="{5A27074F-F512-4EB1-8636-C6AED5D23D7B}" type="presParOf" srcId="{293D8431-05E9-42D3-A92D-23246C8F0D40}" destId="{21B435CA-C29D-49FF-8030-CF89B042DC11}" srcOrd="2" destOrd="0" presId="urn:microsoft.com/office/officeart/2005/8/layout/venn1"/>
    <dgm:cxn modelId="{23C22B4F-3EB5-48FF-B182-E6FE60E9E884}" type="presParOf" srcId="{293D8431-05E9-42D3-A92D-23246C8F0D40}" destId="{3E129A05-3A15-4EAD-BD82-9C6441031163}" srcOrd="3" destOrd="0" presId="urn:microsoft.com/office/officeart/2005/8/layout/venn1"/>
    <dgm:cxn modelId="{31274399-AA3C-4E94-8A3F-80A8BDF099FE}" type="presParOf" srcId="{293D8431-05E9-42D3-A92D-23246C8F0D40}" destId="{9A135796-A390-4593-9005-63F91538D79E}" srcOrd="4" destOrd="0" presId="urn:microsoft.com/office/officeart/2005/8/layout/venn1"/>
    <dgm:cxn modelId="{0E556E79-A5E7-4EEA-9206-64DB50BFAFC4}" type="presParOf" srcId="{293D8431-05E9-42D3-A92D-23246C8F0D40}" destId="{4EF7AD20-58D3-4B45-8A8E-0538AC0226DE}" srcOrd="5" destOrd="0" presId="urn:microsoft.com/office/officeart/2005/8/layout/venn1"/>
    <dgm:cxn modelId="{790EF533-5FB7-4C8A-8C93-402204BDF3A8}" type="presParOf" srcId="{293D8431-05E9-42D3-A92D-23246C8F0D40}" destId="{19147E0B-EB9A-4CE4-A3C5-7FFA23AB1A9C}" srcOrd="6" destOrd="0" presId="urn:microsoft.com/office/officeart/2005/8/layout/venn1"/>
    <dgm:cxn modelId="{E851A566-1511-4B12-9DA4-8B2699971011}" type="presParOf" srcId="{293D8431-05E9-42D3-A92D-23246C8F0D40}" destId="{78BEE98C-1FB9-4B51-A8EE-879789732AA9}" srcOrd="7" destOrd="0" presId="urn:microsoft.com/office/officeart/2005/8/layout/venn1"/>
    <dgm:cxn modelId="{547A80B1-E535-4496-A2BF-063C0E620D4B}" type="presParOf" srcId="{293D8431-05E9-42D3-A92D-23246C8F0D40}" destId="{C67BEDA0-F073-483F-A7A0-06710CE41AC5}" srcOrd="8" destOrd="0" presId="urn:microsoft.com/office/officeart/2005/8/layout/venn1"/>
    <dgm:cxn modelId="{39572082-F0C0-4091-948E-9A1A3E538C16}" type="presParOf" srcId="{293D8431-05E9-42D3-A92D-23246C8F0D40}" destId="{B1170B48-8287-478A-9020-D675F8A629BB}" srcOrd="9" destOrd="0" presId="urn:microsoft.com/office/officeart/2005/8/layout/venn1"/>
    <dgm:cxn modelId="{E76B2646-32FE-487C-849C-85E94030DF9E}" type="presParOf" srcId="{293D8431-05E9-42D3-A92D-23246C8F0D40}" destId="{797AA1BA-9D5C-4425-B328-D07EDE36C7DC}" srcOrd="10" destOrd="0" presId="urn:microsoft.com/office/officeart/2005/8/layout/venn1"/>
    <dgm:cxn modelId="{BC8FD140-C6D6-4F6B-8B7F-81CE1E273516}" type="presParOf" srcId="{293D8431-05E9-42D3-A92D-23246C8F0D40}" destId="{76BF4158-D9D8-4F8B-822A-D43BDD639E05}" srcOrd="11" destOrd="0" presId="urn:microsoft.com/office/officeart/2005/8/layout/venn1"/>
    <dgm:cxn modelId="{E057274E-BC5E-429D-A1A1-EBA1D944B48B}" type="presParOf" srcId="{293D8431-05E9-42D3-A92D-23246C8F0D40}" destId="{7303B195-9C79-4D17-BD8B-7BD9E85B1F45}" srcOrd="12" destOrd="0" presId="urn:microsoft.com/office/officeart/2005/8/layout/venn1"/>
    <dgm:cxn modelId="{BBEA4D99-98B8-4860-9814-3AFAFE0705EA}" type="presParOf" srcId="{293D8431-05E9-42D3-A92D-23246C8F0D40}" destId="{E69225BA-893E-4AB8-A1B2-6574D31470DD}" srcOrd="13" destOrd="0" presId="urn:microsoft.com/office/officeart/2005/8/layout/venn1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68A50D-4DB6-41FE-84FB-1D9B8960CB9A}" type="doc">
      <dgm:prSet loTypeId="urn:microsoft.com/office/officeart/2005/8/layout/bProcess3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CN" altLang="en-US"/>
        </a:p>
      </dgm:t>
    </dgm:pt>
    <dgm:pt modelId="{B579C2B7-C147-4639-9E11-2A3D34A78AF9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Austin (2010.1)</a:t>
          </a:r>
          <a:endParaRPr lang="zh-CN" altLang="en-US" dirty="0">
            <a:solidFill>
              <a:schemeClr val="tx1"/>
            </a:solidFill>
          </a:endParaRPr>
        </a:p>
      </dgm:t>
    </dgm:pt>
    <dgm:pt modelId="{D5769C39-56B2-4309-9B77-903BFCCFB388}" type="parTrans" cxnId="{603AC7BE-668D-4E3E-B6A3-096E9144F95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11F1CA8-E52B-476F-B652-50EAA3C10B51}" type="sibTrans" cxnId="{603AC7BE-668D-4E3E-B6A3-096E9144F95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FE7CB626-D7EA-4D90-A351-BA441BFFDFB5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Bexar (2011.1)</a:t>
          </a:r>
          <a:endParaRPr lang="zh-CN" altLang="en-US" dirty="0">
            <a:solidFill>
              <a:schemeClr val="tx1"/>
            </a:solidFill>
          </a:endParaRPr>
        </a:p>
      </dgm:t>
    </dgm:pt>
    <dgm:pt modelId="{F47836F9-2641-4913-877E-35ABD573D57A}" type="parTrans" cxnId="{BCDDC3F1-3470-4A36-95C9-974938ED751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CFF7BC2-4559-43E3-8E70-FDDC69088E11}" type="sibTrans" cxnId="{BCDDC3F1-3470-4A36-95C9-974938ED751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5A295D1-A834-4F6E-AA97-7FBCD8941C2D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Cactus (2011.2)</a:t>
          </a:r>
          <a:endParaRPr lang="zh-CN" altLang="en-US" dirty="0">
            <a:solidFill>
              <a:schemeClr val="tx1"/>
            </a:solidFill>
          </a:endParaRPr>
        </a:p>
      </dgm:t>
    </dgm:pt>
    <dgm:pt modelId="{4D741E4D-6D32-4F0B-B5F6-FB8112F45C8E}" type="parTrans" cxnId="{4E1788F5-7D45-4512-BAE0-F14C5AAB78F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D2BA856-3B1E-4110-9DAB-B267F8BE2DED}" type="sibTrans" cxnId="{4E1788F5-7D45-4512-BAE0-F14C5AAB78F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0FAC587-022E-42FF-9FD0-2528C46BF827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Diablo (2011.3)</a:t>
          </a:r>
          <a:endParaRPr lang="zh-CN" altLang="en-US" dirty="0">
            <a:solidFill>
              <a:schemeClr val="tx1"/>
            </a:solidFill>
          </a:endParaRPr>
        </a:p>
      </dgm:t>
    </dgm:pt>
    <dgm:pt modelId="{DEFBF76F-1068-46B9-B304-DD48982928D4}" type="parTrans" cxnId="{32B5DB2A-68FB-4409-9133-61BF8EA12EB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3CE8FF9-7926-457B-B6CB-076654192559}" type="sibTrans" cxnId="{32B5DB2A-68FB-4409-9133-61BF8EA12EB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30A5783-6C48-4C72-98DA-B0F97E88C3D9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Essex (2012.2)</a:t>
          </a:r>
          <a:endParaRPr lang="zh-CN" altLang="en-US" dirty="0">
            <a:solidFill>
              <a:schemeClr val="tx1"/>
            </a:solidFill>
          </a:endParaRPr>
        </a:p>
      </dgm:t>
    </dgm:pt>
    <dgm:pt modelId="{71FD5D48-866F-4403-9D10-6A41FCDE3F61}" type="parTrans" cxnId="{374B7F34-998F-4BDD-B6C4-13A91F432A8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185ACF1-A434-4BCB-B44F-4B0C6DFAAC74}" type="sibTrans" cxnId="{374B7F34-998F-4BDD-B6C4-13A91F432A8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B9E387F-7104-4A25-81EF-C442E2E6E8C1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Folsom (2012.2)</a:t>
          </a:r>
          <a:endParaRPr lang="zh-CN" altLang="en-US" dirty="0">
            <a:solidFill>
              <a:schemeClr val="tx1"/>
            </a:solidFill>
          </a:endParaRPr>
        </a:p>
      </dgm:t>
    </dgm:pt>
    <dgm:pt modelId="{7E8BF655-D5A8-41DB-A5AD-1DD721761800}" type="parTrans" cxnId="{F04A9225-66FB-4697-A138-72D36B522A0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68250F0-D1D0-4811-99DB-80457305BAD5}" type="sibTrans" cxnId="{F04A9225-66FB-4697-A138-72D36B522A0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D767F0A-ABF8-470A-979F-F81ADC362F5D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Grizzly (2013.1)</a:t>
          </a:r>
          <a:endParaRPr lang="zh-CN" altLang="en-US" dirty="0">
            <a:solidFill>
              <a:schemeClr val="tx1"/>
            </a:solidFill>
          </a:endParaRPr>
        </a:p>
      </dgm:t>
    </dgm:pt>
    <dgm:pt modelId="{D28D4DE0-454D-41F0-B0E9-B173AA4D68C9}" type="parTrans" cxnId="{F468EE90-23C3-4400-9D0D-FB77AB8CC884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DF1F6BF-398F-4555-AFA9-940C0D1EB4FF}" type="sibTrans" cxnId="{F468EE90-23C3-4400-9D0D-FB77AB8CC884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CFA3956-4A56-45E8-8A98-F77DB4B5340D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Havana (2013.2)</a:t>
          </a:r>
          <a:endParaRPr lang="zh-CN" altLang="en-US" dirty="0">
            <a:solidFill>
              <a:schemeClr val="tx1"/>
            </a:solidFill>
          </a:endParaRPr>
        </a:p>
      </dgm:t>
    </dgm:pt>
    <dgm:pt modelId="{226E6106-ECA7-4F62-8D0A-8B97A3BEB7D7}" type="parTrans" cxnId="{5F922B05-4465-4EFA-A640-1E069322E6D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453F2DE-1314-4DD0-AC76-B3F932E416FB}" type="sibTrans" cxnId="{5F922B05-4465-4EFA-A640-1E069322E6D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559830A-E79A-4B27-9422-8FF9ADAD50FB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Icehouse (2014.1)</a:t>
          </a:r>
          <a:endParaRPr lang="zh-CN" altLang="en-US" dirty="0">
            <a:solidFill>
              <a:schemeClr val="tx1"/>
            </a:solidFill>
          </a:endParaRPr>
        </a:p>
      </dgm:t>
    </dgm:pt>
    <dgm:pt modelId="{F50B5FE7-1E0D-455C-9943-BA080D0FC43D}" type="parTrans" cxnId="{F4115023-A26B-4527-AD64-676BB830B39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F754872-314C-46F8-A75E-11643E02624A}" type="sibTrans" cxnId="{F4115023-A26B-4527-AD64-676BB830B39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5354055-65CA-4E73-ABDB-340BF809ED90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Juno (2014.2)</a:t>
          </a:r>
          <a:endParaRPr lang="zh-CN" altLang="en-US" dirty="0">
            <a:solidFill>
              <a:schemeClr val="tx1"/>
            </a:solidFill>
          </a:endParaRPr>
        </a:p>
      </dgm:t>
    </dgm:pt>
    <dgm:pt modelId="{E5E0CAE8-26A4-49F5-92DE-69AE26E82797}" type="parTrans" cxnId="{A3EB1265-E7B7-4C3B-B3B1-8E9B5447A87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486F5D5-5C79-4B69-8561-ECE060A4E9F2}" type="sibTrans" cxnId="{A3EB1265-E7B7-4C3B-B3B1-8E9B5447A87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4D77AB6-0AB5-4E8B-9636-79FD5DA4AFC7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Kilo (2015.1)</a:t>
          </a:r>
          <a:endParaRPr lang="zh-CN" altLang="en-US" dirty="0">
            <a:solidFill>
              <a:schemeClr val="tx1"/>
            </a:solidFill>
          </a:endParaRPr>
        </a:p>
      </dgm:t>
    </dgm:pt>
    <dgm:pt modelId="{9CE4C305-A48C-46DE-AFA5-601730D62AF9}" type="parTrans" cxnId="{B86C8916-A134-4310-9D5E-F234B30E2E0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D74D86A-97F6-4C80-A858-463B9F72F919}" type="sibTrans" cxnId="{B86C8916-A134-4310-9D5E-F234B30E2E0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B41F8C9-9FAC-4C62-B310-E6B30457FDEB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Liberty (2015.10)</a:t>
          </a:r>
          <a:endParaRPr lang="zh-CN" altLang="en-US" dirty="0">
            <a:solidFill>
              <a:schemeClr val="tx1"/>
            </a:solidFill>
          </a:endParaRPr>
        </a:p>
      </dgm:t>
    </dgm:pt>
    <dgm:pt modelId="{8CDC7068-4C27-4CCF-9DC8-34343A287DBF}" type="parTrans" cxnId="{3B9A7259-9FBC-4174-B3C4-106B9872615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B80325C-0A0C-4547-A29A-CA9A0AA4DA18}" type="sibTrans" cxnId="{3B9A7259-9FBC-4174-B3C4-106B9872615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40EBE7C-EA84-43F8-9BBA-0E593E9B1109}">
      <dgm:prSet phldrT="[文本]"/>
      <dgm:spPr/>
      <dgm:t>
        <a:bodyPr/>
        <a:lstStyle/>
        <a:p>
          <a:r>
            <a:rPr lang="en-US" b="0" i="0" smtClean="0">
              <a:solidFill>
                <a:schemeClr val="tx1"/>
              </a:solidFill>
            </a:rPr>
            <a:t>Mitaka (Under Dev)</a:t>
          </a:r>
          <a:endParaRPr lang="zh-CN" altLang="en-US" dirty="0">
            <a:solidFill>
              <a:schemeClr val="tx1"/>
            </a:solidFill>
          </a:endParaRPr>
        </a:p>
      </dgm:t>
    </dgm:pt>
    <dgm:pt modelId="{22B0D5D3-9EDF-4F85-A3F6-8D6C9C2AC3AB}" type="parTrans" cxnId="{1AE8001A-799F-41A4-91E3-A1EF49D87FE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580FB21-9D74-4E3A-A45C-7E366A317A58}" type="sibTrans" cxnId="{1AE8001A-799F-41A4-91E3-A1EF49D87FE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5B03F95-4B10-4B34-BA67-F592AFC2FE19}" type="pres">
      <dgm:prSet presAssocID="{2568A50D-4DB6-41FE-84FB-1D9B8960CB9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7522075-C4E9-41A6-A30C-F1C3AC885E35}" type="pres">
      <dgm:prSet presAssocID="{B579C2B7-C147-4639-9E11-2A3D34A78AF9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A9E44E-8DD2-40E0-9786-E8579491A493}" type="pres">
      <dgm:prSet presAssocID="{311F1CA8-E52B-476F-B652-50EAA3C10B51}" presName="sibTrans" presStyleLbl="sibTrans1D1" presStyleIdx="0" presStyleCnt="12"/>
      <dgm:spPr/>
      <dgm:t>
        <a:bodyPr/>
        <a:lstStyle/>
        <a:p>
          <a:endParaRPr lang="zh-CN" altLang="en-US"/>
        </a:p>
      </dgm:t>
    </dgm:pt>
    <dgm:pt modelId="{93044419-423A-4857-862D-AF17BEFE4A6E}" type="pres">
      <dgm:prSet presAssocID="{311F1CA8-E52B-476F-B652-50EAA3C10B51}" presName="connectorText" presStyleLbl="sibTrans1D1" presStyleIdx="0" presStyleCnt="12"/>
      <dgm:spPr/>
      <dgm:t>
        <a:bodyPr/>
        <a:lstStyle/>
        <a:p>
          <a:endParaRPr lang="zh-CN" altLang="en-US"/>
        </a:p>
      </dgm:t>
    </dgm:pt>
    <dgm:pt modelId="{A565E785-8FB2-4184-ABD5-0AF971EDD1A0}" type="pres">
      <dgm:prSet presAssocID="{FE7CB626-D7EA-4D90-A351-BA441BFFDFB5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D5FA6-6C8F-4E7A-A0E5-0F2BDBA7FBB1}" type="pres">
      <dgm:prSet presAssocID="{7CFF7BC2-4559-43E3-8E70-FDDC69088E11}" presName="sibTrans" presStyleLbl="sibTrans1D1" presStyleIdx="1" presStyleCnt="12"/>
      <dgm:spPr/>
      <dgm:t>
        <a:bodyPr/>
        <a:lstStyle/>
        <a:p>
          <a:endParaRPr lang="zh-CN" altLang="en-US"/>
        </a:p>
      </dgm:t>
    </dgm:pt>
    <dgm:pt modelId="{661CDF74-5185-4EAB-B48B-3FFAD9FFEC9F}" type="pres">
      <dgm:prSet presAssocID="{7CFF7BC2-4559-43E3-8E70-FDDC69088E11}" presName="connectorText" presStyleLbl="sibTrans1D1" presStyleIdx="1" presStyleCnt="12"/>
      <dgm:spPr/>
      <dgm:t>
        <a:bodyPr/>
        <a:lstStyle/>
        <a:p>
          <a:endParaRPr lang="zh-CN" altLang="en-US"/>
        </a:p>
      </dgm:t>
    </dgm:pt>
    <dgm:pt modelId="{2BE4C524-0272-4CFA-B01C-52CF00ECAE21}" type="pres">
      <dgm:prSet presAssocID="{25A295D1-A834-4F6E-AA97-7FBCD8941C2D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C175B4-AF46-4B5C-85C1-5CDC889B9878}" type="pres">
      <dgm:prSet presAssocID="{8D2BA856-3B1E-4110-9DAB-B267F8BE2DED}" presName="sibTrans" presStyleLbl="sibTrans1D1" presStyleIdx="2" presStyleCnt="12"/>
      <dgm:spPr/>
      <dgm:t>
        <a:bodyPr/>
        <a:lstStyle/>
        <a:p>
          <a:endParaRPr lang="zh-CN" altLang="en-US"/>
        </a:p>
      </dgm:t>
    </dgm:pt>
    <dgm:pt modelId="{F9117C28-D9AC-4E8A-BE63-B6BD767DABA6}" type="pres">
      <dgm:prSet presAssocID="{8D2BA856-3B1E-4110-9DAB-B267F8BE2DED}" presName="connectorText" presStyleLbl="sibTrans1D1" presStyleIdx="2" presStyleCnt="12"/>
      <dgm:spPr/>
      <dgm:t>
        <a:bodyPr/>
        <a:lstStyle/>
        <a:p>
          <a:endParaRPr lang="zh-CN" altLang="en-US"/>
        </a:p>
      </dgm:t>
    </dgm:pt>
    <dgm:pt modelId="{0BF5D9CC-E139-4C18-8BF0-8F69105D3F71}" type="pres">
      <dgm:prSet presAssocID="{A0FAC587-022E-42FF-9FD0-2528C46BF827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4137BC-48CC-4ACF-BE0C-33559C2DB405}" type="pres">
      <dgm:prSet presAssocID="{43CE8FF9-7926-457B-B6CB-076654192559}" presName="sibTrans" presStyleLbl="sibTrans1D1" presStyleIdx="3" presStyleCnt="12"/>
      <dgm:spPr/>
      <dgm:t>
        <a:bodyPr/>
        <a:lstStyle/>
        <a:p>
          <a:endParaRPr lang="zh-CN" altLang="en-US"/>
        </a:p>
      </dgm:t>
    </dgm:pt>
    <dgm:pt modelId="{0301C8E7-6090-4275-A71A-20680B7807E0}" type="pres">
      <dgm:prSet presAssocID="{43CE8FF9-7926-457B-B6CB-076654192559}" presName="connectorText" presStyleLbl="sibTrans1D1" presStyleIdx="3" presStyleCnt="12"/>
      <dgm:spPr/>
      <dgm:t>
        <a:bodyPr/>
        <a:lstStyle/>
        <a:p>
          <a:endParaRPr lang="zh-CN" altLang="en-US"/>
        </a:p>
      </dgm:t>
    </dgm:pt>
    <dgm:pt modelId="{6D3A4664-71C1-4551-BD9B-C0B0FE644372}" type="pres">
      <dgm:prSet presAssocID="{930A5783-6C48-4C72-98DA-B0F97E88C3D9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41643DB-0810-4752-86AA-A28974AFBDDD}" type="pres">
      <dgm:prSet presAssocID="{0185ACF1-A434-4BCB-B44F-4B0C6DFAAC74}" presName="sibTrans" presStyleLbl="sibTrans1D1" presStyleIdx="4" presStyleCnt="12"/>
      <dgm:spPr/>
      <dgm:t>
        <a:bodyPr/>
        <a:lstStyle/>
        <a:p>
          <a:endParaRPr lang="zh-CN" altLang="en-US"/>
        </a:p>
      </dgm:t>
    </dgm:pt>
    <dgm:pt modelId="{53A24F18-B33B-411E-82FD-B18EBE83F364}" type="pres">
      <dgm:prSet presAssocID="{0185ACF1-A434-4BCB-B44F-4B0C6DFAAC74}" presName="connectorText" presStyleLbl="sibTrans1D1" presStyleIdx="4" presStyleCnt="12"/>
      <dgm:spPr/>
      <dgm:t>
        <a:bodyPr/>
        <a:lstStyle/>
        <a:p>
          <a:endParaRPr lang="zh-CN" altLang="en-US"/>
        </a:p>
      </dgm:t>
    </dgm:pt>
    <dgm:pt modelId="{4DC2FE68-9E25-462E-9B95-FAB4F5F70981}" type="pres">
      <dgm:prSet presAssocID="{AB9E387F-7104-4A25-81EF-C442E2E6E8C1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4409D7-A159-4B1B-81A2-B35DEB7831F3}" type="pres">
      <dgm:prSet presAssocID="{268250F0-D1D0-4811-99DB-80457305BAD5}" presName="sibTrans" presStyleLbl="sibTrans1D1" presStyleIdx="5" presStyleCnt="12"/>
      <dgm:spPr/>
      <dgm:t>
        <a:bodyPr/>
        <a:lstStyle/>
        <a:p>
          <a:endParaRPr lang="zh-CN" altLang="en-US"/>
        </a:p>
      </dgm:t>
    </dgm:pt>
    <dgm:pt modelId="{2AEB4579-E797-4C5D-A80E-415752B222E7}" type="pres">
      <dgm:prSet presAssocID="{268250F0-D1D0-4811-99DB-80457305BAD5}" presName="connectorText" presStyleLbl="sibTrans1D1" presStyleIdx="5" presStyleCnt="12"/>
      <dgm:spPr/>
      <dgm:t>
        <a:bodyPr/>
        <a:lstStyle/>
        <a:p>
          <a:endParaRPr lang="zh-CN" altLang="en-US"/>
        </a:p>
      </dgm:t>
    </dgm:pt>
    <dgm:pt modelId="{AE122FB4-FC77-4A4F-8C65-42A6F29A4C0D}" type="pres">
      <dgm:prSet presAssocID="{3D767F0A-ABF8-470A-979F-F81ADC362F5D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95D5FD-5CD2-471A-9CE9-F4C007A07B42}" type="pres">
      <dgm:prSet presAssocID="{6DF1F6BF-398F-4555-AFA9-940C0D1EB4FF}" presName="sibTrans" presStyleLbl="sibTrans1D1" presStyleIdx="6" presStyleCnt="12"/>
      <dgm:spPr/>
      <dgm:t>
        <a:bodyPr/>
        <a:lstStyle/>
        <a:p>
          <a:endParaRPr lang="zh-CN" altLang="en-US"/>
        </a:p>
      </dgm:t>
    </dgm:pt>
    <dgm:pt modelId="{2509F37A-4041-4965-A993-2C8BB2B196A0}" type="pres">
      <dgm:prSet presAssocID="{6DF1F6BF-398F-4555-AFA9-940C0D1EB4FF}" presName="connectorText" presStyleLbl="sibTrans1D1" presStyleIdx="6" presStyleCnt="12"/>
      <dgm:spPr/>
      <dgm:t>
        <a:bodyPr/>
        <a:lstStyle/>
        <a:p>
          <a:endParaRPr lang="zh-CN" altLang="en-US"/>
        </a:p>
      </dgm:t>
    </dgm:pt>
    <dgm:pt modelId="{377140E7-9E11-4768-874E-3D7270192122}" type="pres">
      <dgm:prSet presAssocID="{2CFA3956-4A56-45E8-8A98-F77DB4B5340D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3C839D2-836F-46EC-8265-8E1E6B333976}" type="pres">
      <dgm:prSet presAssocID="{E453F2DE-1314-4DD0-AC76-B3F932E416FB}" presName="sibTrans" presStyleLbl="sibTrans1D1" presStyleIdx="7" presStyleCnt="12"/>
      <dgm:spPr/>
      <dgm:t>
        <a:bodyPr/>
        <a:lstStyle/>
        <a:p>
          <a:endParaRPr lang="zh-CN" altLang="en-US"/>
        </a:p>
      </dgm:t>
    </dgm:pt>
    <dgm:pt modelId="{B1C2A84D-C595-459D-BA47-4D9CD4B20C72}" type="pres">
      <dgm:prSet presAssocID="{E453F2DE-1314-4DD0-AC76-B3F932E416FB}" presName="connectorText" presStyleLbl="sibTrans1D1" presStyleIdx="7" presStyleCnt="12"/>
      <dgm:spPr/>
      <dgm:t>
        <a:bodyPr/>
        <a:lstStyle/>
        <a:p>
          <a:endParaRPr lang="zh-CN" altLang="en-US"/>
        </a:p>
      </dgm:t>
    </dgm:pt>
    <dgm:pt modelId="{159FBFAC-127C-4C1B-944B-96E8FAA80E30}" type="pres">
      <dgm:prSet presAssocID="{3559830A-E79A-4B27-9422-8FF9ADAD50FB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2740EC1-DD1F-4202-B8C7-62DF2A1E969C}" type="pres">
      <dgm:prSet presAssocID="{1F754872-314C-46F8-A75E-11643E02624A}" presName="sibTrans" presStyleLbl="sibTrans1D1" presStyleIdx="8" presStyleCnt="12"/>
      <dgm:spPr/>
      <dgm:t>
        <a:bodyPr/>
        <a:lstStyle/>
        <a:p>
          <a:endParaRPr lang="zh-CN" altLang="en-US"/>
        </a:p>
      </dgm:t>
    </dgm:pt>
    <dgm:pt modelId="{3FF8AA4F-E079-4328-9019-7278ADB5E0E1}" type="pres">
      <dgm:prSet presAssocID="{1F754872-314C-46F8-A75E-11643E02624A}" presName="connectorText" presStyleLbl="sibTrans1D1" presStyleIdx="8" presStyleCnt="12"/>
      <dgm:spPr/>
      <dgm:t>
        <a:bodyPr/>
        <a:lstStyle/>
        <a:p>
          <a:endParaRPr lang="zh-CN" altLang="en-US"/>
        </a:p>
      </dgm:t>
    </dgm:pt>
    <dgm:pt modelId="{9FEF28CF-8FE2-4757-B088-EEC77E6F7553}" type="pres">
      <dgm:prSet presAssocID="{05354055-65CA-4E73-ABDB-340BF809ED90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C479D6-6392-4356-8FF8-1B3DB8F1EAAE}" type="pres">
      <dgm:prSet presAssocID="{7486F5D5-5C79-4B69-8561-ECE060A4E9F2}" presName="sibTrans" presStyleLbl="sibTrans1D1" presStyleIdx="9" presStyleCnt="12"/>
      <dgm:spPr/>
      <dgm:t>
        <a:bodyPr/>
        <a:lstStyle/>
        <a:p>
          <a:endParaRPr lang="zh-CN" altLang="en-US"/>
        </a:p>
      </dgm:t>
    </dgm:pt>
    <dgm:pt modelId="{22F1C47E-582E-4EA3-8272-B66DB021CB97}" type="pres">
      <dgm:prSet presAssocID="{7486F5D5-5C79-4B69-8561-ECE060A4E9F2}" presName="connectorText" presStyleLbl="sibTrans1D1" presStyleIdx="9" presStyleCnt="12"/>
      <dgm:spPr/>
      <dgm:t>
        <a:bodyPr/>
        <a:lstStyle/>
        <a:p>
          <a:endParaRPr lang="zh-CN" altLang="en-US"/>
        </a:p>
      </dgm:t>
    </dgm:pt>
    <dgm:pt modelId="{F38780BE-696C-4202-82BE-904BAFABC45B}" type="pres">
      <dgm:prSet presAssocID="{C4D77AB6-0AB5-4E8B-9636-79FD5DA4AFC7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445899D-E2B5-4D16-81F1-225330332AF5}" type="pres">
      <dgm:prSet presAssocID="{8D74D86A-97F6-4C80-A858-463B9F72F919}" presName="sibTrans" presStyleLbl="sibTrans1D1" presStyleIdx="10" presStyleCnt="12"/>
      <dgm:spPr/>
      <dgm:t>
        <a:bodyPr/>
        <a:lstStyle/>
        <a:p>
          <a:endParaRPr lang="zh-CN" altLang="en-US"/>
        </a:p>
      </dgm:t>
    </dgm:pt>
    <dgm:pt modelId="{6D93AAE2-8995-44DE-9564-13E89B2DF02A}" type="pres">
      <dgm:prSet presAssocID="{8D74D86A-97F6-4C80-A858-463B9F72F919}" presName="connectorText" presStyleLbl="sibTrans1D1" presStyleIdx="10" presStyleCnt="12"/>
      <dgm:spPr/>
      <dgm:t>
        <a:bodyPr/>
        <a:lstStyle/>
        <a:p>
          <a:endParaRPr lang="zh-CN" altLang="en-US"/>
        </a:p>
      </dgm:t>
    </dgm:pt>
    <dgm:pt modelId="{BA7CE795-1E58-4E2F-9CFF-72D0C353B049}" type="pres">
      <dgm:prSet presAssocID="{6B41F8C9-9FAC-4C62-B310-E6B30457FDEB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8C7D964-B9E9-4D8C-9C2B-C28811DCFC49}" type="pres">
      <dgm:prSet presAssocID="{AB80325C-0A0C-4547-A29A-CA9A0AA4DA18}" presName="sibTrans" presStyleLbl="sibTrans1D1" presStyleIdx="11" presStyleCnt="12"/>
      <dgm:spPr/>
      <dgm:t>
        <a:bodyPr/>
        <a:lstStyle/>
        <a:p>
          <a:endParaRPr lang="zh-CN" altLang="en-US"/>
        </a:p>
      </dgm:t>
    </dgm:pt>
    <dgm:pt modelId="{3CC35661-25AE-42D2-BF8D-7382DE3DE08A}" type="pres">
      <dgm:prSet presAssocID="{AB80325C-0A0C-4547-A29A-CA9A0AA4DA18}" presName="connectorText" presStyleLbl="sibTrans1D1" presStyleIdx="11" presStyleCnt="12"/>
      <dgm:spPr/>
      <dgm:t>
        <a:bodyPr/>
        <a:lstStyle/>
        <a:p>
          <a:endParaRPr lang="zh-CN" altLang="en-US"/>
        </a:p>
      </dgm:t>
    </dgm:pt>
    <dgm:pt modelId="{08ADDFBD-84D8-4130-904E-4B1C8FBDD7F9}" type="pres">
      <dgm:prSet presAssocID="{A40EBE7C-EA84-43F8-9BBA-0E593E9B1109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235F41D-08BA-497F-931E-B0DDEA1DA946}" type="presOf" srcId="{05354055-65CA-4E73-ABDB-340BF809ED90}" destId="{9FEF28CF-8FE2-4757-B088-EEC77E6F7553}" srcOrd="0" destOrd="0" presId="urn:microsoft.com/office/officeart/2005/8/layout/bProcess3"/>
    <dgm:cxn modelId="{488B763B-E985-41C4-83DC-A3074D04FE3A}" type="presOf" srcId="{AB80325C-0A0C-4547-A29A-CA9A0AA4DA18}" destId="{E8C7D964-B9E9-4D8C-9C2B-C28811DCFC49}" srcOrd="0" destOrd="0" presId="urn:microsoft.com/office/officeart/2005/8/layout/bProcess3"/>
    <dgm:cxn modelId="{DC667E42-83C8-4C67-8215-B96A8AD06A65}" type="presOf" srcId="{7CFF7BC2-4559-43E3-8E70-FDDC69088E11}" destId="{661CDF74-5185-4EAB-B48B-3FFAD9FFEC9F}" srcOrd="1" destOrd="0" presId="urn:microsoft.com/office/officeart/2005/8/layout/bProcess3"/>
    <dgm:cxn modelId="{B86C8916-A134-4310-9D5E-F234B30E2E08}" srcId="{2568A50D-4DB6-41FE-84FB-1D9B8960CB9A}" destId="{C4D77AB6-0AB5-4E8B-9636-79FD5DA4AFC7}" srcOrd="10" destOrd="0" parTransId="{9CE4C305-A48C-46DE-AFA5-601730D62AF9}" sibTransId="{8D74D86A-97F6-4C80-A858-463B9F72F919}"/>
    <dgm:cxn modelId="{D64E1933-E60F-4E39-87EF-78404CFB2549}" type="presOf" srcId="{8D74D86A-97F6-4C80-A858-463B9F72F919}" destId="{6D93AAE2-8995-44DE-9564-13E89B2DF02A}" srcOrd="1" destOrd="0" presId="urn:microsoft.com/office/officeart/2005/8/layout/bProcess3"/>
    <dgm:cxn modelId="{EB6139DD-81D9-4105-B068-C2A5D715ED4F}" type="presOf" srcId="{8D2BA856-3B1E-4110-9DAB-B267F8BE2DED}" destId="{DEC175B4-AF46-4B5C-85C1-5CDC889B9878}" srcOrd="0" destOrd="0" presId="urn:microsoft.com/office/officeart/2005/8/layout/bProcess3"/>
    <dgm:cxn modelId="{A3EB1265-E7B7-4C3B-B3B1-8E9B5447A873}" srcId="{2568A50D-4DB6-41FE-84FB-1D9B8960CB9A}" destId="{05354055-65CA-4E73-ABDB-340BF809ED90}" srcOrd="9" destOrd="0" parTransId="{E5E0CAE8-26A4-49F5-92DE-69AE26E82797}" sibTransId="{7486F5D5-5C79-4B69-8561-ECE060A4E9F2}"/>
    <dgm:cxn modelId="{7C194499-0AD1-403A-9612-175373D0007F}" type="presOf" srcId="{1F754872-314C-46F8-A75E-11643E02624A}" destId="{12740EC1-DD1F-4202-B8C7-62DF2A1E969C}" srcOrd="0" destOrd="0" presId="urn:microsoft.com/office/officeart/2005/8/layout/bProcess3"/>
    <dgm:cxn modelId="{7140D3CB-7B18-46EA-B1A2-DA223FB88AFB}" type="presOf" srcId="{0185ACF1-A434-4BCB-B44F-4B0C6DFAAC74}" destId="{53A24F18-B33B-411E-82FD-B18EBE83F364}" srcOrd="1" destOrd="0" presId="urn:microsoft.com/office/officeart/2005/8/layout/bProcess3"/>
    <dgm:cxn modelId="{F04A9225-66FB-4697-A138-72D36B522A0D}" srcId="{2568A50D-4DB6-41FE-84FB-1D9B8960CB9A}" destId="{AB9E387F-7104-4A25-81EF-C442E2E6E8C1}" srcOrd="5" destOrd="0" parTransId="{7E8BF655-D5A8-41DB-A5AD-1DD721761800}" sibTransId="{268250F0-D1D0-4811-99DB-80457305BAD5}"/>
    <dgm:cxn modelId="{F4115023-A26B-4527-AD64-676BB830B39E}" srcId="{2568A50D-4DB6-41FE-84FB-1D9B8960CB9A}" destId="{3559830A-E79A-4B27-9422-8FF9ADAD50FB}" srcOrd="8" destOrd="0" parTransId="{F50B5FE7-1E0D-455C-9943-BA080D0FC43D}" sibTransId="{1F754872-314C-46F8-A75E-11643E02624A}"/>
    <dgm:cxn modelId="{BA789649-816E-40BF-A1CC-29144A82ABD6}" type="presOf" srcId="{0185ACF1-A434-4BCB-B44F-4B0C6DFAAC74}" destId="{D41643DB-0810-4752-86AA-A28974AFBDDD}" srcOrd="0" destOrd="0" presId="urn:microsoft.com/office/officeart/2005/8/layout/bProcess3"/>
    <dgm:cxn modelId="{4E907A2F-FC74-47FF-82C9-8A177C0344E6}" type="presOf" srcId="{FE7CB626-D7EA-4D90-A351-BA441BFFDFB5}" destId="{A565E785-8FB2-4184-ABD5-0AF971EDD1A0}" srcOrd="0" destOrd="0" presId="urn:microsoft.com/office/officeart/2005/8/layout/bProcess3"/>
    <dgm:cxn modelId="{374B7F34-998F-4BDD-B6C4-13A91F432A88}" srcId="{2568A50D-4DB6-41FE-84FB-1D9B8960CB9A}" destId="{930A5783-6C48-4C72-98DA-B0F97E88C3D9}" srcOrd="4" destOrd="0" parTransId="{71FD5D48-866F-4403-9D10-6A41FCDE3F61}" sibTransId="{0185ACF1-A434-4BCB-B44F-4B0C6DFAAC74}"/>
    <dgm:cxn modelId="{8FC8BF30-6676-4950-BB26-812E69C66C12}" type="presOf" srcId="{43CE8FF9-7926-457B-B6CB-076654192559}" destId="{144137BC-48CC-4ACF-BE0C-33559C2DB405}" srcOrd="0" destOrd="0" presId="urn:microsoft.com/office/officeart/2005/8/layout/bProcess3"/>
    <dgm:cxn modelId="{CBFB8916-3629-4600-9EBD-FA1414576652}" type="presOf" srcId="{A0FAC587-022E-42FF-9FD0-2528C46BF827}" destId="{0BF5D9CC-E139-4C18-8BF0-8F69105D3F71}" srcOrd="0" destOrd="0" presId="urn:microsoft.com/office/officeart/2005/8/layout/bProcess3"/>
    <dgm:cxn modelId="{2BD98289-716D-4573-8802-0ADBF4F0D004}" type="presOf" srcId="{2CFA3956-4A56-45E8-8A98-F77DB4B5340D}" destId="{377140E7-9E11-4768-874E-3D7270192122}" srcOrd="0" destOrd="0" presId="urn:microsoft.com/office/officeart/2005/8/layout/bProcess3"/>
    <dgm:cxn modelId="{72273706-40FC-43AF-9254-C921DD9F26C6}" type="presOf" srcId="{930A5783-6C48-4C72-98DA-B0F97E88C3D9}" destId="{6D3A4664-71C1-4551-BD9B-C0B0FE644372}" srcOrd="0" destOrd="0" presId="urn:microsoft.com/office/officeart/2005/8/layout/bProcess3"/>
    <dgm:cxn modelId="{BCDDC3F1-3470-4A36-95C9-974938ED7517}" srcId="{2568A50D-4DB6-41FE-84FB-1D9B8960CB9A}" destId="{FE7CB626-D7EA-4D90-A351-BA441BFFDFB5}" srcOrd="1" destOrd="0" parTransId="{F47836F9-2641-4913-877E-35ABD573D57A}" sibTransId="{7CFF7BC2-4559-43E3-8E70-FDDC69088E11}"/>
    <dgm:cxn modelId="{91A6C775-F5A1-4B78-968C-946E17B9A763}" type="presOf" srcId="{3559830A-E79A-4B27-9422-8FF9ADAD50FB}" destId="{159FBFAC-127C-4C1B-944B-96E8FAA80E30}" srcOrd="0" destOrd="0" presId="urn:microsoft.com/office/officeart/2005/8/layout/bProcess3"/>
    <dgm:cxn modelId="{6A5E6683-D8EF-4AD8-A313-7643C8B5ED65}" type="presOf" srcId="{AB9E387F-7104-4A25-81EF-C442E2E6E8C1}" destId="{4DC2FE68-9E25-462E-9B95-FAB4F5F70981}" srcOrd="0" destOrd="0" presId="urn:microsoft.com/office/officeart/2005/8/layout/bProcess3"/>
    <dgm:cxn modelId="{603AC7BE-668D-4E3E-B6A3-096E9144F95E}" srcId="{2568A50D-4DB6-41FE-84FB-1D9B8960CB9A}" destId="{B579C2B7-C147-4639-9E11-2A3D34A78AF9}" srcOrd="0" destOrd="0" parTransId="{D5769C39-56B2-4309-9B77-903BFCCFB388}" sibTransId="{311F1CA8-E52B-476F-B652-50EAA3C10B51}"/>
    <dgm:cxn modelId="{5C761221-7E60-4C5E-AF20-917BA5C9549F}" type="presOf" srcId="{2568A50D-4DB6-41FE-84FB-1D9B8960CB9A}" destId="{35B03F95-4B10-4B34-BA67-F592AFC2FE19}" srcOrd="0" destOrd="0" presId="urn:microsoft.com/office/officeart/2005/8/layout/bProcess3"/>
    <dgm:cxn modelId="{D940FD62-9199-4CD7-9614-60B62953850C}" type="presOf" srcId="{AB80325C-0A0C-4547-A29A-CA9A0AA4DA18}" destId="{3CC35661-25AE-42D2-BF8D-7382DE3DE08A}" srcOrd="1" destOrd="0" presId="urn:microsoft.com/office/officeart/2005/8/layout/bProcess3"/>
    <dgm:cxn modelId="{F3448454-9082-4355-BF04-E69496AC4B06}" type="presOf" srcId="{E453F2DE-1314-4DD0-AC76-B3F932E416FB}" destId="{13C839D2-836F-46EC-8265-8E1E6B333976}" srcOrd="0" destOrd="0" presId="urn:microsoft.com/office/officeart/2005/8/layout/bProcess3"/>
    <dgm:cxn modelId="{ECC4CA69-200E-4539-9BAF-706B115068B4}" type="presOf" srcId="{311F1CA8-E52B-476F-B652-50EAA3C10B51}" destId="{93044419-423A-4857-862D-AF17BEFE4A6E}" srcOrd="1" destOrd="0" presId="urn:microsoft.com/office/officeart/2005/8/layout/bProcess3"/>
    <dgm:cxn modelId="{7876B55B-9802-4772-8DE8-F09F9DD87CBC}" type="presOf" srcId="{A40EBE7C-EA84-43F8-9BBA-0E593E9B1109}" destId="{08ADDFBD-84D8-4130-904E-4B1C8FBDD7F9}" srcOrd="0" destOrd="0" presId="urn:microsoft.com/office/officeart/2005/8/layout/bProcess3"/>
    <dgm:cxn modelId="{06D5EE15-72FE-4174-933B-0ED15F6B5002}" type="presOf" srcId="{268250F0-D1D0-4811-99DB-80457305BAD5}" destId="{0E4409D7-A159-4B1B-81A2-B35DEB7831F3}" srcOrd="0" destOrd="0" presId="urn:microsoft.com/office/officeart/2005/8/layout/bProcess3"/>
    <dgm:cxn modelId="{F468EE90-23C3-4400-9D0D-FB77AB8CC884}" srcId="{2568A50D-4DB6-41FE-84FB-1D9B8960CB9A}" destId="{3D767F0A-ABF8-470A-979F-F81ADC362F5D}" srcOrd="6" destOrd="0" parTransId="{D28D4DE0-454D-41F0-B0E9-B173AA4D68C9}" sibTransId="{6DF1F6BF-398F-4555-AFA9-940C0D1EB4FF}"/>
    <dgm:cxn modelId="{EE6B7B38-681F-4C2E-A973-06EB0BB2F554}" type="presOf" srcId="{7CFF7BC2-4559-43E3-8E70-FDDC69088E11}" destId="{8CBD5FA6-6C8F-4E7A-A0E5-0F2BDBA7FBB1}" srcOrd="0" destOrd="0" presId="urn:microsoft.com/office/officeart/2005/8/layout/bProcess3"/>
    <dgm:cxn modelId="{3B9A7259-9FBC-4174-B3C4-106B98726159}" srcId="{2568A50D-4DB6-41FE-84FB-1D9B8960CB9A}" destId="{6B41F8C9-9FAC-4C62-B310-E6B30457FDEB}" srcOrd="11" destOrd="0" parTransId="{8CDC7068-4C27-4CCF-9DC8-34343A287DBF}" sibTransId="{AB80325C-0A0C-4547-A29A-CA9A0AA4DA18}"/>
    <dgm:cxn modelId="{1AE8001A-799F-41A4-91E3-A1EF49D87FE2}" srcId="{2568A50D-4DB6-41FE-84FB-1D9B8960CB9A}" destId="{A40EBE7C-EA84-43F8-9BBA-0E593E9B1109}" srcOrd="12" destOrd="0" parTransId="{22B0D5D3-9EDF-4F85-A3F6-8D6C9C2AC3AB}" sibTransId="{4580FB21-9D74-4E3A-A45C-7E366A317A58}"/>
    <dgm:cxn modelId="{17E46414-F15D-4F8D-8D58-CE1E448FAA7F}" type="presOf" srcId="{7486F5D5-5C79-4B69-8561-ECE060A4E9F2}" destId="{8AC479D6-6392-4356-8FF8-1B3DB8F1EAAE}" srcOrd="0" destOrd="0" presId="urn:microsoft.com/office/officeart/2005/8/layout/bProcess3"/>
    <dgm:cxn modelId="{CC64FD61-5F82-4059-A72D-1C0B656B7B3A}" type="presOf" srcId="{B579C2B7-C147-4639-9E11-2A3D34A78AF9}" destId="{87522075-C4E9-41A6-A30C-F1C3AC885E35}" srcOrd="0" destOrd="0" presId="urn:microsoft.com/office/officeart/2005/8/layout/bProcess3"/>
    <dgm:cxn modelId="{A93C2750-74BD-43A0-85B9-1AB7A055F81B}" type="presOf" srcId="{268250F0-D1D0-4811-99DB-80457305BAD5}" destId="{2AEB4579-E797-4C5D-A80E-415752B222E7}" srcOrd="1" destOrd="0" presId="urn:microsoft.com/office/officeart/2005/8/layout/bProcess3"/>
    <dgm:cxn modelId="{2286DE34-432F-4278-8FDB-3384BA7A961C}" type="presOf" srcId="{6B41F8C9-9FAC-4C62-B310-E6B30457FDEB}" destId="{BA7CE795-1E58-4E2F-9CFF-72D0C353B049}" srcOrd="0" destOrd="0" presId="urn:microsoft.com/office/officeart/2005/8/layout/bProcess3"/>
    <dgm:cxn modelId="{B86AFA9E-8A3B-4503-B23D-643AD0796A7B}" type="presOf" srcId="{6DF1F6BF-398F-4555-AFA9-940C0D1EB4FF}" destId="{EF95D5FD-5CD2-471A-9CE9-F4C007A07B42}" srcOrd="0" destOrd="0" presId="urn:microsoft.com/office/officeart/2005/8/layout/bProcess3"/>
    <dgm:cxn modelId="{3D8CF2B3-EB3B-41BE-BEF6-6F13A96831CB}" type="presOf" srcId="{6DF1F6BF-398F-4555-AFA9-940C0D1EB4FF}" destId="{2509F37A-4041-4965-A993-2C8BB2B196A0}" srcOrd="1" destOrd="0" presId="urn:microsoft.com/office/officeart/2005/8/layout/bProcess3"/>
    <dgm:cxn modelId="{E5DF603D-B2D7-4B75-84B9-2B16CAF7DC4C}" type="presOf" srcId="{E453F2DE-1314-4DD0-AC76-B3F932E416FB}" destId="{B1C2A84D-C595-459D-BA47-4D9CD4B20C72}" srcOrd="1" destOrd="0" presId="urn:microsoft.com/office/officeart/2005/8/layout/bProcess3"/>
    <dgm:cxn modelId="{4E8A6B48-2ED9-4FE2-80DB-CB44A0CAC98E}" type="presOf" srcId="{7486F5D5-5C79-4B69-8561-ECE060A4E9F2}" destId="{22F1C47E-582E-4EA3-8272-B66DB021CB97}" srcOrd="1" destOrd="0" presId="urn:microsoft.com/office/officeart/2005/8/layout/bProcess3"/>
    <dgm:cxn modelId="{7A77C74C-6276-49A2-9867-68E9AE52C067}" type="presOf" srcId="{8D74D86A-97F6-4C80-A858-463B9F72F919}" destId="{2445899D-E2B5-4D16-81F1-225330332AF5}" srcOrd="0" destOrd="0" presId="urn:microsoft.com/office/officeart/2005/8/layout/bProcess3"/>
    <dgm:cxn modelId="{A2E237C1-2BC4-4B53-BB52-04EE5E092D87}" type="presOf" srcId="{3D767F0A-ABF8-470A-979F-F81ADC362F5D}" destId="{AE122FB4-FC77-4A4F-8C65-42A6F29A4C0D}" srcOrd="0" destOrd="0" presId="urn:microsoft.com/office/officeart/2005/8/layout/bProcess3"/>
    <dgm:cxn modelId="{BECBC766-4C66-4F7B-A87C-4C488A63C16C}" type="presOf" srcId="{C4D77AB6-0AB5-4E8B-9636-79FD5DA4AFC7}" destId="{F38780BE-696C-4202-82BE-904BAFABC45B}" srcOrd="0" destOrd="0" presId="urn:microsoft.com/office/officeart/2005/8/layout/bProcess3"/>
    <dgm:cxn modelId="{42BEA9DC-8398-4ACA-88C4-61DABD22470D}" type="presOf" srcId="{1F754872-314C-46F8-A75E-11643E02624A}" destId="{3FF8AA4F-E079-4328-9019-7278ADB5E0E1}" srcOrd="1" destOrd="0" presId="urn:microsoft.com/office/officeart/2005/8/layout/bProcess3"/>
    <dgm:cxn modelId="{32B5DB2A-68FB-4409-9133-61BF8EA12EB3}" srcId="{2568A50D-4DB6-41FE-84FB-1D9B8960CB9A}" destId="{A0FAC587-022E-42FF-9FD0-2528C46BF827}" srcOrd="3" destOrd="0" parTransId="{DEFBF76F-1068-46B9-B304-DD48982928D4}" sibTransId="{43CE8FF9-7926-457B-B6CB-076654192559}"/>
    <dgm:cxn modelId="{95B74F4B-D9C8-468B-98A2-0E84FC02531A}" type="presOf" srcId="{43CE8FF9-7926-457B-B6CB-076654192559}" destId="{0301C8E7-6090-4275-A71A-20680B7807E0}" srcOrd="1" destOrd="0" presId="urn:microsoft.com/office/officeart/2005/8/layout/bProcess3"/>
    <dgm:cxn modelId="{4E1788F5-7D45-4512-BAE0-F14C5AAB78F9}" srcId="{2568A50D-4DB6-41FE-84FB-1D9B8960CB9A}" destId="{25A295D1-A834-4F6E-AA97-7FBCD8941C2D}" srcOrd="2" destOrd="0" parTransId="{4D741E4D-6D32-4F0B-B5F6-FB8112F45C8E}" sibTransId="{8D2BA856-3B1E-4110-9DAB-B267F8BE2DED}"/>
    <dgm:cxn modelId="{5A7468B9-FAA4-48BE-92C5-BB42D5B93F63}" type="presOf" srcId="{25A295D1-A834-4F6E-AA97-7FBCD8941C2D}" destId="{2BE4C524-0272-4CFA-B01C-52CF00ECAE21}" srcOrd="0" destOrd="0" presId="urn:microsoft.com/office/officeart/2005/8/layout/bProcess3"/>
    <dgm:cxn modelId="{5F922B05-4465-4EFA-A640-1E069322E6D7}" srcId="{2568A50D-4DB6-41FE-84FB-1D9B8960CB9A}" destId="{2CFA3956-4A56-45E8-8A98-F77DB4B5340D}" srcOrd="7" destOrd="0" parTransId="{226E6106-ECA7-4F62-8D0A-8B97A3BEB7D7}" sibTransId="{E453F2DE-1314-4DD0-AC76-B3F932E416FB}"/>
    <dgm:cxn modelId="{05239598-07C6-42F4-AE38-9FA57BCE6856}" type="presOf" srcId="{8D2BA856-3B1E-4110-9DAB-B267F8BE2DED}" destId="{F9117C28-D9AC-4E8A-BE63-B6BD767DABA6}" srcOrd="1" destOrd="0" presId="urn:microsoft.com/office/officeart/2005/8/layout/bProcess3"/>
    <dgm:cxn modelId="{A5013707-21C9-47FB-96CC-3FFC9086985E}" type="presOf" srcId="{311F1CA8-E52B-476F-B652-50EAA3C10B51}" destId="{95A9E44E-8DD2-40E0-9786-E8579491A493}" srcOrd="0" destOrd="0" presId="urn:microsoft.com/office/officeart/2005/8/layout/bProcess3"/>
    <dgm:cxn modelId="{D3C03D23-19DB-4A7C-819D-520DAFE5FCD0}" type="presParOf" srcId="{35B03F95-4B10-4B34-BA67-F592AFC2FE19}" destId="{87522075-C4E9-41A6-A30C-F1C3AC885E35}" srcOrd="0" destOrd="0" presId="urn:microsoft.com/office/officeart/2005/8/layout/bProcess3"/>
    <dgm:cxn modelId="{96713AD4-D437-4ED2-8C22-EAF45BCD95D6}" type="presParOf" srcId="{35B03F95-4B10-4B34-BA67-F592AFC2FE19}" destId="{95A9E44E-8DD2-40E0-9786-E8579491A493}" srcOrd="1" destOrd="0" presId="urn:microsoft.com/office/officeart/2005/8/layout/bProcess3"/>
    <dgm:cxn modelId="{90420072-345A-498A-A6B2-0AC92070445B}" type="presParOf" srcId="{95A9E44E-8DD2-40E0-9786-E8579491A493}" destId="{93044419-423A-4857-862D-AF17BEFE4A6E}" srcOrd="0" destOrd="0" presId="urn:microsoft.com/office/officeart/2005/8/layout/bProcess3"/>
    <dgm:cxn modelId="{D9A814D8-4A24-4259-AFEA-A5B15167D407}" type="presParOf" srcId="{35B03F95-4B10-4B34-BA67-F592AFC2FE19}" destId="{A565E785-8FB2-4184-ABD5-0AF971EDD1A0}" srcOrd="2" destOrd="0" presId="urn:microsoft.com/office/officeart/2005/8/layout/bProcess3"/>
    <dgm:cxn modelId="{DB10F042-DF51-4A26-8F69-91EE30BF3AA2}" type="presParOf" srcId="{35B03F95-4B10-4B34-BA67-F592AFC2FE19}" destId="{8CBD5FA6-6C8F-4E7A-A0E5-0F2BDBA7FBB1}" srcOrd="3" destOrd="0" presId="urn:microsoft.com/office/officeart/2005/8/layout/bProcess3"/>
    <dgm:cxn modelId="{DFE36568-97F0-4C31-ACCC-6CC1735A092B}" type="presParOf" srcId="{8CBD5FA6-6C8F-4E7A-A0E5-0F2BDBA7FBB1}" destId="{661CDF74-5185-4EAB-B48B-3FFAD9FFEC9F}" srcOrd="0" destOrd="0" presId="urn:microsoft.com/office/officeart/2005/8/layout/bProcess3"/>
    <dgm:cxn modelId="{A224643F-AC1D-488B-BC0D-0EFD472A277F}" type="presParOf" srcId="{35B03F95-4B10-4B34-BA67-F592AFC2FE19}" destId="{2BE4C524-0272-4CFA-B01C-52CF00ECAE21}" srcOrd="4" destOrd="0" presId="urn:microsoft.com/office/officeart/2005/8/layout/bProcess3"/>
    <dgm:cxn modelId="{51D67D5B-D231-4097-B7BE-386CCDA1A5A4}" type="presParOf" srcId="{35B03F95-4B10-4B34-BA67-F592AFC2FE19}" destId="{DEC175B4-AF46-4B5C-85C1-5CDC889B9878}" srcOrd="5" destOrd="0" presId="urn:microsoft.com/office/officeart/2005/8/layout/bProcess3"/>
    <dgm:cxn modelId="{6C1CFDEF-03F0-48C0-8DF6-EC53DC79E201}" type="presParOf" srcId="{DEC175B4-AF46-4B5C-85C1-5CDC889B9878}" destId="{F9117C28-D9AC-4E8A-BE63-B6BD767DABA6}" srcOrd="0" destOrd="0" presId="urn:microsoft.com/office/officeart/2005/8/layout/bProcess3"/>
    <dgm:cxn modelId="{756F2187-299E-4033-979B-CE40CEF8A0BE}" type="presParOf" srcId="{35B03F95-4B10-4B34-BA67-F592AFC2FE19}" destId="{0BF5D9CC-E139-4C18-8BF0-8F69105D3F71}" srcOrd="6" destOrd="0" presId="urn:microsoft.com/office/officeart/2005/8/layout/bProcess3"/>
    <dgm:cxn modelId="{4D925769-ABD2-4466-AC58-7169A130AB79}" type="presParOf" srcId="{35B03F95-4B10-4B34-BA67-F592AFC2FE19}" destId="{144137BC-48CC-4ACF-BE0C-33559C2DB405}" srcOrd="7" destOrd="0" presId="urn:microsoft.com/office/officeart/2005/8/layout/bProcess3"/>
    <dgm:cxn modelId="{53CA7536-8E57-4E4B-9AA0-1C9B0E9ABA64}" type="presParOf" srcId="{144137BC-48CC-4ACF-BE0C-33559C2DB405}" destId="{0301C8E7-6090-4275-A71A-20680B7807E0}" srcOrd="0" destOrd="0" presId="urn:microsoft.com/office/officeart/2005/8/layout/bProcess3"/>
    <dgm:cxn modelId="{6102C0A5-A088-4903-B27E-E9126AA01B89}" type="presParOf" srcId="{35B03F95-4B10-4B34-BA67-F592AFC2FE19}" destId="{6D3A4664-71C1-4551-BD9B-C0B0FE644372}" srcOrd="8" destOrd="0" presId="urn:microsoft.com/office/officeart/2005/8/layout/bProcess3"/>
    <dgm:cxn modelId="{223E4975-D445-4717-AC9D-D75989460054}" type="presParOf" srcId="{35B03F95-4B10-4B34-BA67-F592AFC2FE19}" destId="{D41643DB-0810-4752-86AA-A28974AFBDDD}" srcOrd="9" destOrd="0" presId="urn:microsoft.com/office/officeart/2005/8/layout/bProcess3"/>
    <dgm:cxn modelId="{3BA2FDCA-3016-475F-8E1A-262267E818EB}" type="presParOf" srcId="{D41643DB-0810-4752-86AA-A28974AFBDDD}" destId="{53A24F18-B33B-411E-82FD-B18EBE83F364}" srcOrd="0" destOrd="0" presId="urn:microsoft.com/office/officeart/2005/8/layout/bProcess3"/>
    <dgm:cxn modelId="{73D9C74E-EEF1-419A-BA1B-F03141C87EB4}" type="presParOf" srcId="{35B03F95-4B10-4B34-BA67-F592AFC2FE19}" destId="{4DC2FE68-9E25-462E-9B95-FAB4F5F70981}" srcOrd="10" destOrd="0" presId="urn:microsoft.com/office/officeart/2005/8/layout/bProcess3"/>
    <dgm:cxn modelId="{B14B1B2E-9184-4592-8A5E-D7DE9ACF3E47}" type="presParOf" srcId="{35B03F95-4B10-4B34-BA67-F592AFC2FE19}" destId="{0E4409D7-A159-4B1B-81A2-B35DEB7831F3}" srcOrd="11" destOrd="0" presId="urn:microsoft.com/office/officeart/2005/8/layout/bProcess3"/>
    <dgm:cxn modelId="{8984CFAD-2452-4914-B507-CF9509E60921}" type="presParOf" srcId="{0E4409D7-A159-4B1B-81A2-B35DEB7831F3}" destId="{2AEB4579-E797-4C5D-A80E-415752B222E7}" srcOrd="0" destOrd="0" presId="urn:microsoft.com/office/officeart/2005/8/layout/bProcess3"/>
    <dgm:cxn modelId="{B7B838E5-041D-4AC0-BB61-B3FF0CF750D7}" type="presParOf" srcId="{35B03F95-4B10-4B34-BA67-F592AFC2FE19}" destId="{AE122FB4-FC77-4A4F-8C65-42A6F29A4C0D}" srcOrd="12" destOrd="0" presId="urn:microsoft.com/office/officeart/2005/8/layout/bProcess3"/>
    <dgm:cxn modelId="{D1CD02EF-0AA2-4BA3-8958-0C4FC184C306}" type="presParOf" srcId="{35B03F95-4B10-4B34-BA67-F592AFC2FE19}" destId="{EF95D5FD-5CD2-471A-9CE9-F4C007A07B42}" srcOrd="13" destOrd="0" presId="urn:microsoft.com/office/officeart/2005/8/layout/bProcess3"/>
    <dgm:cxn modelId="{93F25261-6685-47F9-8A42-B81EF17B41FD}" type="presParOf" srcId="{EF95D5FD-5CD2-471A-9CE9-F4C007A07B42}" destId="{2509F37A-4041-4965-A993-2C8BB2B196A0}" srcOrd="0" destOrd="0" presId="urn:microsoft.com/office/officeart/2005/8/layout/bProcess3"/>
    <dgm:cxn modelId="{729EEF2E-9144-414C-8313-E75C2C26F994}" type="presParOf" srcId="{35B03F95-4B10-4B34-BA67-F592AFC2FE19}" destId="{377140E7-9E11-4768-874E-3D7270192122}" srcOrd="14" destOrd="0" presId="urn:microsoft.com/office/officeart/2005/8/layout/bProcess3"/>
    <dgm:cxn modelId="{0EC57DF7-DDFA-4188-81CB-4BDD59CB0B47}" type="presParOf" srcId="{35B03F95-4B10-4B34-BA67-F592AFC2FE19}" destId="{13C839D2-836F-46EC-8265-8E1E6B333976}" srcOrd="15" destOrd="0" presId="urn:microsoft.com/office/officeart/2005/8/layout/bProcess3"/>
    <dgm:cxn modelId="{5EC074B6-8041-42A6-9064-6FF5F90BAEC4}" type="presParOf" srcId="{13C839D2-836F-46EC-8265-8E1E6B333976}" destId="{B1C2A84D-C595-459D-BA47-4D9CD4B20C72}" srcOrd="0" destOrd="0" presId="urn:microsoft.com/office/officeart/2005/8/layout/bProcess3"/>
    <dgm:cxn modelId="{4E5A00A8-14FB-4492-A358-4C78C6B40452}" type="presParOf" srcId="{35B03F95-4B10-4B34-BA67-F592AFC2FE19}" destId="{159FBFAC-127C-4C1B-944B-96E8FAA80E30}" srcOrd="16" destOrd="0" presId="urn:microsoft.com/office/officeart/2005/8/layout/bProcess3"/>
    <dgm:cxn modelId="{8B107F0D-E66C-4F97-9FED-224ACE063DF3}" type="presParOf" srcId="{35B03F95-4B10-4B34-BA67-F592AFC2FE19}" destId="{12740EC1-DD1F-4202-B8C7-62DF2A1E969C}" srcOrd="17" destOrd="0" presId="urn:microsoft.com/office/officeart/2005/8/layout/bProcess3"/>
    <dgm:cxn modelId="{4712CDF2-7DC0-4C32-BC90-3B12367D5E40}" type="presParOf" srcId="{12740EC1-DD1F-4202-B8C7-62DF2A1E969C}" destId="{3FF8AA4F-E079-4328-9019-7278ADB5E0E1}" srcOrd="0" destOrd="0" presId="urn:microsoft.com/office/officeart/2005/8/layout/bProcess3"/>
    <dgm:cxn modelId="{AEBF788E-3549-4588-8792-85B7FD8DDEA1}" type="presParOf" srcId="{35B03F95-4B10-4B34-BA67-F592AFC2FE19}" destId="{9FEF28CF-8FE2-4757-B088-EEC77E6F7553}" srcOrd="18" destOrd="0" presId="urn:microsoft.com/office/officeart/2005/8/layout/bProcess3"/>
    <dgm:cxn modelId="{7DC08E75-1B84-4736-8040-8E0AA0A39EA7}" type="presParOf" srcId="{35B03F95-4B10-4B34-BA67-F592AFC2FE19}" destId="{8AC479D6-6392-4356-8FF8-1B3DB8F1EAAE}" srcOrd="19" destOrd="0" presId="urn:microsoft.com/office/officeart/2005/8/layout/bProcess3"/>
    <dgm:cxn modelId="{DF178AF5-265B-4C0F-A0B5-171D12194943}" type="presParOf" srcId="{8AC479D6-6392-4356-8FF8-1B3DB8F1EAAE}" destId="{22F1C47E-582E-4EA3-8272-B66DB021CB97}" srcOrd="0" destOrd="0" presId="urn:microsoft.com/office/officeart/2005/8/layout/bProcess3"/>
    <dgm:cxn modelId="{9995972C-4B79-433D-A7FC-9A8DFEB8D809}" type="presParOf" srcId="{35B03F95-4B10-4B34-BA67-F592AFC2FE19}" destId="{F38780BE-696C-4202-82BE-904BAFABC45B}" srcOrd="20" destOrd="0" presId="urn:microsoft.com/office/officeart/2005/8/layout/bProcess3"/>
    <dgm:cxn modelId="{63AACC44-00A0-4D61-919D-657FF36765FA}" type="presParOf" srcId="{35B03F95-4B10-4B34-BA67-F592AFC2FE19}" destId="{2445899D-E2B5-4D16-81F1-225330332AF5}" srcOrd="21" destOrd="0" presId="urn:microsoft.com/office/officeart/2005/8/layout/bProcess3"/>
    <dgm:cxn modelId="{0C2561C1-C505-4BEF-BF10-DF9313EDDCAB}" type="presParOf" srcId="{2445899D-E2B5-4D16-81F1-225330332AF5}" destId="{6D93AAE2-8995-44DE-9564-13E89B2DF02A}" srcOrd="0" destOrd="0" presId="urn:microsoft.com/office/officeart/2005/8/layout/bProcess3"/>
    <dgm:cxn modelId="{C613580B-07EB-4E0E-9F0E-9F901322B8E8}" type="presParOf" srcId="{35B03F95-4B10-4B34-BA67-F592AFC2FE19}" destId="{BA7CE795-1E58-4E2F-9CFF-72D0C353B049}" srcOrd="22" destOrd="0" presId="urn:microsoft.com/office/officeart/2005/8/layout/bProcess3"/>
    <dgm:cxn modelId="{6676C3AE-367E-4EF8-801D-2EEF8FA9678F}" type="presParOf" srcId="{35B03F95-4B10-4B34-BA67-F592AFC2FE19}" destId="{E8C7D964-B9E9-4D8C-9C2B-C28811DCFC49}" srcOrd="23" destOrd="0" presId="urn:microsoft.com/office/officeart/2005/8/layout/bProcess3"/>
    <dgm:cxn modelId="{6383EEA0-6CFE-4FF7-9D1A-4ACED8CED2F4}" type="presParOf" srcId="{E8C7D964-B9E9-4D8C-9C2B-C28811DCFC49}" destId="{3CC35661-25AE-42D2-BF8D-7382DE3DE08A}" srcOrd="0" destOrd="0" presId="urn:microsoft.com/office/officeart/2005/8/layout/bProcess3"/>
    <dgm:cxn modelId="{5EE61C1B-453F-4659-9DB8-7D86946D260A}" type="presParOf" srcId="{35B03F95-4B10-4B34-BA67-F592AFC2FE19}" destId="{08ADDFBD-84D8-4130-904E-4B1C8FBDD7F9}" srcOrd="2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9E9AC4-503D-48C4-B9C1-6DCF7D5C4020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</dgm:pt>
    <dgm:pt modelId="{44465079-AE6E-4370-9B79-7EEFF1BA9628}">
      <dgm:prSet phldrT="[文本]"/>
      <dgm:spPr/>
      <dgm:t>
        <a:bodyPr/>
        <a:lstStyle/>
        <a:p>
          <a:r>
            <a:rPr lang="en-US" altLang="zh-CN" dirty="0" smtClean="0">
              <a:latin typeface="Century Gothic" panose="020B0502020202020204" pitchFamily="34" charset="0"/>
            </a:rPr>
            <a:t>Submit jobs</a:t>
          </a:r>
          <a:endParaRPr lang="zh-CN" altLang="en-US" dirty="0">
            <a:latin typeface="Century Gothic" panose="020B0502020202020204" pitchFamily="34" charset="0"/>
          </a:endParaRPr>
        </a:p>
      </dgm:t>
    </dgm:pt>
    <dgm:pt modelId="{4DAA275E-1488-412B-A878-4B473CE668AF}" type="parTrans" cxnId="{A2CFFC8D-A824-4E4E-8982-F67843ACBDB7}">
      <dgm:prSet/>
      <dgm:spPr/>
      <dgm:t>
        <a:bodyPr/>
        <a:lstStyle/>
        <a:p>
          <a:endParaRPr lang="zh-CN" altLang="en-US"/>
        </a:p>
      </dgm:t>
    </dgm:pt>
    <dgm:pt modelId="{65A6AA72-877B-4B4D-A0CF-233B82D7EAB3}" type="sibTrans" cxnId="{A2CFFC8D-A824-4E4E-8982-F67843ACBDB7}">
      <dgm:prSet/>
      <dgm:spPr/>
      <dgm:t>
        <a:bodyPr/>
        <a:lstStyle/>
        <a:p>
          <a:endParaRPr lang="zh-CN" altLang="en-US"/>
        </a:p>
      </dgm:t>
    </dgm:pt>
    <dgm:pt modelId="{CF97C417-FCB1-4760-AD44-F183F4A076CA}" type="pres">
      <dgm:prSet presAssocID="{F19E9AC4-503D-48C4-B9C1-6DCF7D5C4020}" presName="arrowDiagram" presStyleCnt="0">
        <dgm:presLayoutVars>
          <dgm:chMax val="5"/>
          <dgm:dir/>
          <dgm:resizeHandles val="exact"/>
        </dgm:presLayoutVars>
      </dgm:prSet>
      <dgm:spPr/>
    </dgm:pt>
    <dgm:pt modelId="{119DC276-57A0-4C70-A7CF-0458CC39A55F}" type="pres">
      <dgm:prSet presAssocID="{F19E9AC4-503D-48C4-B9C1-6DCF7D5C4020}" presName="arrow" presStyleLbl="bgShp" presStyleIdx="0" presStyleCnt="1" custLinFactNeighborX="9553" custLinFactNeighborY="57245"/>
      <dgm:spPr/>
    </dgm:pt>
    <dgm:pt modelId="{02090C77-0E39-462B-83B8-FF228FAD8666}" type="pres">
      <dgm:prSet presAssocID="{F19E9AC4-503D-48C4-B9C1-6DCF7D5C4020}" presName="arrowDiagram1" presStyleCnt="0">
        <dgm:presLayoutVars>
          <dgm:bulletEnabled val="1"/>
        </dgm:presLayoutVars>
      </dgm:prSet>
      <dgm:spPr/>
    </dgm:pt>
    <dgm:pt modelId="{A6F08C5F-2F67-4CB7-B2B2-E0DBF1ED0463}" type="pres">
      <dgm:prSet presAssocID="{44465079-AE6E-4370-9B79-7EEFF1BA9628}" presName="bullet1" presStyleLbl="node1" presStyleIdx="0" presStyleCnt="1"/>
      <dgm:spPr/>
    </dgm:pt>
    <dgm:pt modelId="{1A764FFE-75A2-4BC4-AEFB-3CEFFBFE94CC}" type="pres">
      <dgm:prSet presAssocID="{44465079-AE6E-4370-9B79-7EEFF1BA9628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2CFFC8D-A824-4E4E-8982-F67843ACBDB7}" srcId="{F19E9AC4-503D-48C4-B9C1-6DCF7D5C4020}" destId="{44465079-AE6E-4370-9B79-7EEFF1BA9628}" srcOrd="0" destOrd="0" parTransId="{4DAA275E-1488-412B-A878-4B473CE668AF}" sibTransId="{65A6AA72-877B-4B4D-A0CF-233B82D7EAB3}"/>
    <dgm:cxn modelId="{47CDD2CA-F9B9-4D5E-94B8-E1E05C6FB423}" type="presOf" srcId="{44465079-AE6E-4370-9B79-7EEFF1BA9628}" destId="{1A764FFE-75A2-4BC4-AEFB-3CEFFBFE94CC}" srcOrd="0" destOrd="0" presId="urn:microsoft.com/office/officeart/2005/8/layout/arrow2"/>
    <dgm:cxn modelId="{6445A49B-CAFC-4874-82D8-619E3228321A}" type="presOf" srcId="{F19E9AC4-503D-48C4-B9C1-6DCF7D5C4020}" destId="{CF97C417-FCB1-4760-AD44-F183F4A076CA}" srcOrd="0" destOrd="0" presId="urn:microsoft.com/office/officeart/2005/8/layout/arrow2"/>
    <dgm:cxn modelId="{6494A369-2098-43AD-86CB-4983CF901648}" type="presParOf" srcId="{CF97C417-FCB1-4760-AD44-F183F4A076CA}" destId="{119DC276-57A0-4C70-A7CF-0458CC39A55F}" srcOrd="0" destOrd="0" presId="urn:microsoft.com/office/officeart/2005/8/layout/arrow2"/>
    <dgm:cxn modelId="{18174B88-1BD2-4B13-A41E-F62AFE9133A2}" type="presParOf" srcId="{CF97C417-FCB1-4760-AD44-F183F4A076CA}" destId="{02090C77-0E39-462B-83B8-FF228FAD8666}" srcOrd="1" destOrd="0" presId="urn:microsoft.com/office/officeart/2005/8/layout/arrow2"/>
    <dgm:cxn modelId="{169979F7-134A-4BE4-95C4-6C5D5C553107}" type="presParOf" srcId="{02090C77-0E39-462B-83B8-FF228FAD8666}" destId="{A6F08C5F-2F67-4CB7-B2B2-E0DBF1ED0463}" srcOrd="0" destOrd="0" presId="urn:microsoft.com/office/officeart/2005/8/layout/arrow2"/>
    <dgm:cxn modelId="{903B2466-86C7-45FF-A96E-E3CFF4405068}" type="presParOf" srcId="{02090C77-0E39-462B-83B8-FF228FAD8666}" destId="{1A764FFE-75A2-4BC4-AEFB-3CEFFBFE94CC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C490D-C8C6-437B-A283-4FC0FF4D5ABB}">
      <dsp:nvSpPr>
        <dsp:cNvPr id="0" name=""/>
        <dsp:cNvSpPr/>
      </dsp:nvSpPr>
      <dsp:spPr>
        <a:xfrm>
          <a:off x="3644772" y="1288813"/>
          <a:ext cx="1651058" cy="165126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954CA48-ECC7-40D1-920A-97D473E1F369}">
      <dsp:nvSpPr>
        <dsp:cNvPr id="0" name=""/>
        <dsp:cNvSpPr/>
      </dsp:nvSpPr>
      <dsp:spPr>
        <a:xfrm>
          <a:off x="3524382" y="0"/>
          <a:ext cx="1891837" cy="10124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Century Gothic" panose="020B0502020202020204" pitchFamily="34" charset="0"/>
            </a:rPr>
            <a:t>Powerful multi-core processors</a:t>
          </a:r>
          <a:endParaRPr lang="en-US" sz="2000" b="0" kern="1200" dirty="0">
            <a:latin typeface="Century Gothic" panose="020B0502020202020204" pitchFamily="34" charset="0"/>
          </a:endParaRPr>
        </a:p>
      </dsp:txBody>
      <dsp:txXfrm>
        <a:off x="3524382" y="0"/>
        <a:ext cx="1891837" cy="1012422"/>
      </dsp:txXfrm>
    </dsp:sp>
    <dsp:sp modelId="{21B435CA-C29D-49FF-8030-CF89B042DC11}">
      <dsp:nvSpPr>
        <dsp:cNvPr id="0" name=""/>
        <dsp:cNvSpPr/>
      </dsp:nvSpPr>
      <dsp:spPr>
        <a:xfrm>
          <a:off x="4129082" y="1521670"/>
          <a:ext cx="1651058" cy="165126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E129A05-3A15-4EAD-BD82-9C6441031163}">
      <dsp:nvSpPr>
        <dsp:cNvPr id="0" name=""/>
        <dsp:cNvSpPr/>
      </dsp:nvSpPr>
      <dsp:spPr>
        <a:xfrm>
          <a:off x="5983771" y="961801"/>
          <a:ext cx="1788646" cy="111366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Century Gothic" panose="020B0502020202020204" pitchFamily="34" charset="0"/>
            </a:rPr>
            <a:t>General purpose graphic processors</a:t>
          </a:r>
          <a:endParaRPr lang="en-US" sz="2000" b="0" kern="1200" dirty="0">
            <a:latin typeface="Century Gothic" panose="020B0502020202020204" pitchFamily="34" charset="0"/>
          </a:endParaRPr>
        </a:p>
      </dsp:txBody>
      <dsp:txXfrm>
        <a:off x="5983771" y="961801"/>
        <a:ext cx="1788646" cy="1113664"/>
      </dsp:txXfrm>
    </dsp:sp>
    <dsp:sp modelId="{9A135796-A390-4593-9005-63F91538D79E}">
      <dsp:nvSpPr>
        <dsp:cNvPr id="0" name=""/>
        <dsp:cNvSpPr/>
      </dsp:nvSpPr>
      <dsp:spPr>
        <a:xfrm>
          <a:off x="4248096" y="2045599"/>
          <a:ext cx="1651058" cy="165126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F7AD20-58D3-4B45-8A8E-0538AC0226DE}">
      <dsp:nvSpPr>
        <dsp:cNvPr id="0" name=""/>
        <dsp:cNvSpPr/>
      </dsp:nvSpPr>
      <dsp:spPr>
        <a:xfrm>
          <a:off x="6155757" y="2379192"/>
          <a:ext cx="1754249" cy="118959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0" kern="1200" dirty="0" smtClean="0">
              <a:latin typeface="Century Gothic" panose="020B0502020202020204" pitchFamily="34" charset="0"/>
            </a:rPr>
            <a:t>Intel Many Integrated Core Architecture</a:t>
          </a:r>
          <a:endParaRPr lang="en-US" sz="2000" b="0" kern="1200" dirty="0">
            <a:latin typeface="Century Gothic" panose="020B0502020202020204" pitchFamily="34" charset="0"/>
          </a:endParaRPr>
        </a:p>
      </dsp:txBody>
      <dsp:txXfrm>
        <a:off x="6155757" y="2379192"/>
        <a:ext cx="1754249" cy="1189596"/>
      </dsp:txXfrm>
    </dsp:sp>
    <dsp:sp modelId="{19147E0B-EB9A-4CE4-A3C5-7FFA23AB1A9C}">
      <dsp:nvSpPr>
        <dsp:cNvPr id="0" name=""/>
        <dsp:cNvSpPr/>
      </dsp:nvSpPr>
      <dsp:spPr>
        <a:xfrm>
          <a:off x="3913069" y="2465754"/>
          <a:ext cx="1651058" cy="165126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8BEE98C-1FB9-4B51-A8EE-879789732AA9}">
      <dsp:nvSpPr>
        <dsp:cNvPr id="0" name=""/>
        <dsp:cNvSpPr/>
      </dsp:nvSpPr>
      <dsp:spPr>
        <a:xfrm>
          <a:off x="5399022" y="3973757"/>
          <a:ext cx="1891837" cy="10883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Century Gothic" panose="020B0502020202020204" pitchFamily="34" charset="0"/>
            </a:rPr>
            <a:t> Superior software methodologies</a:t>
          </a:r>
          <a:endParaRPr lang="en-US" sz="2000" b="0" kern="1200" dirty="0">
            <a:latin typeface="Century Gothic" panose="020B0502020202020204" pitchFamily="34" charset="0"/>
          </a:endParaRPr>
        </a:p>
      </dsp:txBody>
      <dsp:txXfrm>
        <a:off x="5399022" y="3973757"/>
        <a:ext cx="1891837" cy="1088354"/>
      </dsp:txXfrm>
    </dsp:sp>
    <dsp:sp modelId="{C67BEDA0-F073-483F-A7A0-06710CE41AC5}">
      <dsp:nvSpPr>
        <dsp:cNvPr id="0" name=""/>
        <dsp:cNvSpPr/>
      </dsp:nvSpPr>
      <dsp:spPr>
        <a:xfrm>
          <a:off x="3376475" y="2465754"/>
          <a:ext cx="1651058" cy="1651260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1170B48-8287-478A-9020-D675F8A629BB}">
      <dsp:nvSpPr>
        <dsp:cNvPr id="0" name=""/>
        <dsp:cNvSpPr/>
      </dsp:nvSpPr>
      <dsp:spPr>
        <a:xfrm>
          <a:off x="1649743" y="3973757"/>
          <a:ext cx="1891837" cy="10883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Century Gothic" panose="020B0502020202020204" pitchFamily="34" charset="0"/>
            </a:rPr>
            <a:t>Virtualization leveraging the powerful hardware</a:t>
          </a:r>
          <a:endParaRPr lang="en-US" sz="2000" b="0" kern="1200" dirty="0">
            <a:latin typeface="Century Gothic" panose="020B0502020202020204" pitchFamily="34" charset="0"/>
          </a:endParaRPr>
        </a:p>
      </dsp:txBody>
      <dsp:txXfrm>
        <a:off x="1649743" y="3973757"/>
        <a:ext cx="1891837" cy="1088354"/>
      </dsp:txXfrm>
    </dsp:sp>
    <dsp:sp modelId="{797AA1BA-9D5C-4425-B328-D07EDE36C7DC}">
      <dsp:nvSpPr>
        <dsp:cNvPr id="0" name=""/>
        <dsp:cNvSpPr/>
      </dsp:nvSpPr>
      <dsp:spPr>
        <a:xfrm>
          <a:off x="3041448" y="2045599"/>
          <a:ext cx="1651058" cy="165126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6BF4158-D9D8-4F8B-822A-D43BDD639E05}">
      <dsp:nvSpPr>
        <dsp:cNvPr id="0" name=""/>
        <dsp:cNvSpPr/>
      </dsp:nvSpPr>
      <dsp:spPr>
        <a:xfrm>
          <a:off x="846716" y="2379192"/>
          <a:ext cx="2122010" cy="118959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Century Gothic" panose="020B0502020202020204" pitchFamily="34" charset="0"/>
            </a:rPr>
            <a:t>Wider bandwidth for communication</a:t>
          </a:r>
          <a:endParaRPr lang="en-US" sz="2000" b="0" kern="1200" dirty="0">
            <a:latin typeface="Century Gothic" panose="020B0502020202020204" pitchFamily="34" charset="0"/>
          </a:endParaRPr>
        </a:p>
      </dsp:txBody>
      <dsp:txXfrm>
        <a:off x="846716" y="2379192"/>
        <a:ext cx="2122010" cy="1189596"/>
      </dsp:txXfrm>
    </dsp:sp>
    <dsp:sp modelId="{7303B195-9C79-4D17-BD8B-7BD9E85B1F45}">
      <dsp:nvSpPr>
        <dsp:cNvPr id="0" name=""/>
        <dsp:cNvSpPr/>
      </dsp:nvSpPr>
      <dsp:spPr>
        <a:xfrm>
          <a:off x="3160462" y="1521670"/>
          <a:ext cx="1651058" cy="165126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69225BA-893E-4AB8-A1B2-6574D31470DD}">
      <dsp:nvSpPr>
        <dsp:cNvPr id="0" name=""/>
        <dsp:cNvSpPr/>
      </dsp:nvSpPr>
      <dsp:spPr>
        <a:xfrm>
          <a:off x="1168184" y="961801"/>
          <a:ext cx="1788646" cy="111366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Century Gothic" panose="020B0502020202020204" pitchFamily="34" charset="0"/>
            </a:rPr>
            <a:t>Proliferation of devices</a:t>
          </a:r>
          <a:endParaRPr lang="en-US" sz="2000" b="0" kern="1200" dirty="0">
            <a:latin typeface="Century Gothic" panose="020B0502020202020204" pitchFamily="34" charset="0"/>
          </a:endParaRPr>
        </a:p>
      </dsp:txBody>
      <dsp:txXfrm>
        <a:off x="1168184" y="961801"/>
        <a:ext cx="1788646" cy="1113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5A59A-A95D-4D64-A23C-27EA9D266F1D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E8A11-9817-43B5-AE15-6224F7CDBD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10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Is cloud suitable for scientific computing?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18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541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Distributed Resource Management Application API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106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AI: Agile Infrastructure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727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/>
              <a:t>HEP-SPEC06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185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Is cloud suitable for scientific computing?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7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https://sciencenode.org/visualization/animation-shows-large-hadron-collider-data-processing.php</a:t>
            </a:r>
          </a:p>
          <a:p>
            <a:r>
              <a:rPr lang="en-US" altLang="zh-CN" dirty="0" smtClean="0"/>
              <a:t>http://which-50.com/blog/2015/august/03/this-is-what-big-data-really-looks-like-cern-the-universe-and-everything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873D6-8E7A-40B4-988E-A7C5ADF9249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086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http://monarc.web.cern.ch/MONARC/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873D6-8E7A-40B4-988E-A7C5ADF9249F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363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Is cloud suitable for scientific computing?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162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52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Is cloud suitable for scientific computing?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47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Usually,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PaaS</a:t>
            </a:r>
            <a:r>
              <a:rPr lang="en-US" altLang="zh-CN" baseline="0" dirty="0" smtClean="0"/>
              <a:t> deliver service through API method.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361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619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EC2: Elastic Computing Cloud</a:t>
            </a:r>
            <a:r>
              <a:rPr lang="en-US" altLang="zh-CN" baseline="0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S3:  Simple Storage </a:t>
            </a:r>
            <a:r>
              <a:rPr lang="en-US" altLang="zh-CN" dirty="0" err="1" smtClean="0"/>
              <a:t>Serivce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39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Is cloud suitable for scientific computing?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9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50913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EC98DD-43A7-4440-981E-EF22F454846A}" type="slidenum">
              <a:rPr lang="es-ES" altLang="zh-CN" sz="1300" b="0">
                <a:latin typeface="Times New Roman" panose="02020603050405020304" pitchFamily="18" charset="0"/>
              </a:rPr>
              <a:pPr eaLnBrk="1" hangingPunct="1"/>
              <a:t>27</a:t>
            </a:fld>
            <a:endParaRPr lang="es-ES" altLang="zh-CN" sz="1300" b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63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E8A11-9817-43B5-AE15-6224F7CDBD3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8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20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27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34648"/>
            <a:ext cx="7886700" cy="947057"/>
          </a:xfrm>
        </p:spPr>
        <p:txBody>
          <a:bodyPr>
            <a:normAutofit/>
          </a:bodyPr>
          <a:lstStyle>
            <a:lvl1pPr>
              <a:defRPr sz="4000">
                <a:latin typeface="Century Gothic" panose="020B0502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r>
              <a:rPr lang="en-US" altLang="zh-CN" dirty="0" smtClean="0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49865"/>
            <a:ext cx="7886700" cy="520035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p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zh-CN" altLang="en-US" dirty="0" smtClean="0"/>
              <a:t> 单击此处编辑母版文本样式</a:t>
            </a:r>
            <a:r>
              <a:rPr lang="en-US" altLang="zh-CN" dirty="0" smtClean="0"/>
              <a:t>s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8621486" y="6651171"/>
            <a:ext cx="522514" cy="20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36E05B66-63EC-4223-B987-9D7C99193D7E}" type="slidenum">
              <a:rPr lang="zh-CN" altLang="en-US" sz="1200" smtClean="0"/>
              <a:t>‹#›</a:t>
            </a:fld>
            <a:endParaRPr lang="zh-CN" altLang="en-US" sz="1200" dirty="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28650" y="993647"/>
            <a:ext cx="78867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 userDrawn="1"/>
        </p:nvSpPr>
        <p:spPr>
          <a:xfrm>
            <a:off x="8515350" y="655022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A8635C7-1F52-4B0F-BDDC-7E49D3EFD12B}" type="slidenum">
              <a:rPr lang="en-US" altLang="zh-CN" sz="1600" smtClean="0">
                <a:latin typeface="Century Gothic" panose="020B0502020202020204" pitchFamily="34" charset="0"/>
              </a:rPr>
              <a:t>‹#›</a:t>
            </a:fld>
            <a:endParaRPr lang="zh-CN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2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97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37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30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77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53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4E21D-63C3-4B3F-9215-785D8976F34C}" type="datetimeFigureOut">
              <a:rPr lang="zh-CN" altLang="en-US" smtClean="0"/>
              <a:t>2015/11/13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A11A0-86B0-45DB-AF23-C0518840A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58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70114"/>
            <a:ext cx="7886700" cy="947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r>
              <a:rPr lang="en-US" altLang="zh-CN" dirty="0" smtClean="0"/>
              <a:t>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67544"/>
            <a:ext cx="7886700" cy="4844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 单击此处编辑母版文本样式</a:t>
            </a:r>
            <a:r>
              <a:rPr lang="en-US" altLang="zh-CN" dirty="0" smtClean="0"/>
              <a:t>s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 第二级</a:t>
            </a:r>
            <a:r>
              <a:rPr lang="en-US" altLang="zh-CN" dirty="0" smtClean="0"/>
              <a:t>s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 第三级</a:t>
            </a:r>
            <a:r>
              <a:rPr lang="en-US" altLang="zh-CN" dirty="0" smtClean="0"/>
              <a:t>s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r>
              <a:rPr lang="en-US" altLang="zh-CN" dirty="0" smtClean="0"/>
              <a:t>s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7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p"/>
        <a:defRPr sz="2400" kern="12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p"/>
        <a:defRPr sz="1800" kern="12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upload.wikimedia.org/wikipedia/commons/2/27/Cloud_applications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src.nist.gov/publications/nistpubs/800-145/SP800-145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df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7.pd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2318" y="1314531"/>
            <a:ext cx="7175241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/>
              <a:t>High </a:t>
            </a:r>
            <a:r>
              <a:rPr lang="en-US" altLang="zh-CN" sz="3600" dirty="0"/>
              <a:t>Energy Physics Analysis in Cloud</a:t>
            </a:r>
            <a:endParaRPr lang="zh-CN" altLang="en-US" sz="36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60938" y="4188781"/>
            <a:ext cx="6858000" cy="1124899"/>
          </a:xfrm>
        </p:spPr>
        <p:txBody>
          <a:bodyPr/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Yaodong Cheng, CC-IHEP, CAS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chyd@ihep.ac.cn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2661" cy="13145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097" y="-1"/>
            <a:ext cx="4589904" cy="13145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4080"/>
            <a:ext cx="914400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ile:Cloud application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5535" y="393879"/>
            <a:ext cx="8186171" cy="58483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2287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What is Cloud?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r>
              <a:rPr lang="en-US" altLang="zh-CN" dirty="0"/>
              <a:t>NIST: Best Definitions</a:t>
            </a:r>
            <a:endParaRPr lang="en-US" altLang="zh-CN" dirty="0">
              <a:hlinkClick r:id="rId2"/>
            </a:endParaRPr>
          </a:p>
          <a:p>
            <a:pPr lvl="1"/>
            <a:r>
              <a:rPr lang="en-US" altLang="zh-CN" dirty="0" smtClean="0"/>
              <a:t> Essential characteristics (5)</a:t>
            </a:r>
          </a:p>
          <a:p>
            <a:pPr lvl="2"/>
            <a:r>
              <a:rPr lang="en-US" altLang="zh-CN" dirty="0"/>
              <a:t>On-demand self-service</a:t>
            </a:r>
          </a:p>
          <a:p>
            <a:pPr lvl="2"/>
            <a:r>
              <a:rPr lang="en-US" altLang="zh-CN" dirty="0"/>
              <a:t>Broad network access</a:t>
            </a:r>
          </a:p>
          <a:p>
            <a:pPr lvl="2"/>
            <a:r>
              <a:rPr lang="en-US" altLang="zh-CN" dirty="0"/>
              <a:t>Resource pooling</a:t>
            </a:r>
          </a:p>
          <a:p>
            <a:pPr lvl="2"/>
            <a:r>
              <a:rPr lang="en-US" altLang="zh-CN" dirty="0"/>
              <a:t>Rapid elasticity</a:t>
            </a:r>
          </a:p>
          <a:p>
            <a:pPr lvl="2"/>
            <a:r>
              <a:rPr lang="en-US" altLang="zh-CN" dirty="0"/>
              <a:t>Measured service</a:t>
            </a:r>
          </a:p>
          <a:p>
            <a:pPr lvl="1"/>
            <a:r>
              <a:rPr lang="en-US" altLang="zh-CN" dirty="0" smtClean="0"/>
              <a:t> Service models (3)</a:t>
            </a:r>
          </a:p>
          <a:p>
            <a:pPr lvl="2"/>
            <a:r>
              <a:rPr lang="en-US" altLang="zh-CN" dirty="0" err="1" smtClean="0"/>
              <a:t>IaaS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PaaS</a:t>
            </a:r>
            <a:r>
              <a:rPr lang="en-US" altLang="zh-CN" dirty="0" smtClean="0"/>
              <a:t>, SaaS</a:t>
            </a:r>
            <a:endParaRPr lang="en-US" altLang="zh-CN" dirty="0"/>
          </a:p>
          <a:p>
            <a:pPr lvl="1"/>
            <a:r>
              <a:rPr lang="en-US" altLang="zh-CN" dirty="0" smtClean="0"/>
              <a:t> Deployment models (4)</a:t>
            </a:r>
          </a:p>
          <a:p>
            <a:pPr lvl="2"/>
            <a:r>
              <a:rPr lang="en-US" altLang="zh-CN" dirty="0" smtClean="0"/>
              <a:t>Public, private, community, hybrid</a:t>
            </a:r>
            <a:endParaRPr lang="en-US" altLang="zh-CN" dirty="0"/>
          </a:p>
        </p:txBody>
      </p:sp>
      <p:pic>
        <p:nvPicPr>
          <p:cNvPr id="4" name="Picture Placeholder 5" descr="nist.png"/>
          <p:cNvPicPr>
            <a:picLocks noChangeAspect="1"/>
          </p:cNvPicPr>
          <p:nvPr/>
        </p:nvPicPr>
        <p:blipFill>
          <a:blip r:embed="rId3"/>
          <a:srcRect l="-4055" r="-4055"/>
          <a:stretch>
            <a:fillRect/>
          </a:stretch>
        </p:blipFill>
        <p:spPr>
          <a:xfrm>
            <a:off x="5704242" y="1349865"/>
            <a:ext cx="3312758" cy="43367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3653" y="5990772"/>
            <a:ext cx="86360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2000" dirty="0" smtClean="0"/>
              <a:t>http://csrc.nist.gov/publications/nistpubs/800-145/SP800-145.pdf</a:t>
            </a:r>
          </a:p>
        </p:txBody>
      </p:sp>
    </p:spTree>
    <p:extLst>
      <p:ext uri="{BB962C8B-B14F-4D97-AF65-F5344CB8AC3E}">
        <p14:creationId xmlns:p14="http://schemas.microsoft.com/office/powerpoint/2010/main" val="61858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497015"/>
            <a:ext cx="8968154" cy="1735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altLang="zh-CN" sz="4800" dirty="0">
                <a:latin typeface="Century Gothic" panose="020B0502020202020204" pitchFamily="34" charset="0"/>
              </a:rPr>
              <a:t>Service Models</a:t>
            </a:r>
            <a:endParaRPr lang="zh-CN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59876" y="4232031"/>
            <a:ext cx="7608278" cy="7502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Century Gothic" panose="020B0502020202020204" pitchFamily="34" charset="0"/>
              </a:rPr>
              <a:t>What functionality does a cloud provide to users</a:t>
            </a:r>
            <a:r>
              <a:rPr lang="en-US" altLang="zh-CN" sz="2400" dirty="0" smtClean="0">
                <a:latin typeface="Century Gothic" panose="020B0502020202020204" pitchFamily="34" charset="0"/>
              </a:rPr>
              <a:t>?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SaaS: Software </a:t>
            </a:r>
            <a:r>
              <a:rPr lang="en-US" altLang="zh-CN" dirty="0"/>
              <a:t>as a Service</a:t>
            </a:r>
            <a:endParaRPr lang="zh-CN" altLang="en-US" dirty="0"/>
          </a:p>
        </p:txBody>
      </p:sp>
      <p:sp>
        <p:nvSpPr>
          <p:cNvPr id="16" name="Text Placeholder 14"/>
          <p:cNvSpPr txBox="1">
            <a:spLocks/>
          </p:cNvSpPr>
          <p:nvPr/>
        </p:nvSpPr>
        <p:spPr>
          <a:xfrm>
            <a:off x="1120588" y="4117721"/>
            <a:ext cx="3566160" cy="877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Advantages</a:t>
            </a:r>
            <a:endParaRPr lang="en-US" sz="2400" dirty="0"/>
          </a:p>
        </p:txBody>
      </p:sp>
      <p:sp>
        <p:nvSpPr>
          <p:cNvPr id="17" name="Content Placeholder 1"/>
          <p:cNvSpPr>
            <a:spLocks noGrp="1"/>
          </p:cNvSpPr>
          <p:nvPr>
            <p:ph sz="half" idx="4294967295"/>
          </p:nvPr>
        </p:nvSpPr>
        <p:spPr>
          <a:xfrm>
            <a:off x="1120588" y="4724399"/>
            <a:ext cx="3566160" cy="18192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000" smtClean="0"/>
              <a:t>Simple use: web interface; no software installation</a:t>
            </a:r>
          </a:p>
          <a:p>
            <a:r>
              <a:rPr lang="en-US" sz="2000" smtClean="0"/>
              <a:t>Very accessible: laptop, smartphone, …</a:t>
            </a:r>
            <a:endParaRPr lang="en-US" sz="2000" dirty="0" smtClean="0"/>
          </a:p>
        </p:txBody>
      </p:sp>
      <p:sp>
        <p:nvSpPr>
          <p:cNvPr id="18" name="Text Placeholder 15"/>
          <p:cNvSpPr txBox="1">
            <a:spLocks/>
          </p:cNvSpPr>
          <p:nvPr/>
        </p:nvSpPr>
        <p:spPr>
          <a:xfrm>
            <a:off x="5147534" y="4088605"/>
            <a:ext cx="3566160" cy="877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Disadvantages</a:t>
            </a:r>
            <a:endParaRPr lang="en-US" sz="2400" dirty="0"/>
          </a:p>
        </p:txBody>
      </p:sp>
      <p:sp>
        <p:nvSpPr>
          <p:cNvPr id="19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5147534" y="4724399"/>
            <a:ext cx="3566160" cy="1819276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Data questions: access, ownership, reliability, etc.</a:t>
            </a:r>
          </a:p>
          <a:p>
            <a:r>
              <a:rPr lang="en-US" sz="2000" dirty="0" smtClean="0"/>
              <a:t>Integration (mash-up) is often difficult</a:t>
            </a:r>
            <a:endParaRPr lang="en-US" sz="2000" dirty="0"/>
          </a:p>
        </p:txBody>
      </p:sp>
      <p:pic>
        <p:nvPicPr>
          <p:cNvPr id="20" name="Picture 4" descr="salesforce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066" y="3454399"/>
            <a:ext cx="2466814" cy="606425"/>
          </a:xfrm>
          <a:prstGeom prst="rect">
            <a:avLst/>
          </a:prstGeom>
        </p:spPr>
      </p:pic>
      <p:pic>
        <p:nvPicPr>
          <p:cNvPr id="21" name="Picture 5" descr="google-ap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383" y="1106312"/>
            <a:ext cx="1524000" cy="1502743"/>
          </a:xfrm>
          <a:prstGeom prst="rect">
            <a:avLst/>
          </a:prstGeom>
        </p:spPr>
      </p:pic>
      <p:pic>
        <p:nvPicPr>
          <p:cNvPr id="22" name="Picture 10" descr="dood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966" y="2685255"/>
            <a:ext cx="2267417" cy="484188"/>
          </a:xfrm>
          <a:prstGeom prst="rect">
            <a:avLst/>
          </a:prstGeom>
        </p:spPr>
      </p:pic>
      <p:sp>
        <p:nvSpPr>
          <p:cNvPr id="23" name="Parallelogram 17"/>
          <p:cNvSpPr/>
          <p:nvPr/>
        </p:nvSpPr>
        <p:spPr>
          <a:xfrm>
            <a:off x="1940534" y="3213100"/>
            <a:ext cx="4026946" cy="758825"/>
          </a:xfrm>
          <a:prstGeom prst="parallelogram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Infrastructure as a Service (</a:t>
            </a:r>
            <a:r>
              <a:rPr lang="en-US" dirty="0" err="1" smtClean="0">
                <a:latin typeface="Century Gothic" panose="020B0502020202020204" pitchFamily="34" charset="0"/>
              </a:rPr>
              <a:t>Iaas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Parallelogram 18"/>
          <p:cNvSpPr/>
          <p:nvPr/>
        </p:nvSpPr>
        <p:spPr>
          <a:xfrm>
            <a:off x="2154940" y="2334418"/>
            <a:ext cx="4026946" cy="758825"/>
          </a:xfrm>
          <a:prstGeom prst="parallelogram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Platform as a Service (</a:t>
            </a:r>
            <a:r>
              <a:rPr lang="en-US" dirty="0" err="1" smtClean="0">
                <a:latin typeface="Century Gothic" panose="020B0502020202020204" pitchFamily="34" charset="0"/>
              </a:rPr>
              <a:t>Paas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Parallelogram 19"/>
          <p:cNvSpPr/>
          <p:nvPr/>
        </p:nvSpPr>
        <p:spPr>
          <a:xfrm>
            <a:off x="2375920" y="1475581"/>
            <a:ext cx="4026946" cy="758825"/>
          </a:xfrm>
          <a:prstGeom prst="parallelogram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Software as a Service (</a:t>
            </a:r>
            <a:r>
              <a:rPr lang="en-US" dirty="0" err="1" smtClean="0">
                <a:latin typeface="Century Gothic" panose="020B0502020202020204" pitchFamily="34" charset="0"/>
              </a:rPr>
              <a:t>Saas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6" name="Picture 20" descr="peopl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04800" y="1106312"/>
            <a:ext cx="1348529" cy="1305719"/>
          </a:xfrm>
          <a:prstGeom prst="rect">
            <a:avLst/>
          </a:prstGeom>
        </p:spPr>
      </p:pic>
      <p:cxnSp>
        <p:nvCxnSpPr>
          <p:cNvPr id="27" name="Straight Arrow Connector 22"/>
          <p:cNvCxnSpPr>
            <a:stCxn id="26" idx="3"/>
            <a:endCxn id="25" idx="5"/>
          </p:cNvCxnSpPr>
          <p:nvPr/>
        </p:nvCxnSpPr>
        <p:spPr>
          <a:xfrm>
            <a:off x="1653329" y="1759172"/>
            <a:ext cx="817444" cy="95822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3"/>
          <p:cNvSpPr txBox="1"/>
          <p:nvPr/>
        </p:nvSpPr>
        <p:spPr>
          <a:xfrm>
            <a:off x="395581" y="2290523"/>
            <a:ext cx="125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End-users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1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PaaS</a:t>
            </a:r>
            <a:r>
              <a:rPr lang="en-US" altLang="zh-CN" dirty="0" smtClean="0"/>
              <a:t>: Platform </a:t>
            </a:r>
            <a:r>
              <a:rPr lang="en-US" altLang="zh-CN" dirty="0"/>
              <a:t>as a Service</a:t>
            </a:r>
            <a:endParaRPr lang="zh-CN" altLang="en-US" dirty="0"/>
          </a:p>
        </p:txBody>
      </p:sp>
      <p:sp>
        <p:nvSpPr>
          <p:cNvPr id="4" name="Text Placeholder 14"/>
          <p:cNvSpPr txBox="1">
            <a:spLocks/>
          </p:cNvSpPr>
          <p:nvPr/>
        </p:nvSpPr>
        <p:spPr>
          <a:xfrm>
            <a:off x="1120588" y="4091782"/>
            <a:ext cx="3566160" cy="877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half" idx="4294967295"/>
          </p:nvPr>
        </p:nvSpPr>
        <p:spPr>
          <a:xfrm>
            <a:off x="1120588" y="4724399"/>
            <a:ext cx="3566160" cy="1819275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Programmers can forget about low-level plumbing</a:t>
            </a:r>
          </a:p>
          <a:p>
            <a:r>
              <a:rPr lang="en-US" sz="2000" dirty="0" smtClean="0"/>
              <a:t>Load balancing; automatic failover, etc.</a:t>
            </a:r>
          </a:p>
        </p:txBody>
      </p:sp>
      <p:sp>
        <p:nvSpPr>
          <p:cNvPr id="6" name="Text Placeholder 15"/>
          <p:cNvSpPr txBox="1">
            <a:spLocks/>
          </p:cNvSpPr>
          <p:nvPr/>
        </p:nvSpPr>
        <p:spPr>
          <a:xfrm>
            <a:off x="5147534" y="4091782"/>
            <a:ext cx="3566160" cy="877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mtClean="0"/>
              <a:t>Disadvantages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5147534" y="4724399"/>
            <a:ext cx="3566160" cy="18192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Restricted number of languages</a:t>
            </a:r>
          </a:p>
          <a:p>
            <a:r>
              <a:rPr lang="en-US" sz="2000" dirty="0" smtClean="0"/>
              <a:t>Applications not portable between different providers</a:t>
            </a:r>
          </a:p>
          <a:p>
            <a:endParaRPr lang="en-US" sz="2000" dirty="0"/>
          </a:p>
        </p:txBody>
      </p:sp>
      <p:sp>
        <p:nvSpPr>
          <p:cNvPr id="8" name="Parallelogram 17"/>
          <p:cNvSpPr/>
          <p:nvPr/>
        </p:nvSpPr>
        <p:spPr>
          <a:xfrm>
            <a:off x="1940534" y="3213100"/>
            <a:ext cx="4026946" cy="758825"/>
          </a:xfrm>
          <a:prstGeom prst="parallelogram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Infrastructure as a Service (</a:t>
            </a:r>
            <a:r>
              <a:rPr lang="en-US" dirty="0" err="1" smtClean="0">
                <a:latin typeface="Century Gothic" panose="020B0502020202020204" pitchFamily="34" charset="0"/>
              </a:rPr>
              <a:t>Iaas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Parallelogram 18"/>
          <p:cNvSpPr/>
          <p:nvPr/>
        </p:nvSpPr>
        <p:spPr>
          <a:xfrm>
            <a:off x="2154940" y="2334418"/>
            <a:ext cx="4026946" cy="758825"/>
          </a:xfrm>
          <a:prstGeom prst="parallelogram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Platform as a Service (</a:t>
            </a:r>
            <a:r>
              <a:rPr lang="en-US" dirty="0" err="1" smtClean="0">
                <a:latin typeface="Century Gothic" panose="020B0502020202020204" pitchFamily="34" charset="0"/>
              </a:rPr>
              <a:t>Paas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Parallelogram 19"/>
          <p:cNvSpPr/>
          <p:nvPr/>
        </p:nvSpPr>
        <p:spPr>
          <a:xfrm>
            <a:off x="2375920" y="1475581"/>
            <a:ext cx="4026946" cy="758825"/>
          </a:xfrm>
          <a:prstGeom prst="parallelogram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Software as a Service (</a:t>
            </a:r>
            <a:r>
              <a:rPr lang="en-US" dirty="0" err="1" smtClean="0">
                <a:latin typeface="Century Gothic" panose="020B0502020202020204" pitchFamily="34" charset="0"/>
              </a:rPr>
              <a:t>Saas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1" name="Picture 20" descr="peopl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04800" y="1106312"/>
            <a:ext cx="1348529" cy="1305719"/>
          </a:xfrm>
          <a:prstGeom prst="rect">
            <a:avLst/>
          </a:prstGeom>
        </p:spPr>
      </p:pic>
      <p:cxnSp>
        <p:nvCxnSpPr>
          <p:cNvPr id="12" name="Straight Arrow Connector 22"/>
          <p:cNvCxnSpPr>
            <a:stCxn id="11" idx="3"/>
            <a:endCxn id="9" idx="5"/>
          </p:cNvCxnSpPr>
          <p:nvPr/>
        </p:nvCxnSpPr>
        <p:spPr>
          <a:xfrm>
            <a:off x="1653329" y="1759172"/>
            <a:ext cx="596464" cy="954659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3"/>
          <p:cNvSpPr txBox="1"/>
          <p:nvPr/>
        </p:nvSpPr>
        <p:spPr>
          <a:xfrm>
            <a:off x="293980" y="2290523"/>
            <a:ext cx="154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Developers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4" name="Picture 29" descr="windowsaz_h_we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94" y="3429278"/>
            <a:ext cx="2590800" cy="488474"/>
          </a:xfrm>
          <a:prstGeom prst="rect">
            <a:avLst/>
          </a:prstGeom>
        </p:spPr>
      </p:pic>
      <p:pic>
        <p:nvPicPr>
          <p:cNvPr id="15" name="Picture 30" descr="google-app-engine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936" y="1142031"/>
            <a:ext cx="1384300" cy="127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25" y="2460682"/>
            <a:ext cx="1071561" cy="9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Google App Engine </a:t>
            </a:r>
            <a:endParaRPr lang="en-US" sz="3600" dirty="0"/>
          </a:p>
        </p:txBody>
      </p:sp>
      <p:sp>
        <p:nvSpPr>
          <p:cNvPr id="31747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zh-CN" dirty="0" smtClean="0"/>
              <a:t>This is more a web interface for a development environment that offers a one stop facility for design, development and deployment Java and Python-based applications in Java, Go and Python.</a:t>
            </a:r>
          </a:p>
          <a:p>
            <a:pPr eaLnBrk="1" hangingPunct="1"/>
            <a:r>
              <a:rPr lang="en-US" altLang="zh-CN" dirty="0" smtClean="0"/>
              <a:t>Google offers the same reliability, availability and scalability with Google’s own applications </a:t>
            </a:r>
          </a:p>
          <a:p>
            <a:pPr eaLnBrk="1" hangingPunct="1"/>
            <a:r>
              <a:rPr lang="en-US" altLang="zh-CN" dirty="0" smtClean="0"/>
              <a:t>Interface is software programming based</a:t>
            </a:r>
          </a:p>
          <a:p>
            <a:pPr eaLnBrk="1" hangingPunct="1"/>
            <a:r>
              <a:rPr lang="en-US" altLang="zh-CN" dirty="0" smtClean="0"/>
              <a:t>Comprehensive programming platform irrespective of the size (small or large)</a:t>
            </a:r>
          </a:p>
          <a:p>
            <a:pPr eaLnBrk="1" hangingPunct="1"/>
            <a:r>
              <a:rPr lang="en-US" altLang="zh-CN" dirty="0" smtClean="0"/>
              <a:t>Signature features: templates and </a:t>
            </a:r>
            <a:r>
              <a:rPr lang="en-US" altLang="zh-CN" dirty="0" err="1" smtClean="0"/>
              <a:t>appspot</a:t>
            </a:r>
            <a:r>
              <a:rPr lang="en-US" altLang="zh-CN" dirty="0" smtClean="0"/>
              <a:t>, excellent monitoring and management console</a:t>
            </a:r>
          </a:p>
        </p:txBody>
      </p:sp>
      <p:pic>
        <p:nvPicPr>
          <p:cNvPr id="31748" name="Picture 6" descr="google-app-eng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4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4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Windows Azure</a:t>
            </a:r>
            <a:endParaRPr lang="en-US" sz="3600" dirty="0"/>
          </a:p>
        </p:txBody>
      </p:sp>
      <p:sp>
        <p:nvSpPr>
          <p:cNvPr id="29699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Enterprise-level on-demand capacity builder</a:t>
            </a:r>
          </a:p>
          <a:p>
            <a:pPr eaLnBrk="1" hangingPunct="1"/>
            <a:r>
              <a:rPr lang="en-US" altLang="zh-CN" smtClean="0"/>
              <a:t>Fabric of cycles and storage available on-request for a cost</a:t>
            </a:r>
          </a:p>
          <a:p>
            <a:pPr eaLnBrk="1" hangingPunct="1"/>
            <a:r>
              <a:rPr lang="en-US" altLang="zh-CN" smtClean="0"/>
              <a:t>You have to use Azure API to work with the infrastructure offered by Microsoft</a:t>
            </a:r>
          </a:p>
          <a:p>
            <a:pPr eaLnBrk="1" hangingPunct="1"/>
            <a:r>
              <a:rPr lang="en-US" altLang="zh-CN" smtClean="0"/>
              <a:t>Significant features: web role, worker role , blob storage, table and drive-storage</a:t>
            </a:r>
          </a:p>
        </p:txBody>
      </p:sp>
      <p:pic>
        <p:nvPicPr>
          <p:cNvPr id="29700" name="Picture 6" descr="azureflag7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7" y="4725296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0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IaaS</a:t>
            </a:r>
            <a:r>
              <a:rPr lang="en-US" altLang="zh-CN" dirty="0" smtClean="0"/>
              <a:t>: Infrastructure </a:t>
            </a:r>
            <a:r>
              <a:rPr lang="en-US" altLang="zh-CN" dirty="0"/>
              <a:t>as a Service</a:t>
            </a:r>
            <a:endParaRPr lang="zh-CN" altLang="en-US" dirty="0"/>
          </a:p>
        </p:txBody>
      </p:sp>
      <p:sp>
        <p:nvSpPr>
          <p:cNvPr id="5" name="Text Placeholder 14"/>
          <p:cNvSpPr txBox="1">
            <a:spLocks/>
          </p:cNvSpPr>
          <p:nvPr/>
        </p:nvSpPr>
        <p:spPr>
          <a:xfrm>
            <a:off x="1084132" y="4088389"/>
            <a:ext cx="3566160" cy="877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half" idx="4294967295"/>
          </p:nvPr>
        </p:nvSpPr>
        <p:spPr>
          <a:xfrm>
            <a:off x="1120588" y="4724399"/>
            <a:ext cx="3566160" cy="181927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000" dirty="0" smtClean="0"/>
              <a:t>Full control over machine; access as “root”</a:t>
            </a:r>
          </a:p>
          <a:p>
            <a:r>
              <a:rPr lang="en-US" sz="2000" dirty="0" smtClean="0"/>
              <a:t>Customized environment, down to operating system</a:t>
            </a:r>
          </a:p>
        </p:txBody>
      </p:sp>
      <p:sp>
        <p:nvSpPr>
          <p:cNvPr id="7" name="Text Placeholder 15"/>
          <p:cNvSpPr txBox="1">
            <a:spLocks/>
          </p:cNvSpPr>
          <p:nvPr/>
        </p:nvSpPr>
        <p:spPr>
          <a:xfrm>
            <a:off x="5111078" y="4088389"/>
            <a:ext cx="3566160" cy="877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5147534" y="4724399"/>
            <a:ext cx="3566160" cy="18192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No std. machine format</a:t>
            </a:r>
          </a:p>
          <a:p>
            <a:r>
              <a:rPr lang="en-US" altLang="zh-CN" sz="2000" dirty="0" smtClean="0"/>
              <a:t>Difficult to migrate between </a:t>
            </a:r>
            <a:r>
              <a:rPr lang="en-US" altLang="zh-CN" sz="2000" dirty="0"/>
              <a:t>different providers</a:t>
            </a:r>
          </a:p>
          <a:p>
            <a:endParaRPr lang="en-US" sz="2000" dirty="0"/>
          </a:p>
        </p:txBody>
      </p:sp>
      <p:sp>
        <p:nvSpPr>
          <p:cNvPr id="9" name="Parallelogram 17"/>
          <p:cNvSpPr/>
          <p:nvPr/>
        </p:nvSpPr>
        <p:spPr>
          <a:xfrm>
            <a:off x="1940534" y="3213100"/>
            <a:ext cx="4026946" cy="758825"/>
          </a:xfrm>
          <a:prstGeom prst="parallelogram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Infrastructure as a Service (</a:t>
            </a:r>
            <a:r>
              <a:rPr lang="en-US" dirty="0" err="1" smtClean="0">
                <a:latin typeface="Century Gothic" panose="020B0502020202020204" pitchFamily="34" charset="0"/>
              </a:rPr>
              <a:t>Iaas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Parallelogram 18"/>
          <p:cNvSpPr/>
          <p:nvPr/>
        </p:nvSpPr>
        <p:spPr>
          <a:xfrm>
            <a:off x="2154940" y="2334418"/>
            <a:ext cx="4026946" cy="758825"/>
          </a:xfrm>
          <a:prstGeom prst="parallelogram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Platform as a Service (</a:t>
            </a:r>
            <a:r>
              <a:rPr lang="en-US" dirty="0" err="1" smtClean="0">
                <a:latin typeface="Century Gothic" panose="020B0502020202020204" pitchFamily="34" charset="0"/>
              </a:rPr>
              <a:t>Paas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Parallelogram 19"/>
          <p:cNvSpPr/>
          <p:nvPr/>
        </p:nvSpPr>
        <p:spPr>
          <a:xfrm>
            <a:off x="2375920" y="1475581"/>
            <a:ext cx="4026946" cy="758825"/>
          </a:xfrm>
          <a:prstGeom prst="parallelogram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Software as a Service (</a:t>
            </a:r>
            <a:r>
              <a:rPr lang="en-US" dirty="0" err="1" smtClean="0">
                <a:latin typeface="Century Gothic" panose="020B0502020202020204" pitchFamily="34" charset="0"/>
              </a:rPr>
              <a:t>Saas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2" name="Picture 20" descr="peopl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4800" y="1106312"/>
            <a:ext cx="1348529" cy="1305719"/>
          </a:xfrm>
          <a:prstGeom prst="rect">
            <a:avLst/>
          </a:prstGeom>
        </p:spPr>
      </p:pic>
      <p:cxnSp>
        <p:nvCxnSpPr>
          <p:cNvPr id="13" name="Straight Arrow Connector 22"/>
          <p:cNvCxnSpPr>
            <a:stCxn id="12" idx="3"/>
            <a:endCxn id="9" idx="5"/>
          </p:cNvCxnSpPr>
          <p:nvPr/>
        </p:nvCxnSpPr>
        <p:spPr>
          <a:xfrm>
            <a:off x="1653329" y="1759172"/>
            <a:ext cx="382058" cy="1833341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23"/>
          <p:cNvSpPr txBox="1"/>
          <p:nvPr/>
        </p:nvSpPr>
        <p:spPr>
          <a:xfrm>
            <a:off x="313914" y="2182018"/>
            <a:ext cx="1359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Service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Providers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5" name="Picture 39" descr="logo_aws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4203" y="1736850"/>
            <a:ext cx="1676400" cy="61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866" y="2713830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Amazon EC2</a:t>
            </a:r>
            <a:endParaRPr lang="en-US" sz="4400" dirty="0"/>
          </a:p>
        </p:txBody>
      </p:sp>
      <p:sp>
        <p:nvSpPr>
          <p:cNvPr id="30723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Amazon EC2 </a:t>
            </a:r>
            <a:r>
              <a:rPr lang="en-US" altLang="zh-CN" sz="2000" dirty="0"/>
              <a:t>(Elastic Compute </a:t>
            </a:r>
            <a:r>
              <a:rPr lang="en-US" altLang="zh-CN" sz="2000" dirty="0" smtClean="0"/>
              <a:t>Cloud) is one large complex web service.</a:t>
            </a:r>
          </a:p>
          <a:p>
            <a:pPr eaLnBrk="1" hangingPunct="1"/>
            <a:r>
              <a:rPr lang="en-US" altLang="zh-CN" sz="2000" dirty="0" smtClean="0"/>
              <a:t>EC2 provided an API for instantiating computing instances with any of the operating systems supported.</a:t>
            </a:r>
          </a:p>
          <a:p>
            <a:pPr eaLnBrk="1" hangingPunct="1"/>
            <a:r>
              <a:rPr lang="en-US" altLang="zh-CN" sz="2000" dirty="0" smtClean="0"/>
              <a:t>It can facilitate computations through Amazon Machine Images (AMIs) for various other models.</a:t>
            </a:r>
          </a:p>
          <a:p>
            <a:r>
              <a:rPr lang="en-US" altLang="zh-CN" sz="2000" dirty="0" smtClean="0"/>
              <a:t>Signature features: </a:t>
            </a:r>
            <a:r>
              <a:rPr lang="en-US" altLang="zh-CN" sz="2000" dirty="0"/>
              <a:t>S3 (simple storage </a:t>
            </a:r>
            <a:r>
              <a:rPr lang="en-US" altLang="zh-CN" sz="2000" dirty="0" smtClean="0"/>
              <a:t>service), Cloud Management Console, </a:t>
            </a:r>
            <a:r>
              <a:rPr lang="en-US" altLang="zh-CN" sz="2000" dirty="0" err="1" smtClean="0"/>
              <a:t>MapReduce</a:t>
            </a:r>
            <a:r>
              <a:rPr lang="en-US" altLang="zh-CN" sz="2000" dirty="0" smtClean="0"/>
              <a:t> Cloud, Amazon Machine Image (AMI)</a:t>
            </a:r>
          </a:p>
          <a:p>
            <a:pPr eaLnBrk="1" hangingPunct="1"/>
            <a:r>
              <a:rPr lang="en-US" altLang="zh-CN" sz="2000" dirty="0" smtClean="0"/>
              <a:t>Excellent distribution, load balancing, cloud monitoring tools</a:t>
            </a:r>
          </a:p>
        </p:txBody>
      </p:sp>
      <p:pic>
        <p:nvPicPr>
          <p:cNvPr id="30724" name="Picture 6" descr="amazon_aws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46000"/>
            <a:ext cx="24352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5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043138" y="1985978"/>
            <a:ext cx="1493151" cy="457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latin typeface="Century Gothic" panose="020B0502020202020204" pitchFamily="34" charset="0"/>
              </a:rPr>
              <a:t>Applications</a:t>
            </a:r>
            <a:endParaRPr lang="zh-CN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46156" y="1339647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latin typeface="Century Gothic" panose="020B0502020202020204" pitchFamily="34" charset="0"/>
              </a:rPr>
              <a:t>Infrastructure </a:t>
            </a:r>
          </a:p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(as a service)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43137" y="2493761"/>
            <a:ext cx="1493151" cy="457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latin typeface="Century Gothic" panose="020B0502020202020204" pitchFamily="34" charset="0"/>
              </a:rPr>
              <a:t>Runtimes</a:t>
            </a:r>
            <a:endParaRPr lang="zh-CN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043137" y="3001544"/>
            <a:ext cx="1493151" cy="457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latin typeface="Century Gothic" panose="020B0502020202020204" pitchFamily="34" charset="0"/>
              </a:rPr>
              <a:t>Security &amp; Integration</a:t>
            </a:r>
            <a:endParaRPr lang="zh-CN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043136" y="3509327"/>
            <a:ext cx="1493151" cy="457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latin typeface="Century Gothic" panose="020B0502020202020204" pitchFamily="34" charset="0"/>
              </a:rPr>
              <a:t>Databases</a:t>
            </a:r>
            <a:endParaRPr lang="zh-CN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043136" y="4023387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Servers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43136" y="4524893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Virtualization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43136" y="5032676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Server HW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043136" y="5534182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Storage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043136" y="6035688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Networking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846030" y="2110669"/>
            <a:ext cx="197106" cy="17179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04523" y="2327832"/>
            <a:ext cx="461665" cy="13474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/>
              <a:t>User Manage</a:t>
            </a:r>
            <a:endParaRPr lang="zh-CN" altLang="en-US" dirty="0"/>
          </a:p>
        </p:txBody>
      </p:sp>
      <p:sp>
        <p:nvSpPr>
          <p:cNvPr id="16" name="右大括号 15"/>
          <p:cNvSpPr/>
          <p:nvPr/>
        </p:nvSpPr>
        <p:spPr>
          <a:xfrm>
            <a:off x="2536288" y="4251987"/>
            <a:ext cx="332506" cy="20011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868794" y="4302569"/>
            <a:ext cx="461665" cy="21792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/>
              <a:t>Managed by vendor</a:t>
            </a:r>
            <a:endParaRPr lang="zh-CN" altLang="en-US" dirty="0"/>
          </a:p>
        </p:txBody>
      </p:sp>
      <p:sp>
        <p:nvSpPr>
          <p:cNvPr id="18" name="圆角矩形 17"/>
          <p:cNvSpPr/>
          <p:nvPr/>
        </p:nvSpPr>
        <p:spPr>
          <a:xfrm>
            <a:off x="3781339" y="1985978"/>
            <a:ext cx="1493151" cy="457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latin typeface="Century Gothic" panose="020B0502020202020204" pitchFamily="34" charset="0"/>
              </a:rPr>
              <a:t>Applications</a:t>
            </a:r>
            <a:endParaRPr lang="zh-CN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84357" y="1339647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latin typeface="Century Gothic" panose="020B0502020202020204" pitchFamily="34" charset="0"/>
              </a:rPr>
              <a:t>Platform</a:t>
            </a:r>
          </a:p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(as a service)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3781338" y="2493761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Runtimes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3781338" y="3001544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Security &amp; Integration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3781337" y="3509327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Databases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781337" y="4023387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Servers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781337" y="4524893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Virtualization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3781337" y="5032676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Server HW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3781337" y="5534182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Storage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781337" y="6035688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Networking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左大括号 27"/>
          <p:cNvSpPr/>
          <p:nvPr/>
        </p:nvSpPr>
        <p:spPr>
          <a:xfrm>
            <a:off x="3584231" y="2110669"/>
            <a:ext cx="197106" cy="33250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大括号 28"/>
          <p:cNvSpPr/>
          <p:nvPr/>
        </p:nvSpPr>
        <p:spPr>
          <a:xfrm>
            <a:off x="5274488" y="2632309"/>
            <a:ext cx="284015" cy="36208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5601953" y="3310667"/>
            <a:ext cx="461665" cy="21792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/>
              <a:t>Managed by vendor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3174201" y="1769466"/>
            <a:ext cx="461665" cy="13474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/>
              <a:t>User Manage</a:t>
            </a:r>
            <a:endParaRPr lang="zh-CN" altLang="en-US" dirty="0"/>
          </a:p>
        </p:txBody>
      </p:sp>
      <p:sp>
        <p:nvSpPr>
          <p:cNvPr id="32" name="圆角矩形 31"/>
          <p:cNvSpPr/>
          <p:nvPr/>
        </p:nvSpPr>
        <p:spPr>
          <a:xfrm>
            <a:off x="6451559" y="1985978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Applications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354577" y="1339647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latin typeface="Century Gothic" panose="020B0502020202020204" pitchFamily="34" charset="0"/>
              </a:rPr>
              <a:t>software</a:t>
            </a:r>
          </a:p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(as a service)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451558" y="2493761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Runtimes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451558" y="3001544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Security &amp; Integration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6451557" y="3509327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Databases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6451557" y="4023387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Servers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451557" y="4524893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Virtualization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6451557" y="5032676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Server HW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6451557" y="5534182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Storage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6451557" y="6035688"/>
            <a:ext cx="1493151" cy="4572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Networking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右大括号 42"/>
          <p:cNvSpPr/>
          <p:nvPr/>
        </p:nvSpPr>
        <p:spPr>
          <a:xfrm>
            <a:off x="7944709" y="2110669"/>
            <a:ext cx="332506" cy="41425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8299306" y="3062400"/>
            <a:ext cx="461665" cy="21792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/>
              <a:t>Managed by vendor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Service model stack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19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9" y="516064"/>
            <a:ext cx="3410734" cy="3029436"/>
          </a:xfrm>
          <a:prstGeom prst="rect">
            <a:avLst/>
          </a:prstGeom>
        </p:spPr>
      </p:pic>
      <p:pic>
        <p:nvPicPr>
          <p:cNvPr id="1030" name="Picture 6" descr="http://s.appleinsider.ru/2015/01/siri-ios-7-1024x576_now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80" y="516064"/>
            <a:ext cx="4394783" cy="24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944" y="3433127"/>
            <a:ext cx="3463673" cy="230911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862873" y="6063131"/>
            <a:ext cx="4506686" cy="52428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Cloud computing is all around us!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203" y="3744820"/>
            <a:ext cx="1685731" cy="168573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70803" y="5485283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Kingsoft </a:t>
            </a:r>
            <a:r>
              <a:rPr lang="en-US" altLang="zh-CN" dirty="0" err="1" smtClean="0">
                <a:latin typeface="Century Gothic" panose="020B0502020202020204" pitchFamily="34" charset="0"/>
              </a:rPr>
              <a:t>kuaipan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70" y="4330726"/>
            <a:ext cx="1749062" cy="19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497015"/>
            <a:ext cx="8968154" cy="1735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altLang="zh-CN" sz="4800" dirty="0">
                <a:latin typeface="Century Gothic" panose="020B0502020202020204" pitchFamily="34" charset="0"/>
              </a:rPr>
              <a:t>Deployment Models</a:t>
            </a:r>
            <a:endParaRPr lang="zh-CN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59876" y="4232031"/>
            <a:ext cx="7608278" cy="7502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Century Gothic" panose="020B0502020202020204" pitchFamily="34" charset="0"/>
              </a:rPr>
              <a:t>Who are the targeted users?</a:t>
            </a:r>
          </a:p>
        </p:txBody>
      </p:sp>
    </p:spTree>
    <p:extLst>
      <p:ext uri="{BB962C8B-B14F-4D97-AF65-F5344CB8AC3E}">
        <p14:creationId xmlns:p14="http://schemas.microsoft.com/office/powerpoint/2010/main" val="17443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Deployment Models: Private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3249" y="3550920"/>
            <a:ext cx="8301990" cy="2495006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Single administrative domain, limited number of users</a:t>
            </a:r>
          </a:p>
          <a:p>
            <a:r>
              <a:rPr lang="en-US" altLang="zh-CN" sz="2400" dirty="0"/>
              <a:t>Informal resource allocation via ‘hallway conversations’</a:t>
            </a:r>
          </a:p>
          <a:p>
            <a:r>
              <a:rPr lang="en-US" altLang="zh-CN" sz="2400" dirty="0"/>
              <a:t>E.g. running cloud for site services, managed by group of system administrators</a:t>
            </a:r>
            <a:endParaRPr lang="zh-CN" altLang="en-US" sz="2400" dirty="0"/>
          </a:p>
        </p:txBody>
      </p:sp>
      <p:cxnSp>
        <p:nvCxnSpPr>
          <p:cNvPr id="26" name="Straight Connector 4"/>
          <p:cNvCxnSpPr/>
          <p:nvPr/>
        </p:nvCxnSpPr>
        <p:spPr>
          <a:xfrm>
            <a:off x="560387" y="2313175"/>
            <a:ext cx="4089400" cy="1588"/>
          </a:xfrm>
          <a:prstGeom prst="line">
            <a:avLst/>
          </a:prstGeom>
          <a:ln w="254000">
            <a:solidFill>
              <a:srgbClr val="92D05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6"/>
          <p:cNvCxnSpPr/>
          <p:nvPr/>
        </p:nvCxnSpPr>
        <p:spPr>
          <a:xfrm>
            <a:off x="4649787" y="2311587"/>
            <a:ext cx="4089400" cy="1588"/>
          </a:xfrm>
          <a:prstGeom prst="line">
            <a:avLst/>
          </a:prstGeom>
          <a:ln w="254000">
            <a:solidFill>
              <a:srgbClr val="92D05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9"/>
          <p:cNvSpPr txBox="1"/>
          <p:nvPr/>
        </p:nvSpPr>
        <p:spPr>
          <a:xfrm>
            <a:off x="153987" y="1490579"/>
            <a:ext cx="123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private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3715577" y="1490579"/>
            <a:ext cx="186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community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029993" y="1490579"/>
            <a:ext cx="1114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public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8" name="Oval 15"/>
          <p:cNvSpPr/>
          <p:nvPr/>
        </p:nvSpPr>
        <p:spPr>
          <a:xfrm>
            <a:off x="153987" y="1899933"/>
            <a:ext cx="898524" cy="897235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Deployment Models: </a:t>
            </a:r>
            <a:r>
              <a:rPr lang="en-US" altLang="zh-CN" dirty="0" smtClean="0"/>
              <a:t>Public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3249" y="3550920"/>
            <a:ext cx="8301990" cy="2495006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 People outside of cloud provider’s institute; aimed at the general public</a:t>
            </a:r>
            <a:endParaRPr lang="en-US" altLang="zh-CN" sz="2400" dirty="0"/>
          </a:p>
          <a:p>
            <a:r>
              <a:rPr lang="en-US" altLang="zh-CN" sz="2400" dirty="0" smtClean="0"/>
              <a:t> Resource </a:t>
            </a:r>
            <a:r>
              <a:rPr lang="en-US" altLang="zh-CN" sz="2400" dirty="0"/>
              <a:t>allocation by payment</a:t>
            </a:r>
          </a:p>
          <a:p>
            <a:r>
              <a:rPr lang="en-US" altLang="zh-CN" sz="2400" dirty="0" smtClean="0"/>
              <a:t> E.g</a:t>
            </a:r>
            <a:r>
              <a:rPr lang="en-US" altLang="zh-CN" sz="2400" dirty="0"/>
              <a:t>. Amazon Web Services (EC2, S3, …)</a:t>
            </a:r>
            <a:endParaRPr lang="zh-CN" altLang="en-US" sz="2400" dirty="0"/>
          </a:p>
        </p:txBody>
      </p:sp>
      <p:cxnSp>
        <p:nvCxnSpPr>
          <p:cNvPr id="26" name="Straight Connector 4"/>
          <p:cNvCxnSpPr/>
          <p:nvPr/>
        </p:nvCxnSpPr>
        <p:spPr>
          <a:xfrm>
            <a:off x="560387" y="2313175"/>
            <a:ext cx="4089400" cy="1588"/>
          </a:xfrm>
          <a:prstGeom prst="line">
            <a:avLst/>
          </a:prstGeom>
          <a:ln w="254000">
            <a:solidFill>
              <a:srgbClr val="92D05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6"/>
          <p:cNvCxnSpPr/>
          <p:nvPr/>
        </p:nvCxnSpPr>
        <p:spPr>
          <a:xfrm>
            <a:off x="4649787" y="2311587"/>
            <a:ext cx="4089400" cy="1588"/>
          </a:xfrm>
          <a:prstGeom prst="line">
            <a:avLst/>
          </a:prstGeom>
          <a:ln w="254000">
            <a:solidFill>
              <a:srgbClr val="92D05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9"/>
          <p:cNvSpPr txBox="1"/>
          <p:nvPr/>
        </p:nvSpPr>
        <p:spPr>
          <a:xfrm>
            <a:off x="153987" y="1490579"/>
            <a:ext cx="123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private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3715577" y="1490579"/>
            <a:ext cx="186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community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029993" y="1490579"/>
            <a:ext cx="1114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public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8" name="Oval 15"/>
          <p:cNvSpPr/>
          <p:nvPr/>
        </p:nvSpPr>
        <p:spPr>
          <a:xfrm>
            <a:off x="8289925" y="1862969"/>
            <a:ext cx="898524" cy="897235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Deployment Models: Community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3249" y="3550920"/>
            <a:ext cx="8301990" cy="2495006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 </a:t>
            </a:r>
            <a:r>
              <a:rPr lang="en-US" altLang="zh-CN" sz="2400" dirty="0" smtClean="0"/>
              <a:t> Different </a:t>
            </a:r>
            <a:r>
              <a:rPr lang="en-US" altLang="zh-CN" sz="2400" dirty="0"/>
              <a:t>institutes but with common interests and procedures</a:t>
            </a:r>
          </a:p>
          <a:p>
            <a:r>
              <a:rPr lang="en-US" altLang="zh-CN" sz="2400" dirty="0" smtClean="0"/>
              <a:t> ‘</a:t>
            </a:r>
            <a:r>
              <a:rPr lang="en-US" altLang="zh-CN" sz="2400" dirty="0"/>
              <a:t>Horse trading’ used to allocate resources between individuals and groups</a:t>
            </a:r>
          </a:p>
          <a:p>
            <a:r>
              <a:rPr lang="en-US" altLang="zh-CN" sz="2400" dirty="0" smtClean="0"/>
              <a:t> E.g</a:t>
            </a:r>
            <a:r>
              <a:rPr lang="en-US" altLang="zh-CN" sz="2400" dirty="0"/>
              <a:t>. bioinformatics community in France</a:t>
            </a:r>
            <a:endParaRPr lang="zh-CN" altLang="en-US" sz="2400" dirty="0"/>
          </a:p>
        </p:txBody>
      </p:sp>
      <p:cxnSp>
        <p:nvCxnSpPr>
          <p:cNvPr id="26" name="Straight Connector 4"/>
          <p:cNvCxnSpPr/>
          <p:nvPr/>
        </p:nvCxnSpPr>
        <p:spPr>
          <a:xfrm>
            <a:off x="560387" y="2313175"/>
            <a:ext cx="4089400" cy="1588"/>
          </a:xfrm>
          <a:prstGeom prst="line">
            <a:avLst/>
          </a:prstGeom>
          <a:ln w="254000">
            <a:solidFill>
              <a:srgbClr val="92D05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6"/>
          <p:cNvCxnSpPr/>
          <p:nvPr/>
        </p:nvCxnSpPr>
        <p:spPr>
          <a:xfrm>
            <a:off x="4649787" y="2311587"/>
            <a:ext cx="4089400" cy="1588"/>
          </a:xfrm>
          <a:prstGeom prst="line">
            <a:avLst/>
          </a:prstGeom>
          <a:ln w="254000">
            <a:solidFill>
              <a:srgbClr val="92D05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9"/>
          <p:cNvSpPr txBox="1"/>
          <p:nvPr/>
        </p:nvSpPr>
        <p:spPr>
          <a:xfrm>
            <a:off x="153987" y="1490579"/>
            <a:ext cx="123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private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3715577" y="1490579"/>
            <a:ext cx="186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community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029993" y="1490579"/>
            <a:ext cx="1114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public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8" name="Oval 15"/>
          <p:cNvSpPr/>
          <p:nvPr/>
        </p:nvSpPr>
        <p:spPr>
          <a:xfrm>
            <a:off x="4200525" y="1862969"/>
            <a:ext cx="898524" cy="897235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Introduction to  cloud technology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 Cloud for scientific computing</a:t>
            </a:r>
          </a:p>
          <a:p>
            <a:r>
              <a:rPr lang="en-US" altLang="zh-CN" dirty="0" smtClean="0"/>
              <a:t> Computing model transition in HEP</a:t>
            </a:r>
          </a:p>
          <a:p>
            <a:r>
              <a:rPr lang="en-US" altLang="zh-CN" dirty="0" smtClean="0"/>
              <a:t> </a:t>
            </a:r>
            <a:r>
              <a:rPr lang="en-US" altLang="zh-CN" dirty="0" err="1" smtClean="0"/>
              <a:t>IHEPCloud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63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Deployment Models: Hybrid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3249" y="3550920"/>
            <a:ext cx="8301990" cy="249500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  Combination of other deployment models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  Used </a:t>
            </a:r>
            <a:r>
              <a:rPr lang="en-US" altLang="zh-CN" sz="2400" dirty="0"/>
              <a:t>for redundancy and/or peaks in demand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  E.g. “Sky</a:t>
            </a:r>
            <a:r>
              <a:rPr lang="en-US" altLang="zh-CN" sz="2400" dirty="0"/>
              <a:t>” computing, brokered federation, bursting, …</a:t>
            </a:r>
            <a:endParaRPr lang="zh-CN" altLang="en-US" sz="2400" dirty="0"/>
          </a:p>
        </p:txBody>
      </p:sp>
      <p:cxnSp>
        <p:nvCxnSpPr>
          <p:cNvPr id="26" name="Straight Connector 4"/>
          <p:cNvCxnSpPr/>
          <p:nvPr/>
        </p:nvCxnSpPr>
        <p:spPr>
          <a:xfrm>
            <a:off x="560387" y="2313175"/>
            <a:ext cx="4089400" cy="1588"/>
          </a:xfrm>
          <a:prstGeom prst="line">
            <a:avLst/>
          </a:prstGeom>
          <a:ln w="254000">
            <a:solidFill>
              <a:srgbClr val="92D05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6"/>
          <p:cNvCxnSpPr/>
          <p:nvPr/>
        </p:nvCxnSpPr>
        <p:spPr>
          <a:xfrm>
            <a:off x="4649787" y="2311587"/>
            <a:ext cx="4089400" cy="1588"/>
          </a:xfrm>
          <a:prstGeom prst="line">
            <a:avLst/>
          </a:prstGeom>
          <a:ln w="254000">
            <a:solidFill>
              <a:srgbClr val="92D05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9"/>
          <p:cNvSpPr txBox="1"/>
          <p:nvPr/>
        </p:nvSpPr>
        <p:spPr>
          <a:xfrm>
            <a:off x="153987" y="1490579"/>
            <a:ext cx="123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private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3715577" y="1490579"/>
            <a:ext cx="186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community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029993" y="1490579"/>
            <a:ext cx="1114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public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093609" y="3112698"/>
            <a:ext cx="111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hybrid</a:t>
            </a:r>
            <a:endParaRPr lang="en-US" sz="2400" dirty="0"/>
          </a:p>
        </p:txBody>
      </p:sp>
      <p:sp>
        <p:nvSpPr>
          <p:cNvPr id="11" name="Left Bracket 22"/>
          <p:cNvSpPr/>
          <p:nvPr/>
        </p:nvSpPr>
        <p:spPr>
          <a:xfrm rot="16200000">
            <a:off x="4452143" y="-1579160"/>
            <a:ext cx="393700" cy="8990014"/>
          </a:xfrm>
          <a:prstGeom prst="leftBracket">
            <a:avLst>
              <a:gd name="adj" fmla="val 121236"/>
            </a:avLst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Traditional Sci</a:t>
            </a:r>
            <a:r>
              <a:rPr lang="en-US" altLang="zh-CN" dirty="0"/>
              <a:t>en</a:t>
            </a:r>
            <a:r>
              <a:rPr lang="en-US" altLang="zh-CN" dirty="0" smtClean="0"/>
              <a:t>tific computing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506404"/>
            <a:ext cx="882127" cy="624427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763793" y="2821290"/>
            <a:ext cx="2280622" cy="68848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Cluster Job </a:t>
            </a:r>
            <a:r>
              <a:rPr lang="en-US" altLang="zh-CN" dirty="0" err="1" smtClean="0">
                <a:latin typeface="Century Gothic" panose="020B0502020202020204" pitchFamily="34" charset="0"/>
              </a:rPr>
              <a:t>Mngt</a:t>
            </a:r>
            <a:r>
              <a:rPr lang="en-US" altLang="zh-CN" dirty="0" smtClean="0">
                <a:latin typeface="Century Gothic" panose="020B0502020202020204" pitchFamily="34" charset="0"/>
              </a:rPr>
              <a:t>. server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7" name="直接箭头连接符 6"/>
          <p:cNvCxnSpPr>
            <a:stCxn id="4" idx="2"/>
            <a:endCxn id="5" idx="0"/>
          </p:cNvCxnSpPr>
          <p:nvPr/>
        </p:nvCxnSpPr>
        <p:spPr>
          <a:xfrm>
            <a:off x="1904104" y="2130831"/>
            <a:ext cx="0" cy="690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93199" y="2132364"/>
            <a:ext cx="93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Submit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Job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1289" y="4200238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31288" y="4372360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31287" y="4522966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48804" y="4759409"/>
            <a:ext cx="2167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Century Gothic" panose="020B0502020202020204" pitchFamily="34" charset="0"/>
              </a:rPr>
              <a:t>computing Node</a:t>
            </a:r>
            <a:endParaRPr lang="zh-CN" altLang="en-US" sz="1400" dirty="0">
              <a:latin typeface="Century Gothic" panose="020B0502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00021" y="4200238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00020" y="4372360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500019" y="4522966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768750" y="4200238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768749" y="4372360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768748" y="4522966"/>
            <a:ext cx="1065007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5" idx="4"/>
            <a:endCxn id="9" idx="0"/>
          </p:cNvCxnSpPr>
          <p:nvPr/>
        </p:nvCxnSpPr>
        <p:spPr>
          <a:xfrm flipH="1">
            <a:off x="763793" y="3509779"/>
            <a:ext cx="1140311" cy="690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5" idx="4"/>
            <a:endCxn id="13" idx="0"/>
          </p:cNvCxnSpPr>
          <p:nvPr/>
        </p:nvCxnSpPr>
        <p:spPr>
          <a:xfrm>
            <a:off x="1904104" y="3509779"/>
            <a:ext cx="128421" cy="690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5" idx="4"/>
            <a:endCxn id="16" idx="0"/>
          </p:cNvCxnSpPr>
          <p:nvPr/>
        </p:nvCxnSpPr>
        <p:spPr>
          <a:xfrm>
            <a:off x="1904104" y="3509779"/>
            <a:ext cx="1397150" cy="690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22373" y="3467184"/>
            <a:ext cx="117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Dispatch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Job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00" y="5254259"/>
            <a:ext cx="860196" cy="92511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140" y="5540296"/>
            <a:ext cx="1744112" cy="392328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692970" y="634364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Cluster</a:t>
            </a:r>
            <a:endParaRPr lang="zh-CN" alt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168" y="1506404"/>
            <a:ext cx="882127" cy="624427"/>
          </a:xfrm>
          <a:prstGeom prst="rect">
            <a:avLst/>
          </a:prstGeom>
        </p:spPr>
      </p:pic>
      <p:sp>
        <p:nvSpPr>
          <p:cNvPr id="37" name="椭圆 36"/>
          <p:cNvSpPr/>
          <p:nvPr/>
        </p:nvSpPr>
        <p:spPr>
          <a:xfrm>
            <a:off x="5470921" y="2821290"/>
            <a:ext cx="2280622" cy="68848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Grid Job </a:t>
            </a:r>
            <a:r>
              <a:rPr lang="en-US" altLang="zh-CN" dirty="0" err="1" smtClean="0">
                <a:latin typeface="Century Gothic" panose="020B0502020202020204" pitchFamily="34" charset="0"/>
              </a:rPr>
              <a:t>Mngt</a:t>
            </a:r>
            <a:r>
              <a:rPr lang="en-US" altLang="zh-CN" dirty="0" smtClean="0">
                <a:latin typeface="Century Gothic" panose="020B0502020202020204" pitchFamily="34" charset="0"/>
              </a:rPr>
              <a:t>. server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38" name="直接箭头连接符 37"/>
          <p:cNvCxnSpPr>
            <a:stCxn id="36" idx="2"/>
            <a:endCxn id="37" idx="0"/>
          </p:cNvCxnSpPr>
          <p:nvPr/>
        </p:nvCxnSpPr>
        <p:spPr>
          <a:xfrm>
            <a:off x="6611232" y="2130831"/>
            <a:ext cx="0" cy="690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5700327" y="2132364"/>
            <a:ext cx="93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Submit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Job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787810" y="5026147"/>
            <a:ext cx="581601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5656007" y="5670195"/>
            <a:ext cx="2167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Century Gothic" panose="020B0502020202020204" pitchFamily="34" charset="0"/>
              </a:rPr>
              <a:t>computing Node</a:t>
            </a:r>
            <a:endParaRPr lang="zh-CN" alt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51" name="直接箭头连接符 50"/>
          <p:cNvCxnSpPr>
            <a:stCxn id="37" idx="4"/>
            <a:endCxn id="58" idx="7"/>
          </p:cNvCxnSpPr>
          <p:nvPr/>
        </p:nvCxnSpPr>
        <p:spPr>
          <a:xfrm flipH="1">
            <a:off x="5660065" y="3509779"/>
            <a:ext cx="951167" cy="499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4309167" y="3318535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Dispatch Job 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to grid site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6015985" y="3859802"/>
            <a:ext cx="1420141" cy="68848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Grid Site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7557614" y="3864039"/>
            <a:ext cx="1368028" cy="68848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Grid Site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64" name="直接箭头连接符 63"/>
          <p:cNvCxnSpPr>
            <a:stCxn id="37" idx="4"/>
            <a:endCxn id="59" idx="0"/>
          </p:cNvCxnSpPr>
          <p:nvPr/>
        </p:nvCxnSpPr>
        <p:spPr>
          <a:xfrm>
            <a:off x="6611232" y="3509779"/>
            <a:ext cx="114824" cy="3500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>
            <a:stCxn id="37" idx="4"/>
            <a:endCxn id="60" idx="1"/>
          </p:cNvCxnSpPr>
          <p:nvPr/>
        </p:nvCxnSpPr>
        <p:spPr>
          <a:xfrm>
            <a:off x="6611232" y="3509779"/>
            <a:ext cx="1146725" cy="455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>
            <a:stCxn id="58" idx="4"/>
            <a:endCxn id="40" idx="0"/>
          </p:cNvCxnSpPr>
          <p:nvPr/>
        </p:nvCxnSpPr>
        <p:spPr>
          <a:xfrm flipH="1">
            <a:off x="5078611" y="4596769"/>
            <a:ext cx="111439" cy="429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>
            <a:stCxn id="58" idx="4"/>
            <a:endCxn id="95" idx="0"/>
          </p:cNvCxnSpPr>
          <p:nvPr/>
        </p:nvCxnSpPr>
        <p:spPr>
          <a:xfrm>
            <a:off x="5190050" y="4596769"/>
            <a:ext cx="593533" cy="429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 88"/>
          <p:cNvSpPr/>
          <p:nvPr/>
        </p:nvSpPr>
        <p:spPr>
          <a:xfrm>
            <a:off x="4787809" y="5196414"/>
            <a:ext cx="581601" cy="1786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4787808" y="5364576"/>
            <a:ext cx="581601" cy="2080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5492782" y="5026147"/>
            <a:ext cx="581601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5492781" y="5196414"/>
            <a:ext cx="581601" cy="1786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/>
          <p:cNvSpPr/>
          <p:nvPr/>
        </p:nvSpPr>
        <p:spPr>
          <a:xfrm>
            <a:off x="5492780" y="5364576"/>
            <a:ext cx="581601" cy="2080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矩形 99"/>
          <p:cNvSpPr/>
          <p:nvPr/>
        </p:nvSpPr>
        <p:spPr>
          <a:xfrm>
            <a:off x="6349207" y="5020708"/>
            <a:ext cx="581601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6349206" y="5190975"/>
            <a:ext cx="581601" cy="1786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6349205" y="5359137"/>
            <a:ext cx="581601" cy="2080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7091160" y="5020708"/>
            <a:ext cx="581601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7091159" y="5190975"/>
            <a:ext cx="581601" cy="1786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矩形 104"/>
          <p:cNvSpPr/>
          <p:nvPr/>
        </p:nvSpPr>
        <p:spPr>
          <a:xfrm>
            <a:off x="7091158" y="5359137"/>
            <a:ext cx="581601" cy="2080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7931754" y="5020708"/>
            <a:ext cx="581601" cy="1721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7931753" y="5190975"/>
            <a:ext cx="581601" cy="1786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107"/>
          <p:cNvSpPr/>
          <p:nvPr/>
        </p:nvSpPr>
        <p:spPr>
          <a:xfrm>
            <a:off x="7931752" y="5359137"/>
            <a:ext cx="581601" cy="2080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9" name="直接箭头连接符 108"/>
          <p:cNvCxnSpPr>
            <a:stCxn id="59" idx="4"/>
            <a:endCxn id="100" idx="0"/>
          </p:cNvCxnSpPr>
          <p:nvPr/>
        </p:nvCxnSpPr>
        <p:spPr>
          <a:xfrm flipH="1">
            <a:off x="6640008" y="4548291"/>
            <a:ext cx="86048" cy="472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箭头连接符 111"/>
          <p:cNvCxnSpPr>
            <a:stCxn id="59" idx="4"/>
            <a:endCxn id="103" idx="0"/>
          </p:cNvCxnSpPr>
          <p:nvPr/>
        </p:nvCxnSpPr>
        <p:spPr>
          <a:xfrm>
            <a:off x="6726056" y="4548291"/>
            <a:ext cx="655905" cy="472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箭头连接符 114"/>
          <p:cNvCxnSpPr>
            <a:stCxn id="60" idx="4"/>
            <a:endCxn id="106" idx="0"/>
          </p:cNvCxnSpPr>
          <p:nvPr/>
        </p:nvCxnSpPr>
        <p:spPr>
          <a:xfrm flipH="1">
            <a:off x="8222555" y="4552528"/>
            <a:ext cx="19073" cy="468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17"/>
          <p:cNvSpPr txBox="1"/>
          <p:nvPr/>
        </p:nvSpPr>
        <p:spPr>
          <a:xfrm>
            <a:off x="5410675" y="6356158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Grid</a:t>
            </a:r>
            <a:r>
              <a:rPr lang="en-US" altLang="zh-CN" b="1" dirty="0" smtClean="0">
                <a:latin typeface="Century Gothic" panose="020B0502020202020204" pitchFamily="34" charset="0"/>
              </a:rPr>
              <a:t>: Cluster of Cluster</a:t>
            </a:r>
            <a:endParaRPr lang="zh-CN" altLang="en-US" b="1" dirty="0">
              <a:latin typeface="Century Gothic" panose="020B050202020202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321099" y="1692735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Century Gothic" panose="020B0502020202020204" pitchFamily="34" charset="0"/>
              </a:rPr>
              <a:t>Login Node</a:t>
            </a:r>
            <a:endParaRPr lang="zh-CN" altLang="en-US" sz="1400" dirty="0">
              <a:latin typeface="Century Gothic" panose="020B0502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5053641" y="1580084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Century Gothic" panose="020B0502020202020204" pitchFamily="34" charset="0"/>
              </a:rPr>
              <a:t>Login Node</a:t>
            </a:r>
          </a:p>
          <a:p>
            <a:r>
              <a:rPr lang="en-US" altLang="zh-CN" sz="1400" dirty="0" smtClean="0">
                <a:latin typeface="Century Gothic" panose="020B0502020202020204" pitchFamily="34" charset="0"/>
              </a:rPr>
              <a:t>(UI)</a:t>
            </a:r>
            <a:endParaRPr lang="zh-CN" alt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6" name="曲线连接符 5"/>
          <p:cNvCxnSpPr>
            <a:stCxn id="16" idx="3"/>
            <a:endCxn id="4" idx="2"/>
          </p:cNvCxnSpPr>
          <p:nvPr/>
        </p:nvCxnSpPr>
        <p:spPr>
          <a:xfrm flipH="1" flipV="1">
            <a:off x="1904104" y="2130831"/>
            <a:ext cx="1929653" cy="2155468"/>
          </a:xfrm>
          <a:prstGeom prst="curvedConnector4">
            <a:avLst>
              <a:gd name="adj1" fmla="val -11847"/>
              <a:gd name="adj2" fmla="val 68878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7753624" y="2644482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Century Gothic" panose="020B0502020202020204" pitchFamily="34" charset="0"/>
              </a:rPr>
              <a:t>result</a:t>
            </a:r>
            <a:endParaRPr lang="zh-CN" alt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059" y="5668063"/>
            <a:ext cx="985056" cy="554094"/>
          </a:xfrm>
          <a:prstGeom prst="rect">
            <a:avLst/>
          </a:prstGeom>
        </p:spPr>
      </p:pic>
      <p:cxnSp>
        <p:nvCxnSpPr>
          <p:cNvPr id="72" name="曲线连接符 71"/>
          <p:cNvCxnSpPr>
            <a:stCxn id="107" idx="3"/>
            <a:endCxn id="36" idx="3"/>
          </p:cNvCxnSpPr>
          <p:nvPr/>
        </p:nvCxnSpPr>
        <p:spPr>
          <a:xfrm flipH="1" flipV="1">
            <a:off x="7052295" y="1818618"/>
            <a:ext cx="1461059" cy="3461699"/>
          </a:xfrm>
          <a:prstGeom prst="curvedConnector3">
            <a:avLst>
              <a:gd name="adj1" fmla="val -15646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椭圆 57"/>
          <p:cNvSpPr/>
          <p:nvPr/>
        </p:nvSpPr>
        <p:spPr>
          <a:xfrm>
            <a:off x="4525347" y="3908280"/>
            <a:ext cx="1329405" cy="68848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Grid Site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828837" y="4359639"/>
            <a:ext cx="728023" cy="3222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6379686" y="4359639"/>
            <a:ext cx="728023" cy="3222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7868079" y="4351987"/>
            <a:ext cx="728023" cy="3222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116" name="矩形标注 115"/>
          <p:cNvSpPr/>
          <p:nvPr/>
        </p:nvSpPr>
        <p:spPr>
          <a:xfrm>
            <a:off x="3381347" y="4976758"/>
            <a:ext cx="1094656" cy="472951"/>
          </a:xfrm>
          <a:prstGeom prst="wedgeRectCallout">
            <a:avLst>
              <a:gd name="adj1" fmla="val 92895"/>
              <a:gd name="adj2" fmla="val -11806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>
                <a:solidFill>
                  <a:schemeClr val="tx1"/>
                </a:solidFill>
              </a:rPr>
              <a:t>Cluster Job</a:t>
            </a:r>
          </a:p>
          <a:p>
            <a:r>
              <a:rPr lang="en-US" altLang="zh-CN" sz="1200" dirty="0" err="1">
                <a:solidFill>
                  <a:schemeClr val="tx1"/>
                </a:solidFill>
              </a:rPr>
              <a:t>Mngt</a:t>
            </a:r>
            <a:r>
              <a:rPr lang="en-US" altLang="zh-CN" sz="1200" dirty="0">
                <a:solidFill>
                  <a:schemeClr val="tx1"/>
                </a:solidFill>
              </a:rPr>
              <a:t>. </a:t>
            </a:r>
            <a:r>
              <a:rPr lang="en-US" altLang="zh-CN" sz="1200" dirty="0" smtClean="0">
                <a:solidFill>
                  <a:schemeClr val="tx1"/>
                </a:solidFill>
              </a:rPr>
              <a:t>Server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121" name="图片 1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7922" y="5764448"/>
            <a:ext cx="1143353" cy="467710"/>
          </a:xfrm>
          <a:prstGeom prst="rect">
            <a:avLst/>
          </a:prstGeom>
        </p:spPr>
      </p:pic>
      <p:sp>
        <p:nvSpPr>
          <p:cNvPr id="122" name="文本框 121"/>
          <p:cNvSpPr txBox="1"/>
          <p:nvPr/>
        </p:nvSpPr>
        <p:spPr>
          <a:xfrm>
            <a:off x="2868930" y="2448424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Century Gothic" panose="020B0502020202020204" pitchFamily="34" charset="0"/>
              </a:rPr>
              <a:t>result</a:t>
            </a:r>
            <a:endParaRPr lang="zh-CN" altLang="en-US" sz="1400" dirty="0">
              <a:latin typeface="Century Gothic" panose="020B0502020202020204" pitchFamily="34" charset="0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5482166" y="4448412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Dispatch </a:t>
            </a:r>
          </a:p>
          <a:p>
            <a:r>
              <a:rPr lang="en-US" altLang="zh-CN" sz="16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Job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70945" y="5706980"/>
            <a:ext cx="627095" cy="46166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LSF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4"/>
          <p:cNvSpPr>
            <a:spLocks noChangeArrowheads="1"/>
          </p:cNvSpPr>
          <p:nvPr/>
        </p:nvSpPr>
        <p:spPr bwMode="auto">
          <a:xfrm>
            <a:off x="633413" y="395288"/>
            <a:ext cx="8137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endParaRPr lang="zh-CN" altLang="zh-CN" sz="1600" b="0">
              <a:solidFill>
                <a:srgbClr val="32425D"/>
              </a:solidFill>
            </a:endParaRPr>
          </a:p>
        </p:txBody>
      </p:sp>
      <p:sp>
        <p:nvSpPr>
          <p:cNvPr id="19460" name="Text Box 106"/>
          <p:cNvSpPr txBox="1">
            <a:spLocks noChangeArrowheads="1"/>
          </p:cNvSpPr>
          <p:nvPr/>
        </p:nvSpPr>
        <p:spPr bwMode="auto">
          <a:xfrm>
            <a:off x="711200" y="1430338"/>
            <a:ext cx="8432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179388" indent="-179388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40000"/>
              </a:spcBef>
              <a:spcAft>
                <a:spcPct val="40000"/>
              </a:spcAft>
              <a:buFontTx/>
              <a:buChar char="•"/>
            </a:pPr>
            <a:r>
              <a:rPr lang="en-US" altLang="zh-CN" sz="2000" dirty="0">
                <a:solidFill>
                  <a:srgbClr val="32425D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High degree of heterogeneity</a:t>
            </a:r>
            <a:r>
              <a:rPr lang="en-US" altLang="zh-CN" sz="2000" b="0" dirty="0">
                <a:latin typeface="Century Gothic" panose="020B0502020202020204" pitchFamily="34" charset="0"/>
                <a:ea typeface="宋体" panose="02010600030101010101" pitchFamily="2" charset="-122"/>
              </a:rPr>
              <a:t> (software &amp; hardware)</a:t>
            </a:r>
          </a:p>
          <a:p>
            <a:pPr algn="just">
              <a:spcBef>
                <a:spcPct val="40000"/>
              </a:spcBef>
              <a:spcAft>
                <a:spcPct val="40000"/>
              </a:spcAft>
              <a:buFontTx/>
              <a:buChar char="•"/>
            </a:pPr>
            <a:r>
              <a:rPr lang="en-US" altLang="zh-CN" sz="2000" dirty="0">
                <a:solidFill>
                  <a:srgbClr val="32425D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High operational costs</a:t>
            </a:r>
          </a:p>
          <a:p>
            <a:pPr algn="just" eaLnBrk="1" hangingPunct="1">
              <a:spcBef>
                <a:spcPct val="40000"/>
              </a:spcBef>
              <a:spcAft>
                <a:spcPct val="40000"/>
              </a:spcAft>
              <a:buFontTx/>
              <a:buChar char="•"/>
            </a:pPr>
            <a:r>
              <a:rPr lang="en-US" altLang="zh-CN" sz="2000" dirty="0">
                <a:solidFill>
                  <a:srgbClr val="32425D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Isolate and partition amount of resources</a:t>
            </a:r>
            <a:r>
              <a:rPr lang="en-US" altLang="zh-CN" sz="2000" b="0" dirty="0">
                <a:latin typeface="Century Gothic" panose="020B0502020202020204" pitchFamily="34" charset="0"/>
                <a:ea typeface="宋体" panose="02010600030101010101" pitchFamily="2" charset="-122"/>
              </a:rPr>
              <a:t> contributed to the Grid</a:t>
            </a:r>
          </a:p>
          <a:p>
            <a:pPr algn="just" eaLnBrk="1" hangingPunct="1">
              <a:spcBef>
                <a:spcPct val="40000"/>
              </a:spcBef>
              <a:spcAft>
                <a:spcPct val="40000"/>
              </a:spcAft>
              <a:buFontTx/>
              <a:buChar char="•"/>
            </a:pPr>
            <a:r>
              <a:rPr lang="en-US" altLang="zh-CN" sz="2000" dirty="0">
                <a:solidFill>
                  <a:srgbClr val="32425D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Specific environment</a:t>
            </a:r>
            <a:r>
              <a:rPr lang="en-US" altLang="zh-CN" sz="2000" b="0" dirty="0">
                <a:latin typeface="Century Gothic" panose="020B0502020202020204" pitchFamily="34" charset="0"/>
                <a:ea typeface="宋体" panose="02010600030101010101" pitchFamily="2" charset="-122"/>
              </a:rPr>
              <a:t> requirements for different VOs</a:t>
            </a:r>
          </a:p>
        </p:txBody>
      </p:sp>
      <p:sp>
        <p:nvSpPr>
          <p:cNvPr id="19461" name="Text Box 106"/>
          <p:cNvSpPr txBox="1">
            <a:spLocks noChangeArrowheads="1"/>
          </p:cNvSpPr>
          <p:nvPr/>
        </p:nvSpPr>
        <p:spPr bwMode="auto">
          <a:xfrm>
            <a:off x="676275" y="5165725"/>
            <a:ext cx="84328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179388" indent="-179388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en-US" altLang="zh-CN" sz="2000" b="0" dirty="0">
                <a:latin typeface="Century Gothic" panose="020B0502020202020204" pitchFamily="34" charset="0"/>
                <a:ea typeface="宋体" panose="02010600030101010101" pitchFamily="2" charset="-122"/>
              </a:rPr>
              <a:t>Grids are difficult to </a:t>
            </a:r>
            <a:r>
              <a:rPr lang="en-US" altLang="zh-CN" sz="2000" dirty="0" smtClean="0">
                <a:solidFill>
                  <a:srgbClr val="32425D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maintain</a:t>
            </a:r>
            <a:r>
              <a:rPr lang="en-US" altLang="zh-CN" sz="2000" dirty="0">
                <a:solidFill>
                  <a:srgbClr val="32425D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, operate and use</a:t>
            </a:r>
          </a:p>
        </p:txBody>
      </p:sp>
      <p:sp>
        <p:nvSpPr>
          <p:cNvPr id="19462" name="AutoShape 7"/>
          <p:cNvSpPr>
            <a:spLocks noChangeArrowheads="1"/>
          </p:cNvSpPr>
          <p:nvPr/>
        </p:nvSpPr>
        <p:spPr bwMode="auto">
          <a:xfrm>
            <a:off x="4211638" y="3835400"/>
            <a:ext cx="720725" cy="1223963"/>
          </a:xfrm>
          <a:prstGeom prst="downArrow">
            <a:avLst>
              <a:gd name="adj1" fmla="val 50000"/>
              <a:gd name="adj2" fmla="val 42456"/>
            </a:avLst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>
                <a:ea typeface="宋体" panose="02010600030101010101" pitchFamily="2" charset="-122"/>
              </a:rPr>
              <a:t>Barriers for Adoption of </a:t>
            </a:r>
            <a:r>
              <a:rPr lang="en-US" altLang="zh-CN" sz="3200" dirty="0" smtClean="0">
                <a:ea typeface="宋体" panose="02010600030101010101" pitchFamily="2" charset="-122"/>
              </a:rPr>
              <a:t>Grid </a:t>
            </a:r>
            <a:r>
              <a:rPr lang="en-US" altLang="zh-CN" sz="3200" dirty="0">
                <a:ea typeface="宋体" panose="02010600030101010101" pitchFamily="2" charset="-122"/>
              </a:rPr>
              <a:t>Model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76651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Virtualization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49865"/>
            <a:ext cx="7886700" cy="120840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 </a:t>
            </a:r>
            <a:r>
              <a:rPr lang="en-US" altLang="zh-CN" sz="2000" dirty="0" smtClean="0"/>
              <a:t>Separation of Virtual Machine from Physical Infrastructure</a:t>
            </a:r>
          </a:p>
          <a:p>
            <a:r>
              <a:rPr lang="en-US" altLang="zh-CN" sz="2000" dirty="0" smtClean="0"/>
              <a:t> A VM is an isolated runtime environment (guest OS and applications)</a:t>
            </a:r>
            <a:endParaRPr lang="zh-CN" altLang="en-US" dirty="0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818475" y="4517125"/>
            <a:ext cx="5040312" cy="381000"/>
          </a:xfrm>
          <a:prstGeom prst="rect">
            <a:avLst/>
          </a:prstGeom>
          <a:solidFill>
            <a:srgbClr val="8C6D8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chemeClr val="bg1"/>
                </a:solidFill>
                <a:latin typeface="Century Gothic" panose="020B0502020202020204" pitchFamily="34" charset="0"/>
              </a:rPr>
              <a:t>Physical Box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818475" y="4059925"/>
            <a:ext cx="5040312" cy="457200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Virtualization Platform (</a:t>
            </a:r>
            <a:r>
              <a:rPr lang="en-GB" altLang="zh-CN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Xen</a:t>
            </a:r>
            <a:r>
              <a:rPr lang="en-GB" altLang="zh-CN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, KVM, VMware…)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826412" y="3158225"/>
            <a:ext cx="1277938" cy="896938"/>
          </a:xfrm>
          <a:prstGeom prst="rect">
            <a:avLst/>
          </a:prstGeom>
          <a:solidFill>
            <a:srgbClr val="C3E2A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Guest OS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104350" y="3158225"/>
            <a:ext cx="1223962" cy="896938"/>
          </a:xfrm>
          <a:prstGeom prst="rect">
            <a:avLst/>
          </a:prstGeom>
          <a:solidFill>
            <a:srgbClr val="C3E2A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Guest OS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5561800" y="3158225"/>
            <a:ext cx="1277937" cy="896938"/>
          </a:xfrm>
          <a:prstGeom prst="rect">
            <a:avLst/>
          </a:prstGeom>
          <a:solidFill>
            <a:srgbClr val="C3E2A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Guest OS</a:t>
            </a: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1826412" y="2726425"/>
            <a:ext cx="1277938" cy="431800"/>
          </a:xfrm>
          <a:prstGeom prst="rect">
            <a:avLst/>
          </a:prstGeom>
          <a:solidFill>
            <a:srgbClr val="6F87B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Applications</a:t>
            </a: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3104350" y="2726425"/>
            <a:ext cx="1223962" cy="431800"/>
          </a:xfrm>
          <a:prstGeom prst="rect">
            <a:avLst/>
          </a:prstGeom>
          <a:solidFill>
            <a:srgbClr val="6F87B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Applications</a:t>
            </a: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5561800" y="2726425"/>
            <a:ext cx="1277937" cy="431800"/>
          </a:xfrm>
          <a:prstGeom prst="rect">
            <a:avLst/>
          </a:prstGeom>
          <a:solidFill>
            <a:srgbClr val="6F87B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Applications</a:t>
            </a:r>
          </a:p>
        </p:txBody>
      </p:sp>
      <p:grpSp>
        <p:nvGrpSpPr>
          <p:cNvPr id="14" name="Group 29"/>
          <p:cNvGrpSpPr>
            <a:grpSpLocks/>
          </p:cNvGrpSpPr>
          <p:nvPr/>
        </p:nvGrpSpPr>
        <p:grpSpPr bwMode="auto">
          <a:xfrm>
            <a:off x="4842662" y="3302688"/>
            <a:ext cx="288925" cy="36512"/>
            <a:chOff x="4898" y="3339"/>
            <a:chExt cx="182" cy="23"/>
          </a:xfrm>
        </p:grpSpPr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4898" y="3339"/>
              <a:ext cx="23" cy="23"/>
            </a:xfrm>
            <a:prstGeom prst="ellipse">
              <a:avLst/>
            </a:prstGeom>
            <a:solidFill>
              <a:srgbClr val="7083A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 sz="1800">
                <a:latin typeface="Century Gothic" panose="020B0502020202020204" pitchFamily="34" charset="0"/>
              </a:endParaRPr>
            </a:p>
          </p:txBody>
        </p:sp>
        <p:sp>
          <p:nvSpPr>
            <p:cNvPr id="16" name="Oval 31"/>
            <p:cNvSpPr>
              <a:spLocks noChangeArrowheads="1"/>
            </p:cNvSpPr>
            <p:nvPr/>
          </p:nvSpPr>
          <p:spPr bwMode="auto">
            <a:xfrm>
              <a:off x="4977" y="3339"/>
              <a:ext cx="23" cy="23"/>
            </a:xfrm>
            <a:prstGeom prst="ellipse">
              <a:avLst/>
            </a:prstGeom>
            <a:solidFill>
              <a:srgbClr val="7083A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 sz="1800">
                <a:latin typeface="Century Gothic" panose="020B0502020202020204" pitchFamily="34" charset="0"/>
              </a:endParaRPr>
            </a:p>
          </p:txBody>
        </p:sp>
        <p:sp>
          <p:nvSpPr>
            <p:cNvPr id="17" name="Oval 32"/>
            <p:cNvSpPr>
              <a:spLocks noChangeArrowheads="1"/>
            </p:cNvSpPr>
            <p:nvPr/>
          </p:nvSpPr>
          <p:spPr bwMode="auto">
            <a:xfrm>
              <a:off x="5057" y="3339"/>
              <a:ext cx="23" cy="23"/>
            </a:xfrm>
            <a:prstGeom prst="ellipse">
              <a:avLst/>
            </a:prstGeom>
            <a:solidFill>
              <a:srgbClr val="7083A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 sz="1800"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1828000" y="2726425"/>
            <a:ext cx="1295400" cy="1328738"/>
          </a:xfrm>
          <a:prstGeom prst="rect">
            <a:avLst/>
          </a:prstGeom>
          <a:gradFill rotWithShape="1">
            <a:gsLst>
              <a:gs pos="0">
                <a:srgbClr val="EBF48B">
                  <a:alpha val="60001"/>
                </a:srgbClr>
              </a:gs>
              <a:gs pos="100000">
                <a:srgbClr val="6D7140"/>
              </a:gs>
            </a:gsLst>
            <a:lin ang="5400000" scaled="1"/>
          </a:gradFill>
          <a:ln w="126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VM</a:t>
            </a: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3113875" y="2726425"/>
            <a:ext cx="1223962" cy="1328738"/>
          </a:xfrm>
          <a:prstGeom prst="rect">
            <a:avLst/>
          </a:prstGeom>
          <a:gradFill rotWithShape="1">
            <a:gsLst>
              <a:gs pos="0">
                <a:srgbClr val="EBF48B">
                  <a:alpha val="60001"/>
                </a:srgbClr>
              </a:gs>
              <a:gs pos="100000">
                <a:srgbClr val="6D7140"/>
              </a:gs>
            </a:gsLst>
            <a:lin ang="5400000" scaled="1"/>
          </a:gradFill>
          <a:ln w="126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VM</a:t>
            </a:r>
          </a:p>
        </p:txBody>
      </p:sp>
      <p:sp>
        <p:nvSpPr>
          <p:cNvPr id="20" name="Rectangle 35"/>
          <p:cNvSpPr>
            <a:spLocks noChangeArrowheads="1"/>
          </p:cNvSpPr>
          <p:nvPr/>
        </p:nvSpPr>
        <p:spPr bwMode="auto">
          <a:xfrm>
            <a:off x="5563387" y="2726425"/>
            <a:ext cx="1295400" cy="1328738"/>
          </a:xfrm>
          <a:prstGeom prst="rect">
            <a:avLst/>
          </a:prstGeom>
          <a:gradFill rotWithShape="1">
            <a:gsLst>
              <a:gs pos="0">
                <a:srgbClr val="EBF48B">
                  <a:alpha val="60001"/>
                </a:srgbClr>
              </a:gs>
              <a:gs pos="100000">
                <a:srgbClr val="6D7140"/>
              </a:gs>
            </a:gsLst>
            <a:lin ang="5400000" scaled="1"/>
          </a:gradFill>
          <a:ln w="126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400">
                <a:solidFill>
                  <a:srgbClr val="000000"/>
                </a:solidFill>
                <a:latin typeface="Century Gothic" panose="020B0502020202020204" pitchFamily="34" charset="0"/>
              </a:rPr>
              <a:t>VM</a:t>
            </a:r>
          </a:p>
        </p:txBody>
      </p:sp>
      <p:sp>
        <p:nvSpPr>
          <p:cNvPr id="23" name="内容占位符 2"/>
          <p:cNvSpPr txBox="1">
            <a:spLocks/>
          </p:cNvSpPr>
          <p:nvPr/>
        </p:nvSpPr>
        <p:spPr>
          <a:xfrm>
            <a:off x="628650" y="5095090"/>
            <a:ext cx="7886700" cy="16176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 smtClean="0">
                <a:solidFill>
                  <a:srgbClr val="0070C0"/>
                </a:solidFill>
                <a:ea typeface="宋体" panose="02010600030101010101" pitchFamily="2" charset="-122"/>
              </a:rPr>
              <a:t>Benefits </a:t>
            </a:r>
            <a:r>
              <a:rPr lang="en-US" altLang="zh-CN" sz="2000" dirty="0">
                <a:solidFill>
                  <a:srgbClr val="0070C0"/>
                </a:solidFill>
                <a:ea typeface="宋体" panose="02010600030101010101" pitchFamily="2" charset="-122"/>
              </a:rPr>
              <a:t>of Virtualization </a:t>
            </a:r>
            <a:r>
              <a:rPr lang="en-US" altLang="zh-CN" sz="2000" dirty="0" smtClean="0">
                <a:solidFill>
                  <a:srgbClr val="0070C0"/>
                </a:solidFill>
                <a:ea typeface="宋体" panose="02010600030101010101" pitchFamily="2" charset="-122"/>
              </a:rPr>
              <a:t>Platforms</a:t>
            </a:r>
          </a:p>
          <a:p>
            <a:pPr algn="just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zh-CN" sz="2000" dirty="0">
                <a:ea typeface="宋体" panose="02010600030101010101" pitchFamily="2" charset="-122"/>
              </a:rPr>
              <a:t>Natural way to deal with the </a:t>
            </a:r>
            <a:r>
              <a:rPr lang="en-US" altLang="zh-CN" sz="2000" dirty="0">
                <a:solidFill>
                  <a:srgbClr val="0070C0"/>
                </a:solidFill>
                <a:ea typeface="宋体" panose="02010600030101010101" pitchFamily="2" charset="-122"/>
              </a:rPr>
              <a:t>heterogeneity </a:t>
            </a:r>
            <a:r>
              <a:rPr lang="en-US" altLang="zh-CN" sz="2000" dirty="0">
                <a:ea typeface="宋体" panose="02010600030101010101" pitchFamily="2" charset="-122"/>
              </a:rPr>
              <a:t>of the infrastructure</a:t>
            </a:r>
            <a:endParaRPr lang="en-US" altLang="zh-CN" sz="2000" dirty="0">
              <a:solidFill>
                <a:srgbClr val="32425D"/>
              </a:solidFill>
              <a:ea typeface="宋体" panose="02010600030101010101" pitchFamily="2" charset="-122"/>
            </a:endParaRPr>
          </a:p>
          <a:p>
            <a:pPr algn="just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zh-CN" sz="2000" dirty="0">
                <a:ea typeface="宋体" panose="02010600030101010101" pitchFamily="2" charset="-122"/>
              </a:rPr>
              <a:t>Allow </a:t>
            </a:r>
            <a:r>
              <a:rPr lang="en-US" altLang="zh-CN" sz="2000" dirty="0">
                <a:solidFill>
                  <a:srgbClr val="0070C0"/>
                </a:solidFill>
                <a:ea typeface="宋体" panose="02010600030101010101" pitchFamily="2" charset="-122"/>
              </a:rPr>
              <a:t>partitioning and isolating </a:t>
            </a:r>
            <a:r>
              <a:rPr lang="en-US" altLang="zh-CN" sz="2000" dirty="0">
                <a:ea typeface="宋体" panose="02010600030101010101" pitchFamily="2" charset="-122"/>
              </a:rPr>
              <a:t>of physical resources </a:t>
            </a:r>
          </a:p>
          <a:p>
            <a:pPr algn="just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en-US" altLang="zh-CN" sz="2000" dirty="0">
                <a:ea typeface="宋体" panose="02010600030101010101" pitchFamily="2" charset="-122"/>
              </a:rPr>
              <a:t>Execution of </a:t>
            </a:r>
            <a:r>
              <a:rPr lang="en-US" altLang="zh-CN" sz="2000" dirty="0">
                <a:solidFill>
                  <a:srgbClr val="0070C0"/>
                </a:solidFill>
                <a:ea typeface="宋体" panose="02010600030101010101" pitchFamily="2" charset="-122"/>
              </a:rPr>
              <a:t>legacy </a:t>
            </a:r>
            <a:r>
              <a:rPr lang="en-US" altLang="zh-CN" sz="2000" dirty="0" smtClean="0">
                <a:solidFill>
                  <a:srgbClr val="0070C0"/>
                </a:solidFill>
                <a:ea typeface="宋体" panose="02010600030101010101" pitchFamily="2" charset="-122"/>
              </a:rPr>
              <a:t>applications</a:t>
            </a:r>
            <a:endParaRPr lang="en-US" altLang="zh-CN" sz="2000" dirty="0">
              <a:solidFill>
                <a:srgbClr val="32425D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00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VM Manager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49865"/>
            <a:ext cx="7886700" cy="1974248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 VM Manager creates a </a:t>
            </a:r>
            <a:r>
              <a:rPr lang="en-US" altLang="zh-CN" sz="2000" dirty="0" smtClean="0">
                <a:solidFill>
                  <a:srgbClr val="FF0000"/>
                </a:solidFill>
              </a:rPr>
              <a:t>distributed virtualization layer </a:t>
            </a:r>
          </a:p>
          <a:p>
            <a:pPr lvl="1"/>
            <a:r>
              <a:rPr lang="en-US" altLang="zh-CN" sz="1800" dirty="0" smtClean="0"/>
              <a:t>decouple the VM from the physical location</a:t>
            </a:r>
          </a:p>
          <a:p>
            <a:r>
              <a:rPr lang="en-US" altLang="zh-CN" sz="2000" dirty="0" smtClean="0"/>
              <a:t> Transform a distributed physical infrastructure into a </a:t>
            </a:r>
            <a:r>
              <a:rPr lang="en-US" altLang="zh-CN" sz="2000" dirty="0">
                <a:solidFill>
                  <a:srgbClr val="FF0000"/>
                </a:solidFill>
              </a:rPr>
              <a:t>flexible and </a:t>
            </a:r>
            <a:r>
              <a:rPr lang="en-US" altLang="zh-CN" sz="2000" dirty="0" smtClean="0">
                <a:solidFill>
                  <a:srgbClr val="FF0000"/>
                </a:solidFill>
              </a:rPr>
              <a:t>elastic virtual infrastructure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5" name="圆柱形 4"/>
          <p:cNvSpPr/>
          <p:nvPr/>
        </p:nvSpPr>
        <p:spPr>
          <a:xfrm>
            <a:off x="431732" y="5642966"/>
            <a:ext cx="1008972" cy="171746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柱形 5"/>
          <p:cNvSpPr/>
          <p:nvPr/>
        </p:nvSpPr>
        <p:spPr>
          <a:xfrm>
            <a:off x="431732" y="5814713"/>
            <a:ext cx="1008972" cy="16816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135695" y="5169254"/>
            <a:ext cx="1419295" cy="4303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hypervisor</a:t>
            </a:r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圆柱形 7"/>
          <p:cNvSpPr/>
          <p:nvPr/>
        </p:nvSpPr>
        <p:spPr>
          <a:xfrm>
            <a:off x="2421896" y="5642966"/>
            <a:ext cx="1008972" cy="171746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柱形 8"/>
          <p:cNvSpPr/>
          <p:nvPr/>
        </p:nvSpPr>
        <p:spPr>
          <a:xfrm>
            <a:off x="2421896" y="5814713"/>
            <a:ext cx="1008972" cy="16816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07608" y="4695542"/>
            <a:ext cx="3247384" cy="4303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VM Manager</a:t>
            </a:r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07607" y="4181477"/>
            <a:ext cx="1349069" cy="4303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Guest OS</a:t>
            </a:r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205919" y="4152752"/>
            <a:ext cx="1349071" cy="4303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Guest OS</a:t>
            </a:r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07605" y="3624006"/>
            <a:ext cx="1349071" cy="4303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Application</a:t>
            </a:r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205919" y="3624006"/>
            <a:ext cx="1349071" cy="4303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Application</a:t>
            </a:r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59615" y="419026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726903" y="365449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1759615" y="516925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4573425" y="3324113"/>
            <a:ext cx="4355421" cy="304837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p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>
                <a:ea typeface="宋体" panose="02010600030101010101" pitchFamily="2" charset="-122"/>
              </a:rPr>
              <a:t>Centralized </a:t>
            </a:r>
            <a:r>
              <a:rPr lang="en-US" altLang="zh-CN" sz="1800" dirty="0">
                <a:ea typeface="宋体" panose="02010600030101010101" pitchFamily="2" charset="-122"/>
              </a:rPr>
              <a:t>management</a:t>
            </a:r>
          </a:p>
          <a:p>
            <a:pPr marL="0" indent="0"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Balance of workload </a:t>
            </a:r>
          </a:p>
          <a:p>
            <a:pPr marL="0" indent="0"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Server consolidation </a:t>
            </a:r>
          </a:p>
          <a:p>
            <a:pPr marL="0" indent="0"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Dynamic resizing of the infrastructure </a:t>
            </a:r>
          </a:p>
          <a:p>
            <a:pPr marL="0" indent="0"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Dynamic cluster partitioning</a:t>
            </a:r>
          </a:p>
          <a:p>
            <a:pPr marL="0" indent="0"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Support for heterogeneous workloads </a:t>
            </a:r>
          </a:p>
          <a:p>
            <a:pPr marL="0" indent="0"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On-demand provision of VMs</a:t>
            </a:r>
          </a:p>
        </p:txBody>
      </p:sp>
      <p:sp>
        <p:nvSpPr>
          <p:cNvPr id="20" name="右箭头 19"/>
          <p:cNvSpPr/>
          <p:nvPr/>
        </p:nvSpPr>
        <p:spPr>
          <a:xfrm>
            <a:off x="3689872" y="4758842"/>
            <a:ext cx="806824" cy="39803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308373" y="5156875"/>
            <a:ext cx="1419295" cy="4303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hypervisor</a:t>
            </a:r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Introduction to  cloud technology</a:t>
            </a:r>
          </a:p>
          <a:p>
            <a:r>
              <a:rPr lang="en-US" altLang="zh-CN" dirty="0" smtClean="0"/>
              <a:t> Cloud for scientific computing</a:t>
            </a:r>
          </a:p>
          <a:p>
            <a:r>
              <a:rPr lang="en-US" altLang="zh-CN" dirty="0" smtClean="0"/>
              <a:t> Computing model transition in HEP</a:t>
            </a:r>
          </a:p>
          <a:p>
            <a:r>
              <a:rPr lang="en-US" altLang="zh-CN" dirty="0" smtClean="0"/>
              <a:t> IHEP Cloud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0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Openstack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0316" y="1181705"/>
            <a:ext cx="7886700" cy="2049551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 </a:t>
            </a:r>
            <a:r>
              <a:rPr lang="en-US" altLang="zh-CN" sz="2000" dirty="0" smtClean="0"/>
              <a:t>a popular VM manger, also called cloud </a:t>
            </a:r>
            <a:r>
              <a:rPr lang="en-US" altLang="zh-CN" sz="2000" dirty="0"/>
              <a:t>operating system </a:t>
            </a:r>
            <a:endParaRPr lang="en-US" altLang="zh-CN" sz="2000" dirty="0" smtClean="0"/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Controls </a:t>
            </a:r>
            <a:r>
              <a:rPr lang="en-US" altLang="zh-CN" sz="2000" dirty="0"/>
              <a:t>large pools of compute, storage, and </a:t>
            </a:r>
            <a:r>
              <a:rPr lang="en-US" altLang="zh-CN" sz="2000" dirty="0" smtClean="0"/>
              <a:t>networking </a:t>
            </a:r>
            <a:r>
              <a:rPr lang="en-US" altLang="zh-CN" sz="2000" dirty="0"/>
              <a:t>resources throughout a data </a:t>
            </a:r>
            <a:r>
              <a:rPr lang="en-US" altLang="zh-CN" sz="2000" dirty="0" smtClean="0"/>
              <a:t>center</a:t>
            </a:r>
            <a:endParaRPr lang="en-US" altLang="zh-CN" sz="2000" dirty="0"/>
          </a:p>
          <a:p>
            <a:r>
              <a:rPr lang="en-US" altLang="zh-CN" sz="2000" dirty="0"/>
              <a:t> Hundreds of the world’s largest brands rely on OpenStack to run their </a:t>
            </a:r>
            <a:r>
              <a:rPr lang="en-US" altLang="zh-CN" sz="2000" dirty="0" smtClean="0"/>
              <a:t>businesses </a:t>
            </a:r>
            <a:r>
              <a:rPr lang="en-US" altLang="zh-CN" sz="2000" dirty="0"/>
              <a:t>every </a:t>
            </a:r>
            <a:r>
              <a:rPr lang="en-US" altLang="zh-CN" sz="2000" dirty="0" smtClean="0"/>
              <a:t>day</a:t>
            </a:r>
            <a:endParaRPr lang="zh-CN" altLang="en-US" sz="2000" dirty="0"/>
          </a:p>
        </p:txBody>
      </p:sp>
      <p:pic>
        <p:nvPicPr>
          <p:cNvPr id="11268" name="Picture 4" descr="What is OpenStack? A Quick Tutoria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27" y="5216721"/>
            <a:ext cx="3844104" cy="14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172811843"/>
              </p:ext>
            </p:extLst>
          </p:nvPr>
        </p:nvGraphicFramePr>
        <p:xfrm>
          <a:off x="114747" y="3231256"/>
          <a:ext cx="8400603" cy="272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022437" y="6121102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Century Gothic" panose="020B0502020202020204" pitchFamily="34" charset="0"/>
              </a:rPr>
              <a:t>Openstack</a:t>
            </a:r>
            <a:r>
              <a:rPr lang="en-US" altLang="zh-CN" dirty="0" smtClean="0">
                <a:latin typeface="Century Gothic" panose="020B0502020202020204" pitchFamily="34" charset="0"/>
              </a:rPr>
              <a:t> release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ea typeface="宋体" panose="02010600030101010101" pitchFamily="2" charset="-122"/>
              </a:rPr>
              <a:t>Virtualization of a Computing Cluster</a:t>
            </a:r>
            <a:r>
              <a:rPr lang="en-US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56747"/>
            <a:ext cx="7886700" cy="2069914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ea typeface="宋体" panose="02010600030101010101" pitchFamily="2" charset="-122"/>
              </a:rPr>
              <a:t> New </a:t>
            </a:r>
            <a:r>
              <a:rPr lang="en-US" altLang="zh-CN" sz="2000" dirty="0">
                <a:ea typeface="宋体" panose="02010600030101010101" pitchFamily="2" charset="-122"/>
              </a:rPr>
              <a:t>virtualization layer </a:t>
            </a:r>
            <a:r>
              <a:rPr lang="en-US" altLang="zh-CN" sz="2000" dirty="0">
                <a:solidFill>
                  <a:srgbClr val="32425D"/>
                </a:solidFill>
                <a:ea typeface="宋体" panose="02010600030101010101" pitchFamily="2" charset="-122"/>
              </a:rPr>
              <a:t>between the service and the infrastructure layers</a:t>
            </a:r>
          </a:p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en-US" altLang="zh-CN" sz="2000" dirty="0" smtClean="0">
                <a:solidFill>
                  <a:srgbClr val="FF0000"/>
                </a:solidFill>
                <a:ea typeface="宋体" panose="02010600030101010101" pitchFamily="2" charset="-122"/>
              </a:rPr>
              <a:t> Seamless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integration </a:t>
            </a:r>
            <a:r>
              <a:rPr lang="en-US" altLang="zh-CN" sz="2000" dirty="0">
                <a:ea typeface="宋体" panose="02010600030101010101" pitchFamily="2" charset="-122"/>
              </a:rPr>
              <a:t>with the existing middleware stacks.</a:t>
            </a:r>
          </a:p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en-US" altLang="zh-CN" sz="2000" dirty="0" smtClean="0">
                <a:solidFill>
                  <a:srgbClr val="FF0000"/>
                </a:solidFill>
                <a:ea typeface="宋体" panose="02010600030101010101" pitchFamily="2" charset="-122"/>
              </a:rPr>
              <a:t> Completely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transparent </a:t>
            </a:r>
            <a:r>
              <a:rPr lang="en-US" altLang="zh-CN" sz="2000" dirty="0">
                <a:ea typeface="宋体" panose="02010600030101010101" pitchFamily="2" charset="-122"/>
              </a:rPr>
              <a:t>to the computing service and </a:t>
            </a:r>
            <a:r>
              <a:rPr lang="en-US" altLang="zh-CN" sz="2000" dirty="0" smtClean="0">
                <a:ea typeface="宋体" panose="02010600030101010101" pitchFamily="2" charset="-122"/>
              </a:rPr>
              <a:t>end </a:t>
            </a:r>
            <a:r>
              <a:rPr lang="en-US" altLang="zh-CN" sz="2000" dirty="0">
                <a:ea typeface="宋体" panose="02010600030101010101" pitchFamily="2" charset="-122"/>
              </a:rPr>
              <a:t>users </a:t>
            </a:r>
            <a:endParaRPr lang="zh-CN" altLang="en-US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2562968" y="3461740"/>
            <a:ext cx="4343400" cy="53569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zh-CN" sz="1800" dirty="0" smtClean="0"/>
              <a:t>PBS</a:t>
            </a:r>
            <a:endParaRPr lang="en-GB" altLang="zh-CN" sz="1800" dirty="0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920403" y="4455560"/>
            <a:ext cx="574012" cy="54270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93B7FF"/>
              </a:gs>
              <a:gs pos="100000">
                <a:srgbClr val="445576"/>
              </a:gs>
            </a:gsLst>
            <a:lin ang="5400000" scaled="1"/>
          </a:gra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833604" y="4447627"/>
            <a:ext cx="574012" cy="54270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93B7FF"/>
              </a:gs>
              <a:gs pos="100000">
                <a:srgbClr val="445576"/>
              </a:gs>
            </a:gsLst>
            <a:lin ang="5400000" scaled="1"/>
          </a:gra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725237" y="4455560"/>
            <a:ext cx="574012" cy="54270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93B7FF"/>
              </a:gs>
              <a:gs pos="100000">
                <a:srgbClr val="445576"/>
              </a:gs>
            </a:gsLst>
            <a:lin ang="5400000" scaled="1"/>
          </a:gra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5570176" y="4445487"/>
            <a:ext cx="574012" cy="54270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93B7FF"/>
              </a:gs>
              <a:gs pos="100000">
                <a:srgbClr val="445576"/>
              </a:gs>
            </a:gsLst>
            <a:lin ang="5400000" scaled="1"/>
          </a:gra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3311620" y="3997434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zh-CN" sz="1800" dirty="0"/>
              <a:t>Virtualized </a:t>
            </a:r>
            <a:r>
              <a:rPr lang="en-GB" altLang="zh-CN" sz="1800" dirty="0" smtClean="0"/>
              <a:t>PBS </a:t>
            </a:r>
            <a:r>
              <a:rPr lang="en-GB" altLang="zh-CN" sz="1800" dirty="0"/>
              <a:t>nodes</a:t>
            </a:r>
          </a:p>
        </p:txBody>
      </p:sp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2883905" y="6026041"/>
            <a:ext cx="3328847" cy="485172"/>
            <a:chOff x="1295400" y="5986462"/>
            <a:chExt cx="4379912" cy="795338"/>
          </a:xfrm>
        </p:grpSpPr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1295400" y="5986462"/>
              <a:ext cx="803275" cy="7794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0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w 21600"/>
                <a:gd name="T25" fmla="*/ 2147483647 h 21600"/>
                <a:gd name="T26" fmla="*/ 2147483647 w 21600"/>
                <a:gd name="T27" fmla="*/ 2147483647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4923 w 21600"/>
                <a:gd name="T43" fmla="*/ 2541 h 21600"/>
                <a:gd name="T44" fmla="*/ 16756 w 21600"/>
                <a:gd name="T45" fmla="*/ 11153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54545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2520950" y="5986462"/>
              <a:ext cx="803275" cy="7794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0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w 21600"/>
                <a:gd name="T25" fmla="*/ 2147483647 h 21600"/>
                <a:gd name="T26" fmla="*/ 2147483647 w 21600"/>
                <a:gd name="T27" fmla="*/ 2147483647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4923 w 21600"/>
                <a:gd name="T43" fmla="*/ 2541 h 21600"/>
                <a:gd name="T44" fmla="*/ 16756 w 21600"/>
                <a:gd name="T45" fmla="*/ 11153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54545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  <p:sp>
          <p:nvSpPr>
            <p:cNvPr id="20" name="AutoShape 12"/>
            <p:cNvSpPr>
              <a:spLocks noChangeArrowheads="1"/>
            </p:cNvSpPr>
            <p:nvPr/>
          </p:nvSpPr>
          <p:spPr bwMode="auto">
            <a:xfrm>
              <a:off x="3694112" y="6002337"/>
              <a:ext cx="803275" cy="7794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0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w 21600"/>
                <a:gd name="T25" fmla="*/ 2147483647 h 21600"/>
                <a:gd name="T26" fmla="*/ 2147483647 w 21600"/>
                <a:gd name="T27" fmla="*/ 2147483647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4923 w 21600"/>
                <a:gd name="T43" fmla="*/ 2541 h 21600"/>
                <a:gd name="T44" fmla="*/ 16756 w 21600"/>
                <a:gd name="T45" fmla="*/ 11153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54545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  <p:sp>
          <p:nvSpPr>
            <p:cNvPr id="21" name="AutoShape 14"/>
            <p:cNvSpPr>
              <a:spLocks noChangeArrowheads="1"/>
            </p:cNvSpPr>
            <p:nvPr/>
          </p:nvSpPr>
          <p:spPr bwMode="auto">
            <a:xfrm>
              <a:off x="4872037" y="6002337"/>
              <a:ext cx="803275" cy="7794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0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w 21600"/>
                <a:gd name="T25" fmla="*/ 2147483647 h 21600"/>
                <a:gd name="T26" fmla="*/ 2147483647 w 21600"/>
                <a:gd name="T27" fmla="*/ 2147483647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4923 w 21600"/>
                <a:gd name="T43" fmla="*/ 2541 h 21600"/>
                <a:gd name="T44" fmla="*/ 16756 w 21600"/>
                <a:gd name="T45" fmla="*/ 11153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54545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</p:grp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2475978" y="5138788"/>
            <a:ext cx="4519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800" dirty="0"/>
              <a:t>Dedicated SGE working physical nodes</a:t>
            </a:r>
          </a:p>
        </p:txBody>
      </p:sp>
      <p:sp>
        <p:nvSpPr>
          <p:cNvPr id="24" name="AutoShape 19"/>
          <p:cNvSpPr>
            <a:spLocks noChangeArrowheads="1"/>
          </p:cNvSpPr>
          <p:nvPr/>
        </p:nvSpPr>
        <p:spPr bwMode="auto">
          <a:xfrm>
            <a:off x="2558329" y="5649200"/>
            <a:ext cx="938212" cy="288925"/>
          </a:xfrm>
          <a:prstGeom prst="roundRect">
            <a:avLst>
              <a:gd name="adj" fmla="val 41759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600" dirty="0"/>
              <a:t>VMM</a:t>
            </a:r>
          </a:p>
        </p:txBody>
      </p:sp>
      <p:sp>
        <p:nvSpPr>
          <p:cNvPr id="25" name="AutoShape 20"/>
          <p:cNvSpPr>
            <a:spLocks noChangeArrowheads="1"/>
          </p:cNvSpPr>
          <p:nvPr/>
        </p:nvSpPr>
        <p:spPr bwMode="auto">
          <a:xfrm>
            <a:off x="3661780" y="5642850"/>
            <a:ext cx="938212" cy="288925"/>
          </a:xfrm>
          <a:prstGeom prst="roundRect">
            <a:avLst>
              <a:gd name="adj" fmla="val 41759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600"/>
              <a:t>VMM</a:t>
            </a: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>
            <a:off x="4857167" y="5633325"/>
            <a:ext cx="938212" cy="288925"/>
          </a:xfrm>
          <a:prstGeom prst="roundRect">
            <a:avLst>
              <a:gd name="adj" fmla="val 41759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600"/>
              <a:t>VMM</a:t>
            </a:r>
          </a:p>
        </p:txBody>
      </p:sp>
      <p:sp>
        <p:nvSpPr>
          <p:cNvPr id="27" name="AutoShape 20"/>
          <p:cNvSpPr>
            <a:spLocks noChangeArrowheads="1"/>
          </p:cNvSpPr>
          <p:nvPr/>
        </p:nvSpPr>
        <p:spPr bwMode="auto">
          <a:xfrm>
            <a:off x="6076367" y="5649200"/>
            <a:ext cx="938212" cy="288925"/>
          </a:xfrm>
          <a:prstGeom prst="roundRect">
            <a:avLst>
              <a:gd name="adj" fmla="val 41759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600"/>
              <a:t>VMM</a:t>
            </a:r>
          </a:p>
        </p:txBody>
      </p:sp>
      <p:sp>
        <p:nvSpPr>
          <p:cNvPr id="28" name="AutoShape 46"/>
          <p:cNvSpPr>
            <a:spLocks noChangeArrowheads="1"/>
          </p:cNvSpPr>
          <p:nvPr/>
        </p:nvSpPr>
        <p:spPr bwMode="auto">
          <a:xfrm>
            <a:off x="2515437" y="5040364"/>
            <a:ext cx="4419599" cy="4683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zh-CN" sz="1800" dirty="0" err="1" smtClean="0"/>
              <a:t>Openstack</a:t>
            </a:r>
            <a:endParaRPr lang="en-GB" altLang="zh-CN" sz="1800" dirty="0"/>
          </a:p>
        </p:txBody>
      </p:sp>
      <p:sp>
        <p:nvSpPr>
          <p:cNvPr id="4" name="矩形 3"/>
          <p:cNvSpPr/>
          <p:nvPr/>
        </p:nvSpPr>
        <p:spPr>
          <a:xfrm>
            <a:off x="2201306" y="4998264"/>
            <a:ext cx="5047861" cy="9398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8648" y="6012542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Physical machines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0479" y="4503101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Virtual machines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>
                <a:ea typeface="宋体" panose="02010600030101010101" pitchFamily="2" charset="-122"/>
              </a:rPr>
              <a:t>Integration of a Virtualized Cluster within a Grid </a:t>
            </a:r>
            <a:r>
              <a:rPr lang="en-US" altLang="zh-CN" dirty="0">
                <a:ea typeface="宋体" panose="02010600030101010101" pitchFamily="2" charset="-122"/>
              </a:rPr>
              <a:t/>
            </a:r>
            <a:br>
              <a:rPr lang="en-US" altLang="zh-CN" dirty="0">
                <a:ea typeface="宋体" panose="02010600030101010101" pitchFamily="2" charset="-122"/>
              </a:rPr>
            </a:br>
            <a:endParaRPr lang="zh-CN" altLang="en-US" dirty="0"/>
          </a:p>
        </p:txBody>
      </p:sp>
      <p:sp>
        <p:nvSpPr>
          <p:cNvPr id="5" name="computr1"/>
          <p:cNvSpPr>
            <a:spLocks noEditPoints="1" noChangeArrowheads="1"/>
          </p:cNvSpPr>
          <p:nvPr/>
        </p:nvSpPr>
        <p:spPr bwMode="auto">
          <a:xfrm>
            <a:off x="962186" y="4787900"/>
            <a:ext cx="522288" cy="5222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FFC6A0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6" name="computr1"/>
          <p:cNvSpPr>
            <a:spLocks noEditPoints="1" noChangeArrowheads="1"/>
          </p:cNvSpPr>
          <p:nvPr/>
        </p:nvSpPr>
        <p:spPr bwMode="auto">
          <a:xfrm>
            <a:off x="2079786" y="4787900"/>
            <a:ext cx="522288" cy="5222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93B7FF"/>
              </a:gs>
              <a:gs pos="100000">
                <a:srgbClr val="36435D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901861" y="4081463"/>
            <a:ext cx="3240088" cy="468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800" dirty="0"/>
              <a:t>Cluster Frontend </a:t>
            </a:r>
            <a:r>
              <a:rPr lang="en-GB" altLang="zh-CN" sz="1800" dirty="0" smtClean="0"/>
              <a:t>(PBS)</a:t>
            </a:r>
            <a:endParaRPr lang="en-GB" altLang="zh-CN" sz="1800" dirty="0"/>
          </a:p>
        </p:txBody>
      </p:sp>
      <p:sp>
        <p:nvSpPr>
          <p:cNvPr id="8" name="computr1"/>
          <p:cNvSpPr>
            <a:spLocks noEditPoints="1" noChangeArrowheads="1"/>
          </p:cNvSpPr>
          <p:nvPr/>
        </p:nvSpPr>
        <p:spPr bwMode="auto">
          <a:xfrm>
            <a:off x="3554574" y="4806950"/>
            <a:ext cx="522287" cy="5222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93B7FF"/>
              </a:gs>
              <a:gs pos="100000">
                <a:srgbClr val="36435D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9" name="AutoShape 46"/>
          <p:cNvSpPr>
            <a:spLocks noChangeArrowheads="1"/>
          </p:cNvSpPr>
          <p:nvPr/>
        </p:nvSpPr>
        <p:spPr bwMode="auto">
          <a:xfrm>
            <a:off x="901861" y="3470275"/>
            <a:ext cx="1008063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zh-CN" sz="1800"/>
              <a:t>MDS</a:t>
            </a:r>
          </a:p>
        </p:txBody>
      </p:sp>
      <p:sp>
        <p:nvSpPr>
          <p:cNvPr id="10" name="AutoShape 47"/>
          <p:cNvSpPr>
            <a:spLocks noChangeArrowheads="1"/>
          </p:cNvSpPr>
          <p:nvPr/>
        </p:nvSpPr>
        <p:spPr bwMode="auto">
          <a:xfrm>
            <a:off x="2017874" y="3470275"/>
            <a:ext cx="1008062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zh-CN" sz="1800"/>
              <a:t>GRAM</a:t>
            </a: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3133886" y="3470275"/>
            <a:ext cx="1008063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CCFF"/>
              </a:gs>
              <a:gs pos="50000">
                <a:srgbClr val="FFFFFF"/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zh-CN" sz="1800"/>
              <a:t>GridFTP</a:t>
            </a: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901861" y="2319338"/>
            <a:ext cx="3240088" cy="790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99FF"/>
              </a:gs>
              <a:gs pos="50000">
                <a:srgbClr val="FFFFFF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zh-CN" sz="1800"/>
              <a:t>GridWay</a:t>
            </a:r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auto">
          <a:xfrm>
            <a:off x="4141949" y="3973513"/>
            <a:ext cx="4321175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Line 53"/>
          <p:cNvSpPr>
            <a:spLocks noChangeShapeType="1"/>
          </p:cNvSpPr>
          <p:nvPr/>
        </p:nvSpPr>
        <p:spPr bwMode="auto">
          <a:xfrm>
            <a:off x="4141949" y="2216150"/>
            <a:ext cx="4321175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AutoShape 54"/>
          <p:cNvSpPr>
            <a:spLocks noChangeArrowheads="1"/>
          </p:cNvSpPr>
          <p:nvPr/>
        </p:nvSpPr>
        <p:spPr bwMode="auto">
          <a:xfrm>
            <a:off x="2125824" y="1309688"/>
            <a:ext cx="647700" cy="863600"/>
          </a:xfrm>
          <a:prstGeom prst="downArrow">
            <a:avLst>
              <a:gd name="adj1" fmla="val 50000"/>
              <a:gd name="adj2" fmla="val 33333"/>
            </a:avLst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4940461" y="4981575"/>
            <a:ext cx="3633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800"/>
              <a:t>Local Computing Infrastructure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618449" y="3606800"/>
            <a:ext cx="1979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800"/>
              <a:t>Grid Middleware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978811" y="1857375"/>
            <a:ext cx="155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800"/>
              <a:t>Applications</a:t>
            </a:r>
          </a:p>
        </p:txBody>
      </p:sp>
      <p:sp>
        <p:nvSpPr>
          <p:cNvPr id="19" name="AutoShape 59"/>
          <p:cNvSpPr>
            <a:spLocks noChangeArrowheads="1"/>
          </p:cNvSpPr>
          <p:nvPr/>
        </p:nvSpPr>
        <p:spPr bwMode="auto">
          <a:xfrm>
            <a:off x="4295936" y="4100513"/>
            <a:ext cx="4141788" cy="422275"/>
          </a:xfrm>
          <a:prstGeom prst="roundRect">
            <a:avLst>
              <a:gd name="adj" fmla="val 10528"/>
            </a:avLst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50000"/>
              </a:schemeClr>
            </a:outerShdw>
          </a:effectLst>
        </p:spPr>
        <p:txBody>
          <a:bodyPr lIns="54000" rIns="54000">
            <a:spAutoFit/>
          </a:bodyPr>
          <a:lstStyle>
            <a:lvl1pPr marL="185738" indent="-185738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25000"/>
              </a:lnSpc>
              <a:buFontTx/>
              <a:buChar char="•"/>
            </a:pPr>
            <a:r>
              <a:rPr lang="en-US" altLang="zh-CN" sz="1600" b="0">
                <a:ea typeface="宋体" panose="02010600030101010101" pitchFamily="2" charset="-122"/>
              </a:rPr>
              <a:t>Local computing resources</a:t>
            </a:r>
            <a:endParaRPr lang="en-US" altLang="zh-CN" sz="1600">
              <a:solidFill>
                <a:srgbClr val="32425D"/>
              </a:solidFill>
              <a:ea typeface="宋体" panose="02010600030101010101" pitchFamily="2" charset="-122"/>
            </a:endParaRPr>
          </a:p>
        </p:txBody>
      </p:sp>
      <p:grpSp>
        <p:nvGrpSpPr>
          <p:cNvPr id="20" name="Group 46"/>
          <p:cNvGrpSpPr>
            <a:grpSpLocks/>
          </p:cNvGrpSpPr>
          <p:nvPr/>
        </p:nvGrpSpPr>
        <p:grpSpPr bwMode="auto">
          <a:xfrm>
            <a:off x="901861" y="5341938"/>
            <a:ext cx="7561948" cy="1513441"/>
            <a:chOff x="1295400" y="5116513"/>
            <a:chExt cx="7561263" cy="1512887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1357313" y="6034088"/>
              <a:ext cx="522287" cy="52228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0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w 21600"/>
                <a:gd name="T25" fmla="*/ 2147483647 h 21600"/>
                <a:gd name="T26" fmla="*/ 2147483647 w 21600"/>
                <a:gd name="T27" fmla="*/ 2147483647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4923 w 21600"/>
                <a:gd name="T43" fmla="*/ 2541 h 21600"/>
                <a:gd name="T44" fmla="*/ 16756 w 21600"/>
                <a:gd name="T45" fmla="*/ 11153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54545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2473325" y="6034088"/>
              <a:ext cx="522288" cy="52228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0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w 21600"/>
                <a:gd name="T25" fmla="*/ 2147483647 h 21600"/>
                <a:gd name="T26" fmla="*/ 2147483647 w 21600"/>
                <a:gd name="T27" fmla="*/ 2147483647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4923 w 21600"/>
                <a:gd name="T43" fmla="*/ 2541 h 21600"/>
                <a:gd name="T44" fmla="*/ 16756 w 21600"/>
                <a:gd name="T45" fmla="*/ 11153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54545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auto">
            <a:xfrm>
              <a:off x="3948113" y="6034088"/>
              <a:ext cx="522287" cy="52228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0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0 w 21600"/>
                <a:gd name="T25" fmla="*/ 2147483647 h 21600"/>
                <a:gd name="T26" fmla="*/ 2147483647 w 21600"/>
                <a:gd name="T27" fmla="*/ 2147483647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4923 w 21600"/>
                <a:gd name="T43" fmla="*/ 2541 h 21600"/>
                <a:gd name="T44" fmla="*/ 16756 w 21600"/>
                <a:gd name="T45" fmla="*/ 11153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54545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  <p:grpSp>
          <p:nvGrpSpPr>
            <p:cNvPr id="24" name="Group 15"/>
            <p:cNvGrpSpPr>
              <a:grpSpLocks/>
            </p:cNvGrpSpPr>
            <p:nvPr/>
          </p:nvGrpSpPr>
          <p:grpSpPr bwMode="auto">
            <a:xfrm>
              <a:off x="3311525" y="6272213"/>
              <a:ext cx="288925" cy="36512"/>
              <a:chOff x="2109" y="3469"/>
              <a:chExt cx="182" cy="23"/>
            </a:xfrm>
          </p:grpSpPr>
          <p:sp>
            <p:nvSpPr>
              <p:cNvPr id="33" name="Oval 16"/>
              <p:cNvSpPr>
                <a:spLocks noChangeArrowheads="1"/>
              </p:cNvSpPr>
              <p:nvPr/>
            </p:nvSpPr>
            <p:spPr bwMode="auto">
              <a:xfrm>
                <a:off x="2109" y="3469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ES_tradnl" altLang="zh-CN" sz="1800"/>
              </a:p>
            </p:txBody>
          </p:sp>
          <p:sp>
            <p:nvSpPr>
              <p:cNvPr id="34" name="Oval 17"/>
              <p:cNvSpPr>
                <a:spLocks noChangeArrowheads="1"/>
              </p:cNvSpPr>
              <p:nvPr/>
            </p:nvSpPr>
            <p:spPr bwMode="auto">
              <a:xfrm>
                <a:off x="2188" y="3469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ES_tradnl" altLang="zh-CN" sz="1800"/>
              </a:p>
            </p:txBody>
          </p:sp>
          <p:sp>
            <p:nvSpPr>
              <p:cNvPr id="35" name="Oval 18"/>
              <p:cNvSpPr>
                <a:spLocks noChangeArrowheads="1"/>
              </p:cNvSpPr>
              <p:nvPr/>
            </p:nvSpPr>
            <p:spPr bwMode="auto">
              <a:xfrm>
                <a:off x="2268" y="3469"/>
                <a:ext cx="23" cy="23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s-ES_tradnl" altLang="zh-CN" sz="1800"/>
              </a:p>
            </p:txBody>
          </p:sp>
        </p:grpSp>
        <p:sp>
          <p:nvSpPr>
            <p:cNvPr id="25" name="AutoShape 46"/>
            <p:cNvSpPr>
              <a:spLocks noChangeArrowheads="1"/>
            </p:cNvSpPr>
            <p:nvPr/>
          </p:nvSpPr>
          <p:spPr bwMode="auto">
            <a:xfrm>
              <a:off x="1295400" y="5157788"/>
              <a:ext cx="3240088" cy="4683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B9F2E"/>
                </a:gs>
                <a:gs pos="50000">
                  <a:srgbClr val="FFFFFF"/>
                </a:gs>
                <a:gs pos="100000">
                  <a:srgbClr val="8B9F2E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zh-CN" sz="1800" dirty="0" err="1" smtClean="0"/>
                <a:t>Openstack</a:t>
              </a:r>
              <a:endParaRPr lang="en-GB" altLang="zh-CN" sz="1800" dirty="0"/>
            </a:p>
          </p:txBody>
        </p:sp>
        <p:sp>
          <p:nvSpPr>
            <p:cNvPr id="26" name="AutoShape 19"/>
            <p:cNvSpPr>
              <a:spLocks noChangeArrowheads="1"/>
            </p:cNvSpPr>
            <p:nvPr/>
          </p:nvSpPr>
          <p:spPr bwMode="auto">
            <a:xfrm>
              <a:off x="2411413" y="5778500"/>
              <a:ext cx="644525" cy="171450"/>
            </a:xfrm>
            <a:prstGeom prst="roundRect">
              <a:avLst>
                <a:gd name="adj" fmla="val 41759"/>
              </a:avLst>
            </a:prstGeom>
            <a:gradFill rotWithShape="1">
              <a:gsLst>
                <a:gs pos="0">
                  <a:srgbClr val="8B9F2E"/>
                </a:gs>
                <a:gs pos="50000">
                  <a:srgbClr val="FAFBF7"/>
                </a:gs>
                <a:gs pos="100000">
                  <a:srgbClr val="8B9F2E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zh-CN" sz="1400"/>
                <a:t>VMM</a:t>
              </a:r>
            </a:p>
          </p:txBody>
        </p:sp>
        <p:sp>
          <p:nvSpPr>
            <p:cNvPr id="27" name="AutoShape 19"/>
            <p:cNvSpPr>
              <a:spLocks noChangeArrowheads="1"/>
            </p:cNvSpPr>
            <p:nvPr/>
          </p:nvSpPr>
          <p:spPr bwMode="auto">
            <a:xfrm>
              <a:off x="3887788" y="5778500"/>
              <a:ext cx="644525" cy="171450"/>
            </a:xfrm>
            <a:prstGeom prst="roundRect">
              <a:avLst>
                <a:gd name="adj" fmla="val 41759"/>
              </a:avLst>
            </a:prstGeom>
            <a:gradFill rotWithShape="1">
              <a:gsLst>
                <a:gs pos="0">
                  <a:srgbClr val="8B9F2E"/>
                </a:gs>
                <a:gs pos="50000">
                  <a:srgbClr val="FAFBF7"/>
                </a:gs>
                <a:gs pos="100000">
                  <a:srgbClr val="8B9F2E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zh-CN" sz="1400"/>
                <a:t>VMM</a:t>
              </a:r>
            </a:p>
          </p:txBody>
        </p:sp>
        <p:sp>
          <p:nvSpPr>
            <p:cNvPr id="28" name="AutoShape 19"/>
            <p:cNvSpPr>
              <a:spLocks noChangeArrowheads="1"/>
            </p:cNvSpPr>
            <p:nvPr/>
          </p:nvSpPr>
          <p:spPr bwMode="auto">
            <a:xfrm>
              <a:off x="1295400" y="5772150"/>
              <a:ext cx="644525" cy="171450"/>
            </a:xfrm>
            <a:prstGeom prst="roundRect">
              <a:avLst>
                <a:gd name="adj" fmla="val 41759"/>
              </a:avLst>
            </a:prstGeom>
            <a:gradFill rotWithShape="1">
              <a:gsLst>
                <a:gs pos="0">
                  <a:srgbClr val="8B9F2E"/>
                </a:gs>
                <a:gs pos="50000">
                  <a:srgbClr val="FAFBF7"/>
                </a:gs>
                <a:gs pos="100000">
                  <a:srgbClr val="8B9F2E"/>
                </a:gs>
              </a:gsLst>
              <a:lin ang="5400000" scaled="1"/>
            </a:gra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zh-CN" sz="1400"/>
                <a:t>VMM</a:t>
              </a:r>
            </a:p>
          </p:txBody>
        </p:sp>
        <p:sp>
          <p:nvSpPr>
            <p:cNvPr id="29" name="Line 51"/>
            <p:cNvSpPr>
              <a:spLocks noChangeShapeType="1"/>
            </p:cNvSpPr>
            <p:nvPr/>
          </p:nvSpPr>
          <p:spPr bwMode="auto">
            <a:xfrm>
              <a:off x="4535488" y="5116513"/>
              <a:ext cx="4321175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" name="Line 52"/>
            <p:cNvSpPr>
              <a:spLocks noChangeShapeType="1"/>
            </p:cNvSpPr>
            <p:nvPr/>
          </p:nvSpPr>
          <p:spPr bwMode="auto">
            <a:xfrm>
              <a:off x="4535488" y="6629400"/>
              <a:ext cx="4321175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5484826" y="6079772"/>
              <a:ext cx="33663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zh-CN" sz="1800" dirty="0"/>
                <a:t>Physical Infrastructure Layer</a:t>
              </a:r>
            </a:p>
          </p:txBody>
        </p:sp>
        <p:sp>
          <p:nvSpPr>
            <p:cNvPr id="32" name="AutoShape 60"/>
            <p:cNvSpPr>
              <a:spLocks noChangeArrowheads="1"/>
            </p:cNvSpPr>
            <p:nvPr/>
          </p:nvSpPr>
          <p:spPr bwMode="auto">
            <a:xfrm>
              <a:off x="4679643" y="5233945"/>
              <a:ext cx="4160461" cy="737917"/>
            </a:xfrm>
            <a:prstGeom prst="roundRect">
              <a:avLst>
                <a:gd name="adj" fmla="val 10528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54000" rIns="54000">
              <a:spAutoFit/>
            </a:bodyPr>
            <a:lstStyle>
              <a:lvl1pPr marL="185738" indent="-185738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>
                <a:lnSpc>
                  <a:spcPct val="125000"/>
                </a:lnSpc>
                <a:buFontTx/>
                <a:buChar char="•"/>
              </a:pPr>
              <a:r>
                <a:rPr lang="en-US" altLang="zh-CN" sz="1600">
                  <a:solidFill>
                    <a:srgbClr val="32425D"/>
                  </a:solidFill>
                  <a:ea typeface="宋体" panose="02010600030101010101" pitchFamily="2" charset="-122"/>
                </a:rPr>
                <a:t>Grid and central services virtualization</a:t>
              </a:r>
            </a:p>
            <a:p>
              <a:pPr algn="l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>
                  <a:solidFill>
                    <a:srgbClr val="32425D"/>
                  </a:solidFill>
                  <a:ea typeface="宋体" panose="02010600030101010101" pitchFamily="2" charset="-122"/>
                </a:rPr>
                <a:t>Coexist with other services</a:t>
              </a:r>
            </a:p>
          </p:txBody>
        </p:sp>
      </p:grpSp>
      <p:sp>
        <p:nvSpPr>
          <p:cNvPr id="36" name="AutoShape 61"/>
          <p:cNvSpPr>
            <a:spLocks noChangeArrowheads="1"/>
          </p:cNvSpPr>
          <p:nvPr/>
        </p:nvSpPr>
        <p:spPr bwMode="auto">
          <a:xfrm>
            <a:off x="4276886" y="2381250"/>
            <a:ext cx="4181475" cy="1074599"/>
          </a:xfrm>
          <a:prstGeom prst="roundRect">
            <a:avLst>
              <a:gd name="adj" fmla="val 10528"/>
            </a:avLst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50000"/>
              </a:schemeClr>
            </a:outerShdw>
          </a:effectLst>
        </p:spPr>
        <p:txBody>
          <a:bodyPr lIns="54000" rIns="54000">
            <a:spAutoFit/>
          </a:bodyPr>
          <a:lstStyle>
            <a:lvl1pPr marL="185738" indent="-185738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25000"/>
              </a:lnSpc>
              <a:buFontTx/>
              <a:buChar char="•"/>
            </a:pPr>
            <a:r>
              <a:rPr lang="en-US" altLang="zh-CN" sz="1600" b="0" dirty="0">
                <a:ea typeface="宋体" panose="02010600030101010101" pitchFamily="2" charset="-122"/>
              </a:rPr>
              <a:t>Dynamic scheduling</a:t>
            </a:r>
          </a:p>
          <a:p>
            <a:pPr algn="l">
              <a:lnSpc>
                <a:spcPct val="125000"/>
              </a:lnSpc>
              <a:buFontTx/>
              <a:buChar char="•"/>
            </a:pPr>
            <a:r>
              <a:rPr lang="en-US" altLang="zh-CN" sz="1600" b="0" dirty="0">
                <a:ea typeface="宋体" panose="02010600030101010101" pitchFamily="2" charset="-122"/>
              </a:rPr>
              <a:t>Fault detection &amp; recovery</a:t>
            </a:r>
          </a:p>
          <a:p>
            <a:pPr algn="l">
              <a:lnSpc>
                <a:spcPct val="125000"/>
              </a:lnSpc>
              <a:buFontTx/>
              <a:buChar char="•"/>
            </a:pPr>
            <a:r>
              <a:rPr lang="en-US" altLang="zh-CN" sz="1600" b="0" dirty="0">
                <a:ea typeface="宋体" panose="02010600030101010101" pitchFamily="2" charset="-122"/>
              </a:rPr>
              <a:t>Virtual resources are exposed by </a:t>
            </a:r>
            <a:r>
              <a:rPr lang="en-US" altLang="zh-CN" sz="1600" b="0" dirty="0" err="1" smtClean="0">
                <a:ea typeface="宋体" panose="02010600030101010101" pitchFamily="2" charset="-122"/>
              </a:rPr>
              <a:t>Gridway</a:t>
            </a:r>
            <a:endParaRPr lang="en-US" altLang="zh-CN" sz="1600" b="0" dirty="0">
              <a:ea typeface="宋体" panose="02010600030101010101" pitchFamily="2" charset="-122"/>
            </a:endParaRPr>
          </a:p>
        </p:txBody>
      </p:sp>
      <p:sp>
        <p:nvSpPr>
          <p:cNvPr id="37" name="AutoShape 62"/>
          <p:cNvSpPr>
            <a:spLocks noChangeArrowheads="1"/>
          </p:cNvSpPr>
          <p:nvPr/>
        </p:nvSpPr>
        <p:spPr bwMode="auto">
          <a:xfrm>
            <a:off x="4291174" y="1108075"/>
            <a:ext cx="4160837" cy="747713"/>
          </a:xfrm>
          <a:prstGeom prst="roundRect">
            <a:avLst>
              <a:gd name="adj" fmla="val 10528"/>
            </a:avLst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50000"/>
              </a:schemeClr>
            </a:outerShdw>
          </a:effectLst>
        </p:spPr>
        <p:txBody>
          <a:bodyPr lIns="54000" rIns="54000">
            <a:spAutoFit/>
          </a:bodyPr>
          <a:lstStyle>
            <a:lvl1pPr marL="185738" indent="-185738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25000"/>
              </a:lnSpc>
              <a:buFontTx/>
              <a:buChar char="•"/>
            </a:pPr>
            <a:r>
              <a:rPr lang="en-US" altLang="zh-CN" sz="1600" b="0">
                <a:ea typeface="宋体" panose="02010600030101010101" pitchFamily="2" charset="-122"/>
              </a:rPr>
              <a:t>Grid Applications</a:t>
            </a:r>
          </a:p>
          <a:p>
            <a:pPr algn="l">
              <a:lnSpc>
                <a:spcPct val="125000"/>
              </a:lnSpc>
              <a:buFontTx/>
              <a:buChar char="•"/>
            </a:pPr>
            <a:r>
              <a:rPr lang="en-US" altLang="zh-CN" sz="1600" b="0">
                <a:ea typeface="宋体" panose="02010600030101010101" pitchFamily="2" charset="-122"/>
              </a:rPr>
              <a:t>Grid interfaces (DRMAA...)</a:t>
            </a:r>
          </a:p>
        </p:txBody>
      </p:sp>
      <p:grpSp>
        <p:nvGrpSpPr>
          <p:cNvPr id="38" name="Group 15"/>
          <p:cNvGrpSpPr>
            <a:grpSpLocks/>
          </p:cNvGrpSpPr>
          <p:nvPr/>
        </p:nvGrpSpPr>
        <p:grpSpPr bwMode="auto">
          <a:xfrm>
            <a:off x="2883061" y="5026025"/>
            <a:ext cx="288925" cy="36513"/>
            <a:chOff x="2109" y="3469"/>
            <a:chExt cx="182" cy="23"/>
          </a:xfrm>
        </p:grpSpPr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2109" y="3469"/>
              <a:ext cx="23" cy="23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2188" y="3469"/>
              <a:ext cx="23" cy="23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2268" y="3469"/>
              <a:ext cx="23" cy="23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zh-CN" sz="1800"/>
            </a:p>
          </p:txBody>
        </p:sp>
      </p:grpSp>
    </p:spTree>
    <p:extLst>
      <p:ext uri="{BB962C8B-B14F-4D97-AF65-F5344CB8AC3E}">
        <p14:creationId xmlns:p14="http://schemas.microsoft.com/office/powerpoint/2010/main" val="263312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32425D"/>
                </a:solidFill>
                <a:ea typeface="宋体" panose="02010600030101010101" pitchFamily="2" charset="-122"/>
              </a:rPr>
              <a:t>Benefits of </a:t>
            </a:r>
            <a:r>
              <a:rPr lang="en-US" altLang="zh-CN" dirty="0" smtClean="0">
                <a:solidFill>
                  <a:srgbClr val="32425D"/>
                </a:solidFill>
                <a:ea typeface="宋体" panose="02010600030101010101" pitchFamily="2" charset="-122"/>
              </a:rPr>
              <a:t>Virtualization for Grid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2000" dirty="0">
                <a:ea typeface="宋体" panose="02010600030101010101" pitchFamily="2" charset="-122"/>
              </a:rPr>
              <a:t>The </a:t>
            </a:r>
            <a:r>
              <a:rPr lang="en-US" altLang="zh-CN" sz="2000" dirty="0">
                <a:solidFill>
                  <a:srgbClr val="32425D"/>
                </a:solidFill>
                <a:ea typeface="宋体" panose="02010600030101010101" pitchFamily="2" charset="-122"/>
              </a:rPr>
              <a:t>virtualization of the local infrastructure </a:t>
            </a:r>
            <a:r>
              <a:rPr lang="en-US" altLang="zh-CN" sz="2000" dirty="0">
                <a:ea typeface="宋体" panose="02010600030101010101" pitchFamily="2" charset="-122"/>
              </a:rPr>
              <a:t>provides: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Easy support for VO-specific worker nodes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Reduce </a:t>
            </a:r>
            <a:r>
              <a:rPr lang="en-US" altLang="zh-CN" sz="1800" i="1" dirty="0" err="1">
                <a:ea typeface="宋体" panose="02010600030101010101" pitchFamily="2" charset="-122"/>
              </a:rPr>
              <a:t>gridification</a:t>
            </a:r>
            <a:r>
              <a:rPr lang="en-US" altLang="zh-CN" sz="1800" i="1" dirty="0"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ea typeface="宋体" panose="02010600030101010101" pitchFamily="2" charset="-122"/>
              </a:rPr>
              <a:t>cycles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Dynamic balance of resources between VO’s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Fault tolerance of key infrastructure components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Easier deployment and testing of new middleware distributions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Distribution of pre-configured components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Cheaper development nodes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Simplified training machines deployment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•"/>
            </a:pPr>
            <a:r>
              <a:rPr lang="en-US" altLang="zh-CN" sz="1800" dirty="0">
                <a:ea typeface="宋体" panose="02010600030101010101" pitchFamily="2" charset="-122"/>
              </a:rPr>
              <a:t>Performance partitioning between local and grid services</a:t>
            </a:r>
          </a:p>
          <a:p>
            <a:endParaRPr lang="zh-CN" alt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63967" y="6026348"/>
            <a:ext cx="8085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4161750" indent="-24161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25000"/>
              </a:spcBef>
              <a:spcAft>
                <a:spcPct val="25000"/>
              </a:spcAft>
            </a:pPr>
            <a:r>
              <a:rPr lang="en-US" altLang="zh-CN" sz="2800" dirty="0">
                <a:solidFill>
                  <a:srgbClr val="32425D"/>
                </a:solidFill>
                <a:ea typeface="宋体" panose="02010600030101010101" pitchFamily="2" charset="-122"/>
              </a:rPr>
              <a:t>Solve many of the obstacles for Grid adoption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003875" y="5262760"/>
            <a:ext cx="792163" cy="763588"/>
          </a:xfrm>
          <a:prstGeom prst="downArrow">
            <a:avLst>
              <a:gd name="adj1" fmla="val 49898"/>
              <a:gd name="adj2" fmla="val 60116"/>
            </a:avLst>
          </a:prstGeom>
          <a:gradFill rotWithShape="1">
            <a:gsLst>
              <a:gs pos="0">
                <a:srgbClr val="FFFFFF"/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zh-CN" altLang="zh-CN" sz="1800"/>
          </a:p>
        </p:txBody>
      </p:sp>
    </p:spTree>
    <p:extLst>
      <p:ext uri="{BB962C8B-B14F-4D97-AF65-F5344CB8AC3E}">
        <p14:creationId xmlns:p14="http://schemas.microsoft.com/office/powerpoint/2010/main" val="2744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34648"/>
            <a:ext cx="8989912" cy="947057"/>
          </a:xfrm>
        </p:spPr>
        <p:txBody>
          <a:bodyPr>
            <a:noAutofit/>
          </a:bodyPr>
          <a:lstStyle/>
          <a:p>
            <a:r>
              <a:rPr lang="en-US" altLang="zh-CN" sz="3200" dirty="0">
                <a:ea typeface="宋体" panose="02010600030101010101" pitchFamily="2" charset="-122"/>
              </a:rPr>
              <a:t>Cloud for Scaling out Local Infrastructures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49865"/>
            <a:ext cx="7886700" cy="1254439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 smtClean="0">
                <a:solidFill>
                  <a:srgbClr val="32425D"/>
                </a:solidFill>
                <a:ea typeface="宋体" panose="02010600030101010101" pitchFamily="2" charset="-122"/>
              </a:rPr>
              <a:t> On-demand </a:t>
            </a:r>
            <a:r>
              <a:rPr lang="en-US" altLang="zh-CN" sz="2000" dirty="0">
                <a:solidFill>
                  <a:srgbClr val="32425D"/>
                </a:solidFill>
                <a:ea typeface="宋体" panose="02010600030101010101" pitchFamily="2" charset="-122"/>
              </a:rPr>
              <a:t>Access to </a:t>
            </a:r>
            <a:r>
              <a:rPr lang="en-US" altLang="zh-CN" sz="2000" dirty="0" smtClean="0">
                <a:solidFill>
                  <a:srgbClr val="32425D"/>
                </a:solidFill>
                <a:ea typeface="宋体" panose="02010600030101010101" pitchFamily="2" charset="-122"/>
              </a:rPr>
              <a:t>Commercial Cloud </a:t>
            </a:r>
            <a:r>
              <a:rPr lang="en-US" altLang="zh-CN" sz="2000" dirty="0">
                <a:solidFill>
                  <a:srgbClr val="32425D"/>
                </a:solidFill>
                <a:ea typeface="宋体" panose="02010600030101010101" pitchFamily="2" charset="-122"/>
              </a:rPr>
              <a:t>Resources</a:t>
            </a:r>
          </a:p>
          <a:p>
            <a:r>
              <a:rPr lang="en-US" altLang="zh-CN" sz="2000" dirty="0"/>
              <a:t> </a:t>
            </a:r>
            <a:r>
              <a:rPr lang="en-US" altLang="zh-CN" sz="2000" dirty="0" smtClean="0">
                <a:ea typeface="宋体" panose="02010600030101010101" pitchFamily="2" charset="-122"/>
              </a:rPr>
              <a:t>Supplement </a:t>
            </a:r>
            <a:r>
              <a:rPr lang="en-US" altLang="zh-CN" sz="2000" dirty="0">
                <a:ea typeface="宋体" panose="02010600030101010101" pitchFamily="2" charset="-122"/>
              </a:rPr>
              <a:t>local resources with cloud resources to </a:t>
            </a:r>
            <a:r>
              <a:rPr lang="en-US" altLang="zh-CN" sz="2000" dirty="0">
                <a:solidFill>
                  <a:srgbClr val="32425D"/>
                </a:solidFill>
                <a:ea typeface="宋体" panose="02010600030101010101" pitchFamily="2" charset="-122"/>
              </a:rPr>
              <a:t>satisfy peak </a:t>
            </a:r>
            <a:r>
              <a:rPr lang="en-US" altLang="zh-CN" sz="2000" dirty="0" smtClean="0">
                <a:solidFill>
                  <a:srgbClr val="32425D"/>
                </a:solidFill>
                <a:ea typeface="宋体" panose="02010600030101010101" pitchFamily="2" charset="-122"/>
              </a:rPr>
              <a:t>demands  </a:t>
            </a:r>
            <a:endParaRPr lang="en-US" altLang="zh-CN" sz="2000" dirty="0">
              <a:solidFill>
                <a:srgbClr val="32425D"/>
              </a:solidFill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Line 32"/>
          <p:cNvSpPr>
            <a:spLocks noChangeShapeType="1"/>
          </p:cNvSpPr>
          <p:nvPr/>
        </p:nvSpPr>
        <p:spPr bwMode="auto">
          <a:xfrm flipH="1">
            <a:off x="3565725" y="3784118"/>
            <a:ext cx="0" cy="252095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1327350" y="5525606"/>
            <a:ext cx="803275" cy="779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454545"/>
              </a:gs>
            </a:gsLst>
            <a:lin ang="5400000" scaled="1"/>
          </a:gra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1260675" y="5190643"/>
            <a:ext cx="938213" cy="288925"/>
          </a:xfrm>
          <a:prstGeom prst="roundRect">
            <a:avLst>
              <a:gd name="adj" fmla="val 41759"/>
            </a:avLst>
          </a:prstGeom>
          <a:gradFill rotWithShape="1">
            <a:gsLst>
              <a:gs pos="0">
                <a:srgbClr val="8B9F2E"/>
              </a:gs>
              <a:gs pos="50000">
                <a:srgbClr val="FAFBF7"/>
              </a:gs>
              <a:gs pos="100000">
                <a:srgbClr val="8B9F2E"/>
              </a:gs>
            </a:gsLst>
            <a:lin ang="5400000" scaled="1"/>
          </a:gra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600"/>
              <a:t>VMM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2406850" y="5525606"/>
            <a:ext cx="803275" cy="779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454545"/>
              </a:gs>
            </a:gsLst>
            <a:lin ang="5400000" scaled="1"/>
          </a:gra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2340175" y="5184293"/>
            <a:ext cx="938213" cy="288925"/>
          </a:xfrm>
          <a:prstGeom prst="roundRect">
            <a:avLst>
              <a:gd name="adj" fmla="val 41759"/>
            </a:avLst>
          </a:prstGeom>
          <a:gradFill rotWithShape="1">
            <a:gsLst>
              <a:gs pos="0">
                <a:srgbClr val="8B9F2E"/>
              </a:gs>
              <a:gs pos="50000">
                <a:srgbClr val="FAFBF7"/>
              </a:gs>
              <a:gs pos="100000">
                <a:srgbClr val="8B9F2E"/>
              </a:gs>
            </a:gsLst>
            <a:lin ang="5400000" scaled="1"/>
          </a:gra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600"/>
              <a:t>VMM</a:t>
            </a:r>
          </a:p>
        </p:txBody>
      </p:sp>
      <p:sp>
        <p:nvSpPr>
          <p:cNvPr id="15" name="computr1"/>
          <p:cNvSpPr>
            <a:spLocks noEditPoints="1" noChangeArrowheads="1"/>
          </p:cNvSpPr>
          <p:nvPr/>
        </p:nvSpPr>
        <p:spPr bwMode="auto">
          <a:xfrm>
            <a:off x="1441650" y="3784118"/>
            <a:ext cx="611188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93B7FF"/>
              </a:gs>
              <a:gs pos="100000">
                <a:srgbClr val="36435D"/>
              </a:gs>
            </a:gsLst>
            <a:lin ang="5400000" scaled="1"/>
          </a:gra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16" name="computr1"/>
          <p:cNvSpPr>
            <a:spLocks noEditPoints="1" noChangeArrowheads="1"/>
          </p:cNvSpPr>
          <p:nvPr/>
        </p:nvSpPr>
        <p:spPr bwMode="auto">
          <a:xfrm>
            <a:off x="2665613" y="3784118"/>
            <a:ext cx="611187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FFBC90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17" name="computr1"/>
          <p:cNvSpPr>
            <a:spLocks noEditPoints="1" noChangeArrowheads="1"/>
          </p:cNvSpPr>
          <p:nvPr/>
        </p:nvSpPr>
        <p:spPr bwMode="auto">
          <a:xfrm>
            <a:off x="1321000" y="3903181"/>
            <a:ext cx="611188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FFC6A0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18" name="computr1"/>
          <p:cNvSpPr>
            <a:spLocks noEditPoints="1" noChangeArrowheads="1"/>
          </p:cNvSpPr>
          <p:nvPr/>
        </p:nvSpPr>
        <p:spPr bwMode="auto">
          <a:xfrm>
            <a:off x="2521150" y="3903181"/>
            <a:ext cx="611188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93B7FF"/>
              </a:gs>
              <a:gs pos="100000">
                <a:srgbClr val="36435D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19" name="computr1"/>
          <p:cNvSpPr>
            <a:spLocks noEditPoints="1" noChangeArrowheads="1"/>
          </p:cNvSpPr>
          <p:nvPr/>
        </p:nvSpPr>
        <p:spPr bwMode="auto">
          <a:xfrm>
            <a:off x="6333582" y="3903181"/>
            <a:ext cx="611187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9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20" name="AutoShape 28"/>
          <p:cNvSpPr>
            <a:spLocks noChangeArrowheads="1"/>
          </p:cNvSpPr>
          <p:nvPr/>
        </p:nvSpPr>
        <p:spPr bwMode="auto">
          <a:xfrm>
            <a:off x="1260676" y="4649306"/>
            <a:ext cx="2071688" cy="468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B9F2E"/>
              </a:gs>
              <a:gs pos="50000">
                <a:srgbClr val="FFFFFF"/>
              </a:gs>
              <a:gs pos="100000">
                <a:srgbClr val="8B9F2E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zh-CN" sz="1800" dirty="0" err="1" smtClean="0"/>
              <a:t>Openstack</a:t>
            </a:r>
            <a:endParaRPr lang="en-GB" altLang="zh-CN" sz="1800" dirty="0"/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1317583" y="2938888"/>
            <a:ext cx="1905000" cy="719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zh-CN" sz="1800" dirty="0" smtClean="0"/>
              <a:t>PBS</a:t>
            </a:r>
            <a:endParaRPr lang="en-GB" altLang="zh-CN" sz="1800" dirty="0"/>
          </a:p>
        </p:txBody>
      </p:sp>
      <p:sp>
        <p:nvSpPr>
          <p:cNvPr id="22" name="computr1"/>
          <p:cNvSpPr>
            <a:spLocks noEditPoints="1" noChangeArrowheads="1"/>
          </p:cNvSpPr>
          <p:nvPr/>
        </p:nvSpPr>
        <p:spPr bwMode="auto">
          <a:xfrm>
            <a:off x="7247982" y="3903181"/>
            <a:ext cx="611187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9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sp>
        <p:nvSpPr>
          <p:cNvPr id="23" name="Cloud 47"/>
          <p:cNvSpPr/>
          <p:nvPr/>
        </p:nvSpPr>
        <p:spPr bwMode="auto">
          <a:xfrm>
            <a:off x="6493398" y="4649306"/>
            <a:ext cx="2278584" cy="1311656"/>
          </a:xfrm>
          <a:prstGeom prst="cloud">
            <a:avLst/>
          </a:prstGeom>
          <a:gradFill rotWithShape="1">
            <a:gsLst>
              <a:gs pos="0">
                <a:srgbClr val="003366"/>
              </a:gs>
              <a:gs pos="50000">
                <a:srgbClr val="003366">
                  <a:gamma/>
                  <a:tint val="0"/>
                  <a:invGamma/>
                </a:srgbClr>
              </a:gs>
              <a:gs pos="100000">
                <a:srgbClr val="003366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800" dirty="0" smtClean="0">
                <a:ea typeface="宋体" panose="02010600030101010101" pitchFamily="2" charset="-122"/>
              </a:rPr>
              <a:t>Amazon EC2</a:t>
            </a:r>
            <a:endParaRPr lang="en-US" altLang="zh-CN" sz="1800" dirty="0">
              <a:ea typeface="宋体" panose="02010600030101010101" pitchFamily="2" charset="-122"/>
            </a:endParaRPr>
          </a:p>
        </p:txBody>
      </p:sp>
      <p:sp>
        <p:nvSpPr>
          <p:cNvPr id="24" name="computr1"/>
          <p:cNvSpPr>
            <a:spLocks noEditPoints="1" noChangeArrowheads="1"/>
          </p:cNvSpPr>
          <p:nvPr/>
        </p:nvSpPr>
        <p:spPr bwMode="auto">
          <a:xfrm>
            <a:off x="8160794" y="3903181"/>
            <a:ext cx="611188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9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zh-CN" sz="1800"/>
          </a:p>
        </p:txBody>
      </p:sp>
      <p:graphicFrame>
        <p:nvGraphicFramePr>
          <p:cNvPr id="25" name="图示 24"/>
          <p:cNvGraphicFramePr/>
          <p:nvPr>
            <p:extLst>
              <p:ext uri="{D42A27DB-BD31-4B8C-83A1-F6EECF244321}">
                <p14:modId xmlns:p14="http://schemas.microsoft.com/office/powerpoint/2010/main" val="4020244094"/>
              </p:ext>
            </p:extLst>
          </p:nvPr>
        </p:nvGraphicFramePr>
        <p:xfrm>
          <a:off x="3558408" y="4059186"/>
          <a:ext cx="2493408" cy="118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584353" y="5978324"/>
            <a:ext cx="164500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Hybrid Cloud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CERN Cloud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/>
              <a:t> </a:t>
            </a:r>
            <a:r>
              <a:rPr lang="en-US" altLang="zh-CN" dirty="0"/>
              <a:t>CERN Cloud </a:t>
            </a:r>
            <a:r>
              <a:rPr lang="en-US" altLang="zh-CN" dirty="0" smtClean="0"/>
              <a:t>Service is  </a:t>
            </a:r>
            <a:r>
              <a:rPr lang="en-US" altLang="zh-CN" dirty="0"/>
              <a:t>one of the </a:t>
            </a:r>
            <a:r>
              <a:rPr lang="en-US" altLang="zh-CN" dirty="0" smtClean="0"/>
              <a:t>three major </a:t>
            </a:r>
            <a:r>
              <a:rPr lang="en-US" altLang="zh-CN" dirty="0"/>
              <a:t>components in </a:t>
            </a:r>
            <a:r>
              <a:rPr lang="en-US" altLang="zh-CN" dirty="0" smtClean="0"/>
              <a:t>CERN IT’s </a:t>
            </a:r>
            <a:r>
              <a:rPr lang="en-US" altLang="zh-CN" dirty="0"/>
              <a:t>AI </a:t>
            </a:r>
            <a:r>
              <a:rPr lang="en-US" altLang="zh-CN" dirty="0" smtClean="0"/>
              <a:t>project</a:t>
            </a:r>
            <a:endParaRPr lang="en-US" altLang="zh-CN" dirty="0"/>
          </a:p>
          <a:p>
            <a:pPr lvl="1">
              <a:buFont typeface="Lucida Grande"/>
              <a:buChar char="-"/>
            </a:pPr>
            <a:r>
              <a:rPr lang="en-US" altLang="zh-CN" dirty="0"/>
              <a:t>Policy: </a:t>
            </a:r>
            <a:r>
              <a:rPr lang="en-US" altLang="zh-CN" dirty="0">
                <a:solidFill>
                  <a:srgbClr val="FF0000"/>
                </a:solidFill>
              </a:rPr>
              <a:t>Servers in CERN IT shall be </a:t>
            </a:r>
            <a:r>
              <a:rPr lang="en-US" altLang="zh-CN" dirty="0" smtClean="0">
                <a:solidFill>
                  <a:srgbClr val="FF0000"/>
                </a:solidFill>
              </a:rPr>
              <a:t>virtual</a:t>
            </a:r>
          </a:p>
          <a:p>
            <a:pPr lvl="1">
              <a:buFont typeface="Lucida Grande"/>
              <a:buChar char="-"/>
            </a:pPr>
            <a:r>
              <a:rPr lang="en-US" altLang="zh-CN" dirty="0" smtClean="0"/>
              <a:t>It will be a milestone for scientific cloud</a:t>
            </a:r>
            <a:endParaRPr lang="en-US" altLang="zh-CN" dirty="0"/>
          </a:p>
          <a:p>
            <a:r>
              <a:rPr lang="en-US" altLang="zh-CN" dirty="0" smtClean="0"/>
              <a:t> </a:t>
            </a:r>
            <a:r>
              <a:rPr lang="en-US" altLang="zh-CN" dirty="0"/>
              <a:t>Based on OpenStack</a:t>
            </a:r>
          </a:p>
          <a:p>
            <a:pPr lvl="1">
              <a:buFont typeface="Lucida Grande"/>
              <a:buChar char="-"/>
            </a:pPr>
            <a:r>
              <a:rPr lang="en-US" altLang="zh-CN" dirty="0"/>
              <a:t>Production service since July 2013</a:t>
            </a:r>
          </a:p>
          <a:p>
            <a:pPr lvl="1">
              <a:buFont typeface="Lucida Grande"/>
              <a:buChar char="-"/>
            </a:pPr>
            <a:r>
              <a:rPr lang="en-US" altLang="zh-CN" dirty="0"/>
              <a:t>Performed three rolling </a:t>
            </a:r>
            <a:r>
              <a:rPr lang="en-US" altLang="zh-CN" dirty="0" smtClean="0"/>
              <a:t>upgrades</a:t>
            </a:r>
            <a:endParaRPr lang="en-US" altLang="zh-CN" dirty="0"/>
          </a:p>
          <a:p>
            <a:pPr lvl="1">
              <a:buFont typeface="Lucida Grande"/>
              <a:buChar char="-"/>
            </a:pPr>
            <a:r>
              <a:rPr lang="en-US" altLang="zh-CN" dirty="0" smtClean="0"/>
              <a:t>Currently in </a:t>
            </a:r>
            <a:r>
              <a:rPr lang="en-US" altLang="zh-CN" dirty="0"/>
              <a:t>transition from Juno to </a:t>
            </a:r>
            <a:r>
              <a:rPr lang="en-US" altLang="zh-CN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Kilo</a:t>
            </a:r>
          </a:p>
          <a:p>
            <a:pPr lvl="1">
              <a:buFont typeface="Lucida Grande"/>
              <a:buChar char="-"/>
            </a:pPr>
            <a:r>
              <a:rPr lang="en-US" altLang="zh-CN" dirty="0"/>
              <a:t>Nova, </a:t>
            </a:r>
            <a:r>
              <a:rPr lang="en-US" altLang="zh-CN" dirty="0">
                <a:uFill>
                  <a:solidFill>
                    <a:srgbClr val="FF0000"/>
                  </a:solidFill>
                </a:uFill>
              </a:rPr>
              <a:t>Glance</a:t>
            </a:r>
            <a:r>
              <a:rPr lang="en-US" altLang="zh-CN" dirty="0"/>
              <a:t>, Keystone, Horizon, Cinder, Ceilometer, Heat</a:t>
            </a:r>
          </a:p>
          <a:p>
            <a:endParaRPr lang="zh-CN" altLang="en-US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899" y="2640922"/>
            <a:ext cx="1706451" cy="170645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843" y="5951016"/>
            <a:ext cx="1498018" cy="5992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74" y="5669273"/>
            <a:ext cx="874612" cy="8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CERN Cloud Architecture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Two </a:t>
            </a:r>
            <a:r>
              <a:rPr lang="en-US" altLang="zh-CN" dirty="0"/>
              <a:t>data centers</a:t>
            </a:r>
          </a:p>
          <a:p>
            <a:pPr lvl="1">
              <a:buFont typeface="Lucida Grande"/>
              <a:buChar char="-"/>
            </a:pPr>
            <a:r>
              <a:rPr lang="en-US" altLang="zh-CN" dirty="0" err="1" smtClean="0"/>
              <a:t>Myrin</a:t>
            </a:r>
            <a:r>
              <a:rPr lang="en-US" altLang="zh-CN" dirty="0"/>
              <a:t> Geneva, and Wigner </a:t>
            </a:r>
            <a:r>
              <a:rPr lang="en-US" altLang="zh-CN" dirty="0" smtClean="0"/>
              <a:t>Hungary </a:t>
            </a:r>
          </a:p>
          <a:p>
            <a:pPr lvl="1">
              <a:buFont typeface="Lucida Grande"/>
              <a:buChar char="-"/>
            </a:pPr>
            <a:r>
              <a:rPr lang="en-US" altLang="zh-CN" dirty="0" smtClean="0"/>
              <a:t>1 </a:t>
            </a:r>
            <a:r>
              <a:rPr lang="en-US" altLang="zh-CN" dirty="0"/>
              <a:t>region (1 API), 26 cells</a:t>
            </a:r>
          </a:p>
          <a:p>
            <a:pPr lvl="1">
              <a:buFont typeface="Lucida Grande"/>
              <a:buChar char="-"/>
            </a:pPr>
            <a:r>
              <a:rPr lang="en-US" altLang="zh-CN" dirty="0"/>
              <a:t>Cells map use cases</a:t>
            </a:r>
            <a:br>
              <a:rPr lang="en-US" altLang="zh-CN" dirty="0"/>
            </a:br>
            <a:r>
              <a:rPr lang="en-US" altLang="zh-CN" sz="1600" dirty="0"/>
              <a:t>hardware, hypervisor type, location, users, …</a:t>
            </a:r>
          </a:p>
          <a:p>
            <a:r>
              <a:rPr lang="en-US" altLang="zh-CN" dirty="0" smtClean="0"/>
              <a:t> Top </a:t>
            </a:r>
            <a:r>
              <a:rPr lang="en-US" altLang="zh-CN" dirty="0"/>
              <a:t>cell on several physical nodes in HA </a:t>
            </a:r>
          </a:p>
          <a:p>
            <a:pPr lvl="1">
              <a:buFont typeface="Lucida Grande"/>
              <a:buChar char="-"/>
            </a:pPr>
            <a:r>
              <a:rPr lang="en-US" altLang="zh-CN" dirty="0"/>
              <a:t>Clustered </a:t>
            </a:r>
            <a:r>
              <a:rPr lang="en-US" altLang="zh-CN" dirty="0" err="1"/>
              <a:t>RabbitMQ</a:t>
            </a:r>
            <a:r>
              <a:rPr lang="en-US" altLang="zh-CN" dirty="0"/>
              <a:t> with mirrored queues</a:t>
            </a:r>
          </a:p>
          <a:p>
            <a:pPr lvl="1">
              <a:buFont typeface="Lucida Grande"/>
              <a:buChar char="-"/>
            </a:pPr>
            <a:r>
              <a:rPr lang="en-US" altLang="zh-CN" dirty="0"/>
              <a:t>API servers are VMs in various child cells</a:t>
            </a:r>
          </a:p>
          <a:p>
            <a:r>
              <a:rPr lang="en-US" altLang="zh-CN" dirty="0" smtClean="0"/>
              <a:t> Child </a:t>
            </a:r>
            <a:r>
              <a:rPr lang="en-US" altLang="zh-CN" dirty="0"/>
              <a:t>cell controllers are OpenStack VMs</a:t>
            </a:r>
          </a:p>
          <a:p>
            <a:pPr lvl="1">
              <a:buFont typeface="Lucida Grande"/>
              <a:buChar char="-"/>
            </a:pPr>
            <a:r>
              <a:rPr lang="en-US" altLang="zh-CN" b="1" dirty="0"/>
              <a:t>One</a:t>
            </a:r>
            <a:r>
              <a:rPr lang="en-US" altLang="zh-CN" dirty="0"/>
              <a:t> controller per cell</a:t>
            </a:r>
          </a:p>
          <a:p>
            <a:pPr lvl="1">
              <a:buFont typeface="Lucida Grande"/>
              <a:buChar char="-"/>
            </a:pPr>
            <a:r>
              <a:rPr lang="en-US" altLang="zh-CN" dirty="0"/>
              <a:t>Tradeoff between complexity and failure impact</a:t>
            </a:r>
          </a:p>
          <a:p>
            <a:endParaRPr lang="zh-CN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07" y="1544261"/>
            <a:ext cx="2540543" cy="165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4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92597" y="717630"/>
            <a:ext cx="8831484" cy="5648447"/>
            <a:chOff x="1259840" y="907368"/>
            <a:chExt cx="6856696" cy="3589480"/>
          </a:xfrm>
        </p:grpSpPr>
        <p:sp>
          <p:nvSpPr>
            <p:cNvPr id="5" name="Rounded Rectangle 8"/>
            <p:cNvSpPr/>
            <p:nvPr/>
          </p:nvSpPr>
          <p:spPr>
            <a:xfrm>
              <a:off x="5445227" y="3794852"/>
              <a:ext cx="1824363" cy="583399"/>
            </a:xfrm>
            <a:prstGeom prst="roundRect">
              <a:avLst>
                <a:gd name="adj" fmla="val 0"/>
              </a:avLst>
            </a:prstGeom>
            <a:noFill/>
            <a:ln w="952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9"/>
            <p:cNvSpPr/>
            <p:nvPr/>
          </p:nvSpPr>
          <p:spPr>
            <a:xfrm>
              <a:off x="5377833" y="3855104"/>
              <a:ext cx="1824363" cy="58339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10"/>
            <p:cNvSpPr/>
            <p:nvPr/>
          </p:nvSpPr>
          <p:spPr>
            <a:xfrm>
              <a:off x="1893590" y="3792620"/>
              <a:ext cx="1824363" cy="583399"/>
            </a:xfrm>
            <a:prstGeom prst="roundRect">
              <a:avLst>
                <a:gd name="adj" fmla="val 0"/>
              </a:avLst>
            </a:prstGeom>
            <a:noFill/>
            <a:ln w="952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11"/>
            <p:cNvSpPr/>
            <p:nvPr/>
          </p:nvSpPr>
          <p:spPr>
            <a:xfrm>
              <a:off x="1826196" y="3852872"/>
              <a:ext cx="1824363" cy="58339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12"/>
            <p:cNvSpPr/>
            <p:nvPr/>
          </p:nvSpPr>
          <p:spPr>
            <a:xfrm>
              <a:off x="3788208" y="907368"/>
              <a:ext cx="2077748" cy="69408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13"/>
            <p:cNvSpPr/>
            <p:nvPr/>
          </p:nvSpPr>
          <p:spPr>
            <a:xfrm>
              <a:off x="3726770" y="964584"/>
              <a:ext cx="2077748" cy="69408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4"/>
            <p:cNvSpPr/>
            <p:nvPr/>
          </p:nvSpPr>
          <p:spPr>
            <a:xfrm>
              <a:off x="3660719" y="1020943"/>
              <a:ext cx="2077748" cy="69408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3797265" y="1348967"/>
              <a:ext cx="930786" cy="246221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262626"/>
                  </a:solidFill>
                  <a:latin typeface="Arial Narrow"/>
                  <a:cs typeface="Arial Narrow"/>
                </a:rPr>
                <a:t>n</a:t>
              </a:r>
              <a:r>
                <a:rPr lang="en-US" sz="1000" dirty="0" smtClean="0">
                  <a:solidFill>
                    <a:srgbClr val="262626"/>
                  </a:solidFill>
                  <a:latin typeface="Arial Narrow"/>
                  <a:cs typeface="Arial Narrow"/>
                </a:rPr>
                <a:t>ova-cells</a:t>
              </a:r>
              <a:endParaRPr lang="en-US" sz="1000" dirty="0">
                <a:solidFill>
                  <a:srgbClr val="262626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5093380" y="1543953"/>
              <a:ext cx="467288" cy="4571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5095880" y="1308884"/>
              <a:ext cx="467288" cy="4571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5097642" y="1389101"/>
              <a:ext cx="467288" cy="4571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5095880" y="1470054"/>
              <a:ext cx="467288" cy="4571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000" dirty="0">
                <a:latin typeface="Arial Narrow"/>
                <a:cs typeface="Arial Narrow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4924709" y="1075742"/>
              <a:ext cx="813758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262626"/>
                  </a:solidFill>
                  <a:latin typeface="Arial Narrow"/>
                  <a:cs typeface="Arial Narrow"/>
                </a:rPr>
                <a:t>rabbitmq</a:t>
              </a:r>
              <a:endParaRPr lang="en-US" sz="900" dirty="0">
                <a:solidFill>
                  <a:srgbClr val="262626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18" name="Straight Arrow Connector 21"/>
            <p:cNvCxnSpPr/>
            <p:nvPr/>
          </p:nvCxnSpPr>
          <p:spPr>
            <a:xfrm>
              <a:off x="4765644" y="1470054"/>
              <a:ext cx="273245" cy="3322"/>
            </a:xfrm>
            <a:prstGeom prst="straightConnector1">
              <a:avLst/>
            </a:prstGeom>
            <a:ln w="9525" cmpd="sng">
              <a:solidFill>
                <a:schemeClr val="accent6">
                  <a:lumMod val="50000"/>
                </a:schemeClr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2"/>
            <p:cNvSpPr txBox="1"/>
            <p:nvPr/>
          </p:nvSpPr>
          <p:spPr>
            <a:xfrm>
              <a:off x="3660718" y="1023579"/>
              <a:ext cx="117652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262626"/>
                  </a:solidFill>
                </a:rPr>
                <a:t>Top cell controller</a:t>
              </a:r>
              <a:endParaRPr lang="en-US" sz="900" b="1" dirty="0">
                <a:solidFill>
                  <a:srgbClr val="262626"/>
                </a:solidFill>
              </a:endParaRPr>
            </a:p>
          </p:txBody>
        </p:sp>
        <p:grpSp>
          <p:nvGrpSpPr>
            <p:cNvPr id="20" name="Group 23"/>
            <p:cNvGrpSpPr/>
            <p:nvPr/>
          </p:nvGrpSpPr>
          <p:grpSpPr>
            <a:xfrm>
              <a:off x="6312544" y="913784"/>
              <a:ext cx="1683106" cy="683980"/>
              <a:chOff x="5942924" y="993600"/>
              <a:chExt cx="1683106" cy="683980"/>
            </a:xfrm>
          </p:grpSpPr>
          <p:sp>
            <p:nvSpPr>
              <p:cNvPr id="75" name="Rounded Rectangle 24"/>
              <p:cNvSpPr/>
              <p:nvPr/>
            </p:nvSpPr>
            <p:spPr>
              <a:xfrm>
                <a:off x="6050554" y="993600"/>
                <a:ext cx="1575476" cy="578146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 cmpd="sng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ounded Rectangle 25"/>
              <p:cNvSpPr/>
              <p:nvPr/>
            </p:nvSpPr>
            <p:spPr>
              <a:xfrm>
                <a:off x="5993725" y="1048634"/>
                <a:ext cx="1575476" cy="578146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 cmpd="sng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ounded Rectangle 26"/>
              <p:cNvSpPr/>
              <p:nvPr/>
            </p:nvSpPr>
            <p:spPr>
              <a:xfrm>
                <a:off x="5942925" y="1099434"/>
                <a:ext cx="1575476" cy="578146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 cmpd="sng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27"/>
              <p:cNvSpPr txBox="1"/>
              <p:nvPr/>
            </p:nvSpPr>
            <p:spPr>
              <a:xfrm>
                <a:off x="5942924" y="1086899"/>
                <a:ext cx="755717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262626"/>
                    </a:solidFill>
                  </a:rPr>
                  <a:t>API server</a:t>
                </a:r>
                <a:endParaRPr lang="en-US" sz="900" b="1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79" name="TextBox 28"/>
              <p:cNvSpPr txBox="1"/>
              <p:nvPr/>
            </p:nvSpPr>
            <p:spPr>
              <a:xfrm>
                <a:off x="6426722" y="1325924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ova-api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1" name="Group 29"/>
            <p:cNvGrpSpPr/>
            <p:nvPr/>
          </p:nvGrpSpPr>
          <p:grpSpPr>
            <a:xfrm>
              <a:off x="1259840" y="2135837"/>
              <a:ext cx="3302000" cy="2361011"/>
              <a:chOff x="1849120" y="2024077"/>
              <a:chExt cx="3302000" cy="2361011"/>
            </a:xfrm>
          </p:grpSpPr>
          <p:grpSp>
            <p:nvGrpSpPr>
              <p:cNvPr id="52" name="Group 30"/>
              <p:cNvGrpSpPr/>
              <p:nvPr/>
            </p:nvGrpSpPr>
            <p:grpSpPr>
              <a:xfrm>
                <a:off x="3122948" y="2431380"/>
                <a:ext cx="813758" cy="536608"/>
                <a:chOff x="3153428" y="2400900"/>
                <a:chExt cx="813758" cy="536608"/>
              </a:xfrm>
            </p:grpSpPr>
            <p:sp>
              <p:nvSpPr>
                <p:cNvPr id="70" name="TextBox 48"/>
                <p:cNvSpPr txBox="1"/>
                <p:nvPr/>
              </p:nvSpPr>
              <p:spPr>
                <a:xfrm>
                  <a:off x="3322099" y="2891789"/>
                  <a:ext cx="467288" cy="4571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71" name="TextBox 49"/>
                <p:cNvSpPr txBox="1"/>
                <p:nvPr/>
              </p:nvSpPr>
              <p:spPr>
                <a:xfrm>
                  <a:off x="3324599" y="2656720"/>
                  <a:ext cx="467288" cy="4571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72" name="TextBox 50"/>
                <p:cNvSpPr txBox="1"/>
                <p:nvPr/>
              </p:nvSpPr>
              <p:spPr>
                <a:xfrm>
                  <a:off x="3322099" y="2736937"/>
                  <a:ext cx="467288" cy="4571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73" name="TextBox 51"/>
                <p:cNvSpPr txBox="1"/>
                <p:nvPr/>
              </p:nvSpPr>
              <p:spPr>
                <a:xfrm>
                  <a:off x="3324599" y="2817890"/>
                  <a:ext cx="467288" cy="4571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74" name="TextBox 52"/>
                <p:cNvSpPr txBox="1"/>
                <p:nvPr/>
              </p:nvSpPr>
              <p:spPr>
                <a:xfrm>
                  <a:off x="3153428" y="2400900"/>
                  <a:ext cx="813758" cy="230832"/>
                </a:xfrm>
                <a:prstGeom prst="rect">
                  <a:avLst/>
                </a:prstGeom>
                <a:noFill/>
                <a:ln>
                  <a:solidFill>
                    <a:srgbClr val="FFFF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smtClean="0">
                      <a:solidFill>
                        <a:srgbClr val="262626"/>
                      </a:solidFill>
                      <a:latin typeface="Arial Narrow"/>
                      <a:cs typeface="Arial Narrow"/>
                    </a:rPr>
                    <a:t>rabbitmq</a:t>
                  </a:r>
                  <a:endParaRPr lang="en-US" sz="900" dirty="0">
                    <a:solidFill>
                      <a:srgbClr val="262626"/>
                    </a:solidFill>
                    <a:latin typeface="Arial Narrow"/>
                    <a:cs typeface="Arial Narrow"/>
                  </a:endParaRPr>
                </a:p>
              </p:txBody>
            </p:sp>
          </p:grpSp>
          <p:cxnSp>
            <p:nvCxnSpPr>
              <p:cNvPr id="53" name="Straight Arrow Connector 31"/>
              <p:cNvCxnSpPr/>
              <p:nvPr/>
            </p:nvCxnSpPr>
            <p:spPr>
              <a:xfrm>
                <a:off x="3807718" y="2814568"/>
                <a:ext cx="273245" cy="3322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32"/>
              <p:cNvSpPr txBox="1"/>
              <p:nvPr/>
            </p:nvSpPr>
            <p:spPr>
              <a:xfrm>
                <a:off x="4120176" y="2694779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ova-cells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55" name="TextBox 33"/>
              <p:cNvSpPr txBox="1"/>
              <p:nvPr/>
            </p:nvSpPr>
            <p:spPr>
              <a:xfrm>
                <a:off x="1977884" y="2310188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ova-api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56" name="TextBox 34"/>
              <p:cNvSpPr txBox="1"/>
              <p:nvPr/>
            </p:nvSpPr>
            <p:spPr>
              <a:xfrm>
                <a:off x="1977884" y="2603808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ova-scheduler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57" name="TextBox 35"/>
              <p:cNvSpPr txBox="1"/>
              <p:nvPr/>
            </p:nvSpPr>
            <p:spPr>
              <a:xfrm>
                <a:off x="1977884" y="2896029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ova-conductor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58" name="TextBox 36"/>
              <p:cNvSpPr txBox="1"/>
              <p:nvPr/>
            </p:nvSpPr>
            <p:spPr>
              <a:xfrm>
                <a:off x="1977884" y="3191381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ova-network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cxnSp>
            <p:nvCxnSpPr>
              <p:cNvPr id="59" name="Straight Arrow Connector 37"/>
              <p:cNvCxnSpPr/>
              <p:nvPr/>
            </p:nvCxnSpPr>
            <p:spPr>
              <a:xfrm>
                <a:off x="2966749" y="2424531"/>
                <a:ext cx="273245" cy="358554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38"/>
              <p:cNvCxnSpPr/>
              <p:nvPr/>
            </p:nvCxnSpPr>
            <p:spPr>
              <a:xfrm flipV="1">
                <a:off x="2973364" y="2968786"/>
                <a:ext cx="273245" cy="333700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39"/>
              <p:cNvCxnSpPr/>
              <p:nvPr/>
            </p:nvCxnSpPr>
            <p:spPr>
              <a:xfrm>
                <a:off x="2949834" y="2709928"/>
                <a:ext cx="290160" cy="140101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40"/>
              <p:cNvCxnSpPr/>
              <p:nvPr/>
            </p:nvCxnSpPr>
            <p:spPr>
              <a:xfrm flipV="1">
                <a:off x="2966749" y="2896029"/>
                <a:ext cx="273245" cy="158545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ounded Rectangle 41"/>
              <p:cNvSpPr/>
              <p:nvPr/>
            </p:nvSpPr>
            <p:spPr>
              <a:xfrm>
                <a:off x="1849120" y="2024077"/>
                <a:ext cx="3302000" cy="1511603"/>
              </a:xfrm>
              <a:prstGeom prst="roundRect">
                <a:avLst>
                  <a:gd name="adj" fmla="val 0"/>
                </a:avLst>
              </a:prstGeom>
              <a:noFill/>
              <a:ln w="9525" cmpd="sng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42"/>
              <p:cNvSpPr txBox="1"/>
              <p:nvPr/>
            </p:nvSpPr>
            <p:spPr>
              <a:xfrm>
                <a:off x="1863374" y="2042530"/>
                <a:ext cx="1262072" cy="230832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262626"/>
                    </a:solidFill>
                  </a:rPr>
                  <a:t>Child cell controller</a:t>
                </a:r>
                <a:endParaRPr lang="en-US" sz="900" b="1" dirty="0">
                  <a:solidFill>
                    <a:srgbClr val="262626"/>
                  </a:solidFill>
                </a:endParaRPr>
              </a:p>
            </p:txBody>
          </p:sp>
          <p:grpSp>
            <p:nvGrpSpPr>
              <p:cNvPr id="65" name="Group 43"/>
              <p:cNvGrpSpPr/>
              <p:nvPr/>
            </p:nvGrpSpPr>
            <p:grpSpPr>
              <a:xfrm>
                <a:off x="2350790" y="3801689"/>
                <a:ext cx="1824363" cy="583399"/>
                <a:chOff x="3080101" y="3917481"/>
                <a:chExt cx="1824363" cy="583399"/>
              </a:xfrm>
            </p:grpSpPr>
            <p:sp>
              <p:nvSpPr>
                <p:cNvPr id="67" name="Rounded Rectangle 45"/>
                <p:cNvSpPr/>
                <p:nvPr/>
              </p:nvSpPr>
              <p:spPr>
                <a:xfrm>
                  <a:off x="3080101" y="3917481"/>
                  <a:ext cx="1824363" cy="58339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TextBox 46"/>
                <p:cNvSpPr txBox="1"/>
                <p:nvPr/>
              </p:nvSpPr>
              <p:spPr>
                <a:xfrm>
                  <a:off x="3105797" y="3933769"/>
                  <a:ext cx="992523" cy="2308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262626"/>
                      </a:solidFill>
                    </a:rPr>
                    <a:t>Compute node</a:t>
                  </a:r>
                  <a:endParaRPr lang="en-US" sz="900" b="1" dirty="0">
                    <a:solidFill>
                      <a:srgbClr val="262626"/>
                    </a:solidFill>
                  </a:endParaRPr>
                </a:p>
              </p:txBody>
            </p:sp>
            <p:sp>
              <p:nvSpPr>
                <p:cNvPr id="69" name="TextBox 47"/>
                <p:cNvSpPr txBox="1"/>
                <p:nvPr/>
              </p:nvSpPr>
              <p:spPr>
                <a:xfrm>
                  <a:off x="3807214" y="4173762"/>
                  <a:ext cx="930786" cy="246221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262626"/>
                      </a:solidFill>
                      <a:latin typeface="Arial Narrow"/>
                      <a:cs typeface="Arial Narrow"/>
                    </a:rPr>
                    <a:t>n</a:t>
                  </a:r>
                  <a:r>
                    <a:rPr lang="en-US" sz="1000" dirty="0" smtClean="0">
                      <a:solidFill>
                        <a:srgbClr val="262626"/>
                      </a:solidFill>
                      <a:latin typeface="Arial Narrow"/>
                      <a:cs typeface="Arial Narrow"/>
                    </a:rPr>
                    <a:t>ova-compute</a:t>
                  </a:r>
                  <a:endPara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endParaRPr>
                </a:p>
              </p:txBody>
            </p:sp>
          </p:grpSp>
          <p:cxnSp>
            <p:nvCxnSpPr>
              <p:cNvPr id="66" name="Straight Arrow Connector 44"/>
              <p:cNvCxnSpPr/>
              <p:nvPr/>
            </p:nvCxnSpPr>
            <p:spPr>
              <a:xfrm flipV="1">
                <a:off x="3548049" y="3054575"/>
                <a:ext cx="0" cy="907825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53"/>
            <p:cNvGrpSpPr/>
            <p:nvPr/>
          </p:nvGrpSpPr>
          <p:grpSpPr>
            <a:xfrm>
              <a:off x="4814536" y="2135837"/>
              <a:ext cx="3302000" cy="2361011"/>
              <a:chOff x="4814536" y="2135837"/>
              <a:chExt cx="3302000" cy="2361011"/>
            </a:xfrm>
          </p:grpSpPr>
          <p:grpSp>
            <p:nvGrpSpPr>
              <p:cNvPr id="29" name="Group 54"/>
              <p:cNvGrpSpPr/>
              <p:nvPr/>
            </p:nvGrpSpPr>
            <p:grpSpPr>
              <a:xfrm>
                <a:off x="6088364" y="2543140"/>
                <a:ext cx="813758" cy="536608"/>
                <a:chOff x="3153428" y="2400900"/>
                <a:chExt cx="813758" cy="536608"/>
              </a:xfrm>
            </p:grpSpPr>
            <p:sp>
              <p:nvSpPr>
                <p:cNvPr id="47" name="TextBox 72"/>
                <p:cNvSpPr txBox="1"/>
                <p:nvPr/>
              </p:nvSpPr>
              <p:spPr>
                <a:xfrm>
                  <a:off x="3322099" y="2891789"/>
                  <a:ext cx="467288" cy="4571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48" name="TextBox 73"/>
                <p:cNvSpPr txBox="1"/>
                <p:nvPr/>
              </p:nvSpPr>
              <p:spPr>
                <a:xfrm>
                  <a:off x="3324599" y="2656720"/>
                  <a:ext cx="467288" cy="4571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49" name="TextBox 74"/>
                <p:cNvSpPr txBox="1"/>
                <p:nvPr/>
              </p:nvSpPr>
              <p:spPr>
                <a:xfrm>
                  <a:off x="3322099" y="2736937"/>
                  <a:ext cx="467288" cy="4571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50" name="TextBox 75"/>
                <p:cNvSpPr txBox="1"/>
                <p:nvPr/>
              </p:nvSpPr>
              <p:spPr>
                <a:xfrm>
                  <a:off x="3324599" y="2817890"/>
                  <a:ext cx="467288" cy="4571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51" name="TextBox 76"/>
                <p:cNvSpPr txBox="1"/>
                <p:nvPr/>
              </p:nvSpPr>
              <p:spPr>
                <a:xfrm>
                  <a:off x="3153428" y="2400900"/>
                  <a:ext cx="813758" cy="230832"/>
                </a:xfrm>
                <a:prstGeom prst="rect">
                  <a:avLst/>
                </a:prstGeom>
                <a:noFill/>
                <a:ln>
                  <a:solidFill>
                    <a:srgbClr val="FFFF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smtClean="0">
                      <a:solidFill>
                        <a:srgbClr val="262626"/>
                      </a:solidFill>
                      <a:latin typeface="Arial Narrow"/>
                      <a:cs typeface="Arial Narrow"/>
                    </a:rPr>
                    <a:t>rabbitmq</a:t>
                  </a:r>
                  <a:endParaRPr lang="en-US" sz="900" dirty="0">
                    <a:solidFill>
                      <a:srgbClr val="262626"/>
                    </a:solidFill>
                    <a:latin typeface="Arial Narrow"/>
                    <a:cs typeface="Arial Narrow"/>
                  </a:endParaRPr>
                </a:p>
              </p:txBody>
            </p:sp>
          </p:grpSp>
          <p:cxnSp>
            <p:nvCxnSpPr>
              <p:cNvPr id="30" name="Straight Arrow Connector 55"/>
              <p:cNvCxnSpPr/>
              <p:nvPr/>
            </p:nvCxnSpPr>
            <p:spPr>
              <a:xfrm>
                <a:off x="6773134" y="2926328"/>
                <a:ext cx="273245" cy="3322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56"/>
              <p:cNvSpPr txBox="1"/>
              <p:nvPr/>
            </p:nvSpPr>
            <p:spPr>
              <a:xfrm>
                <a:off x="7085592" y="2806539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ova-cells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2" name="TextBox 57"/>
              <p:cNvSpPr txBox="1"/>
              <p:nvPr/>
            </p:nvSpPr>
            <p:spPr>
              <a:xfrm>
                <a:off x="4943300" y="2421948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ova-api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3" name="TextBox 58"/>
              <p:cNvSpPr txBox="1"/>
              <p:nvPr/>
            </p:nvSpPr>
            <p:spPr>
              <a:xfrm>
                <a:off x="4943300" y="2715568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ova-scheduler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4" name="TextBox 59"/>
              <p:cNvSpPr txBox="1"/>
              <p:nvPr/>
            </p:nvSpPr>
            <p:spPr>
              <a:xfrm>
                <a:off x="4943300" y="3007789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ova-conductor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5" name="TextBox 60"/>
              <p:cNvSpPr txBox="1"/>
              <p:nvPr/>
            </p:nvSpPr>
            <p:spPr>
              <a:xfrm>
                <a:off x="4943300" y="3303141"/>
                <a:ext cx="930786" cy="24622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n</a:t>
                </a:r>
                <a:r>
                  <a:rPr lang="en-US" sz="1000" dirty="0" smtClean="0">
                    <a:solidFill>
                      <a:srgbClr val="262626"/>
                    </a:solidFill>
                    <a:latin typeface="Arial Narrow"/>
                    <a:cs typeface="Arial Narrow"/>
                  </a:rPr>
                  <a:t>ova-network</a:t>
                </a:r>
                <a:endParaRPr lang="en-US" sz="1000" dirty="0">
                  <a:solidFill>
                    <a:srgbClr val="262626"/>
                  </a:solidFill>
                  <a:latin typeface="Arial Narrow"/>
                  <a:cs typeface="Arial Narrow"/>
                </a:endParaRPr>
              </a:p>
            </p:txBody>
          </p:sp>
          <p:cxnSp>
            <p:nvCxnSpPr>
              <p:cNvPr id="36" name="Straight Arrow Connector 61"/>
              <p:cNvCxnSpPr/>
              <p:nvPr/>
            </p:nvCxnSpPr>
            <p:spPr>
              <a:xfrm>
                <a:off x="5932165" y="2536291"/>
                <a:ext cx="273245" cy="358554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62"/>
              <p:cNvCxnSpPr/>
              <p:nvPr/>
            </p:nvCxnSpPr>
            <p:spPr>
              <a:xfrm flipV="1">
                <a:off x="5938780" y="3080546"/>
                <a:ext cx="273245" cy="333700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63"/>
              <p:cNvCxnSpPr/>
              <p:nvPr/>
            </p:nvCxnSpPr>
            <p:spPr>
              <a:xfrm>
                <a:off x="5915250" y="2821688"/>
                <a:ext cx="290160" cy="140101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64"/>
              <p:cNvCxnSpPr/>
              <p:nvPr/>
            </p:nvCxnSpPr>
            <p:spPr>
              <a:xfrm flipV="1">
                <a:off x="5932165" y="3007789"/>
                <a:ext cx="273245" cy="158545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ounded Rectangle 65"/>
              <p:cNvSpPr/>
              <p:nvPr/>
            </p:nvSpPr>
            <p:spPr>
              <a:xfrm>
                <a:off x="4814536" y="2135837"/>
                <a:ext cx="3302000" cy="1511603"/>
              </a:xfrm>
              <a:prstGeom prst="roundRect">
                <a:avLst>
                  <a:gd name="adj" fmla="val 0"/>
                </a:avLst>
              </a:prstGeom>
              <a:noFill/>
              <a:ln w="9525" cmpd="sng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66"/>
              <p:cNvSpPr txBox="1"/>
              <p:nvPr/>
            </p:nvSpPr>
            <p:spPr>
              <a:xfrm>
                <a:off x="4828790" y="2154290"/>
                <a:ext cx="1262072" cy="230832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262626"/>
                    </a:solidFill>
                  </a:rPr>
                  <a:t>Child cell controller</a:t>
                </a:r>
                <a:endParaRPr lang="en-US" sz="900" b="1" dirty="0">
                  <a:solidFill>
                    <a:srgbClr val="262626"/>
                  </a:solidFill>
                </a:endParaRPr>
              </a:p>
            </p:txBody>
          </p:sp>
          <p:grpSp>
            <p:nvGrpSpPr>
              <p:cNvPr id="42" name="Group 67"/>
              <p:cNvGrpSpPr/>
              <p:nvPr/>
            </p:nvGrpSpPr>
            <p:grpSpPr>
              <a:xfrm>
                <a:off x="5316206" y="3913449"/>
                <a:ext cx="1824363" cy="583399"/>
                <a:chOff x="3080101" y="3917481"/>
                <a:chExt cx="1824363" cy="583399"/>
              </a:xfrm>
            </p:grpSpPr>
            <p:sp>
              <p:nvSpPr>
                <p:cNvPr id="44" name="Rounded Rectangle 69"/>
                <p:cNvSpPr/>
                <p:nvPr/>
              </p:nvSpPr>
              <p:spPr>
                <a:xfrm>
                  <a:off x="3080101" y="3917481"/>
                  <a:ext cx="1824363" cy="58339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TextBox 70"/>
                <p:cNvSpPr txBox="1"/>
                <p:nvPr/>
              </p:nvSpPr>
              <p:spPr>
                <a:xfrm>
                  <a:off x="3105797" y="3933769"/>
                  <a:ext cx="992523" cy="2308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262626"/>
                      </a:solidFill>
                    </a:rPr>
                    <a:t>Compute node</a:t>
                  </a:r>
                  <a:endParaRPr lang="en-US" sz="900" b="1" dirty="0">
                    <a:solidFill>
                      <a:srgbClr val="262626"/>
                    </a:solidFill>
                  </a:endParaRPr>
                </a:p>
              </p:txBody>
            </p:sp>
            <p:sp>
              <p:nvSpPr>
                <p:cNvPr id="46" name="TextBox 71"/>
                <p:cNvSpPr txBox="1"/>
                <p:nvPr/>
              </p:nvSpPr>
              <p:spPr>
                <a:xfrm>
                  <a:off x="3807214" y="4173762"/>
                  <a:ext cx="930786" cy="246221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262626"/>
                      </a:solidFill>
                      <a:latin typeface="Arial Narrow"/>
                      <a:cs typeface="Arial Narrow"/>
                    </a:rPr>
                    <a:t>n</a:t>
                  </a:r>
                  <a:r>
                    <a:rPr lang="en-US" sz="1000" dirty="0" smtClean="0">
                      <a:solidFill>
                        <a:srgbClr val="262626"/>
                      </a:solidFill>
                      <a:latin typeface="Arial Narrow"/>
                      <a:cs typeface="Arial Narrow"/>
                    </a:rPr>
                    <a:t>ova-compute</a:t>
                  </a:r>
                  <a:endParaRPr lang="en-US" sz="1000" dirty="0">
                    <a:solidFill>
                      <a:srgbClr val="262626"/>
                    </a:solidFill>
                    <a:latin typeface="Arial Narrow"/>
                    <a:cs typeface="Arial Narrow"/>
                  </a:endParaRPr>
                </a:p>
              </p:txBody>
            </p:sp>
          </p:grpSp>
          <p:cxnSp>
            <p:nvCxnSpPr>
              <p:cNvPr id="43" name="Straight Arrow Connector 68"/>
              <p:cNvCxnSpPr/>
              <p:nvPr/>
            </p:nvCxnSpPr>
            <p:spPr>
              <a:xfrm flipV="1">
                <a:off x="6513465" y="3166335"/>
                <a:ext cx="0" cy="907825"/>
              </a:xfrm>
              <a:prstGeom prst="straightConnector1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  <a:prstDash val="solid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77"/>
            <p:cNvGrpSpPr/>
            <p:nvPr/>
          </p:nvGrpSpPr>
          <p:grpSpPr>
            <a:xfrm>
              <a:off x="2311509" y="1170452"/>
              <a:ext cx="896933" cy="646970"/>
              <a:chOff x="538529" y="1368126"/>
              <a:chExt cx="1059994" cy="784454"/>
            </a:xfrm>
          </p:grpSpPr>
          <p:sp>
            <p:nvSpPr>
              <p:cNvPr id="27" name="Can 78"/>
              <p:cNvSpPr/>
              <p:nvPr/>
            </p:nvSpPr>
            <p:spPr>
              <a:xfrm>
                <a:off x="829766" y="1368126"/>
                <a:ext cx="436314" cy="504206"/>
              </a:xfrm>
              <a:prstGeom prst="can">
                <a:avLst/>
              </a:prstGeom>
              <a:noFill/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" name="TextBox 79"/>
              <p:cNvSpPr txBox="1"/>
              <p:nvPr/>
            </p:nvSpPr>
            <p:spPr>
              <a:xfrm>
                <a:off x="538529" y="1885740"/>
                <a:ext cx="1059994" cy="266840"/>
              </a:xfrm>
              <a:prstGeom prst="rect">
                <a:avLst/>
              </a:prstGeom>
              <a:noFill/>
              <a:ln w="952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none" rtlCol="0" anchor="ctr" anchorCtr="0">
                <a:normAutofit/>
              </a:bodyPr>
              <a:lstStyle/>
              <a:p>
                <a:pPr marL="36576"/>
                <a:r>
                  <a:rPr lang="en-US" sz="900" dirty="0" smtClean="0">
                    <a:solidFill>
                      <a:schemeClr val="accent6">
                        <a:lumMod val="50000"/>
                      </a:schemeClr>
                    </a:solidFill>
                    <a:latin typeface="Arial Narrow"/>
                    <a:cs typeface="Arial Narrow"/>
                  </a:rPr>
                  <a:t>DB infrastructure</a:t>
                </a:r>
              </a:p>
            </p:txBody>
          </p:sp>
        </p:grpSp>
        <p:cxnSp>
          <p:nvCxnSpPr>
            <p:cNvPr id="24" name="Straight Arrow Connector 80"/>
            <p:cNvCxnSpPr/>
            <p:nvPr/>
          </p:nvCxnSpPr>
          <p:spPr>
            <a:xfrm flipV="1">
              <a:off x="4080669" y="1828800"/>
              <a:ext cx="552291" cy="213360"/>
            </a:xfrm>
            <a:prstGeom prst="straightConnector1">
              <a:avLst/>
            </a:prstGeom>
            <a:ln w="9525" cmpd="sng">
              <a:solidFill>
                <a:schemeClr val="accent6">
                  <a:lumMod val="50000"/>
                </a:schemeClr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81"/>
            <p:cNvCxnSpPr/>
            <p:nvPr/>
          </p:nvCxnSpPr>
          <p:spPr>
            <a:xfrm>
              <a:off x="4719683" y="1833479"/>
              <a:ext cx="552291" cy="198521"/>
            </a:xfrm>
            <a:prstGeom prst="straightConnector1">
              <a:avLst/>
            </a:prstGeom>
            <a:ln w="9525" cmpd="sng">
              <a:solidFill>
                <a:schemeClr val="accent6">
                  <a:lumMod val="50000"/>
                </a:schemeClr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82"/>
            <p:cNvCxnSpPr/>
            <p:nvPr/>
          </p:nvCxnSpPr>
          <p:spPr>
            <a:xfrm>
              <a:off x="5954239" y="1295247"/>
              <a:ext cx="273245" cy="3322"/>
            </a:xfrm>
            <a:prstGeom prst="straightConnector1">
              <a:avLst/>
            </a:prstGeom>
            <a:ln w="9525" cmpd="sng">
              <a:solidFill>
                <a:schemeClr val="accent6">
                  <a:lumMod val="50000"/>
                </a:schemeClr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909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CERN Cloud in Numbers (1)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4’600 </a:t>
            </a:r>
            <a:r>
              <a:rPr lang="en-US" altLang="zh-CN" sz="2000" dirty="0"/>
              <a:t>hypervisors in production 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(1y ago: 3000)</a:t>
            </a:r>
            <a:endParaRPr lang="en-US" altLang="zh-CN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Font typeface="Lucida Grande"/>
              <a:buChar char="-"/>
            </a:pPr>
            <a:r>
              <a:rPr lang="en-US" altLang="zh-CN" sz="1800" dirty="0"/>
              <a:t>Majority </a:t>
            </a:r>
            <a:r>
              <a:rPr lang="en-US" altLang="zh-CN" sz="1800" dirty="0" err="1"/>
              <a:t>qemu</a:t>
            </a:r>
            <a:r>
              <a:rPr lang="en-US" altLang="zh-CN" sz="1800" dirty="0"/>
              <a:t>/</a:t>
            </a:r>
            <a:r>
              <a:rPr lang="en-US" altLang="zh-CN" sz="1800" dirty="0" err="1"/>
              <a:t>kvm</a:t>
            </a:r>
            <a:r>
              <a:rPr lang="en-US" altLang="zh-CN" sz="1800" dirty="0"/>
              <a:t> now on CC7 </a:t>
            </a:r>
            <a:r>
              <a:rPr lang="en-US" altLang="zh-CN" sz="1400" dirty="0"/>
              <a:t>(~150 Hyper-V hosts) </a:t>
            </a:r>
            <a:r>
              <a:rPr lang="en-US" altLang="zh-CN" sz="1400" dirty="0">
                <a:solidFill>
                  <a:schemeClr val="accent5">
                    <a:lumMod val="75000"/>
                  </a:schemeClr>
                </a:solidFill>
              </a:rPr>
              <a:t>(SLC6)</a:t>
            </a:r>
          </a:p>
          <a:p>
            <a:pPr lvl="1">
              <a:buFont typeface="Lucida Grande"/>
              <a:buChar char="-"/>
            </a:pPr>
            <a:r>
              <a:rPr lang="en-US" altLang="zh-CN" sz="1800" dirty="0"/>
              <a:t>~2’000 HVs at Wigner in Hungary </a:t>
            </a:r>
            <a:r>
              <a:rPr lang="en-US" altLang="zh-CN" sz="1400" dirty="0"/>
              <a:t>(batch, compute, services</a:t>
            </a:r>
            <a:r>
              <a:rPr lang="en-US" altLang="zh-CN" sz="1400" dirty="0">
                <a:solidFill>
                  <a:schemeClr val="accent5">
                    <a:lumMod val="75000"/>
                  </a:schemeClr>
                </a:solidFill>
              </a:rPr>
              <a:t>) (batch)</a:t>
            </a:r>
          </a:p>
          <a:p>
            <a:pPr lvl="1">
              <a:buFont typeface="Lucida Grande"/>
              <a:buChar char="-"/>
            </a:pPr>
            <a:r>
              <a:rPr lang="en-US" altLang="zh-CN" sz="1800" dirty="0"/>
              <a:t>250 HVs on critical power</a:t>
            </a:r>
            <a:endParaRPr lang="en-US" altLang="zh-CN" sz="1400" dirty="0"/>
          </a:p>
          <a:p>
            <a:r>
              <a:rPr lang="en-US" altLang="zh-CN" sz="2000" dirty="0" smtClean="0"/>
              <a:t> 125k Cores</a:t>
            </a:r>
            <a:endParaRPr lang="en-US" altLang="zh-CN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CN" sz="2000" dirty="0" smtClean="0"/>
              <a:t> 250 </a:t>
            </a:r>
            <a:r>
              <a:rPr lang="en-US" altLang="zh-CN" sz="2000" dirty="0"/>
              <a:t>TB </a:t>
            </a:r>
            <a:r>
              <a:rPr lang="en-US" altLang="zh-CN" sz="2000" dirty="0" smtClean="0"/>
              <a:t>RAM</a:t>
            </a:r>
            <a:endParaRPr lang="en-US" altLang="zh-CN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CN" sz="2000" dirty="0" smtClean="0">
                <a:solidFill>
                  <a:schemeClr val="tx2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~</a:t>
            </a:r>
            <a:r>
              <a:rPr lang="en-US" altLang="zh-CN" sz="2000" dirty="0">
                <a:solidFill>
                  <a:srgbClr val="FF0000"/>
                </a:solidFill>
              </a:rPr>
              <a:t>15’000 </a:t>
            </a:r>
            <a:r>
              <a:rPr lang="en-US" altLang="zh-CN" sz="2000" dirty="0" smtClean="0">
                <a:solidFill>
                  <a:srgbClr val="FF0000"/>
                </a:solidFill>
              </a:rPr>
              <a:t>VMs</a:t>
            </a:r>
            <a:endParaRPr lang="en-US" altLang="zh-CN" sz="1800" dirty="0">
              <a:solidFill>
                <a:srgbClr val="FF0000"/>
              </a:solidFill>
            </a:endParaRPr>
          </a:p>
          <a:p>
            <a:r>
              <a:rPr lang="en-US" altLang="zh-CN" sz="2000" dirty="0" smtClean="0"/>
              <a:t> To </a:t>
            </a:r>
            <a:r>
              <a:rPr lang="en-US" altLang="zh-CN" sz="2000" dirty="0"/>
              <a:t>be increased in 2016!</a:t>
            </a:r>
            <a:endParaRPr lang="en-US" altLang="zh-CN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>
              <a:buFont typeface="Lucida Grande"/>
              <a:buChar char="-"/>
            </a:pPr>
            <a:r>
              <a:rPr lang="en-US" altLang="zh-CN" sz="1800" dirty="0"/>
              <a:t>+65k cores until spring</a:t>
            </a:r>
          </a:p>
          <a:p>
            <a:r>
              <a:rPr lang="en-US" altLang="zh-CN" sz="2000" dirty="0" smtClean="0"/>
              <a:t> One of largest </a:t>
            </a:r>
            <a:r>
              <a:rPr lang="en-US" altLang="zh-CN" sz="2000" dirty="0" err="1" smtClean="0"/>
              <a:t>openstack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2000" dirty="0" smtClean="0"/>
              <a:t>  deployment in the world</a:t>
            </a:r>
            <a:endParaRPr lang="zh-CN" altLang="en-US" sz="2000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034" y="4649925"/>
            <a:ext cx="3901368" cy="1900297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034" y="2564793"/>
            <a:ext cx="3895386" cy="19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Cloud in Numbers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268" y="3986972"/>
            <a:ext cx="7351968" cy="2072154"/>
          </a:xfrm>
        </p:spPr>
        <p:txBody>
          <a:bodyPr>
            <a:normAutofit/>
          </a:bodyPr>
          <a:lstStyle/>
          <a:p>
            <a:r>
              <a:rPr lang="en-US" dirty="0" smtClean="0"/>
              <a:t> 2’000 images/snapshots</a:t>
            </a:r>
          </a:p>
          <a:p>
            <a:pPr lvl="1">
              <a:buFont typeface="Lucida Grande"/>
              <a:buChar char="-"/>
            </a:pPr>
            <a:r>
              <a:rPr lang="en-US" sz="2000" dirty="0" smtClean="0"/>
              <a:t>Glance on Ceph </a:t>
            </a:r>
            <a:endParaRPr lang="en-US" dirty="0" smtClean="0"/>
          </a:p>
          <a:p>
            <a:r>
              <a:rPr lang="en-US" dirty="0" smtClean="0"/>
              <a:t> 1’500 volumes</a:t>
            </a:r>
          </a:p>
          <a:p>
            <a:pPr lvl="1">
              <a:buFont typeface="Lucida Grande"/>
              <a:buChar char="-"/>
            </a:pPr>
            <a:r>
              <a:rPr lang="en-US" sz="2000" dirty="0" smtClean="0"/>
              <a:t>Cinder on </a:t>
            </a:r>
            <a:r>
              <a:rPr lang="en-US" sz="2000" dirty="0" err="1" smtClean="0"/>
              <a:t>Ceph</a:t>
            </a:r>
            <a:r>
              <a:rPr lang="en-US" sz="2000" dirty="0" smtClean="0"/>
              <a:t> (&amp; NetApp)</a:t>
            </a:r>
            <a:endParaRPr lang="en-US" sz="2000" dirty="0"/>
          </a:p>
        </p:txBody>
      </p:sp>
      <p:pic>
        <p:nvPicPr>
          <p:cNvPr id="4" name="Picture 3" descr="Screen Shot 2015-10-02 at 10.2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7031"/>
            <a:ext cx="5947023" cy="2054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24" y="4069638"/>
            <a:ext cx="1206312" cy="166621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404223" y="1748547"/>
            <a:ext cx="2377840" cy="15285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Every 10s a VM gets created or deleted in CERN cloud!</a:t>
            </a:r>
          </a:p>
        </p:txBody>
      </p:sp>
    </p:spTree>
    <p:extLst>
      <p:ext uri="{BB962C8B-B14F-4D97-AF65-F5344CB8AC3E}">
        <p14:creationId xmlns:p14="http://schemas.microsoft.com/office/powerpoint/2010/main" val="11658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Introduction to  cloud technology</a:t>
            </a:r>
          </a:p>
          <a:p>
            <a:r>
              <a:rPr lang="en-US" altLang="zh-CN" dirty="0" smtClean="0"/>
              <a:t> Cloud for scientific computing</a:t>
            </a:r>
          </a:p>
          <a:p>
            <a:r>
              <a:rPr lang="en-US" altLang="zh-CN" dirty="0" smtClean="0"/>
              <a:t> Computing model transition in HEP</a:t>
            </a:r>
          </a:p>
          <a:p>
            <a:r>
              <a:rPr lang="en-US" altLang="zh-CN" dirty="0" smtClean="0"/>
              <a:t> IHEP Cloud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453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Performance problem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282" y="1181705"/>
            <a:ext cx="8882742" cy="4677919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Clr>
                <a:schemeClr val="accent2"/>
              </a:buClr>
            </a:pPr>
            <a:r>
              <a:rPr lang="en-US" altLang="zh-CN" dirty="0"/>
              <a:t>  HS06: HEP-wide benchmark for measuring CPU performance </a:t>
            </a:r>
          </a:p>
          <a:p>
            <a:r>
              <a:rPr lang="en-US" altLang="zh-CN" sz="2000" dirty="0" smtClean="0"/>
              <a:t> </a:t>
            </a:r>
            <a:r>
              <a:rPr lang="en-US" altLang="zh-CN" sz="2000" dirty="0"/>
              <a:t>CERN: The “20% overhead” </a:t>
            </a:r>
            <a:r>
              <a:rPr lang="en-US" altLang="zh-CN" sz="2000" dirty="0" smtClean="0"/>
              <a:t>problem</a:t>
            </a:r>
          </a:p>
          <a:p>
            <a:pPr lvl="1"/>
            <a:r>
              <a:rPr lang="en-US" altLang="zh-CN" sz="1800" dirty="0" smtClean="0"/>
              <a:t>HS06 </a:t>
            </a:r>
            <a:r>
              <a:rPr lang="en-US" altLang="zh-CN" sz="1800" dirty="0"/>
              <a:t>rating </a:t>
            </a:r>
            <a:r>
              <a:rPr lang="en-US" altLang="zh-CN" sz="1800" dirty="0" smtClean="0"/>
              <a:t>of </a:t>
            </a:r>
            <a:r>
              <a:rPr lang="en-US" altLang="zh-CN" sz="1800" dirty="0"/>
              <a:t>full node VMs </a:t>
            </a:r>
            <a:r>
              <a:rPr lang="en-US" altLang="zh-CN" sz="1800" dirty="0" smtClean="0"/>
              <a:t>was </a:t>
            </a:r>
            <a:r>
              <a:rPr lang="en-US" altLang="zh-CN" sz="1800" dirty="0">
                <a:solidFill>
                  <a:srgbClr val="FF0000"/>
                </a:solidFill>
              </a:rPr>
              <a:t>~20% lower </a:t>
            </a:r>
            <a:r>
              <a:rPr lang="en-US" altLang="zh-CN" sz="1800" dirty="0"/>
              <a:t>than on the underlying </a:t>
            </a:r>
            <a:r>
              <a:rPr lang="en-US" altLang="zh-CN" sz="1800" dirty="0" smtClean="0"/>
              <a:t>host</a:t>
            </a:r>
          </a:p>
          <a:p>
            <a:pPr lvl="2"/>
            <a:r>
              <a:rPr lang="en-US" altLang="zh-CN" dirty="0"/>
              <a:t> </a:t>
            </a:r>
            <a:r>
              <a:rPr lang="en-US" altLang="zh-CN" sz="1600" dirty="0"/>
              <a:t>Full node VMs are needed to the limit of the total number of hosts in LSF</a:t>
            </a:r>
          </a:p>
          <a:p>
            <a:pPr lvl="1"/>
            <a:r>
              <a:rPr lang="en-US" altLang="zh-CN" dirty="0" smtClean="0"/>
              <a:t> </a:t>
            </a:r>
            <a:r>
              <a:rPr lang="en-US" altLang="zh-CN" sz="1800" dirty="0"/>
              <a:t>Smaller VMs behaved much better: </a:t>
            </a:r>
            <a:r>
              <a:rPr lang="en-US" altLang="zh-CN" sz="1800" dirty="0">
                <a:solidFill>
                  <a:srgbClr val="FF0000"/>
                </a:solidFill>
              </a:rPr>
              <a:t>~8%</a:t>
            </a:r>
          </a:p>
          <a:p>
            <a:pPr lvl="2"/>
            <a:r>
              <a:rPr lang="en-US" altLang="zh-CN" dirty="0" smtClean="0"/>
              <a:t> </a:t>
            </a:r>
            <a:r>
              <a:rPr lang="en-US" altLang="zh-CN" sz="1600" dirty="0" smtClean="0"/>
              <a:t>The </a:t>
            </a:r>
            <a:r>
              <a:rPr lang="en-US" altLang="zh-CN" sz="1600" dirty="0"/>
              <a:t>sum of simultaneous HS06 runs on 4x 8-core VMs on a 32-core host</a:t>
            </a:r>
          </a:p>
          <a:p>
            <a:pPr lvl="2"/>
            <a:r>
              <a:rPr lang="en-US" altLang="zh-CN" sz="1600" dirty="0" smtClean="0"/>
              <a:t> Better</a:t>
            </a:r>
            <a:r>
              <a:rPr lang="en-US" altLang="zh-CN" sz="1600" dirty="0"/>
              <a:t>, but still pretty high</a:t>
            </a:r>
          </a:p>
          <a:p>
            <a:r>
              <a:rPr lang="en-US" altLang="zh-CN" sz="2000" dirty="0" smtClean="0"/>
              <a:t> </a:t>
            </a:r>
            <a:r>
              <a:rPr lang="en-US" altLang="zh-CN" sz="2000" dirty="0"/>
              <a:t>IN2P3 reported significant performance penalties for ATLAS MC jobs when EPT* was switched on </a:t>
            </a:r>
          </a:p>
          <a:p>
            <a:pPr lvl="1">
              <a:buFont typeface="Lucida Grande"/>
              <a:buChar char="-"/>
            </a:pPr>
            <a:r>
              <a:rPr lang="en-US" altLang="zh-CN" sz="1800" dirty="0">
                <a:solidFill>
                  <a:srgbClr val="FF0000"/>
                </a:solidFill>
              </a:rPr>
              <a:t>26% vs. 6% </a:t>
            </a:r>
            <a:r>
              <a:rPr lang="en-US" altLang="zh-CN" sz="1800" dirty="0"/>
              <a:t>in wall clock time for EPT on vs. EPT </a:t>
            </a:r>
            <a:r>
              <a:rPr lang="en-US" altLang="zh-CN" sz="1800" dirty="0" smtClean="0"/>
              <a:t>off compared </a:t>
            </a:r>
            <a:r>
              <a:rPr lang="en-US" altLang="zh-CN" sz="1800" dirty="0"/>
              <a:t>to bare metal</a:t>
            </a:r>
          </a:p>
          <a:p>
            <a:pPr lvl="1">
              <a:buFont typeface="Lucida Grande"/>
              <a:buChar char="-"/>
            </a:pPr>
            <a:r>
              <a:rPr lang="en-US" altLang="zh-CN" sz="1800" dirty="0"/>
              <a:t>Surprising as EPT is supposed to make things </a:t>
            </a:r>
            <a:r>
              <a:rPr lang="en-US" altLang="zh-CN" sz="1800" dirty="0" smtClean="0"/>
              <a:t>faster</a:t>
            </a:r>
            <a:endParaRPr lang="zh-CN" altLang="en-US" dirty="0"/>
          </a:p>
        </p:txBody>
      </p:sp>
      <p:sp>
        <p:nvSpPr>
          <p:cNvPr id="4" name="Rounded Rectangle 1"/>
          <p:cNvSpPr/>
          <p:nvPr/>
        </p:nvSpPr>
        <p:spPr>
          <a:xfrm>
            <a:off x="486941" y="5947450"/>
            <a:ext cx="7983505" cy="8692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4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*EPT: </a:t>
            </a:r>
            <a:r>
              <a:rPr lang="en-US" sz="14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Extended Page Tables is Intel’s implementation of a hardware-assisted virtualization technology for page table management (secondary address translation or nested pages). AMD’s implementation is called RVI (Rapid Virtualization Indexing).</a:t>
            </a:r>
            <a:endParaRPr lang="en-US" sz="14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2"/>
            <a:ext cx="8535394" cy="940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Core </a:t>
            </a:r>
            <a:r>
              <a:rPr lang="en-US" dirty="0"/>
              <a:t>D</a:t>
            </a:r>
            <a:r>
              <a:rPr lang="en-US" dirty="0" smtClean="0"/>
              <a:t>istribution &amp; Effective Impact</a:t>
            </a:r>
            <a:endParaRPr lang="en-US" dirty="0"/>
          </a:p>
        </p:txBody>
      </p:sp>
      <p:pic>
        <p:nvPicPr>
          <p:cNvPr id="9" name="Picture 8" descr="piechart_cores_in_NCoreV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0" y="1807568"/>
            <a:ext cx="3805322" cy="213852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6621" y="4195426"/>
            <a:ext cx="3813341" cy="1288038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000" dirty="0" smtClean="0"/>
              <a:t>Take into account the core distribution over VM flavors to determine real loss </a:t>
            </a:r>
            <a:r>
              <a:rPr lang="en-US" sz="2000" dirty="0" smtClean="0">
                <a:solidFill>
                  <a:srgbClr val="0055A0"/>
                </a:solidFill>
              </a:rPr>
              <a:t>(7-8%)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487333"/>
              </p:ext>
            </p:extLst>
          </p:nvPr>
        </p:nvGraphicFramePr>
        <p:xfrm>
          <a:off x="4460030" y="1814328"/>
          <a:ext cx="4338736" cy="3345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368"/>
                <a:gridCol w="2169368"/>
              </a:tblGrid>
              <a:tr h="10938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Small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VMs</a:t>
                      </a:r>
                    </a:p>
                    <a:p>
                      <a:pPr algn="ctr"/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(8 or 16 cores)</a:t>
                      </a:r>
                      <a:endParaRPr lang="en-US" sz="1600" dirty="0">
                        <a:solidFill>
                          <a:srgbClr val="0055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Large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VMs</a:t>
                      </a:r>
                    </a:p>
                    <a:p>
                      <a:pPr algn="ctr"/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(24 or 32 cores)</a:t>
                      </a:r>
                      <a:endParaRPr lang="en-US" sz="1600" dirty="0">
                        <a:solidFill>
                          <a:srgbClr val="0055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10938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Closer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to bare metal performance</a:t>
                      </a:r>
                      <a:endParaRPr lang="en-US" sz="1600" dirty="0">
                        <a:solidFill>
                          <a:srgbClr val="0055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Better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memory flexibility</a:t>
                      </a:r>
                      <a:endParaRPr lang="en-US" sz="1600" dirty="0" smtClean="0">
                        <a:solidFill>
                          <a:srgbClr val="0055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11578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Closer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to LSF* limitations</a:t>
                      </a:r>
                    </a:p>
                    <a:p>
                      <a:pPr algn="ctr"/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(less of a problem after instance split)</a:t>
                      </a:r>
                      <a:endParaRPr lang="en-US" sz="1600" dirty="0">
                        <a:solidFill>
                          <a:srgbClr val="0055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Higher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performance penalty</a:t>
                      </a:r>
                      <a:endParaRPr lang="en-US" sz="1600" dirty="0" smtClean="0">
                        <a:solidFill>
                          <a:srgbClr val="0055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圆角矩形 3"/>
          <p:cNvSpPr/>
          <p:nvPr/>
        </p:nvSpPr>
        <p:spPr>
          <a:xfrm>
            <a:off x="878331" y="6363478"/>
            <a:ext cx="7431830" cy="3800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*LSF is a commercial cluster job management system used at </a:t>
            </a:r>
            <a:r>
              <a:rPr lang="en-US" altLang="zh-CN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CERN</a:t>
            </a:r>
            <a:endParaRPr lang="zh-CN" alt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5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Introduction to  cloud technology</a:t>
            </a:r>
          </a:p>
          <a:p>
            <a:r>
              <a:rPr lang="en-US" altLang="zh-CN" dirty="0" smtClean="0"/>
              <a:t> Cloud for scientific computing</a:t>
            </a:r>
          </a:p>
          <a:p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Computing model transition in HEP</a:t>
            </a:r>
          </a:p>
          <a:p>
            <a:r>
              <a:rPr lang="en-US" altLang="zh-CN" dirty="0" smtClean="0"/>
              <a:t> </a:t>
            </a:r>
            <a:r>
              <a:rPr lang="en-US" altLang="zh-CN" dirty="0" err="1" smtClean="0"/>
              <a:t>IHEPCloud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802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8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57157" y="1882745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Century Gothic" panose="020B0502020202020204" pitchFamily="34" charset="0"/>
              </a:rPr>
              <a:t>27km circumference</a:t>
            </a:r>
            <a:endParaRPr lang="zh-CN" altLang="en-US" sz="2000" dirty="0">
              <a:latin typeface="Century Gothic" panose="020B0502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28640" y="1882745"/>
            <a:ext cx="2563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Century Gothic" panose="020B0502020202020204" pitchFamily="34" charset="0"/>
              </a:rPr>
              <a:t>100m underground</a:t>
            </a:r>
            <a:endParaRPr lang="zh-CN" alt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844" y="882665"/>
            <a:ext cx="909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LHC: Large Hadron Collider at CERN Geneva</a:t>
            </a:r>
            <a:endParaRPr lang="zh-CN" altLang="en-US" sz="32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238" y="3698240"/>
            <a:ext cx="3506985" cy="22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2771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99345" y="197484"/>
            <a:ext cx="4354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entury Gothic" panose="020B0502020202020204" pitchFamily="34" charset="0"/>
              </a:rPr>
              <a:t>LHC: Data challenge</a:t>
            </a:r>
            <a:endParaRPr lang="zh-CN" alt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648" y="4310499"/>
            <a:ext cx="2199352" cy="95410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Century Gothic" panose="020B0502020202020204" pitchFamily="34" charset="0"/>
              </a:rPr>
              <a:t>Online</a:t>
            </a:r>
            <a:endParaRPr lang="en-US" altLang="zh-CN" sz="2400" dirty="0" smtClean="0">
              <a:latin typeface="Century Gothic" panose="020B0502020202020204" pitchFamily="34" charset="0"/>
            </a:endParaRP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~ 40M Hz collisions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~ 1PB/sec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" y="782259"/>
            <a:ext cx="1870018" cy="124356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648" y="2441984"/>
            <a:ext cx="3403602" cy="95410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Century Gothic" panose="020B0502020202020204" pitchFamily="34" charset="0"/>
              </a:rPr>
              <a:t>Offline</a:t>
            </a:r>
            <a:endParaRPr lang="en-US" altLang="zh-CN" sz="2400" dirty="0" smtClean="0">
              <a:latin typeface="Century Gothic" panose="020B0502020202020204" pitchFamily="34" charset="0"/>
            </a:endParaRP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~ 30PB per year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~ distributed analysis globally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9" name="上箭头 8"/>
          <p:cNvSpPr/>
          <p:nvPr/>
        </p:nvSpPr>
        <p:spPr>
          <a:xfrm>
            <a:off x="1259840" y="3396091"/>
            <a:ext cx="233680" cy="914408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3067" y="3669568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Selection</a:t>
            </a:r>
          </a:p>
          <a:p>
            <a:r>
              <a:rPr lang="en-US" altLang="zh-CN" sz="14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Reduction</a:t>
            </a:r>
            <a:endParaRPr lang="zh-CN" altLang="en-US" sz="14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缺角矩形 4"/>
          <p:cNvSpPr/>
          <p:nvPr/>
        </p:nvSpPr>
        <p:spPr>
          <a:xfrm>
            <a:off x="0" y="0"/>
            <a:ext cx="3535680" cy="2346960"/>
          </a:xfrm>
          <a:prstGeom prst="plaqu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Run 1:</a:t>
            </a:r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six million billion </a:t>
            </a:r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proton-proton collisions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/>
                </a:solidFill>
                <a:latin typeface="Century Gothic" panose="020B0502020202020204" pitchFamily="34" charset="0"/>
              </a:rPr>
              <a:t>Higgs:  </a:t>
            </a:r>
            <a:r>
              <a:rPr lang="en-US" altLang="zh-CN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400 </a:t>
            </a:r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events</a:t>
            </a:r>
          </a:p>
          <a:p>
            <a:pPr>
              <a:lnSpc>
                <a:spcPct val="120000"/>
              </a:lnSpc>
            </a:pPr>
            <a:r>
              <a:rPr lang="en-US" altLang="zh-CN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15,000,000,000,000 : 1</a:t>
            </a:r>
          </a:p>
          <a:p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LHC data</a:t>
            </a:r>
            <a:endParaRPr lang="zh-CN" alt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232171" y="1364684"/>
            <a:ext cx="3791190" cy="5594916"/>
          </a:xfrm>
        </p:spPr>
        <p:txBody>
          <a:bodyPr/>
          <a:lstStyle/>
          <a:p>
            <a:r>
              <a:rPr lang="en-US" altLang="zh-CN" sz="2000" dirty="0" smtClean="0"/>
              <a:t>Data produces in 2012</a:t>
            </a:r>
          </a:p>
          <a:p>
            <a:r>
              <a:rPr lang="en-US" altLang="zh-CN" sz="2000" dirty="0" smtClean="0"/>
              <a:t>~140PB totally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07" y="1010227"/>
            <a:ext cx="4981575" cy="5610225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7390669" y="2008602"/>
            <a:ext cx="1420350" cy="788010"/>
          </a:xfrm>
          <a:prstGeom prst="wedgeRectCallout">
            <a:avLst>
              <a:gd name="adj1" fmla="val 18975"/>
              <a:gd name="adj2" fmla="val -882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Business EMAIL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(2986TB)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3579249" y="1107485"/>
            <a:ext cx="1420350" cy="788010"/>
          </a:xfrm>
          <a:prstGeom prst="wedgeRectCallout">
            <a:avLst>
              <a:gd name="adj1" fmla="val 84069"/>
              <a:gd name="adj2" fmla="val -44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LHC Raw data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(15PB)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6379213" y="5322325"/>
            <a:ext cx="1420350" cy="788010"/>
          </a:xfrm>
          <a:prstGeom prst="wedgeRectCallout">
            <a:avLst>
              <a:gd name="adj1" fmla="val -38250"/>
              <a:gd name="adj2" fmla="val 79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Facebook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(182TB)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3896362" y="2315738"/>
            <a:ext cx="1420350" cy="788010"/>
          </a:xfrm>
          <a:prstGeom prst="wedgeRectCallout">
            <a:avLst>
              <a:gd name="adj1" fmla="val 49238"/>
              <a:gd name="adj2" fmla="val 8209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Google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(97PB)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5061" y="6312675"/>
            <a:ext cx="371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Century Gothic" panose="020B0502020202020204" pitchFamily="34" charset="0"/>
              </a:rPr>
              <a:t>http://www.wired.com/2013/04/bigdata</a:t>
            </a:r>
            <a:endParaRPr lang="zh-CN" alt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2" y="3218751"/>
            <a:ext cx="3924948" cy="2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MONARC Project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M</a:t>
            </a:r>
            <a:r>
              <a:rPr lang="en-US" altLang="zh-CN" dirty="0" smtClean="0"/>
              <a:t>odels </a:t>
            </a:r>
            <a:r>
              <a:rPr lang="en-US" altLang="zh-CN" dirty="0" smtClean="0">
                <a:solidFill>
                  <a:srgbClr val="FF0000"/>
                </a:solidFill>
              </a:rPr>
              <a:t>o</a:t>
            </a:r>
            <a:r>
              <a:rPr lang="en-US" altLang="zh-CN" dirty="0" smtClean="0"/>
              <a:t>f </a:t>
            </a:r>
            <a:r>
              <a:rPr lang="en-US" altLang="zh-CN" dirty="0" smtClean="0">
                <a:solidFill>
                  <a:srgbClr val="FF0000"/>
                </a:solidFill>
              </a:rPr>
              <a:t>N</a:t>
            </a:r>
            <a:r>
              <a:rPr lang="en-US" altLang="zh-CN" dirty="0" smtClean="0"/>
              <a:t>etworked </a:t>
            </a:r>
            <a:r>
              <a:rPr lang="en-US" altLang="zh-CN" dirty="0" smtClean="0">
                <a:solidFill>
                  <a:srgbClr val="FF0000"/>
                </a:solidFill>
              </a:rPr>
              <a:t>A</a:t>
            </a:r>
            <a:r>
              <a:rPr lang="en-US" altLang="zh-CN" dirty="0" smtClean="0"/>
              <a:t>nalysis at </a:t>
            </a:r>
            <a:r>
              <a:rPr lang="en-US" altLang="zh-CN" dirty="0" smtClean="0">
                <a:solidFill>
                  <a:srgbClr val="FF0000"/>
                </a:solidFill>
              </a:rPr>
              <a:t>R</a:t>
            </a:r>
            <a:r>
              <a:rPr lang="en-US" altLang="zh-CN" dirty="0" smtClean="0"/>
              <a:t>egional </a:t>
            </a:r>
            <a:r>
              <a:rPr lang="en-US" altLang="zh-CN" dirty="0" err="1" smtClean="0"/>
              <a:t>Centres</a:t>
            </a:r>
            <a:r>
              <a:rPr lang="en-US" altLang="zh-CN" dirty="0" smtClean="0"/>
              <a:t> for LHC Experiments</a:t>
            </a:r>
          </a:p>
          <a:p>
            <a:r>
              <a:rPr lang="en-US" altLang="zh-CN" dirty="0" smtClean="0"/>
              <a:t> Launched since 1998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Proposed LHC tier model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more than 100 times of 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resources increased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today </a:t>
            </a:r>
          </a:p>
          <a:p>
            <a:r>
              <a:rPr lang="en-US" altLang="zh-CN" dirty="0" smtClean="0"/>
              <a:t> Model is still there</a:t>
            </a: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139244"/>
            <a:ext cx="1381125" cy="1352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822" y="3172408"/>
            <a:ext cx="3879267" cy="290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WLCG Grid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dirty="0" smtClean="0"/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W</a:t>
            </a:r>
            <a:r>
              <a:rPr lang="en-US" altLang="zh-CN" sz="2000" dirty="0" smtClean="0"/>
              <a:t>orldwide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L</a:t>
            </a:r>
            <a:r>
              <a:rPr lang="en-US" altLang="zh-CN" sz="2000" dirty="0" err="1" smtClean="0"/>
              <a:t>hc</a:t>
            </a:r>
            <a:r>
              <a:rPr lang="en-US" altLang="zh-CN" sz="2000" dirty="0" smtClean="0"/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C</a:t>
            </a:r>
            <a:r>
              <a:rPr lang="en-US" altLang="zh-CN" sz="2000" dirty="0" smtClean="0"/>
              <a:t>omputing </a:t>
            </a:r>
            <a:r>
              <a:rPr lang="en-US" altLang="zh-CN" sz="2000" dirty="0" smtClean="0">
                <a:solidFill>
                  <a:srgbClr val="FF0000"/>
                </a:solidFill>
              </a:rPr>
              <a:t>G</a:t>
            </a:r>
            <a:r>
              <a:rPr lang="en-US" altLang="zh-CN" sz="2000" dirty="0" smtClean="0"/>
              <a:t>rid</a:t>
            </a:r>
          </a:p>
          <a:p>
            <a:r>
              <a:rPr lang="en-US" altLang="zh-CN" sz="2000" dirty="0" smtClean="0"/>
              <a:t> 42 countries,  170 computing centers</a:t>
            </a:r>
          </a:p>
          <a:p>
            <a:r>
              <a:rPr lang="en-US" altLang="zh-CN" sz="2000" dirty="0" smtClean="0"/>
              <a:t> Tier0: CERN</a:t>
            </a:r>
          </a:p>
          <a:p>
            <a:pPr lvl="1"/>
            <a:r>
              <a:rPr lang="en-US" altLang="zh-CN" dirty="0" smtClean="0"/>
              <a:t> First copy (safe-keeping of the raw data)</a:t>
            </a:r>
          </a:p>
          <a:p>
            <a:pPr lvl="1"/>
            <a:r>
              <a:rPr lang="en-US" altLang="zh-CN" dirty="0" smtClean="0"/>
              <a:t> First pass reconstruction</a:t>
            </a:r>
          </a:p>
          <a:p>
            <a:pPr lvl="1"/>
            <a:r>
              <a:rPr lang="en-US" altLang="zh-CN" dirty="0" smtClean="0"/>
              <a:t> distribution of raw data and reconstruction output to the Tier 1s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Tier1: 13</a:t>
            </a:r>
            <a:r>
              <a:rPr lang="en-US" altLang="zh-CN" b="1" dirty="0" smtClean="0"/>
              <a:t> </a:t>
            </a:r>
            <a:r>
              <a:rPr lang="en-US" altLang="zh-CN" sz="2000" dirty="0"/>
              <a:t>large computer </a:t>
            </a:r>
            <a:r>
              <a:rPr lang="en-US" altLang="zh-CN" sz="2000" dirty="0" smtClean="0"/>
              <a:t>centers</a:t>
            </a:r>
            <a:r>
              <a:rPr lang="en-US" altLang="zh-CN" sz="2000" dirty="0"/>
              <a:t> </a:t>
            </a:r>
          </a:p>
          <a:p>
            <a:pPr lvl="1"/>
            <a:r>
              <a:rPr lang="en-US" altLang="zh-CN" dirty="0" smtClean="0"/>
              <a:t> sufficient </a:t>
            </a:r>
            <a:r>
              <a:rPr lang="en-US" altLang="zh-CN" dirty="0"/>
              <a:t>storage </a:t>
            </a:r>
            <a:r>
              <a:rPr lang="en-US" altLang="zh-CN" dirty="0" smtClean="0"/>
              <a:t>and computing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round-the-clock </a:t>
            </a:r>
            <a:r>
              <a:rPr lang="en-US" altLang="zh-CN" dirty="0"/>
              <a:t>support for the Grid</a:t>
            </a:r>
            <a:endParaRPr lang="en-US" altLang="zh-CN" dirty="0" smtClean="0"/>
          </a:p>
          <a:p>
            <a:pPr lvl="1"/>
            <a:r>
              <a:rPr lang="en-US" altLang="zh-CN" dirty="0"/>
              <a:t> </a:t>
            </a:r>
            <a:r>
              <a:rPr lang="en-US" altLang="zh-CN" dirty="0" smtClean="0"/>
              <a:t>distribution </a:t>
            </a:r>
            <a:r>
              <a:rPr lang="en-US" altLang="zh-CN" dirty="0"/>
              <a:t>of data to Tier </a:t>
            </a:r>
            <a:r>
              <a:rPr lang="en-US" altLang="zh-CN" dirty="0" smtClean="0"/>
              <a:t>2s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Tier2: 160+ sites</a:t>
            </a:r>
          </a:p>
          <a:p>
            <a:pPr lvl="1"/>
            <a:r>
              <a:rPr lang="en-US" altLang="zh-CN" dirty="0" smtClean="0"/>
              <a:t> universities </a:t>
            </a:r>
            <a:r>
              <a:rPr lang="en-US" altLang="zh-CN" dirty="0"/>
              <a:t>and other scientific </a:t>
            </a:r>
            <a:r>
              <a:rPr lang="en-US" altLang="zh-CN" dirty="0" smtClean="0"/>
              <a:t>institutes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analysis, production </a:t>
            </a:r>
            <a:r>
              <a:rPr lang="en-US" altLang="zh-CN" dirty="0"/>
              <a:t>and </a:t>
            </a:r>
            <a:r>
              <a:rPr lang="en-US" altLang="zh-CN" dirty="0" smtClean="0"/>
              <a:t>reconstruction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Tier3: local computing resources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1" y="3707733"/>
            <a:ext cx="3082600" cy="30181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76346"/>
            <a:ext cx="4422581" cy="95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3463290" y="324487"/>
            <a:ext cx="2886710" cy="66103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WLCG sites</a:t>
            </a:r>
            <a:endParaRPr lang="zh-CN" alt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zh-CN" dirty="0"/>
              <a:t>A Golden Era in </a:t>
            </a:r>
            <a:r>
              <a:rPr lang="it-IT" altLang="zh-CN" dirty="0" smtClean="0"/>
              <a:t>Computing</a:t>
            </a:r>
            <a:endParaRPr lang="zh-CN" altLang="en-US" dirty="0"/>
          </a:p>
        </p:txBody>
      </p:sp>
      <p:graphicFrame>
        <p:nvGraphicFramePr>
          <p:cNvPr id="4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329424"/>
              </p:ext>
            </p:extLst>
          </p:nvPr>
        </p:nvGraphicFramePr>
        <p:xfrm>
          <a:off x="225911" y="1317172"/>
          <a:ext cx="8756723" cy="506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Explosion 1 9"/>
          <p:cNvSpPr/>
          <p:nvPr/>
        </p:nvSpPr>
        <p:spPr>
          <a:xfrm>
            <a:off x="1882588" y="3076688"/>
            <a:ext cx="770964" cy="585582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7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483"/>
            <a:ext cx="9144000" cy="53239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95800" y="2935604"/>
            <a:ext cx="7524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IHEP</a:t>
            </a:r>
            <a:endParaRPr lang="zh-CN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9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Grid computing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/>
              <a:t> Grids are providing common infrastructure and rules to integrate multiple computing centers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 smtClean="0"/>
              <a:t> Common computing element access protocols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 smtClean="0"/>
              <a:t> Common user payload scheduling system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Common policies and security rules</a:t>
            </a:r>
          </a:p>
          <a:p>
            <a:pPr lvl="2">
              <a:lnSpc>
                <a:spcPct val="120000"/>
              </a:lnSpc>
            </a:pPr>
            <a:r>
              <a:rPr lang="en-US" altLang="zh-CN" sz="1600" dirty="0" smtClean="0"/>
              <a:t> User are signing up once and have access to multiple computing centers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Common monitoring of the user job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Common accounting of computing </a:t>
            </a:r>
          </a:p>
          <a:p>
            <a:pPr marL="342900" lvl="1" indent="0">
              <a:lnSpc>
                <a:spcPct val="120000"/>
              </a:lnSpc>
              <a:buNone/>
            </a:pPr>
            <a:r>
              <a:rPr lang="en-US" altLang="zh-CN" sz="2000" dirty="0" smtClean="0"/>
              <a:t>    resources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60" y="4295458"/>
            <a:ext cx="2667000" cy="19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Grid middleware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5" y="1382162"/>
            <a:ext cx="8133405" cy="51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Standard grid problems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67544"/>
            <a:ext cx="7886700" cy="326264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 Heavy reliance on the site status information flow</a:t>
            </a:r>
          </a:p>
          <a:p>
            <a:pPr lvl="1"/>
            <a:r>
              <a:rPr lang="en-US" altLang="zh-CN" dirty="0" smtClean="0"/>
              <a:t> Any delays result in suboptimal scheduling decisions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Insufficient RB power for large infrastructures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Necessity to deploy multiple central RB’s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Heavy infrastructures required on the sites resources providers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Providing timely status, accounting and monitoring information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Ensuring per user authentication / authorization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Managing community policies via local batch queues parameterization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210" y="4962525"/>
            <a:ext cx="28575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32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Pilot job mechanism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640080" y="5520082"/>
            <a:ext cx="1661160" cy="103632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Grid site 1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956560" y="5520082"/>
            <a:ext cx="1661160" cy="103632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Grid site 2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583680" y="5520082"/>
            <a:ext cx="1661160" cy="103632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Grid site N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86840" y="5257430"/>
            <a:ext cx="807720" cy="441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Pilot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28115" y="5257430"/>
            <a:ext cx="807720" cy="441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Pilot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59480" y="5257430"/>
            <a:ext cx="807720" cy="441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Century Gothic" panose="020B0502020202020204" pitchFamily="34" charset="0"/>
              </a:rPr>
              <a:t>Pilot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958051" y="2891182"/>
            <a:ext cx="2349682" cy="8618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Grid WMS</a:t>
            </a:r>
            <a:endParaRPr lang="zh-CN" alt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523999" y="2898802"/>
            <a:ext cx="2149901" cy="8542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Experiment 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job </a:t>
            </a:r>
            <a:r>
              <a:rPr lang="en-US" altLang="zh-CN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managemer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754" y="1415783"/>
            <a:ext cx="994092" cy="86830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709" y="1463259"/>
            <a:ext cx="822366" cy="82850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81222" y="2129807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Physicist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44075" y="2129807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Job manager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16" name="直接箭头连接符 15"/>
          <p:cNvCxnSpPr>
            <a:stCxn id="13" idx="2"/>
            <a:endCxn id="10" idx="0"/>
          </p:cNvCxnSpPr>
          <p:nvPr/>
        </p:nvCxnSpPr>
        <p:spPr>
          <a:xfrm>
            <a:off x="6132892" y="2291762"/>
            <a:ext cx="0" cy="599420"/>
          </a:xfrm>
          <a:prstGeom prst="straightConnector1">
            <a:avLst/>
          </a:prstGeom>
          <a:ln w="19050">
            <a:solidFill>
              <a:srgbClr val="00206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1" idx="0"/>
          </p:cNvCxnSpPr>
          <p:nvPr/>
        </p:nvCxnSpPr>
        <p:spPr>
          <a:xfrm>
            <a:off x="2590800" y="2284092"/>
            <a:ext cx="8150" cy="61471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7" idx="0"/>
            <a:endCxn id="11" idx="2"/>
          </p:cNvCxnSpPr>
          <p:nvPr/>
        </p:nvCxnSpPr>
        <p:spPr>
          <a:xfrm flipV="1">
            <a:off x="1790700" y="3753016"/>
            <a:ext cx="808250" cy="1504414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89025" y="3967616"/>
            <a:ext cx="190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“pull” user job</a:t>
            </a:r>
            <a:endParaRPr lang="zh-CN" alt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" name="直接箭头连接符 19"/>
          <p:cNvCxnSpPr>
            <a:stCxn id="9" idx="0"/>
            <a:endCxn id="11" idx="2"/>
          </p:cNvCxnSpPr>
          <p:nvPr/>
        </p:nvCxnSpPr>
        <p:spPr>
          <a:xfrm flipH="1" flipV="1">
            <a:off x="2598950" y="3753016"/>
            <a:ext cx="1264390" cy="1504414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8" idx="0"/>
            <a:endCxn id="11" idx="2"/>
          </p:cNvCxnSpPr>
          <p:nvPr/>
        </p:nvCxnSpPr>
        <p:spPr>
          <a:xfrm flipH="1" flipV="1">
            <a:off x="2598950" y="3753016"/>
            <a:ext cx="5033025" cy="1504414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0" idx="2"/>
            <a:endCxn id="4" idx="3"/>
          </p:cNvCxnSpPr>
          <p:nvPr/>
        </p:nvCxnSpPr>
        <p:spPr>
          <a:xfrm flipH="1">
            <a:off x="2301240" y="3753016"/>
            <a:ext cx="3831652" cy="2285226"/>
          </a:xfrm>
          <a:prstGeom prst="straightConnector1">
            <a:avLst/>
          </a:prstGeom>
          <a:ln w="19050">
            <a:solidFill>
              <a:schemeClr val="accent5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0" idx="2"/>
            <a:endCxn id="5" idx="3"/>
          </p:cNvCxnSpPr>
          <p:nvPr/>
        </p:nvCxnSpPr>
        <p:spPr>
          <a:xfrm flipH="1">
            <a:off x="4617720" y="3753016"/>
            <a:ext cx="1515172" cy="2285226"/>
          </a:xfrm>
          <a:prstGeom prst="straightConnector1">
            <a:avLst/>
          </a:prstGeom>
          <a:ln w="19050">
            <a:solidFill>
              <a:schemeClr val="accent5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0" idx="2"/>
          </p:cNvCxnSpPr>
          <p:nvPr/>
        </p:nvCxnSpPr>
        <p:spPr>
          <a:xfrm>
            <a:off x="6132892" y="3753016"/>
            <a:ext cx="886219" cy="1767066"/>
          </a:xfrm>
          <a:prstGeom prst="straightConnector1">
            <a:avLst/>
          </a:prstGeom>
          <a:ln w="19050">
            <a:solidFill>
              <a:schemeClr val="accent5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365024" y="3988588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“Push” Pilot jobs</a:t>
            </a:r>
            <a:endParaRPr lang="zh-CN" alt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直接箭头连接符 25"/>
          <p:cNvCxnSpPr>
            <a:stCxn id="12" idx="2"/>
            <a:endCxn id="11" idx="0"/>
          </p:cNvCxnSpPr>
          <p:nvPr/>
        </p:nvCxnSpPr>
        <p:spPr>
          <a:xfrm>
            <a:off x="2590800" y="2284092"/>
            <a:ext cx="8150" cy="614710"/>
          </a:xfrm>
          <a:prstGeom prst="straightConnector1">
            <a:avLst/>
          </a:prstGeom>
          <a:ln w="19050">
            <a:solidFill>
              <a:srgbClr val="00206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曲线连接符 67"/>
          <p:cNvCxnSpPr>
            <a:stCxn id="7" idx="0"/>
            <a:endCxn id="11" idx="2"/>
          </p:cNvCxnSpPr>
          <p:nvPr/>
        </p:nvCxnSpPr>
        <p:spPr>
          <a:xfrm rot="5400000" flipH="1" flipV="1">
            <a:off x="1442618" y="4101098"/>
            <a:ext cx="1504414" cy="808250"/>
          </a:xfrm>
          <a:prstGeom prst="curved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曲线连接符 68"/>
          <p:cNvCxnSpPr>
            <a:stCxn id="9" idx="0"/>
            <a:endCxn id="11" idx="2"/>
          </p:cNvCxnSpPr>
          <p:nvPr/>
        </p:nvCxnSpPr>
        <p:spPr>
          <a:xfrm rot="16200000" flipV="1">
            <a:off x="2478938" y="3873028"/>
            <a:ext cx="1504414" cy="1264390"/>
          </a:xfrm>
          <a:prstGeom prst="curved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曲线连接符 71"/>
          <p:cNvCxnSpPr>
            <a:stCxn id="8" idx="0"/>
            <a:endCxn id="11" idx="2"/>
          </p:cNvCxnSpPr>
          <p:nvPr/>
        </p:nvCxnSpPr>
        <p:spPr>
          <a:xfrm rot="16200000" flipV="1">
            <a:off x="4363256" y="1988710"/>
            <a:ext cx="1504414" cy="5033025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2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PanDA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PanDA</a:t>
            </a:r>
            <a:r>
              <a:rPr lang="en-US" altLang="zh-CN" dirty="0" smtClean="0"/>
              <a:t> - the </a:t>
            </a:r>
            <a:r>
              <a:rPr lang="en-US" altLang="zh-CN" u="sng" dirty="0" smtClean="0"/>
              <a:t>P</a:t>
            </a:r>
            <a:r>
              <a:rPr lang="en-US" altLang="zh-CN" dirty="0" smtClean="0"/>
              <a:t>roduction </a:t>
            </a:r>
            <a:r>
              <a:rPr lang="en-US" altLang="zh-CN" u="sng" dirty="0" smtClean="0"/>
              <a:t>an</a:t>
            </a:r>
            <a:r>
              <a:rPr lang="en-US" altLang="zh-CN" dirty="0" smtClean="0"/>
              <a:t>d </a:t>
            </a:r>
            <a:r>
              <a:rPr lang="en-US" altLang="zh-CN" u="sng" dirty="0" smtClean="0"/>
              <a:t>D</a:t>
            </a:r>
            <a:r>
              <a:rPr lang="en-US" altLang="zh-CN" dirty="0" smtClean="0"/>
              <a:t>istributed </a:t>
            </a:r>
            <a:r>
              <a:rPr lang="en-US" altLang="zh-CN" u="sng" dirty="0" smtClean="0"/>
              <a:t>A</a:t>
            </a:r>
            <a:r>
              <a:rPr lang="en-US" altLang="zh-CN" dirty="0" smtClean="0"/>
              <a:t>nalysis system for the ATLAS Experiment</a:t>
            </a:r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" y="2344740"/>
            <a:ext cx="7530624" cy="442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7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47623"/>
            <a:ext cx="8219440" cy="482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AutoShape 1"/>
          <p:cNvSpPr>
            <a:spLocks noChangeArrowheads="1"/>
          </p:cNvSpPr>
          <p:nvPr/>
        </p:nvSpPr>
        <p:spPr bwMode="auto">
          <a:xfrm>
            <a:off x="2468088" y="5595620"/>
            <a:ext cx="2035649" cy="838200"/>
          </a:xfrm>
          <a:prstGeom prst="roundRect">
            <a:avLst>
              <a:gd name="adj" fmla="val 14847"/>
            </a:avLst>
          </a:prstGeom>
          <a:solidFill>
            <a:srgbClr val="001445"/>
          </a:solidFill>
          <a:ln w="25560">
            <a:solidFill>
              <a:srgbClr val="342C29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en-US" sz="1800" dirty="0">
                <a:solidFill>
                  <a:srgbClr val="EFEDCF"/>
                </a:solidFill>
                <a:latin typeface="Century Gothic" panose="020B0502020202020204" pitchFamily="34" charset="0"/>
              </a:rPr>
              <a:t>Co-Pilot </a:t>
            </a:r>
          </a:p>
          <a:p>
            <a:pPr algn="ctr"/>
            <a:r>
              <a:rPr lang="en-US" sz="1800" dirty="0">
                <a:solidFill>
                  <a:srgbClr val="EFEDCF"/>
                </a:solidFill>
                <a:latin typeface="Century Gothic" panose="020B0502020202020204" pitchFamily="34" charset="0"/>
              </a:rPr>
              <a:t>Job Manager</a:t>
            </a:r>
          </a:p>
          <a:p>
            <a:pPr algn="ctr"/>
            <a:endParaRPr lang="en-US" sz="1800" dirty="0">
              <a:solidFill>
                <a:srgbClr val="EFEDC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4837590" y="5684520"/>
            <a:ext cx="2082800" cy="749300"/>
          </a:xfrm>
          <a:prstGeom prst="roundRect">
            <a:avLst>
              <a:gd name="adj" fmla="val 14847"/>
            </a:avLst>
          </a:prstGeom>
          <a:solidFill>
            <a:srgbClr val="001445"/>
          </a:solidFill>
          <a:ln w="25560">
            <a:solidFill>
              <a:srgbClr val="343434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en-US" sz="1800" dirty="0">
                <a:solidFill>
                  <a:srgbClr val="EFEDCF"/>
                </a:solidFill>
                <a:latin typeface="Century Gothic" panose="020B0502020202020204" pitchFamily="34" charset="0"/>
              </a:rPr>
              <a:t>Co-Pilot Storage Manager</a:t>
            </a:r>
          </a:p>
          <a:p>
            <a:pPr algn="ctr"/>
            <a:endParaRPr lang="en-US" sz="1800" dirty="0">
              <a:solidFill>
                <a:srgbClr val="EFEDCF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6643133" y="4491832"/>
            <a:ext cx="2273300" cy="1104900"/>
          </a:xfrm>
          <a:prstGeom prst="roundRect">
            <a:avLst>
              <a:gd name="adj" fmla="val 17241"/>
            </a:avLst>
          </a:prstGeom>
          <a:solidFill>
            <a:srgbClr val="6293FE"/>
          </a:solidFill>
          <a:ln w="25560">
            <a:solidFill>
              <a:srgbClr val="343434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9pPr>
          </a:lstStyle>
          <a:p>
            <a:pPr algn="ctr"/>
            <a:endParaRPr lang="en-US" sz="1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Storage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Element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Logical File Catalog</a:t>
            </a:r>
          </a:p>
          <a:p>
            <a:pPr algn="ctr"/>
            <a:endParaRPr lang="en-US" sz="1800" dirty="0">
              <a:solidFill>
                <a:srgbClr val="EFEDCF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430767" y="4833620"/>
            <a:ext cx="1574800" cy="876300"/>
          </a:xfrm>
          <a:prstGeom prst="roundRect">
            <a:avLst>
              <a:gd name="adj" fmla="val 21736"/>
            </a:avLst>
          </a:prstGeom>
          <a:solidFill>
            <a:srgbClr val="001445"/>
          </a:solidFill>
          <a:ln w="25560">
            <a:solidFill>
              <a:srgbClr val="343434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en-US" sz="1800" dirty="0">
                <a:solidFill>
                  <a:srgbClr val="EFEDCF"/>
                </a:solidFill>
                <a:latin typeface="Century Gothic" panose="020B0502020202020204" pitchFamily="34" charset="0"/>
              </a:rPr>
              <a:t>Co-Pilot Client</a:t>
            </a:r>
          </a:p>
          <a:p>
            <a:pPr algn="ctr"/>
            <a:endParaRPr lang="en-US" sz="1800" dirty="0">
              <a:solidFill>
                <a:srgbClr val="EFEDCF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AutoShape 19"/>
          <p:cNvSpPr>
            <a:spLocks noChangeArrowheads="1"/>
          </p:cNvSpPr>
          <p:nvPr/>
        </p:nvSpPr>
        <p:spPr bwMode="auto">
          <a:xfrm>
            <a:off x="3264535" y="3990340"/>
            <a:ext cx="2514600" cy="1333500"/>
          </a:xfrm>
          <a:prstGeom prst="roundRect">
            <a:avLst>
              <a:gd name="adj" fmla="val 10486"/>
            </a:avLst>
          </a:prstGeom>
          <a:solidFill>
            <a:srgbClr val="001445"/>
          </a:solidFill>
          <a:ln w="25560">
            <a:solidFill>
              <a:srgbClr val="001445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en-US" sz="1800" dirty="0">
                <a:solidFill>
                  <a:srgbClr val="EFEDCF"/>
                </a:solidFill>
                <a:latin typeface="Century Gothic" panose="020B0502020202020204" pitchFamily="34" charset="0"/>
              </a:rPr>
              <a:t>Cloud resources provided through VMs running Co-Pilot Agent</a:t>
            </a: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51435" y="3688080"/>
            <a:ext cx="8940800" cy="3017520"/>
          </a:xfrm>
          <a:prstGeom prst="ellipse">
            <a:avLst/>
          </a:prstGeom>
          <a:noFill/>
          <a:ln w="25560">
            <a:solidFill>
              <a:srgbClr val="3F691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H="1">
            <a:off x="6409371" y="2350136"/>
            <a:ext cx="908050" cy="1130300"/>
          </a:xfrm>
          <a:prstGeom prst="line">
            <a:avLst/>
          </a:prstGeom>
          <a:noFill/>
          <a:ln w="25560">
            <a:solidFill>
              <a:srgbClr val="A40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6291896" y="2376330"/>
            <a:ext cx="1143000" cy="1143000"/>
          </a:xfrm>
          <a:prstGeom prst="line">
            <a:avLst/>
          </a:prstGeom>
          <a:noFill/>
          <a:ln w="25560">
            <a:solidFill>
              <a:srgbClr val="A40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-275590" y="6184900"/>
            <a:ext cx="257675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1"/>
                </a:solidFill>
                <a:latin typeface="Didot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en-US" sz="2000" dirty="0" err="1">
                <a:solidFill>
                  <a:srgbClr val="C00000"/>
                </a:solidFill>
              </a:rPr>
              <a:t>CernVM</a:t>
            </a:r>
            <a:r>
              <a:rPr lang="en-US" sz="2000" dirty="0">
                <a:solidFill>
                  <a:srgbClr val="C00000"/>
                </a:solidFill>
              </a:rPr>
              <a:t> Co-Pilot</a:t>
            </a: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5074920" y="1478280"/>
            <a:ext cx="1334451" cy="4206240"/>
          </a:xfrm>
          <a:prstGeom prst="straightConnector1">
            <a:avLst/>
          </a:prstGeom>
          <a:ln w="127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endCxn id="15" idx="1"/>
          </p:cNvCxnSpPr>
          <p:nvPr/>
        </p:nvCxnSpPr>
        <p:spPr>
          <a:xfrm flipV="1">
            <a:off x="6475095" y="5044282"/>
            <a:ext cx="168038" cy="640238"/>
          </a:xfrm>
          <a:prstGeom prst="straightConnector1">
            <a:avLst/>
          </a:prstGeom>
          <a:ln w="127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9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Dirac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D</a:t>
            </a:r>
            <a:r>
              <a:rPr lang="en-US" altLang="zh-CN" dirty="0" smtClean="0"/>
              <a:t>istributed </a:t>
            </a:r>
            <a:r>
              <a:rPr lang="en-US" altLang="zh-CN" dirty="0" smtClean="0">
                <a:solidFill>
                  <a:srgbClr val="FF0000"/>
                </a:solidFill>
              </a:rPr>
              <a:t>I</a:t>
            </a:r>
            <a:r>
              <a:rPr lang="en-US" altLang="zh-CN" dirty="0" smtClean="0"/>
              <a:t>nfrastructure with </a:t>
            </a:r>
            <a:r>
              <a:rPr lang="en-US" altLang="zh-CN" dirty="0" smtClean="0">
                <a:solidFill>
                  <a:srgbClr val="FF0000"/>
                </a:solidFill>
              </a:rPr>
              <a:t>R</a:t>
            </a:r>
            <a:r>
              <a:rPr lang="en-US" altLang="zh-CN" dirty="0" smtClean="0"/>
              <a:t>emote </a:t>
            </a:r>
            <a:r>
              <a:rPr lang="en-US" altLang="zh-CN" dirty="0" smtClean="0">
                <a:solidFill>
                  <a:srgbClr val="FF0000"/>
                </a:solidFill>
              </a:rPr>
              <a:t>A</a:t>
            </a:r>
            <a:r>
              <a:rPr lang="en-US" altLang="zh-CN" dirty="0" smtClean="0"/>
              <a:t>gent </a:t>
            </a:r>
            <a:r>
              <a:rPr lang="en-US" altLang="zh-CN" dirty="0" smtClean="0">
                <a:solidFill>
                  <a:srgbClr val="FF0000"/>
                </a:solidFill>
              </a:rPr>
              <a:t>C</a:t>
            </a:r>
            <a:r>
              <a:rPr lang="en-US" altLang="zh-CN" dirty="0" smtClean="0"/>
              <a:t>ontrol</a:t>
            </a:r>
          </a:p>
          <a:p>
            <a:r>
              <a:rPr lang="en-US" altLang="zh-CN" dirty="0" smtClean="0"/>
              <a:t> DIRAC </a:t>
            </a:r>
            <a:r>
              <a:rPr lang="en-US" altLang="zh-CN" dirty="0"/>
              <a:t>is developed originally for the </a:t>
            </a:r>
            <a:r>
              <a:rPr lang="en-US" altLang="zh-CN" dirty="0" err="1" smtClean="0"/>
              <a:t>LHCb</a:t>
            </a:r>
            <a:r>
              <a:rPr lang="en-US" altLang="zh-CN" dirty="0" smtClean="0"/>
              <a:t> experiment </a:t>
            </a:r>
            <a:r>
              <a:rPr lang="en-US" altLang="zh-CN" dirty="0"/>
              <a:t>at with the goals:</a:t>
            </a:r>
            <a:endParaRPr lang="en-US" altLang="zh-CN" dirty="0" smtClean="0"/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Integrate all the heterogeneous computing resources available to the community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Provide solution for both WMS and DMS tasks</a:t>
            </a:r>
          </a:p>
          <a:p>
            <a:pPr lvl="1"/>
            <a:r>
              <a:rPr lang="en-US" altLang="zh-CN" dirty="0" smtClean="0"/>
              <a:t> Minimize human intervention at sites providers of resources</a:t>
            </a:r>
          </a:p>
          <a:p>
            <a:pPr lvl="1"/>
            <a:r>
              <a:rPr lang="en-US" altLang="zh-CN" dirty="0" smtClean="0"/>
              <a:t> Make the grid convenient for the users:</a:t>
            </a:r>
          </a:p>
          <a:p>
            <a:r>
              <a:rPr lang="en-US" altLang="zh-CN" dirty="0" smtClean="0"/>
              <a:t> DIRAC has introduced a notion of Pilot Jobs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A concept of distributed agents bringing together various joint computing resources</a:t>
            </a: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641" y="66488"/>
            <a:ext cx="2774307" cy="8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Dirac – clouds integration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5942" y="1171218"/>
            <a:ext cx="4376058" cy="5543185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 VM scheduler developed for Belle MC production system</a:t>
            </a:r>
          </a:p>
          <a:p>
            <a:pPr lvl="1"/>
            <a:r>
              <a:rPr lang="en-US" altLang="zh-CN" sz="1800" dirty="0" smtClean="0"/>
              <a:t>Dynamic VM spawning taking Amazon EC2 spot prices and Task Queue state into account</a:t>
            </a:r>
          </a:p>
          <a:p>
            <a:pPr lvl="1"/>
            <a:r>
              <a:rPr lang="en-US" altLang="zh-CN" sz="1800" dirty="0" smtClean="0"/>
              <a:t>Discarding VMs automatically when no more needed</a:t>
            </a:r>
          </a:p>
          <a:p>
            <a:r>
              <a:rPr lang="en-US" altLang="zh-CN" dirty="0" smtClean="0"/>
              <a:t> </a:t>
            </a:r>
            <a:r>
              <a:rPr lang="en-US" altLang="zh-CN" sz="2000" dirty="0" smtClean="0"/>
              <a:t>The DIRAC VM scheduler by means of dedicated VM Directors is interfaced to</a:t>
            </a:r>
          </a:p>
          <a:p>
            <a:pPr lvl="1"/>
            <a:r>
              <a:rPr lang="en-US" altLang="zh-CN" sz="1800" dirty="0" smtClean="0"/>
              <a:t>OCCI compliant clouds:</a:t>
            </a:r>
          </a:p>
          <a:p>
            <a:pPr lvl="1"/>
            <a:r>
              <a:rPr lang="en-US" altLang="zh-CN" sz="1800" dirty="0" smtClean="0"/>
              <a:t>OpenStack, </a:t>
            </a:r>
            <a:r>
              <a:rPr lang="en-US" altLang="zh-CN" sz="1800" dirty="0" err="1" smtClean="0"/>
              <a:t>OpenNebula</a:t>
            </a:r>
            <a:endParaRPr lang="en-US" altLang="zh-CN" sz="1800" dirty="0" smtClean="0"/>
          </a:p>
          <a:p>
            <a:pPr lvl="1"/>
            <a:r>
              <a:rPr lang="en-US" altLang="zh-CN" sz="1800" dirty="0" err="1" smtClean="0"/>
              <a:t>CloudStack</a:t>
            </a:r>
            <a:endParaRPr lang="en-US" altLang="zh-CN" sz="1800" dirty="0" smtClean="0"/>
          </a:p>
          <a:p>
            <a:pPr lvl="1"/>
            <a:r>
              <a:rPr lang="en-US" altLang="zh-CN" sz="1800" dirty="0" smtClean="0"/>
              <a:t>Amazon EC2</a:t>
            </a:r>
            <a:endParaRPr lang="zh-CN" altLang="en-US" sz="1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94" y="1472883"/>
            <a:ext cx="4443927" cy="498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Volunteer computing (VC)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sz="2000" dirty="0" smtClean="0"/>
              <a:t> </a:t>
            </a:r>
            <a:r>
              <a:rPr lang="en-US" altLang="zh-CN" dirty="0" smtClean="0"/>
              <a:t>The computing resources are donated by volunteering users </a:t>
            </a:r>
          </a:p>
          <a:p>
            <a:pPr lvl="1"/>
            <a:r>
              <a:rPr lang="en-US" altLang="zh-CN" sz="1600" dirty="0"/>
              <a:t> </a:t>
            </a:r>
            <a:r>
              <a:rPr lang="en-US" altLang="zh-CN" sz="1600" dirty="0" smtClean="0"/>
              <a:t>Cluster, PC, Mobile, …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Advantages</a:t>
            </a:r>
          </a:p>
          <a:p>
            <a:pPr lvl="1"/>
            <a:r>
              <a:rPr lang="en-US" altLang="zh-CN" sz="1600" dirty="0" smtClean="0"/>
              <a:t> </a:t>
            </a:r>
            <a:r>
              <a:rPr lang="en-US" altLang="zh-CN" sz="1900" dirty="0" smtClean="0"/>
              <a:t>Cheap  </a:t>
            </a:r>
          </a:p>
          <a:p>
            <a:pPr lvl="1"/>
            <a:r>
              <a:rPr lang="en-US" altLang="zh-CN" sz="1900" dirty="0" smtClean="0"/>
              <a:t> Involved in science for public</a:t>
            </a:r>
          </a:p>
          <a:p>
            <a:pPr lvl="1"/>
            <a:r>
              <a:rPr lang="en-US" altLang="zh-CN" sz="1600" dirty="0"/>
              <a:t> </a:t>
            </a:r>
            <a:r>
              <a:rPr lang="en-US" altLang="zh-CN" sz="1600" dirty="0" err="1" smtClean="0"/>
              <a:t>SETT@home</a:t>
            </a:r>
            <a:r>
              <a:rPr lang="en-US" altLang="zh-CN" sz="1600" dirty="0" smtClean="0"/>
              <a:t>: Extra-Terrestrial Intelligence</a:t>
            </a:r>
          </a:p>
          <a:p>
            <a:r>
              <a:rPr lang="en-US" altLang="zh-CN" dirty="0" smtClean="0"/>
              <a:t> </a:t>
            </a:r>
            <a:r>
              <a:rPr lang="en-US" altLang="zh-CN" dirty="0" err="1" smtClean="0"/>
              <a:t>CAS@home</a:t>
            </a:r>
            <a:endParaRPr lang="en-US" altLang="zh-CN" dirty="0" smtClean="0"/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Hosted by IHEP, CAS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the first VC project in China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Applications</a:t>
            </a:r>
          </a:p>
          <a:p>
            <a:pPr lvl="2"/>
            <a:r>
              <a:rPr lang="en-US" altLang="zh-CN" dirty="0" smtClean="0"/>
              <a:t> protein </a:t>
            </a:r>
            <a:r>
              <a:rPr lang="en-US" altLang="zh-CN" dirty="0"/>
              <a:t>structure prediction </a:t>
            </a:r>
            <a:r>
              <a:rPr lang="en-US" altLang="zh-CN" dirty="0" smtClean="0"/>
              <a:t>application (ICT)</a:t>
            </a:r>
          </a:p>
          <a:p>
            <a:pPr lvl="2"/>
            <a:r>
              <a:rPr lang="en-US" altLang="zh-CN" dirty="0" smtClean="0"/>
              <a:t>more than 47,000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hosts with 249,000</a:t>
            </a:r>
            <a:r>
              <a:rPr lang="zh-CN" altLang="en-US" dirty="0"/>
              <a:t> </a:t>
            </a:r>
            <a:r>
              <a:rPr lang="en-US" altLang="zh-CN" dirty="0" err="1" smtClean="0"/>
              <a:t>cpu</a:t>
            </a:r>
            <a:r>
              <a:rPr lang="en-US" altLang="zh-CN" dirty="0" smtClean="0"/>
              <a:t> cores, </a:t>
            </a:r>
            <a:r>
              <a:rPr lang="en-US" altLang="zh-CN" dirty="0"/>
              <a:t>3Tera FLOPS</a:t>
            </a:r>
            <a:endParaRPr lang="en-US" altLang="zh-CN" dirty="0" smtClean="0"/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equal to </a:t>
            </a:r>
            <a:r>
              <a:rPr lang="en-US" altLang="zh-CN" dirty="0"/>
              <a:t>$2400/hour</a:t>
            </a:r>
            <a:r>
              <a:rPr lang="en-US" altLang="zh-CN" dirty="0" smtClean="0"/>
              <a:t>, and $29M totally</a:t>
            </a:r>
          </a:p>
          <a:p>
            <a:r>
              <a:rPr lang="en-US" altLang="zh-CN" dirty="0" smtClean="0"/>
              <a:t> </a:t>
            </a:r>
            <a:r>
              <a:rPr lang="en-US" altLang="zh-CN" dirty="0" err="1" smtClean="0"/>
              <a:t>Boinc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 Open-source </a:t>
            </a:r>
            <a:r>
              <a:rPr lang="en-US" altLang="zh-CN" dirty="0"/>
              <a:t>software for volunteer computing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483" y="1830559"/>
            <a:ext cx="1265420" cy="13845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458" y="3232571"/>
            <a:ext cx="3246505" cy="871463"/>
          </a:xfrm>
          <a:prstGeom prst="rect">
            <a:avLst/>
          </a:prstGeom>
        </p:spPr>
      </p:pic>
      <p:pic>
        <p:nvPicPr>
          <p:cNvPr id="1026" name="Picture 2" descr="http://boinc.berkeley.edu/logo/www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69" y="5545207"/>
            <a:ext cx="15621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963" y="1932408"/>
            <a:ext cx="1405387" cy="9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Lot of Servers/Machines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000" dirty="0"/>
              <a:t>The </a:t>
            </a:r>
            <a:r>
              <a:rPr lang="en-US" altLang="zh-TW" sz="2000" dirty="0" smtClean="0"/>
              <a:t>data-center </a:t>
            </a:r>
            <a:r>
              <a:rPr lang="en-US" altLang="zh-TW" sz="2000" dirty="0"/>
              <a:t>is </a:t>
            </a:r>
            <a:r>
              <a:rPr lang="en-US" altLang="zh-TW" sz="2000" dirty="0">
                <a:solidFill>
                  <a:schemeClr val="tx2"/>
                </a:solidFill>
              </a:rPr>
              <a:t>FULL</a:t>
            </a:r>
            <a:r>
              <a:rPr lang="en-US" altLang="zh-TW" sz="2000" dirty="0"/>
              <a:t> </a:t>
            </a:r>
          </a:p>
          <a:p>
            <a:pPr lvl="1"/>
            <a:r>
              <a:rPr lang="en-US" altLang="zh-TW" sz="1800" dirty="0" smtClean="0"/>
              <a:t> Full </a:t>
            </a:r>
            <a:r>
              <a:rPr lang="en-US" altLang="zh-TW" sz="1800" dirty="0"/>
              <a:t>of </a:t>
            </a:r>
            <a:r>
              <a:rPr lang="en-US" altLang="zh-TW" sz="1800" u="sng" dirty="0"/>
              <a:t>under utilized</a:t>
            </a:r>
            <a:r>
              <a:rPr lang="en-US" altLang="zh-TW" sz="1800" dirty="0"/>
              <a:t> </a:t>
            </a:r>
            <a:r>
              <a:rPr lang="en-US" altLang="zh-TW" sz="1800" dirty="0" smtClean="0"/>
              <a:t>servers (&lt;10%)</a:t>
            </a:r>
            <a:endParaRPr lang="en-US" altLang="zh-TW" sz="1800" dirty="0"/>
          </a:p>
          <a:p>
            <a:pPr lvl="1"/>
            <a:r>
              <a:rPr lang="en-US" altLang="zh-TW" sz="1800" dirty="0" smtClean="0"/>
              <a:t> Complicate </a:t>
            </a:r>
            <a:r>
              <a:rPr lang="en-US" altLang="zh-TW" sz="1800" dirty="0"/>
              <a:t>in management </a:t>
            </a:r>
          </a:p>
          <a:p>
            <a:r>
              <a:rPr lang="en-US" altLang="zh-TW" sz="2000" dirty="0" smtClean="0"/>
              <a:t> Power </a:t>
            </a:r>
            <a:r>
              <a:rPr lang="en-US" altLang="zh-TW" sz="2000" dirty="0"/>
              <a:t>consumption </a:t>
            </a:r>
          </a:p>
          <a:p>
            <a:pPr lvl="1"/>
            <a:r>
              <a:rPr lang="en-US" altLang="zh-TW" sz="1800" dirty="0" smtClean="0"/>
              <a:t> Greater </a:t>
            </a:r>
            <a:r>
              <a:rPr lang="en-US" altLang="zh-TW" sz="1800" dirty="0"/>
              <a:t>wattage per unit area than ever</a:t>
            </a:r>
          </a:p>
          <a:p>
            <a:pPr lvl="1"/>
            <a:r>
              <a:rPr lang="en-US" altLang="zh-TW" sz="1800" dirty="0" smtClean="0"/>
              <a:t> Electricity </a:t>
            </a:r>
            <a:r>
              <a:rPr lang="en-US" altLang="zh-TW" sz="1800" dirty="0"/>
              <a:t>overloaded</a:t>
            </a:r>
          </a:p>
          <a:p>
            <a:pPr lvl="1"/>
            <a:r>
              <a:rPr lang="en-US" altLang="zh-TW" sz="1800" dirty="0" smtClean="0"/>
              <a:t> Cooling </a:t>
            </a:r>
            <a:r>
              <a:rPr lang="en-US" altLang="zh-TW" sz="1800" dirty="0"/>
              <a:t>at </a:t>
            </a:r>
            <a:r>
              <a:rPr lang="en-US" altLang="zh-TW" sz="1800" dirty="0" smtClean="0"/>
              <a:t>capacity</a:t>
            </a:r>
          </a:p>
          <a:p>
            <a:r>
              <a:rPr lang="en-US" altLang="zh-TW" dirty="0" smtClean="0"/>
              <a:t> </a:t>
            </a:r>
            <a:r>
              <a:rPr lang="en-US" altLang="zh-CN" sz="2000" dirty="0"/>
              <a:t>IT now represents around 10 per cent 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2000" dirty="0" smtClean="0"/>
              <a:t>of </a:t>
            </a:r>
            <a:r>
              <a:rPr lang="en-US" altLang="zh-CN" sz="2000" dirty="0"/>
              <a:t>the world's electricity generation</a:t>
            </a:r>
            <a:r>
              <a:rPr lang="en-US" altLang="zh-TW" sz="2000" dirty="0" smtClean="0"/>
              <a:t> </a:t>
            </a:r>
          </a:p>
          <a:p>
            <a:pPr lvl="1"/>
            <a:r>
              <a:rPr lang="en-US" altLang="zh-TW" sz="1600" dirty="0" smtClean="0"/>
              <a:t>Second place </a:t>
            </a:r>
            <a:r>
              <a:rPr lang="en-US" altLang="zh-TW" sz="1600" dirty="0"/>
              <a:t>after Aviation Industry</a:t>
            </a:r>
            <a:endParaRPr lang="en-US" altLang="zh-TW" sz="1600" dirty="0" smtClean="0"/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Environmental </a:t>
            </a:r>
            <a:r>
              <a:rPr lang="en-US" altLang="zh-TW" sz="2000" dirty="0"/>
              <a:t>problem</a:t>
            </a:r>
          </a:p>
          <a:p>
            <a:pPr lvl="1"/>
            <a:r>
              <a:rPr lang="en-US" altLang="zh-TW" sz="1800" dirty="0" smtClean="0"/>
              <a:t> Green IT</a:t>
            </a:r>
            <a:endParaRPr lang="zh-CN" altLang="en-US" sz="1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323" y="4121695"/>
            <a:ext cx="2070063" cy="2070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262" y="1458478"/>
            <a:ext cx="2736106" cy="14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BOINC Desktop Grids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074" y="1481454"/>
            <a:ext cx="5641976" cy="503364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US" altLang="zh-CN" sz="2600" dirty="0" smtClean="0"/>
              <a:t>Problem: complicated running environment  prohibit applications on VC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 </a:t>
            </a:r>
            <a:r>
              <a:rPr lang="en-US" altLang="zh-CN" sz="2300" dirty="0" smtClean="0"/>
              <a:t>Solution: virtualization </a:t>
            </a:r>
            <a:endParaRPr lang="en-US" altLang="zh-CN" sz="2600" dirty="0" smtClean="0"/>
          </a:p>
          <a:p>
            <a:pPr>
              <a:lnSpc>
                <a:spcPct val="130000"/>
              </a:lnSpc>
            </a:pPr>
            <a:r>
              <a:rPr lang="en-US" altLang="zh-CN" sz="2900" dirty="0" smtClean="0"/>
              <a:t> </a:t>
            </a:r>
            <a:r>
              <a:rPr lang="en-US" altLang="zh-CN" sz="2600" dirty="0" smtClean="0"/>
              <a:t>On </a:t>
            </a:r>
            <a:r>
              <a:rPr lang="en-US" altLang="zh-CN" sz="2600" dirty="0"/>
              <a:t>the client PC the third party components are installed:</a:t>
            </a:r>
          </a:p>
          <a:p>
            <a:pPr lvl="1">
              <a:lnSpc>
                <a:spcPct val="130000"/>
              </a:lnSpc>
            </a:pPr>
            <a:r>
              <a:rPr lang="en-US" altLang="zh-CN" sz="2300" dirty="0" smtClean="0"/>
              <a:t> </a:t>
            </a:r>
            <a:r>
              <a:rPr lang="en-US" altLang="zh-CN" sz="2300" dirty="0" err="1" smtClean="0"/>
              <a:t>VirtualBox</a:t>
            </a:r>
            <a:r>
              <a:rPr lang="en-US" altLang="zh-CN" sz="2300" dirty="0" smtClean="0"/>
              <a:t> </a:t>
            </a:r>
            <a:r>
              <a:rPr lang="en-US" altLang="zh-CN" sz="2300" dirty="0"/>
              <a:t>hypervisor</a:t>
            </a:r>
          </a:p>
          <a:p>
            <a:pPr lvl="1">
              <a:lnSpc>
                <a:spcPct val="130000"/>
              </a:lnSpc>
            </a:pPr>
            <a:r>
              <a:rPr lang="en-US" altLang="zh-CN" sz="2300" dirty="0" smtClean="0"/>
              <a:t> Standard </a:t>
            </a:r>
            <a:r>
              <a:rPr lang="en-US" altLang="zh-CN" sz="2300" dirty="0"/>
              <a:t>BOINC </a:t>
            </a:r>
            <a:r>
              <a:rPr lang="en-US" altLang="zh-CN" sz="2300" dirty="0" smtClean="0"/>
              <a:t>client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 </a:t>
            </a:r>
            <a:r>
              <a:rPr lang="en-US" altLang="zh-CN" sz="2600" dirty="0"/>
              <a:t>A special BOINC </a:t>
            </a:r>
            <a:r>
              <a:rPr lang="en-US" altLang="zh-CN" sz="2600" dirty="0" smtClean="0"/>
              <a:t>application </a:t>
            </a:r>
          </a:p>
          <a:p>
            <a:pPr lvl="1">
              <a:lnSpc>
                <a:spcPct val="130000"/>
              </a:lnSpc>
            </a:pPr>
            <a:r>
              <a:rPr lang="en-US" altLang="zh-CN" dirty="0" smtClean="0"/>
              <a:t> </a:t>
            </a:r>
            <a:r>
              <a:rPr lang="en-US" altLang="zh-CN" sz="2300" dirty="0" smtClean="0"/>
              <a:t>Starts </a:t>
            </a:r>
            <a:r>
              <a:rPr lang="en-US" altLang="zh-CN" sz="2300" dirty="0"/>
              <a:t>a requested VM </a:t>
            </a:r>
            <a:r>
              <a:rPr lang="en-US" altLang="zh-CN" sz="2300" dirty="0" smtClean="0"/>
              <a:t>within the </a:t>
            </a:r>
            <a:r>
              <a:rPr lang="en-US" altLang="zh-CN" sz="2300" dirty="0" err="1"/>
              <a:t>VirtualBox</a:t>
            </a:r>
            <a:endParaRPr lang="en-US" altLang="zh-CN" sz="2300" dirty="0"/>
          </a:p>
          <a:p>
            <a:pPr lvl="1">
              <a:lnSpc>
                <a:spcPct val="130000"/>
              </a:lnSpc>
            </a:pPr>
            <a:r>
              <a:rPr lang="en-US" altLang="zh-CN" sz="2300" dirty="0"/>
              <a:t> </a:t>
            </a:r>
            <a:r>
              <a:rPr lang="en-US" altLang="zh-CN" sz="2300" dirty="0" smtClean="0"/>
              <a:t>Passes </a:t>
            </a:r>
            <a:r>
              <a:rPr lang="en-US" altLang="zh-CN" sz="2300" dirty="0"/>
              <a:t>the Pilot Job to the </a:t>
            </a:r>
            <a:r>
              <a:rPr lang="en-US" altLang="zh-CN" sz="2300" dirty="0" smtClean="0"/>
              <a:t>VM and </a:t>
            </a:r>
            <a:r>
              <a:rPr lang="en-US" altLang="zh-CN" sz="2300" dirty="0"/>
              <a:t>starts </a:t>
            </a:r>
            <a:r>
              <a:rPr lang="en-US" altLang="zh-CN" sz="2300" dirty="0" smtClean="0"/>
              <a:t>it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 </a:t>
            </a:r>
            <a:r>
              <a:rPr lang="en-US" altLang="zh-CN" sz="2600" dirty="0" smtClean="0"/>
              <a:t>Once the pilot job starts in the VM, the user PC can connect to job management, </a:t>
            </a:r>
            <a:r>
              <a:rPr lang="en-US" altLang="zh-CN" sz="2600" dirty="0" err="1" smtClean="0"/>
              <a:t>eg</a:t>
            </a:r>
            <a:r>
              <a:rPr lang="en-US" altLang="zh-CN" sz="2600" dirty="0" smtClean="0"/>
              <a:t> DIRAC, PANDA, Condor, PBS…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360" y="1481454"/>
            <a:ext cx="3422815" cy="3065933"/>
          </a:xfrm>
          <a:prstGeom prst="rect">
            <a:avLst/>
          </a:prstGeom>
        </p:spPr>
      </p:pic>
      <p:sp>
        <p:nvSpPr>
          <p:cNvPr id="4" name="下箭头 3"/>
          <p:cNvSpPr/>
          <p:nvPr/>
        </p:nvSpPr>
        <p:spPr>
          <a:xfrm>
            <a:off x="7063274" y="4749283"/>
            <a:ext cx="363894" cy="64381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云形 5"/>
          <p:cNvSpPr/>
          <p:nvPr/>
        </p:nvSpPr>
        <p:spPr>
          <a:xfrm>
            <a:off x="6018245" y="5395426"/>
            <a:ext cx="2453951" cy="111967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VC Cloud</a:t>
            </a:r>
            <a:endParaRPr lang="zh-CN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1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Introduction to  cloud technology</a:t>
            </a:r>
          </a:p>
          <a:p>
            <a:r>
              <a:rPr lang="en-US" altLang="zh-CN" dirty="0" smtClean="0"/>
              <a:t> Cloud for scientific computing</a:t>
            </a:r>
          </a:p>
          <a:p>
            <a:r>
              <a:rPr lang="en-US" altLang="zh-CN" dirty="0" smtClean="0"/>
              <a:t> Computing model transition in HEP</a:t>
            </a:r>
          </a:p>
          <a:p>
            <a:r>
              <a:rPr lang="en-US" altLang="zh-CN" dirty="0" smtClean="0"/>
              <a:t> </a:t>
            </a:r>
            <a:r>
              <a:rPr lang="en-US" altLang="zh-CN" dirty="0" err="1" smtClean="0">
                <a:solidFill>
                  <a:srgbClr val="FF0000"/>
                </a:solidFill>
              </a:rPr>
              <a:t>IHEPCloud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71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 to change IT strategy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sz="2400" dirty="0" smtClean="0"/>
              <a:t>Trends</a:t>
            </a:r>
          </a:p>
          <a:p>
            <a:pPr lvl="1"/>
            <a:r>
              <a:rPr lang="en-US" altLang="zh-CN" sz="2000" dirty="0" smtClean="0"/>
              <a:t>More HEP experiments, need to manage twice or more servers as today</a:t>
            </a:r>
          </a:p>
          <a:p>
            <a:pPr lvl="1"/>
            <a:r>
              <a:rPr lang="en-US" altLang="zh-CN" sz="2000" dirty="0" smtClean="0"/>
              <a:t>No possibility of significant increase in staff numbers </a:t>
            </a:r>
          </a:p>
          <a:p>
            <a:pPr lvl="1"/>
            <a:r>
              <a:rPr lang="en-US" altLang="zh-CN" sz="2000" dirty="0" smtClean="0"/>
              <a:t>Cloud widely accepted in scientific and industrial domain</a:t>
            </a:r>
          </a:p>
          <a:p>
            <a:r>
              <a:rPr lang="en-US" altLang="zh-CN" sz="2400" dirty="0" smtClean="0"/>
              <a:t>Prepare the move to clouds</a:t>
            </a:r>
          </a:p>
          <a:p>
            <a:pPr lvl="1"/>
            <a:r>
              <a:rPr lang="en-US" altLang="zh-CN" sz="2000" dirty="0" smtClean="0"/>
              <a:t>Improve operational efficiency</a:t>
            </a:r>
          </a:p>
          <a:p>
            <a:pPr lvl="1"/>
            <a:r>
              <a:rPr lang="en-US" altLang="zh-CN" sz="2000" dirty="0" smtClean="0"/>
              <a:t>Improve resource efficiency </a:t>
            </a:r>
          </a:p>
          <a:p>
            <a:pPr lvl="1"/>
            <a:r>
              <a:rPr lang="en-US" altLang="zh-CN" sz="2000" dirty="0" smtClean="0"/>
              <a:t>Improve responsiveness</a:t>
            </a:r>
          </a:p>
          <a:p>
            <a:pPr lvl="2"/>
            <a:r>
              <a:rPr lang="en-US" altLang="zh-CN" sz="1800" dirty="0" smtClean="0"/>
              <a:t>Self-Service with coffee break response time</a:t>
            </a:r>
          </a:p>
          <a:p>
            <a:pPr lvl="1"/>
            <a:r>
              <a:rPr lang="en-US" altLang="zh-CN" sz="2000" dirty="0"/>
              <a:t>Enable cloud architectures</a:t>
            </a:r>
          </a:p>
          <a:p>
            <a:pPr lvl="2"/>
            <a:r>
              <a:rPr lang="en-US" altLang="zh-CN" sz="1800" dirty="0"/>
              <a:t>Gradual migration to cloud interfaces and </a:t>
            </a:r>
            <a:r>
              <a:rPr lang="en-US" altLang="zh-CN" sz="1800" dirty="0" smtClean="0"/>
              <a:t>workflows</a:t>
            </a:r>
            <a:endParaRPr lang="zh-CN" altLang="en-US" sz="1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400" y="3444484"/>
            <a:ext cx="310753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8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err="1" smtClean="0"/>
              <a:t>IHEPCloud</a:t>
            </a:r>
            <a:r>
              <a:rPr lang="en-US" altLang="zh-CN" sz="3200" dirty="0" smtClean="0"/>
              <a:t>: a Private </a:t>
            </a:r>
            <a:r>
              <a:rPr lang="en-US" altLang="zh-CN" sz="3200" dirty="0" err="1" smtClean="0"/>
              <a:t>IaaS</a:t>
            </a:r>
            <a:r>
              <a:rPr lang="en-US" altLang="zh-CN" sz="3200" dirty="0" smtClean="0"/>
              <a:t> platform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8503" y="1567544"/>
            <a:ext cx="6522427" cy="484414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 smtClean="0"/>
              <a:t> Launched in May 2014</a:t>
            </a:r>
          </a:p>
          <a:p>
            <a:r>
              <a:rPr lang="en-US" altLang="zh-CN" dirty="0" smtClean="0"/>
              <a:t> Three </a:t>
            </a:r>
            <a:r>
              <a:rPr lang="en-US" altLang="zh-CN" dirty="0"/>
              <a:t>use scenario</a:t>
            </a:r>
          </a:p>
          <a:p>
            <a:pPr lvl="1"/>
            <a:r>
              <a:rPr lang="en-US" altLang="zh-CN" dirty="0" smtClean="0"/>
              <a:t> User </a:t>
            </a:r>
            <a:r>
              <a:rPr lang="en-US" altLang="zh-CN" dirty="0"/>
              <a:t>self-Service virtual machine platform</a:t>
            </a:r>
          </a:p>
          <a:p>
            <a:pPr lvl="2"/>
            <a:r>
              <a:rPr lang="en-US" altLang="zh-CN" sz="1600" dirty="0"/>
              <a:t>User register and destroy VM on-demand</a:t>
            </a:r>
          </a:p>
          <a:p>
            <a:pPr lvl="1"/>
            <a:r>
              <a:rPr lang="en-US" altLang="zh-CN" dirty="0" smtClean="0"/>
              <a:t> Virtual </a:t>
            </a:r>
            <a:r>
              <a:rPr lang="en-US" altLang="zh-CN" dirty="0"/>
              <a:t>Computing Cluster</a:t>
            </a:r>
          </a:p>
          <a:p>
            <a:pPr lvl="2"/>
            <a:r>
              <a:rPr lang="en-US" altLang="zh-CN" dirty="0"/>
              <a:t> Job will be allocated to virtual queue automatically when physical queue is busy </a:t>
            </a:r>
          </a:p>
          <a:p>
            <a:pPr lvl="1"/>
            <a:r>
              <a:rPr lang="en-US" altLang="zh-CN" dirty="0"/>
              <a:t> Distributed computing system</a:t>
            </a:r>
          </a:p>
          <a:p>
            <a:pPr lvl="2"/>
            <a:r>
              <a:rPr lang="en-US" altLang="zh-CN" sz="1600" dirty="0"/>
              <a:t>Work as a cloud site: Dirac call cloud interface to start or stop virtual work nodes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930" y="1419047"/>
            <a:ext cx="2283070" cy="2570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238" y="4443756"/>
            <a:ext cx="2670762" cy="19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IHEPCloud</a:t>
            </a:r>
            <a:r>
              <a:rPr lang="en-US" altLang="zh-CN" dirty="0" smtClean="0"/>
              <a:t> components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 Core middleware: </a:t>
            </a:r>
            <a:r>
              <a:rPr lang="en-US" altLang="zh-CN" dirty="0" err="1" smtClean="0"/>
              <a:t>openstack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 open source cloud management system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most popular </a:t>
            </a:r>
          </a:p>
          <a:p>
            <a:r>
              <a:rPr lang="en-US" altLang="zh-CN" dirty="0" smtClean="0"/>
              <a:t>Configuration management tool: Puppet</a:t>
            </a:r>
          </a:p>
          <a:p>
            <a:pPr lvl="1"/>
            <a:r>
              <a:rPr lang="en-US" altLang="zh-CN" dirty="0" smtClean="0"/>
              <a:t> create VM image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application management in VM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keep the </a:t>
            </a:r>
            <a:r>
              <a:rPr lang="en-US" altLang="zh-CN" dirty="0"/>
              <a:t>consistency </a:t>
            </a:r>
            <a:r>
              <a:rPr lang="en-US" altLang="zh-CN" dirty="0" smtClean="0"/>
              <a:t>of VM and computing environment</a:t>
            </a:r>
            <a:endParaRPr lang="en-US" altLang="zh-CN" dirty="0"/>
          </a:p>
          <a:p>
            <a:r>
              <a:rPr lang="en-US" altLang="zh-CN" dirty="0" smtClean="0"/>
              <a:t> Authentication</a:t>
            </a:r>
          </a:p>
          <a:p>
            <a:pPr lvl="1"/>
            <a:r>
              <a:rPr lang="en-US" altLang="zh-CN" dirty="0" smtClean="0"/>
              <a:t> IHEP Email account and password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AFS authentication for UI node</a:t>
            </a:r>
          </a:p>
          <a:p>
            <a:r>
              <a:rPr lang="en-US" altLang="zh-CN" dirty="0" smtClean="0"/>
              <a:t> Network management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centric </a:t>
            </a:r>
            <a:r>
              <a:rPr lang="en-US" altLang="zh-CN" dirty="0" err="1" smtClean="0"/>
              <a:t>NetworkDB</a:t>
            </a:r>
            <a:r>
              <a:rPr lang="en-US" altLang="zh-CN" dirty="0" smtClean="0"/>
              <a:t> record MAC, IP, hostname, user, …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each VM has a hostname, *.v.ihep.ac.cn</a:t>
            </a:r>
          </a:p>
          <a:p>
            <a:pPr lvl="1"/>
            <a:r>
              <a:rPr lang="en-US" altLang="zh-CN" dirty="0" smtClean="0"/>
              <a:t> network traffic accounting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External storage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Currently, images and instances are stored in local disk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evaluating CEPH/</a:t>
            </a:r>
            <a:r>
              <a:rPr lang="en-US" altLang="zh-CN" dirty="0" err="1" smtClean="0"/>
              <a:t>Gluster</a:t>
            </a:r>
            <a:r>
              <a:rPr lang="en-US" altLang="zh-CN" dirty="0" smtClean="0"/>
              <a:t> to support GLANCE, NOVA and Cinder</a:t>
            </a:r>
          </a:p>
        </p:txBody>
      </p:sp>
    </p:spTree>
    <p:extLst>
      <p:ext uri="{BB962C8B-B14F-4D97-AF65-F5344CB8AC3E}">
        <p14:creationId xmlns:p14="http://schemas.microsoft.com/office/powerpoint/2010/main" val="21978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立方体 3"/>
          <p:cNvSpPr/>
          <p:nvPr/>
        </p:nvSpPr>
        <p:spPr>
          <a:xfrm>
            <a:off x="2102116" y="3208280"/>
            <a:ext cx="4249911" cy="691661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>
                <a:solidFill>
                  <a:srgbClr val="7030A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OpenStack</a:t>
            </a:r>
            <a:endParaRPr lang="zh-CN" altLang="en-US" sz="2000" dirty="0">
              <a:solidFill>
                <a:srgbClr val="7030A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788" y="438692"/>
            <a:ext cx="1717681" cy="11441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31013" y="1572406"/>
            <a:ext cx="902170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Dashboard</a:t>
            </a:r>
            <a:endParaRPr lang="zh-CN" altLang="en-US" sz="1270" dirty="0"/>
          </a:p>
        </p:txBody>
      </p:sp>
      <p:sp>
        <p:nvSpPr>
          <p:cNvPr id="7" name="上下箭头 6"/>
          <p:cNvSpPr/>
          <p:nvPr/>
        </p:nvSpPr>
        <p:spPr>
          <a:xfrm>
            <a:off x="4125253" y="1952135"/>
            <a:ext cx="330226" cy="1232644"/>
          </a:xfrm>
          <a:prstGeom prst="up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901"/>
          </a:p>
        </p:txBody>
      </p:sp>
      <p:sp>
        <p:nvSpPr>
          <p:cNvPr id="8" name="圆柱形 7"/>
          <p:cNvSpPr/>
          <p:nvPr/>
        </p:nvSpPr>
        <p:spPr>
          <a:xfrm>
            <a:off x="6550765" y="5859428"/>
            <a:ext cx="1453662" cy="609600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24" b="1" dirty="0">
                <a:solidFill>
                  <a:schemeClr val="tx1"/>
                </a:solidFill>
              </a:rPr>
              <a:t>CEPH</a:t>
            </a:r>
            <a:endParaRPr lang="zh-CN" altLang="en-US" sz="1270" b="1" dirty="0">
              <a:solidFill>
                <a:schemeClr val="tx1"/>
              </a:solidFill>
            </a:endParaRPr>
          </a:p>
        </p:txBody>
      </p:sp>
      <p:cxnSp>
        <p:nvCxnSpPr>
          <p:cNvPr id="10" name="曲线连接符 9"/>
          <p:cNvCxnSpPr>
            <a:stCxn id="4" idx="3"/>
            <a:endCxn id="8" idx="1"/>
          </p:cNvCxnSpPr>
          <p:nvPr/>
        </p:nvCxnSpPr>
        <p:spPr>
          <a:xfrm rot="16200000" flipH="1">
            <a:off x="4729362" y="3311193"/>
            <a:ext cx="1959486" cy="3136982"/>
          </a:xfrm>
          <a:prstGeom prst="curvedConnector3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圆柱形 12"/>
          <p:cNvSpPr/>
          <p:nvPr/>
        </p:nvSpPr>
        <p:spPr>
          <a:xfrm>
            <a:off x="628650" y="5921447"/>
            <a:ext cx="1453662" cy="609600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24" b="1" dirty="0" err="1">
                <a:solidFill>
                  <a:schemeClr val="tx1"/>
                </a:solidFill>
              </a:rPr>
              <a:t>NetworkDB</a:t>
            </a:r>
            <a:endParaRPr lang="zh-CN" altLang="en-US" sz="1270" b="1" dirty="0">
              <a:solidFill>
                <a:schemeClr val="tx1"/>
              </a:solidFill>
            </a:endParaRPr>
          </a:p>
        </p:txBody>
      </p:sp>
      <p:cxnSp>
        <p:nvCxnSpPr>
          <p:cNvPr id="14" name="曲线连接符 13"/>
          <p:cNvCxnSpPr>
            <a:stCxn id="4" idx="3"/>
            <a:endCxn id="13" idx="1"/>
          </p:cNvCxnSpPr>
          <p:nvPr/>
        </p:nvCxnSpPr>
        <p:spPr>
          <a:xfrm rot="5400000">
            <a:off x="1737295" y="3518127"/>
            <a:ext cx="2021506" cy="278513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43" y="1248268"/>
            <a:ext cx="1734510" cy="756666"/>
          </a:xfrm>
          <a:prstGeom prst="rect">
            <a:avLst/>
          </a:prstGeom>
        </p:spPr>
      </p:pic>
      <p:sp>
        <p:nvSpPr>
          <p:cNvPr id="19" name="上下箭头 18"/>
          <p:cNvSpPr/>
          <p:nvPr/>
        </p:nvSpPr>
        <p:spPr>
          <a:xfrm rot="-2700000">
            <a:off x="2481572" y="2058666"/>
            <a:ext cx="330226" cy="1232644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901"/>
          </a:p>
        </p:txBody>
      </p:sp>
      <p:sp>
        <p:nvSpPr>
          <p:cNvPr id="20" name="上下箭头 19"/>
          <p:cNvSpPr/>
          <p:nvPr/>
        </p:nvSpPr>
        <p:spPr>
          <a:xfrm rot="2700000">
            <a:off x="5579430" y="2027650"/>
            <a:ext cx="330226" cy="1232644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901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31" y="1312535"/>
            <a:ext cx="1357077" cy="6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6251868" y="1933210"/>
            <a:ext cx="590996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24" dirty="0"/>
              <a:t>Dirac</a:t>
            </a:r>
            <a:endParaRPr lang="zh-CN" altLang="en-US" sz="1524" dirty="0"/>
          </a:p>
        </p:txBody>
      </p:sp>
      <p:sp>
        <p:nvSpPr>
          <p:cNvPr id="23" name="文本框 22"/>
          <p:cNvSpPr txBox="1"/>
          <p:nvPr/>
        </p:nvSpPr>
        <p:spPr>
          <a:xfrm>
            <a:off x="1066423" y="2038379"/>
            <a:ext cx="1123641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Virtual Cluster</a:t>
            </a:r>
            <a:endParaRPr lang="zh-CN" altLang="en-US" sz="1270" dirty="0"/>
          </a:p>
        </p:txBody>
      </p:sp>
      <p:sp>
        <p:nvSpPr>
          <p:cNvPr id="24" name="文本框 23"/>
          <p:cNvSpPr txBox="1"/>
          <p:nvPr/>
        </p:nvSpPr>
        <p:spPr>
          <a:xfrm>
            <a:off x="1985901" y="2673105"/>
            <a:ext cx="40427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API</a:t>
            </a:r>
            <a:endParaRPr lang="zh-CN" altLang="en-US" sz="127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06" y="5622730"/>
            <a:ext cx="2117686" cy="84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曲线连接符 14"/>
          <p:cNvCxnSpPr>
            <a:stCxn id="3" idx="0"/>
            <a:endCxn id="4" idx="3"/>
          </p:cNvCxnSpPr>
          <p:nvPr/>
        </p:nvCxnSpPr>
        <p:spPr>
          <a:xfrm rot="16200000" flipV="1">
            <a:off x="3428238" y="4612318"/>
            <a:ext cx="1722789" cy="298035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曲线连接符 26"/>
          <p:cNvCxnSpPr>
            <a:stCxn id="3" idx="1"/>
            <a:endCxn id="13" idx="1"/>
          </p:cNvCxnSpPr>
          <p:nvPr/>
        </p:nvCxnSpPr>
        <p:spPr>
          <a:xfrm rot="10800000">
            <a:off x="1355483" y="5921449"/>
            <a:ext cx="2024325" cy="124097"/>
          </a:xfrm>
          <a:prstGeom prst="curvedConnector4">
            <a:avLst>
              <a:gd name="adj1" fmla="val 32048"/>
              <a:gd name="adj2" fmla="val 284211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65468"/>
            <a:ext cx="1530490" cy="360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2" name="曲线连接符 31"/>
          <p:cNvCxnSpPr>
            <a:stCxn id="13" idx="1"/>
            <a:endCxn id="30" idx="2"/>
          </p:cNvCxnSpPr>
          <p:nvPr/>
        </p:nvCxnSpPr>
        <p:spPr>
          <a:xfrm rot="16200000" flipV="1">
            <a:off x="362856" y="4928822"/>
            <a:ext cx="1395014" cy="590236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2" y="2891886"/>
            <a:ext cx="567754" cy="90765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110" y="2423790"/>
            <a:ext cx="1515741" cy="61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" name="曲线连接符 44"/>
          <p:cNvCxnSpPr>
            <a:stCxn id="36" idx="3"/>
            <a:endCxn id="4" idx="2"/>
          </p:cNvCxnSpPr>
          <p:nvPr/>
        </p:nvCxnSpPr>
        <p:spPr>
          <a:xfrm>
            <a:off x="822506" y="3345716"/>
            <a:ext cx="1279610" cy="294853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曲线连接符 47"/>
          <p:cNvCxnSpPr>
            <a:stCxn id="44" idx="2"/>
            <a:endCxn id="4" idx="5"/>
          </p:cNvCxnSpPr>
          <p:nvPr/>
        </p:nvCxnSpPr>
        <p:spPr>
          <a:xfrm rot="5400000">
            <a:off x="6983329" y="2406002"/>
            <a:ext cx="430350" cy="1692953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0" name="曲线连接符 89"/>
          <p:cNvCxnSpPr>
            <a:stCxn id="30" idx="3"/>
            <a:endCxn id="4" idx="2"/>
          </p:cNvCxnSpPr>
          <p:nvPr/>
        </p:nvCxnSpPr>
        <p:spPr>
          <a:xfrm flipV="1">
            <a:off x="1530490" y="3640569"/>
            <a:ext cx="571626" cy="705382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420894" y="4088339"/>
            <a:ext cx="1454186" cy="4474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70" dirty="0">
                <a:solidFill>
                  <a:schemeClr val="bg1"/>
                </a:solidFill>
                <a:latin typeface="Arial Black" panose="020B0A04020102020204" pitchFamily="34" charset="0"/>
                <a:ea typeface="Cambria Math" panose="02040503050406030204" pitchFamily="18" charset="0"/>
                <a:cs typeface="Arial Unicode MS" panose="020B0604020202020204" pitchFamily="34" charset="-122"/>
              </a:rPr>
              <a:t>LDAP</a:t>
            </a:r>
            <a:endParaRPr lang="zh-CN" altLang="en-US" sz="1270" dirty="0">
              <a:solidFill>
                <a:schemeClr val="bg1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cxnSp>
        <p:nvCxnSpPr>
          <p:cNvPr id="37" name="曲线连接符 36"/>
          <p:cNvCxnSpPr>
            <a:stCxn id="12" idx="0"/>
            <a:endCxn id="4" idx="5"/>
          </p:cNvCxnSpPr>
          <p:nvPr/>
        </p:nvCxnSpPr>
        <p:spPr>
          <a:xfrm rot="16200000" flipV="1">
            <a:off x="6939665" y="2880016"/>
            <a:ext cx="620685" cy="179596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7690658" y="4410334"/>
            <a:ext cx="1337295" cy="49775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/>
                </a:solidFill>
              </a:rPr>
              <a:t>UMT</a:t>
            </a:r>
          </a:p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 </a:t>
            </a:r>
            <a:r>
              <a:rPr lang="en-US" altLang="zh-CN" sz="1524" dirty="0" smtClean="0">
                <a:solidFill>
                  <a:schemeClr val="tx1"/>
                </a:solidFill>
              </a:rPr>
              <a:t>(IHEP EMAIL</a:t>
            </a:r>
            <a:r>
              <a:rPr lang="zh-CN" altLang="en-US" sz="1524" dirty="0" smtClean="0">
                <a:solidFill>
                  <a:schemeClr val="tx1"/>
                </a:solidFill>
              </a:rPr>
              <a:t>）</a:t>
            </a:r>
            <a:endParaRPr lang="zh-CN" altLang="en-US" sz="1524" dirty="0">
              <a:solidFill>
                <a:schemeClr val="tx1"/>
              </a:solidFill>
            </a:endParaRPr>
          </a:p>
        </p:txBody>
      </p:sp>
      <p:sp>
        <p:nvSpPr>
          <p:cNvPr id="46" name="上下箭头 45"/>
          <p:cNvSpPr/>
          <p:nvPr/>
        </p:nvSpPr>
        <p:spPr>
          <a:xfrm rot="5400000">
            <a:off x="5857182" y="151087"/>
            <a:ext cx="164759" cy="715078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4" name="文本框 33"/>
          <p:cNvSpPr txBox="1"/>
          <p:nvPr/>
        </p:nvSpPr>
        <p:spPr>
          <a:xfrm>
            <a:off x="6334667" y="284530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API</a:t>
            </a:r>
            <a:endParaRPr lang="zh-CN" altLang="en-US" sz="1600" dirty="0"/>
          </a:p>
        </p:txBody>
      </p:sp>
      <p:cxnSp>
        <p:nvCxnSpPr>
          <p:cNvPr id="38" name="直接箭头连接符 37"/>
          <p:cNvCxnSpPr/>
          <p:nvPr/>
        </p:nvCxnSpPr>
        <p:spPr>
          <a:xfrm>
            <a:off x="5582023" y="784724"/>
            <a:ext cx="71507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6309256" y="612641"/>
            <a:ext cx="1067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interactive</a:t>
            </a:r>
            <a:endParaRPr lang="zh-CN" altLang="en-US" sz="1600" dirty="0"/>
          </a:p>
        </p:txBody>
      </p:sp>
      <p:cxnSp>
        <p:nvCxnSpPr>
          <p:cNvPr id="50" name="直接箭头连接符 49"/>
          <p:cNvCxnSpPr/>
          <p:nvPr/>
        </p:nvCxnSpPr>
        <p:spPr>
          <a:xfrm>
            <a:off x="5582023" y="1093712"/>
            <a:ext cx="715078" cy="0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6325120" y="930310"/>
            <a:ext cx="1003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Push info.</a:t>
            </a:r>
            <a:endParaRPr lang="zh-CN" altLang="en-US" sz="1600" dirty="0"/>
          </a:p>
        </p:txBody>
      </p:sp>
      <p:cxnSp>
        <p:nvCxnSpPr>
          <p:cNvPr id="52" name="直接箭头连接符 51"/>
          <p:cNvCxnSpPr/>
          <p:nvPr/>
        </p:nvCxnSpPr>
        <p:spPr>
          <a:xfrm flipV="1">
            <a:off x="7373143" y="425357"/>
            <a:ext cx="601199" cy="88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8044981" y="274087"/>
            <a:ext cx="902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Get info.</a:t>
            </a:r>
            <a:endParaRPr lang="zh-CN" altLang="en-US" sz="1600" dirty="0"/>
          </a:p>
        </p:txBody>
      </p:sp>
      <p:cxnSp>
        <p:nvCxnSpPr>
          <p:cNvPr id="54" name="直接箭头连接符 53"/>
          <p:cNvCxnSpPr>
            <a:stCxn id="49" idx="3"/>
          </p:cNvCxnSpPr>
          <p:nvPr/>
        </p:nvCxnSpPr>
        <p:spPr>
          <a:xfrm>
            <a:off x="7376471" y="781918"/>
            <a:ext cx="597871" cy="1917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7974342" y="635332"/>
            <a:ext cx="1243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Storage path</a:t>
            </a:r>
            <a:endParaRPr lang="zh-CN" altLang="en-US" sz="1600" dirty="0"/>
          </a:p>
        </p:txBody>
      </p:sp>
      <p:sp>
        <p:nvSpPr>
          <p:cNvPr id="39" name="剪去对角的矩形 38"/>
          <p:cNvSpPr/>
          <p:nvPr/>
        </p:nvSpPr>
        <p:spPr>
          <a:xfrm>
            <a:off x="67654" y="5192080"/>
            <a:ext cx="867164" cy="365923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15" dirty="0">
                <a:solidFill>
                  <a:schemeClr val="tx1"/>
                </a:solidFill>
              </a:rPr>
              <a:t>DNS</a:t>
            </a:r>
            <a:endParaRPr lang="zh-CN" altLang="en-US" sz="1715" dirty="0">
              <a:solidFill>
                <a:schemeClr val="tx1"/>
              </a:solidFill>
            </a:endParaRPr>
          </a:p>
        </p:txBody>
      </p:sp>
      <p:cxnSp>
        <p:nvCxnSpPr>
          <p:cNvPr id="60" name="曲线连接符 59"/>
          <p:cNvCxnSpPr>
            <a:stCxn id="13" idx="1"/>
            <a:endCxn id="39" idx="1"/>
          </p:cNvCxnSpPr>
          <p:nvPr/>
        </p:nvCxnSpPr>
        <p:spPr>
          <a:xfrm rot="16200000" flipV="1">
            <a:off x="746637" y="5312602"/>
            <a:ext cx="363444" cy="854246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748381" y="2663953"/>
            <a:ext cx="40427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API</a:t>
            </a:r>
            <a:endParaRPr lang="zh-CN" altLang="en-US" sz="1270" dirty="0"/>
          </a:p>
        </p:txBody>
      </p:sp>
      <p:sp>
        <p:nvSpPr>
          <p:cNvPr id="56" name="文本框 55"/>
          <p:cNvSpPr txBox="1"/>
          <p:nvPr/>
        </p:nvSpPr>
        <p:spPr>
          <a:xfrm>
            <a:off x="6243816" y="5334959"/>
            <a:ext cx="777329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Backend </a:t>
            </a:r>
          </a:p>
          <a:p>
            <a:r>
              <a:rPr lang="en-US" altLang="zh-CN" sz="1270" dirty="0" smtClean="0"/>
              <a:t>storage</a:t>
            </a:r>
            <a:endParaRPr lang="zh-CN" altLang="en-US" sz="1270" dirty="0"/>
          </a:p>
        </p:txBody>
      </p:sp>
      <p:sp>
        <p:nvSpPr>
          <p:cNvPr id="57" name="文本框 56"/>
          <p:cNvSpPr txBox="1"/>
          <p:nvPr/>
        </p:nvSpPr>
        <p:spPr>
          <a:xfrm>
            <a:off x="3428064" y="5215002"/>
            <a:ext cx="1998560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Configuration management</a:t>
            </a:r>
            <a:endParaRPr lang="zh-CN" altLang="en-US" sz="1270" dirty="0"/>
          </a:p>
        </p:txBody>
      </p:sp>
      <p:sp>
        <p:nvSpPr>
          <p:cNvPr id="58" name="文本框 57"/>
          <p:cNvSpPr txBox="1"/>
          <p:nvPr/>
        </p:nvSpPr>
        <p:spPr>
          <a:xfrm>
            <a:off x="2431151" y="6013278"/>
            <a:ext cx="718402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Register</a:t>
            </a:r>
          </a:p>
          <a:p>
            <a:r>
              <a:rPr lang="en-US" altLang="zh-CN" sz="1270" dirty="0" smtClean="0"/>
              <a:t>Puppet</a:t>
            </a:r>
            <a:endParaRPr lang="zh-CN" altLang="en-US" sz="1270" dirty="0"/>
          </a:p>
        </p:txBody>
      </p:sp>
      <p:sp>
        <p:nvSpPr>
          <p:cNvPr id="59" name="文本框 58"/>
          <p:cNvSpPr txBox="1"/>
          <p:nvPr/>
        </p:nvSpPr>
        <p:spPr>
          <a:xfrm>
            <a:off x="2297797" y="4941547"/>
            <a:ext cx="1024191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Get VM info.</a:t>
            </a:r>
            <a:endParaRPr lang="zh-CN" altLang="en-US" sz="1270" dirty="0"/>
          </a:p>
        </p:txBody>
      </p:sp>
      <p:sp>
        <p:nvSpPr>
          <p:cNvPr id="61" name="文本框 60"/>
          <p:cNvSpPr txBox="1"/>
          <p:nvPr/>
        </p:nvSpPr>
        <p:spPr>
          <a:xfrm>
            <a:off x="116057" y="5709723"/>
            <a:ext cx="718402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Register</a:t>
            </a:r>
          </a:p>
          <a:p>
            <a:r>
              <a:rPr lang="en-US" altLang="zh-CN" sz="1270" dirty="0" smtClean="0"/>
              <a:t>DNS</a:t>
            </a:r>
            <a:endParaRPr lang="zh-CN" altLang="en-US" sz="1270" dirty="0"/>
          </a:p>
        </p:txBody>
      </p:sp>
      <p:sp>
        <p:nvSpPr>
          <p:cNvPr id="80" name="文本框 79"/>
          <p:cNvSpPr txBox="1"/>
          <p:nvPr/>
        </p:nvSpPr>
        <p:spPr>
          <a:xfrm>
            <a:off x="943515" y="4652866"/>
            <a:ext cx="755271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Register </a:t>
            </a:r>
          </a:p>
          <a:p>
            <a:r>
              <a:rPr lang="en-US" altLang="zh-CN" sz="1270" dirty="0" err="1" smtClean="0"/>
              <a:t>Nagios</a:t>
            </a:r>
            <a:endParaRPr lang="zh-CN" altLang="en-US" sz="1270" dirty="0"/>
          </a:p>
        </p:txBody>
      </p:sp>
      <p:sp>
        <p:nvSpPr>
          <p:cNvPr id="81" name="文本框 80"/>
          <p:cNvSpPr txBox="1"/>
          <p:nvPr/>
        </p:nvSpPr>
        <p:spPr>
          <a:xfrm>
            <a:off x="803397" y="3467653"/>
            <a:ext cx="986232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Log Analysis</a:t>
            </a:r>
            <a:endParaRPr lang="zh-CN" altLang="en-US" sz="1270" dirty="0"/>
          </a:p>
        </p:txBody>
      </p:sp>
      <p:sp>
        <p:nvSpPr>
          <p:cNvPr id="82" name="文本框 81"/>
          <p:cNvSpPr txBox="1"/>
          <p:nvPr/>
        </p:nvSpPr>
        <p:spPr>
          <a:xfrm>
            <a:off x="6653090" y="3059875"/>
            <a:ext cx="1069267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Host Monitor</a:t>
            </a:r>
            <a:endParaRPr lang="zh-CN" altLang="en-US" sz="1270" dirty="0"/>
          </a:p>
        </p:txBody>
      </p:sp>
      <p:sp>
        <p:nvSpPr>
          <p:cNvPr id="83" name="文本框 82"/>
          <p:cNvSpPr txBox="1"/>
          <p:nvPr/>
        </p:nvSpPr>
        <p:spPr>
          <a:xfrm>
            <a:off x="1777176" y="4185608"/>
            <a:ext cx="1231363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Service monitor</a:t>
            </a:r>
            <a:endParaRPr lang="zh-CN" altLang="en-US" sz="1270" dirty="0"/>
          </a:p>
        </p:txBody>
      </p:sp>
      <p:sp>
        <p:nvSpPr>
          <p:cNvPr id="84" name="文本框 83"/>
          <p:cNvSpPr txBox="1"/>
          <p:nvPr/>
        </p:nvSpPr>
        <p:spPr>
          <a:xfrm>
            <a:off x="6826668" y="3741658"/>
            <a:ext cx="1151662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authentication</a:t>
            </a:r>
            <a:endParaRPr lang="zh-CN" altLang="en-US" sz="1270" dirty="0"/>
          </a:p>
        </p:txBody>
      </p:sp>
      <p:sp>
        <p:nvSpPr>
          <p:cNvPr id="86" name="矩形 85"/>
          <p:cNvSpPr/>
          <p:nvPr/>
        </p:nvSpPr>
        <p:spPr>
          <a:xfrm>
            <a:off x="7690658" y="5289574"/>
            <a:ext cx="1337295" cy="500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/>
                </a:solidFill>
              </a:rPr>
              <a:t>UMT</a:t>
            </a:r>
          </a:p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</a:rPr>
              <a:t>(CAS CLOUD)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cxnSp>
        <p:nvCxnSpPr>
          <p:cNvPr id="89" name="直接箭头连接符 88"/>
          <p:cNvCxnSpPr>
            <a:stCxn id="33" idx="2"/>
            <a:endCxn id="86" idx="0"/>
          </p:cNvCxnSpPr>
          <p:nvPr/>
        </p:nvCxnSpPr>
        <p:spPr>
          <a:xfrm flipH="1">
            <a:off x="8359306" y="4908086"/>
            <a:ext cx="0" cy="38148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1" name="文本框 90"/>
          <p:cNvSpPr txBox="1"/>
          <p:nvPr/>
        </p:nvSpPr>
        <p:spPr>
          <a:xfrm>
            <a:off x="7288899" y="4955265"/>
            <a:ext cx="1143711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dirty="0" smtClean="0"/>
              <a:t>Interoperation</a:t>
            </a:r>
            <a:endParaRPr lang="zh-CN" altLang="en-US" sz="1270" dirty="0"/>
          </a:p>
        </p:txBody>
      </p:sp>
      <p:sp>
        <p:nvSpPr>
          <p:cNvPr id="62" name="标题 1"/>
          <p:cNvSpPr>
            <a:spLocks noGrp="1"/>
          </p:cNvSpPr>
          <p:nvPr>
            <p:ph type="title" idx="4294967295"/>
          </p:nvPr>
        </p:nvSpPr>
        <p:spPr>
          <a:xfrm>
            <a:off x="58148" y="123998"/>
            <a:ext cx="2889250" cy="946150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Architecture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503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Why does end user need </a:t>
            </a:r>
            <a:r>
              <a:rPr lang="en-US" altLang="zh-CN" sz="3200" dirty="0" err="1" smtClean="0"/>
              <a:t>IHEPCloud</a:t>
            </a:r>
            <a:r>
              <a:rPr lang="en-US" altLang="zh-CN" sz="3200" dirty="0" smtClean="0"/>
              <a:t>? 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482" y="1581399"/>
            <a:ext cx="6201642" cy="484414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 smtClean="0"/>
              <a:t> Virtual </a:t>
            </a:r>
            <a:r>
              <a:rPr lang="en-US" altLang="zh-CN" sz="2400" dirty="0"/>
              <a:t>testing </a:t>
            </a:r>
            <a:r>
              <a:rPr lang="en-US" altLang="zh-CN" sz="2400" dirty="0" smtClean="0"/>
              <a:t>machine</a:t>
            </a:r>
          </a:p>
          <a:p>
            <a:pPr lvl="1"/>
            <a:r>
              <a:rPr lang="en-US" altLang="zh-CN" sz="2000" dirty="0" smtClean="0"/>
              <a:t>Develop program or do some testing</a:t>
            </a:r>
          </a:p>
          <a:p>
            <a:pPr lvl="1"/>
            <a:r>
              <a:rPr lang="en-US" altLang="zh-CN" sz="2000" dirty="0" smtClean="0"/>
              <a:t>generates VM in a few minutes</a:t>
            </a:r>
          </a:p>
          <a:p>
            <a:pPr lvl="1"/>
            <a:r>
              <a:rPr lang="en-US" altLang="zh-CN" sz="2000" dirty="0" smtClean="0"/>
              <a:t>Login VM via </a:t>
            </a:r>
            <a:r>
              <a:rPr lang="en-US" altLang="zh-CN" sz="2000" dirty="0" err="1" smtClean="0"/>
              <a:t>ssh</a:t>
            </a:r>
            <a:r>
              <a:rPr lang="en-US" altLang="zh-CN" sz="2000" dirty="0" smtClean="0"/>
              <a:t>/VNC, remote desktop</a:t>
            </a:r>
          </a:p>
          <a:p>
            <a:r>
              <a:rPr lang="en-US" altLang="zh-CN" sz="2400" dirty="0" smtClean="0"/>
              <a:t> Virtual UI node </a:t>
            </a:r>
          </a:p>
          <a:p>
            <a:pPr lvl="1"/>
            <a:r>
              <a:rPr lang="en-US" altLang="zh-CN" sz="2000" dirty="0" smtClean="0"/>
              <a:t>debug program in computing </a:t>
            </a:r>
            <a:br>
              <a:rPr lang="en-US" altLang="zh-CN" sz="2000" dirty="0" smtClean="0"/>
            </a:br>
            <a:r>
              <a:rPr lang="en-US" altLang="zh-CN" sz="2000" dirty="0" smtClean="0"/>
              <a:t>environment</a:t>
            </a:r>
          </a:p>
          <a:p>
            <a:pPr lvl="1"/>
            <a:r>
              <a:rPr lang="en-US" altLang="zh-CN" sz="2000" dirty="0"/>
              <a:t> </a:t>
            </a:r>
            <a:r>
              <a:rPr lang="en-US" altLang="zh-CN" sz="2000" dirty="0" smtClean="0"/>
              <a:t>login node: lxslcxx.ihep.ac.cn</a:t>
            </a:r>
          </a:p>
          <a:p>
            <a:pPr lvl="2"/>
            <a:r>
              <a:rPr lang="en-US" altLang="zh-CN" sz="1600" dirty="0" smtClean="0"/>
              <a:t>Limitations: Memory, CPU time, </a:t>
            </a:r>
            <a:br>
              <a:rPr lang="en-US" altLang="zh-CN" sz="1600" dirty="0" smtClean="0"/>
            </a:br>
            <a:r>
              <a:rPr lang="en-US" altLang="zh-CN" sz="1600" dirty="0" smtClean="0"/>
              <a:t>user processes, …</a:t>
            </a:r>
          </a:p>
          <a:p>
            <a:pPr marL="914400" lvl="2" indent="0">
              <a:buNone/>
            </a:pP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   </a:t>
            </a:r>
            <a:r>
              <a:rPr lang="en-US" altLang="zh-CN" sz="1600" dirty="0" err="1" smtClean="0">
                <a:solidFill>
                  <a:srgbClr val="FF0000"/>
                </a:solidFill>
              </a:rPr>
              <a:t>cputime</a:t>
            </a:r>
            <a:r>
              <a:rPr lang="en-US" altLang="zh-CN" sz="1600" dirty="0" smtClean="0">
                <a:solidFill>
                  <a:srgbClr val="FF0000"/>
                </a:solidFill>
              </a:rPr>
              <a:t> &gt; 45m &amp;&amp; %CPU &gt; 60%</a:t>
            </a:r>
          </a:p>
          <a:p>
            <a:pPr marL="914400" lvl="2" indent="0">
              <a:buNone/>
            </a:pP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   KILL it!</a:t>
            </a:r>
          </a:p>
          <a:p>
            <a:pPr lvl="2"/>
            <a:r>
              <a:rPr lang="en-US" altLang="zh-CN" sz="1600" dirty="0" smtClean="0"/>
              <a:t>Affected by other users</a:t>
            </a:r>
          </a:p>
          <a:p>
            <a:pPr lvl="1"/>
            <a:r>
              <a:rPr lang="en-US" altLang="zh-CN" dirty="0" smtClean="0"/>
              <a:t> VMs: </a:t>
            </a:r>
            <a:r>
              <a:rPr lang="en-US" altLang="zh-CN" dirty="0" smtClean="0">
                <a:solidFill>
                  <a:srgbClr val="FF0000"/>
                </a:solidFill>
              </a:rPr>
              <a:t>owned only by </a:t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en-US" altLang="zh-CN" dirty="0" smtClean="0">
                <a:solidFill>
                  <a:srgbClr val="FF0000"/>
                </a:solidFill>
              </a:rPr>
              <a:t>one user; no limitations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57" y="3491345"/>
            <a:ext cx="4262343" cy="2610685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779819" y="4544291"/>
            <a:ext cx="4364182" cy="255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779819" y="5597235"/>
            <a:ext cx="4364182" cy="36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Virtual computing cluster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 If a job queue is busy, the jobs can be allocated to a virtual queue</a:t>
            </a:r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plan to run the service this year</a:t>
            </a: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95299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56358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17417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81073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42132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303191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464250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625309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786368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950024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111083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272142" y="4436598"/>
            <a:ext cx="161059" cy="415636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6" y="2871387"/>
            <a:ext cx="427018" cy="42701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1015" y="4917941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Century Gothic" panose="020B0502020202020204" pitchFamily="34" charset="0"/>
              </a:rPr>
              <a:t>junoq</a:t>
            </a:r>
            <a:r>
              <a:rPr lang="en-US" altLang="zh-CN" dirty="0" smtClean="0">
                <a:latin typeface="Century Gothic" panose="020B0502020202020204" pitchFamily="34" charset="0"/>
              </a:rPr>
              <a:t>: 128 CPU cores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20" name="直接箭头连接符 19"/>
          <p:cNvCxnSpPr>
            <a:endCxn id="9" idx="0"/>
          </p:cNvCxnSpPr>
          <p:nvPr/>
        </p:nvCxnSpPr>
        <p:spPr>
          <a:xfrm>
            <a:off x="1377360" y="3416312"/>
            <a:ext cx="6361" cy="1020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377360" y="3682835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Submit job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270" y="3449569"/>
            <a:ext cx="695227" cy="67897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027901" y="3031268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Cloud Scheduler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2466410" y="3867501"/>
            <a:ext cx="1917664" cy="73630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993941" y="3912486"/>
            <a:ext cx="154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Check 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Queue load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29" name="云形 28"/>
          <p:cNvSpPr/>
          <p:nvPr/>
        </p:nvSpPr>
        <p:spPr>
          <a:xfrm>
            <a:off x="6761017" y="4571577"/>
            <a:ext cx="2079053" cy="9733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>
                <a:latin typeface="Century Gothic" panose="020B0502020202020204" pitchFamily="34" charset="0"/>
              </a:rPr>
              <a:t>IHEPCloud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30" name="直接箭头连接符 29"/>
          <p:cNvCxnSpPr>
            <a:stCxn id="23" idx="3"/>
            <a:endCxn id="29" idx="2"/>
          </p:cNvCxnSpPr>
          <p:nvPr/>
        </p:nvCxnSpPr>
        <p:spPr>
          <a:xfrm>
            <a:off x="5191497" y="3789057"/>
            <a:ext cx="1575969" cy="12692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5886724" y="392645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Start/stop VM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5025488" y="4295787"/>
            <a:ext cx="1163062" cy="899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296869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6457928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6618987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6782643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6943702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7104761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7265820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7426879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7587938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7751594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7912653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8073712" y="5238909"/>
            <a:ext cx="161059" cy="415636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6538457" y="5663783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Virtual queue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109551" y="4694943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Forward job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 flipV="1">
            <a:off x="3113243" y="4235651"/>
            <a:ext cx="1912245" cy="738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9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92" y="1220958"/>
            <a:ext cx="3556772" cy="262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BESIII Distributed computing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7135" y="1338734"/>
            <a:ext cx="5855277" cy="2308761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Distributed computing has integrated cloud resources based on pilot schema, implementing dynamic scheduling</a:t>
            </a:r>
          </a:p>
          <a:p>
            <a:r>
              <a:rPr lang="en-US" altLang="zh-CN" sz="2000" dirty="0"/>
              <a:t>Cloud resources used can be shrunk and extended dynamically according to job requirements</a:t>
            </a:r>
          </a:p>
          <a:p>
            <a:endParaRPr lang="zh-CN" altLang="en-US" sz="2000" dirty="0"/>
          </a:p>
        </p:txBody>
      </p:sp>
      <p:grpSp>
        <p:nvGrpSpPr>
          <p:cNvPr id="6" name="组合 5"/>
          <p:cNvGrpSpPr/>
          <p:nvPr/>
        </p:nvGrpSpPr>
        <p:grpSpPr>
          <a:xfrm>
            <a:off x="323528" y="3861048"/>
            <a:ext cx="8496944" cy="2260630"/>
            <a:chOff x="395536" y="3518692"/>
            <a:chExt cx="8642194" cy="2404646"/>
          </a:xfrm>
        </p:grpSpPr>
        <p:sp>
          <p:nvSpPr>
            <p:cNvPr id="7" name="圆角矩形 6"/>
            <p:cNvSpPr/>
            <p:nvPr/>
          </p:nvSpPr>
          <p:spPr>
            <a:xfrm>
              <a:off x="3540774" y="3518692"/>
              <a:ext cx="2317966" cy="237626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8" name="云形 7"/>
            <p:cNvSpPr/>
            <p:nvPr/>
          </p:nvSpPr>
          <p:spPr>
            <a:xfrm>
              <a:off x="3565054" y="4802986"/>
              <a:ext cx="2232248" cy="100811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3889090" y="5173061"/>
              <a:ext cx="1512168" cy="360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VM1, VM2, …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4753186" y="4802986"/>
              <a:ext cx="1116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/>
                <a:t>Cloud</a:t>
              </a:r>
              <a:endParaRPr lang="zh-CN" altLang="en-US" dirty="0"/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3556347" y="373471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/>
                <a:t>Distributed Computing</a:t>
              </a:r>
              <a:endParaRPr lang="zh-CN" altLang="en-US" dirty="0"/>
            </a:p>
          </p:txBody>
        </p:sp>
        <p:sp>
          <p:nvSpPr>
            <p:cNvPr id="12" name="右箭头 11"/>
            <p:cNvSpPr/>
            <p:nvPr/>
          </p:nvSpPr>
          <p:spPr>
            <a:xfrm>
              <a:off x="2735796" y="4748389"/>
              <a:ext cx="778371" cy="349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378" y="3572325"/>
              <a:ext cx="361206" cy="62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4006103" y="4103257"/>
              <a:ext cx="1750613" cy="425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</a:rPr>
                <a:t>Job1, Job2, Job3…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395536" y="3547074"/>
              <a:ext cx="2340260" cy="237626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云形 15"/>
            <p:cNvSpPr/>
            <p:nvPr/>
          </p:nvSpPr>
          <p:spPr>
            <a:xfrm>
              <a:off x="431540" y="4831368"/>
              <a:ext cx="2232248" cy="100811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19672" y="4831368"/>
              <a:ext cx="1116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/>
                <a:t>Cloud</a:t>
              </a:r>
              <a:endParaRPr lang="zh-CN" alt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1540" y="3751365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/>
                <a:t>Distributed Computing</a:t>
              </a:r>
              <a:endParaRPr lang="zh-CN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710571" y="4204679"/>
              <a:ext cx="1710190" cy="425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No Jobs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曲线连接符 19"/>
            <p:cNvCxnSpPr/>
            <p:nvPr/>
          </p:nvCxnSpPr>
          <p:spPr>
            <a:xfrm rot="16200000" flipH="1">
              <a:off x="3543851" y="4259719"/>
              <a:ext cx="1084197" cy="684076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曲线连接符 20"/>
            <p:cNvCxnSpPr/>
            <p:nvPr/>
          </p:nvCxnSpPr>
          <p:spPr>
            <a:xfrm rot="5400000" flipH="1" flipV="1">
              <a:off x="4592731" y="4797005"/>
              <a:ext cx="643780" cy="106846"/>
            </a:xfrm>
            <a:prstGeom prst="curvedConnector3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4"/>
            <p:cNvSpPr txBox="1"/>
            <p:nvPr/>
          </p:nvSpPr>
          <p:spPr>
            <a:xfrm>
              <a:off x="2655513" y="4216695"/>
              <a:ext cx="973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dirty="0" smtClean="0"/>
                <a:t>User Job Submission</a:t>
              </a:r>
              <a:endParaRPr lang="zh-CN" altLang="en-US" sz="1200" dirty="0"/>
            </a:p>
          </p:txBody>
        </p:sp>
        <p:sp>
          <p:nvSpPr>
            <p:cNvPr id="23" name="TextBox 35"/>
            <p:cNvSpPr txBox="1"/>
            <p:nvPr/>
          </p:nvSpPr>
          <p:spPr>
            <a:xfrm>
              <a:off x="3501071" y="4538728"/>
              <a:ext cx="6934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dirty="0" smtClean="0">
                  <a:solidFill>
                    <a:schemeClr val="accent3">
                      <a:lumMod val="50000"/>
                    </a:schemeClr>
                  </a:solidFill>
                </a:rPr>
                <a:t>Create</a:t>
              </a:r>
              <a:endParaRPr lang="zh-CN" altLang="en-US" sz="1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4" name="TextBox 37"/>
            <p:cNvSpPr txBox="1"/>
            <p:nvPr/>
          </p:nvSpPr>
          <p:spPr>
            <a:xfrm>
              <a:off x="4567885" y="4544631"/>
              <a:ext cx="976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Get  Job</a:t>
              </a:r>
              <a:endParaRPr lang="zh-CN" altLang="en-US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6661466" y="3547074"/>
              <a:ext cx="2304256" cy="237626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6" name="云形 25"/>
            <p:cNvSpPr/>
            <p:nvPr/>
          </p:nvSpPr>
          <p:spPr>
            <a:xfrm>
              <a:off x="6733474" y="4774522"/>
              <a:ext cx="2232248" cy="100811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7333565" y="5098558"/>
              <a:ext cx="912076" cy="254524"/>
            </a:xfrm>
            <a:prstGeom prst="rect">
              <a:avLst/>
            </a:prstGeom>
            <a:solidFill>
              <a:schemeClr val="bg2">
                <a:lumMod val="90000"/>
                <a:alpha val="37000"/>
              </a:schemeClr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VM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41"/>
            <p:cNvSpPr txBox="1"/>
            <p:nvPr/>
          </p:nvSpPr>
          <p:spPr>
            <a:xfrm>
              <a:off x="7921606" y="4774522"/>
              <a:ext cx="1116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/>
                <a:t>Cloud</a:t>
              </a:r>
              <a:endParaRPr lang="zh-CN" altLang="en-US" dirty="0"/>
            </a:p>
          </p:txBody>
        </p:sp>
        <p:sp>
          <p:nvSpPr>
            <p:cNvPr id="29" name="TextBox 42"/>
            <p:cNvSpPr txBox="1"/>
            <p:nvPr/>
          </p:nvSpPr>
          <p:spPr>
            <a:xfrm>
              <a:off x="6661466" y="3706252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/>
                <a:t>Distributed Computing</a:t>
              </a:r>
              <a:endParaRPr lang="zh-CN" altLang="en-US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7333565" y="4130266"/>
              <a:ext cx="1412829" cy="4252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No Jobs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右箭头 30"/>
            <p:cNvSpPr/>
            <p:nvPr/>
          </p:nvSpPr>
          <p:spPr>
            <a:xfrm>
              <a:off x="5872871" y="4749089"/>
              <a:ext cx="778371" cy="349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TextBox 50"/>
            <p:cNvSpPr txBox="1"/>
            <p:nvPr/>
          </p:nvSpPr>
          <p:spPr>
            <a:xfrm>
              <a:off x="5756716" y="4112074"/>
              <a:ext cx="973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dirty="0" smtClean="0"/>
                <a:t>Job</a:t>
              </a:r>
            </a:p>
            <a:p>
              <a:pPr algn="ctr"/>
              <a:r>
                <a:rPr lang="en-US" altLang="zh-CN" sz="1200" dirty="0" smtClean="0"/>
                <a:t>Finished</a:t>
              </a:r>
              <a:endParaRPr lang="zh-CN" altLang="en-US" sz="1200" dirty="0"/>
            </a:p>
          </p:txBody>
        </p:sp>
        <p:cxnSp>
          <p:nvCxnSpPr>
            <p:cNvPr id="33" name="曲线连接符 32"/>
            <p:cNvCxnSpPr/>
            <p:nvPr/>
          </p:nvCxnSpPr>
          <p:spPr>
            <a:xfrm rot="16200000" flipH="1">
              <a:off x="6633758" y="4224056"/>
              <a:ext cx="1063531" cy="684076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53"/>
            <p:cNvSpPr txBox="1"/>
            <p:nvPr/>
          </p:nvSpPr>
          <p:spPr>
            <a:xfrm>
              <a:off x="6627240" y="4524471"/>
              <a:ext cx="6934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dirty="0" smtClean="0">
                  <a:solidFill>
                    <a:schemeClr val="accent3">
                      <a:lumMod val="50000"/>
                    </a:schemeClr>
                  </a:solidFill>
                </a:rPr>
                <a:t>Delete</a:t>
              </a:r>
              <a:endParaRPr lang="zh-CN" altLang="en-US" sz="1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6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Cloud sites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412777"/>
            <a:ext cx="8229600" cy="2851314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14 cloud sites from China, JINR,  CERN and IHEP  have been set up and connected to distributed computing system </a:t>
            </a:r>
          </a:p>
          <a:p>
            <a:pPr lvl="1"/>
            <a:r>
              <a:rPr lang="en-US" altLang="zh-CN" sz="1800" dirty="0" smtClean="0"/>
              <a:t> CHINA: IHEP, CNIC, GUCAS, PKU, USTC, SJTU, WHU, SDU, BUAA</a:t>
            </a:r>
          </a:p>
          <a:p>
            <a:pPr lvl="1"/>
            <a:r>
              <a:rPr lang="en-US" altLang="zh-CN" sz="1800" dirty="0" smtClean="0"/>
              <a:t> Russia: JINR-Grid</a:t>
            </a:r>
            <a:r>
              <a:rPr lang="en-US" altLang="zh-CN" sz="1800" dirty="0"/>
              <a:t>, JINR-CLOUD</a:t>
            </a:r>
          </a:p>
          <a:p>
            <a:pPr lvl="1"/>
            <a:r>
              <a:rPr lang="en-US" altLang="zh-CN" sz="1800" dirty="0" smtClean="0"/>
              <a:t> Italy: INFN </a:t>
            </a:r>
            <a:r>
              <a:rPr lang="en-US" altLang="zh-CN" sz="1800" dirty="0"/>
              <a:t>Torino</a:t>
            </a:r>
            <a:r>
              <a:rPr lang="zh-CN" altLang="en-US" sz="1800" dirty="0"/>
              <a:t>、 </a:t>
            </a:r>
            <a:r>
              <a:rPr lang="en-US" altLang="zh-CN" sz="1800" dirty="0"/>
              <a:t>INFN-</a:t>
            </a:r>
            <a:r>
              <a:rPr lang="en-US" altLang="zh-CN" sz="1800" dirty="0" err="1"/>
              <a:t>ReCas</a:t>
            </a:r>
            <a:endParaRPr lang="en-US" altLang="zh-CN" sz="1800" dirty="0"/>
          </a:p>
          <a:p>
            <a:pPr lvl="1"/>
            <a:r>
              <a:rPr lang="en-US" altLang="zh-CN" sz="1800" dirty="0" smtClean="0"/>
              <a:t> America: </a:t>
            </a:r>
            <a:r>
              <a:rPr lang="en-US" altLang="zh-CN" sz="1800" dirty="0"/>
              <a:t>University of Minnesota</a:t>
            </a:r>
            <a:endParaRPr lang="en-US" altLang="zh-CN" sz="1800" dirty="0" smtClean="0"/>
          </a:p>
          <a:p>
            <a:pPr lvl="1"/>
            <a:r>
              <a:rPr lang="en-US" altLang="zh-CN" sz="1800" dirty="0" smtClean="0"/>
              <a:t> About 2700 CPU cores, 500TB disk</a:t>
            </a:r>
          </a:p>
          <a:p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57" y="4381134"/>
            <a:ext cx="6303748" cy="22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Virtualization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Virtualization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– improve the utilization of server</a:t>
            </a:r>
          </a:p>
          <a:p>
            <a:r>
              <a:rPr lang="en-US" altLang="zh-TW" sz="2000" dirty="0" smtClean="0"/>
              <a:t> </a:t>
            </a:r>
            <a:r>
              <a:rPr lang="en-US" altLang="zh-TW" sz="2000" dirty="0"/>
              <a:t>the abstraction of computer resources. </a:t>
            </a:r>
          </a:p>
          <a:p>
            <a:r>
              <a:rPr lang="en-US" altLang="zh-TW" sz="2000" dirty="0" smtClean="0"/>
              <a:t>Virtualization </a:t>
            </a:r>
            <a:r>
              <a:rPr lang="en-US" altLang="zh-TW" sz="2000" dirty="0"/>
              <a:t>hides the physical characteristics of computing resources from their </a:t>
            </a:r>
            <a:r>
              <a:rPr lang="en-US" altLang="zh-TW" sz="2000" dirty="0" smtClean="0"/>
              <a:t>users</a:t>
            </a:r>
            <a:endParaRPr lang="en-US" altLang="zh-TW" sz="2000" dirty="0"/>
          </a:p>
          <a:p>
            <a:r>
              <a:rPr lang="en-US" altLang="zh-TW" sz="2000" dirty="0" smtClean="0"/>
              <a:t>This </a:t>
            </a:r>
            <a:r>
              <a:rPr lang="en-US" altLang="zh-TW" sz="2000" dirty="0"/>
              <a:t>includes making a single physical resource (such as a server, an operating system, an application, or storage device) appear to function as multiple virtual </a:t>
            </a:r>
            <a:r>
              <a:rPr lang="en-US" altLang="zh-TW" sz="2000" dirty="0" smtClean="0"/>
              <a:t>resources</a:t>
            </a:r>
          </a:p>
          <a:p>
            <a:pPr marL="0" indent="0">
              <a:buNone/>
            </a:pPr>
            <a:r>
              <a:rPr lang="en-US" altLang="zh-TW" sz="2000" dirty="0"/>
              <a:t> </a:t>
            </a:r>
            <a:r>
              <a:rPr lang="en-US" altLang="zh-TW" sz="2000" dirty="0" smtClean="0"/>
              <a:t>    </a:t>
            </a:r>
            <a:r>
              <a:rPr lang="en-US" altLang="zh-TW" sz="2000" dirty="0" smtClean="0">
                <a:solidFill>
                  <a:srgbClr val="FF0000"/>
                </a:solidFill>
              </a:rPr>
              <a:t>one </a:t>
            </a:r>
            <a:r>
              <a:rPr lang="en-US" altLang="zh-TW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multiple 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en-US" altLang="zh-TW" sz="2000" dirty="0" smtClean="0"/>
              <a:t> It </a:t>
            </a:r>
            <a:r>
              <a:rPr lang="en-US" altLang="zh-TW" sz="2000" dirty="0"/>
              <a:t>can also include making multiple physical resources (such as storage devices or servers) appear as a single virtual </a:t>
            </a:r>
            <a:r>
              <a:rPr lang="en-US" altLang="zh-TW" sz="2000" dirty="0" smtClean="0"/>
              <a:t>resource</a:t>
            </a:r>
          </a:p>
          <a:p>
            <a:pPr marL="0" indent="0">
              <a:buNone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</a:t>
            </a:r>
            <a:r>
              <a:rPr lang="en-US" altLang="zh-CN" sz="2000" dirty="0" smtClean="0">
                <a:solidFill>
                  <a:srgbClr val="FF0000"/>
                </a:solidFill>
              </a:rPr>
              <a:t>multiple </a:t>
            </a:r>
            <a:r>
              <a:rPr lang="en-US" altLang="zh-CN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one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Cloud tests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40768"/>
            <a:ext cx="8291264" cy="1368152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 smtClean="0"/>
              <a:t>More than 4500 jobs have been done with 96% success rate</a:t>
            </a:r>
          </a:p>
          <a:p>
            <a:r>
              <a:rPr lang="en-US" altLang="zh-CN" dirty="0" smtClean="0"/>
              <a:t>Failure reason is lack of disk space </a:t>
            </a:r>
          </a:p>
          <a:p>
            <a:pPr lvl="1"/>
            <a:r>
              <a:rPr lang="en-US" altLang="zh-CN" dirty="0" smtClean="0"/>
              <a:t>Disk space will be extended in IHEP cloud</a:t>
            </a:r>
          </a:p>
          <a:p>
            <a:endParaRPr lang="zh-CN" altLang="en-US" dirty="0"/>
          </a:p>
        </p:txBody>
      </p:sp>
      <p:pic>
        <p:nvPicPr>
          <p:cNvPr id="5" name="Picture 3" descr="D:\sync\金山快盘\Personal\files\report\collabaration_meeting_20141201\graph\cloud\cloud_running_recent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0148"/>
            <a:ext cx="4272474" cy="36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sync\金山快盘\Personal\files\report\collabaration_meeting_20141201\graph\cloud\cloud_status_recen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32196"/>
            <a:ext cx="462190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34648"/>
            <a:ext cx="8151456" cy="947057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Performance and Physics validation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1800" dirty="0" smtClean="0"/>
              <a:t> </a:t>
            </a:r>
            <a:r>
              <a:rPr lang="en-US" altLang="zh-CN" sz="2000" dirty="0" smtClean="0"/>
              <a:t>Performance tests has shown that running time in the cloud sites are comparable with other production sites</a:t>
            </a:r>
          </a:p>
          <a:p>
            <a:pPr lvl="1"/>
            <a:r>
              <a:rPr lang="en-US" altLang="zh-CN" sz="1800" dirty="0" smtClean="0"/>
              <a:t>Simulation, </a:t>
            </a:r>
            <a:br>
              <a:rPr lang="en-US" altLang="zh-CN" sz="1800" dirty="0" smtClean="0"/>
            </a:br>
            <a:r>
              <a:rPr lang="en-US" altLang="zh-CN" sz="1800" dirty="0" smtClean="0"/>
              <a:t>Reconstruction, </a:t>
            </a:r>
            <a:br>
              <a:rPr lang="en-US" altLang="zh-CN" sz="1800" dirty="0" smtClean="0"/>
            </a:br>
            <a:r>
              <a:rPr lang="en-US" altLang="zh-CN" sz="1800" dirty="0" smtClean="0"/>
              <a:t>Download random </a:t>
            </a:r>
            <a:br>
              <a:rPr lang="en-US" altLang="zh-CN" sz="1800" dirty="0" smtClean="0"/>
            </a:br>
            <a:r>
              <a:rPr lang="en-US" altLang="zh-CN" sz="1800" dirty="0" smtClean="0"/>
              <a:t>trigger data </a:t>
            </a:r>
            <a:endParaRPr lang="zh-CN" altLang="en-US" sz="1800" dirty="0" smtClean="0"/>
          </a:p>
          <a:p>
            <a:r>
              <a:rPr lang="en-US" altLang="zh-CN" sz="2000" dirty="0" smtClean="0"/>
              <a:t> Physics validation has </a:t>
            </a:r>
            <a:br>
              <a:rPr lang="en-US" altLang="zh-CN" sz="2000" dirty="0" smtClean="0"/>
            </a:br>
            <a:r>
              <a:rPr lang="en-US" altLang="zh-CN" sz="2000" dirty="0" smtClean="0"/>
              <a:t>proved that physics </a:t>
            </a:r>
            <a:br>
              <a:rPr lang="en-US" altLang="zh-CN" sz="2000" dirty="0" smtClean="0"/>
            </a:br>
            <a:r>
              <a:rPr lang="en-US" altLang="zh-CN" sz="2000" dirty="0" smtClean="0"/>
              <a:t>results are highly </a:t>
            </a:r>
            <a:br>
              <a:rPr lang="en-US" altLang="zh-CN" sz="2000" dirty="0" smtClean="0"/>
            </a:br>
            <a:r>
              <a:rPr lang="en-US" altLang="zh-CN" sz="2000" dirty="0" smtClean="0"/>
              <a:t>consistent between </a:t>
            </a:r>
            <a:br>
              <a:rPr lang="en-US" altLang="zh-CN" sz="2000" dirty="0" smtClean="0"/>
            </a:br>
            <a:r>
              <a:rPr lang="en-US" altLang="zh-CN" sz="2000" dirty="0" smtClean="0"/>
              <a:t>clusters and cloud sites</a:t>
            </a:r>
          </a:p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89622"/>
            <a:ext cx="5004048" cy="30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28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Current status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67544"/>
            <a:ext cx="4494335" cy="484414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 smtClean="0"/>
              <a:t>Released in 18 November, 2014</a:t>
            </a:r>
          </a:p>
          <a:p>
            <a:pPr>
              <a:lnSpc>
                <a:spcPct val="130000"/>
              </a:lnSpc>
            </a:pPr>
            <a:r>
              <a:rPr lang="en-US" altLang="zh-CN" sz="2000" dirty="0" smtClean="0"/>
              <a:t>Built on </a:t>
            </a:r>
            <a:r>
              <a:rPr lang="en-US" altLang="zh-CN" sz="2000" dirty="0" err="1" smtClean="0"/>
              <a:t>openstack</a:t>
            </a:r>
            <a:r>
              <a:rPr lang="en-US" altLang="zh-CN" sz="2000" dirty="0" smtClean="0"/>
              <a:t> icehouse</a:t>
            </a:r>
          </a:p>
          <a:p>
            <a:pPr lvl="1">
              <a:lnSpc>
                <a:spcPct val="130000"/>
              </a:lnSpc>
            </a:pPr>
            <a:r>
              <a:rPr lang="en-US" altLang="zh-CN" sz="1600" dirty="0" smtClean="0"/>
              <a:t>To be upgraded to kilo</a:t>
            </a:r>
          </a:p>
          <a:p>
            <a:pPr>
              <a:lnSpc>
                <a:spcPct val="130000"/>
              </a:lnSpc>
            </a:pPr>
            <a:r>
              <a:rPr lang="en-US" altLang="zh-CN" sz="2000" dirty="0" smtClean="0"/>
              <a:t>1 control node</a:t>
            </a:r>
          </a:p>
          <a:p>
            <a:pPr>
              <a:lnSpc>
                <a:spcPct val="130000"/>
              </a:lnSpc>
            </a:pPr>
            <a:r>
              <a:rPr lang="en-US" altLang="zh-CN" sz="2000" dirty="0" smtClean="0"/>
              <a:t>23 computing nodes</a:t>
            </a:r>
          </a:p>
          <a:p>
            <a:pPr lvl="1">
              <a:lnSpc>
                <a:spcPct val="130000"/>
              </a:lnSpc>
            </a:pPr>
            <a:r>
              <a:rPr lang="en-US" altLang="zh-CN" sz="1800" dirty="0"/>
              <a:t> </a:t>
            </a:r>
            <a:r>
              <a:rPr lang="en-US" altLang="zh-CN" sz="1800" dirty="0" smtClean="0"/>
              <a:t>368 physical cores</a:t>
            </a:r>
          </a:p>
          <a:p>
            <a:pPr lvl="1">
              <a:lnSpc>
                <a:spcPct val="130000"/>
              </a:lnSpc>
            </a:pPr>
            <a:r>
              <a:rPr lang="en-US" altLang="zh-CN" sz="1800" dirty="0"/>
              <a:t> </a:t>
            </a:r>
            <a:r>
              <a:rPr lang="en-US" altLang="zh-CN" sz="1800" dirty="0" smtClean="0"/>
              <a:t>736 logical cores</a:t>
            </a:r>
          </a:p>
          <a:p>
            <a:pPr lvl="1">
              <a:lnSpc>
                <a:spcPct val="130000"/>
              </a:lnSpc>
            </a:pPr>
            <a:r>
              <a:rPr lang="en-US" altLang="zh-CN" sz="1800" dirty="0"/>
              <a:t> </a:t>
            </a:r>
            <a:r>
              <a:rPr lang="en-US" altLang="zh-CN" sz="1800" dirty="0" smtClean="0"/>
              <a:t>3,000GB memory</a:t>
            </a:r>
          </a:p>
          <a:p>
            <a:pPr lvl="1">
              <a:lnSpc>
                <a:spcPct val="130000"/>
              </a:lnSpc>
            </a:pPr>
            <a:r>
              <a:rPr lang="en-US" altLang="zh-CN" sz="1800" dirty="0"/>
              <a:t> </a:t>
            </a:r>
            <a:r>
              <a:rPr lang="en-US" altLang="zh-CN" sz="1800" dirty="0" smtClean="0"/>
              <a:t>&gt;1000 VMs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69" y="960874"/>
            <a:ext cx="607088" cy="9629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17" y="2764156"/>
            <a:ext cx="607088" cy="9629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11" y="2764156"/>
            <a:ext cx="607088" cy="962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559" y="2764156"/>
            <a:ext cx="607088" cy="962968"/>
          </a:xfrm>
          <a:prstGeom prst="rect">
            <a:avLst/>
          </a:prstGeom>
        </p:spPr>
      </p:pic>
      <p:cxnSp>
        <p:nvCxnSpPr>
          <p:cNvPr id="12" name="肘形连接符 11"/>
          <p:cNvCxnSpPr>
            <a:stCxn id="7" idx="2"/>
            <a:endCxn id="10" idx="0"/>
          </p:cNvCxnSpPr>
          <p:nvPr/>
        </p:nvCxnSpPr>
        <p:spPr>
          <a:xfrm rot="16200000" flipH="1">
            <a:off x="6710551" y="1913604"/>
            <a:ext cx="840314" cy="8607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>
            <a:stCxn id="7" idx="2"/>
            <a:endCxn id="8" idx="0"/>
          </p:cNvCxnSpPr>
          <p:nvPr/>
        </p:nvCxnSpPr>
        <p:spPr>
          <a:xfrm rot="5400000">
            <a:off x="5713280" y="1777123"/>
            <a:ext cx="840314" cy="113375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15"/>
          <p:cNvCxnSpPr>
            <a:stCxn id="7" idx="2"/>
            <a:endCxn id="9" idx="0"/>
          </p:cNvCxnSpPr>
          <p:nvPr/>
        </p:nvCxnSpPr>
        <p:spPr>
          <a:xfrm rot="5400000">
            <a:off x="6130077" y="2193920"/>
            <a:ext cx="840314" cy="30015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145251" y="1430215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Control Node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53763" y="3080793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entury Gothic" panose="020B0502020202020204" pitchFamily="34" charset="0"/>
              </a:rPr>
              <a:t>Computing </a:t>
            </a:r>
          </a:p>
          <a:p>
            <a:r>
              <a:rPr lang="en-US" altLang="zh-CN" dirty="0" smtClean="0">
                <a:latin typeface="Century Gothic" panose="020B0502020202020204" pitchFamily="34" charset="0"/>
              </a:rPr>
              <a:t>Node</a:t>
            </a:r>
            <a:endParaRPr lang="zh-CN" altLang="en-US" dirty="0">
              <a:latin typeface="Century Gothic" panose="020B0502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19007" y="2492862"/>
            <a:ext cx="468279" cy="293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VM</a:t>
            </a:r>
            <a:endParaRPr lang="zh-CN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5330076" y="2492862"/>
            <a:ext cx="468279" cy="293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VM</a:t>
            </a:r>
            <a:endParaRPr lang="zh-CN" altLang="en-US" sz="1400" dirty="0"/>
          </a:p>
        </p:txBody>
      </p:sp>
      <p:sp>
        <p:nvSpPr>
          <p:cNvPr id="27" name="矩形 26"/>
          <p:cNvSpPr/>
          <p:nvPr/>
        </p:nvSpPr>
        <p:spPr>
          <a:xfrm>
            <a:off x="5912896" y="2481970"/>
            <a:ext cx="468279" cy="293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VM</a:t>
            </a:r>
            <a:endParaRPr lang="zh-CN" altLang="en-US" sz="1400" dirty="0"/>
          </a:p>
        </p:txBody>
      </p:sp>
      <p:sp>
        <p:nvSpPr>
          <p:cNvPr id="28" name="矩形 27"/>
          <p:cNvSpPr/>
          <p:nvPr/>
        </p:nvSpPr>
        <p:spPr>
          <a:xfrm>
            <a:off x="6423965" y="2481970"/>
            <a:ext cx="468279" cy="293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VM</a:t>
            </a:r>
            <a:endParaRPr lang="zh-CN" altLang="en-US" sz="1400" dirty="0"/>
          </a:p>
        </p:txBody>
      </p:sp>
      <p:sp>
        <p:nvSpPr>
          <p:cNvPr id="29" name="矩形 28"/>
          <p:cNvSpPr/>
          <p:nvPr/>
        </p:nvSpPr>
        <p:spPr>
          <a:xfrm>
            <a:off x="7092242" y="2481970"/>
            <a:ext cx="468279" cy="293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VM</a:t>
            </a:r>
            <a:endParaRPr lang="zh-CN" altLang="en-US" sz="1400" dirty="0"/>
          </a:p>
        </p:txBody>
      </p:sp>
      <p:sp>
        <p:nvSpPr>
          <p:cNvPr id="30" name="矩形 29"/>
          <p:cNvSpPr/>
          <p:nvPr/>
        </p:nvSpPr>
        <p:spPr>
          <a:xfrm>
            <a:off x="7603311" y="2481970"/>
            <a:ext cx="468279" cy="293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VM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12" y="4243285"/>
            <a:ext cx="4679490" cy="22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use?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 Who can use?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any user who has IHEP email account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dashboard only accessible inside IHEP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How many resources for user?</a:t>
            </a:r>
            <a:endParaRPr lang="en-US" altLang="zh-CN" dirty="0"/>
          </a:p>
          <a:p>
            <a:pPr lvl="1"/>
            <a:r>
              <a:rPr lang="en-US" altLang="zh-CN" dirty="0"/>
              <a:t> By default, each user has 3 CPU cores and 15GB memory</a:t>
            </a:r>
          </a:p>
          <a:p>
            <a:pPr lvl="1"/>
            <a:r>
              <a:rPr lang="en-US" altLang="zh-CN" dirty="0" smtClean="0"/>
              <a:t> More </a:t>
            </a:r>
            <a:r>
              <a:rPr lang="en-US" altLang="zh-CN" dirty="0"/>
              <a:t>resources, please contact the administrator </a:t>
            </a:r>
            <a:endParaRPr lang="en-US" altLang="zh-CN" dirty="0" smtClean="0"/>
          </a:p>
          <a:p>
            <a:r>
              <a:rPr lang="en-US" altLang="zh-CN" dirty="0" smtClean="0"/>
              <a:t> VM types</a:t>
            </a:r>
          </a:p>
          <a:p>
            <a:pPr lvl="1"/>
            <a:r>
              <a:rPr lang="en-US" altLang="zh-CN" dirty="0" smtClean="0"/>
              <a:t> testing machine</a:t>
            </a:r>
          </a:p>
          <a:p>
            <a:pPr lvl="2"/>
            <a:r>
              <a:rPr lang="en-US" altLang="zh-CN" dirty="0"/>
              <a:t> </a:t>
            </a:r>
            <a:r>
              <a:rPr lang="en-US" altLang="zh-CN" dirty="0" smtClean="0"/>
              <a:t>full root privilege, no public storage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UI node</a:t>
            </a:r>
          </a:p>
          <a:p>
            <a:pPr lvl="2"/>
            <a:r>
              <a:rPr lang="en-US" altLang="zh-CN" dirty="0"/>
              <a:t> </a:t>
            </a:r>
            <a:r>
              <a:rPr lang="en-US" altLang="zh-CN" dirty="0" smtClean="0"/>
              <a:t>AFS authentication, No root privilege, public storage</a:t>
            </a:r>
          </a:p>
          <a:p>
            <a:pPr lvl="2"/>
            <a:r>
              <a:rPr lang="en-US" altLang="zh-CN" dirty="0"/>
              <a:t> </a:t>
            </a:r>
            <a:r>
              <a:rPr lang="en-US" altLang="zh-CN" dirty="0" smtClean="0"/>
              <a:t>No some limitations like memory, CPU time, process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OS types</a:t>
            </a:r>
          </a:p>
          <a:p>
            <a:pPr lvl="1"/>
            <a:r>
              <a:rPr lang="en-US" altLang="zh-CN" dirty="0" smtClean="0"/>
              <a:t> SL 55, SL 58, SL65, 64 bits,  SL 65 32 bits,  Win7 64 bits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add new types depends on user requirement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VM IP address</a:t>
            </a:r>
          </a:p>
          <a:p>
            <a:pPr lvl="1"/>
            <a:r>
              <a:rPr lang="en-US" altLang="zh-CN" dirty="0" smtClean="0"/>
              <a:t>internal IP address (192.168.*.*) is allocated automatically</a:t>
            </a:r>
            <a:endParaRPr lang="zh-CN" altLang="en-US" dirty="0"/>
          </a:p>
          <a:p>
            <a:pPr lvl="1"/>
            <a:r>
              <a:rPr lang="en-US" altLang="zh-CN" dirty="0" smtClean="0"/>
              <a:t>foreign </a:t>
            </a:r>
            <a:r>
              <a:rPr lang="en-US" altLang="zh-CN" dirty="0"/>
              <a:t>IP address </a:t>
            </a:r>
            <a:r>
              <a:rPr lang="en-US" altLang="zh-CN" dirty="0" smtClean="0"/>
              <a:t>(202.122.35.*) need  the approval of administrator</a:t>
            </a:r>
          </a:p>
        </p:txBody>
      </p:sp>
      <p:sp>
        <p:nvSpPr>
          <p:cNvPr id="4" name="矩形 3"/>
          <p:cNvSpPr/>
          <p:nvPr/>
        </p:nvSpPr>
        <p:spPr>
          <a:xfrm>
            <a:off x="4381889" y="3069826"/>
            <a:ext cx="4133461" cy="47893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http://cloud.ihep.ac.cn</a:t>
            </a:r>
            <a:endParaRPr lang="zh-CN" alt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6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 cloud computing is widely accepted by industrial and scientific domain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Scientific computing are preparing the move to cloud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CERNCloud</a:t>
            </a:r>
            <a:r>
              <a:rPr lang="en-US" altLang="zh-CN" sz="2000" dirty="0" smtClean="0"/>
              <a:t> is largest scientific cloud in the world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performance penalties </a:t>
            </a:r>
            <a:r>
              <a:rPr lang="en-US" altLang="zh-CN" sz="2000" dirty="0" smtClean="0"/>
              <a:t>is acceptable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IHEPCloud</a:t>
            </a:r>
            <a:r>
              <a:rPr lang="en-US" altLang="zh-CN" sz="2000" dirty="0" smtClean="0"/>
              <a:t> aims at providing self-service virtual machine platform for IHEP user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More resources will be added to </a:t>
            </a:r>
            <a:r>
              <a:rPr lang="en-US" altLang="zh-CN" sz="2000" dirty="0" err="1" smtClean="0"/>
              <a:t>IHEPCloud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17720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497015"/>
            <a:ext cx="8968154" cy="1735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altLang="zh-CN" sz="5400" dirty="0" smtClean="0">
                <a:latin typeface="Century Gothic" panose="020B0502020202020204" pitchFamily="34" charset="0"/>
              </a:rPr>
              <a:t>Thank you!</a:t>
            </a:r>
            <a:endParaRPr lang="zh-CN" altLang="en-US" sz="5400" dirty="0">
              <a:latin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59876" y="4232031"/>
            <a:ext cx="7608278" cy="7502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Century Gothic" panose="020B0502020202020204" pitchFamily="34" charset="0"/>
              </a:rPr>
              <a:t>Any Questions?</a:t>
            </a:r>
            <a:endParaRPr lang="en-US" altLang="zh-CN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7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856" y="238646"/>
            <a:ext cx="8900160" cy="947057"/>
          </a:xfrm>
        </p:spPr>
        <p:txBody>
          <a:bodyPr>
            <a:normAutofit/>
          </a:bodyPr>
          <a:lstStyle/>
          <a:p>
            <a:r>
              <a:rPr lang="en-US" altLang="zh-TW" dirty="0"/>
              <a:t>Virtualization -- </a:t>
            </a:r>
            <a:r>
              <a:rPr lang="en-US" altLang="zh-TW" sz="3200" dirty="0"/>
              <a:t>a Server for </a:t>
            </a:r>
            <a:r>
              <a:rPr lang="en-US" altLang="zh-TW" sz="3200" dirty="0" smtClean="0"/>
              <a:t>Multiple OS </a:t>
            </a:r>
            <a:endParaRPr lang="zh-CN" altLang="en-US" sz="3200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995125" y="3031353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066562" y="4101328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Tahoma" panose="020B0604030504040204" pitchFamily="34" charset="0"/>
              </a:rPr>
              <a:t>Hardware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066562" y="3093265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Operating</a:t>
            </a:r>
          </a:p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066562" y="2085203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Applications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197917" y="4228646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Tahoma" panose="020B0604030504040204" pitchFamily="34" charset="0"/>
              </a:rPr>
              <a:t>Hardware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262880" y="1491796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334317" y="2561771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Operating</a:t>
            </a:r>
          </a:p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334317" y="1553708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6209030" y="3723821"/>
            <a:ext cx="1562100" cy="4318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Tahoma" panose="020B0604030504040204" pitchFamily="34" charset="0"/>
              </a:rPr>
              <a:t>Hypervisor</a:t>
            </a:r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5696267" y="1420358"/>
            <a:ext cx="1727200" cy="2055813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4" name="AutoShape 40"/>
          <p:cNvSpPr>
            <a:spLocks noChangeArrowheads="1"/>
          </p:cNvSpPr>
          <p:nvPr/>
        </p:nvSpPr>
        <p:spPr bwMode="auto">
          <a:xfrm>
            <a:off x="5767705" y="2490333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Operating</a:t>
            </a:r>
          </a:p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15" name="AutoShape 41"/>
          <p:cNvSpPr>
            <a:spLocks noChangeArrowheads="1"/>
          </p:cNvSpPr>
          <p:nvPr/>
        </p:nvSpPr>
        <p:spPr bwMode="auto">
          <a:xfrm>
            <a:off x="5767705" y="1482271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16" name="AutoShape 43"/>
          <p:cNvSpPr>
            <a:spLocks noChangeArrowheads="1"/>
          </p:cNvSpPr>
          <p:nvPr/>
        </p:nvSpPr>
        <p:spPr bwMode="auto">
          <a:xfrm>
            <a:off x="6126480" y="1307646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7" name="AutoShape 44"/>
          <p:cNvSpPr>
            <a:spLocks noChangeArrowheads="1"/>
          </p:cNvSpPr>
          <p:nvPr/>
        </p:nvSpPr>
        <p:spPr bwMode="auto">
          <a:xfrm>
            <a:off x="6197917" y="2377621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Operating</a:t>
            </a:r>
          </a:p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18" name="AutoShape 45"/>
          <p:cNvSpPr>
            <a:spLocks noChangeArrowheads="1"/>
          </p:cNvSpPr>
          <p:nvPr/>
        </p:nvSpPr>
        <p:spPr bwMode="auto">
          <a:xfrm>
            <a:off x="6197917" y="1369558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6486842" y="1164771"/>
            <a:ext cx="1727200" cy="2055812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6558280" y="2234746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Operating</a:t>
            </a:r>
          </a:p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6558280" y="1226683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Application</a:t>
            </a:r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6965474" y="1015228"/>
            <a:ext cx="1727200" cy="2055813"/>
          </a:xfrm>
          <a:prstGeom prst="roundRect">
            <a:avLst>
              <a:gd name="adj" fmla="val 4134"/>
            </a:avLst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7036911" y="2085203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33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Operating</a:t>
            </a:r>
          </a:p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System</a:t>
            </a:r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7036911" y="1077141"/>
            <a:ext cx="15621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b="1">
                <a:latin typeface="Tahoma" panose="020B0604030504040204" pitchFamily="34" charset="0"/>
              </a:rPr>
              <a:t>Applications</a:t>
            </a:r>
          </a:p>
        </p:txBody>
      </p:sp>
      <p:sp>
        <p:nvSpPr>
          <p:cNvPr id="26" name="右箭头 25"/>
          <p:cNvSpPr/>
          <p:nvPr/>
        </p:nvSpPr>
        <p:spPr>
          <a:xfrm>
            <a:off x="3413760" y="3396796"/>
            <a:ext cx="1209040" cy="50464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373856" y="5230676"/>
            <a:ext cx="8497887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1400" b="1" dirty="0">
                <a:solidFill>
                  <a:schemeClr val="hlink"/>
                </a:solidFill>
                <a:latin typeface="Century Gothic" panose="020B0502020202020204" pitchFamily="34" charset="0"/>
              </a:rPr>
              <a:t>Hypervisor</a:t>
            </a:r>
            <a:r>
              <a:rPr lang="en-US" altLang="zh-TW" sz="1400" dirty="0">
                <a:latin typeface="Century Gothic" panose="020B0502020202020204" pitchFamily="34" charset="0"/>
              </a:rPr>
              <a:t> is a software program that manages multiple operating systems (or multiple instances of the same operating system) on a single computer system. </a:t>
            </a:r>
          </a:p>
          <a:p>
            <a:r>
              <a:rPr lang="en-US" altLang="zh-TW" sz="1400" dirty="0">
                <a:latin typeface="Century Gothic" panose="020B0502020202020204" pitchFamily="34" charset="0"/>
              </a:rPr>
              <a:t>The hypervisor manages the system's processor, memory, and other resources to allocate what each operating system requires. </a:t>
            </a:r>
          </a:p>
          <a:p>
            <a:r>
              <a:rPr lang="en-US" altLang="zh-TW" sz="1400" dirty="0">
                <a:latin typeface="Century Gothic" panose="020B0502020202020204" pitchFamily="34" charset="0"/>
              </a:rPr>
              <a:t>Hypervisors are designed for a particular processor architecture and may also be called </a:t>
            </a:r>
            <a:r>
              <a:rPr lang="en-US" altLang="zh-TW" sz="1400" b="1" dirty="0" smtClean="0">
                <a:solidFill>
                  <a:schemeClr val="hlink"/>
                </a:solidFill>
                <a:latin typeface="Century Gothic" panose="020B0502020202020204" pitchFamily="34" charset="0"/>
              </a:rPr>
              <a:t>VMM (Virtual Machine Manager)</a:t>
            </a:r>
            <a:r>
              <a:rPr lang="en-US" altLang="zh-TW" sz="1400" dirty="0" smtClean="0">
                <a:latin typeface="Century Gothic" panose="020B0502020202020204" pitchFamily="34" charset="0"/>
              </a:rPr>
              <a:t>.</a:t>
            </a:r>
            <a:endParaRPr lang="en-US" altLang="zh-TW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Virtualization </a:t>
            </a:r>
            <a:r>
              <a:rPr lang="zh-CN" altLang="en-US" dirty="0" smtClean="0">
                <a:solidFill>
                  <a:srgbClr val="FF0000"/>
                </a:solidFill>
              </a:rPr>
              <a:t>≠</a:t>
            </a:r>
            <a:r>
              <a:rPr lang="zh-CN" altLang="en-US" dirty="0" smtClean="0"/>
              <a:t> </a:t>
            </a:r>
            <a:r>
              <a:rPr lang="en-US" altLang="zh-CN" dirty="0" smtClean="0"/>
              <a:t>clouds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A cloud computing environment can provide one or more of these requirements for a </a:t>
            </a:r>
            <a:r>
              <a:rPr lang="en-US" altLang="zh-CN" dirty="0" smtClean="0"/>
              <a:t>cost</a:t>
            </a:r>
          </a:p>
          <a:p>
            <a:pPr lvl="1"/>
            <a:r>
              <a:rPr lang="en-US" altLang="zh-CN" dirty="0"/>
              <a:t>platform (</a:t>
            </a:r>
            <a:r>
              <a:rPr lang="en-US" altLang="zh-CN" dirty="0" err="1"/>
              <a:t>PaaS</a:t>
            </a:r>
            <a:r>
              <a:rPr lang="en-US" altLang="zh-CN" dirty="0"/>
              <a:t>), </a:t>
            </a:r>
          </a:p>
          <a:p>
            <a:pPr lvl="1"/>
            <a:r>
              <a:rPr lang="en-US" altLang="zh-CN" dirty="0"/>
              <a:t>software (SaaS), </a:t>
            </a:r>
          </a:p>
          <a:p>
            <a:pPr lvl="1"/>
            <a:r>
              <a:rPr lang="en-US" altLang="zh-CN" dirty="0"/>
              <a:t>infrastructure (</a:t>
            </a:r>
            <a:r>
              <a:rPr lang="en-US" altLang="zh-CN" dirty="0" err="1"/>
              <a:t>IaaS</a:t>
            </a:r>
            <a:r>
              <a:rPr lang="en-US" altLang="zh-CN" dirty="0"/>
              <a:t>), </a:t>
            </a:r>
          </a:p>
          <a:p>
            <a:pPr lvl="1"/>
            <a:r>
              <a:rPr lang="en-US" altLang="zh-CN" dirty="0"/>
              <a:t>Services-based application programming interface (API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r>
              <a:rPr lang="en-US" altLang="zh-CN" dirty="0" smtClean="0"/>
              <a:t> Pay </a:t>
            </a:r>
            <a:r>
              <a:rPr lang="en-US" altLang="zh-CN" dirty="0"/>
              <a:t>as you go model of business</a:t>
            </a:r>
          </a:p>
          <a:p>
            <a:r>
              <a:rPr lang="en-US" altLang="zh-CN" dirty="0" smtClean="0"/>
              <a:t> When </a:t>
            </a:r>
            <a:r>
              <a:rPr lang="en-US" altLang="zh-CN" dirty="0"/>
              <a:t>using a public cloud the model is similar to renting a property than owning one.</a:t>
            </a:r>
          </a:p>
          <a:p>
            <a:r>
              <a:rPr lang="en-US" altLang="zh-CN" dirty="0" smtClean="0"/>
              <a:t> An </a:t>
            </a:r>
            <a:r>
              <a:rPr lang="en-US" altLang="zh-CN" dirty="0"/>
              <a:t>organization could also maintain a private cloud and/or use both.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45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13365</TotalTime>
  <Words>3700</Words>
  <Application>Microsoft Office PowerPoint</Application>
  <PresentationFormat>全屏显示(4:3)</PresentationFormat>
  <Paragraphs>819</Paragraphs>
  <Slides>75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92" baseType="lpstr">
      <vt:lpstr>Arial Unicode MS</vt:lpstr>
      <vt:lpstr>Didot</vt:lpstr>
      <vt:lpstr>Lucida Grande</vt:lpstr>
      <vt:lpstr>MS Gothic</vt:lpstr>
      <vt:lpstr>新細明體</vt:lpstr>
      <vt:lpstr>宋体</vt:lpstr>
      <vt:lpstr>微软雅黑</vt:lpstr>
      <vt:lpstr>Arial</vt:lpstr>
      <vt:lpstr>Arial Black</vt:lpstr>
      <vt:lpstr>Arial Narrow</vt:lpstr>
      <vt:lpstr>Calibri</vt:lpstr>
      <vt:lpstr>Cambria Math</vt:lpstr>
      <vt:lpstr>Century Gothic</vt:lpstr>
      <vt:lpstr>Tahoma</vt:lpstr>
      <vt:lpstr>Times New Roman</vt:lpstr>
      <vt:lpstr>Wingdings</vt:lpstr>
      <vt:lpstr>Office 主题</vt:lpstr>
      <vt:lpstr>High Energy Physics Analysis in Cloud</vt:lpstr>
      <vt:lpstr>PowerPoint 演示文稿</vt:lpstr>
      <vt:lpstr>Contents</vt:lpstr>
      <vt:lpstr>Contents</vt:lpstr>
      <vt:lpstr>A Golden Era in Computing</vt:lpstr>
      <vt:lpstr>A Lot of Servers/Machines</vt:lpstr>
      <vt:lpstr>Virtualization</vt:lpstr>
      <vt:lpstr>Virtualization -- a Server for Multiple OS </vt:lpstr>
      <vt:lpstr>Virtualization ≠ clouds </vt:lpstr>
      <vt:lpstr>PowerPoint 演示文稿</vt:lpstr>
      <vt:lpstr>What is Cloud?</vt:lpstr>
      <vt:lpstr>PowerPoint 演示文稿</vt:lpstr>
      <vt:lpstr>SaaS: Software as a Service</vt:lpstr>
      <vt:lpstr>PaaS: Platform as a Service</vt:lpstr>
      <vt:lpstr>Google App Engine </vt:lpstr>
      <vt:lpstr>Windows Azure</vt:lpstr>
      <vt:lpstr>IaaS: Infrastructure as a Service</vt:lpstr>
      <vt:lpstr>Amazon EC2</vt:lpstr>
      <vt:lpstr>Service model stack</vt:lpstr>
      <vt:lpstr>PowerPoint 演示文稿</vt:lpstr>
      <vt:lpstr>Deployment Models: Private</vt:lpstr>
      <vt:lpstr>Deployment Models: Public</vt:lpstr>
      <vt:lpstr>Deployment Models: Community</vt:lpstr>
      <vt:lpstr>Contents</vt:lpstr>
      <vt:lpstr>Deployment Models: Hybrid</vt:lpstr>
      <vt:lpstr>Traditional Scientific computing</vt:lpstr>
      <vt:lpstr>Barriers for Adoption of Grid Model </vt:lpstr>
      <vt:lpstr>Virtualization</vt:lpstr>
      <vt:lpstr>VM Manager</vt:lpstr>
      <vt:lpstr>Openstack</vt:lpstr>
      <vt:lpstr>Virtualization of a Computing Cluster </vt:lpstr>
      <vt:lpstr>Integration of a Virtualized Cluster within a Grid  </vt:lpstr>
      <vt:lpstr>Benefits of Virtualization for Grid</vt:lpstr>
      <vt:lpstr>Cloud for Scaling out Local Infrastructures</vt:lpstr>
      <vt:lpstr>CERN Cloud</vt:lpstr>
      <vt:lpstr>CERN Cloud Architecture</vt:lpstr>
      <vt:lpstr>PowerPoint 演示文稿</vt:lpstr>
      <vt:lpstr>CERN Cloud in Numbers (1)</vt:lpstr>
      <vt:lpstr>CERN Cloud in Numbers (2)</vt:lpstr>
      <vt:lpstr>Performance problem</vt:lpstr>
      <vt:lpstr>Core Distribution &amp; Effective Impact</vt:lpstr>
      <vt:lpstr>Contents</vt:lpstr>
      <vt:lpstr>PowerPoint 演示文稿</vt:lpstr>
      <vt:lpstr>PowerPoint 演示文稿</vt:lpstr>
      <vt:lpstr>PowerPoint 演示文稿</vt:lpstr>
      <vt:lpstr>LHC data</vt:lpstr>
      <vt:lpstr>MONARC Project</vt:lpstr>
      <vt:lpstr>WLCG Grid</vt:lpstr>
      <vt:lpstr>PowerPoint 演示文稿</vt:lpstr>
      <vt:lpstr>PowerPoint 演示文稿</vt:lpstr>
      <vt:lpstr>Grid computing</vt:lpstr>
      <vt:lpstr>Grid middleware</vt:lpstr>
      <vt:lpstr>Standard grid problems</vt:lpstr>
      <vt:lpstr>Pilot job mechanism</vt:lpstr>
      <vt:lpstr>PanDA</vt:lpstr>
      <vt:lpstr>PowerPoint 演示文稿</vt:lpstr>
      <vt:lpstr>Dirac</vt:lpstr>
      <vt:lpstr>Dirac – clouds integration</vt:lpstr>
      <vt:lpstr>Volunteer computing (VC)</vt:lpstr>
      <vt:lpstr>BOINC Desktop Grids</vt:lpstr>
      <vt:lpstr>Contents</vt:lpstr>
      <vt:lpstr>Time to change IT strategy</vt:lpstr>
      <vt:lpstr>IHEPCloud: a Private IaaS platform</vt:lpstr>
      <vt:lpstr>IHEPCloud components</vt:lpstr>
      <vt:lpstr>Architecture</vt:lpstr>
      <vt:lpstr>Why does end user need IHEPCloud? </vt:lpstr>
      <vt:lpstr>Virtual computing cluster</vt:lpstr>
      <vt:lpstr>BESIII Distributed computing</vt:lpstr>
      <vt:lpstr>Cloud sites </vt:lpstr>
      <vt:lpstr>Cloud tests</vt:lpstr>
      <vt:lpstr>Performance and Physics validation</vt:lpstr>
      <vt:lpstr>Current status</vt:lpstr>
      <vt:lpstr>How to use?</vt:lpstr>
      <vt:lpstr>Conclusion</vt:lpstr>
      <vt:lpstr>PowerPoint 演示文稿</vt:lpstr>
    </vt:vector>
  </TitlesOfParts>
  <Company>Lenovo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高能所公共云架构 IhepCloud</dc:title>
  <dc:creator>cheng yaodong</dc:creator>
  <cp:lastModifiedBy>chengyaodong</cp:lastModifiedBy>
  <cp:revision>832</cp:revision>
  <dcterms:created xsi:type="dcterms:W3CDTF">2014-08-06T12:12:31Z</dcterms:created>
  <dcterms:modified xsi:type="dcterms:W3CDTF">2015-11-13T02:23:26Z</dcterms:modified>
</cp:coreProperties>
</file>