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7" r:id="rId4"/>
    <p:sldMasterId id="2147483699" r:id="rId5"/>
    <p:sldMasterId id="2147483711" r:id="rId6"/>
  </p:sldMasterIdLst>
  <p:notesMasterIdLst>
    <p:notesMasterId r:id="rId31"/>
  </p:notesMasterIdLst>
  <p:sldIdLst>
    <p:sldId id="256" r:id="rId7"/>
    <p:sldId id="276" r:id="rId8"/>
    <p:sldId id="277" r:id="rId9"/>
    <p:sldId id="280" r:id="rId10"/>
    <p:sldId id="281" r:id="rId11"/>
    <p:sldId id="282" r:id="rId12"/>
    <p:sldId id="278" r:id="rId13"/>
    <p:sldId id="279" r:id="rId14"/>
    <p:sldId id="257" r:id="rId15"/>
    <p:sldId id="258" r:id="rId16"/>
    <p:sldId id="274" r:id="rId17"/>
    <p:sldId id="273" r:id="rId18"/>
    <p:sldId id="260" r:id="rId19"/>
    <p:sldId id="264" r:id="rId20"/>
    <p:sldId id="265" r:id="rId21"/>
    <p:sldId id="266" r:id="rId22"/>
    <p:sldId id="259" r:id="rId23"/>
    <p:sldId id="271" r:id="rId24"/>
    <p:sldId id="268" r:id="rId25"/>
    <p:sldId id="269" r:id="rId26"/>
    <p:sldId id="284" r:id="rId27"/>
    <p:sldId id="283" r:id="rId28"/>
    <p:sldId id="270" r:id="rId29"/>
    <p:sldId id="267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940" autoAdjust="0"/>
  </p:normalViewPr>
  <p:slideViewPr>
    <p:cSldViewPr snapToGrid="0">
      <p:cViewPr>
        <p:scale>
          <a:sx n="100" d="100"/>
          <a:sy n="100" d="100"/>
        </p:scale>
        <p:origin x="1914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63ECC-9981-4B31-821F-4A8160AD3767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D232C-7C27-4ECE-BD2C-A41A4C911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333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EBD39-8B29-411F-B925-EED62FBBAD32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5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4E04-A609-481D-8878-A33A60540727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82EA-F668-447A-8006-0CC38134A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30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4E04-A609-481D-8878-A33A60540727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82EA-F668-447A-8006-0CC38134A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0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4E04-A609-481D-8878-A33A60540727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82EA-F668-447A-8006-0CC38134A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117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/>
            </a:pPr>
            <a:endParaRPr lang="en-US" sz="900" dirty="0">
              <a:solidFill>
                <a:srgbClr val="261748"/>
              </a:solidFill>
            </a:endParaRPr>
          </a:p>
        </p:txBody>
      </p:sp>
      <p:sp>
        <p:nvSpPr>
          <p:cNvPr id="5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</a:pPr>
            <a:endParaRPr lang="en-US" altLang="zh-CN" dirty="0" smtClean="0">
              <a:solidFill>
                <a:srgbClr val="261748"/>
              </a:solidFill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/>
            </a:pPr>
            <a:endParaRPr lang="en-US" sz="900" dirty="0">
              <a:solidFill>
                <a:srgbClr val="261748"/>
              </a:solidFill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771255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D266-7C4E-4AAF-9876-0132AA368736}" type="slidenum">
              <a:rPr lang="en-GB" altLang="zh-CN">
                <a:solidFill>
                  <a:srgbClr val="FFFFFF"/>
                </a:solidFill>
              </a:rPr>
              <a:pPr/>
              <a:t>‹#›</a:t>
            </a:fld>
            <a:endParaRPr lang="en-GB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15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EA070-0AAD-40F3-8638-241996963A2B}" type="slidenum">
              <a:rPr lang="en-GB" altLang="zh-CN">
                <a:solidFill>
                  <a:srgbClr val="FFFFFF"/>
                </a:solidFill>
              </a:rPr>
              <a:pPr/>
              <a:t>‹#›</a:t>
            </a:fld>
            <a:endParaRPr lang="en-GB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79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7CEAC-7012-408C-853A-FA708FAFA764}" type="slidenum">
              <a:rPr lang="en-GB" altLang="zh-CN">
                <a:solidFill>
                  <a:srgbClr val="FFFFFF"/>
                </a:solidFill>
              </a:rPr>
              <a:pPr/>
              <a:t>‹#›</a:t>
            </a:fld>
            <a:endParaRPr lang="en-GB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65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F2874B-A9FE-4C6D-B4BB-353C1F8C27BE}" type="slidenum">
              <a:rPr lang="en-GB" altLang="zh-CN">
                <a:solidFill>
                  <a:srgbClr val="FFFFFF"/>
                </a:solidFill>
              </a:rPr>
              <a:pPr/>
              <a:t>‹#›</a:t>
            </a:fld>
            <a:endParaRPr lang="en-GB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6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98D91-E890-4459-9DB8-286136D78585}" type="slidenum">
              <a:rPr lang="en-GB" altLang="zh-CN">
                <a:solidFill>
                  <a:srgbClr val="FFFFFF"/>
                </a:solidFill>
              </a:rPr>
              <a:pPr/>
              <a:t>‹#›</a:t>
            </a:fld>
            <a:endParaRPr lang="en-GB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46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326ED-7A8F-4CEC-A3F1-CEBFF66D2908}" type="slidenum">
              <a:rPr lang="en-GB" altLang="zh-CN">
                <a:solidFill>
                  <a:srgbClr val="FFFFFF"/>
                </a:solidFill>
              </a:rPr>
              <a:pPr/>
              <a:t>‹#›</a:t>
            </a:fld>
            <a:endParaRPr lang="en-GB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86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3A030-880A-43B3-8179-27AE4A46D5F6}" type="slidenum">
              <a:rPr lang="en-GB" altLang="zh-CN">
                <a:solidFill>
                  <a:srgbClr val="FFFFFF"/>
                </a:solidFill>
              </a:rPr>
              <a:pPr/>
              <a:t>‹#›</a:t>
            </a:fld>
            <a:endParaRPr lang="en-GB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7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4E04-A609-481D-8878-A33A60540727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82EA-F668-447A-8006-0CC38134A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739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00F15-5231-47DB-8FB6-52A1316D4678}" type="slidenum">
              <a:rPr lang="en-GB" altLang="zh-CN">
                <a:solidFill>
                  <a:srgbClr val="FFFFFF"/>
                </a:solidFill>
              </a:rPr>
              <a:pPr/>
              <a:t>‹#›</a:t>
            </a:fld>
            <a:endParaRPr lang="en-GB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09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EE31C-21BF-4B02-B7A1-BED78A19764A}" type="slidenum">
              <a:rPr lang="en-GB" altLang="zh-CN">
                <a:solidFill>
                  <a:srgbClr val="FFFFFF"/>
                </a:solidFill>
              </a:rPr>
              <a:pPr/>
              <a:t>‹#›</a:t>
            </a:fld>
            <a:endParaRPr lang="en-GB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1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2AA88-19D3-4FFB-BBBB-38721D3CFF91}" type="slidenum">
              <a:rPr lang="en-GB" altLang="zh-CN">
                <a:solidFill>
                  <a:srgbClr val="FFFFFF"/>
                </a:solidFill>
              </a:rPr>
              <a:pPr/>
              <a:t>‹#›</a:t>
            </a:fld>
            <a:endParaRPr lang="en-GB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30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13E4E-833E-48F8-BB71-338BA6F79E74}" type="slidenum">
              <a:rPr lang="en-GB" altLang="zh-CN">
                <a:solidFill>
                  <a:srgbClr val="FFFFFF"/>
                </a:solidFill>
              </a:rPr>
              <a:pPr/>
              <a:t>‹#›</a:t>
            </a:fld>
            <a:endParaRPr lang="en-GB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23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9552E-8701-4F53-BB12-5B449BE4CF55}" type="slidenum">
              <a:rPr lang="en-GB" altLang="zh-CN">
                <a:solidFill>
                  <a:srgbClr val="FFFFFF"/>
                </a:solidFill>
              </a:rPr>
              <a:pPr/>
              <a:t>‹#›</a:t>
            </a:fld>
            <a:endParaRPr lang="en-GB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97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747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7475" y="3652838"/>
            <a:ext cx="2774950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9AE32-2ABA-4E97-BBE2-B47F83D79792}" type="slidenum">
              <a:rPr lang="en-GB" altLang="zh-CN">
                <a:solidFill>
                  <a:srgbClr val="FFFFFF"/>
                </a:solidFill>
              </a:rPr>
              <a:pPr/>
              <a:t>‹#›</a:t>
            </a:fld>
            <a:endParaRPr lang="en-GB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2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8B18-5831-4FC5-ACBF-BF62766AC18E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 smtClean="0"/>
              <a:t> 单击此处编辑母版文本样式</a:t>
            </a:r>
          </a:p>
          <a:p>
            <a:pPr lvl="1"/>
            <a:r>
              <a:rPr lang="zh-CN" altLang="en-US" dirty="0" smtClean="0"/>
              <a:t> 第二级</a:t>
            </a:r>
          </a:p>
          <a:p>
            <a:pPr lvl="2"/>
            <a:r>
              <a:rPr lang="zh-CN" altLang="en-US" dirty="0" smtClean="0"/>
              <a:t> 第三级</a:t>
            </a:r>
          </a:p>
          <a:p>
            <a:pPr lvl="3"/>
            <a:r>
              <a:rPr lang="zh-CN" altLang="en-US" dirty="0" smtClean="0"/>
              <a:t> 第四级</a:t>
            </a:r>
          </a:p>
          <a:p>
            <a:pPr lvl="4"/>
            <a:r>
              <a:rPr lang="zh-CN" altLang="en-US" dirty="0" smtClean="0"/>
              <a:t> 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BECC-B305-4421-BB2B-423F9244E830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5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AE22-CA4B-48AB-91B6-35A768030DC5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9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2FB0-6670-4A9B-B6B1-977FA90F7DD7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7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4E04-A609-481D-8878-A33A60540727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82EA-F668-447A-8006-0CC38134A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429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B999-72E0-43C9-B462-6763C087FC51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9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0C4-1528-4CA8-8623-2729CF98DBB4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0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35A4-448E-4687-9CCC-67B70DE67233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2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F77F-D8FA-4631-B9AA-C74979BC5435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7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7225-D3CA-470B-A2FD-1DBB540ADEEE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9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D175-1C4E-4D24-8AB2-64EEACEE9E8F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48C8-7E48-47F4-AEA7-9271EFE18CEE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3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8B18-5831-4FC5-ACBF-BF62766AC18E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1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 smtClean="0"/>
              <a:t> 单击此处编辑母版文本样式</a:t>
            </a:r>
          </a:p>
          <a:p>
            <a:pPr lvl="1"/>
            <a:r>
              <a:rPr lang="zh-CN" altLang="en-US" dirty="0" smtClean="0"/>
              <a:t> 第二级</a:t>
            </a:r>
          </a:p>
          <a:p>
            <a:pPr lvl="2"/>
            <a:r>
              <a:rPr lang="zh-CN" altLang="en-US" dirty="0" smtClean="0"/>
              <a:t> 第三级</a:t>
            </a:r>
          </a:p>
          <a:p>
            <a:pPr lvl="3"/>
            <a:r>
              <a:rPr lang="zh-CN" altLang="en-US" dirty="0" smtClean="0"/>
              <a:t> 第四级</a:t>
            </a:r>
          </a:p>
          <a:p>
            <a:pPr lvl="4"/>
            <a:r>
              <a:rPr lang="zh-CN" altLang="en-US" dirty="0" smtClean="0"/>
              <a:t> 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BECC-B305-4421-BB2B-423F9244E830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9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AE22-CA4B-48AB-91B6-35A768030DC5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4E04-A609-481D-8878-A33A60540727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82EA-F668-447A-8006-0CC38134A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5979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2FB0-6670-4A9B-B6B1-977FA90F7DD7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8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B999-72E0-43C9-B462-6763C087FC51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5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0C4-1528-4CA8-8623-2729CF98DBB4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4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35A4-448E-4687-9CCC-67B70DE67233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9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F77F-D8FA-4631-B9AA-C74979BC5435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9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7225-D3CA-470B-A2FD-1DBB540ADEEE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1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D175-1C4E-4D24-8AB2-64EEACEE9E8F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9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48C8-7E48-47F4-AEA7-9271EFE18CEE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0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8B18-5831-4FC5-ACBF-BF62766AC18E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6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 smtClean="0"/>
              <a:t> 单击此处编辑母版文本样式</a:t>
            </a:r>
          </a:p>
          <a:p>
            <a:pPr lvl="1"/>
            <a:r>
              <a:rPr lang="zh-CN" altLang="en-US" dirty="0" smtClean="0"/>
              <a:t> 第二级</a:t>
            </a:r>
          </a:p>
          <a:p>
            <a:pPr lvl="2"/>
            <a:r>
              <a:rPr lang="zh-CN" altLang="en-US" dirty="0" smtClean="0"/>
              <a:t> 第三级</a:t>
            </a:r>
          </a:p>
          <a:p>
            <a:pPr lvl="3"/>
            <a:r>
              <a:rPr lang="zh-CN" altLang="en-US" dirty="0" smtClean="0"/>
              <a:t> 第四级</a:t>
            </a:r>
          </a:p>
          <a:p>
            <a:pPr lvl="4"/>
            <a:r>
              <a:rPr lang="zh-CN" altLang="en-US" dirty="0" smtClean="0"/>
              <a:t> 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BECC-B305-4421-BB2B-423F9244E830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4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4E04-A609-481D-8878-A33A60540727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82EA-F668-447A-8006-0CC38134A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056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AE22-CA4B-48AB-91B6-35A768030DC5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0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2FB0-6670-4A9B-B6B1-977FA90F7DD7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B999-72E0-43C9-B462-6763C087FC51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0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0C4-1528-4CA8-8623-2729CF98DBB4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8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35A4-448E-4687-9CCC-67B70DE67233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9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F77F-D8FA-4631-B9AA-C74979BC5435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7225-D3CA-470B-A2FD-1DBB540ADEEE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9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D175-1C4E-4D24-8AB2-64EEACEE9E8F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2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48C8-7E48-47F4-AEA7-9271EFE18CEE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8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8B18-5831-4FC5-ACBF-BF62766AC18E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5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4E04-A609-481D-8878-A33A60540727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82EA-F668-447A-8006-0CC38134A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6394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 smtClean="0"/>
              <a:t> 单击此处编辑母版文本样式</a:t>
            </a:r>
          </a:p>
          <a:p>
            <a:pPr lvl="1"/>
            <a:r>
              <a:rPr lang="zh-CN" altLang="en-US" dirty="0" smtClean="0"/>
              <a:t> 第二级</a:t>
            </a:r>
          </a:p>
          <a:p>
            <a:pPr lvl="2"/>
            <a:r>
              <a:rPr lang="zh-CN" altLang="en-US" dirty="0" smtClean="0"/>
              <a:t> 第三级</a:t>
            </a:r>
          </a:p>
          <a:p>
            <a:pPr lvl="3"/>
            <a:r>
              <a:rPr lang="zh-CN" altLang="en-US" dirty="0" smtClean="0"/>
              <a:t> 第四级</a:t>
            </a:r>
          </a:p>
          <a:p>
            <a:pPr lvl="4"/>
            <a:r>
              <a:rPr lang="zh-CN" altLang="en-US" dirty="0" smtClean="0"/>
              <a:t> 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BECC-B305-4421-BB2B-423F9244E830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AE22-CA4B-48AB-91B6-35A768030DC5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2FB0-6670-4A9B-B6B1-977FA90F7DD7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8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B999-72E0-43C9-B462-6763C087FC51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9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0C4-1528-4CA8-8623-2729CF98DBB4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0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35A4-448E-4687-9CCC-67B70DE67233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7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F77F-D8FA-4631-B9AA-C74979BC5435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7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7225-D3CA-470B-A2FD-1DBB540ADEEE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9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D175-1C4E-4D24-8AB2-64EEACEE9E8F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9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48C8-7E48-47F4-AEA7-9271EFE18CEE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8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4E04-A609-481D-8878-A33A60540727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82EA-F668-447A-8006-0CC38134A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59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4E04-A609-481D-8878-A33A60540727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82EA-F668-447A-8006-0CC38134A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90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4E04-A609-481D-8878-A33A60540727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82EA-F668-447A-8006-0CC38134A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11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B4E04-A609-481D-8878-A33A60540727}" type="datetimeFigureOut">
              <a:rPr lang="zh-CN" altLang="en-US" smtClean="0"/>
              <a:t>2015/11/18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82EA-F668-447A-8006-0CC38134A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04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fontAlgn="base">
              <a:spcAft>
                <a:spcPct val="0"/>
              </a:spcAft>
            </a:pPr>
            <a:fld id="{AA40A05B-AC44-4B9A-A1F2-10A1365C32DF}" type="slidenum">
              <a:rPr lang="en-GB" altLang="zh-CN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 altLang="zh-CN" dirty="0" smtClean="0">
              <a:solidFill>
                <a:srgbClr val="FFFFFF"/>
              </a:solidFill>
            </a:endParaRP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/>
            </a:pPr>
            <a:endParaRPr lang="en-US" sz="900" dirty="0">
              <a:solidFill>
                <a:srgbClr val="261748"/>
              </a:solidFill>
            </a:endParaRPr>
          </a:p>
        </p:txBody>
      </p:sp>
      <p:sp>
        <p:nvSpPr>
          <p:cNvPr id="1029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zh-CN" sz="2400" dirty="0" smtClean="0">
              <a:solidFill>
                <a:srgbClr val="261748"/>
              </a:solidFill>
            </a:endParaRPr>
          </a:p>
        </p:txBody>
      </p:sp>
      <p:sp>
        <p:nvSpPr>
          <p:cNvPr id="1030" name="Text Box 123"/>
          <p:cNvSpPr txBox="1">
            <a:spLocks noChangeArrowheads="1"/>
          </p:cNvSpPr>
          <p:nvPr/>
        </p:nvSpPr>
        <p:spPr bwMode="auto">
          <a:xfrm>
            <a:off x="1036638" y="114300"/>
            <a:ext cx="74866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dirty="0" smtClean="0">
                <a:solidFill>
                  <a:srgbClr val="FFFFFF"/>
                </a:solidFill>
              </a:rPr>
              <a:t>Thermal performance analysis and measurements for the accelerator prototype modules of European XFEL</a:t>
            </a: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text format – don’t edit!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1" name="Rectangle 26"/>
          <p:cNvSpPr txBox="1">
            <a:spLocks noChangeArrowheads="1"/>
          </p:cNvSpPr>
          <p:nvPr userDrawn="1"/>
        </p:nvSpPr>
        <p:spPr bwMode="auto">
          <a:xfrm>
            <a:off x="220663" y="6562725"/>
            <a:ext cx="10922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defPPr>
              <a:defRPr lang="de-DE"/>
            </a:defPPr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800" kern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12/06/2011</a:t>
            </a:r>
          </a:p>
        </p:txBody>
      </p:sp>
      <p:sp>
        <p:nvSpPr>
          <p:cNvPr id="12" name="Rectangle 26"/>
          <p:cNvSpPr txBox="1">
            <a:spLocks noChangeArrowheads="1"/>
          </p:cNvSpPr>
          <p:nvPr userDrawn="1"/>
        </p:nvSpPr>
        <p:spPr bwMode="auto">
          <a:xfrm>
            <a:off x="3892550" y="6562725"/>
            <a:ext cx="1687513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defPPr>
              <a:defRPr lang="de-DE"/>
            </a:defPPr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800" kern="120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    TTC Meeting/ IHEP Beijing China</a:t>
            </a:r>
          </a:p>
        </p:txBody>
      </p:sp>
      <p:pic>
        <p:nvPicPr>
          <p:cNvPr id="1036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64865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20" descr="Helmholtz_Logo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6524625"/>
            <a:ext cx="609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76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17686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664260"/>
            <a:ext cx="7886700" cy="5057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8C61FC-DDCE-4902-ABE9-48E558E91A25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7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25200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252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252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252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252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17686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664260"/>
            <a:ext cx="7886700" cy="5057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8C61FC-DDCE-4902-ABE9-48E558E91A25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6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25200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252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252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252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252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17686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664260"/>
            <a:ext cx="7886700" cy="5057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8C61FC-DDCE-4902-ABE9-48E558E91A25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1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25200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252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252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252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252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17686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664260"/>
            <a:ext cx="7886700" cy="5057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8C61FC-DDCE-4902-ABE9-48E558E91A25}" type="datetime1">
              <a:rPr lang="zh-CN" altLang="en-US" smtClean="0">
                <a:solidFill>
                  <a:prstClr val="black"/>
                </a:solidFill>
              </a:rPr>
              <a:pPr/>
              <a:t>2015/11/18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7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25200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252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252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252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25200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CEPC SRF System Heat Load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272598"/>
            <a:ext cx="6858000" cy="1655762"/>
          </a:xfrm>
        </p:spPr>
        <p:txBody>
          <a:bodyPr>
            <a:normAutofit lnSpcReduction="10000"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2015-11-18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31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5063"/>
            <a:ext cx="9065623" cy="38553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52" y="4522672"/>
            <a:ext cx="7152000" cy="1067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2880" y="5589797"/>
            <a:ext cx="8882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2 K static: CEPC has no current leads, but input and HOM coupler static load may be larger.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2 K dynamic: Booster cavity + (input coupler scaled from ILC); MR cavity</a:t>
            </a:r>
          </a:p>
          <a:p>
            <a:r>
              <a:rPr lang="en-US" altLang="zh-CN" dirty="0" smtClean="0">
                <a:solidFill>
                  <a:srgbClr val="C00000"/>
                </a:solidFill>
              </a:rPr>
              <a:t>Booster input coupler dynamic: scaled from ILC, duty factor 0.364 % (only beam time, w/o filling and decaying time, ~ x 1.5) to 20 %, power 300 kW (190 kW ?) to 20 kW; 2 K: 5 W </a:t>
            </a:r>
            <a:endParaRPr lang="zh-CN" altLang="en-US" dirty="0">
              <a:solidFill>
                <a:srgbClr val="0070C0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053589" y="590397"/>
            <a:ext cx="2181497" cy="1582718"/>
            <a:chOff x="6053589" y="590397"/>
            <a:chExt cx="2181497" cy="1582718"/>
          </a:xfrm>
        </p:grpSpPr>
        <p:sp>
          <p:nvSpPr>
            <p:cNvPr id="7" name="线形标注 1 6"/>
            <p:cNvSpPr/>
            <p:nvPr/>
          </p:nvSpPr>
          <p:spPr>
            <a:xfrm>
              <a:off x="6737212" y="1972818"/>
              <a:ext cx="1497874" cy="200297"/>
            </a:xfrm>
            <a:prstGeom prst="borderCallout1">
              <a:avLst>
                <a:gd name="adj1" fmla="val 44837"/>
                <a:gd name="adj2" fmla="val -460"/>
                <a:gd name="adj3" fmla="val -513586"/>
                <a:gd name="adj4" fmla="val -20309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053589" y="590397"/>
              <a:ext cx="17231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Input coupler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线形标注 1 10"/>
          <p:cNvSpPr/>
          <p:nvPr/>
        </p:nvSpPr>
        <p:spPr>
          <a:xfrm>
            <a:off x="4357594" y="1734421"/>
            <a:ext cx="2157506" cy="200297"/>
          </a:xfrm>
          <a:prstGeom prst="borderCallout1">
            <a:avLst>
              <a:gd name="adj1" fmla="val 44837"/>
              <a:gd name="adj2" fmla="val -460"/>
              <a:gd name="adj3" fmla="val -513586"/>
              <a:gd name="adj4" fmla="val -20309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107854" y="340742"/>
            <a:ext cx="28499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ILC TDR, XFEL measurement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212205" y="1734421"/>
            <a:ext cx="209550" cy="20029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357594" y="1972818"/>
            <a:ext cx="1485857" cy="200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>
            <a:endCxn id="18" idx="3"/>
          </p:cNvCxnSpPr>
          <p:nvPr/>
        </p:nvCxnSpPr>
        <p:spPr>
          <a:xfrm flipH="1">
            <a:off x="5843451" y="959729"/>
            <a:ext cx="578304" cy="1113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026397" y="2173115"/>
            <a:ext cx="2331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HOM cable, absorber, bellow 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-7389"/>
            <a:ext cx="7886700" cy="959220"/>
          </a:xfrm>
        </p:spPr>
        <p:txBody>
          <a:bodyPr/>
          <a:lstStyle/>
          <a:p>
            <a:r>
              <a:rPr lang="en-US" altLang="zh-CN" dirty="0" smtClean="0">
                <a:ea typeface="黑体" panose="02010609060101010101" pitchFamily="49" charset="-122"/>
              </a:rPr>
              <a:t>Booster RF Transients 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  <a:ea typeface="黑体" panose="02010609060101010101" pitchFamily="49" charset="-122"/>
              </a:rPr>
              <a:pPr/>
              <a:t>11</a:t>
            </a:fld>
            <a:endParaRPr lang="zh-CN" altLang="en-US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16928" y="2677617"/>
            <a:ext cx="3533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4s ramp beam phase change</a:t>
            </a:r>
            <a:r>
              <a:rPr lang="zh-CN" altLang="en-US" sz="1400" dirty="0" smtClean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1400" dirty="0" smtClean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off-crest</a:t>
            </a:r>
            <a:r>
              <a:rPr lang="zh-CN" altLang="en-US" sz="1400" dirty="0" smtClean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69477" y="1113780"/>
            <a:ext cx="2848059" cy="1535732"/>
            <a:chOff x="4869298" y="1238471"/>
            <a:chExt cx="3910124" cy="282039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0108" y="1238471"/>
              <a:ext cx="3509314" cy="282039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871981" y="1291273"/>
              <a:ext cx="1188697" cy="565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89.99°</a:t>
              </a:r>
              <a:endParaRPr lang="zh-CN" altLang="en-US" sz="1400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869298" y="3286212"/>
              <a:ext cx="1068963" cy="564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prstClr val="black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56.7°</a:t>
              </a:r>
              <a:endParaRPr lang="zh-CN" altLang="en-US" sz="1400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774911" y="2423263"/>
            <a:ext cx="521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/s</a:t>
            </a:r>
            <a:endParaRPr lang="zh-CN" altLang="en-US" sz="110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64" y="1230356"/>
            <a:ext cx="3437757" cy="188585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51774" y="2541940"/>
            <a:ext cx="638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 </a:t>
            </a:r>
            <a:r>
              <a:rPr lang="en-US" altLang="zh-CN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GeV</a:t>
            </a:r>
            <a:endParaRPr lang="zh-CN" altLang="en-US" sz="12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9607" y="1423646"/>
            <a:ext cx="911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120 </a:t>
            </a:r>
            <a:r>
              <a:rPr lang="en-US" altLang="zh-CN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GeV</a:t>
            </a:r>
            <a:endParaRPr lang="zh-CN" altLang="en-US" sz="12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82563" y="920362"/>
            <a:ext cx="2787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Booster magnet field cycle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16954" y="1286341"/>
            <a:ext cx="1973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extraction to main ring</a:t>
            </a:r>
            <a:endParaRPr lang="zh-CN" altLang="en-US" sz="12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79172" y="2489076"/>
            <a:ext cx="1950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injection from linac</a:t>
            </a:r>
            <a:endParaRPr lang="zh-CN" altLang="en-US" sz="12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45158" y="5534056"/>
            <a:ext cx="2521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4s </a:t>
            </a:r>
            <a:r>
              <a:rPr lang="en-US" altLang="zh-CN" sz="1400" dirty="0" smtClean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ramp cavity voltage</a:t>
            </a:r>
            <a:r>
              <a:rPr lang="zh-CN" altLang="en-US" sz="1400" dirty="0" smtClean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(red</a:t>
            </a:r>
            <a:r>
              <a:rPr lang="en-US" altLang="zh-CN" sz="1400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74" y="3065336"/>
            <a:ext cx="3568489" cy="258579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553512" y="3360811"/>
            <a:ext cx="110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ν</a:t>
            </a:r>
            <a:r>
              <a:rPr lang="en-US" altLang="zh-CN" sz="1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constant</a:t>
            </a:r>
            <a:endParaRPr lang="zh-CN" altLang="en-US" sz="12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661096" y="533703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/s</a:t>
            </a:r>
            <a:endParaRPr lang="zh-CN" altLang="en-US" sz="120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33486" y="4627503"/>
            <a:ext cx="64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/ MV</a:t>
            </a:r>
            <a:endParaRPr lang="zh-CN" altLang="en-US" sz="120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41" name="对象 40"/>
          <p:cNvGraphicFramePr>
            <a:graphicFrameLocks noChangeAspect="1"/>
          </p:cNvGraphicFramePr>
          <p:nvPr>
            <p:extLst/>
          </p:nvPr>
        </p:nvGraphicFramePr>
        <p:xfrm>
          <a:off x="4683593" y="3185941"/>
          <a:ext cx="3091983" cy="2352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Mathcad" r:id="rId6" imgW="4337050" imgH="3676650" progId="Mathcad">
                  <p:embed/>
                </p:oleObj>
              </mc:Choice>
              <mc:Fallback>
                <p:oleObj name="Mathcad" r:id="rId6" imgW="4337050" imgH="3676650" progId="Mathca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593" y="3185941"/>
                        <a:ext cx="3091983" cy="23528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文本框 41"/>
          <p:cNvSpPr txBox="1"/>
          <p:nvPr/>
        </p:nvSpPr>
        <p:spPr>
          <a:xfrm>
            <a:off x="5534993" y="5544543"/>
            <a:ext cx="1752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4s </a:t>
            </a:r>
            <a:r>
              <a:rPr lang="en-US" altLang="zh-CN" sz="1400" dirty="0" smtClean="0">
                <a:solidFill>
                  <a:prstClr val="black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ramp RF power</a:t>
            </a:r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094672" y="3360811"/>
            <a:ext cx="202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lang="en-US" altLang="zh-CN" sz="1200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=1E7</a:t>
            </a:r>
          </a:p>
          <a:p>
            <a:r>
              <a:rPr lang="en-US" altLang="zh-CN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Red: </a:t>
            </a:r>
            <a:r>
              <a:rPr lang="en-US" altLang="zh-CN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df</a:t>
            </a:r>
            <a:r>
              <a:rPr lang="en-US" altLang="zh-CN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=25Hz</a:t>
            </a:r>
          </a:p>
          <a:p>
            <a:r>
              <a:rPr lang="en-US" altLang="zh-CN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Blue: </a:t>
            </a:r>
            <a:r>
              <a:rPr lang="en-US" altLang="zh-CN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df</a:t>
            </a:r>
            <a:r>
              <a:rPr lang="en-US" altLang="zh-CN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=50Hz (w/o beam inductance)</a:t>
            </a:r>
            <a:endParaRPr lang="zh-CN" altLang="en-US" sz="12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79607" y="5912818"/>
            <a:ext cx="826389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Duty factor for continuous injection and without </a:t>
            </a:r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cavity para-phase</a:t>
            </a:r>
            <a:r>
              <a:rPr lang="zh-CN" altLang="en-US" sz="14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Cavity wall loss: 21.2 % (~ 20 %) </a:t>
            </a:r>
            <a:r>
              <a:rPr lang="zh-CN" altLang="en-US" sz="14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1400" i="1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Q</a:t>
            </a:r>
            <a:r>
              <a:rPr lang="en-US" altLang="zh-CN" sz="1400" baseline="-250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 </a:t>
            </a:r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const.</a:t>
            </a:r>
            <a:r>
              <a:rPr lang="zh-CN" altLang="en-US" sz="14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; HOM heat load: 50 %; Power Source</a:t>
            </a:r>
            <a:r>
              <a:rPr lang="zh-CN" altLang="en-US" sz="14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22.4 %</a:t>
            </a:r>
          </a:p>
          <a:p>
            <a:pPr>
              <a:spcBef>
                <a:spcPts val="600"/>
              </a:spcBef>
            </a:pPr>
            <a:r>
              <a:rPr lang="en-US" altLang="zh-CN" sz="1400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 normal operation with 90 s injection cycle, all duty factors reduce to 22 % of the continuous inj.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3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HOM Power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198743"/>
              </p:ext>
            </p:extLst>
          </p:nvPr>
        </p:nvGraphicFramePr>
        <p:xfrm>
          <a:off x="365760" y="1961016"/>
          <a:ext cx="8319952" cy="3838895"/>
        </p:xfrm>
        <a:graphic>
          <a:graphicData uri="http://schemas.openxmlformats.org/drawingml/2006/table">
            <a:tbl>
              <a:tblPr/>
              <a:tblGrid>
                <a:gridCol w="3204754"/>
                <a:gridCol w="740228"/>
                <a:gridCol w="1428207"/>
                <a:gridCol w="1710145"/>
                <a:gridCol w="1236618"/>
              </a:tblGrid>
              <a:tr h="69048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CEPC</a:t>
                      </a:r>
                    </a:p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main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CEPC booster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ILC beam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1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Bunch length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2.65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1.5</a:t>
                      </a:r>
                      <a:r>
                        <a:rPr lang="en-US" altLang="zh-CN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- </a:t>
                      </a:r>
                      <a:r>
                        <a:rPr lang="en-US" altLang="zh-CN" sz="18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2.66</a:t>
                      </a:r>
                      <a:endParaRPr lang="en-US" altLang="zh-CN" sz="18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1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HOM loss factor per cavity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V/pC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1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Bunch charge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1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Bunch spacing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3627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4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Beam current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33.2 (two beam)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1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CW HOM power per cavity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3509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10.7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1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HOM duty factor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1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HOM power per cavity with DF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3509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5.3</a:t>
                      </a:r>
                      <a:endParaRPr lang="en-US" altLang="zh-CN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6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 smtClean="0"/>
              <a:t>ILC TDR</a:t>
            </a:r>
            <a:endParaRPr lang="zh-CN" altLang="en-US" sz="40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50" y="1975242"/>
            <a:ext cx="8767899" cy="393527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6720" y="3518263"/>
            <a:ext cx="1358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6 W HOM power per module for 8 cavities (5.2 mA, 9 mA?)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D53B4AA-D98F-43DD-9080-A5A8CA273083}" type="slidenum">
              <a:rPr lang="en-GB" altLang="zh-CN" sz="1000">
                <a:solidFill>
                  <a:srgbClr val="FFFFFF"/>
                </a:solidFill>
                <a:ea typeface="Geneva" pitchFamily="1" charset="-128"/>
              </a:rPr>
              <a:pPr/>
              <a:t>14</a:t>
            </a:fld>
            <a:endParaRPr lang="en-GB" altLang="zh-CN" sz="1000" dirty="0">
              <a:solidFill>
                <a:srgbClr val="FFFFFF"/>
              </a:solidFill>
              <a:ea typeface="Geneva" pitchFamily="1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52500" y="1603375"/>
          <a:ext cx="5106989" cy="975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87938"/>
                <a:gridCol w="1091112"/>
                <a:gridCol w="1145080"/>
                <a:gridCol w="603810"/>
                <a:gridCol w="764127"/>
                <a:gridCol w="614922"/>
              </a:tblGrid>
              <a:tr h="243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Level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Measured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Calculated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XRB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Factor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XRC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</a:tr>
              <a:tr h="243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40/80 K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100-120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100-120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83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125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</a:tr>
              <a:tr h="243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5/8 K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6-11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6-12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</a:tr>
              <a:tr h="243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 K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2.1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4.8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1.3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1" marR="68571" marT="0" marB="0" anchor="ctr"/>
                </a:tc>
              </a:tr>
            </a:tbl>
          </a:graphicData>
        </a:graphic>
      </p:graphicFrame>
      <p:sp>
        <p:nvSpPr>
          <p:cNvPr id="25640" name="TextBox 5"/>
          <p:cNvSpPr txBox="1">
            <a:spLocks noChangeArrowheads="1"/>
          </p:cNvSpPr>
          <p:nvPr/>
        </p:nvSpPr>
        <p:spPr bwMode="auto">
          <a:xfrm>
            <a:off x="836613" y="1144588"/>
            <a:ext cx="5688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solidFill>
                  <a:srgbClr val="000000"/>
                </a:solidFill>
              </a:rPr>
              <a:t>Static heat load summary of PXEFL modules</a:t>
            </a:r>
          </a:p>
        </p:txBody>
      </p:sp>
      <p:sp>
        <p:nvSpPr>
          <p:cNvPr id="25641" name="Rectangle 2"/>
          <p:cNvSpPr txBox="1"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None/>
            </a:pPr>
            <a:r>
              <a:rPr lang="en-US" altLang="zh-CN" sz="2800" b="1" dirty="0" smtClean="0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25642" name="Rectangle 5"/>
          <p:cNvSpPr>
            <a:spLocks noChangeAspect="1" noChangeArrowheads="1"/>
          </p:cNvSpPr>
          <p:nvPr/>
        </p:nvSpPr>
        <p:spPr bwMode="auto">
          <a:xfrm>
            <a:off x="523875" y="3062288"/>
            <a:ext cx="75453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1800" dirty="0" smtClean="0">
                <a:solidFill>
                  <a:srgbClr val="000000"/>
                </a:solidFill>
              </a:rPr>
              <a:t>40/80 K: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100-120 W</a:t>
            </a:r>
            <a:r>
              <a:rPr lang="en-US" altLang="zh-CN" sz="1800" dirty="0" smtClean="0">
                <a:solidFill>
                  <a:srgbClr val="000000"/>
                </a:solidFill>
              </a:rPr>
              <a:t> depending on the performance of MLI.</a:t>
            </a:r>
          </a:p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1800" dirty="0" smtClean="0">
                <a:solidFill>
                  <a:srgbClr val="000000"/>
                </a:solidFill>
              </a:rPr>
              <a:t>5/8 K: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6-12 W</a:t>
            </a:r>
            <a:r>
              <a:rPr lang="en-US" altLang="zh-CN" sz="1800" dirty="0" smtClean="0">
                <a:solidFill>
                  <a:srgbClr val="000000"/>
                </a:solidFill>
              </a:rPr>
              <a:t> depending on the outer shield temperatures.</a:t>
            </a:r>
          </a:p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1800" dirty="0" smtClean="0">
                <a:solidFill>
                  <a:srgbClr val="000000"/>
                </a:solidFill>
              </a:rPr>
              <a:t>2 K: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3.5-6 W</a:t>
            </a:r>
            <a:r>
              <a:rPr lang="en-US" altLang="zh-CN" sz="1800" dirty="0" smtClean="0">
                <a:solidFill>
                  <a:srgbClr val="000000"/>
                </a:solidFill>
              </a:rPr>
              <a:t> depending on the installation skills of current leads.</a:t>
            </a:r>
          </a:p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1800" dirty="0" smtClean="0">
                <a:solidFill>
                  <a:srgbClr val="000000"/>
                </a:solidFill>
              </a:rPr>
              <a:t>Measured and calculated values have a good agreements at 5/8 K and 40/80 K.</a:t>
            </a:r>
          </a:p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1800" dirty="0" smtClean="0">
                <a:solidFill>
                  <a:srgbClr val="000000"/>
                </a:solidFill>
              </a:rPr>
              <a:t>Big deviation at 2 K caused by underestimation of cabling heat load and the installation skills of current leads.</a:t>
            </a:r>
          </a:p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1800" dirty="0" smtClean="0">
                <a:solidFill>
                  <a:srgbClr val="000000"/>
                </a:solidFill>
              </a:rPr>
              <a:t>Specified refrigerator capacity still could cover the heat load at 2 K and 40/80 K (Even come to limit) and have enough margin at 5/8 K. </a:t>
            </a:r>
            <a:endParaRPr lang="en-US" altLang="zh-CN" sz="1800" dirty="0" smtClean="0">
              <a:solidFill>
                <a:srgbClr val="7030A0"/>
              </a:solidFill>
            </a:endParaRPr>
          </a:p>
        </p:txBody>
      </p:sp>
      <p:sp>
        <p:nvSpPr>
          <p:cNvPr id="25643" name="TextBox 5"/>
          <p:cNvSpPr txBox="1">
            <a:spLocks noChangeArrowheads="1"/>
          </p:cNvSpPr>
          <p:nvPr/>
        </p:nvSpPr>
        <p:spPr bwMode="auto">
          <a:xfrm>
            <a:off x="901700" y="2632075"/>
            <a:ext cx="5216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Char char="n"/>
              <a:defRPr sz="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anose="05000000000000000000" pitchFamily="2" charset="2"/>
              <a:buNone/>
            </a:pPr>
            <a:r>
              <a:rPr lang="en-US" altLang="zh-CN" sz="1200" dirty="0" smtClean="0">
                <a:solidFill>
                  <a:srgbClr val="000000"/>
                </a:solidFill>
              </a:rPr>
              <a:t>XRB: XFEL refrigerator budget, XRC: XFEL refrigerator capacity </a:t>
            </a:r>
          </a:p>
        </p:txBody>
      </p:sp>
    </p:spTree>
    <p:extLst>
      <p:ext uri="{BB962C8B-B14F-4D97-AF65-F5344CB8AC3E}">
        <p14:creationId xmlns:p14="http://schemas.microsoft.com/office/powerpoint/2010/main" val="4278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 smtClean="0"/>
              <a:t>ILC Input Coupler</a:t>
            </a:r>
            <a:endParaRPr lang="zh-CN" altLang="en-US" sz="4000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60849"/>
            <a:ext cx="7886700" cy="4325342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326ED-7A8F-4CEC-A3F1-CEBFF66D2908}" type="slidenum">
              <a:rPr lang="en-GB" altLang="zh-CN" smtClean="0"/>
              <a:pPr/>
              <a:t>15</a:t>
            </a:fld>
            <a:endParaRPr lang="en-GB" altLang="zh-CN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038780"/>
              </p:ext>
            </p:extLst>
          </p:nvPr>
        </p:nvGraphicFramePr>
        <p:xfrm>
          <a:off x="7620000" y="4589463"/>
          <a:ext cx="4445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500"/>
              </a:tblGrid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 dirty="0" smtClean="0">
                          <a:effectLst/>
                        </a:rPr>
                        <a:t>0.02 W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100" u="none" strike="noStrike" dirty="0">
                          <a:effectLst/>
                        </a:rPr>
                        <a:t>0.22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100" u="none" strike="noStrike" dirty="0">
                          <a:effectLst/>
                        </a:rPr>
                        <a:t>2.06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020341"/>
              </p:ext>
            </p:extLst>
          </p:nvPr>
        </p:nvGraphicFramePr>
        <p:xfrm>
          <a:off x="7626350" y="5135563"/>
          <a:ext cx="431800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8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100" u="none" strike="noStrike" dirty="0">
                          <a:effectLst/>
                        </a:rPr>
                        <a:t>0.05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100" u="none" strike="noStrike" dirty="0">
                          <a:effectLst/>
                        </a:rPr>
                        <a:t>0.38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100" u="none" strike="noStrike" dirty="0">
                          <a:effectLst/>
                        </a:rPr>
                        <a:t>5.22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534" y="979973"/>
            <a:ext cx="7040018" cy="527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 smtClean="0"/>
              <a:t>CEPC MR Input </a:t>
            </a:r>
            <a:r>
              <a:rPr lang="en-US" altLang="zh-CN" sz="4000" dirty="0" smtClean="0"/>
              <a:t>Coupler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dirty="0" smtClean="0"/>
              <a:t>Static heat load</a:t>
            </a:r>
          </a:p>
          <a:p>
            <a:pPr marL="342900" lvl="1" indent="0">
              <a:buNone/>
            </a:pPr>
            <a:r>
              <a:rPr lang="en-US" altLang="zh-CN" sz="2400" dirty="0" smtClean="0"/>
              <a:t>2 K</a:t>
            </a:r>
            <a:r>
              <a:rPr lang="en-US" altLang="zh-CN" sz="2400" dirty="0"/>
              <a:t>: </a:t>
            </a:r>
            <a:r>
              <a:rPr lang="en-US" altLang="zh-CN" sz="2400" dirty="0" smtClean="0"/>
              <a:t>0.06 W</a:t>
            </a:r>
          </a:p>
          <a:p>
            <a:pPr marL="342900" lvl="1" indent="0">
              <a:buNone/>
            </a:pPr>
            <a:r>
              <a:rPr lang="en-US" altLang="zh-CN" sz="2400" dirty="0" smtClean="0"/>
              <a:t>5 K</a:t>
            </a:r>
            <a:r>
              <a:rPr lang="en-US" altLang="zh-CN" sz="2400" dirty="0"/>
              <a:t>: </a:t>
            </a:r>
            <a:r>
              <a:rPr lang="en-US" altLang="zh-CN" sz="2400" dirty="0" smtClean="0"/>
              <a:t>0.6 W</a:t>
            </a:r>
          </a:p>
          <a:p>
            <a:pPr marL="342900" lvl="1" indent="0">
              <a:buNone/>
            </a:pPr>
            <a:r>
              <a:rPr lang="en-US" altLang="zh-CN" sz="2400" dirty="0" smtClean="0"/>
              <a:t>80 K</a:t>
            </a:r>
            <a:r>
              <a:rPr lang="en-US" altLang="zh-CN" sz="2400" dirty="0"/>
              <a:t>: </a:t>
            </a:r>
            <a:r>
              <a:rPr lang="en-US" altLang="zh-CN" sz="2400" dirty="0" smtClean="0"/>
              <a:t>6 W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Dynamic heat load</a:t>
            </a:r>
          </a:p>
          <a:p>
            <a:pPr marL="342900" lvl="1" indent="0">
              <a:buNone/>
            </a:pPr>
            <a:r>
              <a:rPr lang="en-US" altLang="zh-CN" sz="2400" dirty="0" smtClean="0"/>
              <a:t>2 K</a:t>
            </a:r>
            <a:r>
              <a:rPr lang="en-US" altLang="zh-CN" sz="2400" dirty="0"/>
              <a:t>: </a:t>
            </a:r>
            <a:r>
              <a:rPr lang="en-US" altLang="zh-CN" sz="2400" dirty="0" smtClean="0"/>
              <a:t>1 W</a:t>
            </a:r>
          </a:p>
          <a:p>
            <a:pPr marL="342900" lvl="1" indent="0">
              <a:buNone/>
            </a:pPr>
            <a:r>
              <a:rPr lang="en-US" altLang="zh-CN" sz="2400" dirty="0" smtClean="0"/>
              <a:t>5 K</a:t>
            </a:r>
            <a:r>
              <a:rPr lang="en-US" altLang="zh-CN" sz="2400" dirty="0"/>
              <a:t>: </a:t>
            </a:r>
            <a:r>
              <a:rPr lang="en-US" altLang="zh-CN" sz="2400" dirty="0" smtClean="0"/>
              <a:t>10 W</a:t>
            </a:r>
          </a:p>
          <a:p>
            <a:pPr marL="342900" lvl="1" indent="0">
              <a:buNone/>
            </a:pPr>
            <a:r>
              <a:rPr lang="en-US" altLang="zh-CN" sz="2400" dirty="0" smtClean="0"/>
              <a:t>80 K</a:t>
            </a:r>
            <a:r>
              <a:rPr lang="en-US" altLang="zh-CN" sz="2400" dirty="0"/>
              <a:t>: </a:t>
            </a:r>
            <a:r>
              <a:rPr lang="en-US" altLang="zh-CN" sz="2400" dirty="0" smtClean="0"/>
              <a:t>50 W</a:t>
            </a:r>
            <a:endParaRPr lang="en-US" altLang="zh-CN" sz="24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3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4604"/>
            <a:ext cx="9144000" cy="1325563"/>
          </a:xfrm>
        </p:spPr>
        <p:txBody>
          <a:bodyPr/>
          <a:lstStyle/>
          <a:p>
            <a:r>
              <a:rPr lang="en-US" altLang="zh-CN" dirty="0" smtClean="0"/>
              <a:t>Power Coupler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00016" y="1510285"/>
            <a:ext cx="4975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ts val="750"/>
            </a:pPr>
            <a:r>
              <a:rPr lang="en-US" altLang="zh-CN" u="sng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</a:t>
            </a:r>
            <a:r>
              <a:rPr lang="en-US" altLang="zh-CN" u="sng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ain ring 650 MHz 300 kW coupler:</a:t>
            </a:r>
            <a:r>
              <a:rPr lang="en-US" altLang="zh-CN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图片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353"/>
          <a:stretch/>
        </p:blipFill>
        <p:spPr bwMode="auto">
          <a:xfrm>
            <a:off x="2551515" y="1532550"/>
            <a:ext cx="1115229" cy="24055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4086399" y="4310530"/>
            <a:ext cx="4518105" cy="1240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SzPts val="750"/>
            </a:pPr>
            <a:r>
              <a:rPr lang="en-US" altLang="zh-CN" u="sng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</a:t>
            </a:r>
            <a:r>
              <a:rPr lang="en-US" altLang="zh-CN" u="sng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ooster </a:t>
            </a:r>
            <a:r>
              <a:rPr lang="en-US" altLang="zh-CN" u="sng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1.3 GHz </a:t>
            </a:r>
            <a:r>
              <a:rPr lang="en-US" altLang="zh-CN" u="sng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4 kW coupler:</a:t>
            </a:r>
          </a:p>
          <a:p>
            <a:pPr marL="342900" indent="-342900">
              <a:buSzPts val="750"/>
              <a:buFont typeface="Wingdings" panose="05000000000000000000" pitchFamily="2" charset="2"/>
              <a:buChar char=""/>
            </a:pPr>
            <a:r>
              <a:rPr lang="en-US" altLang="zh-CN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KEK STF1-type coupler developed by IHEP (test to 800 kW with DF 0.75 % = 6 kW) or TTFIII coupler can be used.  </a:t>
            </a:r>
          </a:p>
        </p:txBody>
      </p:sp>
      <p:pic>
        <p:nvPicPr>
          <p:cNvPr id="10" name="Picture 4" descr="CIMG052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926" y="4133657"/>
            <a:ext cx="1470803" cy="212998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1" name="Picture 2" descr="100_867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782" y="1543317"/>
            <a:ext cx="1470803" cy="238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085257" y="4535908"/>
            <a:ext cx="2130045" cy="132554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000016" y="1917474"/>
            <a:ext cx="47823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750"/>
              <a:buFont typeface="Wingdings" panose="05000000000000000000" pitchFamily="2" charset="2"/>
              <a:buChar char=""/>
            </a:pPr>
            <a:r>
              <a:rPr lang="en-GB" altLang="zh-CN" sz="16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very </a:t>
            </a:r>
            <a:r>
              <a:rPr lang="en-GB" altLang="zh-CN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high power handling </a:t>
            </a:r>
            <a:r>
              <a:rPr lang="en-GB" altLang="zh-CN" sz="16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capacity</a:t>
            </a:r>
          </a:p>
          <a:p>
            <a:pPr marL="342900" lvl="0" indent="-342900">
              <a:spcAft>
                <a:spcPts val="0"/>
              </a:spcAft>
              <a:buSzPts val="750"/>
              <a:buFont typeface="Wingdings" panose="05000000000000000000" pitchFamily="2" charset="2"/>
              <a:buChar char=""/>
            </a:pPr>
            <a:r>
              <a:rPr lang="en-GB" altLang="zh-CN" sz="16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two </a:t>
            </a:r>
            <a:r>
              <a:rPr lang="en-GB" altLang="zh-CN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windows for vacuum safety and cavity clean </a:t>
            </a:r>
            <a:r>
              <a:rPr lang="en-GB" altLang="zh-CN" sz="16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assembly, effective cooling</a:t>
            </a:r>
            <a:endParaRPr lang="zh-CN" altLang="zh-CN" sz="16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750"/>
              <a:buFont typeface="Wingdings" panose="05000000000000000000" pitchFamily="2" charset="2"/>
              <a:buChar char=""/>
            </a:pPr>
            <a:r>
              <a:rPr lang="en-GB" altLang="zh-CN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very small heat </a:t>
            </a:r>
            <a:r>
              <a:rPr lang="en-GB" altLang="zh-CN" sz="16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load, simple </a:t>
            </a:r>
            <a:r>
              <a:rPr lang="en-GB" altLang="zh-CN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structure for cost </a:t>
            </a:r>
            <a:r>
              <a:rPr lang="en-GB" altLang="zh-CN" sz="16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saving, high </a:t>
            </a:r>
            <a:r>
              <a:rPr lang="en-GB" altLang="zh-CN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yield and </a:t>
            </a:r>
            <a:r>
              <a:rPr lang="en-GB" altLang="zh-CN" sz="16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reliability</a:t>
            </a:r>
          </a:p>
          <a:p>
            <a:pPr marL="342900" indent="-342900">
              <a:buSzPts val="750"/>
              <a:buFont typeface="Wingdings" panose="05000000000000000000" pitchFamily="2" charset="2"/>
              <a:buChar char=""/>
            </a:pPr>
            <a:r>
              <a:rPr lang="en-US" altLang="zh-CN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Tristan (70 kW) / KEKB (380 kW) / BEPCII (120 kW) type as baseline. KEK </a:t>
            </a:r>
            <a:r>
              <a:rPr lang="en-US" altLang="zh-CN" sz="1600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cERL</a:t>
            </a:r>
            <a:r>
              <a:rPr lang="en-US" altLang="zh-CN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injector coupler (one window) as reference</a:t>
            </a:r>
            <a:r>
              <a:rPr lang="en-US" altLang="zh-CN" sz="16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GB" altLang="zh-CN" sz="1600" dirty="0">
              <a:solidFill>
                <a:srgbClr val="C0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0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7"/>
    </mc:Choice>
    <mc:Fallback>
      <p:transition spd="slow" advTm="320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26558"/>
            <a:ext cx="9144000" cy="1183907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HOM Heat Load Budget</a:t>
            </a:r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328707"/>
              </p:ext>
            </p:extLst>
          </p:nvPr>
        </p:nvGraphicFramePr>
        <p:xfrm>
          <a:off x="1555922" y="1925167"/>
          <a:ext cx="5950368" cy="3024000"/>
        </p:xfrm>
        <a:graphic>
          <a:graphicData uri="http://schemas.openxmlformats.org/drawingml/2006/table">
            <a:tbl>
              <a:tblPr firstRow="1" firstCol="1" bandRow="1"/>
              <a:tblGrid>
                <a:gridCol w="3135492"/>
                <a:gridCol w="1407438"/>
                <a:gridCol w="1407438"/>
              </a:tblGrid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Main Ring</a:t>
                      </a:r>
                      <a:endParaRPr lang="zh-CN" sz="24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Booster</a:t>
                      </a:r>
                      <a:endParaRPr lang="zh-CN" sz="24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HOM power / cavity</a:t>
                      </a:r>
                      <a:endParaRPr lang="zh-CN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3.5 kW</a:t>
                      </a:r>
                      <a:endParaRPr lang="zh-CN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5.3 W</a:t>
                      </a:r>
                      <a:endParaRPr lang="zh-CN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HOM power / module</a:t>
                      </a:r>
                      <a:endParaRPr lang="zh-CN" sz="2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21 kW</a:t>
                      </a:r>
                      <a:endParaRPr lang="zh-CN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56 W</a:t>
                      </a:r>
                      <a:endParaRPr lang="zh-CN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HOM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 K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heat load / module</a:t>
                      </a:r>
                      <a:endParaRPr lang="zh-CN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13 W (0.6 %)</a:t>
                      </a:r>
                      <a:endParaRPr lang="zh-CN" sz="2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5.9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 (10%)</a:t>
                      </a:r>
                      <a:endParaRPr lang="zh-CN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HOM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 K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heat load / module</a:t>
                      </a:r>
                      <a:endParaRPr lang="zh-CN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39 W (1.8 %)</a:t>
                      </a:r>
                      <a:endParaRPr lang="zh-CN" sz="2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W</a:t>
                      </a:r>
                      <a:endParaRPr lang="zh-CN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HOM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 K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heat load / module</a:t>
                      </a:r>
                      <a:endParaRPr lang="zh-CN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390 W (18 %)</a:t>
                      </a:r>
                      <a:endParaRPr lang="zh-CN" sz="2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43.8 W</a:t>
                      </a:r>
                      <a:endParaRPr lang="zh-CN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Percent of total cryogenic load</a:t>
                      </a:r>
                      <a:endParaRPr lang="zh-CN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22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endParaRPr lang="zh-CN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endParaRPr lang="zh-CN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629490" y="5234714"/>
            <a:ext cx="83980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 </a:t>
            </a:r>
            <a:r>
              <a:rPr lang="en-GB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 heat load: design upper limit </a:t>
            </a:r>
            <a:r>
              <a:rPr lang="en-GB" altLang="zh-CN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(estimated to have enough margin)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 heat load: scaled from ILC TDR </a:t>
            </a:r>
            <a:r>
              <a:rPr lang="en-GB" altLang="zh-CN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(DF 50 </a:t>
            </a:r>
            <a:r>
              <a:rPr lang="en-GB" altLang="zh-CN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for continuous </a:t>
            </a:r>
            <a:r>
              <a:rPr lang="en-GB" altLang="zh-CN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injection)</a:t>
            </a:r>
          </a:p>
        </p:txBody>
      </p:sp>
    </p:spTree>
    <p:extLst>
      <p:ext uri="{BB962C8B-B14F-4D97-AF65-F5344CB8AC3E}">
        <p14:creationId xmlns:p14="http://schemas.microsoft.com/office/powerpoint/2010/main" val="28258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7"/>
    </mc:Choice>
    <mc:Fallback>
      <p:transition spd="slow" advTm="51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06392"/>
            <a:ext cx="9143999" cy="452387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CEPC Top-level Parameters related to SRF System (1)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/>
          </p:nvPr>
        </p:nvGraphicFramePr>
        <p:xfrm>
          <a:off x="293571" y="1539700"/>
          <a:ext cx="8460605" cy="4899120"/>
        </p:xfrm>
        <a:graphic>
          <a:graphicData uri="http://schemas.openxmlformats.org/drawingml/2006/table">
            <a:tbl>
              <a:tblPr firstRow="1" firstCol="1" bandRow="1"/>
              <a:tblGrid>
                <a:gridCol w="2391878"/>
                <a:gridCol w="871548"/>
                <a:gridCol w="1732393"/>
                <a:gridCol w="1732393"/>
                <a:gridCol w="173239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Parameter</a:t>
                      </a:r>
                      <a:endParaRPr lang="zh-CN" sz="16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Unit</a:t>
                      </a:r>
                      <a:endParaRPr lang="zh-CN" sz="16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Main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Booster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Injection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Booster Extraction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Beam energy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GeV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120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Circumference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km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54.752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54.752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54.752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Luminosity / </a:t>
                      </a: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IP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cm</a:t>
                      </a:r>
                      <a:r>
                        <a:rPr lang="en-US" sz="1600" b="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-2</a:t>
                      </a: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0" kern="12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2.04E+34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Energy loss / turn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GeV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3.11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 </a:t>
                      </a:r>
                      <a:r>
                        <a:rPr lang="en-US" altLang="zh-CN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2.81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SR</a:t>
                      </a:r>
                      <a:r>
                        <a:rPr lang="en-US" sz="16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power</a:t>
                      </a:r>
                      <a:endParaRPr lang="zh-CN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MW</a:t>
                      </a:r>
                      <a:endParaRPr lang="zh-CN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103.42</a:t>
                      </a:r>
                      <a:endParaRPr 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 W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2.46</a:t>
                      </a:r>
                      <a:endParaRPr 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Revolution </a:t>
                      </a: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period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1.83E-04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1.83E-04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1.83E-04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Revolution </a:t>
                      </a: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frequency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kHz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5.4755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5.4755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5.4755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Bunch charge</a:t>
                      </a:r>
                      <a:endParaRPr lang="zh-CN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nC</a:t>
                      </a:r>
                      <a:endParaRPr lang="zh-CN" sz="1600" b="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60.56</a:t>
                      </a:r>
                      <a:endParaRPr 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3.35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3.2</a:t>
                      </a:r>
                      <a:endParaRPr 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Bunch number</a:t>
                      </a:r>
                      <a:endParaRPr lang="zh-CN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  <a:endParaRPr lang="zh-CN" sz="1600" b="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</a:t>
                      </a:r>
                      <a:endParaRPr 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50</a:t>
                      </a:r>
                      <a:endParaRPr 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Beam </a:t>
                      </a: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current (total)</a:t>
                      </a:r>
                      <a:endParaRPr lang="zh-CN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</a:t>
                      </a:r>
                      <a:endParaRPr lang="zh-CN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33.2</a:t>
                      </a:r>
                      <a:endParaRPr 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0.87</a:t>
                      </a:r>
                      <a:endParaRPr 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Bunch spacing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1.825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3.65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3.65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Beam spectrum spacing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MHz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0.274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0.274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57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LCLS-II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83" y="1771555"/>
            <a:ext cx="6481917" cy="427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6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LCLS-II </a:t>
            </a:r>
            <a:r>
              <a:rPr lang="en-US" altLang="zh-CN" dirty="0" smtClean="0"/>
              <a:t>HOM Power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028" y="1597025"/>
            <a:ext cx="7677322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9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LCLS-II </a:t>
            </a:r>
            <a:r>
              <a:rPr lang="en-US" altLang="zh-CN" dirty="0" err="1" smtClean="0"/>
              <a:t>Untrapped</a:t>
            </a:r>
            <a:r>
              <a:rPr lang="en-US" altLang="zh-CN" dirty="0" smtClean="0"/>
              <a:t> HOM Power to 2K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156" y="1764455"/>
            <a:ext cx="6869120" cy="4591896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18941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HOM Heat Load Estimation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6410" y="1674254"/>
            <a:ext cx="8711286" cy="4668788"/>
          </a:xfrm>
        </p:spPr>
        <p:txBody>
          <a:bodyPr>
            <a:normAutofit/>
          </a:bodyPr>
          <a:lstStyle/>
          <a:p>
            <a:pPr marL="252000">
              <a:lnSpc>
                <a:spcPct val="120000"/>
              </a:lnSpc>
            </a:pPr>
            <a:r>
              <a:rPr lang="en-GB" altLang="zh-CN" sz="2000" dirty="0"/>
              <a:t>Assume 10 kW HOM power propagating through the </a:t>
            </a:r>
            <a:r>
              <a:rPr lang="en-GB" altLang="zh-CN" sz="2000" dirty="0">
                <a:solidFill>
                  <a:srgbClr val="C00000"/>
                </a:solidFill>
              </a:rPr>
              <a:t>beam tubes and bellows </a:t>
            </a:r>
            <a:r>
              <a:rPr lang="en-GB" altLang="zh-CN" sz="2000" dirty="0"/>
              <a:t>(thin copper film RRR=30, in abnormal skin effect regime), power dissipation </a:t>
            </a:r>
            <a:r>
              <a:rPr lang="en-GB" altLang="zh-CN" sz="2000" dirty="0" smtClean="0"/>
              <a:t>&lt; </a:t>
            </a:r>
            <a:r>
              <a:rPr lang="en-GB" altLang="zh-CN" sz="2000" dirty="0" smtClean="0">
                <a:solidFill>
                  <a:srgbClr val="C00000"/>
                </a:solidFill>
              </a:rPr>
              <a:t>2 </a:t>
            </a:r>
            <a:r>
              <a:rPr lang="en-GB" altLang="zh-CN" sz="2000" dirty="0">
                <a:solidFill>
                  <a:srgbClr val="C00000"/>
                </a:solidFill>
              </a:rPr>
              <a:t>W/m </a:t>
            </a:r>
            <a:r>
              <a:rPr lang="en-GB" altLang="zh-CN" sz="2000" dirty="0"/>
              <a:t>@ 2K. </a:t>
            </a:r>
            <a:endParaRPr lang="en-GB" altLang="zh-CN" sz="2000" dirty="0" smtClean="0"/>
          </a:p>
          <a:p>
            <a:pPr marL="628650" lvl="1" indent="-285750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en-GB" altLang="zh-CN" sz="1600" dirty="0" smtClean="0"/>
              <a:t>Even RRR=1 </a:t>
            </a:r>
            <a:r>
              <a:rPr lang="en-GB" altLang="zh-CN" sz="1600" dirty="0"/>
              <a:t>for copper plating </a:t>
            </a:r>
            <a:r>
              <a:rPr lang="en-GB" altLang="zh-CN" sz="1600" dirty="0" smtClean="0"/>
              <a:t>(normal </a:t>
            </a:r>
            <a:r>
              <a:rPr lang="en-GB" altLang="zh-CN" sz="1600" dirty="0"/>
              <a:t>skin effect regime), power dissipation </a:t>
            </a:r>
            <a:r>
              <a:rPr lang="en-GB" altLang="zh-CN" sz="1600" dirty="0" smtClean="0"/>
              <a:t>&lt; 10 W/m </a:t>
            </a:r>
          </a:p>
          <a:p>
            <a:pPr marL="252000">
              <a:lnSpc>
                <a:spcPct val="120000"/>
              </a:lnSpc>
            </a:pPr>
            <a:r>
              <a:rPr lang="en-GB" altLang="zh-CN" sz="2000" dirty="0" smtClean="0"/>
              <a:t>HOM </a:t>
            </a:r>
            <a:r>
              <a:rPr lang="en-GB" altLang="zh-CN" sz="2000" dirty="0"/>
              <a:t>power </a:t>
            </a:r>
            <a:r>
              <a:rPr lang="en-GB" altLang="zh-CN" sz="2000" dirty="0" smtClean="0"/>
              <a:t>loss</a:t>
            </a:r>
            <a:r>
              <a:rPr lang="en-GB" altLang="zh-CN" sz="2000" dirty="0" smtClean="0">
                <a:solidFill>
                  <a:srgbClr val="C00000"/>
                </a:solidFill>
              </a:rPr>
              <a:t> in cavity </a:t>
            </a:r>
            <a:r>
              <a:rPr lang="en-GB" altLang="zh-CN" sz="2000" dirty="0" smtClean="0"/>
              <a:t>at </a:t>
            </a:r>
            <a:r>
              <a:rPr lang="en-GB" altLang="zh-CN" sz="2000" dirty="0"/>
              <a:t>2 </a:t>
            </a:r>
            <a:r>
              <a:rPr lang="en-GB" altLang="zh-CN" sz="2000" dirty="0" smtClean="0"/>
              <a:t>K </a:t>
            </a:r>
            <a:r>
              <a:rPr lang="en-GB" altLang="zh-CN" sz="2000" dirty="0"/>
              <a:t>less than 0.3 W </a:t>
            </a:r>
            <a:r>
              <a:rPr lang="en-GB" altLang="zh-CN" sz="2000" dirty="0" smtClean="0"/>
              <a:t>(all modes </a:t>
            </a:r>
            <a:r>
              <a:rPr lang="en-GB" altLang="zh-CN" sz="2000" i="1" dirty="0" err="1" smtClean="0"/>
              <a:t>Q</a:t>
            </a:r>
            <a:r>
              <a:rPr lang="en-GB" altLang="zh-CN" sz="2000" baseline="-25000" dirty="0" err="1" smtClean="0"/>
              <a:t>ext</a:t>
            </a:r>
            <a:r>
              <a:rPr lang="en-GB" altLang="zh-CN" sz="2000" dirty="0" smtClean="0"/>
              <a:t> &lt; 10</a:t>
            </a:r>
            <a:r>
              <a:rPr lang="en-GB" altLang="zh-CN" sz="2000" baseline="30000" dirty="0" smtClean="0"/>
              <a:t>6</a:t>
            </a:r>
            <a:r>
              <a:rPr lang="en-GB" altLang="zh-CN" sz="2000" dirty="0" smtClean="0"/>
              <a:t>)</a:t>
            </a:r>
          </a:p>
          <a:p>
            <a:pPr marL="252000">
              <a:lnSpc>
                <a:spcPct val="120000"/>
              </a:lnSpc>
            </a:pPr>
            <a:r>
              <a:rPr lang="en-GB" altLang="zh-CN" sz="2000" dirty="0" smtClean="0"/>
              <a:t>Heat </a:t>
            </a:r>
            <a:r>
              <a:rPr lang="en-GB" altLang="zh-CN" sz="2000" dirty="0"/>
              <a:t>load at </a:t>
            </a:r>
            <a:r>
              <a:rPr lang="en-GB" altLang="zh-CN" sz="2000" dirty="0">
                <a:solidFill>
                  <a:srgbClr val="C00000"/>
                </a:solidFill>
              </a:rPr>
              <a:t>5 K and 80 K </a:t>
            </a:r>
            <a:r>
              <a:rPr lang="en-GB" altLang="zh-CN" sz="2000" dirty="0" smtClean="0"/>
              <a:t>dominated </a:t>
            </a:r>
            <a:r>
              <a:rPr lang="en-GB" altLang="zh-CN" sz="2000" dirty="0"/>
              <a:t>by HOM </a:t>
            </a:r>
            <a:r>
              <a:rPr lang="en-GB" altLang="zh-CN" sz="2000" dirty="0" smtClean="0">
                <a:solidFill>
                  <a:srgbClr val="C00000"/>
                </a:solidFill>
              </a:rPr>
              <a:t>cable heating</a:t>
            </a:r>
            <a:r>
              <a:rPr lang="en-GB" altLang="zh-CN" sz="2000" dirty="0" smtClean="0"/>
              <a:t>. </a:t>
            </a:r>
            <a:r>
              <a:rPr lang="en-GB" altLang="zh-CN" sz="2000" dirty="0"/>
              <a:t>Assume 0.1 dB/m power dissipation of the LEP/LHC-type rigid coaxial line (copper plated stainless steel) and 1 m length, </a:t>
            </a:r>
            <a:r>
              <a:rPr lang="en-GB" altLang="zh-CN" sz="2000" dirty="0" smtClean="0"/>
              <a:t>total </a:t>
            </a:r>
            <a:r>
              <a:rPr lang="en-GB" altLang="zh-CN" sz="2000" dirty="0"/>
              <a:t>heat load is 10 W for the resonant excitation of TM011 mode</a:t>
            </a:r>
            <a:r>
              <a:rPr lang="en-GB" altLang="zh-CN" sz="2000" dirty="0" smtClean="0"/>
              <a:t>.</a:t>
            </a:r>
          </a:p>
          <a:p>
            <a:pPr marL="252000">
              <a:lnSpc>
                <a:spcPct val="120000"/>
              </a:lnSpc>
            </a:pPr>
            <a:r>
              <a:rPr lang="en-US" altLang="zh-CN" sz="2000" dirty="0"/>
              <a:t>Further study: HOM propagating, heat load </a:t>
            </a:r>
            <a:r>
              <a:rPr lang="en-US" altLang="zh-CN" sz="2000" dirty="0" smtClean="0"/>
              <a:t>calculation, </a:t>
            </a:r>
            <a:r>
              <a:rPr lang="en-GB" altLang="zh-CN" sz="2000" dirty="0"/>
              <a:t>s</a:t>
            </a:r>
            <a:r>
              <a:rPr lang="en-GB" altLang="zh-CN" sz="2000" dirty="0" smtClean="0"/>
              <a:t>tatistical </a:t>
            </a:r>
            <a:r>
              <a:rPr lang="en-GB" altLang="zh-CN" sz="2000" dirty="0"/>
              <a:t>approach to study heat load at 2 K (LCLS-II</a:t>
            </a:r>
            <a:r>
              <a:rPr lang="en-GB" altLang="zh-CN" sz="2000" dirty="0" smtClean="0"/>
              <a:t>), </a:t>
            </a:r>
            <a:r>
              <a:rPr lang="en-US" altLang="zh-CN" sz="2000" dirty="0" smtClean="0"/>
              <a:t>trap </a:t>
            </a:r>
            <a:r>
              <a:rPr lang="en-US" altLang="zh-CN" sz="2000" dirty="0"/>
              <a:t>mode </a:t>
            </a:r>
            <a:r>
              <a:rPr lang="en-US" altLang="zh-CN" sz="2000" dirty="0" smtClean="0"/>
              <a:t>…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76E8-7192-4F0B-9B89-E5C2A811C883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50418" y="5910547"/>
            <a:ext cx="8861860" cy="445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25200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252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252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252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252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7142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"/>
    </mc:Choice>
    <mc:Fallback>
      <p:transition spd="slow" advTm="24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517" y="2047731"/>
            <a:ext cx="8528965" cy="33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/>
          </p:nvPr>
        </p:nvGraphicFramePr>
        <p:xfrm>
          <a:off x="330267" y="1457231"/>
          <a:ext cx="8460606" cy="4899120"/>
        </p:xfrm>
        <a:graphic>
          <a:graphicData uri="http://schemas.openxmlformats.org/drawingml/2006/table">
            <a:tbl>
              <a:tblPr firstRow="1" firstCol="1" bandRow="1"/>
              <a:tblGrid>
                <a:gridCol w="2557312"/>
                <a:gridCol w="770021"/>
                <a:gridCol w="1711091"/>
                <a:gridCol w="1711091"/>
                <a:gridCol w="1711091"/>
              </a:tblGrid>
              <a:tr h="2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Parameter</a:t>
                      </a:r>
                      <a:endParaRPr lang="zh-CN" sz="16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Unit</a:t>
                      </a:r>
                      <a:endParaRPr lang="zh-CN" sz="16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Main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Ring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Booster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Injection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Booster Extraction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Momentum compaction </a:t>
                      </a:r>
                      <a:endParaRPr lang="zh-CN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  <a:endParaRPr lang="zh-CN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3.36E-05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7.69E-05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7.69E-05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Energy spread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0.1629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 (linac)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0.127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Bunch length</a:t>
                      </a:r>
                      <a:endParaRPr lang="zh-CN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mm</a:t>
                      </a:r>
                      <a:endParaRPr lang="zh-CN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2.65</a:t>
                      </a:r>
                      <a:endParaRPr 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(linac)</a:t>
                      </a:r>
                      <a:endParaRPr lang="zh-CN" altLang="zh-CN" sz="16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2.66</a:t>
                      </a:r>
                      <a:endParaRPr 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RF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voltage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GV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6.87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0.213867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5.12</a:t>
                      </a:r>
                      <a:endParaRPr 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RF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frequency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GHz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0.65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1.3</a:t>
                      </a:r>
                      <a:endParaRPr 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Harmonic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number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118800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237423</a:t>
                      </a:r>
                      <a:endParaRPr lang="zh-CN" altLang="en-US" sz="16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237423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Synchrotron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tune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  <a:endParaRPr lang="zh-CN" altLang="en-US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0.180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0.32076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0.32076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Energy acceptance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(RF)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5.99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17.307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2.091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Transverse damping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turns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77.05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682122 (125 s)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85.2 (15.56 </a:t>
                      </a:r>
                      <a:r>
                        <a:rPr lang="en-US" altLang="zh-CN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Longitudinal damping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turns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38.52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341219 (62 s)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42.7 (7.789 </a:t>
                      </a:r>
                      <a:r>
                        <a:rPr lang="en-US" altLang="zh-CN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altLang="zh-CN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ifetime </a:t>
                      </a:r>
                      <a:r>
                        <a:rPr lang="en-US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Bhabha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51.77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zh-CN" alt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zh-CN" alt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Lifetime 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BS (</a:t>
                      </a:r>
                      <a:r>
                        <a:rPr lang="en-US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sim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.)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47</a:t>
                      </a:r>
                      <a:endParaRPr lang="en-US" alt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zh-CN" alt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zh-CN" alt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" y="606392"/>
            <a:ext cx="9143999" cy="452387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CEPC Top-level Parameters related to SRF System (2)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1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26013" y="4172188"/>
            <a:ext cx="459853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Total RF module length: 1.4 km</a:t>
            </a:r>
          </a:p>
          <a:p>
            <a:pPr marL="28575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Total RF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voltage: 12 GeV </a:t>
            </a:r>
          </a:p>
          <a:p>
            <a:pPr marL="28575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Beam power: 104.5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MW 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HOM power: 2 MW</a:t>
            </a:r>
          </a:p>
          <a:p>
            <a:pPr marL="28575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Installed RF power:  ~ 160 MW</a:t>
            </a:r>
          </a:p>
          <a:p>
            <a:pPr marL="28575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Installed cryogenics: ~ 100 kW @ 4.5 K 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83178" y="460275"/>
            <a:ext cx="7886700" cy="968539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0" dirty="0" smtClean="0"/>
              <a:t>CEPC SRF System Layout</a:t>
            </a:r>
            <a:endParaRPr lang="zh-CN" altLang="en-US" sz="4000" b="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01" b="3696"/>
          <a:stretch/>
        </p:blipFill>
        <p:spPr>
          <a:xfrm>
            <a:off x="204266" y="1750593"/>
            <a:ext cx="3947110" cy="3447922"/>
          </a:xfrm>
          <a:prstGeom prst="rect">
            <a:avLst/>
          </a:prstGeom>
        </p:spPr>
      </p:pic>
      <p:graphicFrame>
        <p:nvGraphicFramePr>
          <p:cNvPr id="9" name="内容占位符 6"/>
          <p:cNvGraphicFramePr>
            <a:graphicFrameLocks/>
          </p:cNvGraphicFramePr>
          <p:nvPr>
            <p:extLst/>
          </p:nvPr>
        </p:nvGraphicFramePr>
        <p:xfrm>
          <a:off x="4526528" y="1891479"/>
          <a:ext cx="4141137" cy="204636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200574"/>
                <a:gridCol w="975850"/>
                <a:gridCol w="964713"/>
              </a:tblGrid>
              <a:tr h="398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786" marR="557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Collider</a:t>
                      </a:r>
                      <a:endParaRPr lang="zh-CN" sz="1600" b="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786" marR="557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Booster</a:t>
                      </a:r>
                      <a:endParaRPr lang="zh-CN" sz="1600" b="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786" marR="557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Modules per section</a:t>
                      </a:r>
                      <a:endParaRPr lang="zh-CN" sz="1600" b="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786" marR="55786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786" marR="55786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786" marR="55786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length</a:t>
                      </a:r>
                      <a:endParaRPr lang="zh-CN" sz="1600" b="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786" marR="5578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786" marR="5578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786" marR="5578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Cavities per module</a:t>
                      </a:r>
                      <a:endParaRPr lang="zh-CN" sz="1600" b="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786" marR="5578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786" marR="5578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786" marR="5578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6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r>
                        <a:rPr lang="en-US" altLang="zh-CN" sz="16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m</a:t>
                      </a:r>
                      <a:r>
                        <a:rPr lang="en-US" altLang="zh-CN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odules</a:t>
                      </a:r>
                      <a:endParaRPr lang="zh-CN" sz="1600" b="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786" marR="5578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786" marR="5578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zh-CN" sz="160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786" marR="5578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6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r>
                        <a:rPr lang="en-US" altLang="zh-CN" sz="16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cavities</a:t>
                      </a:r>
                      <a:endParaRPr lang="zh-CN" altLang="zh-CN" sz="1600" b="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786" marR="5578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</a:t>
                      </a:r>
                      <a:endParaRPr lang="zh-CN" sz="1600" b="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786" marR="5578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endParaRPr lang="zh-CN" sz="1600" b="0" dirty="0"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786" marR="5578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07750" y="5287431"/>
            <a:ext cx="367047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Pretzel Scheme</a:t>
            </a:r>
          </a:p>
          <a:p>
            <a:pPr algn="ctr"/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symmetric half sections in each of the eight RF sections.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73450" y="6106098"/>
            <a:ext cx="2057400" cy="365125"/>
          </a:xfrm>
        </p:spPr>
        <p:txBody>
          <a:bodyPr/>
          <a:lstStyle/>
          <a:p>
            <a:fld id="{FCF376E8-7192-4F0B-9B89-E5C2A811C883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601"/>
          <a:stretch/>
        </p:blipFill>
        <p:spPr>
          <a:xfrm>
            <a:off x="654155" y="255588"/>
            <a:ext cx="3349951" cy="60330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6490" y="3910265"/>
            <a:ext cx="3511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scaled from 1.3 GHz cryomodule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259" y="798257"/>
            <a:ext cx="3511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Euro-XFEL/ILC/LCLS-II type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79" y="5867708"/>
            <a:ext cx="2952588" cy="9666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81"/>
          <a:stretch/>
        </p:blipFill>
        <p:spPr>
          <a:xfrm>
            <a:off x="3997956" y="662723"/>
            <a:ext cx="4670523" cy="60330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71673" y="34969"/>
            <a:ext cx="474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Cryomodule Layout</a:t>
            </a:r>
            <a:endParaRPr lang="zh-CN" alt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951279" y="2146300"/>
            <a:ext cx="251738" cy="254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>
            <a:stCxn id="12" idx="2"/>
          </p:cNvCxnSpPr>
          <p:nvPr/>
        </p:nvCxnSpPr>
        <p:spPr>
          <a:xfrm flipH="1">
            <a:off x="6822017" y="2273300"/>
            <a:ext cx="129262" cy="11218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6910918" y="2400300"/>
            <a:ext cx="118532" cy="9547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7096169" y="4801269"/>
            <a:ext cx="251738" cy="254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971675" y="4928269"/>
            <a:ext cx="129262" cy="11218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7058006" y="5055269"/>
            <a:ext cx="118532" cy="9547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988733" y="4457589"/>
            <a:ext cx="475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X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095456" y="1629403"/>
            <a:ext cx="475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X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971556" y="2555873"/>
            <a:ext cx="1404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Enlarge two- phase pipe and chimney. </a:t>
            </a:r>
          </a:p>
          <a:p>
            <a:endParaRPr lang="en-US" altLang="zh-CN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Omit 5K shield while keep 5K intercept for power coupler.</a:t>
            </a:r>
          </a:p>
        </p:txBody>
      </p:sp>
      <p:pic>
        <p:nvPicPr>
          <p:cNvPr id="21" name="内容占位符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79" y="3000170"/>
            <a:ext cx="2816501" cy="4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4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91802" y="353124"/>
            <a:ext cx="87978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CEPC Collider RF Section Configuration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073" y="1330809"/>
            <a:ext cx="527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IPs &amp; 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(n: six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parasitic crossing points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822736" y="1394934"/>
            <a:ext cx="478944" cy="270746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6306029" y="1279675"/>
            <a:ext cx="3008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Main Ring module (10 m)</a:t>
            </a:r>
          </a:p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our 650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MHz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5-cell cavities inside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497916" y="1926924"/>
            <a:ext cx="8883828" cy="2398502"/>
            <a:chOff x="497916" y="1954109"/>
            <a:chExt cx="8883828" cy="239850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917014" y="3027085"/>
              <a:ext cx="723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3466994" y="2635200"/>
              <a:ext cx="261257" cy="3918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流程图: 汇总连接 7"/>
            <p:cNvSpPr/>
            <p:nvPr/>
          </p:nvSpPr>
          <p:spPr>
            <a:xfrm>
              <a:off x="8144413" y="2948708"/>
              <a:ext cx="174172" cy="165462"/>
            </a:xfrm>
            <a:prstGeom prst="flowChartSummingJuncti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968705" y="2453886"/>
              <a:ext cx="1365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IP or </a:t>
              </a:r>
              <a:r>
                <a:rPr lang="en-US" altLang="zh-CN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zh-CN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左大括号 10"/>
            <p:cNvSpPr/>
            <p:nvPr/>
          </p:nvSpPr>
          <p:spPr>
            <a:xfrm rot="16200000">
              <a:off x="7473318" y="2765492"/>
              <a:ext cx="108000" cy="147600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903612" y="3613947"/>
              <a:ext cx="24781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FFS (350 m) </a:t>
              </a:r>
            </a:p>
            <a:p>
              <a:r>
                <a:rPr lang="en-US" altLang="zh-CN" sz="1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2 </a:t>
              </a:r>
              <a:r>
                <a:rPr lang="en-US" altLang="zh-CN" sz="1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FODO cells (95 m)</a:t>
              </a:r>
              <a:endParaRPr lang="zh-CN" alt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zh-CN" alt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488872" y="2628138"/>
              <a:ext cx="261257" cy="3918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977933" y="3031439"/>
              <a:ext cx="261257" cy="3918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951706" y="3031439"/>
              <a:ext cx="261257" cy="3918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4385779" y="2861856"/>
              <a:ext cx="478944" cy="27074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3815922" y="2863292"/>
              <a:ext cx="478944" cy="27074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5897825" y="2861856"/>
              <a:ext cx="478944" cy="27074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5327968" y="2863292"/>
              <a:ext cx="478944" cy="27074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2893383" y="2843424"/>
              <a:ext cx="478944" cy="27074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2323526" y="2844860"/>
              <a:ext cx="478944" cy="27074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左大括号 28"/>
            <p:cNvSpPr/>
            <p:nvPr/>
          </p:nvSpPr>
          <p:spPr>
            <a:xfrm rot="16200000">
              <a:off x="5194959" y="1990825"/>
              <a:ext cx="108000" cy="3024000"/>
            </a:xfrm>
            <a:prstGeom prst="leftBrace">
              <a:avLst/>
            </a:prstGeom>
            <a:ln>
              <a:solidFill>
                <a:srgbClr val="1000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219162" y="3613947"/>
              <a:ext cx="24003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1000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 FODO cell (47.2 m)</a:t>
              </a:r>
              <a:endParaRPr lang="zh-CN" altLang="en-US" sz="1400" dirty="0">
                <a:solidFill>
                  <a:srgbClr val="1000F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左大括号 30"/>
            <p:cNvSpPr/>
            <p:nvPr/>
          </p:nvSpPr>
          <p:spPr>
            <a:xfrm rot="16200000">
              <a:off x="2923673" y="2765492"/>
              <a:ext cx="108000" cy="1476000"/>
            </a:xfrm>
            <a:prstGeom prst="leftBrace">
              <a:avLst/>
            </a:prstGeom>
            <a:ln>
              <a:solidFill>
                <a:srgbClr val="1000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839638" y="3610118"/>
              <a:ext cx="24535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1000F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Half FODO cell (23.6 m)</a:t>
              </a:r>
              <a:endParaRPr lang="zh-CN" altLang="en-US" sz="1400" dirty="0">
                <a:solidFill>
                  <a:srgbClr val="1000F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305334" y="2852132"/>
              <a:ext cx="505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\\</a:t>
              </a:r>
              <a:endParaRPr lang="zh-CN" altLang="en-US" sz="1600" dirty="0"/>
            </a:p>
          </p:txBody>
        </p:sp>
        <p:sp>
          <p:nvSpPr>
            <p:cNvPr id="58" name="左大括号 57"/>
            <p:cNvSpPr/>
            <p:nvPr/>
          </p:nvSpPr>
          <p:spPr>
            <a:xfrm rot="16200000" flipH="1">
              <a:off x="4308112" y="286025"/>
              <a:ext cx="66604" cy="4284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919827" y="1954109"/>
              <a:ext cx="75906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Pretzel scheme Half RF Section (6 modules, 70 m), 3 module pairs (valve boxes) 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497916" y="2452971"/>
              <a:ext cx="718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073840" y="2445909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SEP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1644257" y="2852329"/>
              <a:ext cx="0" cy="18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1052073" y="2852329"/>
              <a:ext cx="0" cy="18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直接连接符 61"/>
          <p:cNvCxnSpPr/>
          <p:nvPr/>
        </p:nvCxnSpPr>
        <p:spPr>
          <a:xfrm>
            <a:off x="6917362" y="2822379"/>
            <a:ext cx="0" cy="1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6788267" y="2434626"/>
            <a:ext cx="1142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SEP (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3057" y="4669541"/>
            <a:ext cx="782593" cy="440699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251" y="4669524"/>
            <a:ext cx="1346080" cy="440699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794" y="4669524"/>
            <a:ext cx="1346080" cy="440699"/>
          </a:xfrm>
          <a:prstGeom prst="rect">
            <a:avLst/>
          </a:prstGeom>
        </p:spPr>
      </p:pic>
      <p:sp>
        <p:nvSpPr>
          <p:cNvPr id="79" name="左大括号 78"/>
          <p:cNvSpPr/>
          <p:nvPr/>
        </p:nvSpPr>
        <p:spPr>
          <a:xfrm rot="16200000">
            <a:off x="2038379" y="4677762"/>
            <a:ext cx="113864" cy="1008861"/>
          </a:xfrm>
          <a:prstGeom prst="leftBrace">
            <a:avLst/>
          </a:prstGeom>
          <a:ln>
            <a:solidFill>
              <a:srgbClr val="1000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832548" y="5296456"/>
            <a:ext cx="919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/2 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左大括号 80"/>
          <p:cNvSpPr/>
          <p:nvPr/>
        </p:nvSpPr>
        <p:spPr>
          <a:xfrm rot="16200000">
            <a:off x="2835713" y="4917865"/>
            <a:ext cx="113864" cy="528659"/>
          </a:xfrm>
          <a:prstGeom prst="leftBrace">
            <a:avLst/>
          </a:prstGeom>
          <a:ln>
            <a:solidFill>
              <a:srgbClr val="1000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2612437" y="5283859"/>
            <a:ext cx="4205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/2 [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(2n+1)</a:t>
            </a:r>
            <a:r>
              <a:rPr lang="el-GR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/2, 2 cav. with one klystron] 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658" y="4673757"/>
            <a:ext cx="782593" cy="440699"/>
          </a:xfrm>
          <a:prstGeom prst="rect">
            <a:avLst/>
          </a:prstGeom>
        </p:spPr>
      </p:pic>
      <p:sp>
        <p:nvSpPr>
          <p:cNvPr id="84" name="左大括号 83"/>
          <p:cNvSpPr/>
          <p:nvPr/>
        </p:nvSpPr>
        <p:spPr>
          <a:xfrm rot="5400000">
            <a:off x="4377514" y="1760353"/>
            <a:ext cx="77242" cy="56505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950" y="4669399"/>
            <a:ext cx="1346080" cy="440699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162" y="4671597"/>
            <a:ext cx="1346080" cy="440699"/>
          </a:xfrm>
          <a:prstGeom prst="rect">
            <a:avLst/>
          </a:prstGeom>
        </p:spPr>
      </p:pic>
      <p:sp>
        <p:nvSpPr>
          <p:cNvPr id="87" name="文本框 86"/>
          <p:cNvSpPr txBox="1"/>
          <p:nvPr/>
        </p:nvSpPr>
        <p:spPr>
          <a:xfrm>
            <a:off x="6852109" y="5292255"/>
            <a:ext cx="137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= 0.461 m     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图片 87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5506" y="4669399"/>
            <a:ext cx="250521" cy="440699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4143" y="4669462"/>
            <a:ext cx="250521" cy="440699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780" y="4670607"/>
            <a:ext cx="250521" cy="440699"/>
          </a:xfrm>
          <a:prstGeom prst="rect">
            <a:avLst/>
          </a:prstGeom>
        </p:spPr>
      </p:pic>
      <p:sp>
        <p:nvSpPr>
          <p:cNvPr id="91" name="文本框 90"/>
          <p:cNvSpPr txBox="1"/>
          <p:nvPr/>
        </p:nvSpPr>
        <p:spPr>
          <a:xfrm>
            <a:off x="2546919" y="4170307"/>
            <a:ext cx="398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RF length of one module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l-GR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/2 = 6.7 m     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269574" y="5867269"/>
            <a:ext cx="86101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For counter-rotating beams, all 5-cell cavity centers must be at n</a:t>
            </a:r>
            <a:r>
              <a:rPr lang="el-GR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/2 from 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Beam time structure various in cavities, modules, RF sections and diff. schemes. </a:t>
            </a:r>
            <a:endParaRPr lang="zh-CN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0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3451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Pretzel Scheme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3239" y="5093209"/>
            <a:ext cx="7356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48 bunches / beam, 96 parasitic collision points (~ 500 m spacing)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Horizontal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separation, no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off-center orbit in RF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One pair of electrostatic separators for each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arc (green)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One pair of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electrostatic separators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for P2, P3, P4, P6, P7, P8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6"/>
          <a:stretch/>
        </p:blipFill>
        <p:spPr>
          <a:xfrm>
            <a:off x="477211" y="1498029"/>
            <a:ext cx="4242835" cy="33874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" b="3493"/>
          <a:stretch/>
        </p:blipFill>
        <p:spPr>
          <a:xfrm>
            <a:off x="5050055" y="1375407"/>
            <a:ext cx="3576561" cy="372897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672253" y="6314908"/>
            <a:ext cx="1232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H.P. Geng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73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65" y="1392576"/>
            <a:ext cx="3793477" cy="23637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7013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Local </a:t>
            </a:r>
            <a:r>
              <a:rPr lang="en-US" altLang="zh-CN" sz="40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Double Ring </a:t>
            </a:r>
            <a:r>
              <a:rPr lang="en-US" altLang="zh-CN" sz="40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Scheme</a:t>
            </a:r>
            <a:endParaRPr lang="zh-CN" altLang="en-US" sz="4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04225" y="1513401"/>
            <a:ext cx="4706122" cy="210666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altLang="zh-CN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train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 beam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pretzel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Crab waist possible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Cost less than whole double-ring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More bunches for high luminosity Z, W</a:t>
            </a:r>
          </a:p>
          <a:p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20857" y="5859849"/>
            <a:ext cx="337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Gao, M. Xiao, M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Koratzinos</a:t>
            </a:r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373265" y="4123181"/>
          <a:ext cx="4484796" cy="210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3047"/>
                <a:gridCol w="766354"/>
                <a:gridCol w="705395"/>
              </a:tblGrid>
              <a:tr h="351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Parameters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zh-CN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lang="zh-CN" sz="140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51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Circumference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54374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51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 of one FODO cell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47.2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51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Harmonic number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118800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51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bucket length in the ring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351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Bucket number </a:t>
                      </a:r>
                      <a:r>
                        <a:rPr lang="en-US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double beam pipe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6156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zh-CN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5164292" y="4075472"/>
            <a:ext cx="33571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Local double section 10% of the whole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ring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FODO cells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1.416km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 each side of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939655" y="2153960"/>
            <a:ext cx="992472" cy="393380"/>
            <a:chOff x="673768" y="2120477"/>
            <a:chExt cx="992472" cy="39338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673768" y="2502569"/>
              <a:ext cx="992472" cy="18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1000760" y="2127057"/>
              <a:ext cx="8288" cy="3842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1334237" y="2121062"/>
              <a:ext cx="8288" cy="3842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 flipV="1">
              <a:off x="1055805" y="2127056"/>
              <a:ext cx="8288" cy="3842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 flipV="1">
              <a:off x="1111810" y="2127056"/>
              <a:ext cx="8288" cy="3842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 flipV="1">
              <a:off x="1169101" y="2127057"/>
              <a:ext cx="8288" cy="3842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 flipV="1">
              <a:off x="1224146" y="2127056"/>
              <a:ext cx="8288" cy="3842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1280151" y="2127056"/>
              <a:ext cx="8288" cy="3842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1027280" y="2129648"/>
              <a:ext cx="8288" cy="3842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 flipV="1">
              <a:off x="1357581" y="2120477"/>
              <a:ext cx="8288" cy="3842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1083913" y="2129647"/>
              <a:ext cx="8288" cy="3842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 flipV="1">
              <a:off x="1139918" y="2128059"/>
              <a:ext cx="8288" cy="3842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 flipV="1">
              <a:off x="1195621" y="2129648"/>
              <a:ext cx="8288" cy="3842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 flipV="1">
              <a:off x="1247490" y="2128059"/>
              <a:ext cx="8288" cy="3842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 flipV="1">
              <a:off x="1303495" y="2128059"/>
              <a:ext cx="8288" cy="3842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1005588" y="2126810"/>
              <a:ext cx="356821" cy="347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2411225" y="2160539"/>
            <a:ext cx="992472" cy="393380"/>
            <a:chOff x="2855263" y="2110778"/>
            <a:chExt cx="992472" cy="39338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2855263" y="2492870"/>
              <a:ext cx="992472" cy="187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 flipV="1">
              <a:off x="3182255" y="2117358"/>
              <a:ext cx="8288" cy="3842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 flipV="1">
              <a:off x="3515732" y="2111363"/>
              <a:ext cx="8288" cy="3842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 flipV="1">
              <a:off x="3237300" y="2117357"/>
              <a:ext cx="8288" cy="3842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 flipV="1">
              <a:off x="3293305" y="2117357"/>
              <a:ext cx="8288" cy="3842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 flipV="1">
              <a:off x="3350596" y="2117358"/>
              <a:ext cx="8288" cy="3842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 flipV="1">
              <a:off x="3405641" y="2117357"/>
              <a:ext cx="8288" cy="3842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 flipV="1">
              <a:off x="3461646" y="2117357"/>
              <a:ext cx="8288" cy="3842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 flipV="1">
              <a:off x="3208775" y="2119949"/>
              <a:ext cx="8288" cy="3842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 flipV="1">
              <a:off x="3539076" y="2110778"/>
              <a:ext cx="8288" cy="3842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 flipV="1">
              <a:off x="3265408" y="2119948"/>
              <a:ext cx="8288" cy="3842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 flipV="1">
              <a:off x="3321413" y="2118360"/>
              <a:ext cx="8288" cy="3842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 flipV="1">
              <a:off x="3377116" y="2119949"/>
              <a:ext cx="8288" cy="3842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 flipV="1">
              <a:off x="3428985" y="2118360"/>
              <a:ext cx="8288" cy="3842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 flipV="1">
              <a:off x="3484990" y="2118360"/>
              <a:ext cx="8288" cy="3842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3187083" y="2117111"/>
              <a:ext cx="356821" cy="347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文本框 52"/>
          <p:cNvSpPr txBox="1"/>
          <p:nvPr/>
        </p:nvSpPr>
        <p:spPr>
          <a:xfrm>
            <a:off x="903732" y="2121166"/>
            <a:ext cx="543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e</a:t>
            </a:r>
            <a:r>
              <a:rPr lang="en-US" altLang="zh-CN" sz="2000" dirty="0" smtClean="0">
                <a:solidFill>
                  <a:srgbClr val="FF0000"/>
                </a:solidFill>
              </a:rPr>
              <a:t>-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142816" y="2085098"/>
            <a:ext cx="543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B050"/>
                </a:solidFill>
              </a:rPr>
              <a:t>e+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079613" y="2630121"/>
            <a:ext cx="2380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km (10 </a:t>
            </a:r>
            <a:r>
              <a:rPr lang="el-GR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macro-bunch</a:t>
            </a:r>
            <a:endParaRPr lang="zh-CN" altLang="en-US" sz="1400" dirty="0"/>
          </a:p>
        </p:txBody>
      </p:sp>
      <p:sp>
        <p:nvSpPr>
          <p:cNvPr id="12" name="椭圆 11"/>
          <p:cNvSpPr/>
          <p:nvPr/>
        </p:nvSpPr>
        <p:spPr>
          <a:xfrm>
            <a:off x="1262193" y="1598598"/>
            <a:ext cx="115504" cy="92473"/>
          </a:xfrm>
          <a:prstGeom prst="ellipse">
            <a:avLst/>
          </a:prstGeom>
          <a:solidFill>
            <a:srgbClr val="1000FD"/>
          </a:solidFill>
          <a:ln>
            <a:solidFill>
              <a:srgbClr val="1000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3079982" y="1591392"/>
            <a:ext cx="115504" cy="92473"/>
          </a:xfrm>
          <a:prstGeom prst="ellipse">
            <a:avLst/>
          </a:prstGeom>
          <a:solidFill>
            <a:srgbClr val="1000FD"/>
          </a:solidFill>
          <a:ln>
            <a:solidFill>
              <a:srgbClr val="1000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1290298" y="3462346"/>
            <a:ext cx="115504" cy="92473"/>
          </a:xfrm>
          <a:prstGeom prst="ellipse">
            <a:avLst/>
          </a:prstGeom>
          <a:solidFill>
            <a:srgbClr val="1000FD"/>
          </a:solidFill>
          <a:ln>
            <a:solidFill>
              <a:srgbClr val="1000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3108087" y="3445515"/>
            <a:ext cx="115504" cy="92473"/>
          </a:xfrm>
          <a:prstGeom prst="ellipse">
            <a:avLst/>
          </a:prstGeom>
          <a:solidFill>
            <a:srgbClr val="1000FD"/>
          </a:solidFill>
          <a:ln>
            <a:solidFill>
              <a:srgbClr val="1000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714762" y="1862215"/>
            <a:ext cx="115504" cy="92473"/>
          </a:xfrm>
          <a:prstGeom prst="ellipse">
            <a:avLst/>
          </a:prstGeom>
          <a:solidFill>
            <a:srgbClr val="1000FD"/>
          </a:solidFill>
          <a:ln>
            <a:solidFill>
              <a:srgbClr val="1000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395875" y="2520498"/>
            <a:ext cx="115504" cy="92473"/>
          </a:xfrm>
          <a:prstGeom prst="ellipse">
            <a:avLst/>
          </a:prstGeom>
          <a:solidFill>
            <a:srgbClr val="1000FD"/>
          </a:solidFill>
          <a:ln>
            <a:solidFill>
              <a:srgbClr val="1000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707628" y="3197403"/>
            <a:ext cx="115504" cy="92473"/>
          </a:xfrm>
          <a:prstGeom prst="ellipse">
            <a:avLst/>
          </a:prstGeom>
          <a:solidFill>
            <a:srgbClr val="1000FD"/>
          </a:solidFill>
          <a:ln>
            <a:solidFill>
              <a:srgbClr val="1000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3658568" y="1818871"/>
            <a:ext cx="115504" cy="92473"/>
          </a:xfrm>
          <a:prstGeom prst="ellipse">
            <a:avLst/>
          </a:prstGeom>
          <a:solidFill>
            <a:srgbClr val="1000FD"/>
          </a:solidFill>
          <a:ln>
            <a:solidFill>
              <a:srgbClr val="1000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3995676" y="2505090"/>
            <a:ext cx="115504" cy="92473"/>
          </a:xfrm>
          <a:prstGeom prst="ellipse">
            <a:avLst/>
          </a:prstGeom>
          <a:solidFill>
            <a:srgbClr val="1000FD"/>
          </a:solidFill>
          <a:ln>
            <a:solidFill>
              <a:srgbClr val="1000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3725945" y="3152210"/>
            <a:ext cx="115504" cy="92473"/>
          </a:xfrm>
          <a:prstGeom prst="ellipse">
            <a:avLst/>
          </a:prstGeom>
          <a:solidFill>
            <a:srgbClr val="1000FD"/>
          </a:solidFill>
          <a:ln>
            <a:solidFill>
              <a:srgbClr val="1000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63499" y="1554171"/>
            <a:ext cx="44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1000FD"/>
                </a:solidFill>
              </a:rPr>
              <a:t>RF</a:t>
            </a:r>
            <a:endParaRPr lang="zh-CN" altLang="en-US" dirty="0">
              <a:solidFill>
                <a:srgbClr val="1000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005" y="1821318"/>
            <a:ext cx="8107989" cy="389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1540</Words>
  <Application>Microsoft Office PowerPoint</Application>
  <PresentationFormat>全屏显示(4:3)</PresentationFormat>
  <Paragraphs>409</Paragraphs>
  <Slides>24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6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 Unicode MS</vt:lpstr>
      <vt:lpstr>Geneva</vt:lpstr>
      <vt:lpstr>MS Mincho</vt:lpstr>
      <vt:lpstr>MS PGothic</vt:lpstr>
      <vt:lpstr>黑体</vt:lpstr>
      <vt:lpstr>宋体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DESY European XFEL</vt:lpstr>
      <vt:lpstr>1_Office 主题</vt:lpstr>
      <vt:lpstr>2_Office 主题</vt:lpstr>
      <vt:lpstr>3_Office 主题</vt:lpstr>
      <vt:lpstr>4_Office 主题</vt:lpstr>
      <vt:lpstr>Mathcad</vt:lpstr>
      <vt:lpstr>CEPC SRF System Heat Load</vt:lpstr>
      <vt:lpstr>CEPC Top-level Parameters related to SRF System (1)</vt:lpstr>
      <vt:lpstr>CEPC Top-level Parameters related to SRF System (2)</vt:lpstr>
      <vt:lpstr>CEPC SRF System Layout</vt:lpstr>
      <vt:lpstr>PowerPoint 演示文稿</vt:lpstr>
      <vt:lpstr>PowerPoint 演示文稿</vt:lpstr>
      <vt:lpstr>PowerPoint 演示文稿</vt:lpstr>
      <vt:lpstr>Local Double Ring Scheme</vt:lpstr>
      <vt:lpstr>PowerPoint 演示文稿</vt:lpstr>
      <vt:lpstr>PowerPoint 演示文稿</vt:lpstr>
      <vt:lpstr>Booster RF Transients </vt:lpstr>
      <vt:lpstr>HOM Power</vt:lpstr>
      <vt:lpstr>ILC TDR</vt:lpstr>
      <vt:lpstr>PowerPoint 演示文稿</vt:lpstr>
      <vt:lpstr>ILC Input Coupler</vt:lpstr>
      <vt:lpstr>PowerPoint 演示文稿</vt:lpstr>
      <vt:lpstr>CEPC MR Input Coupler</vt:lpstr>
      <vt:lpstr>Power Coupler</vt:lpstr>
      <vt:lpstr>HOM Heat Load Budget</vt:lpstr>
      <vt:lpstr>LCLS-II</vt:lpstr>
      <vt:lpstr>LCLS-II HOM Power</vt:lpstr>
      <vt:lpstr>LCLS-II Untrapped HOM Power to 2K</vt:lpstr>
      <vt:lpstr>HOM Heat Load Estimation</vt:lpstr>
      <vt:lpstr>PowerPoint 演示文稿</vt:lpstr>
    </vt:vector>
  </TitlesOfParts>
  <Company>IHEP, 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SRF System Heat Load</dc:title>
  <dc:creator>翟纪元</dc:creator>
  <cp:lastModifiedBy>翟纪元</cp:lastModifiedBy>
  <cp:revision>100</cp:revision>
  <dcterms:created xsi:type="dcterms:W3CDTF">2015-11-17T15:47:42Z</dcterms:created>
  <dcterms:modified xsi:type="dcterms:W3CDTF">2015-11-18T05:55:17Z</dcterms:modified>
</cp:coreProperties>
</file>