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7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C6CB-6565-41BA-9D71-327BE56EBD26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E66-480C-417B-B0A5-B1E26FA652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508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C6CB-6565-41BA-9D71-327BE56EBD26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E66-480C-417B-B0A5-B1E26FA652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86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C6CB-6565-41BA-9D71-327BE56EBD26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E66-480C-417B-B0A5-B1E26FA652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238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C6CB-6565-41BA-9D71-327BE56EBD26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E66-480C-417B-B0A5-B1E26FA652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874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C6CB-6565-41BA-9D71-327BE56EBD26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E66-480C-417B-B0A5-B1E26FA652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0473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C6CB-6565-41BA-9D71-327BE56EBD26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E66-480C-417B-B0A5-B1E26FA652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146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C6CB-6565-41BA-9D71-327BE56EBD26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E66-480C-417B-B0A5-B1E26FA652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070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C6CB-6565-41BA-9D71-327BE56EBD26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E66-480C-417B-B0A5-B1E26FA652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115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C6CB-6565-41BA-9D71-327BE56EBD26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E66-480C-417B-B0A5-B1E26FA652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197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C6CB-6565-41BA-9D71-327BE56EBD26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E66-480C-417B-B0A5-B1E26FA652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663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C6CB-6565-41BA-9D71-327BE56EBD26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E66-480C-417B-B0A5-B1E26FA652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369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2C6CB-6565-41BA-9D71-327BE56EBD26}" type="datetimeFigureOut">
              <a:rPr lang="zh-CN" altLang="en-US" smtClean="0"/>
              <a:t>2015/12/1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EE66-480C-417B-B0A5-B1E26FA652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617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6671"/>
            <a:ext cx="7886700" cy="883215"/>
          </a:xfrm>
        </p:spPr>
        <p:txBody>
          <a:bodyPr/>
          <a:lstStyle/>
          <a:p>
            <a:r>
              <a:rPr lang="en-US" altLang="zh-CN" dirty="0" smtClean="0"/>
              <a:t>Calorimeter Geometry in </a:t>
            </a:r>
            <a:r>
              <a:rPr lang="en-US" altLang="zh-CN" dirty="0" err="1" smtClean="0"/>
              <a:t>Mokka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28650" y="899886"/>
            <a:ext cx="7886700" cy="2046514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Standalone tool for silicon-based calorimeter</a:t>
            </a:r>
          </a:p>
          <a:p>
            <a:r>
              <a:rPr lang="en-US" altLang="zh-CN" dirty="0" smtClean="0"/>
              <a:t>Both for electromagnetic calorimeter and hadronic calorimeter</a:t>
            </a:r>
          </a:p>
          <a:p>
            <a:r>
              <a:rPr lang="en-US" altLang="zh-CN" dirty="0" smtClean="0"/>
              <a:t>Easy to set up for a detector on new idea</a:t>
            </a:r>
          </a:p>
          <a:p>
            <a:r>
              <a:rPr lang="en-US" altLang="zh-CN" dirty="0" smtClean="0"/>
              <a:t>Simplify as constitution on ring by ring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507" y="2387599"/>
            <a:ext cx="3575957" cy="4767943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486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4039"/>
            <a:ext cx="7886700" cy="825048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Example for option a calorimeter(1)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863599"/>
            <a:ext cx="7886700" cy="542834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zh-CN" dirty="0"/>
              <a:t>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detectorModel</a:t>
            </a:r>
            <a:r>
              <a:rPr lang="en-US" altLang="zh-CN" dirty="0"/>
              <a:t> </a:t>
            </a:r>
            <a:r>
              <a:rPr lang="en-US" altLang="zh-CN" dirty="0" smtClean="0"/>
              <a:t>CEPC_v1</a:t>
            </a:r>
          </a:p>
          <a:p>
            <a:pPr marL="0" indent="0">
              <a:buNone/>
            </a:pPr>
            <a:r>
              <a:rPr lang="en-US" altLang="zh-CN" dirty="0"/>
              <a:t>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EditGeometry</a:t>
            </a:r>
            <a:r>
              <a:rPr lang="en-US" altLang="zh-CN" dirty="0"/>
              <a:t>/</a:t>
            </a:r>
            <a:r>
              <a:rPr lang="en-US" altLang="zh-CN" dirty="0" err="1"/>
              <a:t>rmSubDetector</a:t>
            </a:r>
            <a:r>
              <a:rPr lang="en-US" altLang="zh-CN" dirty="0"/>
              <a:t> </a:t>
            </a:r>
            <a:r>
              <a:rPr lang="en-US" altLang="zh-CN" dirty="0" smtClean="0"/>
              <a:t>all                                </a:t>
            </a:r>
            <a:r>
              <a:rPr lang="en-US" altLang="zh-CN" dirty="0" smtClean="0">
                <a:solidFill>
                  <a:srgbClr val="FF0000"/>
                </a:solidFill>
              </a:rPr>
              <a:t>remove sub-detectors from database option</a:t>
            </a: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dirty="0"/>
              <a:t>#/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EditGeometry</a:t>
            </a:r>
            <a:r>
              <a:rPr lang="en-US" altLang="zh-CN" dirty="0"/>
              <a:t>/</a:t>
            </a:r>
            <a:r>
              <a:rPr lang="en-US" altLang="zh-CN" dirty="0" err="1"/>
              <a:t>rmSubDetector</a:t>
            </a:r>
            <a:r>
              <a:rPr lang="en-US" altLang="zh-CN" dirty="0"/>
              <a:t> SEcal05</a:t>
            </a:r>
          </a:p>
          <a:p>
            <a:pPr marL="0" indent="0">
              <a:buNone/>
            </a:pPr>
            <a:r>
              <a:rPr lang="en-US" altLang="zh-CN" dirty="0"/>
              <a:t>#/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EditGeometry</a:t>
            </a:r>
            <a:r>
              <a:rPr lang="en-US" altLang="zh-CN" dirty="0"/>
              <a:t>/</a:t>
            </a:r>
            <a:r>
              <a:rPr lang="en-US" altLang="zh-CN" dirty="0" err="1"/>
              <a:t>rmSubDetector</a:t>
            </a:r>
            <a:r>
              <a:rPr lang="en-US" altLang="zh-CN" dirty="0"/>
              <a:t> </a:t>
            </a:r>
            <a:r>
              <a:rPr lang="en-US" altLang="zh-CN" dirty="0" smtClean="0"/>
              <a:t>SHcalRpc01</a:t>
            </a:r>
          </a:p>
          <a:p>
            <a:pPr marL="0" indent="0">
              <a:buNone/>
            </a:pPr>
            <a:r>
              <a:rPr lang="en-US" altLang="zh-CN" dirty="0"/>
              <a:t>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EditGeometry</a:t>
            </a:r>
            <a:r>
              <a:rPr lang="en-US" altLang="zh-CN" dirty="0"/>
              <a:t>/</a:t>
            </a:r>
            <a:r>
              <a:rPr lang="en-US" altLang="zh-CN" dirty="0" err="1"/>
              <a:t>newSubDetector</a:t>
            </a:r>
            <a:r>
              <a:rPr lang="en-US" altLang="zh-CN" dirty="0"/>
              <a:t> </a:t>
            </a:r>
            <a:r>
              <a:rPr lang="en-US" altLang="zh-CN" dirty="0" err="1" smtClean="0"/>
              <a:t>SiCal</a:t>
            </a:r>
            <a:r>
              <a:rPr lang="en-US" altLang="zh-CN" dirty="0" smtClean="0"/>
              <a:t>                         </a:t>
            </a:r>
            <a:r>
              <a:rPr lang="en-US" altLang="zh-CN" dirty="0" smtClean="0">
                <a:solidFill>
                  <a:srgbClr val="FF0000"/>
                </a:solidFill>
              </a:rPr>
              <a:t>add the calorimeter not existing in database</a:t>
            </a:r>
          </a:p>
          <a:p>
            <a:pPr marL="0" indent="0">
              <a:buNone/>
            </a:pPr>
            <a:r>
              <a:rPr lang="en-US" altLang="zh-CN" dirty="0" smtClean="0"/>
              <a:t>#/</a:t>
            </a:r>
            <a:r>
              <a:rPr lang="en-US" altLang="zh-CN" dirty="0" err="1" smtClean="0"/>
              <a:t>Mokka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init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EditGeometry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addSubDetector</a:t>
            </a:r>
            <a:r>
              <a:rPr lang="en-US" altLang="zh-CN" dirty="0" smtClean="0"/>
              <a:t> </a:t>
            </a:r>
            <a:r>
              <a:rPr lang="en-US" altLang="zh-CN" dirty="0" err="1"/>
              <a:t>SiCal</a:t>
            </a:r>
            <a:r>
              <a:rPr lang="en-US" altLang="zh-CN" dirty="0"/>
              <a:t> </a:t>
            </a:r>
            <a:r>
              <a:rPr lang="en-US" altLang="zh-CN" dirty="0" smtClean="0"/>
              <a:t>                       </a:t>
            </a:r>
            <a:r>
              <a:rPr lang="en-US" altLang="zh-CN" dirty="0" smtClean="0">
                <a:solidFill>
                  <a:srgbClr val="FF0000"/>
                </a:solidFill>
              </a:rPr>
              <a:t>if</a:t>
            </a:r>
            <a:r>
              <a:rPr lang="en-US" altLang="zh-CN" dirty="0" smtClean="0"/>
              <a:t> </a:t>
            </a:r>
            <a:r>
              <a:rPr lang="en-US" altLang="zh-CN" dirty="0" err="1" smtClean="0">
                <a:solidFill>
                  <a:srgbClr val="FF0000"/>
                </a:solidFill>
              </a:rPr>
              <a:t>SiCal</a:t>
            </a:r>
            <a:r>
              <a:rPr lang="en-US" altLang="zh-CN" dirty="0" smtClean="0">
                <a:solidFill>
                  <a:srgbClr val="FF0000"/>
                </a:solidFill>
              </a:rPr>
              <a:t> was built in database </a:t>
            </a: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dirty="0" smtClean="0"/>
              <a:t>/</a:t>
            </a:r>
            <a:r>
              <a:rPr lang="en-US" altLang="zh-CN" dirty="0" err="1" smtClean="0"/>
              <a:t>Mokka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init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globalModelParameter</a:t>
            </a:r>
            <a:r>
              <a:rPr lang="en-US" altLang="zh-CN" dirty="0" smtClean="0"/>
              <a:t> </a:t>
            </a:r>
            <a:r>
              <a:rPr lang="en-US" altLang="zh-CN" dirty="0" err="1"/>
              <a:t>world_box_hx</a:t>
            </a:r>
            <a:r>
              <a:rPr lang="en-US" altLang="zh-CN" dirty="0"/>
              <a:t> </a:t>
            </a:r>
            <a:r>
              <a:rPr lang="en-US" altLang="zh-CN" dirty="0" smtClean="0"/>
              <a:t>100000         </a:t>
            </a:r>
            <a:r>
              <a:rPr lang="en-US" altLang="zh-CN" dirty="0" smtClean="0">
                <a:solidFill>
                  <a:srgbClr val="FF0000"/>
                </a:solidFill>
              </a:rPr>
              <a:t>resize the size of world, or change database </a:t>
            </a: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dirty="0"/>
              <a:t>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globalModelParameter</a:t>
            </a:r>
            <a:r>
              <a:rPr lang="en-US" altLang="zh-CN" dirty="0"/>
              <a:t> </a:t>
            </a:r>
            <a:r>
              <a:rPr lang="en-US" altLang="zh-CN" dirty="0" err="1"/>
              <a:t>world_box_hy</a:t>
            </a:r>
            <a:r>
              <a:rPr lang="en-US" altLang="zh-CN" dirty="0"/>
              <a:t> 100000</a:t>
            </a:r>
          </a:p>
          <a:p>
            <a:pPr marL="0" indent="0">
              <a:buNone/>
            </a:pPr>
            <a:r>
              <a:rPr lang="en-US" altLang="zh-CN" dirty="0"/>
              <a:t>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globalModelParameter</a:t>
            </a:r>
            <a:r>
              <a:rPr lang="en-US" altLang="zh-CN" dirty="0"/>
              <a:t> </a:t>
            </a:r>
            <a:r>
              <a:rPr lang="en-US" altLang="zh-CN" dirty="0" err="1"/>
              <a:t>world_box_hz</a:t>
            </a:r>
            <a:r>
              <a:rPr lang="en-US" altLang="zh-CN" dirty="0"/>
              <a:t> 250000</a:t>
            </a:r>
          </a:p>
          <a:p>
            <a:pPr marL="0" indent="0">
              <a:buNone/>
            </a:pPr>
            <a:r>
              <a:rPr lang="en-US" altLang="zh-CN" dirty="0"/>
              <a:t>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globalModelParameter</a:t>
            </a:r>
            <a:r>
              <a:rPr lang="en-US" altLang="zh-CN" dirty="0"/>
              <a:t> </a:t>
            </a:r>
            <a:r>
              <a:rPr lang="en-US" altLang="zh-CN" dirty="0" err="1" smtClean="0"/>
              <a:t>SiCalLayerStructure</a:t>
            </a:r>
            <a:r>
              <a:rPr lang="en-US" altLang="zh-CN" dirty="0" smtClean="0"/>
              <a:t> \ NeutMod:100,Al:2,Foam:26,Al:2,CFMix:0.5,W:2,CFMix:0.5,Cu:0.5,Air:3,PCB:2,</a:t>
            </a:r>
            <a:r>
              <a:rPr lang="en-US" altLang="zh-CN" b="1" dirty="0" smtClean="0">
                <a:solidFill>
                  <a:srgbClr val="0000CC"/>
                </a:solidFill>
              </a:rPr>
              <a:t>Si</a:t>
            </a:r>
            <a:r>
              <a:rPr lang="en-US" altLang="zh-CN" dirty="0" smtClean="0"/>
              <a:t>:0.1,</a:t>
            </a:r>
            <a:r>
              <a:rPr lang="en-US" altLang="zh-CN" b="1" dirty="0" smtClean="0">
                <a:solidFill>
                  <a:srgbClr val="0000CC"/>
                </a:solidFill>
              </a:rPr>
              <a:t>Si</a:t>
            </a:r>
            <a:r>
              <a:rPr lang="en-US" altLang="zh-CN" dirty="0" smtClean="0"/>
              <a:t>:0.1,</a:t>
            </a:r>
            <a:r>
              <a:rPr lang="en-US" altLang="zh-CN" b="1" dirty="0" smtClean="0">
                <a:solidFill>
                  <a:srgbClr val="0000CC"/>
                </a:solidFill>
              </a:rPr>
              <a:t>Si</a:t>
            </a:r>
            <a:r>
              <a:rPr lang="en-US" altLang="zh-CN" dirty="0" smtClean="0"/>
              <a:t>:0.1;(Cu:0.5,CFMix:0.5,W:</a:t>
            </a:r>
            <a:r>
              <a:rPr lang="en-US" altLang="zh-CN" dirty="0" smtClean="0">
                <a:solidFill>
                  <a:srgbClr val="FF0000"/>
                </a:solidFill>
              </a:rPr>
              <a:t>0</a:t>
            </a:r>
            <a:r>
              <a:rPr lang="en-US" altLang="zh-CN" dirty="0" smtClean="0"/>
              <a:t>,CFMix:0.5,Cu:0.5,Air:3,PCB:2,</a:t>
            </a:r>
            <a:r>
              <a:rPr lang="en-US" altLang="zh-CN" b="1" dirty="0" smtClean="0">
                <a:solidFill>
                  <a:srgbClr val="0000CC"/>
                </a:solidFill>
              </a:rPr>
              <a:t>Si</a:t>
            </a:r>
            <a:r>
              <a:rPr lang="en-US" altLang="zh-CN" dirty="0" smtClean="0"/>
              <a:t>:0.1,</a:t>
            </a:r>
            <a:r>
              <a:rPr lang="en-US" altLang="zh-CN" b="1" dirty="0" smtClean="0">
                <a:solidFill>
                  <a:srgbClr val="0000CC"/>
                </a:solidFill>
              </a:rPr>
              <a:t>Si</a:t>
            </a:r>
            <a:r>
              <a:rPr lang="en-US" altLang="zh-CN" dirty="0" smtClean="0"/>
              <a:t>:0.1,</a:t>
            </a:r>
            <a:r>
              <a:rPr lang="en-US" altLang="zh-CN" b="1" dirty="0" smtClean="0">
                <a:solidFill>
                  <a:srgbClr val="0000CC"/>
                </a:solidFill>
              </a:rPr>
              <a:t>Si</a:t>
            </a:r>
            <a:r>
              <a:rPr lang="en-US" altLang="zh-CN" dirty="0" smtClean="0"/>
              <a:t>:0.1,WCu:0.6,Cu:6,WCu:0.6,</a:t>
            </a:r>
            <a:r>
              <a:rPr lang="en-US" altLang="zh-CN" b="1" dirty="0" smtClean="0">
                <a:solidFill>
                  <a:srgbClr val="0000CC"/>
                </a:solidFill>
              </a:rPr>
              <a:t>Si</a:t>
            </a:r>
            <a:r>
              <a:rPr lang="en-US" altLang="zh-CN" dirty="0" smtClean="0"/>
              <a:t>:0.1,</a:t>
            </a:r>
            <a:r>
              <a:rPr lang="en-US" altLang="zh-CN" b="1" dirty="0" smtClean="0">
                <a:solidFill>
                  <a:srgbClr val="0000CC"/>
                </a:solidFill>
              </a:rPr>
              <a:t>Si</a:t>
            </a:r>
            <a:r>
              <a:rPr lang="en-US" altLang="zh-CN" dirty="0" smtClean="0"/>
              <a:t>:0.1,</a:t>
            </a:r>
            <a:r>
              <a:rPr lang="en-US" altLang="zh-CN" b="1" dirty="0" smtClean="0">
                <a:solidFill>
                  <a:srgbClr val="0000CC"/>
                </a:solidFill>
              </a:rPr>
              <a:t>Si</a:t>
            </a:r>
            <a:r>
              <a:rPr lang="en-US" altLang="zh-CN" dirty="0" smtClean="0"/>
              <a:t>:0.1,PCB:2,Air:3</a:t>
            </a:r>
            <a:r>
              <a:rPr lang="en-US" altLang="zh-CN" dirty="0"/>
              <a:t>)*4;(</a:t>
            </a:r>
            <a:r>
              <a:rPr lang="en-US" altLang="zh-CN" dirty="0" smtClean="0"/>
              <a:t>Cu:0.5,CFMix:0.5,W:2.8,CFMix:0.5,Cu:0.5,Air:3,PCB:2,</a:t>
            </a:r>
            <a:r>
              <a:rPr lang="en-US" altLang="zh-CN" b="1" dirty="0" smtClean="0">
                <a:solidFill>
                  <a:srgbClr val="0000CC"/>
                </a:solidFill>
              </a:rPr>
              <a:t>Si</a:t>
            </a:r>
            <a:r>
              <a:rPr lang="en-US" altLang="zh-CN" dirty="0" smtClean="0"/>
              <a:t>:0.1,</a:t>
            </a:r>
            <a:r>
              <a:rPr lang="en-US" altLang="zh-CN" b="1" dirty="0" smtClean="0">
                <a:solidFill>
                  <a:srgbClr val="0000CC"/>
                </a:solidFill>
              </a:rPr>
              <a:t>Si</a:t>
            </a:r>
            <a:r>
              <a:rPr lang="en-US" altLang="zh-CN" dirty="0" smtClean="0"/>
              <a:t>:0.1,</a:t>
            </a:r>
            <a:r>
              <a:rPr lang="en-US" altLang="zh-CN" b="1" dirty="0" smtClean="0">
                <a:solidFill>
                  <a:srgbClr val="0000CC"/>
                </a:solidFill>
              </a:rPr>
              <a:t>Si</a:t>
            </a:r>
            <a:r>
              <a:rPr lang="en-US" altLang="zh-CN" dirty="0" smtClean="0"/>
              <a:t>:0.1,WCu:1.2,Cu:6,WCu:1.2,</a:t>
            </a:r>
            <a:r>
              <a:rPr lang="en-US" altLang="zh-CN" b="1" dirty="0" smtClean="0">
                <a:solidFill>
                  <a:srgbClr val="0000CC"/>
                </a:solidFill>
              </a:rPr>
              <a:t>Si</a:t>
            </a:r>
            <a:r>
              <a:rPr lang="en-US" altLang="zh-CN" dirty="0" smtClean="0"/>
              <a:t>:0.1,</a:t>
            </a:r>
            <a:r>
              <a:rPr lang="en-US" altLang="zh-CN" b="1" dirty="0" smtClean="0">
                <a:solidFill>
                  <a:srgbClr val="0000CC"/>
                </a:solidFill>
              </a:rPr>
              <a:t>Si</a:t>
            </a:r>
            <a:r>
              <a:rPr lang="en-US" altLang="zh-CN" dirty="0" smtClean="0"/>
              <a:t>:0.1,</a:t>
            </a:r>
            <a:r>
              <a:rPr lang="en-US" altLang="zh-CN" b="1" dirty="0" smtClean="0">
                <a:solidFill>
                  <a:srgbClr val="0000CC"/>
                </a:solidFill>
              </a:rPr>
              <a:t>Si</a:t>
            </a:r>
            <a:r>
              <a:rPr lang="en-US" altLang="zh-CN" dirty="0" smtClean="0"/>
              <a:t>:0.1,PCB:2,Air:3</a:t>
            </a:r>
            <a:r>
              <a:rPr lang="en-US" altLang="zh-CN" dirty="0"/>
              <a:t>)*</a:t>
            </a:r>
            <a:r>
              <a:rPr lang="en-US" altLang="zh-CN" dirty="0" smtClean="0"/>
              <a:t>5;(</a:t>
            </a:r>
            <a:r>
              <a:rPr lang="en-US" altLang="zh-CN" dirty="0"/>
              <a:t>CFMix:1,Cu:6,Brass:45,Cu:0.5,Air:3,PCB:2,</a:t>
            </a:r>
            <a:r>
              <a:rPr lang="en-US" altLang="zh-CN" b="1" dirty="0">
                <a:solidFill>
                  <a:srgbClr val="0000CC"/>
                </a:solidFill>
              </a:rPr>
              <a:t>Si</a:t>
            </a:r>
            <a:r>
              <a:rPr lang="en-US" altLang="zh-CN" dirty="0"/>
              <a:t>:0.1,</a:t>
            </a:r>
            <a:r>
              <a:rPr lang="en-US" altLang="zh-CN" b="1" dirty="0">
                <a:solidFill>
                  <a:srgbClr val="0000CC"/>
                </a:solidFill>
              </a:rPr>
              <a:t>Si</a:t>
            </a:r>
            <a:r>
              <a:rPr lang="en-US" altLang="zh-CN" dirty="0"/>
              <a:t>:0.1,</a:t>
            </a:r>
            <a:r>
              <a:rPr lang="en-US" altLang="zh-CN" b="1" dirty="0">
                <a:solidFill>
                  <a:srgbClr val="0000CC"/>
                </a:solidFill>
              </a:rPr>
              <a:t>Si</a:t>
            </a:r>
            <a:r>
              <a:rPr lang="en-US" altLang="zh-CN" dirty="0"/>
              <a:t>:0.1)*</a:t>
            </a:r>
            <a:r>
              <a:rPr lang="en-US" altLang="zh-CN" dirty="0" smtClean="0"/>
              <a:t>11;CFMix:1,Cu:6,Al:2,Foam:26,Al:2,Air:65,Brass:78,Air:2.6,</a:t>
            </a:r>
            <a:r>
              <a:rPr lang="en-US" altLang="zh-CN" b="1" dirty="0" smtClean="0">
                <a:solidFill>
                  <a:srgbClr val="0000CC"/>
                </a:solidFill>
              </a:rPr>
              <a:t>Scintillator</a:t>
            </a:r>
            <a:r>
              <a:rPr lang="en-US" altLang="zh-CN" dirty="0" smtClean="0"/>
              <a:t>:3.8,Air:2.6</a:t>
            </a:r>
            <a:r>
              <a:rPr lang="en-US" altLang="zh-CN" dirty="0"/>
              <a:t>;(Brass:7.8,Air:2.6,RPC1:0.8,</a:t>
            </a:r>
            <a:r>
              <a:rPr lang="en-US" altLang="zh-CN" b="1" dirty="0">
                <a:solidFill>
                  <a:srgbClr val="0000CC"/>
                </a:solidFill>
              </a:rPr>
              <a:t>Iron</a:t>
            </a:r>
            <a:r>
              <a:rPr lang="en-US" altLang="zh-CN" dirty="0"/>
              <a:t>:</a:t>
            </a:r>
            <a:r>
              <a:rPr lang="en-US" altLang="zh-CN" dirty="0">
                <a:solidFill>
                  <a:srgbClr val="FF0000"/>
                </a:solidFill>
              </a:rPr>
              <a:t>0</a:t>
            </a:r>
            <a:r>
              <a:rPr lang="en-US" altLang="zh-CN" dirty="0"/>
              <a:t>,Air:2.6)*</a:t>
            </a:r>
            <a:r>
              <a:rPr lang="en-US" altLang="zh-CN" dirty="0" smtClean="0"/>
              <a:t>50</a:t>
            </a:r>
          </a:p>
          <a:p>
            <a:pPr marL="0" indent="0">
              <a:buNone/>
            </a:pPr>
            <a:r>
              <a:rPr lang="en-US" altLang="zh-CN" dirty="0" smtClean="0"/>
              <a:t>      </a:t>
            </a:r>
            <a:r>
              <a:rPr lang="en-US" altLang="zh-CN" dirty="0" err="1" smtClean="0"/>
              <a:t>Material:thickness</a:t>
            </a:r>
            <a:r>
              <a:rPr lang="en-US" altLang="zh-CN" dirty="0" smtClean="0"/>
              <a:t>,…,</a:t>
            </a:r>
            <a:r>
              <a:rPr lang="en-US" altLang="zh-CN" dirty="0" err="1" smtClean="0"/>
              <a:t>Material:thickness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…;(…)*n;…                                                               </a:t>
            </a:r>
            <a:r>
              <a:rPr lang="en-US" altLang="zh-CN" dirty="0" smtClean="0">
                <a:solidFill>
                  <a:srgbClr val="FF0000"/>
                </a:solidFill>
              </a:rPr>
              <a:t>repeat n</a:t>
            </a:r>
            <a:r>
              <a:rPr lang="en-US" altLang="zh-CN" dirty="0" smtClean="0"/>
              <a:t>                                      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    unit: mm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globalModelParameter</a:t>
            </a:r>
            <a:r>
              <a:rPr lang="en-US" altLang="zh-CN" dirty="0"/>
              <a:t> </a:t>
            </a:r>
            <a:r>
              <a:rPr lang="en-US" altLang="zh-CN" dirty="0" err="1"/>
              <a:t>SiCalZeroThickReset</a:t>
            </a:r>
            <a:r>
              <a:rPr lang="en-US" altLang="zh-CN" dirty="0"/>
              <a:t> </a:t>
            </a:r>
            <a:r>
              <a:rPr lang="en-US" altLang="zh-CN" dirty="0" smtClean="0"/>
              <a:t>1.75*5,2.8*5,4.2*5,2*5,1.1*10,1.3*20,1.5*30</a:t>
            </a:r>
          </a:p>
          <a:p>
            <a:pPr marL="0" indent="0">
              <a:buNone/>
            </a:pPr>
            <a:r>
              <a:rPr lang="en-US" altLang="zh-CN" dirty="0"/>
              <a:t>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globalModelParameter</a:t>
            </a:r>
            <a:r>
              <a:rPr lang="en-US" altLang="zh-CN" dirty="0"/>
              <a:t> </a:t>
            </a:r>
            <a:r>
              <a:rPr lang="en-US" altLang="zh-CN" dirty="0" err="1"/>
              <a:t>SiCalXCellSize</a:t>
            </a:r>
            <a:r>
              <a:rPr lang="en-US" altLang="zh-CN" dirty="0"/>
              <a:t>  </a:t>
            </a:r>
            <a:r>
              <a:rPr lang="en-US" altLang="zh-CN" dirty="0" smtClean="0"/>
              <a:t>2.5,10             </a:t>
            </a:r>
            <a:r>
              <a:rPr lang="en-US" altLang="zh-CN" dirty="0" err="1" smtClean="0">
                <a:solidFill>
                  <a:srgbClr val="FF0000"/>
                </a:solidFill>
              </a:rPr>
              <a:t>Ecal</a:t>
            </a:r>
            <a:r>
              <a:rPr lang="en-US" altLang="zh-CN" dirty="0" smtClean="0">
                <a:solidFill>
                  <a:srgbClr val="FF0000"/>
                </a:solidFill>
              </a:rPr>
              <a:t>(</a:t>
            </a:r>
            <a:r>
              <a:rPr lang="en-US" altLang="zh-CN" b="1" dirty="0" smtClean="0">
                <a:solidFill>
                  <a:srgbClr val="0000CC"/>
                </a:solidFill>
              </a:rPr>
              <a:t>Si</a:t>
            </a:r>
            <a:r>
              <a:rPr lang="en-US" altLang="zh-CN" dirty="0" smtClean="0">
                <a:solidFill>
                  <a:srgbClr val="FF0000"/>
                </a:solidFill>
              </a:rPr>
              <a:t>),</a:t>
            </a:r>
            <a:r>
              <a:rPr lang="en-US" altLang="zh-CN" dirty="0" err="1" smtClean="0">
                <a:solidFill>
                  <a:srgbClr val="FF0000"/>
                </a:solidFill>
              </a:rPr>
              <a:t>Hcal</a:t>
            </a:r>
            <a:r>
              <a:rPr lang="en-US" altLang="zh-CN" dirty="0" smtClean="0">
                <a:solidFill>
                  <a:srgbClr val="FF0000"/>
                </a:solidFill>
              </a:rPr>
              <a:t>(</a:t>
            </a:r>
            <a:r>
              <a:rPr lang="en-US" altLang="zh-CN" b="1" dirty="0" smtClean="0">
                <a:solidFill>
                  <a:srgbClr val="0000CC"/>
                </a:solidFill>
              </a:rPr>
              <a:t>Scintillator</a:t>
            </a:r>
            <a:r>
              <a:rPr lang="en-US" altLang="zh-CN" dirty="0" smtClean="0">
                <a:solidFill>
                  <a:srgbClr val="FF0000"/>
                </a:solidFill>
              </a:rPr>
              <a:t> or </a:t>
            </a:r>
            <a:r>
              <a:rPr lang="en-US" altLang="zh-CN" b="1" dirty="0" smtClean="0">
                <a:solidFill>
                  <a:srgbClr val="0000CC"/>
                </a:solidFill>
              </a:rPr>
              <a:t>Iron</a:t>
            </a:r>
            <a:r>
              <a:rPr lang="en-US" altLang="zh-CN" dirty="0" smtClean="0">
                <a:solidFill>
                  <a:srgbClr val="FF0000"/>
                </a:solidFill>
              </a:rPr>
              <a:t>)  </a:t>
            </a: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dirty="0"/>
              <a:t>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globalModelParameter</a:t>
            </a:r>
            <a:r>
              <a:rPr lang="en-US" altLang="zh-CN" dirty="0"/>
              <a:t> </a:t>
            </a:r>
            <a:r>
              <a:rPr lang="en-US" altLang="zh-CN" dirty="0" err="1"/>
              <a:t>SiCalYCellSize</a:t>
            </a:r>
            <a:r>
              <a:rPr lang="en-US" altLang="zh-CN" dirty="0"/>
              <a:t>  2.5,10</a:t>
            </a:r>
          </a:p>
          <a:p>
            <a:pPr marL="0" indent="0">
              <a:buNone/>
            </a:pPr>
            <a:r>
              <a:rPr lang="en-US" altLang="zh-CN" dirty="0" smtClean="0"/>
              <a:t>       unit: mm</a:t>
            </a:r>
            <a:endParaRPr lang="en-US" altLang="zh-CN" dirty="0"/>
          </a:p>
        </p:txBody>
      </p:sp>
      <p:cxnSp>
        <p:nvCxnSpPr>
          <p:cNvPr id="7" name="直接箭头连接符 6"/>
          <p:cNvCxnSpPr/>
          <p:nvPr/>
        </p:nvCxnSpPr>
        <p:spPr>
          <a:xfrm>
            <a:off x="1037771" y="3664857"/>
            <a:ext cx="3690258" cy="10160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H="1">
            <a:off x="5464629" y="4093029"/>
            <a:ext cx="101600" cy="5878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32898"/>
            <a:ext cx="7886700" cy="817788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Example for option a </a:t>
            </a:r>
            <a:r>
              <a:rPr lang="en-US" altLang="zh-CN" sz="4000" dirty="0" smtClean="0"/>
              <a:t>calorimeter(2)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9335" y="1052284"/>
            <a:ext cx="7886700" cy="45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zh-CN" dirty="0"/>
              <a:t>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globalModelParameter</a:t>
            </a:r>
            <a:r>
              <a:rPr lang="en-US" altLang="zh-CN" dirty="0"/>
              <a:t> </a:t>
            </a:r>
            <a:r>
              <a:rPr lang="en-US" altLang="zh-CN" dirty="0" err="1"/>
              <a:t>SiCalInnerRadius</a:t>
            </a:r>
            <a:r>
              <a:rPr lang="en-US" altLang="zh-CN" dirty="0"/>
              <a:t>  1845</a:t>
            </a:r>
          </a:p>
          <a:p>
            <a:pPr marL="0" indent="0">
              <a:buNone/>
            </a:pPr>
            <a:r>
              <a:rPr lang="en-US" altLang="zh-CN" dirty="0"/>
              <a:t>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globalModelParameter</a:t>
            </a:r>
            <a:r>
              <a:rPr lang="en-US" altLang="zh-CN" dirty="0"/>
              <a:t> </a:t>
            </a:r>
            <a:r>
              <a:rPr lang="en-US" altLang="zh-CN" dirty="0" err="1"/>
              <a:t>SiCalBarrelHalfZ</a:t>
            </a:r>
            <a:r>
              <a:rPr lang="en-US" altLang="zh-CN" dirty="0"/>
              <a:t>  22450</a:t>
            </a:r>
          </a:p>
          <a:p>
            <a:pPr marL="0" indent="0">
              <a:buNone/>
            </a:pPr>
            <a:r>
              <a:rPr lang="en-US" altLang="zh-CN" dirty="0"/>
              <a:t>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globalModelParameter</a:t>
            </a:r>
            <a:r>
              <a:rPr lang="en-US" altLang="zh-CN" dirty="0"/>
              <a:t> SiCalEndcapEta1   2.6</a:t>
            </a:r>
          </a:p>
          <a:p>
            <a:pPr marL="0" indent="0">
              <a:buNone/>
            </a:pPr>
            <a:r>
              <a:rPr lang="en-US" altLang="zh-CN" dirty="0"/>
              <a:t>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globalModelParameter</a:t>
            </a:r>
            <a:r>
              <a:rPr lang="en-US" altLang="zh-CN" dirty="0"/>
              <a:t> SiCalEndcapEta2   3</a:t>
            </a:r>
          </a:p>
          <a:p>
            <a:pPr marL="0" indent="0">
              <a:buNone/>
            </a:pPr>
            <a:r>
              <a:rPr lang="en-US" altLang="zh-CN" dirty="0"/>
              <a:t>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globalModelParameter</a:t>
            </a:r>
            <a:r>
              <a:rPr lang="en-US" altLang="zh-CN" dirty="0"/>
              <a:t> </a:t>
            </a:r>
            <a:r>
              <a:rPr lang="en-US" altLang="zh-CN" dirty="0" err="1"/>
              <a:t>SiCalBuildBarrel</a:t>
            </a:r>
            <a:r>
              <a:rPr lang="en-US" altLang="zh-CN" dirty="0"/>
              <a:t>   1</a:t>
            </a:r>
          </a:p>
          <a:p>
            <a:pPr marL="0" indent="0">
              <a:buNone/>
            </a:pPr>
            <a:r>
              <a:rPr lang="en-US" altLang="zh-CN" dirty="0"/>
              <a:t>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globalModelParameter</a:t>
            </a:r>
            <a:r>
              <a:rPr lang="en-US" altLang="zh-CN" dirty="0"/>
              <a:t> </a:t>
            </a:r>
            <a:r>
              <a:rPr lang="en-US" altLang="zh-CN" dirty="0" err="1"/>
              <a:t>SiCalEndcapOuterR</a:t>
            </a:r>
            <a:r>
              <a:rPr lang="en-US" altLang="zh-CN" dirty="0"/>
              <a:t>  </a:t>
            </a:r>
            <a:r>
              <a:rPr lang="en-US" altLang="zh-CN" dirty="0" smtClean="0"/>
              <a:t>4385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EditGeometry</a:t>
            </a:r>
            <a:r>
              <a:rPr lang="en-US" altLang="zh-CN" dirty="0"/>
              <a:t>/</a:t>
            </a:r>
            <a:r>
              <a:rPr lang="en-US" altLang="zh-CN" dirty="0" err="1"/>
              <a:t>newSubDetector</a:t>
            </a:r>
            <a:r>
              <a:rPr lang="en-US" altLang="zh-CN" dirty="0"/>
              <a:t> </a:t>
            </a:r>
            <a:r>
              <a:rPr lang="en-US" altLang="zh-CN" dirty="0" err="1"/>
              <a:t>MyField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globalModelParameter</a:t>
            </a:r>
            <a:r>
              <a:rPr lang="en-US" altLang="zh-CN" dirty="0"/>
              <a:t> </a:t>
            </a:r>
            <a:r>
              <a:rPr lang="en-US" altLang="zh-CN" dirty="0" err="1"/>
              <a:t>FieldMap</a:t>
            </a:r>
            <a:r>
              <a:rPr lang="en-US" altLang="zh-CN" dirty="0"/>
              <a:t>   -8000,-6000,0,3000,0,-3,0</a:t>
            </a:r>
            <a:r>
              <a:rPr lang="en-US" altLang="zh-CN" dirty="0" smtClean="0"/>
              <a:t>;-3500,3500,0,3500,0,0,0;6000,8000,0,3000,0,3,0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857" y="1052284"/>
            <a:ext cx="4463143" cy="334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08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Environment to use this </a:t>
            </a:r>
            <a:r>
              <a:rPr lang="en-US" altLang="zh-CN" dirty="0" err="1" smtClean="0"/>
              <a:t>Mokka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085975"/>
          </a:xfrm>
        </p:spPr>
        <p:txBody>
          <a:bodyPr>
            <a:normAutofit fontScale="55000" lnSpcReduction="20000"/>
          </a:bodyPr>
          <a:lstStyle/>
          <a:p>
            <a:r>
              <a:rPr lang="en-US" altLang="zh-CN" dirty="0" smtClean="0"/>
              <a:t>General ILC environment: </a:t>
            </a:r>
          </a:p>
          <a:p>
            <a:r>
              <a:rPr lang="en-US" altLang="zh-CN" dirty="0" smtClean="0"/>
              <a:t>Special </a:t>
            </a:r>
            <a:r>
              <a:rPr lang="en-US" altLang="zh-CN" dirty="0" err="1" smtClean="0"/>
              <a:t>env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smtClean="0"/>
              <a:t>export SYSTEM=slc5             (/slc6)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	export </a:t>
            </a:r>
            <a:r>
              <a:rPr lang="en-US" altLang="zh-CN" dirty="0"/>
              <a:t>MOKKA=/</a:t>
            </a:r>
            <a:r>
              <a:rPr lang="en-US" altLang="zh-CN" dirty="0" err="1"/>
              <a:t>workfs</a:t>
            </a:r>
            <a:r>
              <a:rPr lang="en-US" altLang="zh-CN" dirty="0"/>
              <a:t>/</a:t>
            </a:r>
            <a:r>
              <a:rPr lang="en-US" altLang="zh-CN" dirty="0" err="1"/>
              <a:t>bes</a:t>
            </a:r>
            <a:r>
              <a:rPr lang="en-US" altLang="zh-CN" dirty="0"/>
              <a:t>/fucd/</a:t>
            </a:r>
            <a:r>
              <a:rPr lang="en-US" altLang="zh-CN" dirty="0" err="1"/>
              <a:t>Mokka</a:t>
            </a:r>
            <a:r>
              <a:rPr lang="en-US" altLang="zh-CN" dirty="0"/>
              <a:t>/mokka-08-03</a:t>
            </a:r>
          </a:p>
          <a:p>
            <a:pPr marL="0" indent="0">
              <a:buNone/>
            </a:pPr>
            <a:r>
              <a:rPr lang="en-US" altLang="zh-CN" dirty="0" smtClean="0"/>
              <a:t>	export </a:t>
            </a:r>
            <a:r>
              <a:rPr lang="en-US" altLang="zh-CN" dirty="0"/>
              <a:t>HEPMC=/</a:t>
            </a:r>
            <a:r>
              <a:rPr lang="en-US" altLang="zh-CN" dirty="0" err="1"/>
              <a:t>publicfs</a:t>
            </a:r>
            <a:r>
              <a:rPr lang="en-US" altLang="zh-CN" dirty="0"/>
              <a:t>/</a:t>
            </a:r>
            <a:r>
              <a:rPr lang="en-US" altLang="zh-CN" dirty="0" err="1"/>
              <a:t>cms</a:t>
            </a:r>
            <a:r>
              <a:rPr lang="en-US" altLang="zh-CN" dirty="0"/>
              <a:t>/user/</a:t>
            </a:r>
            <a:r>
              <a:rPr lang="en-US" altLang="zh-CN" dirty="0" err="1"/>
              <a:t>huaqiao</a:t>
            </a:r>
            <a:r>
              <a:rPr lang="en-US" altLang="zh-CN" dirty="0"/>
              <a:t>/</a:t>
            </a:r>
            <a:r>
              <a:rPr lang="en-US" altLang="zh-CN" dirty="0" err="1"/>
              <a:t>convertStdHep</a:t>
            </a:r>
            <a:r>
              <a:rPr lang="en-US" altLang="zh-CN" dirty="0"/>
              <a:t>/HepMC-2.01.08</a:t>
            </a:r>
          </a:p>
          <a:p>
            <a:pPr marL="0" indent="0">
              <a:buNone/>
            </a:pPr>
            <a:r>
              <a:rPr lang="en-US" altLang="zh-CN" dirty="0" smtClean="0"/>
              <a:t>	export </a:t>
            </a:r>
            <a:r>
              <a:rPr lang="en-US" altLang="zh-CN" dirty="0"/>
              <a:t>LD_LIBRARY_PATH=$MOKKA/lib/$SYSTEM:$HEPMC/</a:t>
            </a:r>
            <a:r>
              <a:rPr lang="en-US" altLang="zh-CN" dirty="0" err="1"/>
              <a:t>src</a:t>
            </a:r>
            <a:r>
              <a:rPr lang="en-US" altLang="zh-CN" dirty="0"/>
              <a:t>:$LD_LIBRARY_PATH</a:t>
            </a:r>
          </a:p>
          <a:p>
            <a:pPr marL="0" indent="0">
              <a:buNone/>
            </a:pPr>
            <a:r>
              <a:rPr lang="en-US" altLang="zh-CN" dirty="0" smtClean="0"/>
              <a:t>	export </a:t>
            </a:r>
            <a:r>
              <a:rPr lang="en-US" altLang="zh-CN" dirty="0"/>
              <a:t>PATH=$MOKKA/bin/$SYSTEM:$PATH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1029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209</Words>
  <Application>Microsoft Office PowerPoint</Application>
  <PresentationFormat>全屏显示(4:3)</PresentationFormat>
  <Paragraphs>48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Office 主题</vt:lpstr>
      <vt:lpstr>Calorimeter Geometry in Mokka</vt:lpstr>
      <vt:lpstr>Example for option a calorimeter(1)</vt:lpstr>
      <vt:lpstr>Example for option a calorimeter(2)</vt:lpstr>
      <vt:lpstr>Environment to use this Mokka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fucd</dc:creator>
  <cp:lastModifiedBy>fucd</cp:lastModifiedBy>
  <cp:revision>13</cp:revision>
  <dcterms:created xsi:type="dcterms:W3CDTF">2015-12-01T03:54:41Z</dcterms:created>
  <dcterms:modified xsi:type="dcterms:W3CDTF">2015-12-01T05:00:09Z</dcterms:modified>
</cp:coreProperties>
</file>