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9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8201" name="图片 9"/>
          <p:cNvPicPr>
            <a:picLocks noChangeAspect="1"/>
          </p:cNvPicPr>
          <p:nvPr/>
        </p:nvPicPr>
        <p:blipFill>
          <a:blip r:embed="rId2"/>
          <a:srcRect r="4445"/>
          <a:stretch>
            <a:fillRect/>
          </a:stretch>
        </p:blipFill>
        <p:spPr>
          <a:xfrm>
            <a:off x="-48683" y="0"/>
            <a:ext cx="12240683" cy="6858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8195" name="图片 8"/>
          <p:cNvPicPr>
            <a:picLocks noChangeAspect="1"/>
          </p:cNvPicPr>
          <p:nvPr/>
        </p:nvPicPr>
        <p:blipFill>
          <a:blip r:embed="rId3"/>
          <a:srcRect r="24072" b="6601"/>
          <a:stretch>
            <a:fillRect/>
          </a:stretch>
        </p:blipFill>
        <p:spPr>
          <a:xfrm>
            <a:off x="11142133" y="5989638"/>
            <a:ext cx="1032933" cy="8683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8199" name="KSO_BT1"/>
          <p:cNvSpPr>
            <a:spLocks noGrp="1"/>
          </p:cNvSpPr>
          <p:nvPr>
            <p:ph type="ctrTitle"/>
          </p:nvPr>
        </p:nvSpPr>
        <p:spPr>
          <a:xfrm>
            <a:off x="914400" y="2566988"/>
            <a:ext cx="5806017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lvl="0">
              <a:defRPr kern="12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200" name="KSO_BC1"/>
          <p:cNvSpPr>
            <a:spLocks noGrp="1"/>
          </p:cNvSpPr>
          <p:nvPr>
            <p:ph type="subTitle" idx="1"/>
          </p:nvPr>
        </p:nvSpPr>
        <p:spPr>
          <a:xfrm>
            <a:off x="916517" y="4083050"/>
            <a:ext cx="5799667" cy="3841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sz="1600" kern="1200">
                <a:solidFill>
                  <a:schemeClr val="accent2"/>
                </a:solidFill>
              </a:defRPr>
            </a:lvl1pPr>
            <a:lvl2pPr marL="0" lvl="1" indent="0" algn="ctr">
              <a:buNone/>
              <a:defRPr sz="1600" kern="1200">
                <a:solidFill>
                  <a:schemeClr val="accent2"/>
                </a:solidFill>
              </a:defRPr>
            </a:lvl2pPr>
            <a:lvl3pPr marL="914400" lvl="2" indent="-914400" algn="ctr">
              <a:buNone/>
              <a:defRPr sz="1600" kern="1200">
                <a:solidFill>
                  <a:schemeClr val="accent2"/>
                </a:solidFill>
              </a:defRPr>
            </a:lvl3pPr>
            <a:lvl4pPr marL="1371600" lvl="3" indent="-1371600" algn="ctr">
              <a:buNone/>
              <a:defRPr sz="1600" kern="1200">
                <a:solidFill>
                  <a:schemeClr val="accent2"/>
                </a:solidFill>
              </a:defRPr>
            </a:lvl4pPr>
            <a:lvl5pPr marL="1828800" lvl="4" indent="-1828800" algn="ctr">
              <a:buNone/>
              <a:defRPr sz="1600" kern="1200">
                <a:solidFill>
                  <a:schemeClr val="accent2"/>
                </a:solidFill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89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1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2098675" y="2108199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4050892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0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2" y="1244600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5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5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89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8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89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6"/>
            <a:ext cx="6172200" cy="487362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just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单击图标添加图片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openxmlformats.org/officeDocument/2006/relationships/image" Target="../media/image3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pic>
        <p:nvPicPr>
          <p:cNvPr id="1026" name="图片 7"/>
          <p:cNvPicPr>
            <a:picLocks noChangeAspect="1"/>
          </p:cNvPicPr>
          <p:nvPr/>
        </p:nvPicPr>
        <p:blipFill>
          <a:blip r:embed="rId13"/>
          <a:srcRect r="249"/>
          <a:stretch>
            <a:fillRect/>
          </a:stretch>
        </p:blipFill>
        <p:spPr>
          <a:xfrm>
            <a:off x="0" y="0"/>
            <a:ext cx="12192000" cy="68611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7" name="图片 8"/>
          <p:cNvPicPr>
            <a:picLocks noChangeAspect="1"/>
          </p:cNvPicPr>
          <p:nvPr/>
        </p:nvPicPr>
        <p:blipFill>
          <a:blip r:embed="rId14"/>
          <a:srcRect r="24072" b="6601"/>
          <a:stretch>
            <a:fillRect/>
          </a:stretch>
        </p:blipFill>
        <p:spPr>
          <a:xfrm>
            <a:off x="11142133" y="5989638"/>
            <a:ext cx="1032933" cy="86836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31" name="KSO_BT1"/>
          <p:cNvSpPr>
            <a:spLocks noGrp="1"/>
          </p:cNvSpPr>
          <p:nvPr>
            <p:ph type="title"/>
          </p:nvPr>
        </p:nvSpPr>
        <p:spPr>
          <a:xfrm>
            <a:off x="554567" y="254000"/>
            <a:ext cx="11055351" cy="70961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1032" name="KSO_BC1"/>
          <p:cNvSpPr>
            <a:spLocks noGrp="1"/>
          </p:cNvSpPr>
          <p:nvPr>
            <p:ph type="body" idx="1"/>
          </p:nvPr>
        </p:nvSpPr>
        <p:spPr>
          <a:xfrm>
            <a:off x="558800" y="1184275"/>
            <a:ext cx="11055351" cy="508793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/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 pitchFamily="2" charset="2"/>
        <a:buChar char="{"/>
        <a:defRPr lang="zh-CN" altLang="en-US" sz="24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6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3.png"/><Relationship Id="rId1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 sz="5400"/>
              <a:t>CEPC</a:t>
            </a:r>
            <a:r>
              <a:rPr lang="zh-CN" altLang="zh-CN" sz="5400"/>
              <a:t>电磁量能器的研究工作</a:t>
            </a:r>
            <a:endParaRPr lang="zh-CN" altLang="zh-CN" sz="540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不同探测器几何下的能量响应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>
                <a:latin typeface="黑体" charset="0"/>
                <a:ea typeface="黑体" charset="0"/>
              </a:rPr>
              <a:t>敏感层</a:t>
            </a:r>
            <a:r>
              <a:rPr lang="en-US" altLang="zh-CN">
                <a:latin typeface="黑体" charset="0"/>
                <a:ea typeface="黑体" charset="0"/>
              </a:rPr>
              <a:t>Si = 0.3</a:t>
            </a:r>
            <a:r>
              <a:rPr>
                <a:latin typeface="黑体" charset="0"/>
                <a:ea typeface="黑体" charset="0"/>
              </a:rPr>
              <a:t>， </a:t>
            </a:r>
            <a:r>
              <a:rPr lang="en-US" altLang="zh-CN">
                <a:latin typeface="黑体" charset="0"/>
                <a:ea typeface="黑体" charset="0"/>
              </a:rPr>
              <a:t>0.5</a:t>
            </a:r>
            <a:r>
              <a:rPr>
                <a:latin typeface="黑体" charset="0"/>
                <a:ea typeface="黑体" charset="0"/>
              </a:rPr>
              <a:t>， </a:t>
            </a:r>
            <a:r>
              <a:rPr lang="en-US" altLang="zh-CN">
                <a:latin typeface="黑体" charset="0"/>
                <a:ea typeface="黑体" charset="0"/>
              </a:rPr>
              <a:t>0.75 </a:t>
            </a:r>
            <a:r>
              <a:rPr>
                <a:latin typeface="黑体" charset="0"/>
                <a:ea typeface="黑体" charset="0"/>
              </a:rPr>
              <a:t>（单位：</a:t>
            </a:r>
            <a:r>
              <a:rPr lang="en-US" altLang="zh-CN">
                <a:latin typeface="黑体" charset="0"/>
                <a:ea typeface="黑体" charset="0"/>
              </a:rPr>
              <a:t>mm</a:t>
            </a:r>
            <a:r>
              <a:rPr>
                <a:latin typeface="黑体" charset="0"/>
                <a:ea typeface="黑体" charset="0"/>
              </a:rPr>
              <a:t>）</a:t>
            </a:r>
            <a:endParaRPr>
              <a:latin typeface="黑体" charset="0"/>
              <a:ea typeface="黑体" charset="0"/>
            </a:endParaRPr>
          </a:p>
          <a:p>
            <a:r>
              <a:rPr>
                <a:latin typeface="黑体" charset="0"/>
                <a:ea typeface="黑体" charset="0"/>
              </a:rPr>
              <a:t>吸收层</a:t>
            </a:r>
            <a:r>
              <a:rPr lang="en-US" altLang="zh-CN">
                <a:latin typeface="黑体" charset="0"/>
                <a:ea typeface="黑体" charset="0"/>
              </a:rPr>
              <a:t>W = 1.4,  2.8,  5,  10</a:t>
            </a:r>
            <a:r>
              <a:rPr>
                <a:latin typeface="黑体" charset="0"/>
                <a:ea typeface="黑体" charset="0"/>
              </a:rPr>
              <a:t>， </a:t>
            </a:r>
            <a:r>
              <a:rPr lang="en-US" altLang="zh-CN">
                <a:latin typeface="黑体" charset="0"/>
                <a:ea typeface="黑体" charset="0"/>
              </a:rPr>
              <a:t>15 </a:t>
            </a:r>
            <a:r>
              <a:rPr>
                <a:latin typeface="黑体" charset="0"/>
                <a:ea typeface="黑体" charset="0"/>
              </a:rPr>
              <a:t>（单位：</a:t>
            </a:r>
            <a:r>
              <a:rPr lang="en-US" altLang="zh-CN">
                <a:latin typeface="黑体" charset="0"/>
                <a:ea typeface="黑体" charset="0"/>
              </a:rPr>
              <a:t>mm</a:t>
            </a:r>
            <a:r>
              <a:rPr>
                <a:latin typeface="黑体" charset="0"/>
                <a:ea typeface="黑体" charset="0"/>
              </a:rPr>
              <a:t>）</a:t>
            </a:r>
            <a:endParaRPr>
              <a:latin typeface="黑体" charset="0"/>
              <a:ea typeface="黑体" charset="0"/>
            </a:endParaRPr>
          </a:p>
          <a:p>
            <a:endParaRPr lang="en-US" altLang="zh-CN">
              <a:ea typeface="宋体" charset="0"/>
            </a:endParaRPr>
          </a:p>
        </p:txBody>
      </p:sp>
      <p:pic>
        <p:nvPicPr>
          <p:cNvPr id="4" name="图片 3" descr="geometry_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51180" y="2141855"/>
            <a:ext cx="5033010" cy="4432935"/>
          </a:xfrm>
          <a:prstGeom prst="rect">
            <a:avLst/>
          </a:prstGeom>
        </p:spPr>
      </p:pic>
      <p:pic>
        <p:nvPicPr>
          <p:cNvPr id="5" name="图片 4" descr="geometry_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28055" y="2152015"/>
            <a:ext cx="5588000" cy="4389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探测器的模拟工具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>
                <a:latin typeface="黑体" charset="0"/>
                <a:ea typeface="黑体" charset="0"/>
              </a:rPr>
              <a:t>傅成栋老师提供的一个通用的高粒度的量能器模拟平台，可以改变它的几何</a:t>
            </a:r>
            <a:endParaRPr lang="zh-CN" altLang="en-US">
              <a:latin typeface="黑体" charset="0"/>
              <a:ea typeface="黑体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263650" y="2118995"/>
            <a:ext cx="9685655" cy="36741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模拟事例（单光子事例）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>
                <a:latin typeface="黑体" charset="0"/>
                <a:ea typeface="黑体" charset="0"/>
              </a:rPr>
              <a:t>光子能量为</a:t>
            </a:r>
            <a:r>
              <a:rPr lang="en-US" altLang="zh-CN">
                <a:latin typeface="黑体" charset="0"/>
                <a:ea typeface="黑体" charset="0"/>
              </a:rPr>
              <a:t>10GeV</a:t>
            </a:r>
            <a:endParaRPr lang="en-US" altLang="zh-CN">
              <a:latin typeface="黑体" charset="0"/>
              <a:ea typeface="黑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00910" y="2098040"/>
            <a:ext cx="7219315" cy="41313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Hit</a:t>
            </a:r>
            <a:r>
              <a:rPr lang="zh-CN" altLang="en-US"/>
              <a:t>能量分布和总能量的重建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 sz="1200">
                <a:latin typeface="宋体" charset="0"/>
                <a:ea typeface="宋体" charset="0"/>
              </a:rPr>
              <a:t>Hit Energy的分布（图中显示为100 个 100GeV光子的事例所产生                           </a:t>
            </a:r>
            <a:r>
              <a:rPr lang="en-US" altLang="zh-CN" sz="1200">
                <a:latin typeface="宋体" charset="0"/>
                <a:ea typeface="宋体" charset="0"/>
              </a:rPr>
              <a:t>1000</a:t>
            </a:r>
            <a:r>
              <a:rPr sz="1200">
                <a:latin typeface="宋体" charset="0"/>
                <a:ea typeface="宋体" charset="0"/>
              </a:rPr>
              <a:t>个</a:t>
            </a:r>
            <a:r>
              <a:rPr lang="en-US" altLang="zh-CN" sz="1200">
                <a:latin typeface="宋体" charset="0"/>
                <a:ea typeface="宋体" charset="0"/>
              </a:rPr>
              <a:t>3GeV</a:t>
            </a:r>
            <a:r>
              <a:rPr sz="1200">
                <a:latin typeface="宋体" charset="0"/>
                <a:ea typeface="宋体" charset="0"/>
              </a:rPr>
              <a:t>的光子事例重建得到的能量分布</a:t>
            </a:r>
            <a:endParaRPr sz="1200"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1200">
                <a:latin typeface="宋体" charset="0"/>
                <a:ea typeface="宋体" charset="0"/>
              </a:rPr>
              <a:t>      的大部分Hit点的能量分布）</a:t>
            </a:r>
            <a:endParaRPr lang="zh-CN" altLang="en-US" sz="1200">
              <a:latin typeface="宋体" charset="0"/>
              <a:ea typeface="宋体" charset="0"/>
            </a:endParaRPr>
          </a:p>
          <a:p>
            <a:endParaRPr lang="zh-CN" altLang="en-US">
              <a:latin typeface="宋体" charset="0"/>
              <a:ea typeface="宋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88010" y="1150620"/>
            <a:ext cx="5090160" cy="40741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18885" y="1136015"/>
            <a:ext cx="5007610" cy="407162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1333500" y="1568450"/>
            <a:ext cx="0" cy="322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光子能量响应同时间窗、能量窗口之间的关系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 sz="1200"/>
          </a:p>
          <a:p>
            <a:endParaRPr lang="zh-CN" altLang="en-US" sz="1200"/>
          </a:p>
          <a:p>
            <a:endParaRPr lang="zh-CN" altLang="en-US" sz="1200"/>
          </a:p>
          <a:p>
            <a:endParaRPr lang="zh-CN" altLang="en-US" sz="1200"/>
          </a:p>
          <a:p>
            <a:endParaRPr lang="zh-CN" altLang="en-US" sz="1200"/>
          </a:p>
          <a:p>
            <a:endParaRPr lang="zh-CN" altLang="en-US" sz="1200"/>
          </a:p>
          <a:p>
            <a:endParaRPr lang="zh-CN" altLang="en-US" sz="1200"/>
          </a:p>
          <a:p>
            <a:pPr marL="0" indent="0">
              <a:buNone/>
            </a:pPr>
            <a:r>
              <a:rPr lang="zh-CN" altLang="en-US" sz="1200">
                <a:latin typeface="宋体" charset="0"/>
                <a:ea typeface="宋体" charset="0"/>
              </a:rPr>
              <a:t>   Hit Energy、Hit Time的</a:t>
            </a:r>
            <a:endParaRPr lang="zh-CN" altLang="en-US" sz="1200"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1200">
                <a:latin typeface="宋体" charset="0"/>
                <a:ea typeface="宋体" charset="0"/>
              </a:rPr>
              <a:t>   二维散点图和能量、时间</a:t>
            </a:r>
            <a:endParaRPr lang="zh-CN" altLang="en-US" sz="1200"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1200">
                <a:latin typeface="宋体" charset="0"/>
                <a:ea typeface="宋体" charset="0"/>
              </a:rPr>
              <a:t>   窗口的截取（</a:t>
            </a:r>
            <a:r>
              <a:rPr lang="en-US" altLang="zh-CN" sz="1200">
                <a:latin typeface="宋体" charset="0"/>
                <a:ea typeface="宋体" charset="0"/>
              </a:rPr>
              <a:t>100</a:t>
            </a:r>
            <a:r>
              <a:rPr sz="1200">
                <a:latin typeface="宋体" charset="0"/>
                <a:ea typeface="宋体" charset="0"/>
              </a:rPr>
              <a:t>个</a:t>
            </a:r>
            <a:r>
              <a:rPr lang="en-US" altLang="zh-CN" sz="1200">
                <a:latin typeface="宋体" charset="0"/>
                <a:ea typeface="宋体" charset="0"/>
              </a:rPr>
              <a:t>100GeV</a:t>
            </a:r>
            <a:endParaRPr lang="en-US" altLang="zh-CN" sz="1200"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en-US" altLang="zh-CN" sz="1200">
                <a:latin typeface="宋体" charset="0"/>
                <a:ea typeface="宋体" charset="0"/>
              </a:rPr>
              <a:t>   </a:t>
            </a:r>
            <a:r>
              <a:rPr sz="1200">
                <a:latin typeface="宋体" charset="0"/>
                <a:ea typeface="宋体" charset="0"/>
              </a:rPr>
              <a:t>光子事例</a:t>
            </a:r>
            <a:r>
              <a:rPr lang="zh-CN" altLang="en-US" sz="1200">
                <a:latin typeface="宋体" charset="0"/>
                <a:ea typeface="宋体" charset="0"/>
              </a:rPr>
              <a:t>）</a:t>
            </a:r>
            <a:endParaRPr lang="zh-CN" altLang="en-US" sz="1200">
              <a:latin typeface="宋体" charset="0"/>
              <a:ea typeface="宋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40355" y="1188085"/>
            <a:ext cx="6647815" cy="5031105"/>
          </a:xfrm>
          <a:prstGeom prst="rect">
            <a:avLst/>
          </a:prstGeom>
        </p:spPr>
      </p:pic>
      <p:sp>
        <p:nvSpPr>
          <p:cNvPr id="14" name="上箭头 13"/>
          <p:cNvSpPr/>
          <p:nvPr/>
        </p:nvSpPr>
        <p:spPr>
          <a:xfrm>
            <a:off x="7968615" y="2316480"/>
            <a:ext cx="294640" cy="1075690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 flipH="1" flipV="1">
            <a:off x="3499485" y="3092450"/>
            <a:ext cx="5290185" cy="234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直接连接符 6"/>
          <p:cNvCxnSpPr>
            <a:stCxn id="3" idx="1"/>
            <a:endCxn id="3" idx="1"/>
          </p:cNvCxnSpPr>
          <p:nvPr/>
        </p:nvCxnSpPr>
        <p:spPr>
          <a:xfrm>
            <a:off x="558800" y="37287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 flipV="1">
            <a:off x="3505835" y="3526155"/>
            <a:ext cx="5290185" cy="2349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7000875" y="1680210"/>
            <a:ext cx="0" cy="396113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4" idx="0"/>
            <a:endCxn id="4" idx="0"/>
          </p:cNvCxnSpPr>
          <p:nvPr/>
        </p:nvCxnSpPr>
        <p:spPr>
          <a:xfrm>
            <a:off x="6164580" y="118808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3" idx="3"/>
            <a:endCxn id="3" idx="3"/>
          </p:cNvCxnSpPr>
          <p:nvPr/>
        </p:nvCxnSpPr>
        <p:spPr>
          <a:xfrm>
            <a:off x="11614150" y="372872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2" idx="3"/>
            <a:endCxn id="2" idx="3"/>
          </p:cNvCxnSpPr>
          <p:nvPr/>
        </p:nvCxnSpPr>
        <p:spPr>
          <a:xfrm>
            <a:off x="11609705" y="60896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左箭头 12"/>
          <p:cNvSpPr/>
          <p:nvPr/>
        </p:nvSpPr>
        <p:spPr>
          <a:xfrm>
            <a:off x="5684520" y="1910715"/>
            <a:ext cx="1228725" cy="340360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光子的能量响应与能量窗口的关系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ppt_need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66800" y="1196975"/>
            <a:ext cx="10058400" cy="50685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光子的能量响应</a:t>
            </a:r>
            <a:r>
              <a:rPr lang="zh-CN" altLang="en-US">
                <a:sym typeface="+mn-ea"/>
              </a:rPr>
              <a:t>与数字读出饱和的关系</a:t>
            </a:r>
            <a:endParaRPr lang="zh-CN" altLang="en-US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>
                <a:latin typeface="黑体" charset="0"/>
                <a:ea typeface="黑体" charset="0"/>
              </a:rPr>
              <a:t>模拟了数字读出饱和，设上限为100MIP的情形</a:t>
            </a:r>
            <a:endParaRPr lang="zh-CN" altLang="en-US">
              <a:latin typeface="黑体" charset="0"/>
              <a:ea typeface="黑体" charset="0"/>
            </a:endParaRPr>
          </a:p>
          <a:p>
            <a:r>
              <a:rPr lang="zh-CN" altLang="en-US">
                <a:latin typeface="黑体" charset="0"/>
                <a:ea typeface="黑体" charset="0"/>
              </a:rPr>
              <a:t>结论：模拟数字读出饱和后，重建能量的线性性在</a:t>
            </a:r>
            <a:r>
              <a:rPr lang="en-US" altLang="zh-CN">
                <a:latin typeface="黑体" charset="0"/>
                <a:ea typeface="黑体" charset="0"/>
              </a:rPr>
              <a:t>100GeV</a:t>
            </a:r>
            <a:r>
              <a:rPr>
                <a:latin typeface="黑体" charset="0"/>
                <a:ea typeface="黑体" charset="0"/>
              </a:rPr>
              <a:t>的能量处保持得不错，这也是</a:t>
            </a:r>
            <a:r>
              <a:rPr lang="en-US" altLang="zh-CN">
                <a:latin typeface="黑体" charset="0"/>
                <a:ea typeface="黑体" charset="0"/>
              </a:rPr>
              <a:t>CEPC</a:t>
            </a:r>
            <a:r>
              <a:rPr>
                <a:latin typeface="黑体" charset="0"/>
                <a:ea typeface="黑体" charset="0"/>
              </a:rPr>
              <a:t>探测器工作的能量区间</a:t>
            </a:r>
            <a:endParaRPr>
              <a:latin typeface="黑体" charset="0"/>
              <a:ea typeface="黑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19125" y="2468880"/>
            <a:ext cx="4237990" cy="39598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28155" y="2549525"/>
            <a:ext cx="4485640" cy="39122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能量测量方法的寻找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>
                <a:latin typeface="黑体" charset="0"/>
                <a:ea typeface="黑体" charset="0"/>
              </a:rPr>
              <a:t>能量的测量最终是要通过收集各个量能单元的数字信号来得到，寻找Hit水平下不同的能量测量方法，并对结果进行优化以期达到线性性和分辨率最好</a:t>
            </a:r>
            <a:endParaRPr lang="zh-CN" altLang="en-US">
              <a:latin typeface="黑体" charset="0"/>
              <a:ea typeface="黑体" charset="0"/>
            </a:endParaRPr>
          </a:p>
          <a:p>
            <a:endParaRPr lang="zh-CN" altLang="en-US">
              <a:latin typeface="黑体" charset="0"/>
              <a:ea typeface="黑体" charset="0"/>
            </a:endParaRPr>
          </a:p>
          <a:p>
            <a:endParaRPr lang="zh-CN" altLang="en-US">
              <a:latin typeface="黑体" charset="0"/>
              <a:ea typeface="黑体" charset="0"/>
            </a:endParaRPr>
          </a:p>
          <a:p>
            <a:endParaRPr lang="zh-CN" altLang="en-US">
              <a:latin typeface="黑体" charset="0"/>
              <a:ea typeface="黑体" charset="0"/>
            </a:endParaRPr>
          </a:p>
          <a:p>
            <a:r>
              <a:rPr lang="zh-CN" altLang="en-US">
                <a:latin typeface="黑体" charset="0"/>
                <a:ea typeface="黑体" charset="0"/>
              </a:rPr>
              <a:t>HitE/NHit/NNeighbor/(NNeighbor)^ª   ......</a:t>
            </a:r>
            <a:endParaRPr lang="zh-CN" altLang="en-US">
              <a:latin typeface="黑体" charset="0"/>
              <a:ea typeface="黑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20115" y="2254250"/>
            <a:ext cx="4874260" cy="9366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356100" y="2206625"/>
            <a:ext cx="1481455" cy="691515"/>
          </a:xfrm>
          <a:prstGeom prst="rect">
            <a:avLst/>
          </a:prstGeom>
          <a:solidFill>
            <a:srgbClr val="ECE9DE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" name="图片 5" descr="Neighbor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396480" y="2522855"/>
            <a:ext cx="461899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一些能量测量方法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>
                <a:latin typeface="黑体" charset="0"/>
                <a:ea typeface="黑体" charset="0"/>
              </a:rPr>
              <a:t>线性性保持并不好，需要进一步寻找和优化</a:t>
            </a:r>
            <a:endParaRPr lang="zh-CN" altLang="en-US">
              <a:latin typeface="黑体" charset="0"/>
              <a:ea typeface="黑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26945" y="1180465"/>
            <a:ext cx="7268845" cy="42818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14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826951"/>
      </a:accent1>
      <a:accent2>
        <a:srgbClr val="C0923E"/>
      </a:accent2>
      <a:accent3>
        <a:srgbClr val="B5AD4B"/>
      </a:accent3>
      <a:accent4>
        <a:srgbClr val="7FA757"/>
      </a:accent4>
      <a:accent5>
        <a:srgbClr val="417677"/>
      </a:accent5>
      <a:accent6>
        <a:srgbClr val="FA9921"/>
      </a:accent6>
      <a:hlink>
        <a:srgbClr val="00B0F0"/>
      </a:hlink>
      <a:folHlink>
        <a:srgbClr val="AFB2B4"/>
      </a:folHlink>
    </a:clrScheme>
    <a:fontScheme name="自定义 7">
      <a:majorFont>
        <a:latin typeface="Arial"/>
        <a:ea typeface="微软雅黑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Kingsoft Office WPP</Application>
  <PresentationFormat>宽屏</PresentationFormat>
  <Paragraphs>70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A000120140530A99PPBG</vt:lpstr>
      <vt:lpstr>CEPC电磁量能器的研究工作</vt:lpstr>
      <vt:lpstr>探测器的模拟工具</vt:lpstr>
      <vt:lpstr>模拟事例（单光子事例）</vt:lpstr>
      <vt:lpstr>Hit能量分布和总能量的重建</vt:lpstr>
      <vt:lpstr>光子能量响应同时间窗、能量窗口之间的关系</vt:lpstr>
      <vt:lpstr>光子的能量响应与能量窗口的关系</vt:lpstr>
      <vt:lpstr>光子的能量响应与数字读出饱和的关系</vt:lpstr>
      <vt:lpstr>能量测量方法的寻找</vt:lpstr>
      <vt:lpstr>一些能量测量方法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Tree</dc:creator>
  <cp:lastModifiedBy>Tree</cp:lastModifiedBy>
  <cp:revision>3</cp:revision>
  <dcterms:created xsi:type="dcterms:W3CDTF">2015-11-29T08:55:00Z</dcterms:created>
  <dcterms:modified xsi:type="dcterms:W3CDTF">2015-12-01T04:52:00Z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