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9" r:id="rId5"/>
    <p:sldId id="260" r:id="rId6"/>
    <p:sldId id="280" r:id="rId7"/>
    <p:sldId id="261" r:id="rId8"/>
    <p:sldId id="278" r:id="rId9"/>
    <p:sldId id="276" r:id="rId10"/>
    <p:sldId id="262" r:id="rId11"/>
    <p:sldId id="263" r:id="rId12"/>
    <p:sldId id="264" r:id="rId13"/>
    <p:sldId id="265" r:id="rId14"/>
    <p:sldId id="266" r:id="rId15"/>
    <p:sldId id="267" r:id="rId16"/>
    <p:sldId id="281" r:id="rId17"/>
    <p:sldId id="282" r:id="rId18"/>
    <p:sldId id="283" r:id="rId19"/>
    <p:sldId id="279" r:id="rId20"/>
    <p:sldId id="271" r:id="rId21"/>
    <p:sldId id="270" r:id="rId22"/>
    <p:sldId id="268" r:id="rId23"/>
    <p:sldId id="269" r:id="rId24"/>
    <p:sldId id="272" r:id="rId25"/>
    <p:sldId id="275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63" d="100"/>
          <a:sy n="63" d="100"/>
        </p:scale>
        <p:origin x="-15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TimeCut &amp; Energy</a:t>
            </a:r>
            <a:r>
              <a:rPr lang="en-US" altLang="zh-CN" dirty="0" smtClean="0"/>
              <a:t>cut&amp;</a:t>
            </a:r>
            <a:br>
              <a:rPr lang="en-US" altLang="zh-CN" dirty="0" smtClean="0"/>
            </a:br>
            <a:r>
              <a:rPr lang="en-US" altLang="zh-CN" dirty="0" smtClean="0"/>
              <a:t>hot Hit cut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Timecut</a:t>
            </a:r>
            <a:r>
              <a:rPr lang="zh-CN" altLang="en-US" dirty="0" smtClean="0"/>
              <a:t>能</a:t>
            </a:r>
            <a:r>
              <a:rPr lang="zh-CN" altLang="en-US" dirty="0" smtClean="0"/>
              <a:t>量分辨率</a:t>
            </a:r>
            <a:endParaRPr lang="zh-CN" alt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1961" y="2204864"/>
            <a:ext cx="5498351" cy="3389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200-2000GeV</a:t>
            </a:r>
            <a:endParaRPr lang="zh-CN" altLang="en-US" dirty="0"/>
          </a:p>
        </p:txBody>
      </p:sp>
      <p:pic>
        <p:nvPicPr>
          <p:cNvPr id="5122" name="Picture 2" descr="G:\新建文件夹 (6)\3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097" y="1600200"/>
            <a:ext cx="8023806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Energy cut </a:t>
            </a:r>
            <a:r>
              <a:rPr lang="zh-CN" altLang="en-US" dirty="0" smtClean="0"/>
              <a:t>线性度</a:t>
            </a:r>
            <a:endParaRPr lang="zh-CN" altLang="en-US" dirty="0"/>
          </a:p>
        </p:txBody>
      </p:sp>
      <p:pic>
        <p:nvPicPr>
          <p:cNvPr id="4" name="Picture 2" descr="G:\图像1\ENERGY CUT\Energy cut 4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344" y="1600200"/>
            <a:ext cx="7777311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Energy cut </a:t>
            </a:r>
            <a:r>
              <a:rPr lang="zh-CN" altLang="en-US" dirty="0" smtClean="0"/>
              <a:t>能</a:t>
            </a:r>
            <a:r>
              <a:rPr lang="zh-CN" altLang="en-US" dirty="0" smtClean="0"/>
              <a:t>量分辨率</a:t>
            </a:r>
            <a:endParaRPr lang="zh-CN" altLang="en-US" dirty="0"/>
          </a:p>
        </p:txBody>
      </p:sp>
      <p:pic>
        <p:nvPicPr>
          <p:cNvPr id="6146" name="Picture 2" descr="G:\新建文件夹 (6)\30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097" y="1600200"/>
            <a:ext cx="8023806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新几何（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=0.5,w=1.4)</a:t>
            </a:r>
            <a:r>
              <a:rPr lang="zh-CN" altLang="en-US" dirty="0" smtClean="0"/>
              <a:t>线性度</a:t>
            </a:r>
            <a:endParaRPr lang="zh-CN" altLang="en-US" dirty="0"/>
          </a:p>
        </p:txBody>
      </p:sp>
      <p:pic>
        <p:nvPicPr>
          <p:cNvPr id="4" name="Picture 4" descr="G:\tu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097" y="1600200"/>
            <a:ext cx="802380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新几何（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=0.5,w=1.4)</a:t>
            </a:r>
            <a:r>
              <a:rPr lang="zh-CN" altLang="en-US" dirty="0" smtClean="0"/>
              <a:t>能</a:t>
            </a:r>
            <a:r>
              <a:rPr lang="zh-CN" altLang="en-US" dirty="0" smtClean="0"/>
              <a:t>量分辨率</a:t>
            </a:r>
            <a:endParaRPr lang="zh-CN" altLang="en-US" dirty="0"/>
          </a:p>
        </p:txBody>
      </p:sp>
      <p:pic>
        <p:nvPicPr>
          <p:cNvPr id="4" name="Picture 4" descr="G:\tu21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0097" y="1600200"/>
            <a:ext cx="8023806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新几何下</a:t>
            </a:r>
            <a:r>
              <a:rPr lang="en-US" altLang="zh-CN" dirty="0" err="1" smtClean="0"/>
              <a:t>Energycut</a:t>
            </a:r>
            <a:r>
              <a:rPr lang="zh-CN" altLang="en-US" dirty="0" smtClean="0"/>
              <a:t>线性度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G:\tu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60388" y="1600200"/>
            <a:ext cx="8023225" cy="4525963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</a:t>
            </a:r>
            <a:r>
              <a:rPr lang="zh-CN" altLang="en-US" dirty="0" smtClean="0"/>
              <a:t>量分辨率</a:t>
            </a:r>
            <a:endParaRPr lang="zh-CN" altLang="en-US" dirty="0"/>
          </a:p>
        </p:txBody>
      </p:sp>
      <p:pic>
        <p:nvPicPr>
          <p:cNvPr id="4" name="Picture 2" descr="G:\tu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0097" y="1600200"/>
            <a:ext cx="8023806" cy="4525963"/>
          </a:xfrm>
          <a:noFill/>
          <a:ln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能量分辨率</a:t>
            </a:r>
            <a:endParaRPr lang="zh-CN" altLang="en-US" dirty="0"/>
          </a:p>
        </p:txBody>
      </p:sp>
      <p:pic>
        <p:nvPicPr>
          <p:cNvPr id="4" name="Picture 2" descr="G:\tu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0097" y="1600200"/>
            <a:ext cx="8023806" cy="4525963"/>
          </a:xfrm>
          <a:noFill/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 Energy cut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初步结论：强子簇射能量响应对时间、能量的选择条件敏感，其敏感度随能量升高而减弱。低能时能量分辨率变化幅度可达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20</a:t>
            </a:r>
            <a:r>
              <a:rPr lang="en-US" altLang="zh-CN" dirty="0" smtClean="0"/>
              <a:t>% - 5</a:t>
            </a:r>
            <a:r>
              <a:rPr lang="en-US" altLang="zh-CN" dirty="0" smtClean="0"/>
              <a:t>0</a:t>
            </a:r>
            <a:r>
              <a:rPr lang="en-US" altLang="zh-CN" dirty="0" smtClean="0"/>
              <a:t>%</a:t>
            </a:r>
            <a:r>
              <a:rPr lang="zh-CN" altLang="en-US" dirty="0" smtClean="0"/>
              <a:t>）。需慎重设计电子学积分时间及阈值。</a:t>
            </a:r>
            <a:br>
              <a:rPr lang="zh-CN" altLang="en-US" dirty="0" smtClean="0"/>
            </a:b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3568" y="980729"/>
            <a:ext cx="7560840" cy="1440159"/>
          </a:xfrm>
        </p:spPr>
        <p:txBody>
          <a:bodyPr/>
          <a:lstStyle/>
          <a:p>
            <a:r>
              <a:rPr lang="zh-CN" altLang="en-US" dirty="0" smtClean="0"/>
              <a:t>探测器结构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zh-CN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9010" y="3356992"/>
            <a:ext cx="6970309" cy="16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3GeV</a:t>
            </a:r>
            <a:r>
              <a:rPr lang="zh-CN" altLang="en-US" dirty="0" smtClean="0"/>
              <a:t>事例高能长尾</a:t>
            </a:r>
            <a:endParaRPr lang="zh-CN" altLang="en-US" dirty="0"/>
          </a:p>
        </p:txBody>
      </p:sp>
      <p:pic>
        <p:nvPicPr>
          <p:cNvPr id="7170" name="Picture 2" descr="G:\新建文件夹 (6)\1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255" y="1600200"/>
            <a:ext cx="8087489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HitE</a:t>
            </a:r>
            <a:r>
              <a:rPr lang="en-US" altLang="zh-CN" dirty="0" smtClean="0"/>
              <a:t>&gt;0.45,HitE=0.028</a:t>
            </a:r>
            <a:endParaRPr lang="zh-CN" altLang="en-US" dirty="0"/>
          </a:p>
        </p:txBody>
      </p:sp>
      <p:pic>
        <p:nvPicPr>
          <p:cNvPr id="8194" name="Picture 2" descr="G:\新建文件夹 (6)\1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1" y="1556793"/>
            <a:ext cx="5749191" cy="3312367"/>
          </a:xfrm>
          <a:prstGeom prst="rect">
            <a:avLst/>
          </a:prstGeom>
          <a:noFill/>
        </p:spPr>
      </p:pic>
      <p:cxnSp>
        <p:nvCxnSpPr>
          <p:cNvPr id="6" name="直接连接符 5"/>
          <p:cNvCxnSpPr/>
          <p:nvPr/>
        </p:nvCxnSpPr>
        <p:spPr>
          <a:xfrm flipV="1">
            <a:off x="5652120" y="2132856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高能长尾消失</a:t>
            </a:r>
            <a:endParaRPr lang="zh-CN" altLang="en-US" dirty="0"/>
          </a:p>
        </p:txBody>
      </p:sp>
      <p:pic>
        <p:nvPicPr>
          <p:cNvPr id="10242" name="Picture 2" descr="G:\新建文件夹 (6)\1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255" y="1600200"/>
            <a:ext cx="8087489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3sigma</a:t>
            </a:r>
            <a:r>
              <a:rPr lang="zh-CN" altLang="en-US" dirty="0" smtClean="0"/>
              <a:t>范围事例率</a:t>
            </a:r>
            <a:endParaRPr lang="zh-CN" altLang="en-US" dirty="0"/>
          </a:p>
        </p:txBody>
      </p:sp>
      <p:pic>
        <p:nvPicPr>
          <p:cNvPr id="11266" name="Picture 2" descr="G:\新建文件夹 (6)\10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097" y="1600200"/>
            <a:ext cx="8023806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线性度</a:t>
            </a:r>
            <a:endParaRPr lang="zh-CN" altLang="en-US" dirty="0"/>
          </a:p>
        </p:txBody>
      </p:sp>
      <p:pic>
        <p:nvPicPr>
          <p:cNvPr id="12290" name="Picture 2" descr="G:\新建文件夹 (6)\2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097" y="1600200"/>
            <a:ext cx="8023806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能量分辨率</a:t>
            </a:r>
            <a:endParaRPr lang="zh-CN" altLang="en-US" dirty="0"/>
          </a:p>
        </p:txBody>
      </p:sp>
      <p:pic>
        <p:nvPicPr>
          <p:cNvPr id="13314" name="Picture 2" descr="G:\新建文件夹 (6)\20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097" y="1600200"/>
            <a:ext cx="8023806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20GeV</a:t>
            </a:r>
            <a:endParaRPr lang="zh-CN" alt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1523" y="1725086"/>
            <a:ext cx="4980953" cy="4276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</a:t>
            </a:r>
            <a:r>
              <a:rPr lang="en-US" altLang="zh-CN" dirty="0" smtClean="0"/>
              <a:t>og10(</a:t>
            </a:r>
            <a:r>
              <a:rPr lang="en-US" altLang="zh-CN" dirty="0" err="1" smtClean="0"/>
              <a:t>HitT</a:t>
            </a:r>
            <a:r>
              <a:rPr lang="en-US" altLang="zh-CN" dirty="0" smtClean="0"/>
              <a:t>):log10( </a:t>
            </a:r>
            <a:r>
              <a:rPr lang="en-US" altLang="zh-CN" dirty="0" err="1" smtClean="0"/>
              <a:t>HitE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3074" name="Picture 2" descr="G:\新建文件夹 (6)\3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366" y="1600200"/>
            <a:ext cx="812726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TotalRecoE</a:t>
            </a:r>
            <a:r>
              <a:rPr lang="zh-CN" altLang="en-US" dirty="0" smtClean="0"/>
              <a:t>的</a:t>
            </a:r>
            <a:r>
              <a:rPr lang="en-US" altLang="zh-CN" dirty="0" err="1" smtClean="0"/>
              <a:t>gaus</a:t>
            </a:r>
            <a:r>
              <a:rPr lang="zh-CN" altLang="en-US" dirty="0" smtClean="0"/>
              <a:t>拟合</a:t>
            </a:r>
            <a:endParaRPr lang="zh-CN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255" y="1600200"/>
            <a:ext cx="808749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 Energy cut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Time cut </a:t>
            </a:r>
            <a:r>
              <a:rPr lang="zh-CN" altLang="en-US" dirty="0" smtClean="0"/>
              <a:t>考虑</a:t>
            </a:r>
            <a:r>
              <a:rPr lang="zh-CN" altLang="en-US" dirty="0" smtClean="0"/>
              <a:t>时间比较长的</a:t>
            </a:r>
            <a:r>
              <a:rPr lang="en-US" altLang="zh-CN" dirty="0" smtClean="0"/>
              <a:t>Hit</a:t>
            </a:r>
            <a:r>
              <a:rPr lang="zh-CN" altLang="en-US" dirty="0" smtClean="0"/>
              <a:t>对于能量测量的影响，选择电</a:t>
            </a:r>
            <a:r>
              <a:rPr lang="zh-CN" altLang="en-US" dirty="0" smtClean="0"/>
              <a:t>子学积分时</a:t>
            </a:r>
            <a:r>
              <a:rPr lang="zh-CN" altLang="en-US" dirty="0" smtClean="0"/>
              <a:t>间</a:t>
            </a:r>
            <a:endParaRPr lang="en-US" altLang="zh-CN" dirty="0" smtClean="0"/>
          </a:p>
          <a:p>
            <a:r>
              <a:rPr lang="en-US" altLang="zh-CN" dirty="0" smtClean="0"/>
              <a:t>Energy cut </a:t>
            </a:r>
            <a:r>
              <a:rPr lang="zh-CN" altLang="en-US" dirty="0" smtClean="0"/>
              <a:t>考虑能量比较低的</a:t>
            </a:r>
            <a:r>
              <a:rPr lang="en-US" altLang="zh-CN" dirty="0" smtClean="0"/>
              <a:t>Hit</a:t>
            </a:r>
            <a:r>
              <a:rPr lang="zh-CN" altLang="en-US" dirty="0" smtClean="0"/>
              <a:t>对于能量测量的影响，在实际中能量比较低的</a:t>
            </a:r>
            <a:r>
              <a:rPr lang="en-US" altLang="zh-CN" dirty="0" smtClean="0"/>
              <a:t>Hit</a:t>
            </a:r>
            <a:r>
              <a:rPr lang="zh-CN" altLang="en-US" dirty="0" smtClean="0"/>
              <a:t>难以测量，寻找</a:t>
            </a:r>
            <a:r>
              <a:rPr lang="en-US" altLang="zh-CN" dirty="0" smtClean="0"/>
              <a:t>hit</a:t>
            </a:r>
            <a:r>
              <a:rPr lang="zh-CN" altLang="en-US" dirty="0" smtClean="0"/>
              <a:t>能量</a:t>
            </a:r>
            <a:r>
              <a:rPr lang="zh-CN" altLang="en-US" dirty="0" smtClean="0"/>
              <a:t>阈值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Time</a:t>
            </a:r>
            <a:r>
              <a:rPr lang="en-US" altLang="zh-CN" dirty="0" err="1" smtClean="0"/>
              <a:t>,</a:t>
            </a:r>
            <a:r>
              <a:rPr lang="en-US" altLang="zh-CN" dirty="0" err="1" smtClean="0"/>
              <a:t>Energy</a:t>
            </a:r>
            <a:r>
              <a:rPr lang="en-US" altLang="zh-CN" dirty="0" smtClean="0"/>
              <a:t> cut</a:t>
            </a:r>
            <a:endParaRPr lang="zh-CN" altLang="en-US" dirty="0"/>
          </a:p>
        </p:txBody>
      </p:sp>
      <p:pic>
        <p:nvPicPr>
          <p:cNvPr id="4" name="Picture 2" descr="G:\新建文件夹 (6)\3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127267" cy="4525963"/>
          </a:xfrm>
          <a:prstGeom prst="rect">
            <a:avLst/>
          </a:prstGeom>
          <a:noFill/>
        </p:spPr>
      </p:pic>
      <p:cxnSp>
        <p:nvCxnSpPr>
          <p:cNvPr id="6" name="直接连接符 5"/>
          <p:cNvCxnSpPr/>
          <p:nvPr/>
        </p:nvCxnSpPr>
        <p:spPr>
          <a:xfrm>
            <a:off x="1043608" y="2852936"/>
            <a:ext cx="48965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5292080" y="2132856"/>
            <a:ext cx="0" cy="37444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971600" y="4653136"/>
            <a:ext cx="504056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043608" y="3501008"/>
            <a:ext cx="496855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4644008" y="2204864"/>
            <a:ext cx="0" cy="38884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1115616" y="2348880"/>
            <a:ext cx="475252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Time,Energy</a:t>
            </a:r>
            <a:r>
              <a:rPr lang="en-US" altLang="zh-CN" dirty="0" smtClean="0"/>
              <a:t> cut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在几何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=0.3mm,w=10mm</a:t>
            </a:r>
            <a:r>
              <a:rPr lang="zh-CN" altLang="en-US" dirty="0" smtClean="0"/>
              <a:t>的探测器几何下</a:t>
            </a:r>
            <a:endParaRPr lang="en-US" altLang="zh-CN" dirty="0" smtClean="0"/>
          </a:p>
          <a:p>
            <a:r>
              <a:rPr lang="en-US" altLang="zh-CN" dirty="0" err="1" smtClean="0"/>
              <a:t>Pion</a:t>
            </a:r>
            <a:r>
              <a:rPr lang="zh-CN" altLang="en-US" dirty="0" smtClean="0"/>
              <a:t>能量取值范围为</a:t>
            </a:r>
            <a:r>
              <a:rPr lang="en-US" altLang="zh-CN" dirty="0" smtClean="0"/>
              <a:t>1-2000GeV</a:t>
            </a:r>
          </a:p>
          <a:p>
            <a:r>
              <a:rPr lang="zh-CN" altLang="en-US" dirty="0" smtClean="0"/>
              <a:t>比</a:t>
            </a:r>
            <a:r>
              <a:rPr lang="zh-CN" altLang="en-US" dirty="0" smtClean="0"/>
              <a:t>较不同时间能量选择条件下下线性度和分辨率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Time cut</a:t>
            </a:r>
            <a:r>
              <a:rPr lang="zh-CN" altLang="en-US" dirty="0" smtClean="0"/>
              <a:t>线性度</a:t>
            </a:r>
            <a:endParaRPr lang="zh-CN" alt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1750" y="1969202"/>
            <a:ext cx="6136594" cy="3347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294</Words>
  <Application>Microsoft Office PowerPoint</Application>
  <PresentationFormat>全屏显示(4:3)</PresentationFormat>
  <Paragraphs>31</Paragraphs>
  <Slides>25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Office 主题</vt:lpstr>
      <vt:lpstr>TimeCut &amp; Energycut&amp; hot Hit cut</vt:lpstr>
      <vt:lpstr>探测器结构</vt:lpstr>
      <vt:lpstr>20GeV</vt:lpstr>
      <vt:lpstr>log10(HitT):log10( HitE)</vt:lpstr>
      <vt:lpstr>TotalRecoE的gaus拟合</vt:lpstr>
      <vt:lpstr>Time Energy cut</vt:lpstr>
      <vt:lpstr>Time,Energy cut</vt:lpstr>
      <vt:lpstr>Time,Energy cut</vt:lpstr>
      <vt:lpstr>Time cut线性度</vt:lpstr>
      <vt:lpstr>Timecut能量分辨率</vt:lpstr>
      <vt:lpstr>200-2000GeV</vt:lpstr>
      <vt:lpstr>Energy cut 线性度</vt:lpstr>
      <vt:lpstr>Energy cut 能量分辨率</vt:lpstr>
      <vt:lpstr>新几何（si=0.5,w=1.4)线性度</vt:lpstr>
      <vt:lpstr>新几何（si=0.5,w=1.4)能量分辨率</vt:lpstr>
      <vt:lpstr>新几何下Energycut线性度</vt:lpstr>
      <vt:lpstr>能量分辨率</vt:lpstr>
      <vt:lpstr>能量分辨率</vt:lpstr>
      <vt:lpstr>Time Energy cut</vt:lpstr>
      <vt:lpstr>3GeV事例高能长尾</vt:lpstr>
      <vt:lpstr>HitE&gt;0.45,HitE=0.028</vt:lpstr>
      <vt:lpstr>高能长尾消失</vt:lpstr>
      <vt:lpstr>3sigma范围事例率</vt:lpstr>
      <vt:lpstr>线性度</vt:lpstr>
      <vt:lpstr>能量分辨率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TimeCut &amp; Energycut&amp; hot Hit cut</dc:title>
  <dc:creator>Administrator</dc:creator>
  <cp:lastModifiedBy>Administrator</cp:lastModifiedBy>
  <cp:revision>26</cp:revision>
  <dcterms:modified xsi:type="dcterms:W3CDTF">2015-12-01T04:55:41Z</dcterms:modified>
</cp:coreProperties>
</file>