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8" r:id="rId5"/>
    <p:sldId id="267" r:id="rId6"/>
    <p:sldId id="270" r:id="rId7"/>
    <p:sldId id="269" r:id="rId8"/>
    <p:sldId id="265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104" d="100"/>
          <a:sy n="104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2015-11-27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9232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study and IR design for CEPC local double ring scheme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400800" cy="1752600"/>
          </a:xfrm>
        </p:spPr>
        <p:txBody>
          <a:bodyPr/>
          <a:lstStyle/>
          <a:p>
            <a:r>
              <a:rPr lang="en-US" altLang="zh-CN" dirty="0" smtClean="0"/>
              <a:t>Dou Wang,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Gao, </a:t>
            </a:r>
            <a:r>
              <a:rPr lang="en-US" altLang="zh-CN" dirty="0"/>
              <a:t>Feng Su, Yuan </a:t>
            </a:r>
            <a:r>
              <a:rPr lang="en-US" altLang="zh-CN" dirty="0" smtClean="0"/>
              <a:t>Zhang, Ming Xiao, </a:t>
            </a:r>
            <a:r>
              <a:rPr lang="en-US" altLang="zh-CN" dirty="0" err="1"/>
              <a:t>Yiwei</a:t>
            </a:r>
            <a:r>
              <a:rPr lang="en-US" altLang="zh-CN" dirty="0"/>
              <a:t> </a:t>
            </a:r>
            <a:r>
              <a:rPr lang="en-US" altLang="zh-CN" dirty="0" smtClean="0"/>
              <a:t>Wang, Bai </a:t>
            </a:r>
            <a:r>
              <a:rPr lang="en-US" altLang="zh-CN" dirty="0" err="1" smtClean="0"/>
              <a:t>Sha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Tianjian</a:t>
            </a:r>
            <a:r>
              <a:rPr lang="en-US" altLang="zh-CN" dirty="0" smtClean="0"/>
              <a:t> </a:t>
            </a:r>
            <a:r>
              <a:rPr lang="en-US" altLang="zh-CN" dirty="0" err="1"/>
              <a:t>Bian</a:t>
            </a:r>
            <a:r>
              <a:rPr lang="en-US" altLang="zh-CN" dirty="0"/>
              <a:t>, </a:t>
            </a:r>
            <a:r>
              <a:rPr lang="en-US" altLang="zh-CN" dirty="0" err="1"/>
              <a:t>Zhe</a:t>
            </a:r>
            <a:r>
              <a:rPr lang="en-US" altLang="zh-CN" dirty="0"/>
              <a:t> </a:t>
            </a:r>
            <a:r>
              <a:rPr lang="en-US" altLang="zh-CN" dirty="0" err="1"/>
              <a:t>Duan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153536" y="6309320"/>
            <a:ext cx="2843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CEPC AP meeting, </a:t>
            </a:r>
            <a:r>
              <a:rPr lang="en-US" altLang="zh-CN" dirty="0" smtClean="0"/>
              <a:t>20151127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555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Machine constraints / given parameters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916832"/>
            <a:ext cx="8064896" cy="4260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</a:t>
            </a:r>
            <a:r>
              <a:rPr lang="en-US" altLang="zh-CN" i="1" dirty="0" smtClean="0"/>
              <a:t>E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  </a:t>
            </a:r>
            <a:r>
              <a:rPr lang="en-US" altLang="zh-CN" i="1" dirty="0" smtClean="0"/>
              <a:t>C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/>
              <a:t>N</a:t>
            </a:r>
            <a:r>
              <a:rPr lang="en-US" altLang="zh-CN" baseline="-25000" dirty="0" smtClean="0"/>
              <a:t>IP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Beam power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ym typeface="Symbol"/>
              </a:rPr>
              <a:t>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</a:t>
            </a:r>
            <a:endParaRPr lang="en-US" altLang="zh-CN" dirty="0" smtClean="0"/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R=</a:t>
            </a:r>
            <a:r>
              <a:rPr lang="en-US" altLang="zh-CN" dirty="0" smtClean="0">
                <a:sym typeface="Symbol"/>
              </a:rPr>
              <a:t>y/x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Emittance</a:t>
            </a:r>
            <a:r>
              <a:rPr lang="en-US" altLang="zh-CN" dirty="0" smtClean="0">
                <a:sym typeface="Symbol"/>
              </a:rPr>
              <a:t> coupling factor </a:t>
            </a:r>
            <a:r>
              <a:rPr lang="en-US" altLang="zh-CN" i="1" dirty="0" smtClean="0">
                <a:sym typeface="Symbol"/>
              </a:rPr>
              <a:t></a:t>
            </a:r>
            <a:r>
              <a:rPr lang="en-US" altLang="zh-CN" baseline="-25000" dirty="0" smtClean="0">
                <a:sym typeface="Symbol"/>
              </a:rPr>
              <a:t>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Symbol"/>
              </a:rPr>
              <a:t>Bending radius  </a:t>
            </a:r>
            <a:r>
              <a:rPr lang="en-US" altLang="zh-CN" i="1" dirty="0" smtClean="0">
                <a:sym typeface="Symbol"/>
              </a:rPr>
              <a:t>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Piwinski</a:t>
            </a:r>
            <a:r>
              <a:rPr lang="en-US" altLang="zh-CN" dirty="0" smtClean="0">
                <a:sym typeface="Symbol"/>
              </a:rPr>
              <a:t> angle  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luminosity enhancement by crab </a:t>
            </a:r>
            <a:r>
              <a:rPr lang="en-US" altLang="zh-CN" dirty="0" smtClean="0"/>
              <a:t>waist  </a:t>
            </a:r>
            <a:r>
              <a:rPr lang="en-US" altLang="zh-CN" i="1" dirty="0" err="1" smtClean="0"/>
              <a:t>F</a:t>
            </a:r>
            <a:r>
              <a:rPr lang="en-US" altLang="zh-CN" baseline="-25000" dirty="0" err="1" smtClean="0"/>
              <a:t>l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~1.5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acceptance (DA)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Phase advance per cell (FODO)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A=</a:t>
            </a:r>
            <a:r>
              <a:rPr lang="en-US" altLang="zh-CN" i="1" dirty="0" smtClean="0">
                <a:sym typeface="Symbol"/>
              </a:rPr>
              <a:t></a:t>
            </a:r>
            <a:r>
              <a:rPr lang="en-US" altLang="zh-CN" baseline="-25000" dirty="0" smtClean="0">
                <a:sym typeface="Symbol"/>
              </a:rPr>
              <a:t>0</a:t>
            </a:r>
            <a:r>
              <a:rPr lang="en-US" altLang="zh-CN" dirty="0" smtClean="0">
                <a:sym typeface="Symbol"/>
              </a:rPr>
              <a:t>/</a:t>
            </a:r>
            <a:r>
              <a:rPr lang="en-US" altLang="zh-CN" i="1" dirty="0" smtClean="0">
                <a:sym typeface="Symbol"/>
              </a:rPr>
              <a:t></a:t>
            </a:r>
            <a:r>
              <a:rPr lang="en-US" altLang="zh-CN" baseline="-25000" dirty="0" smtClean="0">
                <a:sym typeface="Symbol"/>
              </a:rPr>
              <a:t>BS</a:t>
            </a:r>
            <a:r>
              <a:rPr lang="en-US" altLang="zh-CN" dirty="0" smtClean="0">
                <a:sym typeface="Symbol"/>
              </a:rPr>
              <a:t> (A&gt;~3)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0"/>
            <a:ext cx="4902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42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45675"/>
              </p:ext>
            </p:extLst>
          </p:nvPr>
        </p:nvGraphicFramePr>
        <p:xfrm>
          <a:off x="611560" y="980728"/>
          <a:ext cx="8352928" cy="5748458"/>
        </p:xfrm>
        <a:graphic>
          <a:graphicData uri="http://schemas.openxmlformats.org/drawingml/2006/table">
            <a:tbl>
              <a:tblPr firstRow="1" bandRow="1"/>
              <a:tblGrid>
                <a:gridCol w="2427951"/>
                <a:gridCol w="1334723"/>
                <a:gridCol w="2069974"/>
                <a:gridCol w="2520280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crab waist</a:t>
                      </a:r>
                      <a:r>
                        <a:rPr lang="en-US" altLang="zh-CN" sz="1600" b="1" i="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-high </a:t>
                      </a:r>
                      <a:r>
                        <a:rPr lang="en-US" altLang="zh-CN" sz="1600" b="1" i="0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crab waist</a:t>
                      </a:r>
                      <a:r>
                        <a:rPr lang="en-US" altLang="zh-CN" sz="1600" b="1" i="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-low power</a:t>
                      </a:r>
                      <a:endParaRPr lang="zh-CN" altLang="zh-CN" sz="1600" b="1" i="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0.306/0.0012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3.34/0.01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2.67/0.008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24.3/0.09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en-US" altLang="zh-CN" dirty="0" smtClean="0"/>
              <a:t>Primary parameter design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96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1613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Combine with local double ring lattice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77" y="1412776"/>
            <a:ext cx="8461375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组合 4"/>
          <p:cNvGrpSpPr/>
          <p:nvPr/>
        </p:nvGrpSpPr>
        <p:grpSpPr>
          <a:xfrm>
            <a:off x="417631" y="4088879"/>
            <a:ext cx="8415921" cy="2560637"/>
            <a:chOff x="491543" y="3811027"/>
            <a:chExt cx="8461375" cy="2560637"/>
          </a:xfrm>
        </p:grpSpPr>
        <p:pic>
          <p:nvPicPr>
            <p:cNvPr id="1024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543" y="3811027"/>
              <a:ext cx="8461375" cy="2560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弧形 3"/>
            <p:cNvSpPr/>
            <p:nvPr/>
          </p:nvSpPr>
          <p:spPr>
            <a:xfrm rot="20769150">
              <a:off x="4299207" y="4560166"/>
              <a:ext cx="510707" cy="692827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245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327829">
              <a:off x="4806413" y="4834988"/>
              <a:ext cx="341313" cy="29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67544" y="14127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Choice 1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42210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Choice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382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Double ring FFS design with crab </a:t>
            </a:r>
            <a:r>
              <a:rPr lang="en-US" altLang="zh-CN" dirty="0" err="1" smtClean="0"/>
              <a:t>sextupoles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24328" y="12687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/>
              <a:t>E</a:t>
            </a:r>
            <a:r>
              <a:rPr lang="en-US" altLang="zh-CN" dirty="0" err="1" smtClean="0"/>
              <a:t>c</a:t>
            </a:r>
            <a:r>
              <a:rPr lang="en-US" altLang="zh-CN" dirty="0" smtClean="0"/>
              <a:t>=100 </a:t>
            </a:r>
            <a:r>
              <a:rPr lang="en-US" altLang="zh-CN" dirty="0" err="1" smtClean="0"/>
              <a:t>keV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68910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Betax</a:t>
            </a:r>
            <a:r>
              <a:rPr lang="en-US" altLang="zh-CN" dirty="0" smtClean="0"/>
              <a:t>=0.8m</a:t>
            </a:r>
          </a:p>
          <a:p>
            <a:r>
              <a:rPr lang="en-US" altLang="zh-CN" dirty="0" err="1" smtClean="0"/>
              <a:t>Betay</a:t>
            </a:r>
            <a:r>
              <a:rPr lang="en-US" altLang="zh-CN" dirty="0" smtClean="0"/>
              <a:t>=0.003m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9" t="2817" r="12011" b="9713"/>
          <a:stretch/>
        </p:blipFill>
        <p:spPr bwMode="auto">
          <a:xfrm>
            <a:off x="1907704" y="2266568"/>
            <a:ext cx="5458968" cy="4407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椭圆 4"/>
          <p:cNvSpPr/>
          <p:nvPr/>
        </p:nvSpPr>
        <p:spPr>
          <a:xfrm>
            <a:off x="4224536" y="2276872"/>
            <a:ext cx="203448" cy="576064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771800" y="22048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4326260" y="19168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5776" y="19168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45120" y="168910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Crab </a:t>
            </a:r>
            <a:r>
              <a:rPr lang="en-US" altLang="zh-CN" dirty="0" err="1" smtClean="0"/>
              <a:t>sextupole</a:t>
            </a:r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2267744" y="1605590"/>
            <a:ext cx="5537872" cy="4370833"/>
            <a:chOff x="1828800" y="1106423"/>
            <a:chExt cx="5537872" cy="4370833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98" t="3906" r="10775" b="9350"/>
            <a:stretch/>
          </p:blipFill>
          <p:spPr bwMode="auto">
            <a:xfrm>
              <a:off x="1828800" y="1106423"/>
              <a:ext cx="5537872" cy="4370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3491880" y="2286164"/>
              <a:ext cx="316835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L*=1.5m</a:t>
              </a:r>
            </a:p>
            <a:p>
              <a:r>
                <a:rPr lang="en-US" altLang="zh-CN" sz="1600" dirty="0" smtClean="0"/>
                <a:t>L(DQ0)=0.91m,  G(DQ0)=-300T/m</a:t>
              </a:r>
            </a:p>
            <a:p>
              <a:r>
                <a:rPr lang="en-US" altLang="zh-CN" sz="1600" dirty="0" smtClean="0"/>
                <a:t>L(DF1)=0.74m,   G(DF1)=106T/m</a:t>
              </a:r>
            </a:p>
            <a:p>
              <a:r>
                <a:rPr lang="en-US" altLang="zh-CN" sz="1600" dirty="0" smtClean="0"/>
                <a:t>L</a:t>
              </a:r>
              <a:r>
                <a:rPr lang="en-US" altLang="zh-CN" sz="1600" baseline="-25000" dirty="0" smtClean="0"/>
                <a:t>0</a:t>
              </a:r>
              <a:r>
                <a:rPr lang="en-US" altLang="zh-CN" sz="1600" dirty="0" smtClean="0"/>
                <a:t>=4m</a:t>
              </a:r>
              <a:endParaRPr lang="zh-CN" altLang="en-US" sz="1600" dirty="0"/>
            </a:p>
          </p:txBody>
        </p:sp>
      </p:grpSp>
      <p:sp>
        <p:nvSpPr>
          <p:cNvPr id="17" name="矩形 16"/>
          <p:cNvSpPr/>
          <p:nvPr/>
        </p:nvSpPr>
        <p:spPr>
          <a:xfrm>
            <a:off x="276672" y="6021288"/>
            <a:ext cx="874846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prstClr val="black"/>
                </a:solidFill>
              </a:rPr>
              <a:t>As </a:t>
            </a:r>
            <a:r>
              <a:rPr lang="en-US" altLang="zh-CN" sz="2000" dirty="0" err="1">
                <a:solidFill>
                  <a:prstClr val="black"/>
                </a:solidFill>
              </a:rPr>
              <a:t>Oide</a:t>
            </a:r>
            <a:r>
              <a:rPr lang="en-US" altLang="zh-CN" sz="2000" dirty="0">
                <a:solidFill>
                  <a:prstClr val="black"/>
                </a:solidFill>
              </a:rPr>
              <a:t> said, the second FFS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 of the CCS-Y section can work as the crab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, if their strengths and phases to the IP are properly chosen.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3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t="3905" r="12396" b="9532"/>
          <a:stretch/>
        </p:blipFill>
        <p:spPr bwMode="auto">
          <a:xfrm>
            <a:off x="4144488" y="1988840"/>
            <a:ext cx="4968608" cy="398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Crab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strength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7504" y="1617548"/>
            <a:ext cx="4176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/>
              <a:t>The crab </a:t>
            </a:r>
            <a:r>
              <a:rPr lang="en-US" altLang="zh-CN" sz="2400" dirty="0" err="1"/>
              <a:t>sextupole</a:t>
            </a:r>
            <a:r>
              <a:rPr lang="en-US" altLang="zh-CN" sz="2400" dirty="0"/>
              <a:t> should be placed on both sides of the IP in phase with the IP in the horizontal plane and at π/2 in the vertical one.</a:t>
            </a:r>
            <a:endParaRPr lang="zh-CN" altLang="en-US" sz="2400" dirty="0"/>
          </a:p>
        </p:txBody>
      </p:sp>
      <p:sp>
        <p:nvSpPr>
          <p:cNvPr id="7" name="椭圆 6"/>
          <p:cNvSpPr/>
          <p:nvPr/>
        </p:nvSpPr>
        <p:spPr>
          <a:xfrm>
            <a:off x="6300192" y="2094240"/>
            <a:ext cx="122808" cy="288032"/>
          </a:xfrm>
          <a:prstGeom prst="ellipse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177648"/>
              </p:ext>
            </p:extLst>
          </p:nvPr>
        </p:nvGraphicFramePr>
        <p:xfrm>
          <a:off x="107504" y="4797152"/>
          <a:ext cx="4525488" cy="813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4" imgW="2755800" imgH="495000" progId="Equation.DSMT4">
                  <p:embed/>
                </p:oleObj>
              </mc:Choice>
              <mc:Fallback>
                <p:oleObj name="Equation" r:id="rId4" imgW="27558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504" y="4797152"/>
                        <a:ext cx="4525488" cy="8139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接连接符 9"/>
          <p:cNvCxnSpPr/>
          <p:nvPr/>
        </p:nvCxnSpPr>
        <p:spPr>
          <a:xfrm>
            <a:off x="5148064" y="17008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361596" y="17008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5172030" y="1844824"/>
            <a:ext cx="112816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76056" y="1248216"/>
            <a:ext cx="300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ym typeface="Symbol"/>
              </a:rPr>
              <a:t></a:t>
            </a:r>
            <a:r>
              <a:rPr lang="en-US" altLang="zh-CN" baseline="-25000" dirty="0" smtClean="0">
                <a:sym typeface="Symbol"/>
              </a:rPr>
              <a:t>x</a:t>
            </a:r>
            <a:r>
              <a:rPr lang="en-US" altLang="zh-CN" dirty="0" smtClean="0">
                <a:sym typeface="Symbol"/>
              </a:rPr>
              <a:t>=2, </a:t>
            </a:r>
            <a:r>
              <a:rPr lang="zh-CN" altLang="en-US" dirty="0" smtClean="0">
                <a:sym typeface="Symbol"/>
              </a:rPr>
              <a:t>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=2.5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113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altLang="zh-CN" dirty="0" smtClean="0"/>
              <a:t>Chromaticity correction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9" t="-8264" r="7547" b="22226"/>
          <a:stretch/>
        </p:blipFill>
        <p:spPr bwMode="auto">
          <a:xfrm>
            <a:off x="107504" y="1484784"/>
            <a:ext cx="6492240" cy="521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6" t="3812" r="12880" b="9698"/>
          <a:stretch/>
        </p:blipFill>
        <p:spPr bwMode="auto">
          <a:xfrm>
            <a:off x="2627784" y="1516788"/>
            <a:ext cx="6409944" cy="523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85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4116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altLang="zh-CN" sz="2400" dirty="0" smtClean="0"/>
              <a:t>CEPC </a:t>
            </a:r>
            <a:r>
              <a:rPr lang="en-US" altLang="zh-CN" sz="2400" dirty="0"/>
              <a:t>partial double ring </a:t>
            </a:r>
            <a:r>
              <a:rPr lang="en-US" altLang="zh-CN" sz="2400" dirty="0" smtClean="0"/>
              <a:t>parameters for high luminosity mode  has been adjusted to enlarge the energy acceptance of RF system</a:t>
            </a:r>
            <a:r>
              <a:rPr lang="en-US" altLang="zh-CN" sz="2400" dirty="0" smtClean="0"/>
              <a:t>.</a:t>
            </a:r>
            <a:endParaRPr lang="en-US" altLang="zh-CN" sz="2400" dirty="0" smtClean="0"/>
          </a:p>
          <a:p>
            <a:pPr>
              <a:spcBef>
                <a:spcPts val="1800"/>
              </a:spcBef>
            </a:pPr>
            <a:r>
              <a:rPr lang="en-US" altLang="zh-CN" sz="2400" dirty="0" smtClean="0"/>
              <a:t>Based on crab waist scheme, we can get higher luminosity (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2.97*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34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cm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-2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-1</a:t>
            </a:r>
            <a:r>
              <a:rPr lang="en-US" altLang="zh-CN" sz="2400" dirty="0" smtClean="0"/>
              <a:t>) keeping head-on beam power or to reduce the beam power (</a:t>
            </a:r>
            <a:r>
              <a:rPr lang="en-US" altLang="zh-CN" sz="2400" dirty="0" smtClean="0">
                <a:solidFill>
                  <a:srgbClr val="FF0000"/>
                </a:solidFill>
              </a:rPr>
              <a:t>30 MW</a:t>
            </a:r>
            <a:r>
              <a:rPr lang="en-US" altLang="zh-CN" sz="2400" dirty="0" smtClean="0"/>
              <a:t>) keeping same luminosity. </a:t>
            </a:r>
          </a:p>
          <a:p>
            <a:pPr>
              <a:spcBef>
                <a:spcPts val="1800"/>
              </a:spcBef>
            </a:pPr>
            <a:r>
              <a:rPr lang="en-US" altLang="zh-CN" sz="2400" dirty="0" smtClean="0"/>
              <a:t>New FFS with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crab </a:t>
            </a:r>
            <a:r>
              <a:rPr lang="en-US" altLang="zh-CN" sz="2400" dirty="0" err="1" smtClean="0"/>
              <a:t>sextupoles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has been designed. DA optimization of the whole ring is undergoing.</a:t>
            </a:r>
            <a:endParaRPr lang="en-US" altLang="zh-CN" sz="2400" dirty="0" smtClean="0"/>
          </a:p>
          <a:p>
            <a:pPr>
              <a:spcBef>
                <a:spcPts val="1800"/>
              </a:spcBef>
            </a:pPr>
            <a:r>
              <a:rPr lang="en-US" altLang="zh-CN" sz="2400" dirty="0" smtClean="0"/>
              <a:t>For next step, arc lattice should be redesigned as soon as possible to get smaller </a:t>
            </a:r>
            <a:r>
              <a:rPr lang="en-US" altLang="zh-CN" sz="2400" dirty="0" err="1" smtClean="0"/>
              <a:t>emittance</a:t>
            </a:r>
            <a:r>
              <a:rPr lang="en-US" altLang="zh-CN" sz="2400" dirty="0"/>
              <a:t> </a:t>
            </a:r>
            <a:r>
              <a:rPr lang="en-US" altLang="zh-CN" sz="2400" dirty="0" smtClean="0"/>
              <a:t>for crab waist scheme.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150034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535</Words>
  <Application>Microsoft Office PowerPoint</Application>
  <PresentationFormat>全屏显示(4:3)</PresentationFormat>
  <Paragraphs>157</Paragraphs>
  <Slides>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Office 主题</vt:lpstr>
      <vt:lpstr>Equation</vt:lpstr>
      <vt:lpstr>Parameter study and IR design for CEPC local double ring scheme</vt:lpstr>
      <vt:lpstr>Machine constraints / given parameters</vt:lpstr>
      <vt:lpstr>Primary parameter design</vt:lpstr>
      <vt:lpstr>Combine with local double ring lattice</vt:lpstr>
      <vt:lpstr> Double ring FFS design with crab sextupoles</vt:lpstr>
      <vt:lpstr>Crab sextupole strength</vt:lpstr>
      <vt:lpstr>Chromaticity correction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parameter choice with crab waist scheme</dc:title>
  <dc:creator>Dou</dc:creator>
  <cp:lastModifiedBy>Dou</cp:lastModifiedBy>
  <cp:revision>65</cp:revision>
  <cp:lastPrinted>2015-11-26T08:08:23Z</cp:lastPrinted>
  <dcterms:created xsi:type="dcterms:W3CDTF">2015-10-13T01:38:58Z</dcterms:created>
  <dcterms:modified xsi:type="dcterms:W3CDTF">2015-11-27T00:45:15Z</dcterms:modified>
</cp:coreProperties>
</file>