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63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2015-11-25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2015-11-25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2015-11-25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2015-11-25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2015-11-25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2015-11-25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2015-11-25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2015-11-25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2015-11-25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2015-11-25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2015-11-25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2015-11-25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Pretzel orbit design with asymmetric lattice </a:t>
            </a:r>
            <a:r>
              <a:rPr lang="en-US" altLang="zh-CN" sz="2800" dirty="0" smtClean="0"/>
              <a:t>(v20140930)</a:t>
            </a:r>
            <a:endParaRPr lang="zh-CN" altLang="en-US" sz="2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04856" cy="2135088"/>
          </a:xfrm>
        </p:spPr>
        <p:txBody>
          <a:bodyPr>
            <a:normAutofit/>
          </a:bodyPr>
          <a:lstStyle/>
          <a:p>
            <a:r>
              <a:rPr lang="en-US" altLang="zh-CN" dirty="0" err="1" smtClean="0"/>
              <a:t>Huiping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Geng</a:t>
            </a:r>
            <a:endParaRPr lang="en-US" altLang="zh-CN" dirty="0" smtClean="0"/>
          </a:p>
          <a:p>
            <a:r>
              <a:rPr lang="en-US" altLang="zh-CN" dirty="0" smtClean="0"/>
              <a:t>CEPC Accelerator Physics regular meeting</a:t>
            </a:r>
          </a:p>
          <a:p>
            <a:r>
              <a:rPr lang="en-US" altLang="zh-CN" dirty="0" smtClean="0"/>
              <a:t>2015.10.23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4988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Pretzel orbit </a:t>
            </a:r>
            <a:r>
              <a:rPr lang="en-US" altLang="zh-CN" dirty="0" smtClean="0"/>
              <a:t>effect correction</a:t>
            </a:r>
            <a:endParaRPr lang="zh-CN" altLang="en-US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71600" y="5014094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第一个弧区消色散条件重新匹配，消色散点选择在第二个静电分离器出口，</a:t>
            </a:r>
            <a:r>
              <a:rPr lang="en-US" altLang="zh-CN" dirty="0" smtClean="0"/>
              <a:t>beta</a:t>
            </a:r>
            <a:r>
              <a:rPr lang="zh-CN" altLang="en-US" dirty="0" smtClean="0"/>
              <a:t>函数满足周期解匹配。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3" y="1497682"/>
            <a:ext cx="4270643" cy="351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97682"/>
            <a:ext cx="4104456" cy="327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24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Pretzel orbit </a:t>
            </a:r>
            <a:r>
              <a:rPr lang="en-US" altLang="zh-CN" dirty="0" smtClean="0"/>
              <a:t>effect correction</a:t>
            </a:r>
            <a:endParaRPr lang="zh-CN" altLang="en-US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05756" y="4941168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/>
              <a:t>第二个弧区需要重新匹配，因为</a:t>
            </a:r>
            <a:r>
              <a:rPr lang="en-US" altLang="zh-CN" dirty="0" smtClean="0"/>
              <a:t>SEP1</a:t>
            </a:r>
            <a:r>
              <a:rPr lang="zh-CN" altLang="en-US" dirty="0" smtClean="0"/>
              <a:t>止</a:t>
            </a:r>
            <a:r>
              <a:rPr lang="en-US" altLang="zh-CN" dirty="0" smtClean="0"/>
              <a:t>SEP3</a:t>
            </a:r>
            <a:r>
              <a:rPr lang="zh-CN" altLang="en-US" dirty="0" smtClean="0"/>
              <a:t>的相移不是</a:t>
            </a:r>
            <a:r>
              <a:rPr lang="en-US" altLang="zh-CN" dirty="0" smtClean="0"/>
              <a:t>2Pi</a:t>
            </a:r>
            <a:r>
              <a:rPr lang="zh-CN" altLang="en-US" dirty="0" smtClean="0"/>
              <a:t>整数倍。是否可以增加相移条件使弧区</a:t>
            </a:r>
            <a:r>
              <a:rPr lang="en-US" altLang="zh-CN" dirty="0" smtClean="0"/>
              <a:t>1</a:t>
            </a:r>
            <a:r>
              <a:rPr lang="zh-CN" altLang="en-US" dirty="0" smtClean="0"/>
              <a:t>和</a:t>
            </a:r>
            <a:r>
              <a:rPr lang="en-US" altLang="zh-CN" dirty="0" smtClean="0"/>
              <a:t>2</a:t>
            </a:r>
            <a:r>
              <a:rPr lang="zh-CN" altLang="en-US" dirty="0" smtClean="0"/>
              <a:t>的</a:t>
            </a:r>
            <a:r>
              <a:rPr lang="en-US" altLang="zh-CN" dirty="0"/>
              <a:t>SEP1</a:t>
            </a:r>
            <a:r>
              <a:rPr lang="zh-CN" altLang="en-US" dirty="0"/>
              <a:t>止</a:t>
            </a:r>
            <a:r>
              <a:rPr lang="en-US" altLang="zh-CN" dirty="0"/>
              <a:t>SEP3</a:t>
            </a:r>
            <a:r>
              <a:rPr lang="zh-CN" altLang="en-US" dirty="0"/>
              <a:t>的</a:t>
            </a:r>
            <a:r>
              <a:rPr lang="zh-CN" altLang="en-US" dirty="0" smtClean="0"/>
              <a:t>相移满足</a:t>
            </a:r>
            <a:r>
              <a:rPr lang="en-US" altLang="zh-CN" dirty="0" smtClean="0"/>
              <a:t>2Pi</a:t>
            </a:r>
            <a:r>
              <a:rPr lang="zh-CN" altLang="en-US" dirty="0"/>
              <a:t>整数</a:t>
            </a:r>
            <a:r>
              <a:rPr lang="zh-CN" altLang="en-US" dirty="0" smtClean="0"/>
              <a:t>倍？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/>
              <a:t>选择第二个弧区第三个</a:t>
            </a:r>
            <a:r>
              <a:rPr lang="en-US" altLang="zh-CN" dirty="0" smtClean="0"/>
              <a:t>FODO</a:t>
            </a:r>
            <a:r>
              <a:rPr lang="zh-CN" altLang="en-US" dirty="0" smtClean="0"/>
              <a:t>入口（消色散节出口）为初始条件，以</a:t>
            </a:r>
            <a:r>
              <a:rPr lang="en-US" altLang="zh-CN" dirty="0" smtClean="0"/>
              <a:t>6</a:t>
            </a:r>
            <a:r>
              <a:rPr lang="zh-CN" altLang="en-US" dirty="0" smtClean="0"/>
              <a:t>个</a:t>
            </a:r>
            <a:r>
              <a:rPr lang="en-US" altLang="zh-CN" dirty="0" smtClean="0"/>
              <a:t>FODO cell</a:t>
            </a:r>
            <a:r>
              <a:rPr lang="zh-CN" altLang="en-US" dirty="0" smtClean="0"/>
              <a:t>为周期，</a:t>
            </a:r>
            <a:r>
              <a:rPr lang="en-US" altLang="zh-CN" dirty="0" smtClean="0"/>
              <a:t> </a:t>
            </a:r>
            <a:r>
              <a:rPr lang="zh-CN" altLang="en-US" dirty="0" smtClean="0"/>
              <a:t>重新匹配周期解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04726"/>
            <a:ext cx="3858214" cy="313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531" y="1366689"/>
            <a:ext cx="4005262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85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Pretzel orbit </a:t>
            </a:r>
            <a:r>
              <a:rPr lang="en-US" altLang="zh-CN" dirty="0" smtClean="0"/>
              <a:t>effect correction</a:t>
            </a:r>
            <a:endParaRPr lang="zh-CN" altLang="en-US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115616" y="522920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第二个弧区消色散条件重新匹配，消色散点选择在此弧区的第二个静电分离器出口，</a:t>
            </a:r>
            <a:r>
              <a:rPr lang="en-US" altLang="zh-CN" dirty="0" smtClean="0"/>
              <a:t>beta</a:t>
            </a:r>
            <a:r>
              <a:rPr lang="zh-CN" altLang="en-US" dirty="0" smtClean="0"/>
              <a:t>函数满足周期解匹配。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4248472" cy="335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799"/>
            <a:ext cx="3984501" cy="315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73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Pretzel orbit </a:t>
            </a:r>
            <a:r>
              <a:rPr lang="en-US" altLang="zh-CN" dirty="0" smtClean="0"/>
              <a:t>effect correction</a:t>
            </a:r>
            <a:endParaRPr lang="zh-CN" altLang="en-US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115616" y="5229200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校正后的全环</a:t>
            </a:r>
            <a:r>
              <a:rPr lang="en-US" altLang="zh-CN" dirty="0" smtClean="0"/>
              <a:t>lattice</a:t>
            </a:r>
            <a:r>
              <a:rPr lang="zh-CN" altLang="en-US" dirty="0" smtClean="0"/>
              <a:t>，调整色品矫正后，需将上述过程重复，寻找新的匹配条件。</a:t>
            </a: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33" y="1519262"/>
            <a:ext cx="4100199" cy="354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19261"/>
            <a:ext cx="4011177" cy="323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49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Pretzel orbit </a:t>
            </a:r>
            <a:r>
              <a:rPr lang="en-US" altLang="zh-CN" dirty="0" smtClean="0"/>
              <a:t>effect correction</a:t>
            </a:r>
            <a:endParaRPr lang="zh-CN" altLang="en-US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97" y="1307713"/>
            <a:ext cx="4058811" cy="3482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86209"/>
            <a:ext cx="4392488" cy="37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58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2916" y="116632"/>
            <a:ext cx="8229600" cy="1143000"/>
          </a:xfrm>
        </p:spPr>
        <p:txBody>
          <a:bodyPr/>
          <a:lstStyle/>
          <a:p>
            <a:r>
              <a:rPr lang="zh-CN" altLang="en-US" dirty="0"/>
              <a:t>导</a:t>
            </a:r>
            <a:r>
              <a:rPr lang="zh-CN" altLang="en-US" dirty="0" smtClean="0"/>
              <a:t>入</a:t>
            </a:r>
            <a:r>
              <a:rPr lang="en-US" altLang="zh-CN" dirty="0" smtClean="0"/>
              <a:t>sad</a:t>
            </a:r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96689"/>
            <a:ext cx="4536504" cy="366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39" y="1700808"/>
            <a:ext cx="482103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0278" y="1196752"/>
            <a:ext cx="3792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静电分离器强度设置为</a:t>
            </a:r>
            <a:r>
              <a:rPr lang="en-US" altLang="zh-CN" dirty="0" smtClean="0"/>
              <a:t>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7161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2916" y="116632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静电分离器与</a:t>
            </a:r>
            <a:r>
              <a:rPr lang="en-US" altLang="zh-CN" dirty="0" smtClean="0"/>
              <a:t>kick</a:t>
            </a:r>
            <a:r>
              <a:rPr lang="zh-CN" altLang="en-US" dirty="0" smtClean="0"/>
              <a:t>的差别</a:t>
            </a:r>
            <a:endParaRPr lang="zh-CN" altLang="en-US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444884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040" y="1381418"/>
            <a:ext cx="3792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周期解</a:t>
            </a:r>
            <a:endParaRPr lang="zh-CN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59124"/>
            <a:ext cx="4433747" cy="359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3568" y="1268760"/>
            <a:ext cx="3792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给定入口参数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1858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Pretzel orbit issue </a:t>
            </a:r>
            <a:r>
              <a:rPr lang="en-US" altLang="zh-CN" dirty="0" smtClean="0"/>
              <a:t>has been </a:t>
            </a:r>
            <a:r>
              <a:rPr lang="en-US" altLang="zh-CN" dirty="0" smtClean="0"/>
              <a:t>fixed by changing the circumference of the ring</a:t>
            </a:r>
          </a:p>
          <a:p>
            <a:r>
              <a:rPr lang="en-US" altLang="zh-CN" dirty="0" smtClean="0"/>
              <a:t>But the change of drift space length will have a big effect on dynamic aperture (as we have already noticed), which will need further study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MAD and SAD does not agree…</a:t>
            </a:r>
            <a:endParaRPr lang="zh-CN" altLang="en-US" dirty="0"/>
          </a:p>
        </p:txBody>
      </p:sp>
      <p:cxnSp>
        <p:nvCxnSpPr>
          <p:cNvPr id="4" name="直接连接符 3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4136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Review of asymmetric lattice </a:t>
            </a:r>
            <a:r>
              <a:rPr lang="en-US" altLang="zh-CN" sz="2800" dirty="0" smtClean="0">
                <a:solidFill>
                  <a:prstClr val="black"/>
                </a:solidFill>
              </a:rPr>
              <a:t>(</a:t>
            </a:r>
            <a:r>
              <a:rPr lang="en-US" altLang="zh-CN" sz="2800" dirty="0">
                <a:solidFill>
                  <a:prstClr val="black"/>
                </a:solidFill>
              </a:rPr>
              <a:t>v20140930)</a:t>
            </a:r>
            <a:endParaRPr lang="zh-CN" altLang="en-US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2816"/>
            <a:ext cx="3773833" cy="345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323528" y="1556792"/>
            <a:ext cx="4680520" cy="3945428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zh-CN" sz="2400" dirty="0" err="1" smtClean="0"/>
              <a:t>Circuference</a:t>
            </a:r>
            <a:r>
              <a:rPr lang="en-US" altLang="zh-CN" sz="2400" dirty="0" smtClean="0"/>
              <a:t>: 54.752 km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zh-CN" sz="2400" dirty="0" smtClean="0"/>
              <a:t>FODO cell length: 47.2 m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zh-CN" sz="2400" dirty="0" smtClean="0"/>
              <a:t>Phase advance per cell: 60/60 degrees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zh-CN" sz="2400" dirty="0" smtClean="0"/>
              <a:t>ARC length:5852.8m=  (2+120+2)*47.2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zh-CN" sz="2400" dirty="0" smtClean="0"/>
              <a:t>Short straight: 18 FODO cells, 849.6m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zh-CN" sz="2400" dirty="0" smtClean="0"/>
              <a:t>Long straight: 24 FODO cells, 1132.8m</a:t>
            </a:r>
            <a:endParaRPr lang="zh-CN" altLang="en-US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259632" y="5877272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Results reported in HF2014 are using this lattice.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42087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Issues with pretzel orbit</a:t>
            </a:r>
            <a:endParaRPr lang="zh-CN" altLang="en-US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323528" y="1556792"/>
            <a:ext cx="8280920" cy="936104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zh-CN" sz="2400" dirty="0" smtClean="0"/>
              <a:t>For ideal pretzel orbit, the following  relationship should be </a:t>
            </a:r>
            <a:r>
              <a:rPr lang="en-US" altLang="zh-CN" sz="2400" dirty="0" err="1" smtClean="0"/>
              <a:t>fullfilled</a:t>
            </a:r>
            <a:r>
              <a:rPr lang="en-US" altLang="zh-CN" sz="2400" dirty="0" smtClean="0"/>
              <a:t>: </a:t>
            </a:r>
            <a:endParaRPr lang="zh-CN" altLang="en-US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83568" y="2564904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i.e. the phase advance between parasitic crossing point should be a integer number of 2*Pi. </a:t>
            </a:r>
            <a:endParaRPr lang="zh-CN" altLang="en-US" sz="2400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761744"/>
              </p:ext>
            </p:extLst>
          </p:nvPr>
        </p:nvGraphicFramePr>
        <p:xfrm>
          <a:off x="3001963" y="1988840"/>
          <a:ext cx="1914525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" name="Equation" r:id="rId3" imgW="787320" imgH="253800" progId="Equation.DSMT4">
                  <p:embed/>
                </p:oleObj>
              </mc:Choice>
              <mc:Fallback>
                <p:oleObj name="Equation" r:id="rId3" imgW="7873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01963" y="1988840"/>
                        <a:ext cx="1914525" cy="617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内容占位符 2"/>
          <p:cNvSpPr txBox="1">
            <a:spLocks/>
          </p:cNvSpPr>
          <p:nvPr/>
        </p:nvSpPr>
        <p:spPr>
          <a:xfrm>
            <a:off x="463104" y="3356992"/>
            <a:ext cx="828092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altLang="zh-CN" sz="2400" dirty="0" smtClean="0"/>
              <a:t>For our lattice, it is comprised of 60/60 degree FODO cells, so the relationship can be written as:</a:t>
            </a:r>
          </a:p>
          <a:p>
            <a:pPr marL="0" indent="0">
              <a:buNone/>
            </a:pPr>
            <a:endParaRPr lang="en-US" altLang="zh-CN" sz="2400" dirty="0" smtClean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55801"/>
              </p:ext>
            </p:extLst>
          </p:nvPr>
        </p:nvGraphicFramePr>
        <p:xfrm>
          <a:off x="1919288" y="4221088"/>
          <a:ext cx="438467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" name="Equation" r:id="rId5" imgW="1803240" imgH="253800" progId="Equation.DSMT4">
                  <p:embed/>
                </p:oleObj>
              </mc:Choice>
              <mc:Fallback>
                <p:oleObj name="Equation" r:id="rId5" imgW="1803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8" y="4221088"/>
                        <a:ext cx="4384675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内容占位符 2"/>
          <p:cNvSpPr txBox="1">
            <a:spLocks/>
          </p:cNvSpPr>
          <p:nvPr/>
        </p:nvSpPr>
        <p:spPr>
          <a:xfrm>
            <a:off x="467544" y="4797152"/>
            <a:ext cx="827648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altLang="zh-CN" sz="2400" dirty="0" smtClean="0"/>
              <a:t>But for this asymmetric lattice, as for 50 bunches case:</a:t>
            </a:r>
          </a:p>
          <a:p>
            <a:pPr marL="0" indent="0">
              <a:buNone/>
            </a:pPr>
            <a:endParaRPr lang="en-US" altLang="zh-CN" sz="2400" dirty="0" smtClean="0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449337"/>
              </p:ext>
            </p:extLst>
          </p:nvPr>
        </p:nvGraphicFramePr>
        <p:xfrm>
          <a:off x="1703834" y="5229200"/>
          <a:ext cx="5803900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" name="Equation" r:id="rId7" imgW="2387520" imgH="253800" progId="Equation.DSMT4">
                  <p:embed/>
                </p:oleObj>
              </mc:Choice>
              <mc:Fallback>
                <p:oleObj name="Equation" r:id="rId7" imgW="23875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834" y="5229200"/>
                        <a:ext cx="5803900" cy="61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27584" y="5805264"/>
            <a:ext cx="7916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This is why we say pretzel orbit is not working for this lattice version.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9114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To make it work</a:t>
            </a:r>
            <a:endParaRPr lang="zh-CN" altLang="en-US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43608" y="1340768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Two options(assuming phase advance per cell keeps constant):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Change the cell length, which will result in the change of emittance, circumference etc.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Change the circumference</a:t>
            </a:r>
            <a:endParaRPr lang="zh-CN" alt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83568" y="4149080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In the following, we take the easy way, i.e. we change the circumference to make the lattice work for pretzel orbit of 50 bunches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43978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Changes made</a:t>
            </a:r>
            <a:endParaRPr lang="zh-CN" altLang="en-US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04280" y="1340768"/>
            <a:ext cx="6892056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2400" dirty="0"/>
              <a:t>ARC length:5852.8m</a:t>
            </a:r>
            <a:endParaRPr lang="en-US" altLang="zh-CN" sz="24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prstClr val="black"/>
                </a:solidFill>
              </a:rPr>
              <a:t>Short </a:t>
            </a:r>
            <a:r>
              <a:rPr lang="en-US" altLang="zh-CN" sz="2400" dirty="0">
                <a:solidFill>
                  <a:prstClr val="black"/>
                </a:solidFill>
              </a:rPr>
              <a:t>straight: 18 FODO cells, 849.6m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2400" dirty="0">
                <a:solidFill>
                  <a:srgbClr val="FF0000"/>
                </a:solidFill>
              </a:rPr>
              <a:t>Long straight: </a:t>
            </a:r>
            <a:r>
              <a:rPr lang="en-US" altLang="zh-CN" sz="2400" dirty="0" smtClean="0">
                <a:solidFill>
                  <a:srgbClr val="FF0000"/>
                </a:solidFill>
              </a:rPr>
              <a:t>34 </a:t>
            </a:r>
            <a:r>
              <a:rPr lang="en-US" altLang="zh-CN" sz="2400" dirty="0">
                <a:solidFill>
                  <a:srgbClr val="FF0000"/>
                </a:solidFill>
              </a:rPr>
              <a:t>FODO cells, </a:t>
            </a:r>
            <a:r>
              <a:rPr lang="en-US" altLang="zh-CN" sz="2400" dirty="0" smtClean="0">
                <a:solidFill>
                  <a:srgbClr val="FF0000"/>
                </a:solidFill>
              </a:rPr>
              <a:t>1604.8m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FF0000"/>
                </a:solidFill>
              </a:rPr>
              <a:t>Circumference: 56.640km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7742"/>
              </p:ext>
            </p:extLst>
          </p:nvPr>
        </p:nvGraphicFramePr>
        <p:xfrm>
          <a:off x="1043608" y="3573016"/>
          <a:ext cx="546417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Equation" r:id="rId3" imgW="2247840" imgH="253800" progId="Equation.DSMT4">
                  <p:embed/>
                </p:oleObj>
              </mc:Choice>
              <mc:Fallback>
                <p:oleObj name="Equation" r:id="rId3" imgW="22478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3573016"/>
                        <a:ext cx="5464175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3568" y="414908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After making this </a:t>
            </a:r>
            <a:r>
              <a:rPr lang="en-US" altLang="zh-CN" sz="2400" dirty="0" err="1" smtClean="0"/>
              <a:t>chang</a:t>
            </a:r>
            <a:r>
              <a:rPr lang="en-US" altLang="zh-CN" sz="2400" dirty="0" smtClean="0"/>
              <a:t>, every nearest parasitic collision points will have a phase advance of 4Pi.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94428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93096"/>
            <a:ext cx="3744416" cy="228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77956"/>
            <a:ext cx="3600400" cy="2723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77956"/>
            <a:ext cx="2880319" cy="268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64407"/>
            <a:ext cx="4271362" cy="244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939336" cy="922114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Comparison of results before adding pretzel</a:t>
            </a:r>
            <a:endParaRPr lang="zh-CN" altLang="en-US" sz="3600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987824" y="227687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v20140930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67600" y="2536515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New version</a:t>
            </a:r>
          </a:p>
          <a:p>
            <a:r>
              <a:rPr lang="en-US" altLang="zh-CN" dirty="0" smtClean="0"/>
              <a:t>v20150923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688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Pretzel orbit design</a:t>
            </a:r>
            <a:endParaRPr lang="zh-CN" altLang="en-US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410" y="2492896"/>
            <a:ext cx="4137078" cy="28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62734"/>
            <a:ext cx="4605080" cy="38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3528" y="1260063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Find proper positon and strength of static electric separators, then the pretzel orbit can be well generated.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5020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Pretzel orbit </a:t>
            </a:r>
            <a:r>
              <a:rPr lang="en-US" altLang="zh-CN" dirty="0" smtClean="0"/>
              <a:t>effect on lattice </a:t>
            </a:r>
            <a:endParaRPr lang="zh-CN" altLang="en-US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" y="1556792"/>
            <a:ext cx="4455763" cy="363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526" y="1556792"/>
            <a:ext cx="4680473" cy="391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07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Pretzel orbit </a:t>
            </a:r>
            <a:r>
              <a:rPr lang="en-US" altLang="zh-CN" dirty="0" smtClean="0"/>
              <a:t>effect correction</a:t>
            </a:r>
            <a:endParaRPr lang="zh-CN" altLang="en-US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8" y="1480790"/>
            <a:ext cx="4167188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5445224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选择第一个弧区第三个</a:t>
            </a:r>
            <a:r>
              <a:rPr lang="en-US" altLang="zh-CN" dirty="0" smtClean="0"/>
              <a:t>FODO</a:t>
            </a:r>
            <a:r>
              <a:rPr lang="zh-CN" altLang="en-US" dirty="0" smtClean="0"/>
              <a:t>入口（消色散节出口）为初始条件，以</a:t>
            </a:r>
            <a:r>
              <a:rPr lang="en-US" altLang="zh-CN" dirty="0" smtClean="0"/>
              <a:t>6</a:t>
            </a:r>
            <a:r>
              <a:rPr lang="zh-CN" altLang="en-US" dirty="0" smtClean="0"/>
              <a:t>个</a:t>
            </a:r>
            <a:r>
              <a:rPr lang="en-US" altLang="zh-CN" dirty="0" smtClean="0"/>
              <a:t>FODO cell</a:t>
            </a:r>
            <a:r>
              <a:rPr lang="zh-CN" altLang="en-US" dirty="0" smtClean="0"/>
              <a:t>为周期，</a:t>
            </a:r>
            <a:r>
              <a:rPr lang="en-US" altLang="zh-CN" dirty="0" smtClean="0"/>
              <a:t> </a:t>
            </a:r>
            <a:r>
              <a:rPr lang="zh-CN" altLang="en-US" dirty="0" smtClean="0"/>
              <a:t>重新匹配周期解</a:t>
            </a:r>
            <a:endParaRPr lang="zh-CN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97682"/>
            <a:ext cx="4287117" cy="342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63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2864</TotalTime>
  <Words>564</Words>
  <Application>Microsoft Office PowerPoint</Application>
  <PresentationFormat>全屏显示(4:3)</PresentationFormat>
  <Paragraphs>57</Paragraphs>
  <Slides>17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Office 主题</vt:lpstr>
      <vt:lpstr>Equation</vt:lpstr>
      <vt:lpstr>Pretzel orbit design with asymmetric lattice (v20140930)</vt:lpstr>
      <vt:lpstr>Review of asymmetric lattice (v20140930)</vt:lpstr>
      <vt:lpstr>Issues with pretzel orbit</vt:lpstr>
      <vt:lpstr>To make it work</vt:lpstr>
      <vt:lpstr>Changes made</vt:lpstr>
      <vt:lpstr>Comparison of results before adding pretzel</vt:lpstr>
      <vt:lpstr>Pretzel orbit design</vt:lpstr>
      <vt:lpstr>Pretzel orbit effect on lattice </vt:lpstr>
      <vt:lpstr>Pretzel orbit effect correction</vt:lpstr>
      <vt:lpstr>Pretzel orbit effect correction</vt:lpstr>
      <vt:lpstr>Pretzel orbit effect correction</vt:lpstr>
      <vt:lpstr>Pretzel orbit effect correction</vt:lpstr>
      <vt:lpstr>Pretzel orbit effect correction</vt:lpstr>
      <vt:lpstr>Pretzel orbit effect correction</vt:lpstr>
      <vt:lpstr>导入sad</vt:lpstr>
      <vt:lpstr>静电分离器与kick的差别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Pretzel orbit design with asymmetric lattice (v20140930)</dc:title>
  <dc:creator>lenovo</dc:creator>
  <cp:lastModifiedBy>lenovo</cp:lastModifiedBy>
  <cp:revision>33</cp:revision>
  <dcterms:created xsi:type="dcterms:W3CDTF">2015-11-25T00:48:32Z</dcterms:created>
  <dcterms:modified xsi:type="dcterms:W3CDTF">2015-11-27T00:47:49Z</dcterms:modified>
</cp:coreProperties>
</file>