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33" name="矩形 6"/>
          <p:cNvSpPr/>
          <p:nvPr/>
        </p:nvSpPr>
        <p:spPr>
          <a:xfrm>
            <a:off x="0" y="-19050"/>
            <a:ext cx="12192000" cy="6877050"/>
          </a:xfrm>
          <a:prstGeom prst="rect">
            <a:avLst/>
          </a:prstGeom>
          <a:solidFill>
            <a:srgbClr val="F2F2F2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4" name="矩形 7"/>
          <p:cNvSpPr/>
          <p:nvPr/>
        </p:nvSpPr>
        <p:spPr>
          <a:xfrm>
            <a:off x="0" y="620713"/>
            <a:ext cx="12241213" cy="5040312"/>
          </a:xfrm>
          <a:prstGeom prst="rect">
            <a:avLst/>
          </a:prstGeom>
          <a:solidFill>
            <a:srgbClr val="D8D8D8">
              <a:alpha val="1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5" name="矩形 3"/>
          <p:cNvSpPr/>
          <p:nvPr/>
        </p:nvSpPr>
        <p:spPr>
          <a:xfrm>
            <a:off x="0" y="6167438"/>
            <a:ext cx="3103563" cy="179387"/>
          </a:xfrm>
          <a:prstGeom prst="rect">
            <a:avLst/>
          </a:prstGeom>
          <a:solidFill>
            <a:srgbClr val="F79646">
              <a:alpha val="9607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6" name="矩形 8"/>
          <p:cNvSpPr/>
          <p:nvPr/>
        </p:nvSpPr>
        <p:spPr>
          <a:xfrm>
            <a:off x="3103563" y="6167438"/>
            <a:ext cx="3013075" cy="179387"/>
          </a:xfrm>
          <a:prstGeom prst="rect">
            <a:avLst/>
          </a:prstGeom>
          <a:solidFill>
            <a:srgbClr val="4BACC6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292929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7" name="矩形 9"/>
          <p:cNvSpPr/>
          <p:nvPr/>
        </p:nvSpPr>
        <p:spPr>
          <a:xfrm>
            <a:off x="6116638" y="6167438"/>
            <a:ext cx="3014662" cy="179387"/>
          </a:xfrm>
          <a:prstGeom prst="rect">
            <a:avLst/>
          </a:prstGeom>
          <a:solidFill>
            <a:srgbClr val="C0504D">
              <a:alpha val="94116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292929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8" name="矩形 10"/>
          <p:cNvSpPr/>
          <p:nvPr/>
        </p:nvSpPr>
        <p:spPr>
          <a:xfrm>
            <a:off x="9131300" y="6167438"/>
            <a:ext cx="3060700" cy="179387"/>
          </a:xfrm>
          <a:prstGeom prst="rect">
            <a:avLst/>
          </a:prstGeom>
          <a:solidFill>
            <a:srgbClr val="000000">
              <a:alpha val="3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39" name="矩形 6"/>
          <p:cNvSpPr/>
          <p:nvPr/>
        </p:nvSpPr>
        <p:spPr>
          <a:xfrm>
            <a:off x="0" y="247650"/>
            <a:ext cx="3014663" cy="71438"/>
          </a:xfrm>
          <a:prstGeom prst="rect">
            <a:avLst/>
          </a:prstGeom>
          <a:solidFill>
            <a:srgbClr val="F79646">
              <a:alpha val="9607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40" name="矩形 7"/>
          <p:cNvSpPr/>
          <p:nvPr/>
        </p:nvSpPr>
        <p:spPr>
          <a:xfrm>
            <a:off x="3014663" y="247650"/>
            <a:ext cx="3013075" cy="71438"/>
          </a:xfrm>
          <a:prstGeom prst="rect">
            <a:avLst/>
          </a:prstGeom>
          <a:solidFill>
            <a:srgbClr val="4BACC6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41" name="矩形 12"/>
          <p:cNvSpPr/>
          <p:nvPr/>
        </p:nvSpPr>
        <p:spPr>
          <a:xfrm>
            <a:off x="6027738" y="247650"/>
            <a:ext cx="3014662" cy="71438"/>
          </a:xfrm>
          <a:prstGeom prst="rect">
            <a:avLst/>
          </a:prstGeom>
          <a:solidFill>
            <a:srgbClr val="C0504D">
              <a:alpha val="94116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42" name="矩形 13"/>
          <p:cNvSpPr/>
          <p:nvPr/>
        </p:nvSpPr>
        <p:spPr>
          <a:xfrm>
            <a:off x="9042400" y="247650"/>
            <a:ext cx="3149600" cy="71438"/>
          </a:xfrm>
          <a:prstGeom prst="rect">
            <a:avLst/>
          </a:prstGeom>
          <a:solidFill>
            <a:srgbClr val="000000">
              <a:alpha val="3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9220" name="Text Placeholder 2"/>
          <p:cNvSpPr>
            <a:spLocks noGrp="1"/>
          </p:cNvSpPr>
          <p:nvPr>
            <p:ph type="subTitle" idx="1"/>
          </p:nvPr>
        </p:nvSpPr>
        <p:spPr>
          <a:xfrm>
            <a:off x="1714500" y="3365500"/>
            <a:ext cx="8750300" cy="7239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sz="2800" kern="1200"/>
            </a:lvl1pPr>
            <a:lvl2pPr marL="0" lvl="1" indent="0" algn="ctr">
              <a:buNone/>
              <a:defRPr sz="2800" kern="1200"/>
            </a:lvl2pPr>
            <a:lvl3pPr marL="914400" lvl="2" indent="-914400" algn="ctr">
              <a:buNone/>
              <a:defRPr sz="2800" kern="1200"/>
            </a:lvl3pPr>
            <a:lvl4pPr marL="1371600" lvl="3" indent="-1371600" algn="ctr">
              <a:buNone/>
              <a:defRPr sz="2800" kern="1200"/>
            </a:lvl4pPr>
            <a:lvl5pPr marL="1828800" lvl="4" indent="-1828800" algn="ctr">
              <a:buNone/>
              <a:defRPr sz="2800" kern="1200"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9232" name="Title Placeholder 1"/>
          <p:cNvSpPr>
            <a:spLocks noGrp="1"/>
          </p:cNvSpPr>
          <p:nvPr>
            <p:ph type="ctrTitle"/>
          </p:nvPr>
        </p:nvSpPr>
        <p:spPr>
          <a:xfrm>
            <a:off x="1689100" y="1609725"/>
            <a:ext cx="87630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lvl="0" algn="ctr">
              <a:defRPr sz="4400" kern="12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786743"/>
            <a:ext cx="10515600" cy="1070339"/>
          </a:xfrm>
        </p:spPr>
        <p:txBody>
          <a:bodyPr anchor="b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88407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矩形 6"/>
          <p:cNvSpPr/>
          <p:nvPr/>
        </p:nvSpPr>
        <p:spPr>
          <a:xfrm>
            <a:off x="-6350" y="-19050"/>
            <a:ext cx="12192000" cy="6877050"/>
          </a:xfrm>
          <a:prstGeom prst="rect">
            <a:avLst/>
          </a:prstGeom>
          <a:solidFill>
            <a:srgbClr val="F2F2F2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27" name="矩形 7"/>
          <p:cNvSpPr/>
          <p:nvPr/>
        </p:nvSpPr>
        <p:spPr>
          <a:xfrm>
            <a:off x="0" y="620713"/>
            <a:ext cx="12241213" cy="5735637"/>
          </a:xfrm>
          <a:prstGeom prst="rect">
            <a:avLst/>
          </a:prstGeom>
          <a:solidFill>
            <a:srgbClr val="D8D8D8">
              <a:alpha val="1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749300" y="1222375"/>
            <a:ext cx="10680700" cy="49006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80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801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80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032" name="矩形 3"/>
          <p:cNvSpPr/>
          <p:nvPr/>
        </p:nvSpPr>
        <p:spPr>
          <a:xfrm>
            <a:off x="0" y="6602413"/>
            <a:ext cx="3103563" cy="179387"/>
          </a:xfrm>
          <a:prstGeom prst="rect">
            <a:avLst/>
          </a:prstGeom>
          <a:solidFill>
            <a:srgbClr val="F79646">
              <a:alpha val="9607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3" name="矩形 8"/>
          <p:cNvSpPr/>
          <p:nvPr/>
        </p:nvSpPr>
        <p:spPr>
          <a:xfrm>
            <a:off x="3103563" y="6602413"/>
            <a:ext cx="3013075" cy="179387"/>
          </a:xfrm>
          <a:prstGeom prst="rect">
            <a:avLst/>
          </a:prstGeom>
          <a:solidFill>
            <a:srgbClr val="4BACC6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4" name="矩形 9"/>
          <p:cNvSpPr/>
          <p:nvPr/>
        </p:nvSpPr>
        <p:spPr>
          <a:xfrm>
            <a:off x="6116638" y="6602413"/>
            <a:ext cx="3014662" cy="179387"/>
          </a:xfrm>
          <a:prstGeom prst="rect">
            <a:avLst/>
          </a:prstGeom>
          <a:solidFill>
            <a:srgbClr val="C0504D">
              <a:alpha val="94116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5" name="矩形 10"/>
          <p:cNvSpPr/>
          <p:nvPr/>
        </p:nvSpPr>
        <p:spPr>
          <a:xfrm>
            <a:off x="9131300" y="6602413"/>
            <a:ext cx="3060700" cy="179387"/>
          </a:xfrm>
          <a:prstGeom prst="rect">
            <a:avLst/>
          </a:prstGeom>
          <a:solidFill>
            <a:srgbClr val="000000">
              <a:alpha val="3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6" name="矩形 6"/>
          <p:cNvSpPr/>
          <p:nvPr/>
        </p:nvSpPr>
        <p:spPr>
          <a:xfrm>
            <a:off x="0" y="839788"/>
            <a:ext cx="3014663" cy="71437"/>
          </a:xfrm>
          <a:prstGeom prst="rect">
            <a:avLst/>
          </a:prstGeom>
          <a:solidFill>
            <a:srgbClr val="F79646">
              <a:alpha val="9607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7" name="矩形 7"/>
          <p:cNvSpPr/>
          <p:nvPr/>
        </p:nvSpPr>
        <p:spPr>
          <a:xfrm>
            <a:off x="3014663" y="839788"/>
            <a:ext cx="3013075" cy="71437"/>
          </a:xfrm>
          <a:prstGeom prst="rect">
            <a:avLst/>
          </a:prstGeom>
          <a:solidFill>
            <a:srgbClr val="4BACC6">
              <a:alpha val="89018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8" name="矩形 12"/>
          <p:cNvSpPr/>
          <p:nvPr/>
        </p:nvSpPr>
        <p:spPr>
          <a:xfrm>
            <a:off x="6027738" y="839788"/>
            <a:ext cx="3014662" cy="71437"/>
          </a:xfrm>
          <a:prstGeom prst="rect">
            <a:avLst/>
          </a:prstGeom>
          <a:solidFill>
            <a:srgbClr val="C0504D">
              <a:alpha val="94116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39" name="矩形 13"/>
          <p:cNvSpPr/>
          <p:nvPr/>
        </p:nvSpPr>
        <p:spPr>
          <a:xfrm>
            <a:off x="9042400" y="839788"/>
            <a:ext cx="3149600" cy="71437"/>
          </a:xfrm>
          <a:prstGeom prst="rect">
            <a:avLst/>
          </a:prstGeom>
          <a:solidFill>
            <a:srgbClr val="000000">
              <a:alpha val="34117"/>
            </a:srgbClr>
          </a:solidFill>
          <a:ln w="25400">
            <a:noFill/>
            <a:miter/>
          </a:ln>
        </p:spPr>
        <p:txBody>
          <a:bodyPr anchor="ctr"/>
          <a:p>
            <a:pPr lvl="0" algn="ctr" eaLnBrk="1" hangingPunct="1"/>
            <a:endParaRPr lang="zh-CN" altLang="zh-CN" dirty="0">
              <a:solidFill>
                <a:srgbClr val="FFFFFF"/>
              </a:solidFill>
              <a:latin typeface="宋体" charset="-122"/>
              <a:ea typeface="幼圆" pitchFamily="49" charset="-122"/>
              <a:sym typeface="宋体" charset="-122"/>
            </a:endParaRPr>
          </a:p>
        </p:txBody>
      </p:sp>
      <p:sp>
        <p:nvSpPr>
          <p:cNvPr id="1040" name="Title Placeholder 1"/>
          <p:cNvSpPr>
            <a:spLocks noGrp="1"/>
          </p:cNvSpPr>
          <p:nvPr>
            <p:ph type="title"/>
          </p:nvPr>
        </p:nvSpPr>
        <p:spPr>
          <a:xfrm>
            <a:off x="754063" y="198438"/>
            <a:ext cx="10675937" cy="60166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80000"/>
        <a:buFont typeface="Wingdings 2" pitchFamily="18" charset="2"/>
        <a:buChar char=""/>
        <a:defRPr sz="24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357505" indent="-357505" algn="l" defTabSz="914400" rtl="0" eaLnBrk="1" latinLnBrk="0" hangingPunct="1">
        <a:lnSpc>
          <a:spcPct val="130000"/>
        </a:lnSpc>
        <a:spcBef>
          <a:spcPts val="0"/>
        </a:spcBef>
        <a:buFont typeface="Calibri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>
                <a:latin typeface="微软雅黑" charset="0"/>
                <a:ea typeface="微软雅黑" charset="0"/>
              </a:rPr>
              <a:t>Edge Position of Hit Energy Spectrum</a:t>
            </a:r>
            <a:r>
              <a:rPr lang="en-US" altLang="zh-CN"/>
              <a:t>                         </a:t>
            </a:r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不同</a:t>
            </a:r>
            <a:r>
              <a:rPr lang="en-US" altLang="zh-CN">
                <a:sym typeface="+mn-ea"/>
              </a:rPr>
              <a:t>L</a:t>
            </a:r>
            <a:r>
              <a:rPr lang="zh-CN" altLang="en-US">
                <a:sym typeface="+mn-ea"/>
              </a:rPr>
              <a:t>值下的重建能量的分辨率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024890" y="1189355"/>
            <a:ext cx="10058400" cy="50069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Lxx           A2/(A2+A3) = xx   </a:t>
            </a:r>
            <a:endParaRPr lang="en-US" altLang="zh-CN"/>
          </a:p>
        </p:txBody>
      </p:sp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8" name="图片 7" descr="ENERGY_compare_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26060" y="1176020"/>
            <a:ext cx="5944235" cy="4860925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flipV="1">
            <a:off x="2956560" y="1692275"/>
            <a:ext cx="10795" cy="3522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4345305" y="1698625"/>
            <a:ext cx="10795" cy="3522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826260" y="2284730"/>
            <a:ext cx="614680" cy="3657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A1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3291840" y="2774315"/>
            <a:ext cx="614680" cy="3657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A2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4718685" y="2137410"/>
            <a:ext cx="614680" cy="36576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A3</a:t>
            </a:r>
            <a:endParaRPr lang="en-US" altLang="zh-CN"/>
          </a:p>
        </p:txBody>
      </p:sp>
      <p:pic>
        <p:nvPicPr>
          <p:cNvPr id="14" name="图片 13" descr="edge_energy (5)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76695" y="1153795"/>
            <a:ext cx="5417185" cy="489458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415790" y="6071235"/>
            <a:ext cx="3653790" cy="352425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zh-CN" altLang="en-US" sz="1600">
                <a:solidFill>
                  <a:srgbClr val="FF0000"/>
                </a:solidFill>
                <a:latin typeface="微软雅黑" charset="0"/>
                <a:ea typeface="微软雅黑" charset="0"/>
              </a:rPr>
              <a:t>定义的边沿位置在</a:t>
            </a:r>
            <a:r>
              <a:rPr lang="en-US" altLang="zh-CN" sz="1600">
                <a:solidFill>
                  <a:srgbClr val="FF0000"/>
                </a:solidFill>
                <a:latin typeface="微软雅黑" charset="0"/>
                <a:ea typeface="微软雅黑" charset="0"/>
              </a:rPr>
              <a:t>10^(Lxx)mip</a:t>
            </a:r>
            <a:r>
              <a:rPr lang="zh-CN" altLang="en-US" sz="1600">
                <a:solidFill>
                  <a:srgbClr val="FF0000"/>
                </a:solidFill>
                <a:latin typeface="微软雅黑" charset="0"/>
                <a:ea typeface="微软雅黑" charset="0"/>
              </a:rPr>
              <a:t>处</a:t>
            </a:r>
            <a:endParaRPr lang="zh-CN" altLang="en-US" sz="1600">
              <a:solidFill>
                <a:srgbClr val="FF0000"/>
              </a:solidFill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/>
              <a:t>拟合</a:t>
            </a:r>
            <a:r>
              <a:rPr lang="en-US" altLang="zh-CN"/>
              <a:t>(Edge Position vs Energy)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dge_energy_fit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90500" y="1219835"/>
            <a:ext cx="4923790" cy="49930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193155" y="1626235"/>
            <a:ext cx="398335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L99.9 = 0.97 + 0.79x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L99 = 0.93 + 0.71x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 </a:t>
            </a:r>
            <a:r>
              <a:rPr lang="en-US" altLang="zh-CN">
                <a:sym typeface="+mn-ea"/>
              </a:rPr>
              <a:t>L90 = 1.26  </a:t>
            </a:r>
            <a:r>
              <a:rPr lang="en-US" altLang="zh-CN"/>
              <a:t>(</a:t>
            </a:r>
            <a:r>
              <a:rPr lang="en-US" altLang="zh-CN">
                <a:sym typeface="+mn-ea"/>
              </a:rPr>
              <a:t>L90 = 1.23 + 0.02x</a:t>
            </a:r>
            <a:r>
              <a:rPr lang="en-US" altLang="zh-CN"/>
              <a:t>)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x = log10(energy)</a:t>
            </a:r>
            <a:endParaRPr lang="en-US" altLang="zh-CN"/>
          </a:p>
          <a:p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9693910" y="1669415"/>
            <a:ext cx="2098040" cy="922020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0.5mm Si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1.4mm W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  <a:sym typeface="+mn-ea"/>
              </a:rPr>
              <a:t>10mm*10mm cell size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Edge Position in Different Size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dge_size (3)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576695" y="1208405"/>
            <a:ext cx="5394325" cy="4883150"/>
          </a:xfrm>
          <a:prstGeom prst="rect">
            <a:avLst/>
          </a:prstGeom>
        </p:spPr>
      </p:pic>
      <p:pic>
        <p:nvPicPr>
          <p:cNvPr id="8" name="图片 7" descr="SIZE2_compare_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1450" y="1199515"/>
            <a:ext cx="5790565" cy="48945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>
                <a:sym typeface="+mn-ea"/>
              </a:rPr>
              <a:t>拟合</a:t>
            </a:r>
            <a:r>
              <a:rPr lang="en-US" altLang="zh-CN">
                <a:sym typeface="+mn-ea"/>
              </a:rPr>
              <a:t>(Edge Position vs Cell Size)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dge_size_fit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75260" y="1036320"/>
            <a:ext cx="5611495" cy="51968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193155" y="1626235"/>
            <a:ext cx="3983355" cy="2286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L99.9 = 2 + 0.62y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L99 = 1.44 + 0.97y</a:t>
            </a:r>
            <a:endParaRPr lang="en-US" altLang="zh-CN"/>
          </a:p>
          <a:p>
            <a:endParaRPr lang="en-US" altLang="zh-CN"/>
          </a:p>
          <a:p>
            <a:r>
              <a:rPr lang="en-US" altLang="zh-CN">
                <a:sym typeface="+mn-ea"/>
              </a:rPr>
              <a:t>L90 = 0.67 + 0.64y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y = log10(cell size)</a:t>
            </a:r>
            <a:endParaRPr lang="en-US" altLang="zh-CN"/>
          </a:p>
          <a:p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9365615" y="1838960"/>
            <a:ext cx="1748155" cy="922020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5"/>
                </a:solidFill>
              </a14:hiddenFill>
            </a:ext>
          </a:extLst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0.5mm Si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1.4mm W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 smtClean="0">
                <a:latin typeface="Arial" pitchFamily="34" charset="0"/>
                <a:ea typeface="微软雅黑" pitchFamily="34" charset="-122"/>
              </a:rPr>
              <a:t>125GeV</a:t>
            </a:r>
            <a:endParaRPr lang="en-US" altLang="zh-CN" sz="1400" dirty="0" smtClean="0">
              <a:latin typeface="Arial" pitchFamily="34" charset="0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Lxx = f(Energy &amp; Cell Size)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/>
              <a:t>L99.9 = 0.79*(x-2.10) + 0.62*(y-1) + 2.62 = 0.79x + 0.62y +0.34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L99 = 0.71*(x-2.10) + 0.97*(y-1) + 2.41 = 0.71x + 0.97y - 0.05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L90 = 0.64*(y-1) + 1.26 = 0.64y + 0.62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x = </a:t>
            </a:r>
            <a:r>
              <a:rPr lang="en-US" altLang="zh-CN">
                <a:sym typeface="+mn-ea"/>
              </a:rPr>
              <a:t>log10(energy)                       </a:t>
            </a:r>
            <a:r>
              <a:rPr lang="en-US" altLang="zh-CN"/>
              <a:t>         </a:t>
            </a:r>
            <a:r>
              <a:rPr lang="en-US" altLang="zh-CN">
                <a:sym typeface="+mn-ea"/>
              </a:rPr>
              <a:t>y = log10(cell size)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Edge Position in Different Angle</a:t>
            </a:r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anglecom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74320" y="1259840"/>
            <a:ext cx="5495925" cy="5006975"/>
          </a:xfrm>
          <a:prstGeom prst="rect">
            <a:avLst/>
          </a:prstGeom>
        </p:spPr>
      </p:pic>
      <p:pic>
        <p:nvPicPr>
          <p:cNvPr id="5" name="图片 4" descr="angle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78270" y="1245235"/>
            <a:ext cx="5398770" cy="50069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Lxx = f(Energy &amp; Cell Size &amp; Incident Angle)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L99.9 = 0.79x + 0.62y - 0.39z + 1.09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L99 = 0.71x + 0.97y - 0.06z +0.07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 L90 = 0.64y + 0.62</a:t>
            </a:r>
            <a:endParaRPr lang="en-US" altLang="zh-CN">
              <a:sym typeface="+mn-ea"/>
            </a:endParaRPr>
          </a:p>
          <a:p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x = </a:t>
            </a:r>
            <a:r>
              <a:rPr lang="en-US" altLang="zh-CN">
                <a:sym typeface="+mn-ea"/>
              </a:rPr>
              <a:t>log10(energy)           </a:t>
            </a:r>
            <a:r>
              <a:rPr lang="en-US" altLang="zh-CN">
                <a:sym typeface="+mn-ea"/>
              </a:rPr>
              <a:t>   </a:t>
            </a:r>
            <a:r>
              <a:rPr lang="en-US" altLang="zh-CN">
                <a:sym typeface="+mn-ea"/>
              </a:rPr>
              <a:t>y = log10(cell size)             z = log10(angle)</a:t>
            </a:r>
            <a:endParaRPr lang="en-US" altLang="zh-CN"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不同</a:t>
            </a:r>
            <a:r>
              <a:rPr lang="en-US" altLang="zh-CN"/>
              <a:t>L</a:t>
            </a:r>
            <a:r>
              <a:rPr lang="zh-CN" altLang="en-US"/>
              <a:t>值下的重建能量的线性性和分辨率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121920" y="1191895"/>
            <a:ext cx="5913120" cy="5006975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96660" y="1177925"/>
            <a:ext cx="5634990" cy="5006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000120141119A01PPBG">
  <a:themeElements>
    <a:clrScheme name="自定义 361">
      <a:dk1>
        <a:srgbClr val="777777"/>
      </a:dk1>
      <a:lt1>
        <a:srgbClr val="FFFFFF"/>
      </a:lt1>
      <a:dk2>
        <a:srgbClr val="777777"/>
      </a:dk2>
      <a:lt2>
        <a:srgbClr val="FFFFFF"/>
      </a:lt2>
      <a:accent1>
        <a:srgbClr val="379DBC"/>
      </a:accent1>
      <a:accent2>
        <a:srgbClr val="6D98BF"/>
      </a:accent2>
      <a:accent3>
        <a:srgbClr val="82BC95"/>
      </a:accent3>
      <a:accent4>
        <a:srgbClr val="9D9394"/>
      </a:accent4>
      <a:accent5>
        <a:srgbClr val="994A3D"/>
      </a:accent5>
      <a:accent6>
        <a:srgbClr val="FFC000"/>
      </a:accent6>
      <a:hlink>
        <a:srgbClr val="00B0F0"/>
      </a:hlink>
      <a:folHlink>
        <a:srgbClr val="AFB2B4"/>
      </a:folHlink>
    </a:clrScheme>
    <a:fontScheme name="KSO主题7">
      <a:majorFont>
        <a:latin typeface="Times New Roman"/>
        <a:ea typeface="华文中宋"/>
        <a:cs typeface=""/>
      </a:majorFont>
      <a:minorFont>
        <a:latin typeface="Times New Roman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958</Words>
  <Application>Kingsoft Office WPP</Application>
  <PresentationFormat>宽屏</PresentationFormat>
  <Paragraphs>71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A000120141119A01PPBG</vt:lpstr>
      <vt:lpstr>Edge Position of Hit Energy Spectrum                         </vt:lpstr>
      <vt:lpstr>Lxx           A2/(A2+A3) = xx   </vt:lpstr>
      <vt:lpstr>拟合(Edge Position vs Energy)</vt:lpstr>
      <vt:lpstr>Edge Position in Different Size</vt:lpstr>
      <vt:lpstr>拟合(Edge Position vs Cell Size)</vt:lpstr>
      <vt:lpstr>Lxx = f(Energy &amp; Cell Size)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Tree</dc:creator>
  <cp:lastModifiedBy>lenovo</cp:lastModifiedBy>
  <cp:revision>3</cp:revision>
  <dcterms:created xsi:type="dcterms:W3CDTF">2015-12-23T05:59:00Z</dcterms:created>
  <dcterms:modified xsi:type="dcterms:W3CDTF">2016-01-05T04:53:34Z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