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>
        <p:scale>
          <a:sx n="73" d="100"/>
          <a:sy n="73" d="100"/>
        </p:scale>
        <p:origin x="-120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6582-CB78-4799-B098-7FD0249F175D}" type="datetimeFigureOut">
              <a:rPr lang="zh-CN" altLang="en-US" smtClean="0"/>
              <a:t>2015-12-28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99BA2-A54D-442F-B163-461D1564C6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8128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6582-CB78-4799-B098-7FD0249F175D}" type="datetimeFigureOut">
              <a:rPr lang="zh-CN" altLang="en-US" smtClean="0"/>
              <a:t>2015-12-28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99BA2-A54D-442F-B163-461D1564C6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643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6582-CB78-4799-B098-7FD0249F175D}" type="datetimeFigureOut">
              <a:rPr lang="zh-CN" altLang="en-US" smtClean="0"/>
              <a:t>2015-12-28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99BA2-A54D-442F-B163-461D1564C6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4655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6582-CB78-4799-B098-7FD0249F175D}" type="datetimeFigureOut">
              <a:rPr lang="zh-CN" altLang="en-US" smtClean="0"/>
              <a:t>2015-12-28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99BA2-A54D-442F-B163-461D1564C6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200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6582-CB78-4799-B098-7FD0249F175D}" type="datetimeFigureOut">
              <a:rPr lang="zh-CN" altLang="en-US" smtClean="0"/>
              <a:t>2015-12-28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99BA2-A54D-442F-B163-461D1564C6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88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6582-CB78-4799-B098-7FD0249F175D}" type="datetimeFigureOut">
              <a:rPr lang="zh-CN" altLang="en-US" smtClean="0"/>
              <a:t>2015-12-28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99BA2-A54D-442F-B163-461D1564C6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3032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6582-CB78-4799-B098-7FD0249F175D}" type="datetimeFigureOut">
              <a:rPr lang="zh-CN" altLang="en-US" smtClean="0"/>
              <a:t>2015-12-28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99BA2-A54D-442F-B163-461D1564C6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068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6582-CB78-4799-B098-7FD0249F175D}" type="datetimeFigureOut">
              <a:rPr lang="zh-CN" altLang="en-US" smtClean="0"/>
              <a:t>2015-12-28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99BA2-A54D-442F-B163-461D1564C6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654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6582-CB78-4799-B098-7FD0249F175D}" type="datetimeFigureOut">
              <a:rPr lang="zh-CN" altLang="en-US" smtClean="0"/>
              <a:t>2015-12-28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99BA2-A54D-442F-B163-461D1564C6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2801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6582-CB78-4799-B098-7FD0249F175D}" type="datetimeFigureOut">
              <a:rPr lang="zh-CN" altLang="en-US" smtClean="0"/>
              <a:t>2015-12-28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99BA2-A54D-442F-B163-461D1564C6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900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6582-CB78-4799-B098-7FD0249F175D}" type="datetimeFigureOut">
              <a:rPr lang="zh-CN" altLang="en-US" smtClean="0"/>
              <a:t>2015-12-28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99BA2-A54D-442F-B163-461D1564C6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480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C6582-CB78-4799-B098-7FD0249F175D}" type="datetimeFigureOut">
              <a:rPr lang="zh-CN" altLang="en-US" smtClean="0"/>
              <a:t>2015-12-28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99BA2-A54D-442F-B163-461D1564C6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4523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zhuza@ihep.ac.c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CEPC</a:t>
            </a:r>
            <a:r>
              <a:rPr lang="zh-CN" altLang="en-US" dirty="0" smtClean="0"/>
              <a:t>探测器超导磁铁预研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99309" y="4578783"/>
            <a:ext cx="9144000" cy="1655762"/>
          </a:xfrm>
        </p:spPr>
        <p:txBody>
          <a:bodyPr/>
          <a:lstStyle/>
          <a:p>
            <a:r>
              <a:rPr lang="zh-CN" altLang="en-US" dirty="0" smtClean="0"/>
              <a:t>赵玲</a:t>
            </a:r>
            <a:endParaRPr lang="en-US" altLang="zh-CN" dirty="0" smtClean="0"/>
          </a:p>
          <a:p>
            <a:r>
              <a:rPr lang="en-US" altLang="zh-CN" dirty="0" smtClean="0"/>
              <a:t>2015.12.28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29691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主要研究内容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铝稳定</a:t>
            </a:r>
            <a:r>
              <a:rPr lang="zh-CN" altLang="en-US" dirty="0" smtClean="0"/>
              <a:t>体超导电缆性能研究</a:t>
            </a:r>
            <a:endParaRPr lang="en-US" altLang="zh-CN" dirty="0" smtClean="0"/>
          </a:p>
          <a:p>
            <a:r>
              <a:rPr lang="zh-CN" altLang="en-US" dirty="0" smtClean="0"/>
              <a:t>高温超导输电母排关键技术研究</a:t>
            </a:r>
            <a:endParaRPr lang="en-US" altLang="zh-CN" dirty="0" smtClean="0"/>
          </a:p>
          <a:p>
            <a:r>
              <a:rPr lang="zh-CN" altLang="en-US" dirty="0" smtClean="0"/>
              <a:t>地下万吨级设备移动研究</a:t>
            </a:r>
            <a:endParaRPr lang="en-US" altLang="zh-CN" dirty="0" smtClean="0"/>
          </a:p>
          <a:p>
            <a:r>
              <a:rPr lang="zh-CN" altLang="en-US" dirty="0" smtClean="0"/>
              <a:t>大型超导线圈间接冷却方案研究</a:t>
            </a:r>
            <a:endParaRPr lang="en-US" altLang="zh-CN" dirty="0" smtClean="0"/>
          </a:p>
          <a:p>
            <a:r>
              <a:rPr lang="zh-CN" altLang="en-US" dirty="0" smtClean="0"/>
              <a:t>大型超导线圈内绕工艺技术研究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20201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年期目标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铝稳定体超导电缆性能研究：优化超导电缆设计方案；完成百米级绞缆样品；完成十米级纯铝稳定体电缆样品。</a:t>
            </a:r>
            <a:endParaRPr lang="en-US" altLang="zh-CN" dirty="0" smtClean="0"/>
          </a:p>
          <a:p>
            <a:r>
              <a:rPr lang="zh-CN" altLang="en-US" dirty="0"/>
              <a:t>高温超导输电母排关键技术</a:t>
            </a:r>
            <a:r>
              <a:rPr lang="zh-CN" altLang="en-US" dirty="0" smtClean="0"/>
              <a:t>研究：</a:t>
            </a:r>
            <a:r>
              <a:rPr lang="zh-CN" altLang="zh-CN" dirty="0"/>
              <a:t>一根长度</a:t>
            </a:r>
            <a:r>
              <a:rPr lang="en-US" altLang="zh-CN" dirty="0"/>
              <a:t>2</a:t>
            </a:r>
            <a:r>
              <a:rPr lang="zh-CN" altLang="zh-CN" dirty="0"/>
              <a:t>米的通电电流</a:t>
            </a:r>
            <a:r>
              <a:rPr lang="en-US" altLang="zh-CN" dirty="0"/>
              <a:t>2000</a:t>
            </a:r>
            <a:r>
              <a:rPr lang="zh-CN" altLang="zh-CN" dirty="0"/>
              <a:t>安培的直流输电电缆和一根与高温超导电缆相应的</a:t>
            </a:r>
            <a:r>
              <a:rPr lang="en-US" altLang="zh-CN" dirty="0"/>
              <a:t>2000</a:t>
            </a:r>
            <a:r>
              <a:rPr lang="zh-CN" altLang="zh-CN" dirty="0"/>
              <a:t>安培的电流</a:t>
            </a:r>
            <a:r>
              <a:rPr lang="zh-CN" altLang="zh-CN" dirty="0" smtClean="0"/>
              <a:t>引线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大型</a:t>
            </a:r>
            <a:r>
              <a:rPr lang="zh-CN" altLang="en-US" dirty="0"/>
              <a:t>超导线圈间接冷却方案</a:t>
            </a:r>
            <a:r>
              <a:rPr lang="zh-CN" altLang="en-US" dirty="0" smtClean="0"/>
              <a:t>研究：建立小实验平台，进行热虹吸冷却方案参数研究。</a:t>
            </a:r>
            <a:endParaRPr lang="en-US" altLang="zh-CN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83380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5</a:t>
            </a:r>
            <a:r>
              <a:rPr lang="zh-CN" altLang="en-US" dirty="0" smtClean="0"/>
              <a:t>年目标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CN" altLang="en-US" dirty="0" smtClean="0"/>
              <a:t>铝稳定体超导电缆性能研究：确定超导电缆设计方案；完成百米级纯铝稳定体电缆样品；研制合适的铝合金材料，或采用电子束焊接铝合金材料作为超导电缆机械加强。</a:t>
            </a:r>
            <a:endParaRPr lang="en-US" altLang="zh-CN" dirty="0" smtClean="0"/>
          </a:p>
          <a:p>
            <a:r>
              <a:rPr lang="zh-CN" altLang="en-US" dirty="0"/>
              <a:t>高温超导输电母排关键技术研究</a:t>
            </a:r>
            <a:r>
              <a:rPr lang="zh-CN" altLang="en-US" dirty="0" smtClean="0"/>
              <a:t>：</a:t>
            </a:r>
            <a:r>
              <a:rPr lang="en-US" altLang="zh-CN" dirty="0"/>
              <a:t> 25,000</a:t>
            </a:r>
            <a:r>
              <a:rPr lang="zh-CN" altLang="zh-CN" dirty="0"/>
              <a:t>安培的高温超导直流输电</a:t>
            </a:r>
            <a:r>
              <a:rPr lang="zh-CN" altLang="zh-CN" dirty="0" smtClean="0"/>
              <a:t>电缆</a:t>
            </a:r>
            <a:r>
              <a:rPr lang="zh-CN" altLang="en-US" dirty="0" smtClean="0"/>
              <a:t>样品（</a:t>
            </a:r>
            <a:r>
              <a:rPr lang="zh-CN" altLang="en-US" dirty="0"/>
              <a:t>米级</a:t>
            </a:r>
            <a:r>
              <a:rPr lang="zh-CN" altLang="en-US" dirty="0" smtClean="0"/>
              <a:t>）</a:t>
            </a:r>
            <a:r>
              <a:rPr lang="zh-CN" altLang="zh-CN" dirty="0" smtClean="0"/>
              <a:t>和</a:t>
            </a:r>
            <a:r>
              <a:rPr lang="zh-CN" altLang="zh-CN" dirty="0"/>
              <a:t>二元电流</a:t>
            </a:r>
            <a:r>
              <a:rPr lang="zh-CN" altLang="zh-CN" dirty="0" smtClean="0"/>
              <a:t>引线</a:t>
            </a:r>
            <a:r>
              <a:rPr lang="zh-CN" altLang="en-US" dirty="0" smtClean="0"/>
              <a:t>一根。</a:t>
            </a:r>
            <a:endParaRPr lang="en-US" altLang="zh-CN" dirty="0" smtClean="0"/>
          </a:p>
          <a:p>
            <a:r>
              <a:rPr lang="zh-CN" altLang="en-US" dirty="0" smtClean="0"/>
              <a:t>地下万</a:t>
            </a:r>
            <a:r>
              <a:rPr lang="zh-CN" altLang="en-US" dirty="0"/>
              <a:t>吨级巨型设备移动</a:t>
            </a:r>
            <a:r>
              <a:rPr lang="zh-CN" altLang="en-US" dirty="0" smtClean="0"/>
              <a:t>研究：</a:t>
            </a:r>
            <a:r>
              <a:rPr lang="zh-CN" altLang="zh-CN" dirty="0"/>
              <a:t>巨型设备移位系统，包括滑道、移动副、动力源的设计选取。滑道材质及表面质量决定承载能力，从而决定移动副与滑道的接触面积的大小，同时滑道与移动副又决定接触面的摩擦系数，摩擦系数决定动力源的选取。通过建立模拟测试平台，测试出设备在移动过程中的摩擦系数，为巨型设备移动选取动力源提供依据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大型超导线圈内绕工艺研究：超导电缆定位、送线工艺、低温胶固化工艺研究等。</a:t>
            </a:r>
            <a:endParaRPr lang="en-US" altLang="zh-CN" dirty="0" smtClean="0"/>
          </a:p>
          <a:p>
            <a:r>
              <a:rPr lang="zh-CN" altLang="en-US" dirty="0"/>
              <a:t>大型超导线圈间接冷却方案研究</a:t>
            </a:r>
            <a:r>
              <a:rPr lang="zh-CN" altLang="en-US" dirty="0" smtClean="0"/>
              <a:t>：建立</a:t>
            </a:r>
            <a:r>
              <a:rPr lang="en-US" altLang="zh-CN" dirty="0" smtClean="0"/>
              <a:t>1/5</a:t>
            </a:r>
            <a:r>
              <a:rPr lang="zh-CN" altLang="en-US" dirty="0" smtClean="0"/>
              <a:t>模型线圈，验证有关参数，确定冷却方案设计。</a:t>
            </a:r>
            <a:endParaRPr lang="en-US" altLang="zh-CN" dirty="0" smtClean="0"/>
          </a:p>
          <a:p>
            <a:endParaRPr lang="zh-CN" altLang="en-US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27884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国内国际合作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基于国内有关技术力量进行研究，在具体工艺、测试方案和测试设备上与有关专家可通过国际互访进行交流。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西交大、合肥强磁场中心、上海应用物理所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44115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研究队伍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750352"/>
              </p:ext>
            </p:extLst>
          </p:nvPr>
        </p:nvGraphicFramePr>
        <p:xfrm>
          <a:off x="519545" y="2055908"/>
          <a:ext cx="10834255" cy="4209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531"/>
                <a:gridCol w="782233"/>
                <a:gridCol w="463706"/>
                <a:gridCol w="704227"/>
                <a:gridCol w="814736"/>
                <a:gridCol w="1512462"/>
                <a:gridCol w="1048756"/>
                <a:gridCol w="1631638"/>
                <a:gridCol w="1748649"/>
                <a:gridCol w="1165766"/>
                <a:gridCol w="604551"/>
              </a:tblGrid>
              <a:tr h="492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 dirty="0">
                          <a:effectLst/>
                        </a:rPr>
                        <a:t>编号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姓名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性别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职称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学位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单位名称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电话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电子邮件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身份证号码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每年工作时间（月）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是否</a:t>
                      </a:r>
                      <a:r>
                        <a:rPr lang="en-US" sz="1200">
                          <a:effectLst/>
                        </a:rPr>
                        <a:t>LHC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3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朱自安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男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研究员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学士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2"/>
                        </a:rPr>
                        <a:t>zhuza@ihep.ac.cn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否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85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赵玲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女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高级工程师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硕士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zhaoling@ihep.ac.cn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否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85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王美芬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女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副研究员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博士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wangmf@ihep.ac.cn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否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85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侯治龙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男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高级工程师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博士在读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houzl@ihep.ac.cn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en-US" sz="1200" dirty="0" smtClean="0">
                          <a:effectLst/>
                        </a:rPr>
                        <a:t>6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否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3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宁飞鹏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男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助研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博士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ningfp@ihep.ac.cn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en-US" sz="1200" dirty="0" smtClean="0">
                          <a:effectLst/>
                        </a:rPr>
                        <a:t>10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 dirty="0">
                          <a:effectLst/>
                        </a:rPr>
                        <a:t>否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3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张国庆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男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博士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gqzhang@ihep.ac.cn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en-US" sz="1200" dirty="0" smtClean="0">
                          <a:effectLst/>
                        </a:rPr>
                        <a:t>4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zh-CN" altLang="zh-CN" sz="1200" dirty="0" smtClean="0">
                          <a:effectLst/>
                        </a:rPr>
                        <a:t>否</a:t>
                      </a:r>
                      <a:endParaRPr lang="zh-CN" altLang="zh-CN" sz="1200" dirty="0" smtClean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3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刘钟秀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男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讲师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硕士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liuzx@mail.ihep.ac.cn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en-US" sz="1200" dirty="0" smtClean="0">
                          <a:effectLst/>
                        </a:rPr>
                        <a:t>10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zh-CN" altLang="zh-CN" sz="1200" dirty="0" smtClean="0">
                          <a:effectLst/>
                        </a:rPr>
                        <a:t>否</a:t>
                      </a:r>
                      <a:endParaRPr lang="zh-CN" altLang="zh-CN" sz="1200" dirty="0" smtClean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3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姚卫超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男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助研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硕士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yao@ihep.ac.cn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en-US" sz="1200" dirty="0" smtClean="0">
                          <a:effectLst/>
                        </a:rPr>
                        <a:t>6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zh-CN" altLang="zh-CN" sz="1200" dirty="0" smtClean="0">
                          <a:effectLst/>
                        </a:rPr>
                        <a:t>否</a:t>
                      </a:r>
                      <a:endParaRPr lang="zh-CN" altLang="zh-CN" sz="1200" dirty="0" smtClean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3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杨欢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女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实验师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学士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liuzx@mail.ihep.ac.cn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en-US" sz="1200" dirty="0" smtClean="0">
                          <a:effectLst/>
                        </a:rPr>
                        <a:t>10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zh-CN" altLang="zh-CN" sz="1200" dirty="0" smtClean="0">
                          <a:effectLst/>
                        </a:rPr>
                        <a:t>否</a:t>
                      </a:r>
                      <a:endParaRPr lang="zh-CN" altLang="zh-CN" sz="1200" dirty="0" smtClean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3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赵微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 dirty="0">
                          <a:effectLst/>
                        </a:rPr>
                        <a:t>女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副研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博士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zhaow@ihep.ac.cn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en-US" sz="1200" dirty="0" smtClean="0">
                          <a:effectLst/>
                        </a:rPr>
                        <a:t>8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zh-CN" altLang="zh-CN" sz="1200" dirty="0" smtClean="0">
                          <a:effectLst/>
                        </a:rPr>
                        <a:t>否</a:t>
                      </a:r>
                      <a:endParaRPr lang="zh-CN" altLang="zh-CN" sz="1200" dirty="0" smtClean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6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牟智慧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女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学生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工程硕士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en-US" sz="1200" dirty="0" smtClean="0">
                          <a:effectLst/>
                        </a:rPr>
                        <a:t>10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6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李文双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女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学生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200">
                          <a:effectLst/>
                        </a:rPr>
                        <a:t>联培硕士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en-US" sz="1200" dirty="0" smtClean="0">
                          <a:effectLst/>
                        </a:rPr>
                        <a:t>10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032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经费需求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铝稳定体超导电缆性能研究：</a:t>
            </a:r>
            <a:r>
              <a:rPr lang="en-US" altLang="zh-CN" dirty="0" smtClean="0"/>
              <a:t>594</a:t>
            </a:r>
            <a:r>
              <a:rPr lang="zh-CN" altLang="en-US" dirty="0" smtClean="0"/>
              <a:t>万</a:t>
            </a:r>
            <a:endParaRPr lang="en-US" altLang="zh-CN" dirty="0" smtClean="0"/>
          </a:p>
          <a:p>
            <a:r>
              <a:rPr lang="zh-CN" altLang="en-US" dirty="0" smtClean="0"/>
              <a:t>高温超导输电母排关键技术研究</a:t>
            </a:r>
            <a:r>
              <a:rPr lang="zh-CN" altLang="en-US" dirty="0" smtClean="0"/>
              <a:t>：</a:t>
            </a:r>
            <a:r>
              <a:rPr lang="en-US" altLang="zh-CN" dirty="0"/>
              <a:t>2</a:t>
            </a:r>
            <a:r>
              <a:rPr lang="en-US" altLang="zh-CN" dirty="0" smtClean="0"/>
              <a:t>70</a:t>
            </a:r>
            <a:r>
              <a:rPr lang="zh-CN" altLang="en-US" dirty="0" smtClean="0"/>
              <a:t>万</a:t>
            </a:r>
            <a:endParaRPr lang="en-US" altLang="zh-CN" dirty="0" smtClean="0"/>
          </a:p>
          <a:p>
            <a:r>
              <a:rPr lang="zh-CN" altLang="en-US" dirty="0" smtClean="0"/>
              <a:t>地下万</a:t>
            </a:r>
            <a:r>
              <a:rPr lang="zh-CN" altLang="en-US" dirty="0" smtClean="0"/>
              <a:t>吨级</a:t>
            </a:r>
            <a:r>
              <a:rPr lang="zh-CN" altLang="en-US" smtClean="0"/>
              <a:t>巨型</a:t>
            </a:r>
            <a:r>
              <a:rPr lang="zh-CN" altLang="en-US" smtClean="0"/>
              <a:t>设备移动研究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120</a:t>
            </a:r>
            <a:r>
              <a:rPr lang="zh-CN" altLang="en-US" dirty="0" smtClean="0"/>
              <a:t>万</a:t>
            </a:r>
            <a:endParaRPr lang="en-US" altLang="zh-CN" dirty="0" smtClean="0"/>
          </a:p>
          <a:p>
            <a:r>
              <a:rPr lang="zh-CN" altLang="en-US" dirty="0" smtClean="0"/>
              <a:t>大型超导线圈间接冷却方案研究：</a:t>
            </a:r>
            <a:r>
              <a:rPr lang="en-US" altLang="zh-CN" dirty="0" smtClean="0"/>
              <a:t>300</a:t>
            </a:r>
            <a:r>
              <a:rPr lang="zh-CN" altLang="en-US" dirty="0" smtClean="0"/>
              <a:t>万</a:t>
            </a:r>
            <a:endParaRPr lang="en-US" altLang="zh-CN" dirty="0" smtClean="0"/>
          </a:p>
          <a:p>
            <a:r>
              <a:rPr lang="zh-CN" altLang="en-US" dirty="0"/>
              <a:t>大型超导线圈内绕工艺</a:t>
            </a:r>
            <a:r>
              <a:rPr lang="zh-CN" altLang="en-US" dirty="0" smtClean="0"/>
              <a:t>研究：</a:t>
            </a:r>
            <a:r>
              <a:rPr lang="en-US" altLang="zh-CN" dirty="0" smtClean="0"/>
              <a:t>484</a:t>
            </a:r>
            <a:r>
              <a:rPr lang="zh-CN" altLang="en-US" dirty="0" smtClean="0"/>
              <a:t>万。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合计：</a:t>
            </a:r>
            <a:r>
              <a:rPr lang="en-US" altLang="zh-CN" dirty="0" smtClean="0"/>
              <a:t>1768</a:t>
            </a:r>
            <a:r>
              <a:rPr lang="zh-CN" altLang="en-US" dirty="0" smtClean="0"/>
              <a:t>万</a:t>
            </a:r>
            <a:endParaRPr lang="en-US" altLang="zh-CN" dirty="0"/>
          </a:p>
          <a:p>
            <a:endParaRPr lang="en-US" altLang="zh-CN" dirty="0" smtClean="0"/>
          </a:p>
          <a:p>
            <a:endParaRPr lang="zh-CN" altLang="en-US" dirty="0" smtClean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7777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565</Words>
  <Application>Microsoft Office PowerPoint</Application>
  <PresentationFormat>自定义</PresentationFormat>
  <Paragraphs>167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CEPC探测器超导磁铁预研</vt:lpstr>
      <vt:lpstr>主要研究内容</vt:lpstr>
      <vt:lpstr>2年期目标</vt:lpstr>
      <vt:lpstr>5年目标</vt:lpstr>
      <vt:lpstr>国内国际合作</vt:lpstr>
      <vt:lpstr>研究队伍</vt:lpstr>
      <vt:lpstr>经费需求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Ling.Z</dc:creator>
  <cp:lastModifiedBy>unknown</cp:lastModifiedBy>
  <cp:revision>19</cp:revision>
  <dcterms:created xsi:type="dcterms:W3CDTF">2015-12-25T02:26:26Z</dcterms:created>
  <dcterms:modified xsi:type="dcterms:W3CDTF">2015-12-28T07:10:11Z</dcterms:modified>
</cp:coreProperties>
</file>