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6" r:id="rId7"/>
    <p:sldId id="261" r:id="rId8"/>
    <p:sldId id="273" r:id="rId9"/>
    <p:sldId id="264" r:id="rId10"/>
    <p:sldId id="265" r:id="rId11"/>
    <p:sldId id="267" r:id="rId12"/>
    <p:sldId id="268" r:id="rId13"/>
    <p:sldId id="269" r:id="rId14"/>
    <p:sldId id="270" r:id="rId15"/>
    <p:sldId id="271" r:id="rId16"/>
    <p:sldId id="272"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9DA"/>
    <a:srgbClr val="0037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86"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2757D-FF67-45AE-8AA4-347038D1DAED}" type="datetimeFigureOut">
              <a:rPr lang="zh-CN" altLang="en-US" smtClean="0"/>
              <a:t>2015/12/24</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A99718-7CE2-48A5-B085-2DBE38C66F4F}" type="slidenum">
              <a:rPr lang="zh-CN" altLang="en-US" smtClean="0"/>
              <a:t>‹#›</a:t>
            </a:fld>
            <a:endParaRPr lang="zh-CN" altLang="en-US"/>
          </a:p>
        </p:txBody>
      </p:sp>
    </p:spTree>
    <p:extLst>
      <p:ext uri="{BB962C8B-B14F-4D97-AF65-F5344CB8AC3E}">
        <p14:creationId xmlns:p14="http://schemas.microsoft.com/office/powerpoint/2010/main" val="765791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2A99718-7CE2-48A5-B085-2DBE38C66F4F}" type="slidenum">
              <a:rPr lang="zh-CN" altLang="en-US" smtClean="0"/>
              <a:t>2</a:t>
            </a:fld>
            <a:endParaRPr lang="zh-CN" altLang="en-US"/>
          </a:p>
        </p:txBody>
      </p:sp>
    </p:spTree>
    <p:extLst>
      <p:ext uri="{BB962C8B-B14F-4D97-AF65-F5344CB8AC3E}">
        <p14:creationId xmlns:p14="http://schemas.microsoft.com/office/powerpoint/2010/main" val="342543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2A99718-7CE2-48A5-B085-2DBE38C66F4F}" type="slidenum">
              <a:rPr lang="zh-CN" altLang="en-US" smtClean="0"/>
              <a:t>3</a:t>
            </a:fld>
            <a:endParaRPr lang="zh-CN" altLang="en-US"/>
          </a:p>
        </p:txBody>
      </p:sp>
    </p:spTree>
    <p:extLst>
      <p:ext uri="{BB962C8B-B14F-4D97-AF65-F5344CB8AC3E}">
        <p14:creationId xmlns:p14="http://schemas.microsoft.com/office/powerpoint/2010/main" val="136109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baseline="0">
                <a:latin typeface="Arial" panose="020B0604020202020204" pitchFamily="34" charset="0"/>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baseline="0">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dirty="0"/>
          </a:p>
        </p:txBody>
      </p:sp>
      <p:sp>
        <p:nvSpPr>
          <p:cNvPr id="4" name="灯片编号占位符 5"/>
          <p:cNvSpPr>
            <a:spLocks noGrp="1"/>
          </p:cNvSpPr>
          <p:nvPr>
            <p:ph type="sldNum" sz="quarter" idx="10"/>
          </p:nvPr>
        </p:nvSpPr>
        <p:spPr>
          <a:xfrm>
            <a:off x="6499225" y="6342063"/>
            <a:ext cx="2057400" cy="365125"/>
          </a:xfrm>
        </p:spPr>
        <p:txBody>
          <a:bodyPr/>
          <a:lstStyle>
            <a:lvl1pPr>
              <a:defRPr sz="1000" baseline="0" smtClean="0">
                <a:solidFill>
                  <a:schemeClr val="tx1"/>
                </a:solidFill>
                <a:latin typeface="Arial" panose="020B0604020202020204" pitchFamily="34" charset="0"/>
                <a:cs typeface="Arial" panose="020B0604020202020204" pitchFamily="34" charset="0"/>
              </a:defRPr>
            </a:lvl1pPr>
          </a:lstStyle>
          <a:p>
            <a:fld id="{6B626CAC-7510-460B-A299-E96A917FB1FB}" type="slidenum">
              <a:rPr lang="zh-CN" altLang="en-US" smtClean="0"/>
              <a:pPr/>
              <a:t>‹#›</a:t>
            </a:fld>
            <a:endParaRPr lang="zh-CN" altLang="en-US" dirty="0"/>
          </a:p>
        </p:txBody>
      </p:sp>
    </p:spTree>
    <p:extLst>
      <p:ext uri="{BB962C8B-B14F-4D97-AF65-F5344CB8AC3E}">
        <p14:creationId xmlns:p14="http://schemas.microsoft.com/office/powerpoint/2010/main" val="3446918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268458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1175823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cxnSp>
        <p:nvCxnSpPr>
          <p:cNvPr id="4" name="直接连接符 3"/>
          <p:cNvCxnSpPr/>
          <p:nvPr/>
        </p:nvCxnSpPr>
        <p:spPr>
          <a:xfrm>
            <a:off x="463550" y="792163"/>
            <a:ext cx="8202613"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pic>
        <p:nvPicPr>
          <p:cNvPr id="5" name="图片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7838" y="141288"/>
            <a:ext cx="912812"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a:xfrm>
            <a:off x="628650" y="174058"/>
            <a:ext cx="7886700" cy="617513"/>
          </a:xfrm>
        </p:spPr>
        <p:txBody>
          <a:bodyPr>
            <a:normAutofit/>
          </a:bodyPr>
          <a:lstStyle>
            <a:lvl1pPr algn="ctr">
              <a:defRPr sz="3200" baseline="0">
                <a:latin typeface="Arial" panose="020B0604020202020204" pitchFamily="34" charset="0"/>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628650" y="1078173"/>
            <a:ext cx="7886700" cy="5098790"/>
          </a:xfrm>
        </p:spPr>
        <p:txBody>
          <a:bodyPr/>
          <a:lstStyle>
            <a:lvl1pPr>
              <a:defRPr sz="24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400">
                <a:latin typeface="Arial" panose="020B0604020202020204" pitchFamily="34" charset="0"/>
                <a:cs typeface="Arial" panose="020B0604020202020204" pitchFamily="34" charset="0"/>
              </a:defRPr>
            </a:lvl4pPr>
            <a:lvl5pPr>
              <a:defRPr sz="2400">
                <a:latin typeface="Arial" panose="020B0604020202020204" pitchFamily="34" charset="0"/>
                <a:cs typeface="Arial" panose="020B0604020202020204"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6" name="灯片编号占位符 5"/>
          <p:cNvSpPr>
            <a:spLocks noGrp="1"/>
          </p:cNvSpPr>
          <p:nvPr>
            <p:ph type="sldNum" sz="quarter" idx="10"/>
          </p:nvPr>
        </p:nvSpPr>
        <p:spPr/>
        <p:txBody>
          <a:bodyPr/>
          <a:lstStyle>
            <a:lvl1pPr>
              <a:defRPr sz="1000" smtClean="0">
                <a:solidFill>
                  <a:schemeClr val="tx1"/>
                </a:solidFill>
                <a:latin typeface="Arial" panose="020B0604020202020204" pitchFamily="34" charset="0"/>
                <a:cs typeface="Arial" panose="020B0604020202020204" pitchFamily="34" charset="0"/>
              </a:defRPr>
            </a:lvl1pPr>
          </a:lstStyle>
          <a:p>
            <a:fld id="{6B626CAC-7510-460B-A299-E96A917FB1FB}" type="slidenum">
              <a:rPr lang="zh-CN" altLang="en-US" smtClean="0"/>
              <a:pPr/>
              <a:t>‹#›</a:t>
            </a:fld>
            <a:endParaRPr lang="zh-CN" altLang="en-US"/>
          </a:p>
        </p:txBody>
      </p:sp>
      <p:cxnSp>
        <p:nvCxnSpPr>
          <p:cNvPr id="7" name="直接连接符 6"/>
          <p:cNvCxnSpPr/>
          <p:nvPr userDrawn="1"/>
        </p:nvCxnSpPr>
        <p:spPr>
          <a:xfrm>
            <a:off x="464024" y="791571"/>
            <a:ext cx="8202304"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7672" y="141285"/>
            <a:ext cx="912740" cy="605917"/>
          </a:xfrm>
          <a:prstGeom prst="rect">
            <a:avLst/>
          </a:prstGeom>
        </p:spPr>
      </p:pic>
    </p:spTree>
    <p:extLst>
      <p:ext uri="{BB962C8B-B14F-4D97-AF65-F5344CB8AC3E}">
        <p14:creationId xmlns:p14="http://schemas.microsoft.com/office/powerpoint/2010/main" val="343203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4139013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268197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endParaRPr lang="zh-CN" altLang="en-US"/>
          </a:p>
        </p:txBody>
      </p:sp>
      <p:sp>
        <p:nvSpPr>
          <p:cNvPr id="8" name="页脚占位符 4"/>
          <p:cNvSpPr>
            <a:spLocks noGrp="1"/>
          </p:cNvSpPr>
          <p:nvPr>
            <p:ph type="ftr" sz="quarter" idx="11"/>
          </p:nvPr>
        </p:nvSpPr>
        <p:spPr/>
        <p:txBody>
          <a:bodyPr/>
          <a:lstStyle>
            <a:lvl1pPr>
              <a:defRPr/>
            </a:lvl1pPr>
          </a:lstStyle>
          <a:p>
            <a:endParaRPr lang="zh-CN" altLang="en-US"/>
          </a:p>
        </p:txBody>
      </p:sp>
      <p:sp>
        <p:nvSpPr>
          <p:cNvPr id="9"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97998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endParaRPr lang="zh-CN" altLang="en-US"/>
          </a:p>
        </p:txBody>
      </p:sp>
      <p:sp>
        <p:nvSpPr>
          <p:cNvPr id="4" name="页脚占位符 4"/>
          <p:cNvSpPr>
            <a:spLocks noGrp="1"/>
          </p:cNvSpPr>
          <p:nvPr>
            <p:ph type="ftr" sz="quarter" idx="11"/>
          </p:nvPr>
        </p:nvSpPr>
        <p:spPr/>
        <p:txBody>
          <a:bodyPr/>
          <a:lstStyle>
            <a:lvl1pPr>
              <a:defRPr/>
            </a:lvl1pPr>
          </a:lstStyle>
          <a:p>
            <a:endParaRPr lang="zh-CN" altLang="en-US"/>
          </a:p>
        </p:txBody>
      </p:sp>
      <p:sp>
        <p:nvSpPr>
          <p:cNvPr id="5"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54481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endParaRPr lang="zh-CN" altLang="en-US"/>
          </a:p>
        </p:txBody>
      </p:sp>
      <p:sp>
        <p:nvSpPr>
          <p:cNvPr id="3" name="页脚占位符 4"/>
          <p:cNvSpPr>
            <a:spLocks noGrp="1"/>
          </p:cNvSpPr>
          <p:nvPr>
            <p:ph type="ftr" sz="quarter" idx="11"/>
          </p:nvPr>
        </p:nvSpPr>
        <p:spPr/>
        <p:txBody>
          <a:bodyPr/>
          <a:lstStyle>
            <a:lvl1pPr>
              <a:defRPr/>
            </a:lvl1pPr>
          </a:lstStyle>
          <a:p>
            <a:endParaRPr lang="zh-CN" altLang="en-US"/>
          </a:p>
        </p:txBody>
      </p:sp>
      <p:sp>
        <p:nvSpPr>
          <p:cNvPr id="4"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304075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363014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2133548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chemeClr val="tx1">
                    <a:tint val="75000"/>
                  </a:schemeClr>
                </a:solidFill>
                <a:latin typeface="+mn-lt"/>
                <a:ea typeface="+mn-ea"/>
              </a:defRPr>
            </a:lvl1pPr>
          </a:lstStyle>
          <a:p>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smtClean="0">
                <a:solidFill>
                  <a:schemeClr val="tx1">
                    <a:tint val="75000"/>
                  </a:schemeClr>
                </a:solidFill>
                <a:latin typeface="+mn-lt"/>
                <a:ea typeface="+mn-ea"/>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ea typeface="+mn-ea"/>
              </a:defRPr>
            </a:lvl1pPr>
          </a:lstStyle>
          <a:p>
            <a:fld id="{6B626CAC-7510-460B-A299-E96A917FB1FB}" type="slidenum">
              <a:rPr lang="zh-CN" altLang="en-US" smtClean="0"/>
              <a:t>‹#›</a:t>
            </a:fld>
            <a:endParaRPr lang="zh-CN" altLang="en-US"/>
          </a:p>
        </p:txBody>
      </p:sp>
    </p:spTree>
    <p:extLst>
      <p:ext uri="{BB962C8B-B14F-4D97-AF65-F5344CB8AC3E}">
        <p14:creationId xmlns:p14="http://schemas.microsoft.com/office/powerpoint/2010/main" val="1302920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fontAlgn="base" hangingPunct="1">
        <a:lnSpc>
          <a:spcPct val="90000"/>
        </a:lnSpc>
        <a:spcBef>
          <a:spcPct val="0"/>
        </a:spcBef>
        <a:spcAft>
          <a:spcPct val="0"/>
        </a:spcAft>
        <a:defRPr sz="3300"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2pPr>
      <a:lvl3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3pPr>
      <a:lvl4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4pPr>
      <a:lvl5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5pPr>
      <a:lvl6pPr marL="4572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6pPr>
      <a:lvl7pPr marL="9144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7pPr>
      <a:lvl8pPr marL="13716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8pPr>
      <a:lvl9pPr marL="18288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9pPr>
    </p:titleStyle>
    <p:bodyStyle>
      <a:lvl1pPr marL="171450" indent="-171450" algn="l" defTabSz="685800"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0.wmf"/><Relationship Id="rId5" Type="http://schemas.openxmlformats.org/officeDocument/2006/relationships/oleObject" Target="../embeddings/oleObject3.bin"/><Relationship Id="rId4" Type="http://schemas.openxmlformats.org/officeDocument/2006/relationships/image" Target="../media/image29.wmf"/></Relationships>
</file>

<file path=ppt/slides/_rels/slide1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22.emf"/><Relationship Id="rId4" Type="http://schemas.openxmlformats.org/officeDocument/2006/relationships/image" Target="../media/image21.wmf"/></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38150" y="1112838"/>
            <a:ext cx="8524875" cy="1151280"/>
          </a:xfrm>
        </p:spPr>
        <p:txBody>
          <a:bodyPr/>
          <a:lstStyle/>
          <a:p>
            <a:r>
              <a:rPr lang="en-US" altLang="zh-CN" b="1" dirty="0" smtClean="0">
                <a:solidFill>
                  <a:srgbClr val="C00000"/>
                </a:solidFill>
              </a:rPr>
              <a:t>Robinson Instability </a:t>
            </a:r>
            <a:r>
              <a:rPr lang="en-US" altLang="zh-CN" b="1" dirty="0">
                <a:solidFill>
                  <a:srgbClr val="C00000"/>
                </a:solidFill>
              </a:rPr>
              <a:t>A</a:t>
            </a:r>
            <a:r>
              <a:rPr lang="en-US" altLang="zh-CN" b="1" dirty="0" smtClean="0">
                <a:solidFill>
                  <a:srgbClr val="C00000"/>
                </a:solidFill>
              </a:rPr>
              <a:t>nalysis for CEPC Main </a:t>
            </a:r>
            <a:r>
              <a:rPr lang="en-US" altLang="zh-CN" b="1" dirty="0">
                <a:solidFill>
                  <a:srgbClr val="C00000"/>
                </a:solidFill>
              </a:rPr>
              <a:t>R</a:t>
            </a:r>
            <a:r>
              <a:rPr lang="en-US" altLang="zh-CN" b="1" dirty="0" smtClean="0">
                <a:solidFill>
                  <a:srgbClr val="C00000"/>
                </a:solidFill>
              </a:rPr>
              <a:t>ing</a:t>
            </a:r>
            <a:endParaRPr lang="zh-CN" altLang="en-US" b="1" dirty="0">
              <a:solidFill>
                <a:srgbClr val="C00000"/>
              </a:solidFill>
            </a:endParaRPr>
          </a:p>
        </p:txBody>
      </p:sp>
      <p:sp>
        <p:nvSpPr>
          <p:cNvPr id="3" name="副标题 2"/>
          <p:cNvSpPr>
            <a:spLocks noGrp="1"/>
          </p:cNvSpPr>
          <p:nvPr>
            <p:ph type="subTitle" idx="1"/>
          </p:nvPr>
        </p:nvSpPr>
        <p:spPr>
          <a:xfrm>
            <a:off x="1609725" y="3067094"/>
            <a:ext cx="5953125" cy="1655762"/>
          </a:xfrm>
        </p:spPr>
        <p:txBody>
          <a:bodyPr>
            <a:normAutofit/>
          </a:bodyPr>
          <a:lstStyle/>
          <a:p>
            <a:pPr algn="l"/>
            <a:r>
              <a:rPr lang="en-US" altLang="zh-CN" sz="1800" dirty="0" err="1" smtClean="0">
                <a:solidFill>
                  <a:srgbClr val="0049DA"/>
                </a:solidFill>
                <a:ea typeface="黑体" panose="02010609060101010101" pitchFamily="49" charset="-122"/>
                <a:cs typeface="Arial" panose="020B0604020202020204" pitchFamily="34" charset="0"/>
              </a:rPr>
              <a:t>Hongjuan</a:t>
            </a:r>
            <a:r>
              <a:rPr lang="en-US" altLang="zh-CN" sz="1800" dirty="0" smtClean="0">
                <a:solidFill>
                  <a:srgbClr val="0049DA"/>
                </a:solidFill>
                <a:ea typeface="黑体" panose="02010609060101010101" pitchFamily="49" charset="-122"/>
                <a:cs typeface="Arial" panose="020B0604020202020204" pitchFamily="34" charset="0"/>
              </a:rPr>
              <a:t> Zheng, Jiyuan Zhai, </a:t>
            </a:r>
            <a:r>
              <a:rPr lang="en-US" altLang="zh-CN" sz="1800" dirty="0" err="1" smtClean="0">
                <a:solidFill>
                  <a:srgbClr val="0049DA"/>
                </a:solidFill>
                <a:ea typeface="黑体" panose="02010609060101010101" pitchFamily="49" charset="-122"/>
                <a:cs typeface="Arial" panose="020B0604020202020204" pitchFamily="34" charset="0"/>
              </a:rPr>
              <a:t>Haipeng</a:t>
            </a:r>
            <a:r>
              <a:rPr lang="en-US" altLang="zh-CN" sz="1800" dirty="0" smtClean="0">
                <a:solidFill>
                  <a:srgbClr val="0049DA"/>
                </a:solidFill>
                <a:ea typeface="黑体" panose="02010609060101010101" pitchFamily="49" charset="-122"/>
                <a:cs typeface="Arial" panose="020B0604020202020204" pitchFamily="34" charset="0"/>
              </a:rPr>
              <a:t> Wang, </a:t>
            </a:r>
            <a:r>
              <a:rPr lang="en-US" altLang="zh-CN" sz="1800" dirty="0" err="1" smtClean="0">
                <a:solidFill>
                  <a:srgbClr val="0049DA"/>
                </a:solidFill>
                <a:ea typeface="黑体" panose="02010609060101010101" pitchFamily="49" charset="-122"/>
                <a:cs typeface="Arial" panose="020B0604020202020204" pitchFamily="34" charset="0"/>
              </a:rPr>
              <a:t>Jie</a:t>
            </a:r>
            <a:r>
              <a:rPr lang="en-US" altLang="zh-CN" sz="1800" dirty="0" smtClean="0">
                <a:solidFill>
                  <a:srgbClr val="0049DA"/>
                </a:solidFill>
                <a:ea typeface="黑体" panose="02010609060101010101" pitchFamily="49" charset="-122"/>
                <a:cs typeface="Arial" panose="020B0604020202020204" pitchFamily="34" charset="0"/>
              </a:rPr>
              <a:t> Gao</a:t>
            </a:r>
          </a:p>
          <a:p>
            <a:r>
              <a:rPr lang="en-US" altLang="zh-CN" sz="1800" dirty="0" smtClean="0">
                <a:solidFill>
                  <a:srgbClr val="0049DA"/>
                </a:solidFill>
                <a:ea typeface="黑体" panose="02010609060101010101" pitchFamily="49" charset="-122"/>
                <a:cs typeface="Arial" panose="020B0604020202020204" pitchFamily="34" charset="0"/>
              </a:rPr>
              <a:t>2012.12.25</a:t>
            </a:r>
            <a:endParaRPr lang="zh-CN" altLang="en-US" sz="1800" dirty="0">
              <a:solidFill>
                <a:srgbClr val="0049DA"/>
              </a:solidFill>
              <a:ea typeface="黑体" panose="02010609060101010101" pitchFamily="49" charset="-122"/>
              <a:cs typeface="Arial" panose="020B0604020202020204" pitchFamily="34" charset="0"/>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1</a:t>
            </a:fld>
            <a:endParaRPr lang="zh-CN" altLang="en-US" dirty="0"/>
          </a:p>
        </p:txBody>
      </p:sp>
    </p:spTree>
    <p:extLst>
      <p:ext uri="{BB962C8B-B14F-4D97-AF65-F5344CB8AC3E}">
        <p14:creationId xmlns:p14="http://schemas.microsoft.com/office/powerpoint/2010/main" val="2783798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Robinson 1</a:t>
            </a:r>
            <a:r>
              <a:rPr lang="en-US" altLang="zh-CN" baseline="30000" dirty="0" smtClean="0"/>
              <a:t>st</a:t>
            </a:r>
            <a:r>
              <a:rPr lang="en-US" altLang="zh-CN" dirty="0" smtClean="0"/>
              <a:t> stability requires that </a:t>
            </a:r>
            <a:r>
              <a:rPr lang="en-US" altLang="zh-CN" i="1" dirty="0" smtClean="0"/>
              <a:t>f</a:t>
            </a:r>
            <a:r>
              <a:rPr lang="en-US" altLang="zh-CN" dirty="0" smtClean="0"/>
              <a:t> &lt; </a:t>
            </a:r>
            <a:r>
              <a:rPr lang="en-US" altLang="zh-CN" i="1" dirty="0" err="1" smtClean="0"/>
              <a:t>f</a:t>
            </a:r>
            <a:r>
              <a:rPr lang="en-US" altLang="zh-CN" baseline="-25000" dirty="0" err="1" smtClean="0"/>
              <a:t>rf</a:t>
            </a:r>
            <a:endParaRPr lang="en-US" altLang="zh-CN" baseline="-25000" dirty="0" smtClean="0"/>
          </a:p>
          <a:p>
            <a:endParaRPr lang="en-US" altLang="zh-CN" dirty="0" smtClean="0"/>
          </a:p>
          <a:p>
            <a:endParaRPr lang="en-US" altLang="zh-CN" dirty="0"/>
          </a:p>
          <a:p>
            <a:endParaRPr lang="en-US" altLang="zh-CN" dirty="0" smtClean="0"/>
          </a:p>
          <a:p>
            <a:r>
              <a:rPr lang="en-US" altLang="zh-CN" dirty="0" smtClean="0"/>
              <a:t>Tuning angle for main RF cavities</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10</a:t>
            </a:fld>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2065882086"/>
              </p:ext>
            </p:extLst>
          </p:nvPr>
        </p:nvGraphicFramePr>
        <p:xfrm>
          <a:off x="2949575" y="1625600"/>
          <a:ext cx="2654300" cy="863600"/>
        </p:xfrm>
        <a:graphic>
          <a:graphicData uri="http://schemas.openxmlformats.org/presentationml/2006/ole">
            <mc:AlternateContent xmlns:mc="http://schemas.openxmlformats.org/markup-compatibility/2006">
              <mc:Choice xmlns:v="urn:schemas-microsoft-com:vml" Requires="v">
                <p:oleObj spid="_x0000_s12359" name="Equation" r:id="rId3" imgW="2654280" imgH="863280" progId="Equation.DSMT4">
                  <p:embed/>
                </p:oleObj>
              </mc:Choice>
              <mc:Fallback>
                <p:oleObj name="Equation" r:id="rId3" imgW="2654280" imgH="863280" progId="Equation.DSMT4">
                  <p:embed/>
                  <p:pic>
                    <p:nvPicPr>
                      <p:cNvPr id="0" name=""/>
                      <p:cNvPicPr/>
                      <p:nvPr/>
                    </p:nvPicPr>
                    <p:blipFill>
                      <a:blip r:embed="rId4"/>
                      <a:stretch>
                        <a:fillRect/>
                      </a:stretch>
                    </p:blipFill>
                    <p:spPr>
                      <a:xfrm>
                        <a:off x="2949575" y="1625600"/>
                        <a:ext cx="2654300" cy="863600"/>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4112610373"/>
              </p:ext>
            </p:extLst>
          </p:nvPr>
        </p:nvGraphicFramePr>
        <p:xfrm>
          <a:off x="3057525" y="3463925"/>
          <a:ext cx="2781300" cy="863600"/>
        </p:xfrm>
        <a:graphic>
          <a:graphicData uri="http://schemas.openxmlformats.org/presentationml/2006/ole">
            <mc:AlternateContent xmlns:mc="http://schemas.openxmlformats.org/markup-compatibility/2006">
              <mc:Choice xmlns:v="urn:schemas-microsoft-com:vml" Requires="v">
                <p:oleObj spid="_x0000_s12360" name="Equation" r:id="rId5" imgW="2781000" imgH="863280" progId="Equation.DSMT4">
                  <p:embed/>
                </p:oleObj>
              </mc:Choice>
              <mc:Fallback>
                <p:oleObj name="Equation" r:id="rId5" imgW="2781000" imgH="863280" progId="Equation.DSMT4">
                  <p:embed/>
                  <p:pic>
                    <p:nvPicPr>
                      <p:cNvPr id="0" name="对象 4"/>
                      <p:cNvPicPr>
                        <a:picLocks noChangeAspect="1" noChangeArrowheads="1"/>
                      </p:cNvPicPr>
                      <p:nvPr/>
                    </p:nvPicPr>
                    <p:blipFill>
                      <a:blip r:embed="rId6"/>
                      <a:srcRect/>
                      <a:stretch>
                        <a:fillRect/>
                      </a:stretch>
                    </p:blipFill>
                    <p:spPr bwMode="auto">
                      <a:xfrm>
                        <a:off x="3057525" y="3463925"/>
                        <a:ext cx="27813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3256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19174" y="174058"/>
            <a:ext cx="7829551" cy="617513"/>
          </a:xfrm>
        </p:spPr>
        <p:txBody>
          <a:bodyPr>
            <a:normAutofit fontScale="90000"/>
          </a:bodyPr>
          <a:lstStyle/>
          <a:p>
            <a:r>
              <a:rPr lang="en-US" altLang="zh-CN" b="1" dirty="0" smtClean="0">
                <a:solidFill>
                  <a:srgbClr val="7030A0"/>
                </a:solidFill>
              </a:rPr>
              <a:t>Robinson working point without loop gain</a:t>
            </a:r>
            <a:endParaRPr lang="zh-CN" altLang="en-US" b="1"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11</a:t>
            </a:fld>
            <a:endParaRPr lang="zh-CN" altLang="en-US"/>
          </a:p>
        </p:txBody>
      </p:sp>
      <p:sp>
        <p:nvSpPr>
          <p:cNvPr id="6" name="TextBox 5"/>
          <p:cNvSpPr txBox="1"/>
          <p:nvPr/>
        </p:nvSpPr>
        <p:spPr>
          <a:xfrm>
            <a:off x="171450" y="6115050"/>
            <a:ext cx="8362949"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Loop gain=0, </a:t>
            </a:r>
            <a:r>
              <a:rPr lang="en-US" altLang="zh-CN" sz="2400" i="1" dirty="0" smtClean="0">
                <a:latin typeface="Times New Roman" panose="02020603050405020304" pitchFamily="18" charset="0"/>
                <a:cs typeface="Times New Roman" panose="02020603050405020304" pitchFamily="18" charset="0"/>
              </a:rPr>
              <a:t>P</a:t>
            </a:r>
            <a:r>
              <a:rPr lang="en-US" altLang="zh-CN" sz="2400" baseline="-25000" dirty="0" smtClean="0">
                <a:latin typeface="Times New Roman" panose="02020603050405020304" pitchFamily="18" charset="0"/>
                <a:cs typeface="Times New Roman" panose="02020603050405020304" pitchFamily="18" charset="0"/>
              </a:rPr>
              <a:t>f</a:t>
            </a:r>
            <a:r>
              <a:rPr lang="en-US" altLang="zh-CN" sz="2400" dirty="0" smtClean="0">
                <a:latin typeface="Times New Roman" panose="02020603050405020304" pitchFamily="18" charset="0"/>
                <a:cs typeface="Times New Roman" panose="02020603050405020304" pitchFamily="18" charset="0"/>
              </a:rPr>
              <a:t>=272.9kW, </a:t>
            </a:r>
            <a:r>
              <a:rPr lang="el-GR" altLang="zh-CN" sz="2400" i="1" dirty="0" smtClean="0">
                <a:latin typeface="Times New Roman" panose="02020603050405020304" pitchFamily="18" charset="0"/>
                <a:cs typeface="Times New Roman" panose="02020603050405020304" pitchFamily="18" charset="0"/>
              </a:rPr>
              <a:t>Ψ</a:t>
            </a:r>
            <a:r>
              <a:rPr lang="en-US" altLang="zh-CN" sz="2400" baseline="-25000" dirty="0" smtClean="0">
                <a:latin typeface="Times New Roman" panose="02020603050405020304" pitchFamily="18" charset="0"/>
                <a:cs typeface="Times New Roman" panose="02020603050405020304" pitchFamily="18" charset="0"/>
              </a:rPr>
              <a:t>L</a:t>
            </a:r>
            <a:r>
              <a:rPr lang="en-US" altLang="zh-CN" sz="2400" dirty="0" smtClean="0">
                <a:latin typeface="Times New Roman" panose="02020603050405020304" pitchFamily="18" charset="0"/>
                <a:cs typeface="Times New Roman" panose="02020603050405020304" pitchFamily="18" charset="0"/>
              </a:rPr>
              <a:t>=0</a:t>
            </a:r>
            <a:r>
              <a:rPr lang="en-US" altLang="zh-CN" sz="2400" dirty="0">
                <a:latin typeface="Times New Roman" panose="02020603050405020304" pitchFamily="18" charset="0"/>
                <a:cs typeface="Times New Roman" panose="02020603050405020304" pitchFamily="18" charset="0"/>
              </a:rPr>
              <a:t>, </a:t>
            </a:r>
            <a:r>
              <a:rPr lang="en-US" altLang="zh-CN" sz="2400" i="1" dirty="0" err="1" smtClean="0">
                <a:latin typeface="Times New Roman" panose="02020603050405020304" pitchFamily="18" charset="0"/>
                <a:cs typeface="Times New Roman" panose="02020603050405020304" pitchFamily="18" charset="0"/>
              </a:rPr>
              <a:t>Q</a:t>
            </a:r>
            <a:r>
              <a:rPr lang="en-US" altLang="zh-CN" sz="2400" baseline="-25000" dirty="0" err="1" smtClean="0">
                <a:latin typeface="Times New Roman" panose="02020603050405020304" pitchFamily="18" charset="0"/>
                <a:cs typeface="Times New Roman" panose="02020603050405020304" pitchFamily="18" charset="0"/>
              </a:rPr>
              <a:t>ext</a:t>
            </a:r>
            <a:r>
              <a:rPr lang="en-US" altLang="zh-CN" sz="2400" dirty="0" smtClean="0">
                <a:latin typeface="Times New Roman" panose="02020603050405020304" pitchFamily="18" charset="0"/>
                <a:cs typeface="Times New Roman" panose="02020603050405020304" pitchFamily="18" charset="0"/>
              </a:rPr>
              <a:t>=2.282×10</a:t>
            </a:r>
            <a:r>
              <a:rPr lang="en-US" altLang="zh-CN" sz="2400" baseline="30000" dirty="0" smtClean="0">
                <a:latin typeface="Times New Roman" panose="02020603050405020304" pitchFamily="18" charset="0"/>
                <a:cs typeface="Times New Roman" panose="02020603050405020304" pitchFamily="18" charset="0"/>
              </a:rPr>
              <a:t>6</a:t>
            </a:r>
            <a:r>
              <a:rPr lang="zh-CN" altLang="en-US" sz="2400" dirty="0" smtClean="0">
                <a:latin typeface="Times New Roman" panose="02020603050405020304" pitchFamily="18" charset="0"/>
                <a:cs typeface="Times New Roman" panose="02020603050405020304" pitchFamily="18" charset="0"/>
              </a:rPr>
              <a:t>，</a:t>
            </a:r>
            <a:r>
              <a:rPr lang="en-US" altLang="zh-CN" sz="2400" i="1" dirty="0" smtClean="0">
                <a:latin typeface="Times New Roman" panose="02020603050405020304" pitchFamily="18" charset="0"/>
                <a:cs typeface="Times New Roman" panose="02020603050405020304" pitchFamily="18" charset="0"/>
              </a:rPr>
              <a:t>Q</a:t>
            </a:r>
            <a:r>
              <a:rPr lang="en-US" altLang="zh-CN" sz="2400" baseline="-25000" dirty="0" smtClean="0">
                <a:latin typeface="Times New Roman" panose="02020603050405020304" pitchFamily="18" charset="0"/>
                <a:cs typeface="Times New Roman" panose="02020603050405020304" pitchFamily="18" charset="0"/>
              </a:rPr>
              <a:t>0</a:t>
            </a:r>
            <a:r>
              <a:rPr lang="en-US" altLang="zh-CN" sz="2400" dirty="0" smtClean="0">
                <a:latin typeface="Times New Roman" panose="02020603050405020304" pitchFamily="18" charset="0"/>
                <a:cs typeface="Times New Roman" panose="02020603050405020304" pitchFamily="18" charset="0"/>
              </a:rPr>
              <a:t>=4×10</a:t>
            </a:r>
            <a:r>
              <a:rPr lang="en-US" altLang="zh-CN" sz="2400" baseline="30000" dirty="0" smtClean="0">
                <a:latin typeface="Times New Roman" panose="02020603050405020304" pitchFamily="18" charset="0"/>
                <a:cs typeface="Times New Roman" panose="02020603050405020304" pitchFamily="18" charset="0"/>
              </a:rPr>
              <a:t>10</a:t>
            </a:r>
            <a:endParaRPr lang="zh-CN" altLang="en-US" sz="2400" baseline="30000" dirty="0">
              <a:latin typeface="Times New Roman" panose="02020603050405020304" pitchFamily="18" charset="0"/>
              <a:cs typeface="Times New Roman" panose="02020603050405020304" pitchFamily="18" charset="0"/>
            </a:endParaRPr>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549" y="853652"/>
            <a:ext cx="5546902" cy="5150695"/>
          </a:xfrm>
          <a:prstGeom prst="rect">
            <a:avLst/>
          </a:prstGeom>
        </p:spPr>
      </p:pic>
    </p:spTree>
    <p:extLst>
      <p:ext uri="{BB962C8B-B14F-4D97-AF65-F5344CB8AC3E}">
        <p14:creationId xmlns:p14="http://schemas.microsoft.com/office/powerpoint/2010/main" val="404496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fld id="{6B626CAC-7510-460B-A299-E96A917FB1FB}" type="slidenum">
              <a:rPr lang="zh-CN" altLang="en-US" smtClean="0"/>
              <a:pPr/>
              <a:t>12</a:t>
            </a:fld>
            <a:endParaRPr lang="zh-CN" altLang="en-US"/>
          </a:p>
        </p:txBody>
      </p:sp>
      <p:sp>
        <p:nvSpPr>
          <p:cNvPr id="5" name="标题 1"/>
          <p:cNvSpPr>
            <a:spLocks noGrp="1"/>
          </p:cNvSpPr>
          <p:nvPr>
            <p:ph type="title"/>
          </p:nvPr>
        </p:nvSpPr>
        <p:spPr>
          <a:xfrm>
            <a:off x="1057275" y="174058"/>
            <a:ext cx="7705724" cy="617513"/>
          </a:xfrm>
        </p:spPr>
        <p:txBody>
          <a:bodyPr>
            <a:normAutofit fontScale="90000"/>
          </a:bodyPr>
          <a:lstStyle/>
          <a:p>
            <a:r>
              <a:rPr lang="en-US" altLang="zh-CN" b="1" dirty="0" smtClean="0">
                <a:solidFill>
                  <a:srgbClr val="7030A0"/>
                </a:solidFill>
              </a:rPr>
              <a:t>Robinson working point without loop gain</a:t>
            </a:r>
            <a:endParaRPr lang="zh-CN" altLang="en-US" b="1" dirty="0">
              <a:solidFill>
                <a:srgbClr val="7030A0"/>
              </a:solidFill>
            </a:endParaRP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549" y="853652"/>
            <a:ext cx="5546902" cy="5150695"/>
          </a:xfrm>
          <a:prstGeom prst="rect">
            <a:avLst/>
          </a:prstGeom>
        </p:spPr>
      </p:pic>
      <p:sp>
        <p:nvSpPr>
          <p:cNvPr id="8" name="TextBox 7"/>
          <p:cNvSpPr txBox="1"/>
          <p:nvPr/>
        </p:nvSpPr>
        <p:spPr>
          <a:xfrm>
            <a:off x="114300" y="6115050"/>
            <a:ext cx="8553450"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Loop gain=0, </a:t>
            </a:r>
            <a:r>
              <a:rPr lang="en-US" altLang="zh-CN" sz="2400" i="1" dirty="0" smtClean="0">
                <a:solidFill>
                  <a:srgbClr val="C00000"/>
                </a:solidFill>
                <a:latin typeface="Times New Roman" panose="02020603050405020304" pitchFamily="18" charset="0"/>
                <a:cs typeface="Times New Roman" panose="02020603050405020304" pitchFamily="18" charset="0"/>
              </a:rPr>
              <a:t>P</a:t>
            </a:r>
            <a:r>
              <a:rPr lang="en-US" altLang="zh-CN" sz="2400" baseline="-25000" dirty="0" smtClean="0">
                <a:solidFill>
                  <a:srgbClr val="C00000"/>
                </a:solidFill>
                <a:latin typeface="Times New Roman" panose="02020603050405020304" pitchFamily="18" charset="0"/>
                <a:cs typeface="Times New Roman" panose="02020603050405020304" pitchFamily="18" charset="0"/>
              </a:rPr>
              <a:t>f</a:t>
            </a:r>
            <a:r>
              <a:rPr lang="en-US" altLang="zh-CN" sz="2400" dirty="0" smtClean="0">
                <a:solidFill>
                  <a:srgbClr val="C00000"/>
                </a:solidFill>
                <a:latin typeface="Times New Roman" panose="02020603050405020304" pitchFamily="18" charset="0"/>
                <a:cs typeface="Times New Roman" panose="02020603050405020304" pitchFamily="18" charset="0"/>
              </a:rPr>
              <a:t>=300kW, </a:t>
            </a:r>
            <a:r>
              <a:rPr lang="el-GR" altLang="zh-CN" sz="2400" i="1" dirty="0" smtClean="0">
                <a:solidFill>
                  <a:srgbClr val="C00000"/>
                </a:solidFill>
                <a:latin typeface="Times New Roman" panose="02020603050405020304" pitchFamily="18" charset="0"/>
                <a:cs typeface="Times New Roman" panose="02020603050405020304" pitchFamily="18" charset="0"/>
              </a:rPr>
              <a:t>Ψ</a:t>
            </a:r>
            <a:r>
              <a:rPr lang="en-US" altLang="zh-CN" sz="2400" baseline="-25000" dirty="0" smtClean="0">
                <a:solidFill>
                  <a:srgbClr val="C00000"/>
                </a:solidFill>
                <a:latin typeface="Times New Roman" panose="02020603050405020304" pitchFamily="18" charset="0"/>
                <a:cs typeface="Times New Roman" panose="02020603050405020304" pitchFamily="18" charset="0"/>
              </a:rPr>
              <a:t>L</a:t>
            </a:r>
            <a:r>
              <a:rPr lang="en-US" altLang="zh-CN" sz="2400" dirty="0" smtClean="0">
                <a:solidFill>
                  <a:srgbClr val="C00000"/>
                </a:solidFill>
                <a:latin typeface="Times New Roman" panose="02020603050405020304" pitchFamily="18" charset="0"/>
                <a:cs typeface="Times New Roman" panose="02020603050405020304" pitchFamily="18" charset="0"/>
              </a:rPr>
              <a:t>=-10</a:t>
            </a:r>
            <a:r>
              <a:rPr lang="en-US" altLang="zh-CN" sz="2400" baseline="30000" dirty="0">
                <a:solidFill>
                  <a:srgbClr val="C00000"/>
                </a:solidFill>
                <a:latin typeface="Times New Roman" panose="02020603050405020304" pitchFamily="18" charset="0"/>
                <a:cs typeface="Times New Roman" panose="02020603050405020304" pitchFamily="18" charset="0"/>
              </a:rPr>
              <a:t>°</a:t>
            </a:r>
            <a:r>
              <a:rPr lang="en-US" altLang="zh-CN" sz="2400" dirty="0" smtClean="0">
                <a:solidFill>
                  <a:srgbClr val="C00000"/>
                </a:solidFill>
                <a:latin typeface="Times New Roman" panose="02020603050405020304" pitchFamily="18" charset="0"/>
                <a:cs typeface="Times New Roman" panose="02020603050405020304" pitchFamily="18" charset="0"/>
              </a:rPr>
              <a:t>, </a:t>
            </a:r>
            <a:r>
              <a:rPr lang="en-US" altLang="zh-CN" sz="2400" i="1" dirty="0" err="1" smtClean="0">
                <a:latin typeface="Times New Roman" panose="02020603050405020304" pitchFamily="18" charset="0"/>
                <a:cs typeface="Times New Roman" panose="02020603050405020304" pitchFamily="18" charset="0"/>
              </a:rPr>
              <a:t>Q</a:t>
            </a:r>
            <a:r>
              <a:rPr lang="en-US" altLang="zh-CN" sz="2400" baseline="-25000" dirty="0" err="1" smtClean="0">
                <a:latin typeface="Times New Roman" panose="02020603050405020304" pitchFamily="18" charset="0"/>
                <a:cs typeface="Times New Roman" panose="02020603050405020304" pitchFamily="18" charset="0"/>
              </a:rPr>
              <a:t>ext</a:t>
            </a:r>
            <a:r>
              <a:rPr lang="en-US" altLang="zh-CN" sz="2400" dirty="0" smtClean="0">
                <a:latin typeface="Times New Roman" panose="02020603050405020304" pitchFamily="18" charset="0"/>
                <a:cs typeface="Times New Roman" panose="02020603050405020304" pitchFamily="18" charset="0"/>
              </a:rPr>
              <a:t>=2.282×10</a:t>
            </a:r>
            <a:r>
              <a:rPr lang="en-US" altLang="zh-CN" sz="2400" baseline="30000" dirty="0" smtClean="0">
                <a:latin typeface="Times New Roman" panose="02020603050405020304" pitchFamily="18" charset="0"/>
                <a:cs typeface="Times New Roman" panose="02020603050405020304" pitchFamily="18" charset="0"/>
              </a:rPr>
              <a:t>6</a:t>
            </a:r>
            <a:r>
              <a:rPr lang="zh-CN" altLang="en-US" sz="2400" dirty="0">
                <a:latin typeface="Times New Roman" panose="02020603050405020304" pitchFamily="18" charset="0"/>
                <a:cs typeface="Times New Roman" panose="02020603050405020304" pitchFamily="18" charset="0"/>
              </a:rPr>
              <a:t> ，</a:t>
            </a:r>
            <a:r>
              <a:rPr lang="en-US" altLang="zh-CN" sz="2400" i="1" dirty="0">
                <a:latin typeface="Times New Roman" panose="02020603050405020304" pitchFamily="18" charset="0"/>
                <a:cs typeface="Times New Roman" panose="02020603050405020304" pitchFamily="18" charset="0"/>
              </a:rPr>
              <a:t>Q</a:t>
            </a:r>
            <a:r>
              <a:rPr lang="en-US" altLang="zh-CN" sz="2400" baseline="-25000" dirty="0">
                <a:latin typeface="Times New Roman" panose="02020603050405020304" pitchFamily="18" charset="0"/>
                <a:cs typeface="Times New Roman" panose="02020603050405020304" pitchFamily="18" charset="0"/>
              </a:rPr>
              <a:t>0</a:t>
            </a:r>
            <a:r>
              <a:rPr lang="en-US" altLang="zh-CN" sz="2400" dirty="0">
                <a:latin typeface="Times New Roman" panose="02020603050405020304" pitchFamily="18" charset="0"/>
                <a:cs typeface="Times New Roman" panose="02020603050405020304" pitchFamily="18" charset="0"/>
              </a:rPr>
              <a:t>=4×10</a:t>
            </a:r>
            <a:r>
              <a:rPr lang="en-US" altLang="zh-CN" sz="2400" baseline="30000" dirty="0">
                <a:latin typeface="Times New Roman" panose="02020603050405020304" pitchFamily="18" charset="0"/>
                <a:cs typeface="Times New Roman" panose="02020603050405020304" pitchFamily="18" charset="0"/>
              </a:rPr>
              <a:t>10</a:t>
            </a:r>
            <a:endParaRPr lang="zh-CN" altLang="en-US" sz="2400" baseline="30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6160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fld id="{6B626CAC-7510-460B-A299-E96A917FB1FB}" type="slidenum">
              <a:rPr lang="zh-CN" altLang="en-US" smtClean="0"/>
              <a:pPr/>
              <a:t>13</a:t>
            </a:fld>
            <a:endParaRPr lang="zh-CN" altLang="en-US"/>
          </a:p>
        </p:txBody>
      </p:sp>
      <p:sp>
        <p:nvSpPr>
          <p:cNvPr id="5" name="标题 1"/>
          <p:cNvSpPr>
            <a:spLocks noGrp="1"/>
          </p:cNvSpPr>
          <p:nvPr>
            <p:ph type="title"/>
          </p:nvPr>
        </p:nvSpPr>
        <p:spPr>
          <a:xfrm>
            <a:off x="1057275" y="174058"/>
            <a:ext cx="7705724" cy="617513"/>
          </a:xfrm>
        </p:spPr>
        <p:txBody>
          <a:bodyPr>
            <a:normAutofit fontScale="90000"/>
          </a:bodyPr>
          <a:lstStyle/>
          <a:p>
            <a:r>
              <a:rPr lang="en-US" altLang="zh-CN" b="1" dirty="0" smtClean="0">
                <a:solidFill>
                  <a:srgbClr val="7030A0"/>
                </a:solidFill>
              </a:rPr>
              <a:t>Robinson working point without loop gain</a:t>
            </a:r>
            <a:endParaRPr lang="zh-CN" altLang="en-US" b="1" dirty="0">
              <a:solidFill>
                <a:srgbClr val="7030A0"/>
              </a:solidFill>
            </a:endParaRPr>
          </a:p>
        </p:txBody>
      </p:sp>
      <p:sp>
        <p:nvSpPr>
          <p:cNvPr id="8" name="TextBox 7"/>
          <p:cNvSpPr txBox="1"/>
          <p:nvPr/>
        </p:nvSpPr>
        <p:spPr>
          <a:xfrm>
            <a:off x="114300" y="6115050"/>
            <a:ext cx="8553450"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Loop gain=0, </a:t>
            </a:r>
            <a:r>
              <a:rPr lang="en-US" altLang="zh-CN" sz="2400" i="1" dirty="0" smtClean="0">
                <a:solidFill>
                  <a:srgbClr val="C00000"/>
                </a:solidFill>
                <a:latin typeface="Times New Roman" panose="02020603050405020304" pitchFamily="18" charset="0"/>
                <a:cs typeface="Times New Roman" panose="02020603050405020304" pitchFamily="18" charset="0"/>
              </a:rPr>
              <a:t>P</a:t>
            </a:r>
            <a:r>
              <a:rPr lang="en-US" altLang="zh-CN" sz="2400" baseline="-25000" dirty="0" smtClean="0">
                <a:solidFill>
                  <a:srgbClr val="C00000"/>
                </a:solidFill>
                <a:latin typeface="Times New Roman" panose="02020603050405020304" pitchFamily="18" charset="0"/>
                <a:cs typeface="Times New Roman" panose="02020603050405020304" pitchFamily="18" charset="0"/>
              </a:rPr>
              <a:t>f</a:t>
            </a:r>
            <a:r>
              <a:rPr lang="en-US" altLang="zh-CN" sz="2400" dirty="0" smtClean="0">
                <a:solidFill>
                  <a:srgbClr val="C00000"/>
                </a:solidFill>
                <a:latin typeface="Times New Roman" panose="02020603050405020304" pitchFamily="18" charset="0"/>
                <a:cs typeface="Times New Roman" panose="02020603050405020304" pitchFamily="18" charset="0"/>
              </a:rPr>
              <a:t>=280kW,</a:t>
            </a:r>
            <a:r>
              <a:rPr lang="en-US" altLang="zh-CN" sz="2400" dirty="0" smtClean="0">
                <a:latin typeface="Times New Roman" panose="02020603050405020304" pitchFamily="18" charset="0"/>
                <a:cs typeface="Times New Roman" panose="02020603050405020304" pitchFamily="18" charset="0"/>
              </a:rPr>
              <a:t> </a:t>
            </a:r>
            <a:r>
              <a:rPr lang="el-GR" altLang="zh-CN" sz="2400" i="1" dirty="0" smtClean="0">
                <a:latin typeface="Times New Roman" panose="02020603050405020304" pitchFamily="18" charset="0"/>
                <a:cs typeface="Times New Roman" panose="02020603050405020304" pitchFamily="18" charset="0"/>
              </a:rPr>
              <a:t>Ψ</a:t>
            </a:r>
            <a:r>
              <a:rPr lang="en-US" altLang="zh-CN" sz="2400" baseline="-25000" dirty="0" smtClean="0">
                <a:latin typeface="Times New Roman" panose="02020603050405020304" pitchFamily="18" charset="0"/>
                <a:cs typeface="Times New Roman" panose="02020603050405020304" pitchFamily="18" charset="0"/>
              </a:rPr>
              <a:t>L</a:t>
            </a:r>
            <a:r>
              <a:rPr lang="en-US" altLang="zh-CN" sz="2400" dirty="0" smtClean="0">
                <a:latin typeface="Times New Roman" panose="02020603050405020304" pitchFamily="18" charset="0"/>
                <a:cs typeface="Times New Roman" panose="02020603050405020304" pitchFamily="18" charset="0"/>
              </a:rPr>
              <a:t>=0</a:t>
            </a:r>
            <a:r>
              <a:rPr lang="en-US" altLang="zh-CN" sz="2400" baseline="30000" dirty="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 </a:t>
            </a:r>
            <a:r>
              <a:rPr lang="en-US" altLang="zh-CN" sz="2400" i="1" dirty="0" err="1" smtClean="0">
                <a:solidFill>
                  <a:srgbClr val="C00000"/>
                </a:solidFill>
                <a:latin typeface="Times New Roman" panose="02020603050405020304" pitchFamily="18" charset="0"/>
                <a:cs typeface="Times New Roman" panose="02020603050405020304" pitchFamily="18" charset="0"/>
              </a:rPr>
              <a:t>Q</a:t>
            </a:r>
            <a:r>
              <a:rPr lang="en-US" altLang="zh-CN" sz="2400" baseline="-25000" dirty="0" err="1" smtClean="0">
                <a:solidFill>
                  <a:srgbClr val="C00000"/>
                </a:solidFill>
                <a:latin typeface="Times New Roman" panose="02020603050405020304" pitchFamily="18" charset="0"/>
                <a:cs typeface="Times New Roman" panose="02020603050405020304" pitchFamily="18" charset="0"/>
              </a:rPr>
              <a:t>ext</a:t>
            </a:r>
            <a:r>
              <a:rPr lang="en-US" altLang="zh-CN" sz="2400" dirty="0" smtClean="0">
                <a:solidFill>
                  <a:srgbClr val="C00000"/>
                </a:solidFill>
                <a:latin typeface="Times New Roman" panose="02020603050405020304" pitchFamily="18" charset="0"/>
                <a:cs typeface="Times New Roman" panose="02020603050405020304" pitchFamily="18" charset="0"/>
              </a:rPr>
              <a:t>=2×10</a:t>
            </a:r>
            <a:r>
              <a:rPr lang="en-US" altLang="zh-CN" sz="2400" baseline="30000" dirty="0" smtClean="0">
                <a:solidFill>
                  <a:srgbClr val="C00000"/>
                </a:solidFill>
                <a:latin typeface="Times New Roman" panose="02020603050405020304" pitchFamily="18" charset="0"/>
                <a:cs typeface="Times New Roman" panose="02020603050405020304" pitchFamily="18" charset="0"/>
              </a:rPr>
              <a:t>6</a:t>
            </a:r>
            <a:r>
              <a:rPr lang="zh-CN" altLang="en-US" sz="2400" dirty="0" smtClean="0">
                <a:latin typeface="Times New Roman" panose="02020603050405020304" pitchFamily="18" charset="0"/>
                <a:cs typeface="Times New Roman" panose="02020603050405020304" pitchFamily="18" charset="0"/>
              </a:rPr>
              <a:t> </a:t>
            </a:r>
            <a:r>
              <a:rPr lang="zh-CN" altLang="en-US" sz="2400" dirty="0">
                <a:latin typeface="Times New Roman" panose="02020603050405020304" pitchFamily="18" charset="0"/>
                <a:cs typeface="Times New Roman" panose="02020603050405020304" pitchFamily="18" charset="0"/>
              </a:rPr>
              <a:t>，</a:t>
            </a:r>
            <a:r>
              <a:rPr lang="en-US" altLang="zh-CN" sz="2400" i="1" dirty="0">
                <a:latin typeface="Times New Roman" panose="02020603050405020304" pitchFamily="18" charset="0"/>
                <a:cs typeface="Times New Roman" panose="02020603050405020304" pitchFamily="18" charset="0"/>
              </a:rPr>
              <a:t>Q</a:t>
            </a:r>
            <a:r>
              <a:rPr lang="en-US" altLang="zh-CN" sz="2400" baseline="-25000" dirty="0">
                <a:latin typeface="Times New Roman" panose="02020603050405020304" pitchFamily="18" charset="0"/>
                <a:cs typeface="Times New Roman" panose="02020603050405020304" pitchFamily="18" charset="0"/>
              </a:rPr>
              <a:t>0</a:t>
            </a:r>
            <a:r>
              <a:rPr lang="en-US" altLang="zh-CN" sz="2400" dirty="0">
                <a:latin typeface="Times New Roman" panose="02020603050405020304" pitchFamily="18" charset="0"/>
                <a:cs typeface="Times New Roman" panose="02020603050405020304" pitchFamily="18" charset="0"/>
              </a:rPr>
              <a:t>=4×10</a:t>
            </a:r>
            <a:r>
              <a:rPr lang="en-US" altLang="zh-CN" sz="2400" baseline="30000" dirty="0">
                <a:latin typeface="Times New Roman" panose="02020603050405020304" pitchFamily="18" charset="0"/>
                <a:cs typeface="Times New Roman" panose="02020603050405020304" pitchFamily="18" charset="0"/>
              </a:rPr>
              <a:t>10</a:t>
            </a:r>
            <a:endParaRPr lang="zh-CN" altLang="en-US" sz="2400" baseline="30000" dirty="0">
              <a:latin typeface="Times New Roman" panose="02020603050405020304" pitchFamily="18" charset="0"/>
              <a:cs typeface="Times New Roman" panose="02020603050405020304" pitchFamily="18" charset="0"/>
            </a:endParaRPr>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549" y="853652"/>
            <a:ext cx="5546902" cy="5150695"/>
          </a:xfrm>
          <a:prstGeom prst="rect">
            <a:avLst/>
          </a:prstGeom>
        </p:spPr>
      </p:pic>
    </p:spTree>
    <p:extLst>
      <p:ext uri="{BB962C8B-B14F-4D97-AF65-F5344CB8AC3E}">
        <p14:creationId xmlns:p14="http://schemas.microsoft.com/office/powerpoint/2010/main" val="147922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fld id="{6B626CAC-7510-460B-A299-E96A917FB1FB}" type="slidenum">
              <a:rPr lang="zh-CN" altLang="en-US" smtClean="0"/>
              <a:pPr/>
              <a:t>14</a:t>
            </a:fld>
            <a:endParaRPr lang="zh-CN" altLang="en-US"/>
          </a:p>
        </p:txBody>
      </p:sp>
      <p:sp>
        <p:nvSpPr>
          <p:cNvPr id="5" name="标题 1"/>
          <p:cNvSpPr>
            <a:spLocks noGrp="1"/>
          </p:cNvSpPr>
          <p:nvPr>
            <p:ph type="title"/>
          </p:nvPr>
        </p:nvSpPr>
        <p:spPr>
          <a:xfrm>
            <a:off x="1057275" y="174058"/>
            <a:ext cx="7705724" cy="617513"/>
          </a:xfrm>
        </p:spPr>
        <p:txBody>
          <a:bodyPr>
            <a:normAutofit/>
          </a:bodyPr>
          <a:lstStyle/>
          <a:p>
            <a:r>
              <a:rPr lang="en-US" altLang="zh-CN" b="1" dirty="0" smtClean="0">
                <a:solidFill>
                  <a:srgbClr val="7030A0"/>
                </a:solidFill>
              </a:rPr>
              <a:t>Robinson working point with loop gain</a:t>
            </a:r>
            <a:endParaRPr lang="zh-CN" altLang="en-US" b="1" dirty="0">
              <a:solidFill>
                <a:srgbClr val="7030A0"/>
              </a:solidFill>
            </a:endParaRP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549" y="853652"/>
            <a:ext cx="5546902" cy="5150695"/>
          </a:xfrm>
          <a:prstGeom prst="rect">
            <a:avLst/>
          </a:prstGeom>
        </p:spPr>
      </p:pic>
      <p:sp>
        <p:nvSpPr>
          <p:cNvPr id="8" name="TextBox 7"/>
          <p:cNvSpPr txBox="1"/>
          <p:nvPr/>
        </p:nvSpPr>
        <p:spPr>
          <a:xfrm>
            <a:off x="114300" y="6115050"/>
            <a:ext cx="8553450" cy="461665"/>
          </a:xfrm>
          <a:prstGeom prst="rect">
            <a:avLst/>
          </a:prstGeom>
          <a:noFill/>
        </p:spPr>
        <p:txBody>
          <a:bodyPr wrap="square" rtlCol="0">
            <a:spAutoFit/>
          </a:bodyPr>
          <a:lstStyle/>
          <a:p>
            <a:r>
              <a:rPr lang="en-US" altLang="zh-CN" sz="2400" dirty="0" smtClean="0">
                <a:solidFill>
                  <a:srgbClr val="C00000"/>
                </a:solidFill>
                <a:latin typeface="Times New Roman" panose="02020603050405020304" pitchFamily="18" charset="0"/>
                <a:cs typeface="Times New Roman" panose="02020603050405020304" pitchFamily="18" charset="0"/>
              </a:rPr>
              <a:t>Loop gain=0.1</a:t>
            </a:r>
            <a:r>
              <a:rPr lang="en-US" altLang="zh-CN" sz="2400" dirty="0" smtClean="0">
                <a:latin typeface="Times New Roman" panose="02020603050405020304" pitchFamily="18" charset="0"/>
                <a:cs typeface="Times New Roman" panose="02020603050405020304" pitchFamily="18" charset="0"/>
              </a:rPr>
              <a:t>, </a:t>
            </a:r>
            <a:r>
              <a:rPr lang="en-US" altLang="zh-CN" sz="2400" i="1" dirty="0" smtClean="0">
                <a:solidFill>
                  <a:srgbClr val="C00000"/>
                </a:solidFill>
                <a:latin typeface="Times New Roman" panose="02020603050405020304" pitchFamily="18" charset="0"/>
                <a:cs typeface="Times New Roman" panose="02020603050405020304" pitchFamily="18" charset="0"/>
              </a:rPr>
              <a:t>P</a:t>
            </a:r>
            <a:r>
              <a:rPr lang="en-US" altLang="zh-CN" sz="2400" baseline="-25000" dirty="0" smtClean="0">
                <a:solidFill>
                  <a:srgbClr val="C00000"/>
                </a:solidFill>
                <a:latin typeface="Times New Roman" panose="02020603050405020304" pitchFamily="18" charset="0"/>
                <a:cs typeface="Times New Roman" panose="02020603050405020304" pitchFamily="18" charset="0"/>
              </a:rPr>
              <a:t>f</a:t>
            </a:r>
            <a:r>
              <a:rPr lang="en-US" altLang="zh-CN" sz="2400" dirty="0" smtClean="0">
                <a:solidFill>
                  <a:srgbClr val="C00000"/>
                </a:solidFill>
                <a:latin typeface="Times New Roman" panose="02020603050405020304" pitchFamily="18" charset="0"/>
                <a:cs typeface="Times New Roman" panose="02020603050405020304" pitchFamily="18" charset="0"/>
              </a:rPr>
              <a:t>=280kW,</a:t>
            </a:r>
            <a:r>
              <a:rPr lang="en-US" altLang="zh-CN" sz="2400" dirty="0" smtClean="0">
                <a:latin typeface="Times New Roman" panose="02020603050405020304" pitchFamily="18" charset="0"/>
                <a:cs typeface="Times New Roman" panose="02020603050405020304" pitchFamily="18" charset="0"/>
              </a:rPr>
              <a:t> </a:t>
            </a:r>
            <a:r>
              <a:rPr lang="el-GR" altLang="zh-CN" sz="2400" i="1" dirty="0" smtClean="0">
                <a:latin typeface="Times New Roman" panose="02020603050405020304" pitchFamily="18" charset="0"/>
                <a:cs typeface="Times New Roman" panose="02020603050405020304" pitchFamily="18" charset="0"/>
              </a:rPr>
              <a:t>Ψ</a:t>
            </a:r>
            <a:r>
              <a:rPr lang="en-US" altLang="zh-CN" sz="2400" baseline="-25000" dirty="0" smtClean="0">
                <a:latin typeface="Times New Roman" panose="02020603050405020304" pitchFamily="18" charset="0"/>
                <a:cs typeface="Times New Roman" panose="02020603050405020304" pitchFamily="18" charset="0"/>
              </a:rPr>
              <a:t>L</a:t>
            </a:r>
            <a:r>
              <a:rPr lang="en-US" altLang="zh-CN" sz="2400" dirty="0" smtClean="0">
                <a:latin typeface="Times New Roman" panose="02020603050405020304" pitchFamily="18" charset="0"/>
                <a:cs typeface="Times New Roman" panose="02020603050405020304" pitchFamily="18" charset="0"/>
              </a:rPr>
              <a:t>=0</a:t>
            </a:r>
            <a:r>
              <a:rPr lang="en-US" altLang="zh-CN" sz="2400" baseline="30000" dirty="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 </a:t>
            </a:r>
            <a:r>
              <a:rPr lang="en-US" altLang="zh-CN" sz="2400" i="1" dirty="0" err="1" smtClean="0">
                <a:latin typeface="Times New Roman" panose="02020603050405020304" pitchFamily="18" charset="0"/>
                <a:cs typeface="Times New Roman" panose="02020603050405020304" pitchFamily="18" charset="0"/>
              </a:rPr>
              <a:t>Q</a:t>
            </a:r>
            <a:r>
              <a:rPr lang="en-US" altLang="zh-CN" sz="2400" baseline="-25000" dirty="0" err="1" smtClean="0">
                <a:latin typeface="Times New Roman" panose="02020603050405020304" pitchFamily="18" charset="0"/>
                <a:cs typeface="Times New Roman" panose="02020603050405020304" pitchFamily="18" charset="0"/>
              </a:rPr>
              <a:t>ext</a:t>
            </a:r>
            <a:r>
              <a:rPr lang="en-US" altLang="zh-CN" sz="2400" dirty="0" smtClean="0">
                <a:latin typeface="Times New Roman" panose="02020603050405020304" pitchFamily="18" charset="0"/>
                <a:cs typeface="Times New Roman" panose="02020603050405020304" pitchFamily="18" charset="0"/>
              </a:rPr>
              <a:t>=2.282×10</a:t>
            </a:r>
            <a:r>
              <a:rPr lang="en-US" altLang="zh-CN" sz="2400" baseline="30000" dirty="0" smtClean="0">
                <a:latin typeface="Times New Roman" panose="02020603050405020304" pitchFamily="18" charset="0"/>
                <a:cs typeface="Times New Roman" panose="02020603050405020304" pitchFamily="18" charset="0"/>
              </a:rPr>
              <a:t>6</a:t>
            </a:r>
            <a:r>
              <a:rPr lang="zh-CN" altLang="en-US" sz="2400" dirty="0" smtClean="0">
                <a:latin typeface="Times New Roman" panose="02020603050405020304" pitchFamily="18" charset="0"/>
                <a:cs typeface="Times New Roman" panose="02020603050405020304" pitchFamily="18" charset="0"/>
              </a:rPr>
              <a:t> </a:t>
            </a:r>
            <a:r>
              <a:rPr lang="zh-CN" altLang="en-US" sz="2400" dirty="0">
                <a:latin typeface="Times New Roman" panose="02020603050405020304" pitchFamily="18" charset="0"/>
                <a:cs typeface="Times New Roman" panose="02020603050405020304" pitchFamily="18" charset="0"/>
              </a:rPr>
              <a:t>，</a:t>
            </a:r>
            <a:r>
              <a:rPr lang="en-US" altLang="zh-CN" sz="2400" i="1" dirty="0">
                <a:latin typeface="Times New Roman" panose="02020603050405020304" pitchFamily="18" charset="0"/>
                <a:cs typeface="Times New Roman" panose="02020603050405020304" pitchFamily="18" charset="0"/>
              </a:rPr>
              <a:t>Q</a:t>
            </a:r>
            <a:r>
              <a:rPr lang="en-US" altLang="zh-CN" sz="2400" baseline="-25000" dirty="0">
                <a:latin typeface="Times New Roman" panose="02020603050405020304" pitchFamily="18" charset="0"/>
                <a:cs typeface="Times New Roman" panose="02020603050405020304" pitchFamily="18" charset="0"/>
              </a:rPr>
              <a:t>0</a:t>
            </a:r>
            <a:r>
              <a:rPr lang="en-US" altLang="zh-CN" sz="2400" dirty="0">
                <a:latin typeface="Times New Roman" panose="02020603050405020304" pitchFamily="18" charset="0"/>
                <a:cs typeface="Times New Roman" panose="02020603050405020304" pitchFamily="18" charset="0"/>
              </a:rPr>
              <a:t>=4×10</a:t>
            </a:r>
            <a:r>
              <a:rPr lang="en-US" altLang="zh-CN" sz="2400" baseline="30000" dirty="0">
                <a:latin typeface="Times New Roman" panose="02020603050405020304" pitchFamily="18" charset="0"/>
                <a:cs typeface="Times New Roman" panose="02020603050405020304" pitchFamily="18" charset="0"/>
              </a:rPr>
              <a:t>10</a:t>
            </a:r>
            <a:endParaRPr lang="zh-CN" altLang="en-US" sz="2400" baseline="30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6597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rgbClr val="7030A0"/>
                </a:solidFill>
              </a:rPr>
              <a:t>Conclusion </a:t>
            </a:r>
            <a:endParaRPr lang="zh-CN" altLang="en-US" b="1" dirty="0">
              <a:solidFill>
                <a:srgbClr val="7030A0"/>
              </a:solidFill>
            </a:endParaRPr>
          </a:p>
        </p:txBody>
      </p:sp>
      <p:sp>
        <p:nvSpPr>
          <p:cNvPr id="3" name="内容占位符 2"/>
          <p:cNvSpPr>
            <a:spLocks noGrp="1"/>
          </p:cNvSpPr>
          <p:nvPr>
            <p:ph idx="1"/>
          </p:nvPr>
        </p:nvSpPr>
        <p:spPr/>
        <p:txBody>
          <a:bodyPr>
            <a:normAutofit/>
          </a:bodyPr>
          <a:lstStyle/>
          <a:p>
            <a:r>
              <a:rPr lang="en-US" altLang="zh-CN" sz="3000" dirty="0" smtClean="0">
                <a:solidFill>
                  <a:srgbClr val="C00000"/>
                </a:solidFill>
              </a:rPr>
              <a:t>Robinson instability is not a serious problem for Higgs.</a:t>
            </a:r>
          </a:p>
          <a:p>
            <a:endParaRPr lang="en-US" altLang="zh-CN" sz="3000" dirty="0">
              <a:solidFill>
                <a:srgbClr val="C00000"/>
              </a:solidFill>
            </a:endParaRPr>
          </a:p>
          <a:p>
            <a:r>
              <a:rPr lang="en-US" altLang="zh-CN" sz="3000" dirty="0" smtClean="0">
                <a:solidFill>
                  <a:srgbClr val="C00000"/>
                </a:solidFill>
              </a:rPr>
              <a:t>More work need to be done for Z factory and bunch train scheme……</a:t>
            </a:r>
            <a:endParaRPr lang="zh-CN" altLang="en-US" sz="3000" dirty="0">
              <a:solidFill>
                <a:srgbClr val="C0000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15</a:t>
            </a:fld>
            <a:endParaRPr lang="zh-CN" altLang="en-US"/>
          </a:p>
        </p:txBody>
      </p:sp>
    </p:spTree>
    <p:extLst>
      <p:ext uri="{BB962C8B-B14F-4D97-AF65-F5344CB8AC3E}">
        <p14:creationId xmlns:p14="http://schemas.microsoft.com/office/powerpoint/2010/main" val="3897027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2541181"/>
            <a:ext cx="7886700" cy="3284907"/>
          </a:xfrm>
        </p:spPr>
        <p:txBody>
          <a:bodyPr>
            <a:normAutofit/>
          </a:bodyPr>
          <a:lstStyle/>
          <a:p>
            <a:pPr marL="0" indent="0" algn="ctr">
              <a:buNone/>
            </a:pPr>
            <a:r>
              <a:rPr lang="en-US" altLang="zh-CN" sz="6000" b="1" dirty="0" smtClean="0">
                <a:solidFill>
                  <a:srgbClr val="C00000"/>
                </a:solidFill>
                <a:latin typeface="Times New Roman" panose="02020603050405020304" pitchFamily="18" charset="0"/>
                <a:cs typeface="Times New Roman" panose="02020603050405020304" pitchFamily="18" charset="0"/>
              </a:rPr>
              <a:t>Thank you for your attention!</a:t>
            </a:r>
            <a:endParaRPr lang="zh-CN" altLang="en-US" sz="6000" b="1" dirty="0">
              <a:solidFill>
                <a:srgbClr val="C00000"/>
              </a:solidFill>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16</a:t>
            </a:fld>
            <a:endParaRPr lang="zh-CN" altLang="en-US"/>
          </a:p>
        </p:txBody>
      </p:sp>
    </p:spTree>
    <p:extLst>
      <p:ext uri="{BB962C8B-B14F-4D97-AF65-F5344CB8AC3E}">
        <p14:creationId xmlns:p14="http://schemas.microsoft.com/office/powerpoint/2010/main" val="149148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rgbClr val="7030A0"/>
                </a:solidFill>
              </a:rPr>
              <a:t>Outline </a:t>
            </a:r>
            <a:endParaRPr lang="zh-CN" altLang="en-US" b="1" dirty="0">
              <a:solidFill>
                <a:srgbClr val="7030A0"/>
              </a:solidFill>
            </a:endParaRPr>
          </a:p>
        </p:txBody>
      </p:sp>
      <p:sp>
        <p:nvSpPr>
          <p:cNvPr id="3" name="内容占位符 2"/>
          <p:cNvSpPr>
            <a:spLocks noGrp="1"/>
          </p:cNvSpPr>
          <p:nvPr>
            <p:ph idx="1"/>
          </p:nvPr>
        </p:nvSpPr>
        <p:spPr>
          <a:xfrm>
            <a:off x="447261" y="1078173"/>
            <a:ext cx="8249478" cy="5098790"/>
          </a:xfrm>
        </p:spPr>
        <p:txBody>
          <a:bodyPr>
            <a:normAutofit/>
          </a:bodyPr>
          <a:lstStyle/>
          <a:p>
            <a:pPr>
              <a:lnSpc>
                <a:spcPct val="150000"/>
              </a:lnSpc>
              <a:buClr>
                <a:srgbClr val="C00000"/>
              </a:buClr>
              <a:buSzPct val="70000"/>
              <a:buFont typeface="Wingdings" panose="05000000000000000000" pitchFamily="2" charset="2"/>
              <a:buChar char="u"/>
            </a:pP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 Robinson instabi</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lity limits</a:t>
            </a:r>
          </a:p>
          <a:p>
            <a:pPr>
              <a:lnSpc>
                <a:spcPct val="150000"/>
              </a:lnSpc>
              <a:buClr>
                <a:srgbClr val="C00000"/>
              </a:buClr>
              <a:buSzPct val="70000"/>
              <a:buFont typeface="Wingdings" panose="05000000000000000000" pitchFamily="2" charset="2"/>
              <a:buChar char="u"/>
            </a:pP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Loaded generator-cavity-beam system</a:t>
            </a:r>
            <a:endPar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50000"/>
              </a:lnSpc>
              <a:buClr>
                <a:srgbClr val="C00000"/>
              </a:buClr>
              <a:buSzPct val="70000"/>
              <a:buFont typeface="Wingdings" panose="05000000000000000000" pitchFamily="2" charset="2"/>
              <a:buChar char="u"/>
            </a:pP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 Beam parameters</a:t>
            </a:r>
          </a:p>
          <a:p>
            <a:pPr>
              <a:lnSpc>
                <a:spcPct val="150000"/>
              </a:lnSpc>
              <a:buClr>
                <a:srgbClr val="C00000"/>
              </a:buClr>
              <a:buSzPct val="70000"/>
              <a:buFont typeface="Wingdings" panose="05000000000000000000" pitchFamily="2" charset="2"/>
              <a:buChar char="u"/>
            </a:pP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Robinson instability of CEPC</a:t>
            </a:r>
            <a:endPar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50000"/>
              </a:lnSpc>
              <a:buClr>
                <a:srgbClr val="C00000"/>
              </a:buClr>
              <a:buSzPct val="70000"/>
              <a:buFont typeface="Wingdings" panose="05000000000000000000" pitchFamily="2" charset="2"/>
              <a:buChar char="u"/>
            </a:pP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2</a:t>
            </a:fld>
            <a:endParaRPr lang="zh-CN" altLang="en-US"/>
          </a:p>
        </p:txBody>
      </p:sp>
    </p:spTree>
    <p:extLst>
      <p:ext uri="{BB962C8B-B14F-4D97-AF65-F5344CB8AC3E}">
        <p14:creationId xmlns:p14="http://schemas.microsoft.com/office/powerpoint/2010/main" val="795355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33163" y="78808"/>
            <a:ext cx="7929862" cy="617513"/>
          </a:xfrm>
        </p:spPr>
        <p:txBody>
          <a:bodyPr>
            <a:noAutofit/>
          </a:bodyPr>
          <a:lstStyle/>
          <a:p>
            <a:r>
              <a:rPr lang="en-US" altLang="zh-CN" sz="2900" b="1" dirty="0">
                <a:solidFill>
                  <a:srgbClr val="7030A0"/>
                </a:solidFill>
                <a:cs typeface="Times New Roman" panose="02020603050405020304" pitchFamily="18" charset="0"/>
              </a:rPr>
              <a:t>Different Definitions of Synchronous </a:t>
            </a:r>
            <a:r>
              <a:rPr lang="en-US" altLang="zh-CN" sz="2900" b="1" dirty="0" smtClean="0">
                <a:solidFill>
                  <a:srgbClr val="7030A0"/>
                </a:solidFill>
                <a:cs typeface="Times New Roman" panose="02020603050405020304" pitchFamily="18" charset="0"/>
              </a:rPr>
              <a:t>Phase</a:t>
            </a:r>
            <a:endParaRPr lang="zh-CN" altLang="en-US" sz="2900"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3</a:t>
            </a:fld>
            <a:endParaRPr lang="zh-CN" altLang="en-US"/>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0331" y="915888"/>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4222" y="4298529"/>
            <a:ext cx="2290687" cy="1885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4126468"/>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5568"/>
          <a:stretch/>
        </p:blipFill>
        <p:spPr bwMode="auto">
          <a:xfrm>
            <a:off x="3457222" y="4126468"/>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65538" y="1058409"/>
            <a:ext cx="2019060" cy="369332"/>
          </a:xfrm>
          <a:prstGeom prst="rect">
            <a:avLst/>
          </a:prstGeom>
          <a:noFill/>
        </p:spPr>
        <p:txBody>
          <a:bodyPr wrap="square" rtlCol="0">
            <a:spAutoFit/>
          </a:bodyPr>
          <a:lstStyle/>
          <a:p>
            <a:pPr algn="ctr"/>
            <a:r>
              <a:rPr lang="en-US" dirty="0" smtClean="0">
                <a:solidFill>
                  <a:srgbClr val="C00000"/>
                </a:solidFill>
                <a:latin typeface="Times New Roman" panose="02020603050405020304" pitchFamily="18" charset="0"/>
                <a:cs typeface="Times New Roman" panose="02020603050405020304" pitchFamily="18" charset="0"/>
              </a:rPr>
              <a:t>Below transition</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76200" y="3387804"/>
            <a:ext cx="2019060" cy="369332"/>
          </a:xfrm>
          <a:prstGeom prst="rect">
            <a:avLst/>
          </a:prstGeom>
          <a:noFill/>
        </p:spPr>
        <p:txBody>
          <a:bodyPr wrap="square" rtlCol="0">
            <a:spAutoFit/>
          </a:bodyPr>
          <a:lstStyle/>
          <a:p>
            <a:pPr algn="ctr"/>
            <a:r>
              <a:rPr lang="en-US" dirty="0" smtClean="0">
                <a:solidFill>
                  <a:srgbClr val="C00000"/>
                </a:solidFill>
                <a:latin typeface="Times New Roman" panose="02020603050405020304" pitchFamily="18" charset="0"/>
                <a:cs typeface="Times New Roman" panose="02020603050405020304" pitchFamily="18" charset="0"/>
              </a:rPr>
              <a:t>Above transition</a:t>
            </a:r>
            <a:endParaRPr lang="en-US" dirty="0">
              <a:solidFill>
                <a:srgbClr val="C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1" name="TextBox 10"/>
              <p:cNvSpPr txBox="1"/>
              <p:nvPr/>
            </p:nvSpPr>
            <p:spPr>
              <a:xfrm>
                <a:off x="6141022" y="2134224"/>
                <a:ext cx="168001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b="0" i="1" smtClean="0">
                              <a:solidFill>
                                <a:srgbClr val="FF0000"/>
                              </a:solidFill>
                              <a:latin typeface="Cambria Math"/>
                              <a:ea typeface="Cambria Math"/>
                            </a:rPr>
                          </m:ctrlPr>
                        </m:sSubPr>
                        <m:e>
                          <m:r>
                            <a:rPr lang="en-US" b="0" i="1" smtClean="0">
                              <a:solidFill>
                                <a:srgbClr val="FF0000"/>
                              </a:solidFill>
                              <a:latin typeface="Cambria Math"/>
                              <a:ea typeface="Cambria Math"/>
                            </a:rPr>
                            <m:t>𝜓</m:t>
                          </m:r>
                        </m:e>
                        <m:sub>
                          <m:r>
                            <a:rPr lang="en-US" b="0" i="1" smtClean="0">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11" name="TextBox 10"/>
              <p:cNvSpPr txBox="1">
                <a:spLocks noRot="1" noChangeAspect="1" noMove="1" noResize="1" noEditPoints="1" noAdjustHandles="1" noChangeArrowheads="1" noChangeShapeType="1" noTextEdit="1"/>
              </p:cNvSpPr>
              <p:nvPr/>
            </p:nvSpPr>
            <p:spPr>
              <a:xfrm>
                <a:off x="6141022" y="2134224"/>
                <a:ext cx="1680011" cy="369332"/>
              </a:xfrm>
              <a:prstGeom prst="rect">
                <a:avLst/>
              </a:prstGeom>
              <a:blipFill rotWithShape="1">
                <a:blip r:embed="rId5"/>
                <a:stretch>
                  <a:fillRect b="-11475"/>
                </a:stretch>
              </a:blipFill>
            </p:spPr>
            <p:txBody>
              <a:bodyPr/>
              <a:lstStyle/>
              <a:p>
                <a:r>
                  <a:rPr lang="zh-CN" altLang="en-US">
                    <a:noFill/>
                  </a:rPr>
                  <a:t> </a:t>
                </a:r>
              </a:p>
            </p:txBody>
          </p:sp>
        </mc:Fallback>
      </mc:AlternateContent>
      <p:cxnSp>
        <p:nvCxnSpPr>
          <p:cNvPr id="12" name="Straight Connector 11"/>
          <p:cNvCxnSpPr/>
          <p:nvPr/>
        </p:nvCxnSpPr>
        <p:spPr>
          <a:xfrm>
            <a:off x="2384778" y="5150886"/>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22"/>
          <p:cNvCxnSpPr/>
          <p:nvPr/>
        </p:nvCxnSpPr>
        <p:spPr>
          <a:xfrm>
            <a:off x="7760547" y="5158273"/>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23"/>
          <p:cNvCxnSpPr/>
          <p:nvPr/>
        </p:nvCxnSpPr>
        <p:spPr>
          <a:xfrm>
            <a:off x="5363901" y="5177746"/>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24"/>
          <p:cNvCxnSpPr/>
          <p:nvPr/>
        </p:nvCxnSpPr>
        <p:spPr>
          <a:xfrm flipH="1">
            <a:off x="4030394" y="1752597"/>
            <a:ext cx="564" cy="144856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6" name="TextBox 15"/>
              <p:cNvSpPr txBox="1"/>
              <p:nvPr/>
            </p:nvSpPr>
            <p:spPr>
              <a:xfrm>
                <a:off x="7017259" y="5029200"/>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16" name="TextBox 15"/>
              <p:cNvSpPr txBox="1">
                <a:spLocks noRot="1" noChangeAspect="1" noMove="1" noResize="1" noEditPoints="1" noAdjustHandles="1" noChangeArrowheads="1" noChangeShapeType="1" noTextEdit="1"/>
              </p:cNvSpPr>
              <p:nvPr/>
            </p:nvSpPr>
            <p:spPr>
              <a:xfrm>
                <a:off x="7017259" y="5029200"/>
                <a:ext cx="485197" cy="369332"/>
              </a:xfrm>
              <a:prstGeom prst="rect">
                <a:avLst/>
              </a:prstGeom>
              <a:blipFill rotWithShape="1">
                <a:blip r:embed="rId6"/>
                <a:stretch>
                  <a:fillRect b="-11475"/>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7" name="TextBox 16"/>
              <p:cNvSpPr txBox="1"/>
              <p:nvPr/>
            </p:nvSpPr>
            <p:spPr>
              <a:xfrm>
                <a:off x="1447800" y="5029200"/>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17" name="TextBox 16"/>
              <p:cNvSpPr txBox="1">
                <a:spLocks noRot="1" noChangeAspect="1" noMove="1" noResize="1" noEditPoints="1" noAdjustHandles="1" noChangeArrowheads="1" noChangeShapeType="1" noTextEdit="1"/>
              </p:cNvSpPr>
              <p:nvPr/>
            </p:nvSpPr>
            <p:spPr>
              <a:xfrm>
                <a:off x="1447800" y="5029200"/>
                <a:ext cx="485197" cy="369332"/>
              </a:xfrm>
              <a:prstGeom prst="rect">
                <a:avLst/>
              </a:prstGeom>
              <a:blipFill rotWithShape="1">
                <a:blip r:embed="rId7"/>
                <a:stretch>
                  <a:fillRect b="-11475"/>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8" name="TextBox 17"/>
              <p:cNvSpPr txBox="1"/>
              <p:nvPr/>
            </p:nvSpPr>
            <p:spPr>
              <a:xfrm>
                <a:off x="4986867" y="5257800"/>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18" name="TextBox 17"/>
              <p:cNvSpPr txBox="1">
                <a:spLocks noRot="1" noChangeAspect="1" noMove="1" noResize="1" noEditPoints="1" noAdjustHandles="1" noChangeArrowheads="1" noChangeShapeType="1" noTextEdit="1"/>
              </p:cNvSpPr>
              <p:nvPr/>
            </p:nvSpPr>
            <p:spPr>
              <a:xfrm>
                <a:off x="4986867" y="5257800"/>
                <a:ext cx="485197" cy="369332"/>
              </a:xfrm>
              <a:prstGeom prst="rect">
                <a:avLst/>
              </a:prstGeom>
              <a:blipFill rotWithShape="1">
                <a:blip r:embed="rId8"/>
                <a:stretch>
                  <a:fillRect b="-11667"/>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9" name="TextBox 18"/>
              <p:cNvSpPr txBox="1"/>
              <p:nvPr/>
            </p:nvSpPr>
            <p:spPr>
              <a:xfrm>
                <a:off x="3934403" y="1899354"/>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19" name="TextBox 18"/>
              <p:cNvSpPr txBox="1">
                <a:spLocks noRot="1" noChangeAspect="1" noMove="1" noResize="1" noEditPoints="1" noAdjustHandles="1" noChangeArrowheads="1" noChangeShapeType="1" noTextEdit="1"/>
              </p:cNvSpPr>
              <p:nvPr/>
            </p:nvSpPr>
            <p:spPr>
              <a:xfrm>
                <a:off x="3934403" y="1899354"/>
                <a:ext cx="485197" cy="369332"/>
              </a:xfrm>
              <a:prstGeom prst="rect">
                <a:avLst/>
              </a:prstGeom>
              <a:blipFill rotWithShape="1">
                <a:blip r:embed="rId9"/>
                <a:stretch>
                  <a:fillRect b="-13333"/>
                </a:stretch>
              </a:blipFill>
            </p:spPr>
            <p:txBody>
              <a:bodyPr/>
              <a:lstStyle/>
              <a:p>
                <a:r>
                  <a:rPr lang="zh-CN" altLang="en-US">
                    <a:noFill/>
                  </a:rPr>
                  <a:t> </a:t>
                </a:r>
              </a:p>
            </p:txBody>
          </p:sp>
        </mc:Fallback>
      </mc:AlternateContent>
      <p:cxnSp>
        <p:nvCxnSpPr>
          <p:cNvPr id="20" name="Straight Arrow Connector 32"/>
          <p:cNvCxnSpPr/>
          <p:nvPr/>
        </p:nvCxnSpPr>
        <p:spPr>
          <a:xfrm>
            <a:off x="3725200" y="2230313"/>
            <a:ext cx="33732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1" name="Straight Arrow Connector 33"/>
          <p:cNvCxnSpPr/>
          <p:nvPr/>
        </p:nvCxnSpPr>
        <p:spPr>
          <a:xfrm>
            <a:off x="6529855" y="5402443"/>
            <a:ext cx="1243313"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34"/>
          <p:cNvCxnSpPr/>
          <p:nvPr/>
        </p:nvCxnSpPr>
        <p:spPr>
          <a:xfrm>
            <a:off x="814444" y="5402443"/>
            <a:ext cx="1581148"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3" name="TextBox 22"/>
              <p:cNvSpPr txBox="1"/>
              <p:nvPr/>
            </p:nvSpPr>
            <p:spPr>
              <a:xfrm>
                <a:off x="6473866" y="6019800"/>
                <a:ext cx="17104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cos</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23" name="TextBox 22"/>
              <p:cNvSpPr txBox="1">
                <a:spLocks noRot="1" noChangeAspect="1" noMove="1" noResize="1" noEditPoints="1" noAdjustHandles="1" noChangeArrowheads="1" noChangeShapeType="1" noTextEdit="1"/>
              </p:cNvSpPr>
              <p:nvPr/>
            </p:nvSpPr>
            <p:spPr>
              <a:xfrm>
                <a:off x="6473866" y="6019800"/>
                <a:ext cx="1710468" cy="369332"/>
              </a:xfrm>
              <a:prstGeom prst="rect">
                <a:avLst/>
              </a:prstGeom>
              <a:blipFill rotWithShape="1">
                <a:blip r:embed="rId10"/>
                <a:stretch>
                  <a:fillRect b="-11667"/>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4" name="TextBox 23"/>
              <p:cNvSpPr txBox="1"/>
              <p:nvPr/>
            </p:nvSpPr>
            <p:spPr>
              <a:xfrm>
                <a:off x="3835444" y="6019800"/>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24" name="TextBox 23"/>
              <p:cNvSpPr txBox="1">
                <a:spLocks noRot="1" noChangeAspect="1" noMove="1" noResize="1" noEditPoints="1" noAdjustHandles="1" noChangeArrowheads="1" noChangeShapeType="1" noTextEdit="1"/>
              </p:cNvSpPr>
              <p:nvPr/>
            </p:nvSpPr>
            <p:spPr>
              <a:xfrm>
                <a:off x="3835444" y="6019800"/>
                <a:ext cx="1680012" cy="369332"/>
              </a:xfrm>
              <a:prstGeom prst="rect">
                <a:avLst/>
              </a:prstGeom>
              <a:blipFill rotWithShape="1">
                <a:blip r:embed="rId11"/>
                <a:stretch>
                  <a:fillRect b="-11667"/>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5" name="TextBox 24"/>
              <p:cNvSpPr txBox="1"/>
              <p:nvPr/>
            </p:nvSpPr>
            <p:spPr>
              <a:xfrm>
                <a:off x="839171" y="6019800"/>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p:sp>
            <p:nvSpPr>
              <p:cNvPr id="25" name="TextBox 24"/>
              <p:cNvSpPr txBox="1">
                <a:spLocks noRot="1" noChangeAspect="1" noMove="1" noResize="1" noEditPoints="1" noAdjustHandles="1" noChangeArrowheads="1" noChangeShapeType="1" noTextEdit="1"/>
              </p:cNvSpPr>
              <p:nvPr/>
            </p:nvSpPr>
            <p:spPr>
              <a:xfrm>
                <a:off x="839171" y="6019800"/>
                <a:ext cx="1680012" cy="369332"/>
              </a:xfrm>
              <a:prstGeom prst="rect">
                <a:avLst/>
              </a:prstGeom>
              <a:blipFill rotWithShape="1">
                <a:blip r:embed="rId12"/>
                <a:stretch>
                  <a:fillRect b="-11667"/>
                </a:stretch>
              </a:blipFill>
            </p:spPr>
            <p:txBody>
              <a:bodyPr/>
              <a:lstStyle/>
              <a:p>
                <a:r>
                  <a:rPr lang="zh-CN" altLang="en-US">
                    <a:noFill/>
                  </a:rPr>
                  <a:t> </a:t>
                </a:r>
              </a:p>
            </p:txBody>
          </p:sp>
        </mc:Fallback>
      </mc:AlternateContent>
      <p:sp>
        <p:nvSpPr>
          <p:cNvPr id="26" name="TextBox 25"/>
          <p:cNvSpPr txBox="1"/>
          <p:nvPr/>
        </p:nvSpPr>
        <p:spPr>
          <a:xfrm>
            <a:off x="6473866" y="1498596"/>
            <a:ext cx="1941043" cy="369332"/>
          </a:xfrm>
          <a:prstGeom prst="rect">
            <a:avLst/>
          </a:prstGeom>
          <a:noFill/>
        </p:spPr>
        <p:txBody>
          <a:bodyPr wrap="square" rtlCol="0">
            <a:spAutoFit/>
          </a:bodyPr>
          <a:lstStyle/>
          <a:p>
            <a:r>
              <a:rPr lang="en-US" dirty="0" smtClean="0"/>
              <a:t>SY Lee, etc</a:t>
            </a:r>
            <a:endParaRPr lang="en-US" dirty="0"/>
          </a:p>
        </p:txBody>
      </p:sp>
      <p:sp>
        <p:nvSpPr>
          <p:cNvPr id="27" name="TextBox 26"/>
          <p:cNvSpPr txBox="1"/>
          <p:nvPr/>
        </p:nvSpPr>
        <p:spPr>
          <a:xfrm>
            <a:off x="781923" y="3784646"/>
            <a:ext cx="1941043" cy="369332"/>
          </a:xfrm>
          <a:prstGeom prst="rect">
            <a:avLst/>
          </a:prstGeom>
          <a:noFill/>
        </p:spPr>
        <p:txBody>
          <a:bodyPr wrap="square" rtlCol="0">
            <a:spAutoFit/>
          </a:bodyPr>
          <a:lstStyle/>
          <a:p>
            <a:pPr algn="ctr"/>
            <a:r>
              <a:rPr lang="en-US" dirty="0" smtClean="0"/>
              <a:t>SY Lee, etc</a:t>
            </a:r>
            <a:endParaRPr lang="en-US" dirty="0"/>
          </a:p>
        </p:txBody>
      </p:sp>
      <p:sp>
        <p:nvSpPr>
          <p:cNvPr id="28" name="TextBox 27"/>
          <p:cNvSpPr txBox="1"/>
          <p:nvPr/>
        </p:nvSpPr>
        <p:spPr>
          <a:xfrm>
            <a:off x="3741346" y="3581400"/>
            <a:ext cx="1941043" cy="646331"/>
          </a:xfrm>
          <a:prstGeom prst="rect">
            <a:avLst/>
          </a:prstGeom>
          <a:noFill/>
        </p:spPr>
        <p:txBody>
          <a:bodyPr wrap="square" rtlCol="0">
            <a:spAutoFit/>
          </a:bodyPr>
          <a:lstStyle/>
          <a:p>
            <a:pPr algn="ctr"/>
            <a:r>
              <a:rPr lang="en-US" dirty="0" smtClean="0"/>
              <a:t>Wiedemann, Robinson, etc</a:t>
            </a:r>
            <a:endParaRPr lang="en-US" dirty="0"/>
          </a:p>
        </p:txBody>
      </p:sp>
      <p:sp>
        <p:nvSpPr>
          <p:cNvPr id="29" name="TextBox 28"/>
          <p:cNvSpPr txBox="1"/>
          <p:nvPr/>
        </p:nvSpPr>
        <p:spPr>
          <a:xfrm>
            <a:off x="6352224" y="3627823"/>
            <a:ext cx="1941043" cy="707886"/>
          </a:xfrm>
          <a:prstGeom prst="rect">
            <a:avLst/>
          </a:prstGeom>
          <a:noFill/>
        </p:spPr>
        <p:txBody>
          <a:bodyPr wrap="square" rtlCol="0">
            <a:spAutoFit/>
          </a:bodyPr>
          <a:lstStyle/>
          <a:p>
            <a:pPr algn="ctr"/>
            <a:r>
              <a:rPr lang="en-US" dirty="0" smtClean="0"/>
              <a:t>P. </a:t>
            </a:r>
            <a:r>
              <a:rPr lang="en-US" dirty="0" err="1" smtClean="0"/>
              <a:t>B.Wilson</a:t>
            </a:r>
            <a:r>
              <a:rPr lang="en-US" dirty="0" smtClean="0"/>
              <a:t> </a:t>
            </a:r>
            <a:r>
              <a:rPr lang="en-US" dirty="0" err="1" smtClean="0"/>
              <a:t>Merminga</a:t>
            </a:r>
            <a:r>
              <a:rPr lang="en-US" dirty="0" smtClean="0"/>
              <a:t>, etc</a:t>
            </a:r>
            <a:endParaRPr lang="en-US" dirty="0"/>
          </a:p>
        </p:txBody>
      </p:sp>
      <p:pic>
        <p:nvPicPr>
          <p:cNvPr id="30" name="Picture 19"/>
          <p:cNvPicPr>
            <a:picLocks noChangeAspect="1"/>
          </p:cNvPicPr>
          <p:nvPr/>
        </p:nvPicPr>
        <p:blipFill>
          <a:blip r:embed="rId13"/>
          <a:stretch>
            <a:fillRect/>
          </a:stretch>
        </p:blipFill>
        <p:spPr>
          <a:xfrm rot="5400000">
            <a:off x="3395076" y="2741045"/>
            <a:ext cx="1270635" cy="502920"/>
          </a:xfrm>
          <a:prstGeom prst="rect">
            <a:avLst/>
          </a:prstGeom>
        </p:spPr>
      </p:pic>
      <p:sp>
        <p:nvSpPr>
          <p:cNvPr id="31" name="TextBox 30"/>
          <p:cNvSpPr txBox="1"/>
          <p:nvPr/>
        </p:nvSpPr>
        <p:spPr>
          <a:xfrm>
            <a:off x="2968722" y="2992505"/>
            <a:ext cx="2089033" cy="307777"/>
          </a:xfrm>
          <a:prstGeom prst="rect">
            <a:avLst/>
          </a:prstGeom>
          <a:noFill/>
        </p:spPr>
        <p:txBody>
          <a:bodyPr wrap="none" rtlCol="0">
            <a:spAutoFit/>
          </a:bodyPr>
          <a:lstStyle/>
          <a:p>
            <a:r>
              <a:rPr lang="en-US" sz="1400" dirty="0" smtClean="0">
                <a:solidFill>
                  <a:srgbClr val="0000FF"/>
                </a:solidFill>
              </a:rPr>
              <a:t>Synchrotron auto focusing</a:t>
            </a:r>
            <a:endParaRPr lang="en-US" sz="1400" dirty="0">
              <a:solidFill>
                <a:srgbClr val="0000FF"/>
              </a:solidFill>
            </a:endParaRPr>
          </a:p>
        </p:txBody>
      </p:sp>
      <p:cxnSp>
        <p:nvCxnSpPr>
          <p:cNvPr id="32" name="Straight Connector 7"/>
          <p:cNvCxnSpPr/>
          <p:nvPr/>
        </p:nvCxnSpPr>
        <p:spPr>
          <a:xfrm>
            <a:off x="1447800" y="3320070"/>
            <a:ext cx="6443133" cy="0"/>
          </a:xfrm>
          <a:prstGeom prst="line">
            <a:avLst/>
          </a:prstGeom>
          <a:ln w="31750" cmpd="tri">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17"/>
          <p:cNvCxnSpPr/>
          <p:nvPr/>
        </p:nvCxnSpPr>
        <p:spPr>
          <a:xfrm>
            <a:off x="5340948" y="5616981"/>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71171" y="6401574"/>
            <a:ext cx="8172450" cy="461665"/>
          </a:xfrm>
          <a:prstGeom prst="rect">
            <a:avLst/>
          </a:prstGeom>
          <a:noFill/>
        </p:spPr>
        <p:txBody>
          <a:bodyPr wrap="square" rtlCol="0">
            <a:spAutoFit/>
          </a:bodyPr>
          <a:lstStyle/>
          <a:p>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[1] </a:t>
            </a:r>
            <a:r>
              <a:rPr lang="en-US" altLang="zh-CN" sz="1200" dirty="0" err="1" smtClean="0">
                <a:solidFill>
                  <a:schemeClr val="tx1">
                    <a:lumMod val="75000"/>
                    <a:lumOff val="25000"/>
                  </a:schemeClr>
                </a:solidFill>
                <a:latin typeface="Times New Roman" panose="02020603050405020304" pitchFamily="18" charset="0"/>
                <a:cs typeface="Times New Roman" panose="02020603050405020304" pitchFamily="18" charset="0"/>
              </a:rPr>
              <a:t>Haipeng</a:t>
            </a:r>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 Wang. </a:t>
            </a:r>
            <a:r>
              <a:rPr lang="en-US" altLang="zh-CN" sz="1200" dirty="0">
                <a:solidFill>
                  <a:schemeClr val="tx1">
                    <a:lumMod val="75000"/>
                    <a:lumOff val="25000"/>
                  </a:schemeClr>
                </a:solidFill>
                <a:latin typeface="Times New Roman" panose="02020603050405020304" pitchFamily="18" charset="0"/>
                <a:cs typeface="Times New Roman" panose="02020603050405020304" pitchFamily="18" charset="0"/>
              </a:rPr>
              <a:t>Beam-Cavity Interaction Related SRF System Design Principles and Simulation Techniques (I</a:t>
            </a:r>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 IHEP Seminar, Dec.1, 2015, Beijing  </a:t>
            </a:r>
            <a:endParaRPr lang="en-US" altLang="zh-CN" sz="12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339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7725" y="78808"/>
            <a:ext cx="7886700" cy="617513"/>
          </a:xfrm>
        </p:spPr>
        <p:txBody>
          <a:bodyPr>
            <a:normAutofit fontScale="90000"/>
          </a:bodyPr>
          <a:lstStyle/>
          <a:p>
            <a:r>
              <a:rPr lang="en-US" altLang="zh-CN" b="1" dirty="0">
                <a:solidFill>
                  <a:srgbClr val="7030A0"/>
                </a:solidFill>
                <a:cs typeface="Times New Roman" panose="02020603050405020304" pitchFamily="18" charset="0"/>
              </a:rPr>
              <a:t>Synchronous </a:t>
            </a:r>
            <a:r>
              <a:rPr lang="en-US" altLang="zh-CN" b="1" dirty="0" smtClean="0">
                <a:solidFill>
                  <a:srgbClr val="7030A0"/>
                </a:solidFill>
                <a:cs typeface="Times New Roman" panose="02020603050405020304" pitchFamily="18" charset="0"/>
              </a:rPr>
              <a:t>phase is used in several physical relations</a:t>
            </a:r>
            <a:endParaRPr lang="zh-CN" altLang="en-US"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4</a:t>
            </a:fld>
            <a:endParaRPr lang="zh-CN" altLang="en-US"/>
          </a:p>
        </p:txBody>
      </p:sp>
      <p:graphicFrame>
        <p:nvGraphicFramePr>
          <p:cNvPr id="5" name="Table 18"/>
          <p:cNvGraphicFramePr>
            <a:graphicFrameLocks noGrp="1"/>
          </p:cNvGraphicFramePr>
          <p:nvPr>
            <p:extLst>
              <p:ext uri="{D42A27DB-BD31-4B8C-83A1-F6EECF244321}">
                <p14:modId xmlns:p14="http://schemas.microsoft.com/office/powerpoint/2010/main" val="2893273467"/>
              </p:ext>
            </p:extLst>
          </p:nvPr>
        </p:nvGraphicFramePr>
        <p:xfrm>
          <a:off x="188113" y="1030113"/>
          <a:ext cx="4380089" cy="5577840"/>
        </p:xfrm>
        <a:graphic>
          <a:graphicData uri="http://schemas.openxmlformats.org/drawingml/2006/table">
            <a:tbl>
              <a:tblPr firstRow="1" bandRow="1">
                <a:tableStyleId>{2D5ABB26-0587-4C30-8999-92F81FD0307C}</a:tableStyleId>
              </a:tblPr>
              <a:tblGrid>
                <a:gridCol w="4380089"/>
              </a:tblGrid>
              <a:tr h="614680">
                <a:tc>
                  <a:txBody>
                    <a:bodyPr/>
                    <a:lstStyle/>
                    <a:p>
                      <a:pPr algn="r"/>
                      <a:r>
                        <a:rPr lang="en-US" sz="2800" dirty="0" smtClean="0"/>
                        <a:t>Acceleration</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SR equilibrium bunch length</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Synchrotron tune</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Beam loading optimization</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Detuning angle</a:t>
                      </a:r>
                    </a:p>
                    <a:p>
                      <a:pPr algn="r"/>
                      <a:endParaRPr lang="en-US" sz="2800" dirty="0" smtClean="0"/>
                    </a:p>
                    <a:p>
                      <a:pPr algn="r"/>
                      <a:r>
                        <a:rPr lang="en-US" sz="2800" dirty="0" smtClean="0"/>
                        <a:t>Robinson Instability</a:t>
                      </a:r>
                    </a:p>
                    <a:p>
                      <a:pPr algn="r"/>
                      <a:endParaRPr lang="en-US" sz="2800" b="0" dirty="0">
                        <a:latin typeface="Times New Roman" panose="02020603050405020304" pitchFamily="18" charset="0"/>
                        <a:cs typeface="Times New Roman" panose="02020603050405020304" pitchFamily="18" charset="0"/>
                      </a:endParaRPr>
                    </a:p>
                  </a:txBody>
                  <a:tcPr/>
                </a:tc>
              </a:tr>
            </a:tbl>
          </a:graphicData>
        </a:graphic>
      </p:graphicFrame>
      <mc:AlternateContent xmlns:mc="http://schemas.openxmlformats.org/markup-compatibility/2006">
        <mc:Choice xmlns:a14="http://schemas.microsoft.com/office/drawing/2010/main" Requires="a14">
          <p:sp>
            <p:nvSpPr>
              <p:cNvPr id="6" name="TextBox 5"/>
              <p:cNvSpPr txBox="1"/>
              <p:nvPr/>
            </p:nvSpPr>
            <p:spPr>
              <a:xfrm>
                <a:off x="4798607" y="1045267"/>
                <a:ext cx="2518382" cy="523220"/>
              </a:xfrm>
              <a:prstGeom prst="rect">
                <a:avLst/>
              </a:prstGeom>
              <a:noFill/>
            </p:spPr>
            <p:txBody>
              <a:bodyPr wrap="none" rtlCol="0">
                <a:spAutoFit/>
              </a:bodyPr>
              <a:lstStyle/>
              <a:p>
                <a:pPr/>
                <a14:m>
                  <m:oMathPara xmlns:m="http://schemas.openxmlformats.org/officeDocument/2006/math">
                    <m:oMathParaPr>
                      <m:jc m:val="left"/>
                    </m:oMathParaPr>
                    <m:oMath xmlns:m="http://schemas.openxmlformats.org/officeDocument/2006/math">
                      <m:sSub>
                        <m:sSubPr>
                          <m:ctrlPr>
                            <a:rPr lang="en-US" sz="2800" i="1" smtClean="0">
                              <a:solidFill>
                                <a:srgbClr val="00B0F0"/>
                              </a:solidFill>
                              <a:latin typeface="Cambria Math"/>
                            </a:rPr>
                          </m:ctrlPr>
                        </m:sSubPr>
                        <m:e>
                          <m:r>
                            <a:rPr lang="en-US" sz="2800" b="0" i="1" smtClean="0">
                              <a:solidFill>
                                <a:srgbClr val="00B0F0"/>
                              </a:solidFill>
                              <a:latin typeface="Cambria Math"/>
                            </a:rPr>
                            <m:t>𝑉</m:t>
                          </m:r>
                        </m:e>
                        <m:sub>
                          <m:r>
                            <a:rPr lang="en-US" sz="2800" b="0" i="1" smtClean="0">
                              <a:solidFill>
                                <a:srgbClr val="00B0F0"/>
                              </a:solidFill>
                              <a:latin typeface="Cambria Math"/>
                            </a:rPr>
                            <m:t>𝑎𝑐𝑐</m:t>
                          </m:r>
                        </m:sub>
                      </m:sSub>
                      <m:r>
                        <a:rPr lang="en-US" sz="2800" b="0" i="1" smtClean="0">
                          <a:solidFill>
                            <a:srgbClr val="00B0F0"/>
                          </a:solidFill>
                          <a:latin typeface="Cambria Math"/>
                        </a:rPr>
                        <m:t>=</m:t>
                      </m:r>
                      <m:sSub>
                        <m:sSubPr>
                          <m:ctrlPr>
                            <a:rPr lang="en-US" sz="2800" b="0" i="1" smtClean="0">
                              <a:solidFill>
                                <a:srgbClr val="00B0F0"/>
                              </a:solidFill>
                              <a:latin typeface="Cambria Math"/>
                            </a:rPr>
                          </m:ctrlPr>
                        </m:sSubPr>
                        <m:e>
                          <m:r>
                            <a:rPr lang="en-US" sz="2800" b="0" i="1" smtClean="0">
                              <a:solidFill>
                                <a:srgbClr val="00B0F0"/>
                              </a:solidFill>
                              <a:latin typeface="Cambria Math"/>
                            </a:rPr>
                            <m:t>𝑉</m:t>
                          </m:r>
                        </m:e>
                        <m:sub>
                          <m:r>
                            <a:rPr lang="en-US" sz="2800" b="0" i="1" smtClean="0">
                              <a:solidFill>
                                <a:srgbClr val="00B0F0"/>
                              </a:solidFill>
                              <a:latin typeface="Cambria Math"/>
                            </a:rPr>
                            <m:t>0</m:t>
                          </m:r>
                        </m:sub>
                      </m:sSub>
                      <m:r>
                        <m:rPr>
                          <m:nor/>
                        </m:rPr>
                        <a:rPr lang="en-US" sz="2800" b="0" i="0" smtClean="0">
                          <a:solidFill>
                            <a:srgbClr val="00B0F0"/>
                          </a:solidFill>
                          <a:latin typeface="Cambria Math"/>
                        </a:rPr>
                        <m:t>sin</m:t>
                      </m:r>
                      <m:sSub>
                        <m:sSubPr>
                          <m:ctrlPr>
                            <a:rPr lang="en-US" sz="2800" b="0" i="1" smtClean="0">
                              <a:solidFill>
                                <a:srgbClr val="00B0F0"/>
                              </a:solidFill>
                              <a:latin typeface="Cambria Math"/>
                              <a:ea typeface="Cambria Math"/>
                            </a:rPr>
                          </m:ctrlPr>
                        </m:sSubPr>
                        <m:e>
                          <m:r>
                            <a:rPr lang="en-US" sz="2800" b="0" i="1" smtClean="0">
                              <a:solidFill>
                                <a:srgbClr val="00B0F0"/>
                              </a:solidFill>
                              <a:latin typeface="Cambria Math"/>
                              <a:ea typeface="Cambria Math"/>
                            </a:rPr>
                            <m:t>𝜓</m:t>
                          </m:r>
                        </m:e>
                        <m:sub>
                          <m:r>
                            <a:rPr lang="en-US" sz="2800" b="0" i="1" smtClean="0">
                              <a:solidFill>
                                <a:srgbClr val="00B0F0"/>
                              </a:solidFill>
                              <a:latin typeface="Cambria Math"/>
                              <a:ea typeface="Cambria Math"/>
                            </a:rPr>
                            <m:t>𝑠</m:t>
                          </m:r>
                        </m:sub>
                      </m:sSub>
                    </m:oMath>
                  </m:oMathPara>
                </a14:m>
                <a:endParaRPr lang="en-US" sz="2800" dirty="0">
                  <a:solidFill>
                    <a:srgbClr val="00B0F0"/>
                  </a:solidFill>
                </a:endParaRPr>
              </a:p>
            </p:txBody>
          </p:sp>
        </mc:Choice>
        <mc:Fallback>
          <p:sp>
            <p:nvSpPr>
              <p:cNvPr id="6" name="TextBox 5"/>
              <p:cNvSpPr txBox="1">
                <a:spLocks noRot="1" noChangeAspect="1" noMove="1" noResize="1" noEditPoints="1" noAdjustHandles="1" noChangeArrowheads="1" noChangeShapeType="1" noTextEdit="1"/>
              </p:cNvSpPr>
              <p:nvPr/>
            </p:nvSpPr>
            <p:spPr>
              <a:xfrm>
                <a:off x="4798607" y="1045267"/>
                <a:ext cx="2518382" cy="523220"/>
              </a:xfrm>
              <a:prstGeom prst="rect">
                <a:avLst/>
              </a:prstGeom>
              <a:blipFill rotWithShape="1">
                <a:blip r:embed="rId2"/>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7" name="TextBox 64"/>
              <p:cNvSpPr txBox="1"/>
              <p:nvPr/>
            </p:nvSpPr>
            <p:spPr>
              <a:xfrm>
                <a:off x="4798607" y="1779127"/>
                <a:ext cx="3995437" cy="68303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a:solidFill>
                                <a:srgbClr val="00B0F0"/>
                              </a:solidFill>
                              <a:latin typeface="Cambria Math"/>
                            </a:rPr>
                          </m:ctrlPr>
                        </m:sSubPr>
                        <m:e>
                          <m:r>
                            <a:rPr lang="en-US" sz="2000" b="0" i="1">
                              <a:solidFill>
                                <a:srgbClr val="00B0F0"/>
                              </a:solidFill>
                              <a:latin typeface="Cambria Math"/>
                            </a:rPr>
                            <m:t>𝑉</m:t>
                          </m:r>
                        </m:e>
                        <m:sub>
                          <m:r>
                            <a:rPr lang="en-US" sz="2000" b="0" i="1">
                              <a:solidFill>
                                <a:srgbClr val="00B0F0"/>
                              </a:solidFill>
                              <a:latin typeface="Cambria Math"/>
                            </a:rPr>
                            <m:t>𝑝𝑒𝑎𝑘</m:t>
                          </m:r>
                        </m:sub>
                      </m:sSub>
                      <m:r>
                        <m:rPr>
                          <m:sty m:val="p"/>
                        </m:rPr>
                        <a:rPr lang="en-US" sz="2000" b="0" i="0">
                          <a:solidFill>
                            <a:srgbClr val="00B0F0"/>
                          </a:solidFill>
                          <a:latin typeface="Cambria Math"/>
                        </a:rPr>
                        <m:t>cos</m:t>
                      </m:r>
                      <m:r>
                        <a:rPr lang="en-US" sz="2000" b="0" i="1">
                          <a:solidFill>
                            <a:srgbClr val="00B0F0"/>
                          </a:solidFill>
                          <a:latin typeface="Cambria Math"/>
                        </a:rPr>
                        <m:t>⁡(</m:t>
                      </m:r>
                      <m:sSub>
                        <m:sSubPr>
                          <m:ctrlPr>
                            <a:rPr lang="en-US" sz="2000" b="0" i="1">
                              <a:solidFill>
                                <a:srgbClr val="00B0F0"/>
                              </a:solidFill>
                              <a:effectLst/>
                              <a:latin typeface="Cambria Math"/>
                            </a:rPr>
                          </m:ctrlPr>
                        </m:sSubPr>
                        <m:e>
                          <m:r>
                            <a:rPr lang="en-US" sz="2000" b="0" i="1" smtClean="0">
                              <a:solidFill>
                                <a:srgbClr val="00B0F0"/>
                              </a:solidFill>
                              <a:effectLst/>
                              <a:latin typeface="Cambria Math"/>
                              <a:ea typeface="Cambria Math"/>
                            </a:rPr>
                            <m:t>𝜓</m:t>
                          </m:r>
                        </m:e>
                        <m:sub>
                          <m:r>
                            <a:rPr lang="en-US" sz="2000" b="0" i="1">
                              <a:solidFill>
                                <a:srgbClr val="00B0F0"/>
                              </a:solidFill>
                              <a:effectLst/>
                              <a:latin typeface="Cambria Math"/>
                            </a:rPr>
                            <m:t>𝑠</m:t>
                          </m:r>
                        </m:sub>
                      </m:sSub>
                      <m:r>
                        <a:rPr lang="en-US" sz="2000" b="0" i="1">
                          <a:solidFill>
                            <a:srgbClr val="00B0F0"/>
                          </a:solidFill>
                          <a:effectLst/>
                          <a:latin typeface="Cambria Math"/>
                        </a:rPr>
                        <m:t>)</m:t>
                      </m:r>
                      <m:r>
                        <a:rPr lang="en-US" sz="2000" b="0" i="1">
                          <a:solidFill>
                            <a:srgbClr val="00B0F0"/>
                          </a:solidFill>
                          <a:latin typeface="Cambria Math"/>
                        </a:rPr>
                        <m:t>=</m:t>
                      </m:r>
                      <m:f>
                        <m:fPr>
                          <m:ctrlPr>
                            <a:rPr lang="en-US" sz="2000" b="0" i="1">
                              <a:solidFill>
                                <a:srgbClr val="00B0F0"/>
                              </a:solidFill>
                              <a:latin typeface="Cambria Math"/>
                            </a:rPr>
                          </m:ctrlPr>
                        </m:fPr>
                        <m:num>
                          <m:r>
                            <a:rPr lang="en-US" sz="2000" b="0" i="1">
                              <a:solidFill>
                                <a:srgbClr val="00B0F0"/>
                              </a:solidFill>
                              <a:latin typeface="Cambria Math"/>
                            </a:rPr>
                            <m:t>−2</m:t>
                          </m:r>
                          <m:r>
                            <a:rPr lang="en-US" sz="2000" b="0" i="1">
                              <a:solidFill>
                                <a:srgbClr val="00B0F0"/>
                              </a:solidFill>
                              <a:latin typeface="Cambria Math"/>
                              <a:ea typeface="Cambria Math"/>
                            </a:rPr>
                            <m:t>𝜋</m:t>
                          </m:r>
                          <m:sSup>
                            <m:sSupPr>
                              <m:ctrlPr>
                                <a:rPr lang="en-US" sz="2000" b="0" i="1">
                                  <a:solidFill>
                                    <a:srgbClr val="00B0F0"/>
                                  </a:solidFill>
                                  <a:latin typeface="Cambria Math"/>
                                  <a:ea typeface="Cambria Math"/>
                                </a:rPr>
                              </m:ctrlPr>
                            </m:sSupPr>
                            <m:e>
                              <m:r>
                                <a:rPr lang="en-US" sz="2000" b="0" i="1">
                                  <a:solidFill>
                                    <a:srgbClr val="00B0F0"/>
                                  </a:solidFill>
                                  <a:latin typeface="Cambria Math"/>
                                  <a:ea typeface="Cambria Math"/>
                                </a:rPr>
                                <m:t>𝑐</m:t>
                              </m:r>
                            </m:e>
                            <m:sup>
                              <m:r>
                                <a:rPr lang="en-US" sz="2000" b="0" i="1">
                                  <a:solidFill>
                                    <a:srgbClr val="00B0F0"/>
                                  </a:solidFill>
                                  <a:latin typeface="Cambria Math"/>
                                  <a:ea typeface="Cambria Math"/>
                                </a:rPr>
                                <m:t>2</m:t>
                              </m:r>
                            </m:sup>
                          </m:sSup>
                          <m:r>
                            <a:rPr lang="en-US" sz="2000" b="0" i="1">
                              <a:solidFill>
                                <a:srgbClr val="00B0F0"/>
                              </a:solidFill>
                              <a:latin typeface="Cambria Math"/>
                              <a:ea typeface="Cambria Math"/>
                            </a:rPr>
                            <m:t>𝜂</m:t>
                          </m:r>
                          <m:r>
                            <a:rPr lang="en-US" sz="2000" b="0" i="1">
                              <a:solidFill>
                                <a:srgbClr val="00B0F0"/>
                              </a:solidFill>
                              <a:latin typeface="Cambria Math"/>
                              <a:ea typeface="Cambria Math"/>
                            </a:rPr>
                            <m:t>𝐸</m:t>
                          </m:r>
                        </m:num>
                        <m:den>
                          <m:sSup>
                            <m:sSupPr>
                              <m:ctrlPr>
                                <a:rPr lang="en-US" sz="2000" b="0" i="1">
                                  <a:solidFill>
                                    <a:srgbClr val="00B0F0"/>
                                  </a:solidFill>
                                  <a:latin typeface="Cambria Math"/>
                                </a:rPr>
                              </m:ctrlPr>
                            </m:sSupPr>
                            <m:e>
                              <m:r>
                                <a:rPr lang="en-US" sz="2000" b="0" i="1">
                                  <a:solidFill>
                                    <a:srgbClr val="00B0F0"/>
                                  </a:solidFill>
                                  <a:latin typeface="Cambria Math"/>
                                  <a:ea typeface="Cambria Math"/>
                                </a:rPr>
                                <m:t>𝜔</m:t>
                              </m:r>
                            </m:e>
                            <m:sup>
                              <m:r>
                                <a:rPr lang="en-US" sz="2000" b="0" i="1">
                                  <a:solidFill>
                                    <a:srgbClr val="00B0F0"/>
                                  </a:solidFill>
                                  <a:latin typeface="Cambria Math"/>
                                </a:rPr>
                                <m:t>2</m:t>
                              </m:r>
                            </m:sup>
                          </m:sSup>
                          <m:sSup>
                            <m:sSupPr>
                              <m:ctrlPr>
                                <a:rPr lang="en-US" sz="2000" b="0" i="1">
                                  <a:solidFill>
                                    <a:srgbClr val="00B0F0"/>
                                  </a:solidFill>
                                  <a:latin typeface="Cambria Math"/>
                                </a:rPr>
                              </m:ctrlPr>
                            </m:sSupPr>
                            <m:e>
                              <m:r>
                                <a:rPr lang="en-US" sz="2000" b="0" i="1">
                                  <a:solidFill>
                                    <a:srgbClr val="00B0F0"/>
                                  </a:solidFill>
                                  <a:latin typeface="Cambria Math"/>
                                  <a:ea typeface="Cambria Math"/>
                                </a:rPr>
                                <m:t>𝜎</m:t>
                              </m:r>
                            </m:e>
                            <m:sup>
                              <m:r>
                                <a:rPr lang="en-US" sz="2000" b="0" i="1">
                                  <a:solidFill>
                                    <a:srgbClr val="00B0F0"/>
                                  </a:solidFill>
                                  <a:latin typeface="Cambria Math"/>
                                </a:rPr>
                                <m:t>2</m:t>
                              </m:r>
                            </m:sup>
                          </m:sSup>
                          <m:r>
                            <a:rPr lang="en-US" sz="2000" b="0" i="1">
                              <a:solidFill>
                                <a:srgbClr val="00B0F0"/>
                              </a:solidFill>
                              <a:latin typeface="Cambria Math"/>
                            </a:rPr>
                            <m:t>𝐻𝑒</m:t>
                          </m:r>
                        </m:den>
                      </m:f>
                      <m:sSup>
                        <m:sSupPr>
                          <m:ctrlPr>
                            <a:rPr lang="en-US" sz="2000" b="0" i="1">
                              <a:solidFill>
                                <a:srgbClr val="00B0F0"/>
                              </a:solidFill>
                              <a:latin typeface="Cambria Math"/>
                            </a:rPr>
                          </m:ctrlPr>
                        </m:sSupPr>
                        <m:e>
                          <m:d>
                            <m:dPr>
                              <m:ctrlPr>
                                <a:rPr lang="en-US" sz="2000" b="0" i="1">
                                  <a:solidFill>
                                    <a:srgbClr val="00B0F0"/>
                                  </a:solidFill>
                                  <a:effectLst/>
                                  <a:latin typeface="Cambria Math"/>
                                </a:rPr>
                              </m:ctrlPr>
                            </m:dPr>
                            <m:e>
                              <m:f>
                                <m:fPr>
                                  <m:ctrlPr>
                                    <a:rPr lang="en-US" sz="2000" b="0" i="1">
                                      <a:solidFill>
                                        <a:srgbClr val="00B0F0"/>
                                      </a:solidFill>
                                      <a:effectLst/>
                                      <a:latin typeface="Cambria Math"/>
                                    </a:rPr>
                                  </m:ctrlPr>
                                </m:fPr>
                                <m:num>
                                  <m:r>
                                    <a:rPr lang="en-US" sz="2000" b="0" i="1">
                                      <a:solidFill>
                                        <a:srgbClr val="00B0F0"/>
                                      </a:solidFill>
                                      <a:effectLst/>
                                      <a:latin typeface="Cambria Math"/>
                                    </a:rPr>
                                    <m:t>𝛿</m:t>
                                  </m:r>
                                  <m:r>
                                    <a:rPr lang="en-US" sz="2000" b="0" i="1">
                                      <a:solidFill>
                                        <a:srgbClr val="00B0F0"/>
                                      </a:solidFill>
                                      <a:effectLst/>
                                      <a:latin typeface="Cambria Math"/>
                                    </a:rPr>
                                    <m:t>𝐸</m:t>
                                  </m:r>
                                </m:num>
                                <m:den>
                                  <m:r>
                                    <a:rPr lang="en-US" sz="2000" b="0" i="1">
                                      <a:solidFill>
                                        <a:srgbClr val="00B0F0"/>
                                      </a:solidFill>
                                      <a:effectLst/>
                                      <a:latin typeface="Cambria Math"/>
                                    </a:rPr>
                                    <m:t>𝐸</m:t>
                                  </m:r>
                                </m:den>
                              </m:f>
                            </m:e>
                          </m:d>
                        </m:e>
                        <m:sup>
                          <m:r>
                            <a:rPr lang="en-US" sz="2000" b="0" i="1">
                              <a:solidFill>
                                <a:srgbClr val="00B0F0"/>
                              </a:solidFill>
                              <a:latin typeface="Cambria Math"/>
                            </a:rPr>
                            <m:t>2</m:t>
                          </m:r>
                        </m:sup>
                      </m:sSup>
                    </m:oMath>
                  </m:oMathPara>
                </a14:m>
                <a:endParaRPr lang="en-US" sz="2000" dirty="0">
                  <a:solidFill>
                    <a:srgbClr val="00B0F0"/>
                  </a:solidFill>
                </a:endParaRPr>
              </a:p>
            </p:txBody>
          </p:sp>
        </mc:Choice>
        <mc:Fallback>
          <p:sp>
            <p:nvSpPr>
              <p:cNvPr id="7" name="TextBox 64"/>
              <p:cNvSpPr txBox="1">
                <a:spLocks noRot="1" noChangeAspect="1" noMove="1" noResize="1" noEditPoints="1" noAdjustHandles="1" noChangeArrowheads="1" noChangeShapeType="1" noTextEdit="1"/>
              </p:cNvSpPr>
              <p:nvPr/>
            </p:nvSpPr>
            <p:spPr>
              <a:xfrm>
                <a:off x="4798607" y="1779127"/>
                <a:ext cx="3995437" cy="683036"/>
              </a:xfrm>
              <a:prstGeom prst="rect">
                <a:avLst/>
              </a:prstGeom>
              <a:blipFill rotWithShape="1">
                <a:blip r:embed="rId3"/>
                <a:stretch>
                  <a:fillRect b="-15179"/>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8" name="TextBox 84"/>
              <p:cNvSpPr txBox="1"/>
              <p:nvPr/>
            </p:nvSpPr>
            <p:spPr>
              <a:xfrm>
                <a:off x="4798607" y="2650273"/>
                <a:ext cx="4186519" cy="100168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smtClean="0">
                              <a:solidFill>
                                <a:srgbClr val="00B0F0"/>
                              </a:solidFill>
                              <a:latin typeface="Cambria Math"/>
                            </a:rPr>
                          </m:ctrlPr>
                        </m:sSubPr>
                        <m:e>
                          <m:r>
                            <a:rPr lang="en-US" sz="2000" i="1">
                              <a:solidFill>
                                <a:srgbClr val="00B0F0"/>
                              </a:solidFill>
                              <a:latin typeface="Cambria Math"/>
                              <a:ea typeface="Cambria Math"/>
                            </a:rPr>
                            <m:t>𝜐</m:t>
                          </m:r>
                        </m:e>
                        <m:sub>
                          <m:r>
                            <a:rPr lang="en-US" sz="2000" b="0" i="1">
                              <a:solidFill>
                                <a:srgbClr val="00B0F0"/>
                              </a:solidFill>
                              <a:latin typeface="Cambria Math"/>
                            </a:rPr>
                            <m:t>𝑠</m:t>
                          </m:r>
                        </m:sub>
                      </m:sSub>
                      <m:r>
                        <a:rPr lang="en-US" sz="2000" b="0" i="1">
                          <a:solidFill>
                            <a:srgbClr val="00B0F0"/>
                          </a:solidFill>
                          <a:latin typeface="Cambria Math"/>
                        </a:rPr>
                        <m:t>=</m:t>
                      </m:r>
                      <m:rad>
                        <m:radPr>
                          <m:degHide m:val="on"/>
                          <m:ctrlPr>
                            <a:rPr lang="en-US" sz="2000" b="0" i="1">
                              <a:solidFill>
                                <a:srgbClr val="00B0F0"/>
                              </a:solidFill>
                              <a:latin typeface="Cambria Math"/>
                            </a:rPr>
                          </m:ctrlPr>
                        </m:radPr>
                        <m:deg/>
                        <m:e>
                          <m:f>
                            <m:fPr>
                              <m:ctrlPr>
                                <a:rPr lang="en-US" sz="2000" b="0" i="1">
                                  <a:solidFill>
                                    <a:srgbClr val="00B0F0"/>
                                  </a:solidFill>
                                  <a:latin typeface="Cambria Math"/>
                                </a:rPr>
                              </m:ctrlPr>
                            </m:fPr>
                            <m:num>
                              <m:r>
                                <a:rPr lang="en-US" sz="2000" b="0" i="1">
                                  <a:solidFill>
                                    <a:srgbClr val="00B0F0"/>
                                  </a:solidFill>
                                  <a:latin typeface="Cambria Math"/>
                                </a:rPr>
                                <m:t>𝐻𝑒</m:t>
                              </m:r>
                              <m:sSub>
                                <m:sSubPr>
                                  <m:ctrlPr>
                                    <a:rPr lang="en-US" sz="2000" b="0" i="1">
                                      <a:solidFill>
                                        <a:srgbClr val="00B0F0"/>
                                      </a:solidFill>
                                      <a:latin typeface="Cambria Math"/>
                                    </a:rPr>
                                  </m:ctrlPr>
                                </m:sSubPr>
                                <m:e>
                                  <m:r>
                                    <a:rPr lang="en-US" sz="2000" b="0" i="1">
                                      <a:solidFill>
                                        <a:srgbClr val="00B0F0"/>
                                      </a:solidFill>
                                      <a:latin typeface="Cambria Math"/>
                                    </a:rPr>
                                    <m:t>𝑉</m:t>
                                  </m:r>
                                </m:e>
                                <m:sub>
                                  <m:r>
                                    <a:rPr lang="en-US" sz="2000" b="0" i="1">
                                      <a:solidFill>
                                        <a:srgbClr val="00B0F0"/>
                                      </a:solidFill>
                                      <a:latin typeface="Cambria Math"/>
                                    </a:rPr>
                                    <m:t>𝑝𝑒𝑎𝑘</m:t>
                                  </m:r>
                                </m:sub>
                              </m:sSub>
                              <m:d>
                                <m:dPr>
                                  <m:begChr m:val="|"/>
                                  <m:endChr m:val="|"/>
                                  <m:ctrlPr>
                                    <a:rPr lang="en-US" sz="2000" b="0" i="1">
                                      <a:solidFill>
                                        <a:srgbClr val="00B0F0"/>
                                      </a:solidFill>
                                      <a:latin typeface="Cambria Math"/>
                                    </a:rPr>
                                  </m:ctrlPr>
                                </m:dPr>
                                <m:e>
                                  <m:r>
                                    <a:rPr lang="en-US" sz="2000" b="0" i="1">
                                      <a:solidFill>
                                        <a:srgbClr val="00B0F0"/>
                                      </a:solidFill>
                                      <a:latin typeface="Cambria Math"/>
                                      <a:ea typeface="Cambria Math"/>
                                    </a:rPr>
                                    <m:t>𝜂</m:t>
                                  </m:r>
                                  <m:r>
                                    <m:rPr>
                                      <m:sty m:val="p"/>
                                    </m:rPr>
                                    <a:rPr lang="en-US" sz="2000" b="0" i="0">
                                      <a:solidFill>
                                        <a:srgbClr val="00B0F0"/>
                                      </a:solidFill>
                                      <a:latin typeface="Cambria Math"/>
                                      <a:ea typeface="Cambria Math"/>
                                    </a:rPr>
                                    <m:t>cos</m:t>
                                  </m:r>
                                  <m:r>
                                    <a:rPr lang="en-US" sz="2000" b="0" i="1">
                                      <a:solidFill>
                                        <a:srgbClr val="00B0F0"/>
                                      </a:solidFill>
                                      <a:latin typeface="Cambria Math"/>
                                      <a:ea typeface="Cambria Math"/>
                                    </a:rPr>
                                    <m:t>⁡(</m:t>
                                  </m:r>
                                  <m:sSub>
                                    <m:sSubPr>
                                      <m:ctrlPr>
                                        <a:rPr lang="en-US" sz="2000" b="0" i="1">
                                          <a:solidFill>
                                            <a:srgbClr val="00B0F0"/>
                                          </a:solidFill>
                                          <a:latin typeface="Cambria Math"/>
                                          <a:ea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ea typeface="Cambria Math"/>
                                        </a:rPr>
                                        <m:t>𝑠</m:t>
                                      </m:r>
                                    </m:sub>
                                  </m:sSub>
                                  <m:r>
                                    <a:rPr lang="en-US" sz="2000" b="0" i="1" smtClean="0">
                                      <a:solidFill>
                                        <a:srgbClr val="00B0F0"/>
                                      </a:solidFill>
                                      <a:latin typeface="Cambria Math"/>
                                      <a:ea typeface="Cambria Math"/>
                                    </a:rPr>
                                    <m:t>)</m:t>
                                  </m:r>
                                </m:e>
                              </m:d>
                            </m:num>
                            <m:den>
                              <m:r>
                                <a:rPr lang="en-US" sz="2000" b="0" i="1">
                                  <a:solidFill>
                                    <a:srgbClr val="00B0F0"/>
                                  </a:solidFill>
                                  <a:latin typeface="Cambria Math"/>
                                </a:rPr>
                                <m:t>2</m:t>
                              </m:r>
                              <m:r>
                                <a:rPr lang="en-US" sz="2000" b="0" i="1">
                                  <a:solidFill>
                                    <a:srgbClr val="00B0F0"/>
                                  </a:solidFill>
                                  <a:latin typeface="Cambria Math"/>
                                  <a:ea typeface="Cambria Math"/>
                                </a:rPr>
                                <m:t>𝜋</m:t>
                              </m:r>
                              <m:r>
                                <a:rPr lang="en-US" sz="2000" b="0" i="1">
                                  <a:solidFill>
                                    <a:srgbClr val="00B0F0"/>
                                  </a:solidFill>
                                  <a:latin typeface="Cambria Math"/>
                                  <a:ea typeface="Cambria Math"/>
                                </a:rPr>
                                <m:t>𝐸</m:t>
                              </m:r>
                            </m:den>
                          </m:f>
                        </m:e>
                      </m:rad>
                    </m:oMath>
                  </m:oMathPara>
                </a14:m>
                <a:endParaRPr lang="en-US" sz="1600" dirty="0">
                  <a:solidFill>
                    <a:srgbClr val="00B0F0"/>
                  </a:solidFill>
                </a:endParaRPr>
              </a:p>
            </p:txBody>
          </p:sp>
        </mc:Choice>
        <mc:Fallback>
          <p:sp>
            <p:nvSpPr>
              <p:cNvPr id="8" name="TextBox 84"/>
              <p:cNvSpPr txBox="1">
                <a:spLocks noRot="1" noChangeAspect="1" noMove="1" noResize="1" noEditPoints="1" noAdjustHandles="1" noChangeArrowheads="1" noChangeShapeType="1" noTextEdit="1"/>
              </p:cNvSpPr>
              <p:nvPr/>
            </p:nvSpPr>
            <p:spPr>
              <a:xfrm>
                <a:off x="4798607" y="2650273"/>
                <a:ext cx="4186519" cy="1001684"/>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9" name="TextBox 123"/>
              <p:cNvSpPr txBox="1"/>
              <p:nvPr/>
            </p:nvSpPr>
            <p:spPr>
              <a:xfrm>
                <a:off x="4798607" y="3778300"/>
                <a:ext cx="3610786" cy="76559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a:solidFill>
                                <a:srgbClr val="00B0F0"/>
                              </a:solidFill>
                              <a:latin typeface="Cambria Math"/>
                              <a:ea typeface="Cambria Math"/>
                            </a:rPr>
                          </m:ctrlPr>
                        </m:sSubPr>
                        <m:e>
                          <m:r>
                            <a:rPr lang="en-US" sz="2000" i="1">
                              <a:solidFill>
                                <a:srgbClr val="00B0F0"/>
                              </a:solidFill>
                              <a:latin typeface="Cambria Math"/>
                              <a:ea typeface="Cambria Math"/>
                            </a:rPr>
                            <m:t>𝛽</m:t>
                          </m:r>
                        </m:e>
                        <m:sub>
                          <m:r>
                            <a:rPr lang="en-US" sz="2000" b="0" i="1">
                              <a:solidFill>
                                <a:srgbClr val="00B0F0"/>
                              </a:solidFill>
                              <a:latin typeface="Cambria Math"/>
                              <a:ea typeface="Cambria Math"/>
                            </a:rPr>
                            <m:t>𝑜𝑝𝑡</m:t>
                          </m:r>
                        </m:sub>
                      </m:sSub>
                      <m:r>
                        <a:rPr lang="en-US" sz="2000" b="0" i="1">
                          <a:solidFill>
                            <a:srgbClr val="00B0F0"/>
                          </a:solidFill>
                          <a:latin typeface="Cambria Math"/>
                          <a:ea typeface="Cambria Math"/>
                        </a:rPr>
                        <m:t>=1+</m:t>
                      </m:r>
                      <m:f>
                        <m:fPr>
                          <m:ctrlPr>
                            <a:rPr lang="en-US" sz="2000" b="0" i="1">
                              <a:solidFill>
                                <a:srgbClr val="00B0F0"/>
                              </a:solidFill>
                              <a:latin typeface="Cambria Math"/>
                              <a:ea typeface="Cambria Math"/>
                            </a:rPr>
                          </m:ctrlPr>
                        </m:fPr>
                        <m:num>
                          <m:r>
                            <a:rPr lang="en-US" sz="2000" b="0" i="1">
                              <a:solidFill>
                                <a:srgbClr val="00B0F0"/>
                              </a:solidFill>
                              <a:latin typeface="Cambria Math"/>
                              <a:ea typeface="Cambria Math"/>
                            </a:rPr>
                            <m:t>2</m:t>
                          </m:r>
                          <m:r>
                            <a:rPr lang="en-US" sz="2000" b="0" i="1">
                              <a:solidFill>
                                <a:srgbClr val="00B0F0"/>
                              </a:solidFill>
                              <a:latin typeface="Cambria Math"/>
                              <a:ea typeface="Cambria Math"/>
                            </a:rPr>
                            <m:t>𝐼</m:t>
                          </m:r>
                          <m:sSub>
                            <m:sSubPr>
                              <m:ctrlPr>
                                <a:rPr lang="en-US" sz="2000" b="0" i="1">
                                  <a:solidFill>
                                    <a:srgbClr val="00B0F0"/>
                                  </a:solidFill>
                                  <a:latin typeface="Cambria Math"/>
                                  <a:ea typeface="Cambria Math"/>
                                </a:rPr>
                              </m:ctrlPr>
                            </m:sSubPr>
                            <m:e>
                              <m:r>
                                <a:rPr lang="en-US" sz="2000" b="0" i="1">
                                  <a:solidFill>
                                    <a:srgbClr val="00B0F0"/>
                                  </a:solidFill>
                                  <a:latin typeface="Cambria Math"/>
                                  <a:ea typeface="Cambria Math"/>
                                </a:rPr>
                                <m:t>𝑅</m:t>
                              </m:r>
                            </m:e>
                            <m:sub>
                              <m:r>
                                <a:rPr lang="en-US" sz="2000" b="0" i="1">
                                  <a:solidFill>
                                    <a:srgbClr val="00B0F0"/>
                                  </a:solidFill>
                                  <a:latin typeface="Cambria Math"/>
                                  <a:ea typeface="Cambria Math"/>
                                </a:rPr>
                                <m:t>𝑠h𝑢𝑛𝑡</m:t>
                              </m:r>
                            </m:sub>
                          </m:sSub>
                          <m:r>
                            <m:rPr>
                              <m:sty m:val="p"/>
                            </m:rPr>
                            <a:rPr lang="en-US" sz="2000" b="0" i="0">
                              <a:solidFill>
                                <a:srgbClr val="00B0F0"/>
                              </a:solidFill>
                              <a:latin typeface="Cambria Math"/>
                              <a:ea typeface="Cambria Math"/>
                            </a:rPr>
                            <m:t>sin</m:t>
                          </m:r>
                          <m:r>
                            <a:rPr lang="en-US" sz="2000" b="0" i="1">
                              <a:solidFill>
                                <a:srgbClr val="00B0F0"/>
                              </a:solidFill>
                              <a:latin typeface="Cambria Math"/>
                              <a:ea typeface="Cambria Math"/>
                            </a:rPr>
                            <m:t>⁡(</m:t>
                          </m:r>
                          <m:sSub>
                            <m:sSubPr>
                              <m:ctrlPr>
                                <a:rPr lang="en-US" sz="2000" b="0" i="1">
                                  <a:solidFill>
                                    <a:srgbClr val="00B0F0"/>
                                  </a:solidFill>
                                  <a:latin typeface="Cambria Math"/>
                                  <a:ea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ea typeface="Cambria Math"/>
                                </a:rPr>
                                <m:t>𝑠</m:t>
                              </m:r>
                            </m:sub>
                          </m:sSub>
                          <m:r>
                            <a:rPr lang="en-US" sz="2000" b="0" i="1">
                              <a:solidFill>
                                <a:srgbClr val="00B0F0"/>
                              </a:solidFill>
                              <a:latin typeface="Cambria Math"/>
                              <a:ea typeface="Cambria Math"/>
                            </a:rPr>
                            <m:t>)</m:t>
                          </m:r>
                        </m:num>
                        <m:den>
                          <m:sSub>
                            <m:sSubPr>
                              <m:ctrlPr>
                                <a:rPr lang="en-US" sz="2000" b="0" i="1">
                                  <a:solidFill>
                                    <a:srgbClr val="00B0F0"/>
                                  </a:solidFill>
                                  <a:latin typeface="Cambria Math"/>
                                  <a:ea typeface="Cambria Math"/>
                                </a:rPr>
                              </m:ctrlPr>
                            </m:sSubPr>
                            <m:e>
                              <m:r>
                                <a:rPr lang="en-US" sz="2000" b="0" i="1">
                                  <a:solidFill>
                                    <a:srgbClr val="00B0F0"/>
                                  </a:solidFill>
                                  <a:latin typeface="Cambria Math"/>
                                  <a:ea typeface="Cambria Math"/>
                                </a:rPr>
                                <m:t>𝑉</m:t>
                              </m:r>
                            </m:e>
                            <m:sub>
                              <m:r>
                                <a:rPr lang="en-US" sz="2000" b="0" i="1">
                                  <a:solidFill>
                                    <a:srgbClr val="00B0F0"/>
                                  </a:solidFill>
                                  <a:latin typeface="Cambria Math"/>
                                  <a:ea typeface="Cambria Math"/>
                                </a:rPr>
                                <m:t>𝑔𝑎𝑝</m:t>
                              </m:r>
                            </m:sub>
                          </m:sSub>
                        </m:den>
                      </m:f>
                    </m:oMath>
                  </m:oMathPara>
                </a14:m>
                <a:endParaRPr lang="en-US" sz="2000" dirty="0">
                  <a:solidFill>
                    <a:srgbClr val="00B0F0"/>
                  </a:solidFill>
                </a:endParaRPr>
              </a:p>
            </p:txBody>
          </p:sp>
        </mc:Choice>
        <mc:Fallback>
          <p:sp>
            <p:nvSpPr>
              <p:cNvPr id="9" name="TextBox 123"/>
              <p:cNvSpPr txBox="1">
                <a:spLocks noRot="1" noChangeAspect="1" noMove="1" noResize="1" noEditPoints="1" noAdjustHandles="1" noChangeArrowheads="1" noChangeShapeType="1" noTextEdit="1"/>
              </p:cNvSpPr>
              <p:nvPr/>
            </p:nvSpPr>
            <p:spPr>
              <a:xfrm>
                <a:off x="4798607" y="3778300"/>
                <a:ext cx="3610786" cy="765594"/>
              </a:xfrm>
              <a:prstGeom prst="rect">
                <a:avLst/>
              </a:prstGeom>
              <a:blipFill rotWithShape="1">
                <a:blip r:embed="rId5"/>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0" name="TextBox 7"/>
              <p:cNvSpPr txBox="1"/>
              <p:nvPr/>
            </p:nvSpPr>
            <p:spPr>
              <a:xfrm>
                <a:off x="4798607" y="5540363"/>
                <a:ext cx="4423586" cy="739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r>
                        <a:rPr lang="en-US" sz="2000" b="0" i="1" smtClean="0">
                          <a:solidFill>
                            <a:srgbClr val="00B0F0"/>
                          </a:solidFill>
                          <a:latin typeface="Cambria Math"/>
                        </a:rPr>
                        <m:t>0</m:t>
                      </m:r>
                      <m:func>
                        <m:funcPr>
                          <m:ctrlPr>
                            <a:rPr lang="en-US" sz="2000" b="0" i="1">
                              <a:solidFill>
                                <a:srgbClr val="00B0F0"/>
                              </a:solidFill>
                              <a:latin typeface="Cambria Math"/>
                            </a:rPr>
                          </m:ctrlPr>
                        </m:funcPr>
                        <m:fName>
                          <m:r>
                            <m:rPr>
                              <m:nor/>
                            </m:rPr>
                            <a:rPr lang="en-US" sz="2000" b="0" i="0">
                              <a:solidFill>
                                <a:srgbClr val="00B0F0"/>
                              </a:solidFill>
                              <a:latin typeface="Cambria Math"/>
                            </a:rPr>
                            <m:t>&lt;</m:t>
                          </m:r>
                          <m:r>
                            <m:rPr>
                              <m:nor/>
                            </m:rPr>
                            <a:rPr lang="en-US" sz="2000" b="0" i="0">
                              <a:solidFill>
                                <a:srgbClr val="00B0F0"/>
                              </a:solidFill>
                              <a:latin typeface="Cambria Math"/>
                            </a:rPr>
                            <m:t>sin</m:t>
                          </m:r>
                        </m:fName>
                        <m:e>
                          <m:d>
                            <m:dPr>
                              <m:ctrlPr>
                                <a:rPr lang="en-US" sz="2000" b="0" i="1">
                                  <a:solidFill>
                                    <a:srgbClr val="00B0F0"/>
                                  </a:solidFill>
                                  <a:latin typeface="Cambria Math"/>
                                </a:rPr>
                              </m:ctrlPr>
                            </m:dPr>
                            <m:e>
                              <m:r>
                                <a:rPr lang="en-US" sz="2000" b="0" i="1">
                                  <a:solidFill>
                                    <a:srgbClr val="00B0F0"/>
                                  </a:solidFill>
                                  <a:latin typeface="Cambria Math"/>
                                </a:rPr>
                                <m:t>−2</m:t>
                              </m:r>
                              <m:r>
                                <a:rPr lang="en-US" sz="2000" b="0" i="1">
                                  <a:solidFill>
                                    <a:srgbClr val="00B0F0"/>
                                  </a:solidFill>
                                  <a:latin typeface="Cambria Math"/>
                                  <a:ea typeface="Cambria Math"/>
                                </a:rPr>
                                <m:t>𝜓</m:t>
                              </m:r>
                              <m:r>
                                <a:rPr lang="en-US" sz="2000" b="0" i="1" baseline="-25000" smtClean="0">
                                  <a:solidFill>
                                    <a:srgbClr val="00B0F0"/>
                                  </a:solidFill>
                                  <a:latin typeface="Cambria Math" panose="02040503050406030204" pitchFamily="18" charset="0"/>
                                  <a:ea typeface="Cambria Math"/>
                                </a:rPr>
                                <m:t>𝑇</m:t>
                              </m:r>
                            </m:e>
                          </m:d>
                        </m:e>
                      </m:func>
                      <m:r>
                        <a:rPr lang="en-US" sz="2000" b="0" i="1">
                          <a:solidFill>
                            <a:srgbClr val="00B0F0"/>
                          </a:solidFill>
                          <a:latin typeface="Cambria Math"/>
                          <a:ea typeface="Cambria Math"/>
                        </a:rPr>
                        <m:t>&lt;</m:t>
                      </m:r>
                      <m:f>
                        <m:fPr>
                          <m:ctrlPr>
                            <a:rPr lang="en-US" sz="2000" b="0" i="1">
                              <a:solidFill>
                                <a:srgbClr val="00B0F0"/>
                              </a:solidFill>
                              <a:latin typeface="Cambria Math"/>
                            </a:rPr>
                          </m:ctrlPr>
                        </m:fPr>
                        <m:num>
                          <m:r>
                            <a:rPr lang="en-US" sz="2000" b="0" i="1">
                              <a:solidFill>
                                <a:srgbClr val="00B0F0"/>
                              </a:solidFill>
                              <a:latin typeface="Cambria Math"/>
                            </a:rPr>
                            <m:t>2</m:t>
                          </m:r>
                          <m:sSub>
                            <m:sSubPr>
                              <m:ctrlPr>
                                <a:rPr lang="en-US" sz="2000" b="0" i="1">
                                  <a:solidFill>
                                    <a:srgbClr val="00B0F0"/>
                                  </a:solidFill>
                                  <a:latin typeface="Cambria Math"/>
                                </a:rPr>
                              </m:ctrlPr>
                            </m:sSubPr>
                            <m:e>
                              <m:r>
                                <a:rPr lang="en-US" sz="2000" b="0" i="1">
                                  <a:solidFill>
                                    <a:srgbClr val="00B0F0"/>
                                  </a:solidFill>
                                  <a:latin typeface="Cambria Math"/>
                                </a:rPr>
                                <m:t>𝑉</m:t>
                              </m:r>
                            </m:e>
                            <m:sub>
                              <m:r>
                                <a:rPr lang="en-US" sz="2000" b="0" i="1">
                                  <a:solidFill>
                                    <a:srgbClr val="00B0F0"/>
                                  </a:solidFill>
                                  <a:latin typeface="Cambria Math"/>
                                </a:rPr>
                                <m:t>𝑔𝑎𝑝</m:t>
                              </m:r>
                            </m:sub>
                          </m:sSub>
                          <m:r>
                            <m:rPr>
                              <m:nor/>
                            </m:rPr>
                            <a:rPr lang="en-US" sz="2000" b="0" i="0">
                              <a:solidFill>
                                <a:srgbClr val="00B0F0"/>
                              </a:solidFill>
                              <a:latin typeface="Cambria Math"/>
                            </a:rPr>
                            <m:t>cos</m:t>
                          </m:r>
                          <m:r>
                            <m:rPr>
                              <m:nor/>
                            </m:rPr>
                            <a:rPr lang="en-US" sz="2000" b="0" i="0">
                              <a:solidFill>
                                <a:srgbClr val="00B0F0"/>
                              </a:solidFill>
                              <a:latin typeface="Cambria Math"/>
                            </a:rPr>
                            <m:t>(</m:t>
                          </m:r>
                          <m:sSub>
                            <m:sSubPr>
                              <m:ctrlPr>
                                <a:rPr lang="en-US" sz="2000" b="0" i="1">
                                  <a:solidFill>
                                    <a:srgbClr val="00B0F0"/>
                                  </a:solidFill>
                                  <a:latin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rPr>
                                <m:t>𝑠</m:t>
                              </m:r>
                            </m:sub>
                          </m:sSub>
                          <m:r>
                            <a:rPr lang="en-US" sz="2000" b="0" i="1">
                              <a:solidFill>
                                <a:srgbClr val="00B0F0"/>
                              </a:solidFill>
                              <a:latin typeface="Cambria Math"/>
                            </a:rPr>
                            <m:t>)</m:t>
                          </m:r>
                        </m:num>
                        <m:den>
                          <m:sSub>
                            <m:sSubPr>
                              <m:ctrlPr>
                                <a:rPr lang="en-US" sz="2000" b="0" i="1">
                                  <a:solidFill>
                                    <a:srgbClr val="00B0F0"/>
                                  </a:solidFill>
                                  <a:latin typeface="Cambria Math"/>
                                </a:rPr>
                              </m:ctrlPr>
                            </m:sSubPr>
                            <m:e>
                              <m:r>
                                <a:rPr lang="en-US" sz="2000" b="0" i="1">
                                  <a:solidFill>
                                    <a:srgbClr val="00B0F0"/>
                                  </a:solidFill>
                                  <a:latin typeface="Cambria Math"/>
                                </a:rPr>
                                <m:t>𝑅</m:t>
                              </m:r>
                            </m:e>
                            <m:sub>
                              <m:r>
                                <a:rPr lang="en-US" sz="2000" b="0" i="1">
                                  <a:solidFill>
                                    <a:srgbClr val="00B0F0"/>
                                  </a:solidFill>
                                  <a:latin typeface="Cambria Math"/>
                                </a:rPr>
                                <m:t>𝐿</m:t>
                              </m:r>
                            </m:sub>
                          </m:sSub>
                          <m:sSub>
                            <m:sSubPr>
                              <m:ctrlPr>
                                <a:rPr lang="en-US" sz="2000" b="0" i="1">
                                  <a:solidFill>
                                    <a:srgbClr val="00B0F0"/>
                                  </a:solidFill>
                                  <a:latin typeface="Cambria Math"/>
                                </a:rPr>
                              </m:ctrlPr>
                            </m:sSubPr>
                            <m:e>
                              <m:r>
                                <a:rPr lang="en-US" sz="2000" b="0" i="1">
                                  <a:solidFill>
                                    <a:srgbClr val="00B0F0"/>
                                  </a:solidFill>
                                  <a:latin typeface="Cambria Math"/>
                                </a:rPr>
                                <m:t>𝐼</m:t>
                              </m:r>
                            </m:e>
                            <m:sub>
                              <m:r>
                                <a:rPr lang="en-US" sz="2000" b="0" i="1" smtClean="0">
                                  <a:solidFill>
                                    <a:srgbClr val="00B0F0"/>
                                  </a:solidFill>
                                  <a:latin typeface="Cambria Math"/>
                                </a:rPr>
                                <m:t>𝑎𝑣𝑒</m:t>
                              </m:r>
                            </m:sub>
                          </m:sSub>
                        </m:den>
                      </m:f>
                    </m:oMath>
                  </m:oMathPara>
                </a14:m>
                <a:endParaRPr lang="en-US" sz="2000" dirty="0">
                  <a:solidFill>
                    <a:srgbClr val="00B0F0"/>
                  </a:solidFill>
                </a:endParaRPr>
              </a:p>
            </p:txBody>
          </p:sp>
        </mc:Choice>
        <mc:Fallback>
          <p:sp>
            <p:nvSpPr>
              <p:cNvPr id="10" name="TextBox 7"/>
              <p:cNvSpPr txBox="1">
                <a:spLocks noRot="1" noChangeAspect="1" noMove="1" noResize="1" noEditPoints="1" noAdjustHandles="1" noChangeArrowheads="1" noChangeShapeType="1" noTextEdit="1"/>
              </p:cNvSpPr>
              <p:nvPr/>
            </p:nvSpPr>
            <p:spPr>
              <a:xfrm>
                <a:off x="4798607" y="5540363"/>
                <a:ext cx="4423586" cy="739946"/>
              </a:xfrm>
              <a:prstGeom prst="rect">
                <a:avLst/>
              </a:prstGeom>
              <a:blipFill rotWithShape="1">
                <a:blip r:embed="rId6"/>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1" name="TextBox 4"/>
              <p:cNvSpPr txBox="1"/>
              <p:nvPr/>
            </p:nvSpPr>
            <p:spPr>
              <a:xfrm>
                <a:off x="4798607" y="4588495"/>
                <a:ext cx="3248876" cy="69115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left"/>
                    </m:oMathParaPr>
                    <m:oMath xmlns:m="http://schemas.openxmlformats.org/officeDocument/2006/math">
                      <m:r>
                        <m:rPr>
                          <m:sty m:val="p"/>
                        </m:rPr>
                        <a:rPr lang="en-US" sz="1800" b="0" i="0" smtClean="0">
                          <a:solidFill>
                            <a:srgbClr val="00B0F0"/>
                          </a:solidFill>
                          <a:latin typeface="Cambria Math"/>
                        </a:rPr>
                        <m:t>tan</m:t>
                      </m:r>
                      <m:r>
                        <a:rPr lang="en-US" sz="1800" b="0" i="1">
                          <a:solidFill>
                            <a:srgbClr val="00B0F0"/>
                          </a:solidFill>
                          <a:latin typeface="Cambria Math"/>
                        </a:rPr>
                        <m:t>⁡(</m:t>
                      </m:r>
                      <m:r>
                        <a:rPr lang="en-US" sz="1800" b="0" i="1">
                          <a:solidFill>
                            <a:srgbClr val="00B0F0"/>
                          </a:solidFill>
                          <a:latin typeface="Cambria Math"/>
                          <a:ea typeface="Cambria Math"/>
                        </a:rPr>
                        <m:t>𝜓</m:t>
                      </m:r>
                      <m:r>
                        <a:rPr lang="en-US" sz="1800" b="0" i="1" baseline="-25000" smtClean="0">
                          <a:solidFill>
                            <a:srgbClr val="00B0F0"/>
                          </a:solidFill>
                          <a:latin typeface="Cambria Math" panose="02040503050406030204" pitchFamily="18" charset="0"/>
                          <a:ea typeface="Cambria Math"/>
                        </a:rPr>
                        <m:t>𝑇</m:t>
                      </m:r>
                      <m:r>
                        <a:rPr lang="en-US" sz="1800" b="0" i="1">
                          <a:solidFill>
                            <a:srgbClr val="00B0F0"/>
                          </a:solidFill>
                          <a:latin typeface="Cambria Math"/>
                          <a:ea typeface="Cambria Math"/>
                        </a:rPr>
                        <m:t>)=</m:t>
                      </m:r>
                      <m:f>
                        <m:fPr>
                          <m:ctrlPr>
                            <a:rPr lang="en-US" sz="1800" b="0" i="1">
                              <a:solidFill>
                                <a:srgbClr val="00B0F0"/>
                              </a:solidFill>
                              <a:latin typeface="Cambria Math"/>
                            </a:rPr>
                          </m:ctrlPr>
                        </m:fPr>
                        <m:num>
                          <m:r>
                            <a:rPr lang="en-US" sz="1800" b="0" i="1" smtClean="0">
                              <a:solidFill>
                                <a:srgbClr val="00B0F0"/>
                              </a:solidFill>
                              <a:latin typeface="Cambria Math"/>
                            </a:rPr>
                            <m:t>−</m:t>
                          </m:r>
                          <m:sSub>
                            <m:sSubPr>
                              <m:ctrlPr>
                                <a:rPr lang="en-US" sz="1800" b="0" i="1">
                                  <a:solidFill>
                                    <a:srgbClr val="00B0F0"/>
                                  </a:solidFill>
                                  <a:latin typeface="Cambria Math"/>
                                </a:rPr>
                              </m:ctrlPr>
                            </m:sSubPr>
                            <m:e>
                              <m:r>
                                <a:rPr lang="en-US" sz="1800" b="0" i="1">
                                  <a:solidFill>
                                    <a:srgbClr val="00B0F0"/>
                                  </a:solidFill>
                                  <a:latin typeface="Cambria Math"/>
                                </a:rPr>
                                <m:t>2</m:t>
                              </m:r>
                              <m:r>
                                <a:rPr lang="en-US" sz="1800" b="0" i="1">
                                  <a:solidFill>
                                    <a:srgbClr val="00B0F0"/>
                                  </a:solidFill>
                                  <a:latin typeface="Cambria Math"/>
                                  <a:ea typeface="Cambria Math"/>
                                </a:rPr>
                                <m:t>𝐼</m:t>
                              </m:r>
                            </m:e>
                            <m:sub>
                              <m:r>
                                <a:rPr lang="en-US" sz="1800" b="0" i="1">
                                  <a:solidFill>
                                    <a:srgbClr val="00B0F0"/>
                                  </a:solidFill>
                                  <a:latin typeface="Cambria Math"/>
                                  <a:ea typeface="Cambria Math"/>
                                </a:rPr>
                                <m:t>0</m:t>
                              </m:r>
                            </m:sub>
                          </m:sSub>
                          <m:sSub>
                            <m:sSubPr>
                              <m:ctrlPr>
                                <a:rPr lang="en-US" sz="1800" b="0" i="1">
                                  <a:solidFill>
                                    <a:srgbClr val="00B0F0"/>
                                  </a:solidFill>
                                  <a:latin typeface="Cambria Math"/>
                                </a:rPr>
                              </m:ctrlPr>
                            </m:sSubPr>
                            <m:e>
                              <m:r>
                                <a:rPr lang="en-US" sz="1800" b="0" i="1">
                                  <a:solidFill>
                                    <a:srgbClr val="00B0F0"/>
                                  </a:solidFill>
                                  <a:latin typeface="Cambria Math"/>
                                </a:rPr>
                                <m:t>𝑅</m:t>
                              </m:r>
                            </m:e>
                            <m:sub>
                              <m:r>
                                <a:rPr lang="en-US" sz="1800" b="0" i="1">
                                  <a:solidFill>
                                    <a:srgbClr val="00B0F0"/>
                                  </a:solidFill>
                                  <a:latin typeface="Cambria Math"/>
                                </a:rPr>
                                <m:t>𝑠</m:t>
                              </m:r>
                            </m:sub>
                          </m:sSub>
                        </m:num>
                        <m:den>
                          <m:sSub>
                            <m:sSubPr>
                              <m:ctrlPr>
                                <a:rPr lang="en-US" sz="1800" b="0" i="1">
                                  <a:solidFill>
                                    <a:srgbClr val="00B0F0"/>
                                  </a:solidFill>
                                  <a:latin typeface="Cambria Math"/>
                                </a:rPr>
                              </m:ctrlPr>
                            </m:sSubPr>
                            <m:e>
                              <m:r>
                                <a:rPr lang="en-US" sz="1800" b="0" i="1">
                                  <a:solidFill>
                                    <a:srgbClr val="00B0F0"/>
                                  </a:solidFill>
                                  <a:latin typeface="Cambria Math"/>
                                  <a:ea typeface="Cambria Math"/>
                                </a:rPr>
                                <m:t>𝑉</m:t>
                              </m:r>
                            </m:e>
                            <m:sub>
                              <m:r>
                                <a:rPr lang="en-US" sz="1800" b="0" i="1">
                                  <a:solidFill>
                                    <a:srgbClr val="00B0F0"/>
                                  </a:solidFill>
                                  <a:latin typeface="Cambria Math"/>
                                  <a:ea typeface="Cambria Math"/>
                                </a:rPr>
                                <m:t>𝑔𝑎𝑝</m:t>
                              </m:r>
                            </m:sub>
                          </m:sSub>
                          <m:r>
                            <a:rPr lang="en-US" sz="1800" b="0" i="1">
                              <a:solidFill>
                                <a:srgbClr val="00B0F0"/>
                              </a:solidFill>
                              <a:latin typeface="Cambria Math"/>
                            </a:rPr>
                            <m:t>(</m:t>
                          </m:r>
                          <m:r>
                            <a:rPr lang="en-US" sz="1800" b="0" i="1">
                              <a:solidFill>
                                <a:srgbClr val="00B0F0"/>
                              </a:solidFill>
                              <a:latin typeface="Cambria Math"/>
                              <a:ea typeface="Cambria Math"/>
                            </a:rPr>
                            <m:t>𝛽</m:t>
                          </m:r>
                          <m:r>
                            <a:rPr lang="en-US" sz="1800" b="0" i="1">
                              <a:solidFill>
                                <a:srgbClr val="00B0F0"/>
                              </a:solidFill>
                              <a:latin typeface="Cambria Math"/>
                              <a:ea typeface="Cambria Math"/>
                            </a:rPr>
                            <m:t>+1)</m:t>
                          </m:r>
                        </m:den>
                      </m:f>
                      <m:r>
                        <m:rPr>
                          <m:nor/>
                        </m:rPr>
                        <a:rPr lang="en-US" sz="1800" b="0" i="0">
                          <a:solidFill>
                            <a:srgbClr val="00B0F0"/>
                          </a:solidFill>
                          <a:latin typeface="Cambria Math"/>
                        </a:rPr>
                        <m:t>co</m:t>
                      </m:r>
                      <m:r>
                        <a:rPr lang="en-US" sz="1800" b="0" i="1">
                          <a:solidFill>
                            <a:srgbClr val="00B0F0"/>
                          </a:solidFill>
                          <a:latin typeface="Cambria Math"/>
                        </a:rPr>
                        <m:t>𝑠</m:t>
                      </m:r>
                      <m:sSub>
                        <m:sSubPr>
                          <m:ctrlPr>
                            <a:rPr lang="en-US" sz="1800" b="0" i="1">
                              <a:solidFill>
                                <a:srgbClr val="00B0F0"/>
                              </a:solidFill>
                              <a:latin typeface="Cambria Math"/>
                            </a:rPr>
                          </m:ctrlPr>
                        </m:sSubPr>
                        <m:e>
                          <m:r>
                            <a:rPr lang="en-US" sz="1800" b="0" i="1">
                              <a:solidFill>
                                <a:srgbClr val="00B0F0"/>
                              </a:solidFill>
                              <a:latin typeface="Cambria Math"/>
                              <a:ea typeface="Cambria Math"/>
                            </a:rPr>
                            <m:t>𝜑</m:t>
                          </m:r>
                        </m:e>
                        <m:sub>
                          <m:r>
                            <a:rPr lang="en-US" sz="1800" b="0" i="1">
                              <a:solidFill>
                                <a:srgbClr val="00B0F0"/>
                              </a:solidFill>
                              <a:latin typeface="Cambria Math"/>
                            </a:rPr>
                            <m:t>𝑠</m:t>
                          </m:r>
                        </m:sub>
                      </m:sSub>
                    </m:oMath>
                  </m:oMathPara>
                </a14:m>
                <a:endParaRPr lang="en-US" sz="1800" dirty="0">
                  <a:solidFill>
                    <a:srgbClr val="00B0F0"/>
                  </a:solidFill>
                </a:endParaRPr>
              </a:p>
            </p:txBody>
          </p:sp>
        </mc:Choice>
        <mc:Fallback>
          <p:sp>
            <p:nvSpPr>
              <p:cNvPr id="11" name="TextBox 4"/>
              <p:cNvSpPr txBox="1">
                <a:spLocks noRot="1" noChangeAspect="1" noMove="1" noResize="1" noEditPoints="1" noAdjustHandles="1" noChangeArrowheads="1" noChangeShapeType="1" noTextEdit="1"/>
              </p:cNvSpPr>
              <p:nvPr/>
            </p:nvSpPr>
            <p:spPr>
              <a:xfrm>
                <a:off x="4798607" y="4588495"/>
                <a:ext cx="3248876" cy="691151"/>
              </a:xfrm>
              <a:prstGeom prst="rect">
                <a:avLst/>
              </a:prstGeom>
              <a:blipFill rotWithShape="1">
                <a:blip r:embed="rId7"/>
                <a:stretch>
                  <a:fillRect/>
                </a:stretch>
              </a:blipFill>
            </p:spPr>
            <p:txBody>
              <a:bodyPr/>
              <a:lstStyle/>
              <a:p>
                <a:r>
                  <a:rPr lang="zh-CN" altLang="en-US">
                    <a:noFill/>
                  </a:rPr>
                  <a:t> </a:t>
                </a:r>
              </a:p>
            </p:txBody>
          </p:sp>
        </mc:Fallback>
      </mc:AlternateContent>
      <p:sp>
        <p:nvSpPr>
          <p:cNvPr id="12" name="TextBox 11"/>
          <p:cNvSpPr txBox="1"/>
          <p:nvPr/>
        </p:nvSpPr>
        <p:spPr>
          <a:xfrm>
            <a:off x="375478" y="6280309"/>
            <a:ext cx="8172450" cy="461665"/>
          </a:xfrm>
          <a:prstGeom prst="rect">
            <a:avLst/>
          </a:prstGeom>
          <a:noFill/>
        </p:spPr>
        <p:txBody>
          <a:bodyPr wrap="square" rtlCol="0">
            <a:spAutoFit/>
          </a:bodyPr>
          <a:lstStyle/>
          <a:p>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[1] </a:t>
            </a:r>
            <a:r>
              <a:rPr lang="en-US" altLang="zh-CN" sz="1200" dirty="0" err="1" smtClean="0">
                <a:solidFill>
                  <a:schemeClr val="tx1">
                    <a:lumMod val="75000"/>
                    <a:lumOff val="25000"/>
                  </a:schemeClr>
                </a:solidFill>
                <a:latin typeface="Times New Roman" panose="02020603050405020304" pitchFamily="18" charset="0"/>
                <a:cs typeface="Times New Roman" panose="02020603050405020304" pitchFamily="18" charset="0"/>
              </a:rPr>
              <a:t>Haipeng</a:t>
            </a:r>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 Wang. </a:t>
            </a:r>
            <a:r>
              <a:rPr lang="en-US" altLang="zh-CN" sz="1200" dirty="0">
                <a:solidFill>
                  <a:schemeClr val="tx1">
                    <a:lumMod val="75000"/>
                    <a:lumOff val="25000"/>
                  </a:schemeClr>
                </a:solidFill>
                <a:latin typeface="Times New Roman" panose="02020603050405020304" pitchFamily="18" charset="0"/>
                <a:cs typeface="Times New Roman" panose="02020603050405020304" pitchFamily="18" charset="0"/>
              </a:rPr>
              <a:t>Beam-Cavity Interaction Related SRF System Design Principles and Simulation Techniques (I</a:t>
            </a:r>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 IHEP Seminar, Dec.1, 2015, Beijing  </a:t>
            </a:r>
            <a:endParaRPr lang="en-US" altLang="zh-CN" sz="12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659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rgbClr val="7030A0"/>
                </a:solidFill>
              </a:rPr>
              <a:t>Stability of the system</a:t>
            </a:r>
            <a:endParaRPr lang="zh-CN" altLang="en-US" b="1"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5</a:t>
            </a:fld>
            <a:endParaRPr lang="zh-CN" altLang="en-US"/>
          </a:p>
        </p:txBody>
      </p:sp>
      <p:grpSp>
        <p:nvGrpSpPr>
          <p:cNvPr id="8" name="Group 114"/>
          <p:cNvGrpSpPr>
            <a:grpSpLocks/>
          </p:cNvGrpSpPr>
          <p:nvPr/>
        </p:nvGrpSpPr>
        <p:grpSpPr bwMode="auto">
          <a:xfrm>
            <a:off x="315912" y="1066803"/>
            <a:ext cx="8466138" cy="1571626"/>
            <a:chOff x="160" y="438"/>
            <a:chExt cx="5333" cy="990"/>
          </a:xfrm>
        </p:grpSpPr>
        <p:sp>
          <p:nvSpPr>
            <p:cNvPr id="18" name="Text Box 90"/>
            <p:cNvSpPr txBox="1">
              <a:spLocks noChangeArrowheads="1"/>
            </p:cNvSpPr>
            <p:nvPr/>
          </p:nvSpPr>
          <p:spPr bwMode="auto">
            <a:xfrm>
              <a:off x="160" y="438"/>
              <a:ext cx="3160"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a:r>
                <a:rPr lang="en-GB" altLang="zh-CN" sz="1800" dirty="0">
                  <a:ea typeface="宋体" charset="-122"/>
                </a:rPr>
                <a:t>The </a:t>
              </a:r>
              <a:r>
                <a:rPr lang="it-IT" sz="1800" dirty="0"/>
                <a:t>1</a:t>
              </a:r>
              <a:r>
                <a:rPr lang="it-IT" sz="1800" baseline="30000" dirty="0"/>
                <a:t>st</a:t>
              </a:r>
              <a:r>
                <a:rPr lang="it-IT" sz="1800" dirty="0"/>
                <a:t> </a:t>
              </a:r>
              <a:r>
                <a:rPr lang="en-GB" altLang="zh-CN" sz="1800" dirty="0">
                  <a:ea typeface="宋体" charset="-122"/>
                </a:rPr>
                <a:t>Robinson condition states that the beam is stable at positive </a:t>
              </a:r>
              <a:r>
                <a:rPr lang="en-GB" altLang="zh-CN" sz="1800" b="1" i="1" dirty="0">
                  <a:latin typeface="Symbol" pitchFamily="18" charset="2"/>
                  <a:ea typeface="宋体" charset="-122"/>
                </a:rPr>
                <a:t>h</a:t>
              </a:r>
              <a:r>
                <a:rPr lang="en-GB" altLang="zh-CN" sz="1800" dirty="0">
                  <a:ea typeface="宋体" charset="-122"/>
                </a:rPr>
                <a:t> if the </a:t>
              </a:r>
              <a:r>
                <a:rPr lang="en-GB" altLang="zh-CN" sz="1800" dirty="0">
                  <a:ea typeface="宋体" charset="-122"/>
                </a:rPr>
                <a:t>lower </a:t>
              </a:r>
              <a:r>
                <a:rPr lang="en-GB" altLang="zh-CN" sz="1800" dirty="0" smtClean="0">
                  <a:ea typeface="宋体" charset="-122"/>
                </a:rPr>
                <a:t>synchrotron </a:t>
              </a:r>
              <a:r>
                <a:rPr lang="en-GB" altLang="zh-CN" sz="1800" dirty="0">
                  <a:ea typeface="宋体" charset="-122"/>
                </a:rPr>
                <a:t>sideband samples a larger cavity resistive impedance with respect to the </a:t>
              </a:r>
              <a:r>
                <a:rPr lang="en-GB" altLang="zh-CN" sz="1800" dirty="0">
                  <a:ea typeface="宋体" charset="-122"/>
                </a:rPr>
                <a:t>upper synchrotron </a:t>
              </a:r>
              <a:r>
                <a:rPr lang="en-GB" altLang="zh-CN" sz="1800" dirty="0">
                  <a:ea typeface="宋体" charset="-122"/>
                </a:rPr>
                <a:t>sideband (the opposite for negative </a:t>
              </a:r>
              <a:r>
                <a:rPr lang="en-GB" altLang="zh-CN" sz="1800" b="1" i="1" dirty="0">
                  <a:latin typeface="Symbol" pitchFamily="18" charset="2"/>
                  <a:ea typeface="宋体" charset="-122"/>
                </a:rPr>
                <a:t>h</a:t>
              </a:r>
              <a:r>
                <a:rPr lang="en-GB" altLang="zh-CN" sz="1800" dirty="0">
                  <a:ea typeface="宋体" charset="-122"/>
                </a:rPr>
                <a:t>). </a:t>
              </a:r>
              <a:endParaRPr lang="it-IT" sz="1800" dirty="0"/>
            </a:p>
          </p:txBody>
        </p:sp>
        <p:pic>
          <p:nvPicPr>
            <p:cNvPr id="19" name="Picture 91" descr="C:\Documents and Settings\Administrator\Documenti\Didattica\xCAS2005\AM-PMdetu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0" y="544"/>
              <a:ext cx="1018" cy="880"/>
            </a:xfrm>
            <a:prstGeom prst="rect">
              <a:avLst/>
            </a:prstGeom>
            <a:noFill/>
            <a:extLst>
              <a:ext uri="{909E8E84-426E-40DD-AFC4-6F175D3DCCD1}">
                <a14:hiddenFill xmlns:a14="http://schemas.microsoft.com/office/drawing/2010/main">
                  <a:solidFill>
                    <a:srgbClr val="FFFFFF"/>
                  </a:solidFill>
                </a14:hiddenFill>
              </a:ext>
            </a:extLst>
          </p:spPr>
        </p:pic>
        <p:pic>
          <p:nvPicPr>
            <p:cNvPr id="20" name="图片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0" y="544"/>
              <a:ext cx="1023" cy="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Rectangle 96"/>
            <p:cNvSpPr>
              <a:spLocks noChangeArrowheads="1"/>
            </p:cNvSpPr>
            <p:nvPr/>
          </p:nvSpPr>
          <p:spPr bwMode="auto">
            <a:xfrm>
              <a:off x="4503" y="591"/>
              <a:ext cx="558" cy="18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zh-CN" altLang="en-US"/>
            </a:p>
          </p:txBody>
        </p:sp>
        <p:sp>
          <p:nvSpPr>
            <p:cNvPr id="23" name="Rectangle 97"/>
            <p:cNvSpPr>
              <a:spLocks noChangeArrowheads="1"/>
            </p:cNvSpPr>
            <p:nvPr/>
          </p:nvSpPr>
          <p:spPr bwMode="auto">
            <a:xfrm>
              <a:off x="3831" y="585"/>
              <a:ext cx="498" cy="18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zh-CN" altLang="en-US"/>
            </a:p>
          </p:txBody>
        </p:sp>
        <p:sp>
          <p:nvSpPr>
            <p:cNvPr id="24" name="Text Box 95"/>
            <p:cNvSpPr txBox="1">
              <a:spLocks noChangeArrowheads="1"/>
            </p:cNvSpPr>
            <p:nvPr/>
          </p:nvSpPr>
          <p:spPr bwMode="auto">
            <a:xfrm>
              <a:off x="4405" y="548"/>
              <a:ext cx="67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000" i="1" dirty="0">
                  <a:latin typeface="Symbol" pitchFamily="18" charset="2"/>
                  <a:ea typeface="宋体" charset="-122"/>
                </a:rPr>
                <a:t>h </a:t>
              </a:r>
              <a:r>
                <a:rPr lang="en-GB" altLang="zh-CN" sz="1000" i="1" dirty="0">
                  <a:ea typeface="宋体" charset="-122"/>
                </a:rPr>
                <a:t>&gt;0</a:t>
              </a:r>
              <a:r>
                <a:rPr lang="en-GB" altLang="zh-CN" sz="1000" dirty="0">
                  <a:ea typeface="宋体" charset="-122"/>
                </a:rPr>
                <a:t> =&gt; unstable</a:t>
              </a:r>
            </a:p>
            <a:p>
              <a:r>
                <a:rPr lang="en-GB" altLang="zh-CN" sz="1000" i="1" dirty="0">
                  <a:latin typeface="Symbol" pitchFamily="18" charset="2"/>
                  <a:ea typeface="宋体" charset="-122"/>
                </a:rPr>
                <a:t>h </a:t>
              </a:r>
              <a:r>
                <a:rPr lang="en-GB" altLang="zh-CN" sz="1000" i="1" dirty="0">
                  <a:ea typeface="宋体" charset="-122"/>
                </a:rPr>
                <a:t>&lt;0</a:t>
              </a:r>
              <a:r>
                <a:rPr lang="en-GB" altLang="zh-CN" sz="1000" dirty="0">
                  <a:ea typeface="宋体" charset="-122"/>
                </a:rPr>
                <a:t> =&gt; stable</a:t>
              </a:r>
            </a:p>
          </p:txBody>
        </p:sp>
        <p:sp>
          <p:nvSpPr>
            <p:cNvPr id="25" name="Oval 99"/>
            <p:cNvSpPr>
              <a:spLocks noChangeArrowheads="1"/>
            </p:cNvSpPr>
            <p:nvPr/>
          </p:nvSpPr>
          <p:spPr bwMode="auto">
            <a:xfrm>
              <a:off x="3978" y="1158"/>
              <a:ext cx="276" cy="102"/>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zh-CN" altLang="en-US"/>
            </a:p>
          </p:txBody>
        </p:sp>
        <p:sp>
          <p:nvSpPr>
            <p:cNvPr id="26" name="Text Box 98"/>
            <p:cNvSpPr txBox="1">
              <a:spLocks noChangeArrowheads="1"/>
            </p:cNvSpPr>
            <p:nvPr/>
          </p:nvSpPr>
          <p:spPr bwMode="auto">
            <a:xfrm>
              <a:off x="3944" y="1114"/>
              <a:ext cx="33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000" i="1">
                  <a:latin typeface="Symbol" pitchFamily="18" charset="2"/>
                  <a:ea typeface="宋体" charset="-122"/>
                </a:rPr>
                <a:t>w + w</a:t>
              </a:r>
              <a:r>
                <a:rPr lang="en-GB" altLang="zh-CN" sz="1000" i="1" baseline="-25000">
                  <a:ea typeface="宋体" charset="-122"/>
                </a:rPr>
                <a:t>s</a:t>
              </a:r>
            </a:p>
          </p:txBody>
        </p:sp>
        <p:sp>
          <p:nvSpPr>
            <p:cNvPr id="27" name="Oval 100"/>
            <p:cNvSpPr>
              <a:spLocks noChangeArrowheads="1"/>
            </p:cNvSpPr>
            <p:nvPr/>
          </p:nvSpPr>
          <p:spPr bwMode="auto">
            <a:xfrm>
              <a:off x="3504" y="939"/>
              <a:ext cx="276" cy="102"/>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zh-CN" altLang="en-US"/>
            </a:p>
          </p:txBody>
        </p:sp>
        <p:sp>
          <p:nvSpPr>
            <p:cNvPr id="28" name="Text Box 101"/>
            <p:cNvSpPr txBox="1">
              <a:spLocks noChangeArrowheads="1"/>
            </p:cNvSpPr>
            <p:nvPr/>
          </p:nvSpPr>
          <p:spPr bwMode="auto">
            <a:xfrm>
              <a:off x="3470" y="895"/>
              <a:ext cx="33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000" i="1">
                  <a:latin typeface="Symbol" pitchFamily="18" charset="2"/>
                  <a:ea typeface="宋体" charset="-122"/>
                </a:rPr>
                <a:t>w - w</a:t>
              </a:r>
              <a:r>
                <a:rPr lang="en-GB" altLang="zh-CN" sz="1000" i="1" baseline="-25000">
                  <a:ea typeface="宋体" charset="-122"/>
                </a:rPr>
                <a:t>s</a:t>
              </a:r>
            </a:p>
          </p:txBody>
        </p:sp>
        <p:sp>
          <p:nvSpPr>
            <p:cNvPr id="29" name="Oval 102"/>
            <p:cNvSpPr>
              <a:spLocks noChangeArrowheads="1"/>
            </p:cNvSpPr>
            <p:nvPr/>
          </p:nvSpPr>
          <p:spPr bwMode="auto">
            <a:xfrm>
              <a:off x="5064" y="936"/>
              <a:ext cx="276" cy="102"/>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zh-CN" altLang="en-US"/>
            </a:p>
          </p:txBody>
        </p:sp>
        <p:sp>
          <p:nvSpPr>
            <p:cNvPr id="30" name="Text Box 103"/>
            <p:cNvSpPr txBox="1">
              <a:spLocks noChangeArrowheads="1"/>
            </p:cNvSpPr>
            <p:nvPr/>
          </p:nvSpPr>
          <p:spPr bwMode="auto">
            <a:xfrm>
              <a:off x="5030" y="892"/>
              <a:ext cx="33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000" i="1">
                  <a:latin typeface="Symbol" pitchFamily="18" charset="2"/>
                  <a:ea typeface="宋体" charset="-122"/>
                </a:rPr>
                <a:t>w + w</a:t>
              </a:r>
              <a:r>
                <a:rPr lang="en-GB" altLang="zh-CN" sz="1000" i="1" baseline="-25000">
                  <a:ea typeface="宋体" charset="-122"/>
                </a:rPr>
                <a:t>s</a:t>
              </a:r>
            </a:p>
          </p:txBody>
        </p:sp>
        <p:sp>
          <p:nvSpPr>
            <p:cNvPr id="31" name="Oval 104"/>
            <p:cNvSpPr>
              <a:spLocks noChangeArrowheads="1"/>
            </p:cNvSpPr>
            <p:nvPr/>
          </p:nvSpPr>
          <p:spPr bwMode="auto">
            <a:xfrm>
              <a:off x="4605" y="1131"/>
              <a:ext cx="276" cy="102"/>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zh-CN" altLang="en-US"/>
            </a:p>
          </p:txBody>
        </p:sp>
        <p:sp>
          <p:nvSpPr>
            <p:cNvPr id="32" name="Text Box 105"/>
            <p:cNvSpPr txBox="1">
              <a:spLocks noChangeArrowheads="1"/>
            </p:cNvSpPr>
            <p:nvPr/>
          </p:nvSpPr>
          <p:spPr bwMode="auto">
            <a:xfrm>
              <a:off x="4571" y="1087"/>
              <a:ext cx="33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000" i="1">
                  <a:latin typeface="Symbol" pitchFamily="18" charset="2"/>
                  <a:ea typeface="宋体" charset="-122"/>
                </a:rPr>
                <a:t>w - w</a:t>
              </a:r>
              <a:r>
                <a:rPr lang="en-GB" altLang="zh-CN" sz="1000" i="1" baseline="-25000">
                  <a:ea typeface="宋体" charset="-122"/>
                </a:rPr>
                <a:t>s</a:t>
              </a:r>
            </a:p>
          </p:txBody>
        </p:sp>
        <p:sp>
          <p:nvSpPr>
            <p:cNvPr id="22" name="Text Box 94"/>
            <p:cNvSpPr txBox="1">
              <a:spLocks noChangeArrowheads="1"/>
            </p:cNvSpPr>
            <p:nvPr/>
          </p:nvSpPr>
          <p:spPr bwMode="auto">
            <a:xfrm>
              <a:off x="3742" y="553"/>
              <a:ext cx="67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000" i="1" dirty="0">
                  <a:latin typeface="Symbol" pitchFamily="18" charset="2"/>
                  <a:ea typeface="宋体" charset="-122"/>
                </a:rPr>
                <a:t>h </a:t>
              </a:r>
              <a:r>
                <a:rPr lang="en-GB" altLang="zh-CN" sz="1000" i="1" dirty="0">
                  <a:ea typeface="宋体" charset="-122"/>
                </a:rPr>
                <a:t>&gt;0</a:t>
              </a:r>
              <a:r>
                <a:rPr lang="en-GB" altLang="zh-CN" sz="1000" dirty="0">
                  <a:ea typeface="宋体" charset="-122"/>
                </a:rPr>
                <a:t> =&gt; stable</a:t>
              </a:r>
            </a:p>
            <a:p>
              <a:r>
                <a:rPr lang="en-GB" altLang="zh-CN" sz="1000" i="1" dirty="0">
                  <a:latin typeface="Symbol" pitchFamily="18" charset="2"/>
                  <a:ea typeface="宋体" charset="-122"/>
                </a:rPr>
                <a:t>h </a:t>
              </a:r>
              <a:r>
                <a:rPr lang="en-GB" altLang="zh-CN" sz="1000" i="1" dirty="0">
                  <a:ea typeface="宋体" charset="-122"/>
                </a:rPr>
                <a:t>&lt;0</a:t>
              </a:r>
              <a:r>
                <a:rPr lang="en-GB" altLang="zh-CN" sz="1000" dirty="0">
                  <a:ea typeface="宋体" charset="-122"/>
                </a:rPr>
                <a:t> =&gt; unstable</a:t>
              </a:r>
            </a:p>
          </p:txBody>
        </p:sp>
      </p:grpSp>
      <p:sp>
        <p:nvSpPr>
          <p:cNvPr id="10" name="Text Box 109"/>
          <p:cNvSpPr txBox="1">
            <a:spLocks noChangeArrowheads="1"/>
          </p:cNvSpPr>
          <p:nvPr/>
        </p:nvSpPr>
        <p:spPr bwMode="auto">
          <a:xfrm>
            <a:off x="312737" y="3828259"/>
            <a:ext cx="8521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a:r>
              <a:rPr lang="en-GB" altLang="zh-CN" sz="1800" dirty="0">
                <a:ea typeface="宋体" charset="-122"/>
              </a:rPr>
              <a:t>The Robinson 2</a:t>
            </a:r>
            <a:r>
              <a:rPr lang="en-GB" altLang="zh-CN" sz="1800" baseline="30000" dirty="0">
                <a:ea typeface="宋体" charset="-122"/>
              </a:rPr>
              <a:t>nd</a:t>
            </a:r>
            <a:r>
              <a:rPr lang="en-GB" altLang="zh-CN" sz="1800" dirty="0">
                <a:ea typeface="宋体" charset="-122"/>
              </a:rPr>
              <a:t> limit can be also derived from the bunched beam coherent instabilities theory. The coherent frequency of the barycentre motion of the bunches </a:t>
            </a:r>
            <a:r>
              <a:rPr lang="en-GB" altLang="zh-CN" sz="1800" b="1" i="1" dirty="0" err="1">
                <a:latin typeface="Symbol" pitchFamily="18" charset="2"/>
                <a:ea typeface="宋体" charset="-122"/>
              </a:rPr>
              <a:t>w</a:t>
            </a:r>
            <a:r>
              <a:rPr lang="en-GB" altLang="zh-CN" sz="1800" b="1" i="1" baseline="-25000" dirty="0" err="1">
                <a:ea typeface="宋体" charset="-122"/>
              </a:rPr>
              <a:t>s</a:t>
            </a:r>
            <a:r>
              <a:rPr lang="en-GB" altLang="zh-CN" sz="1600" b="1" i="1" baseline="-38000" dirty="0" err="1">
                <a:ea typeface="宋体" charset="-122"/>
              </a:rPr>
              <a:t>c</a:t>
            </a:r>
            <a:r>
              <a:rPr lang="en-GB" altLang="zh-CN" sz="1800" dirty="0">
                <a:ea typeface="宋体" charset="-122"/>
              </a:rPr>
              <a:t> is given by:</a:t>
            </a:r>
          </a:p>
        </p:txBody>
      </p:sp>
      <p:pic>
        <p:nvPicPr>
          <p:cNvPr id="11" name="图片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24" y="4561685"/>
            <a:ext cx="4859338" cy="744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 name="Text Box 111"/>
          <p:cNvSpPr txBox="1">
            <a:spLocks noChangeArrowheads="1"/>
          </p:cNvSpPr>
          <p:nvPr/>
        </p:nvSpPr>
        <p:spPr bwMode="auto">
          <a:xfrm>
            <a:off x="309562" y="5418934"/>
            <a:ext cx="8521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a:r>
              <a:rPr lang="en-GB" altLang="zh-CN" sz="1800" dirty="0">
                <a:ea typeface="宋体" charset="-122"/>
              </a:rPr>
              <a:t>and the Robinson 2</a:t>
            </a:r>
            <a:r>
              <a:rPr lang="en-GB" altLang="zh-CN" sz="1800" baseline="30000" dirty="0">
                <a:ea typeface="宋体" charset="-122"/>
              </a:rPr>
              <a:t>nd</a:t>
            </a:r>
            <a:r>
              <a:rPr lang="en-GB" altLang="zh-CN" sz="1800" dirty="0">
                <a:ea typeface="宋体" charset="-122"/>
              </a:rPr>
              <a:t> limit is reached when </a:t>
            </a:r>
            <a:r>
              <a:rPr lang="en-GB" altLang="zh-CN" sz="1800" b="1" i="1" dirty="0" err="1">
                <a:latin typeface="Symbol" pitchFamily="18" charset="2"/>
                <a:ea typeface="宋体" charset="-122"/>
              </a:rPr>
              <a:t>w</a:t>
            </a:r>
            <a:r>
              <a:rPr lang="en-GB" altLang="zh-CN" sz="1800" b="1" i="1" baseline="-25000" dirty="0" err="1">
                <a:ea typeface="宋体" charset="-122"/>
              </a:rPr>
              <a:t>s</a:t>
            </a:r>
            <a:r>
              <a:rPr lang="en-GB" altLang="zh-CN" sz="1600" b="1" i="1" baseline="-38000" dirty="0" err="1">
                <a:ea typeface="宋体" charset="-122"/>
              </a:rPr>
              <a:t>c</a:t>
            </a:r>
            <a:r>
              <a:rPr lang="en-GB" altLang="zh-CN" sz="1800" dirty="0">
                <a:ea typeface="宋体" charset="-122"/>
              </a:rPr>
              <a:t> gets to </a:t>
            </a:r>
            <a:r>
              <a:rPr lang="en-GB" altLang="zh-CN" sz="1800" dirty="0" smtClean="0">
                <a:ea typeface="宋体" charset="-122"/>
              </a:rPr>
              <a:t>zero</a:t>
            </a:r>
            <a:r>
              <a:rPr lang="en-GB" altLang="zh-CN" sz="1800" dirty="0">
                <a:ea typeface="宋体" charset="-122"/>
              </a:rPr>
              <a:t>.</a:t>
            </a:r>
            <a:endParaRPr lang="en-GB" altLang="zh-CN" sz="1800" dirty="0">
              <a:ea typeface="宋体" charset="-122"/>
            </a:endParaRPr>
          </a:p>
        </p:txBody>
      </p:sp>
      <p:sp>
        <p:nvSpPr>
          <p:cNvPr id="15" name="Text Box 113"/>
          <p:cNvSpPr txBox="1">
            <a:spLocks noChangeArrowheads="1"/>
          </p:cNvSpPr>
          <p:nvPr/>
        </p:nvSpPr>
        <p:spPr bwMode="auto">
          <a:xfrm>
            <a:off x="312737" y="2439996"/>
            <a:ext cx="3643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GB" altLang="zh-CN" sz="1800" dirty="0">
                <a:ea typeface="宋体" charset="-122"/>
              </a:rPr>
              <a:t>The damping constant </a:t>
            </a:r>
            <a:r>
              <a:rPr lang="en-GB" altLang="zh-CN" sz="1800" b="1" i="1" dirty="0" err="1">
                <a:latin typeface="Symbol" pitchFamily="18" charset="2"/>
                <a:ea typeface="宋体" charset="-122"/>
              </a:rPr>
              <a:t>a</a:t>
            </a:r>
            <a:r>
              <a:rPr lang="en-GB" altLang="zh-CN" sz="1800" b="1" i="1" baseline="-25000" dirty="0" err="1">
                <a:ea typeface="宋体" charset="-122"/>
              </a:rPr>
              <a:t>R</a:t>
            </a:r>
            <a:r>
              <a:rPr lang="en-GB" altLang="zh-CN" sz="1800" dirty="0">
                <a:ea typeface="宋体" charset="-122"/>
              </a:rPr>
              <a:t> is given by:</a:t>
            </a:r>
            <a:endParaRPr lang="en-GB" altLang="zh-CN" dirty="0">
              <a:ea typeface="宋体" charset="-122"/>
            </a:endParaRPr>
          </a:p>
        </p:txBody>
      </p:sp>
      <p:graphicFrame>
        <p:nvGraphicFramePr>
          <p:cNvPr id="34" name="对象 33"/>
          <p:cNvGraphicFramePr>
            <a:graphicFrameLocks noChangeAspect="1"/>
          </p:cNvGraphicFramePr>
          <p:nvPr>
            <p:extLst>
              <p:ext uri="{D42A27DB-BD31-4B8C-83A1-F6EECF244321}">
                <p14:modId xmlns:p14="http://schemas.microsoft.com/office/powerpoint/2010/main" val="3012676320"/>
              </p:ext>
            </p:extLst>
          </p:nvPr>
        </p:nvGraphicFramePr>
        <p:xfrm>
          <a:off x="2590800" y="2952750"/>
          <a:ext cx="3962400" cy="952500"/>
        </p:xfrm>
        <a:graphic>
          <a:graphicData uri="http://schemas.openxmlformats.org/presentationml/2006/ole">
            <mc:AlternateContent xmlns:mc="http://schemas.openxmlformats.org/markup-compatibility/2006">
              <mc:Choice xmlns:v="urn:schemas-microsoft-com:vml" Requires="v">
                <p:oleObj spid="_x0000_s10281" name="Equation" r:id="rId6" imgW="3962160" imgH="952200" progId="Equation.DSMT4">
                  <p:embed/>
                </p:oleObj>
              </mc:Choice>
              <mc:Fallback>
                <p:oleObj name="Equation" r:id="rId6" imgW="3962160" imgH="952200" progId="Equation.DSMT4">
                  <p:embed/>
                  <p:pic>
                    <p:nvPicPr>
                      <p:cNvPr id="0" name=""/>
                      <p:cNvPicPr/>
                      <p:nvPr/>
                    </p:nvPicPr>
                    <p:blipFill>
                      <a:blip r:embed="rId7"/>
                      <a:stretch>
                        <a:fillRect/>
                      </a:stretch>
                    </p:blipFill>
                    <p:spPr>
                      <a:xfrm>
                        <a:off x="2590800" y="2952750"/>
                        <a:ext cx="3962400" cy="952500"/>
                      </a:xfrm>
                      <a:prstGeom prst="rect">
                        <a:avLst/>
                      </a:prstGeom>
                    </p:spPr>
                  </p:pic>
                </p:oleObj>
              </mc:Fallback>
            </mc:AlternateContent>
          </a:graphicData>
        </a:graphic>
      </p:graphicFrame>
      <p:sp>
        <p:nvSpPr>
          <p:cNvPr id="35" name="TextBox 34"/>
          <p:cNvSpPr txBox="1"/>
          <p:nvPr/>
        </p:nvSpPr>
        <p:spPr>
          <a:xfrm>
            <a:off x="471171" y="6268224"/>
            <a:ext cx="8172450" cy="276999"/>
          </a:xfrm>
          <a:prstGeom prst="rect">
            <a:avLst/>
          </a:prstGeom>
          <a:noFill/>
        </p:spPr>
        <p:txBody>
          <a:bodyPr wrap="square" rtlCol="0">
            <a:spAutoFit/>
          </a:bodyPr>
          <a:lstStyle/>
          <a:p>
            <a:r>
              <a:rPr lang="en-US" altLang="zh-CN" sz="1200" dirty="0" smtClean="0">
                <a:solidFill>
                  <a:schemeClr val="bg2">
                    <a:lumMod val="25000"/>
                  </a:schemeClr>
                </a:solidFill>
                <a:latin typeface="Times New Roman" panose="02020603050405020304" pitchFamily="18" charset="0"/>
                <a:cs typeface="Times New Roman" panose="02020603050405020304" pitchFamily="18" charset="0"/>
              </a:rPr>
              <a:t>[1] </a:t>
            </a:r>
            <a:r>
              <a:rPr lang="en-GB" altLang="zh-CN" sz="1200" dirty="0">
                <a:solidFill>
                  <a:schemeClr val="bg2">
                    <a:lumMod val="25000"/>
                  </a:schemeClr>
                </a:solidFill>
                <a:latin typeface="Times New Roman" panose="02020603050405020304" pitchFamily="18" charset="0"/>
                <a:ea typeface="宋体" charset="-122"/>
                <a:cs typeface="Times New Roman" panose="02020603050405020304" pitchFamily="18" charset="0"/>
              </a:rPr>
              <a:t>Alessandro Gallo</a:t>
            </a:r>
            <a:r>
              <a:rPr lang="en-US" altLang="zh-CN" sz="1200" dirty="0" smtClean="0">
                <a:solidFill>
                  <a:schemeClr val="bg2">
                    <a:lumMod val="25000"/>
                  </a:schemeClr>
                </a:solidFill>
                <a:latin typeface="Times New Roman" panose="02020603050405020304" pitchFamily="18" charset="0"/>
                <a:cs typeface="Times New Roman" panose="02020603050405020304" pitchFamily="18" charset="0"/>
              </a:rPr>
              <a:t>. </a:t>
            </a:r>
            <a:r>
              <a:rPr lang="en-GB" altLang="zh-CN" sz="1200" dirty="0">
                <a:solidFill>
                  <a:schemeClr val="bg2">
                    <a:lumMod val="25000"/>
                  </a:schemeClr>
                </a:solidFill>
                <a:latin typeface="Times New Roman" panose="02020603050405020304" pitchFamily="18" charset="0"/>
                <a:ea typeface="宋体" charset="-122"/>
                <a:cs typeface="Times New Roman" panose="02020603050405020304" pitchFamily="18" charset="0"/>
              </a:rPr>
              <a:t>Beam Loading and Low-level RF Control</a:t>
            </a:r>
            <a:r>
              <a:rPr lang="it-IT" altLang="zh-CN" sz="1200" dirty="0">
                <a:solidFill>
                  <a:schemeClr val="bg2">
                    <a:lumMod val="25000"/>
                  </a:schemeClr>
                </a:solidFill>
                <a:latin typeface="Times New Roman" panose="02020603050405020304" pitchFamily="18" charset="0"/>
                <a:cs typeface="Times New Roman" panose="02020603050405020304" pitchFamily="18" charset="0"/>
              </a:rPr>
              <a:t> </a:t>
            </a:r>
            <a:r>
              <a:rPr lang="en-GB" altLang="zh-CN" sz="1200" dirty="0">
                <a:solidFill>
                  <a:schemeClr val="bg2">
                    <a:lumMod val="25000"/>
                  </a:schemeClr>
                </a:solidFill>
                <a:latin typeface="Times New Roman" panose="02020603050405020304" pitchFamily="18" charset="0"/>
                <a:ea typeface="宋体" charset="-122"/>
                <a:cs typeface="Times New Roman" panose="02020603050405020304" pitchFamily="18" charset="0"/>
              </a:rPr>
              <a:t>in Storage </a:t>
            </a:r>
            <a:r>
              <a:rPr lang="en-GB" altLang="zh-CN" sz="1200" dirty="0" smtClean="0">
                <a:solidFill>
                  <a:schemeClr val="bg2">
                    <a:lumMod val="25000"/>
                  </a:schemeClr>
                </a:solidFill>
                <a:latin typeface="Times New Roman" panose="02020603050405020304" pitchFamily="18" charset="0"/>
                <a:ea typeface="宋体" charset="-122"/>
                <a:cs typeface="Times New Roman" panose="02020603050405020304" pitchFamily="18" charset="0"/>
              </a:rPr>
              <a:t>Rings.</a:t>
            </a:r>
            <a:endParaRPr lang="en-US" altLang="zh-CN" sz="12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4838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49" y="174058"/>
            <a:ext cx="8382001" cy="617513"/>
          </a:xfrm>
        </p:spPr>
        <p:txBody>
          <a:bodyPr>
            <a:normAutofit/>
          </a:bodyPr>
          <a:lstStyle/>
          <a:p>
            <a:r>
              <a:rPr lang="en-US" altLang="zh-CN" b="1" dirty="0">
                <a:solidFill>
                  <a:srgbClr val="7030A0"/>
                </a:solidFill>
                <a:cs typeface="Arial" panose="020B0604020202020204" pitchFamily="34" charset="0"/>
              </a:rPr>
              <a:t>Loaded Generator-Cavity-Beam </a:t>
            </a:r>
            <a:r>
              <a:rPr lang="en-US" altLang="zh-CN" b="1" dirty="0" smtClean="0">
                <a:solidFill>
                  <a:srgbClr val="7030A0"/>
                </a:solidFill>
                <a:cs typeface="Arial" panose="020B0604020202020204" pitchFamily="34" charset="0"/>
              </a:rPr>
              <a:t>System</a:t>
            </a:r>
            <a:endParaRPr lang="zh-CN" altLang="en-US" dirty="0">
              <a:solidFill>
                <a:srgbClr val="7030A0"/>
              </a:solidFill>
              <a:cs typeface="Arial" panose="020B0604020202020204" pitchFamily="34" charset="0"/>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6</a:t>
            </a:fld>
            <a:endParaRPr lang="zh-CN" alt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6021" y="1600200"/>
            <a:ext cx="4424362" cy="2113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356021" y="830685"/>
            <a:ext cx="6705600" cy="738664"/>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Both generator and beam are considered as current source, </a:t>
            </a:r>
          </a:p>
          <a:p>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generator feed energy in to cavity;</a:t>
            </a:r>
          </a:p>
          <a:p>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beam extracts energy from cavity.</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7" name="TextBox 6"/>
              <p:cNvSpPr txBox="1"/>
              <p:nvPr/>
            </p:nvSpPr>
            <p:spPr>
              <a:xfrm>
                <a:off x="70739" y="2050339"/>
                <a:ext cx="2627305" cy="41203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𝑉</m:t>
                          </m:r>
                        </m:e>
                        <m:sub>
                          <m:r>
                            <a:rPr lang="en-US" sz="2000" b="0" i="1" smtClean="0">
                              <a:latin typeface="Cambria Math"/>
                            </a:rPr>
                            <m:t>𝐺</m:t>
                          </m:r>
                        </m:sub>
                      </m:sSub>
                      <m:r>
                        <a:rPr lang="en-US" sz="2000" b="0" i="1" smtClean="0">
                          <a:latin typeface="Cambria Math"/>
                        </a:rPr>
                        <m:t>=</m:t>
                      </m:r>
                      <m:sSub>
                        <m:sSubPr>
                          <m:ctrlPr>
                            <a:rPr lang="en-US" sz="2000" b="0" i="1" smtClean="0">
                              <a:latin typeface="Cambria Math"/>
                            </a:rPr>
                          </m:ctrlPr>
                        </m:sSubPr>
                        <m:e>
                          <m:r>
                            <a:rPr lang="en-US" sz="2000" b="0" i="1" smtClean="0">
                              <a:latin typeface="Cambria Math"/>
                            </a:rPr>
                            <m:t>𝑅</m:t>
                          </m:r>
                        </m:e>
                        <m:sub>
                          <m:r>
                            <a:rPr lang="en-US" sz="2000" b="0" i="1" smtClean="0">
                              <a:latin typeface="Cambria Math"/>
                            </a:rPr>
                            <m:t>𝐿</m:t>
                          </m:r>
                        </m:sub>
                      </m:sSub>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𝐺</m:t>
                          </m:r>
                        </m:sub>
                      </m:sSub>
                      <m:r>
                        <m:rPr>
                          <m:nor/>
                        </m:rPr>
                        <a:rPr lang="en-US" sz="2000" b="0" i="0" smtClean="0">
                          <a:latin typeface="Cambria Math"/>
                        </a:rPr>
                        <m:t>cos</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Sup>
                        <m:sSupPr>
                          <m:ctrlPr>
                            <a:rPr lang="en-US" sz="2000" b="0" i="1" smtClean="0">
                              <a:latin typeface="Cambria Math"/>
                            </a:rPr>
                          </m:ctrlPr>
                        </m:sSupPr>
                        <m:e>
                          <m:r>
                            <a:rPr lang="en-US" sz="2000" b="0" i="1" smtClean="0">
                              <a:latin typeface="Cambria Math"/>
                            </a:rPr>
                            <m:t>𝑒</m:t>
                          </m:r>
                        </m:e>
                        <m:sup>
                          <m:r>
                            <a:rPr lang="en-US" sz="2000" b="0" i="1" smtClean="0">
                              <a:latin typeface="Cambria Math"/>
                            </a:rPr>
                            <m:t>𝑖</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up>
                      </m:sSup>
                    </m:oMath>
                  </m:oMathPara>
                </a14:m>
                <a:endParaRPr lang="en-US" sz="2000" dirty="0"/>
              </a:p>
            </p:txBody>
          </p:sp>
        </mc:Choice>
        <mc:Fallback>
          <p:sp>
            <p:nvSpPr>
              <p:cNvPr id="7" name="TextBox 6"/>
              <p:cNvSpPr txBox="1">
                <a:spLocks noRot="1" noChangeAspect="1" noMove="1" noResize="1" noEditPoints="1" noAdjustHandles="1" noChangeArrowheads="1" noChangeShapeType="1" noTextEdit="1"/>
              </p:cNvSpPr>
              <p:nvPr/>
            </p:nvSpPr>
            <p:spPr>
              <a:xfrm>
                <a:off x="70739" y="2050339"/>
                <a:ext cx="2627305" cy="412036"/>
              </a:xfrm>
              <a:prstGeom prst="rect">
                <a:avLst/>
              </a:prstGeom>
              <a:blipFill rotWithShape="1">
                <a:blip r:embed="rId3"/>
                <a:stretch>
                  <a:fillRect b="-13235"/>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6495444" y="2895600"/>
                <a:ext cx="2627305" cy="41203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𝑉</m:t>
                          </m:r>
                        </m:e>
                        <m:sub>
                          <m:r>
                            <a:rPr lang="en-US" sz="2000" b="0" i="1" smtClean="0">
                              <a:latin typeface="Cambria Math"/>
                            </a:rPr>
                            <m:t>𝐵</m:t>
                          </m:r>
                        </m:sub>
                      </m:sSub>
                      <m:r>
                        <a:rPr lang="en-US" sz="2000" b="0" i="1" smtClean="0">
                          <a:latin typeface="Cambria Math"/>
                        </a:rPr>
                        <m:t>=</m:t>
                      </m:r>
                      <m:sSub>
                        <m:sSubPr>
                          <m:ctrlPr>
                            <a:rPr lang="en-US" sz="2000" b="0" i="1" smtClean="0">
                              <a:latin typeface="Cambria Math"/>
                            </a:rPr>
                          </m:ctrlPr>
                        </m:sSubPr>
                        <m:e>
                          <m:r>
                            <a:rPr lang="en-US" sz="2000" b="0" i="1" smtClean="0">
                              <a:latin typeface="Cambria Math"/>
                            </a:rPr>
                            <m:t>𝑅</m:t>
                          </m:r>
                        </m:e>
                        <m:sub>
                          <m:r>
                            <a:rPr lang="en-US" sz="2000" b="0" i="1" smtClean="0">
                              <a:latin typeface="Cambria Math"/>
                            </a:rPr>
                            <m:t>𝐿</m:t>
                          </m:r>
                        </m:sub>
                      </m:sSub>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𝐵</m:t>
                          </m:r>
                        </m:sub>
                      </m:sSub>
                      <m:r>
                        <m:rPr>
                          <m:nor/>
                        </m:rPr>
                        <a:rPr lang="en-US" sz="2000" b="0" i="0" smtClean="0">
                          <a:latin typeface="Cambria Math"/>
                        </a:rPr>
                        <m:t>cos</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Sup>
                        <m:sSupPr>
                          <m:ctrlPr>
                            <a:rPr lang="en-US" sz="2000" b="0" i="1" smtClean="0">
                              <a:latin typeface="Cambria Math"/>
                            </a:rPr>
                          </m:ctrlPr>
                        </m:sSupPr>
                        <m:e>
                          <m:r>
                            <a:rPr lang="en-US" sz="2000" b="0" i="1" smtClean="0">
                              <a:latin typeface="Cambria Math"/>
                            </a:rPr>
                            <m:t>𝑒</m:t>
                          </m:r>
                        </m:e>
                        <m:sup>
                          <m:r>
                            <a:rPr lang="en-US" sz="2000" b="0" i="1" smtClean="0">
                              <a:latin typeface="Cambria Math"/>
                            </a:rPr>
                            <m:t>𝑖</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up>
                      </m:sSup>
                    </m:oMath>
                  </m:oMathPara>
                </a14:m>
                <a:endParaRPr lang="en-US" sz="2000" dirty="0"/>
              </a:p>
            </p:txBody>
          </p:sp>
        </mc:Choice>
        <mc:Fallback>
          <p:sp>
            <p:nvSpPr>
              <p:cNvPr id="8" name="TextBox 7"/>
              <p:cNvSpPr txBox="1">
                <a:spLocks noRot="1" noChangeAspect="1" noMove="1" noResize="1" noEditPoints="1" noAdjustHandles="1" noChangeArrowheads="1" noChangeShapeType="1" noTextEdit="1"/>
              </p:cNvSpPr>
              <p:nvPr/>
            </p:nvSpPr>
            <p:spPr>
              <a:xfrm>
                <a:off x="6495444" y="2895600"/>
                <a:ext cx="2627305" cy="412036"/>
              </a:xfrm>
              <a:prstGeom prst="rect">
                <a:avLst/>
              </a:prstGeom>
              <a:blipFill rotWithShape="1">
                <a:blip r:embed="rId4"/>
                <a:stretch>
                  <a:fillRect b="-13235"/>
                </a:stretch>
              </a:blipFill>
            </p:spPr>
            <p:txBody>
              <a:bodyPr/>
              <a:lstStyle/>
              <a:p>
                <a:r>
                  <a:rPr lang="zh-CN" altLang="en-US">
                    <a:noFill/>
                  </a:rPr>
                  <a:t> </a:t>
                </a:r>
              </a:p>
            </p:txBody>
          </p:sp>
        </mc:Fallback>
      </mc:AlternateContent>
      <p:sp>
        <p:nvSpPr>
          <p:cNvPr id="9" name="TextBox 8"/>
          <p:cNvSpPr txBox="1"/>
          <p:nvPr/>
        </p:nvSpPr>
        <p:spPr>
          <a:xfrm>
            <a:off x="1219200" y="4105870"/>
            <a:ext cx="6705600" cy="1569660"/>
          </a:xfrm>
          <a:prstGeom prst="rect">
            <a:avLst/>
          </a:prstGeom>
          <a:no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When above transition, particles with higher energy have larger revolution time. Beam current needs to lags cavity voltage to satisfy the phase stability criteria, which means the beam effective impedance is inductive. </a:t>
            </a:r>
          </a:p>
          <a:p>
            <a:r>
              <a:rPr lang="en-US" sz="1600" dirty="0" smtClean="0">
                <a:latin typeface="Times New Roman" panose="02020603050405020304" pitchFamily="18" charset="0"/>
                <a:cs typeface="Times New Roman" panose="02020603050405020304" pitchFamily="18" charset="0"/>
              </a:rPr>
              <a:t>So, for the generator to see a resistive impedance, the cavity needs to be capacitive-detuned, it </a:t>
            </a:r>
            <a:r>
              <a:rPr lang="en-US" sz="1600" dirty="0" smtClean="0">
                <a:solidFill>
                  <a:srgbClr val="C00000"/>
                </a:solidFill>
                <a:latin typeface="Times New Roman" panose="02020603050405020304" pitchFamily="18" charset="0"/>
                <a:cs typeface="Times New Roman" panose="02020603050405020304" pitchFamily="18" charset="0"/>
              </a:rPr>
              <a:t>means </a:t>
            </a:r>
            <a:r>
              <a:rPr lang="en-US" sz="1600" dirty="0">
                <a:solidFill>
                  <a:srgbClr val="C00000"/>
                </a:solidFill>
                <a:latin typeface="Symbol" panose="05050102010706020507" pitchFamily="18" charset="2"/>
                <a:cs typeface="Times New Roman" panose="02020603050405020304" pitchFamily="18" charset="0"/>
              </a:rPr>
              <a:t>y</a:t>
            </a:r>
            <a:r>
              <a:rPr lang="en-US" sz="1600" baseline="-25000" dirty="0">
                <a:solidFill>
                  <a:srgbClr val="C00000"/>
                </a:solidFill>
                <a:latin typeface="Times New Roman" panose="02020603050405020304" pitchFamily="18" charset="0"/>
                <a:cs typeface="Times New Roman" panose="02020603050405020304" pitchFamily="18" charset="0"/>
              </a:rPr>
              <a:t>T</a:t>
            </a:r>
            <a:r>
              <a:rPr lang="en-US" sz="1600" dirty="0">
                <a:solidFill>
                  <a:srgbClr val="C00000"/>
                </a:solidFill>
                <a:latin typeface="Times New Roman" panose="02020603050405020304" pitchFamily="18" charset="0"/>
                <a:cs typeface="Times New Roman" panose="02020603050405020304" pitchFamily="18" charset="0"/>
              </a:rPr>
              <a:t> &lt; 0 </a:t>
            </a:r>
            <a:r>
              <a:rPr lang="en-US" sz="1600" dirty="0" smtClean="0">
                <a:solidFill>
                  <a:srgbClr val="C00000"/>
                </a:solidFill>
                <a:latin typeface="Times New Roman" panose="02020603050405020304" pitchFamily="18" charset="0"/>
                <a:cs typeface="Times New Roman" panose="02020603050405020304" pitchFamily="18" charset="0"/>
              </a:rPr>
              <a:t>and </a:t>
            </a:r>
            <a:r>
              <a:rPr lang="en-US" sz="1600" dirty="0" smtClean="0">
                <a:solidFill>
                  <a:srgbClr val="C00000"/>
                </a:solidFill>
                <a:latin typeface="Symbol" panose="05050102010706020507" pitchFamily="18" charset="2"/>
                <a:cs typeface="Times New Roman" panose="02020603050405020304" pitchFamily="18" charset="0"/>
              </a:rPr>
              <a:t>w</a:t>
            </a:r>
            <a:r>
              <a:rPr lang="en-US" sz="1600" baseline="-25000" dirty="0" smtClean="0">
                <a:solidFill>
                  <a:srgbClr val="C00000"/>
                </a:solidFill>
                <a:latin typeface="Times New Roman" panose="02020603050405020304" pitchFamily="18" charset="0"/>
                <a:cs typeface="Times New Roman" panose="02020603050405020304" pitchFamily="18" charset="0"/>
              </a:rPr>
              <a:t>0 </a:t>
            </a:r>
            <a:r>
              <a:rPr lang="en-US" sz="1600" dirty="0" smtClean="0">
                <a:solidFill>
                  <a:srgbClr val="C00000"/>
                </a:solidFill>
                <a:latin typeface="Times New Roman" panose="02020603050405020304" pitchFamily="18" charset="0"/>
                <a:cs typeface="Times New Roman" panose="02020603050405020304" pitchFamily="18" charset="0"/>
              </a:rPr>
              <a:t>&lt;</a:t>
            </a:r>
            <a:r>
              <a:rPr lang="en-US" sz="1600" dirty="0" smtClean="0">
                <a:solidFill>
                  <a:srgbClr val="C00000"/>
                </a:solidFill>
                <a:latin typeface="Symbol" panose="05050102010706020507" pitchFamily="18" charset="2"/>
                <a:cs typeface="Times New Roman" panose="02020603050405020304" pitchFamily="18" charset="0"/>
              </a:rPr>
              <a:t> w</a:t>
            </a:r>
            <a:r>
              <a:rPr lang="en-US" sz="1600" baseline="-25000" dirty="0" smtClean="0">
                <a:solidFill>
                  <a:srgbClr val="C00000"/>
                </a:solidFill>
                <a:latin typeface="Times New Roman" panose="02020603050405020304" pitchFamily="18" charset="0"/>
                <a:cs typeface="Times New Roman" panose="02020603050405020304" pitchFamily="18" charset="0"/>
              </a:rPr>
              <a:t>RF</a:t>
            </a:r>
            <a:r>
              <a:rPr lang="en-US" sz="1600" dirty="0" smtClean="0">
                <a:latin typeface="Times New Roman" panose="02020603050405020304" pitchFamily="18" charset="0"/>
                <a:cs typeface="Times New Roman" panose="02020603050405020304" pitchFamily="18" charset="0"/>
              </a:rPr>
              <a:t>, and voltage lags beam current by the phase |</a:t>
            </a:r>
            <a:r>
              <a:rPr lang="en-US" sz="1600" dirty="0" smtClean="0">
                <a:latin typeface="Symbol" panose="05050102010706020507" pitchFamily="18" charset="2"/>
                <a:cs typeface="Times New Roman" panose="02020603050405020304" pitchFamily="18" charset="0"/>
              </a:rPr>
              <a:t>y</a:t>
            </a:r>
            <a:r>
              <a:rPr lang="en-US" sz="1600" baseline="-25000" dirty="0" smtClean="0">
                <a:latin typeface="Times New Roman" panose="02020603050405020304" pitchFamily="18" charset="0"/>
                <a:cs typeface="Times New Roman" panose="02020603050405020304" pitchFamily="18" charset="0"/>
              </a:rPr>
              <a:t>T</a:t>
            </a:r>
            <a:r>
              <a:rPr lang="en-US" sz="1600" dirty="0" smtClean="0">
                <a:latin typeface="Times New Roman" panose="02020603050405020304" pitchFamily="18" charset="0"/>
                <a:cs typeface="Times New Roman" panose="02020603050405020304" pitchFamily="18" charset="0"/>
              </a:rPr>
              <a:t>|, because then cavity impedance looks capacitive.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309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5392" y="135958"/>
            <a:ext cx="7886700" cy="617513"/>
          </a:xfrm>
        </p:spPr>
        <p:txBody>
          <a:bodyPr>
            <a:normAutofit/>
          </a:bodyPr>
          <a:lstStyle/>
          <a:p>
            <a:r>
              <a:rPr lang="en-US" altLang="zh-CN" b="1" dirty="0">
                <a:solidFill>
                  <a:srgbClr val="7030A0"/>
                </a:solidFill>
                <a:cs typeface="Times New Roman" panose="02020603050405020304" pitchFamily="18" charset="0"/>
              </a:rPr>
              <a:t>Beam Loading and </a:t>
            </a:r>
            <a:r>
              <a:rPr lang="en-US" altLang="zh-CN" b="1" dirty="0" err="1">
                <a:solidFill>
                  <a:srgbClr val="7030A0"/>
                </a:solidFill>
                <a:cs typeface="Times New Roman" panose="02020603050405020304" pitchFamily="18" charset="0"/>
              </a:rPr>
              <a:t>Phasor</a:t>
            </a:r>
            <a:r>
              <a:rPr lang="en-US" altLang="zh-CN" b="1" dirty="0">
                <a:solidFill>
                  <a:srgbClr val="7030A0"/>
                </a:solidFill>
                <a:cs typeface="Times New Roman" panose="02020603050405020304" pitchFamily="18" charset="0"/>
              </a:rPr>
              <a:t> </a:t>
            </a:r>
            <a:r>
              <a:rPr lang="en-US" altLang="zh-CN" b="1" dirty="0" smtClean="0">
                <a:solidFill>
                  <a:srgbClr val="7030A0"/>
                </a:solidFill>
                <a:cs typeface="Times New Roman" panose="02020603050405020304" pitchFamily="18" charset="0"/>
              </a:rPr>
              <a:t>Diagram</a:t>
            </a:r>
            <a:endParaRPr lang="zh-CN" altLang="en-US"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7</a:t>
            </a:fld>
            <a:endParaRPr lang="zh-CN" altLang="en-US"/>
          </a:p>
        </p:txBody>
      </p:sp>
      <mc:AlternateContent xmlns:mc="http://schemas.openxmlformats.org/markup-compatibility/2006">
        <mc:Choice xmlns:a14="http://schemas.microsoft.com/office/drawing/2010/main" Requires="a14">
          <p:sp>
            <p:nvSpPr>
              <p:cNvPr id="5" name="TextBox 4"/>
              <p:cNvSpPr txBox="1">
                <a:spLocks noChangeAspect="1"/>
              </p:cNvSpPr>
              <p:nvPr/>
            </p:nvSpPr>
            <p:spPr>
              <a:xfrm>
                <a:off x="186702" y="1057305"/>
                <a:ext cx="5452097" cy="5360698"/>
              </a:xfrm>
              <a:prstGeom prst="rect">
                <a:avLst/>
              </a:prstGeom>
              <a:noFill/>
            </p:spPr>
            <p:txBody>
              <a:bodyPr wrap="square" rtlCol="0">
                <a:spAutoFit/>
              </a:bodyPr>
              <a:lstStyle/>
              <a:p>
                <a:r>
                  <a:rPr lang="en-US" sz="1800" dirty="0" smtClean="0">
                    <a:solidFill>
                      <a:srgbClr val="0049DA"/>
                    </a:solidFill>
                    <a:latin typeface="Symbol" panose="05050102010706020507" pitchFamily="18" charset="2"/>
                    <a:cs typeface="Times New Roman" panose="02020603050405020304" pitchFamily="18" charset="0"/>
                  </a:rPr>
                  <a:t>y</a:t>
                </a:r>
                <a:r>
                  <a:rPr lang="en-US" sz="1800" baseline="-25000" dirty="0" smtClean="0">
                    <a:solidFill>
                      <a:srgbClr val="0049DA"/>
                    </a:solidFill>
                    <a:latin typeface="Times New Roman" panose="02020603050405020304" pitchFamily="18" charset="0"/>
                    <a:cs typeface="Times New Roman" panose="02020603050405020304" pitchFamily="18" charset="0"/>
                  </a:rPr>
                  <a:t>T</a:t>
                </a:r>
                <a:r>
                  <a:rPr lang="en-US" sz="1800" dirty="0" smtClean="0">
                    <a:solidFill>
                      <a:srgbClr val="0049DA"/>
                    </a:solidFill>
                    <a:latin typeface="Times New Roman" panose="02020603050405020304" pitchFamily="18" charset="0"/>
                    <a:cs typeface="Times New Roman" panose="02020603050405020304" pitchFamily="18" charset="0"/>
                  </a:rPr>
                  <a:t>: Tuning angle of impedance</a:t>
                </a:r>
              </a:p>
              <a:p>
                <a:r>
                  <a:rPr lang="en-US" sz="1800" dirty="0">
                    <a:latin typeface="Times New Roman" panose="02020603050405020304" pitchFamily="18" charset="0"/>
                    <a:cs typeface="Times New Roman" panose="02020603050405020304" pitchFamily="18" charset="0"/>
                  </a:rPr>
                  <a:t>	</a:t>
                </a:r>
                <a:r>
                  <a:rPr lang="en-US" sz="1800" dirty="0">
                    <a:latin typeface="Symbol" panose="05050102010706020507" pitchFamily="18" charset="2"/>
                    <a:cs typeface="Times New Roman" panose="02020603050405020304" pitchFamily="18" charset="0"/>
                  </a:rPr>
                  <a:t> </a:t>
                </a:r>
                <a:r>
                  <a:rPr lang="en-US" sz="1800" dirty="0" smtClean="0">
                    <a:latin typeface="Symbol" panose="05050102010706020507" pitchFamily="18" charset="2"/>
                    <a:cs typeface="Times New Roman" panose="02020603050405020304" pitchFamily="18" charset="0"/>
                  </a:rPr>
                  <a:t>y</a:t>
                </a:r>
                <a:r>
                  <a:rPr lang="en-US" sz="1800" baseline="-25000" dirty="0" smtClean="0">
                    <a:latin typeface="Times New Roman" panose="02020603050405020304" pitchFamily="18" charset="0"/>
                    <a:cs typeface="Times New Roman" panose="02020603050405020304" pitchFamily="18" charset="0"/>
                  </a:rPr>
                  <a:t>T</a:t>
                </a:r>
                <a:r>
                  <a:rPr lang="en-US" sz="1800" dirty="0" smtClean="0">
                    <a:latin typeface="Times New Roman" panose="02020603050405020304" pitchFamily="18" charset="0"/>
                    <a:cs typeface="Times New Roman" panose="02020603050405020304" pitchFamily="18" charset="0"/>
                  </a:rPr>
                  <a:t> &lt; 0 for above transition</a:t>
                </a:r>
              </a:p>
              <a:p>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loaded impedance: </a:t>
                </a:r>
                <a14:m>
                  <m:oMath xmlns:m="http://schemas.openxmlformats.org/officeDocument/2006/math">
                    <m:f>
                      <m:fPr>
                        <m:ctrlPr>
                          <a:rPr lang="en-US" sz="1800" b="0" i="1" smtClean="0">
                            <a:latin typeface="Cambria Math"/>
                            <a:cs typeface="Times New Roman" panose="02020603050405020304" pitchFamily="18" charset="0"/>
                          </a:rPr>
                        </m:ctrlPr>
                      </m:fPr>
                      <m:num>
                        <m:r>
                          <a:rPr lang="en-US" sz="1800" b="0" i="1" smtClean="0">
                            <a:latin typeface="Cambria Math"/>
                            <a:cs typeface="Times New Roman" panose="02020603050405020304" pitchFamily="18" charset="0"/>
                          </a:rPr>
                          <m:t>1</m:t>
                        </m:r>
                      </m:num>
                      <m:den>
                        <m:r>
                          <a:rPr lang="en-US" sz="1800" b="0" i="1" smtClean="0">
                            <a:latin typeface="Cambria Math"/>
                            <a:cs typeface="Times New Roman" panose="02020603050405020304" pitchFamily="18" charset="0"/>
                          </a:rPr>
                          <m:t>𝑍</m:t>
                        </m:r>
                      </m:den>
                    </m:f>
                    <m:r>
                      <a:rPr lang="en-US" sz="1800" b="0" i="1" smtClean="0">
                        <a:latin typeface="Cambria Math"/>
                        <a:cs typeface="Times New Roman" panose="02020603050405020304" pitchFamily="18" charset="0"/>
                      </a:rPr>
                      <m:t>=</m:t>
                    </m:r>
                    <m:f>
                      <m:fPr>
                        <m:ctrlPr>
                          <a:rPr lang="en-US" sz="1800" b="0" i="1" smtClean="0">
                            <a:latin typeface="Cambria Math"/>
                            <a:cs typeface="Times New Roman" panose="02020603050405020304" pitchFamily="18" charset="0"/>
                          </a:rPr>
                        </m:ctrlPr>
                      </m:fPr>
                      <m:num>
                        <m:r>
                          <a:rPr lang="en-US" sz="1800" b="0" i="1" smtClean="0">
                            <a:latin typeface="Cambria Math"/>
                            <a:cs typeface="Times New Roman" panose="02020603050405020304" pitchFamily="18" charset="0"/>
                          </a:rPr>
                          <m:t>1</m:t>
                        </m:r>
                      </m:num>
                      <m:den>
                        <m:sSub>
                          <m:sSubPr>
                            <m:ctrlPr>
                              <a:rPr lang="en-US" sz="1800" b="0" i="1" smtClean="0">
                                <a:latin typeface="Cambria Math"/>
                                <a:cs typeface="Times New Roman" panose="02020603050405020304" pitchFamily="18" charset="0"/>
                              </a:rPr>
                            </m:ctrlPr>
                          </m:sSubPr>
                          <m:e>
                            <m:r>
                              <a:rPr lang="en-US" sz="1800" b="0" i="1" smtClean="0">
                                <a:latin typeface="Cambria Math"/>
                                <a:cs typeface="Times New Roman" panose="02020603050405020304" pitchFamily="18" charset="0"/>
                              </a:rPr>
                              <m:t>𝑅</m:t>
                            </m:r>
                          </m:e>
                          <m:sub>
                            <m:r>
                              <a:rPr lang="en-US" sz="1800" b="0" i="1" smtClean="0">
                                <a:latin typeface="Cambria Math"/>
                                <a:cs typeface="Times New Roman" panose="02020603050405020304" pitchFamily="18" charset="0"/>
                              </a:rPr>
                              <m:t>𝐿</m:t>
                            </m:r>
                          </m:sub>
                        </m:sSub>
                      </m:den>
                    </m:f>
                    <m:d>
                      <m:dPr>
                        <m:ctrlPr>
                          <a:rPr lang="en-US" sz="1800" b="0" i="1" smtClean="0">
                            <a:latin typeface="Cambria Math"/>
                            <a:cs typeface="Times New Roman" panose="02020603050405020304" pitchFamily="18" charset="0"/>
                          </a:rPr>
                        </m:ctrlPr>
                      </m:dPr>
                      <m:e>
                        <m:r>
                          <a:rPr lang="en-US" sz="1800" b="0" i="1" smtClean="0">
                            <a:latin typeface="Cambria Math"/>
                            <a:cs typeface="Times New Roman" panose="02020603050405020304" pitchFamily="18" charset="0"/>
                          </a:rPr>
                          <m:t>1+</m:t>
                        </m:r>
                        <m:r>
                          <a:rPr lang="en-US" sz="1800" b="0" i="1" smtClean="0">
                            <a:latin typeface="Cambria Math"/>
                            <a:cs typeface="Times New Roman" panose="02020603050405020304" pitchFamily="18" charset="0"/>
                          </a:rPr>
                          <m:t>𝑖</m:t>
                        </m:r>
                        <m:sSub>
                          <m:sSubPr>
                            <m:ctrlPr>
                              <a:rPr lang="en-US" sz="1800" i="1">
                                <a:latin typeface="Cambria Math"/>
                                <a:cs typeface="Times New Roman" panose="02020603050405020304" pitchFamily="18" charset="0"/>
                              </a:rPr>
                            </m:ctrlPr>
                          </m:sSubPr>
                          <m:e>
                            <m:r>
                              <a:rPr lang="en-US" sz="1800" i="1">
                                <a:latin typeface="Cambria Math"/>
                                <a:cs typeface="Times New Roman" panose="02020603050405020304" pitchFamily="18" charset="0"/>
                              </a:rPr>
                              <m:t>𝑄</m:t>
                            </m:r>
                          </m:e>
                          <m:sub>
                            <m:r>
                              <a:rPr lang="en-US" sz="1800" i="1">
                                <a:latin typeface="Cambria Math"/>
                                <a:cs typeface="Times New Roman" panose="02020603050405020304" pitchFamily="18" charset="0"/>
                              </a:rPr>
                              <m:t>𝐿</m:t>
                            </m:r>
                          </m:sub>
                        </m:sSub>
                        <m:f>
                          <m:fPr>
                            <m:ctrlPr>
                              <a:rPr lang="en-US" sz="1800" i="1">
                                <a:latin typeface="Cambria Math"/>
                                <a:cs typeface="Times New Roman" panose="02020603050405020304" pitchFamily="18" charset="0"/>
                              </a:rPr>
                            </m:ctrlPr>
                          </m:fPr>
                          <m:num>
                            <m:sSubSup>
                              <m:sSubSupPr>
                                <m:ctrlPr>
                                  <a:rPr lang="en-US" sz="1800" i="1">
                                    <a:latin typeface="Cambria Math"/>
                                    <a:ea typeface="Cambria Math"/>
                                    <a:cs typeface="Times New Roman" panose="02020603050405020304" pitchFamily="18" charset="0"/>
                                  </a:rPr>
                                </m:ctrlPr>
                              </m:sSubSupPr>
                              <m:e>
                                <m:r>
                                  <a:rPr lang="en-US" sz="1800" i="1">
                                    <a:latin typeface="Cambria Math"/>
                                    <a:ea typeface="Cambria Math"/>
                                    <a:cs typeface="Times New Roman" panose="02020603050405020304" pitchFamily="18" charset="0"/>
                                  </a:rPr>
                                  <m:t>𝜔</m:t>
                                </m:r>
                              </m:e>
                              <m:sub>
                                <m:r>
                                  <a:rPr lang="en-US" sz="1800" i="1">
                                    <a:latin typeface="Cambria Math"/>
                                    <a:ea typeface="Cambria Math"/>
                                    <a:cs typeface="Times New Roman" panose="02020603050405020304" pitchFamily="18" charset="0"/>
                                  </a:rPr>
                                  <m:t>𝑅𝐹</m:t>
                                </m:r>
                              </m:sub>
                              <m:sup>
                                <m:r>
                                  <a:rPr lang="en-US" sz="1800" i="1">
                                    <a:latin typeface="Cambria Math"/>
                                    <a:cs typeface="Times New Roman" panose="02020603050405020304" pitchFamily="18" charset="0"/>
                                  </a:rPr>
                                  <m:t>2</m:t>
                                </m:r>
                              </m:sup>
                            </m:sSubSup>
                            <m:r>
                              <a:rPr lang="en-US" sz="1800" i="1">
                                <a:latin typeface="Cambria Math"/>
                                <a:ea typeface="Cambria Math"/>
                                <a:cs typeface="Times New Roman" panose="02020603050405020304" pitchFamily="18" charset="0"/>
                              </a:rPr>
                              <m:t>−</m:t>
                            </m:r>
                            <m:sSubSup>
                              <m:sSubSupPr>
                                <m:ctrlPr>
                                  <a:rPr lang="en-US" sz="1800" i="1">
                                    <a:latin typeface="Cambria Math"/>
                                    <a:ea typeface="Cambria Math"/>
                                    <a:cs typeface="Times New Roman" panose="02020603050405020304" pitchFamily="18" charset="0"/>
                                  </a:rPr>
                                </m:ctrlPr>
                              </m:sSubSupPr>
                              <m:e>
                                <m:r>
                                  <a:rPr lang="en-US" sz="1800" i="1">
                                    <a:latin typeface="Cambria Math"/>
                                    <a:ea typeface="Cambria Math"/>
                                    <a:cs typeface="Times New Roman" panose="02020603050405020304" pitchFamily="18" charset="0"/>
                                  </a:rPr>
                                  <m:t>𝜔</m:t>
                                </m:r>
                              </m:e>
                              <m:sub>
                                <m:r>
                                  <a:rPr lang="en-US" sz="1800" i="1">
                                    <a:latin typeface="Cambria Math"/>
                                    <a:ea typeface="Cambria Math"/>
                                    <a:cs typeface="Times New Roman" panose="02020603050405020304" pitchFamily="18" charset="0"/>
                                  </a:rPr>
                                  <m:t>0</m:t>
                                </m:r>
                              </m:sub>
                              <m:sup>
                                <m:r>
                                  <a:rPr lang="en-US" sz="1800" i="1">
                                    <a:latin typeface="Cambria Math"/>
                                    <a:cs typeface="Times New Roman" panose="02020603050405020304" pitchFamily="18" charset="0"/>
                                  </a:rPr>
                                  <m:t>2</m:t>
                                </m:r>
                              </m:sup>
                            </m:sSubSup>
                          </m:num>
                          <m:den>
                            <m:sSub>
                              <m:sSubPr>
                                <m:ctrlPr>
                                  <a:rPr lang="en-US" sz="1800" i="1">
                                    <a:latin typeface="Cambria Math"/>
                                    <a:cs typeface="Times New Roman" panose="02020603050405020304" pitchFamily="18" charset="0"/>
                                  </a:rPr>
                                </m:ctrlPr>
                              </m:sSubPr>
                              <m:e>
                                <m:r>
                                  <a:rPr lang="en-US" sz="1800" i="1">
                                    <a:latin typeface="Cambria Math"/>
                                    <a:ea typeface="Cambria Math"/>
                                    <a:cs typeface="Times New Roman" panose="02020603050405020304" pitchFamily="18" charset="0"/>
                                  </a:rPr>
                                  <m:t>𝜔</m:t>
                                </m:r>
                              </m:e>
                              <m:sub>
                                <m:r>
                                  <a:rPr lang="en-US" sz="1800" i="1">
                                    <a:latin typeface="Cambria Math"/>
                                    <a:cs typeface="Times New Roman" panose="02020603050405020304" pitchFamily="18" charset="0"/>
                                  </a:rPr>
                                  <m:t>𝑅𝐹</m:t>
                                </m:r>
                              </m:sub>
                            </m:sSub>
                            <m:sSub>
                              <m:sSubPr>
                                <m:ctrlPr>
                                  <a:rPr lang="en-US" sz="1800" i="1">
                                    <a:latin typeface="Cambria Math"/>
                                    <a:cs typeface="Times New Roman" panose="02020603050405020304" pitchFamily="18" charset="0"/>
                                  </a:rPr>
                                </m:ctrlPr>
                              </m:sSubPr>
                              <m:e>
                                <m:r>
                                  <a:rPr lang="en-US" sz="1800" i="1">
                                    <a:latin typeface="Cambria Math"/>
                                    <a:ea typeface="Cambria Math"/>
                                    <a:cs typeface="Times New Roman" panose="02020603050405020304" pitchFamily="18" charset="0"/>
                                  </a:rPr>
                                  <m:t>𝜔</m:t>
                                </m:r>
                              </m:e>
                              <m:sub>
                                <m:r>
                                  <a:rPr lang="en-US" sz="1800" i="1">
                                    <a:latin typeface="Cambria Math"/>
                                    <a:cs typeface="Times New Roman" panose="02020603050405020304" pitchFamily="18" charset="0"/>
                                  </a:rPr>
                                  <m:t>0</m:t>
                                </m:r>
                              </m:sub>
                            </m:sSub>
                          </m:den>
                        </m:f>
                      </m:e>
                    </m:d>
                  </m:oMath>
                </a14:m>
                <a:endParaRPr lang="en-US" sz="1800" dirty="0" smtClean="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en-US" sz="1800" b="0" i="1" smtClean="0">
                        <a:latin typeface="Cambria Math"/>
                        <a:cs typeface="Times New Roman" panose="02020603050405020304" pitchFamily="18" charset="0"/>
                      </a:rPr>
                      <m:t>tan</m:t>
                    </m:r>
                    <m:sSub>
                      <m:sSubPr>
                        <m:ctrlPr>
                          <a:rPr lang="en-US" sz="1800" b="0" i="1" smtClean="0">
                            <a:latin typeface="Cambria Math"/>
                            <a:cs typeface="Times New Roman" panose="02020603050405020304" pitchFamily="18" charset="0"/>
                          </a:rPr>
                        </m:ctrlPr>
                      </m:sSubPr>
                      <m:e>
                        <m:r>
                          <a:rPr lang="en-US" sz="1800" b="0" i="1" smtClean="0">
                            <a:latin typeface="Cambria Math"/>
                            <a:ea typeface="Cambria Math"/>
                            <a:cs typeface="Times New Roman" panose="02020603050405020304" pitchFamily="18" charset="0"/>
                          </a:rPr>
                          <m:t>𝜓</m:t>
                        </m:r>
                      </m:e>
                      <m:sub>
                        <m:r>
                          <a:rPr lang="en-US" sz="1800" b="0" i="1" smtClean="0">
                            <a:latin typeface="Cambria Math"/>
                            <a:cs typeface="Times New Roman" panose="02020603050405020304" pitchFamily="18" charset="0"/>
                          </a:rPr>
                          <m:t>𝑇</m:t>
                        </m:r>
                      </m:sub>
                    </m:sSub>
                    <m:r>
                      <a:rPr lang="en-US" sz="1800" b="0" i="1" smtClean="0">
                        <a:latin typeface="Cambria Math"/>
                        <a:cs typeface="Times New Roman" panose="02020603050405020304" pitchFamily="18" charset="0"/>
                      </a:rPr>
                      <m:t>=−</m:t>
                    </m:r>
                    <m:sSub>
                      <m:sSubPr>
                        <m:ctrlPr>
                          <a:rPr lang="en-US" sz="1800" b="0" i="1" smtClean="0">
                            <a:latin typeface="Cambria Math"/>
                            <a:cs typeface="Times New Roman" panose="02020603050405020304" pitchFamily="18" charset="0"/>
                          </a:rPr>
                        </m:ctrlPr>
                      </m:sSubPr>
                      <m:e>
                        <m:r>
                          <a:rPr lang="en-US" sz="1800" b="0" i="1" smtClean="0">
                            <a:latin typeface="Cambria Math"/>
                            <a:cs typeface="Times New Roman" panose="02020603050405020304" pitchFamily="18" charset="0"/>
                          </a:rPr>
                          <m:t>𝑄</m:t>
                        </m:r>
                      </m:e>
                      <m:sub>
                        <m:r>
                          <a:rPr lang="en-US" sz="1800" b="0" i="1" smtClean="0">
                            <a:latin typeface="Cambria Math"/>
                            <a:cs typeface="Times New Roman" panose="02020603050405020304" pitchFamily="18" charset="0"/>
                          </a:rPr>
                          <m:t>𝐿</m:t>
                        </m:r>
                      </m:sub>
                    </m:sSub>
                    <m:f>
                      <m:fPr>
                        <m:ctrlPr>
                          <a:rPr lang="en-US" sz="1800" b="0" i="1" smtClean="0">
                            <a:latin typeface="Cambria Math"/>
                            <a:cs typeface="Times New Roman" panose="02020603050405020304" pitchFamily="18" charset="0"/>
                          </a:rPr>
                        </m:ctrlPr>
                      </m:fPr>
                      <m:num>
                        <m:sSubSup>
                          <m:sSubSupPr>
                            <m:ctrlPr>
                              <a:rPr lang="en-US" sz="1800" b="0" i="1" smtClean="0">
                                <a:latin typeface="Cambria Math"/>
                                <a:ea typeface="Cambria Math"/>
                                <a:cs typeface="Times New Roman" panose="02020603050405020304" pitchFamily="18" charset="0"/>
                              </a:rPr>
                            </m:ctrlPr>
                          </m:sSubSupPr>
                          <m:e>
                            <m:r>
                              <a:rPr lang="en-US" sz="1800" b="0" i="1" smtClean="0">
                                <a:latin typeface="Cambria Math"/>
                                <a:ea typeface="Cambria Math"/>
                                <a:cs typeface="Times New Roman" panose="02020603050405020304" pitchFamily="18" charset="0"/>
                              </a:rPr>
                              <m:t>𝜔</m:t>
                            </m:r>
                          </m:e>
                          <m:sub>
                            <m:r>
                              <a:rPr lang="en-US" sz="1800" b="0" i="1" smtClean="0">
                                <a:latin typeface="Cambria Math"/>
                                <a:ea typeface="Cambria Math"/>
                                <a:cs typeface="Times New Roman" panose="02020603050405020304" pitchFamily="18" charset="0"/>
                              </a:rPr>
                              <m:t>𝑅𝐹</m:t>
                            </m:r>
                          </m:sub>
                          <m:sup>
                            <m:r>
                              <a:rPr lang="en-US" sz="1800" b="0" i="1" smtClean="0">
                                <a:latin typeface="Cambria Math"/>
                                <a:cs typeface="Times New Roman" panose="02020603050405020304" pitchFamily="18" charset="0"/>
                              </a:rPr>
                              <m:t>2</m:t>
                            </m:r>
                          </m:sup>
                        </m:sSubSup>
                        <m:r>
                          <a:rPr lang="en-US" sz="1800" b="0" i="1" smtClean="0">
                            <a:latin typeface="Cambria Math"/>
                            <a:ea typeface="Cambria Math"/>
                            <a:cs typeface="Times New Roman" panose="02020603050405020304" pitchFamily="18" charset="0"/>
                          </a:rPr>
                          <m:t>−</m:t>
                        </m:r>
                        <m:sSubSup>
                          <m:sSubSupPr>
                            <m:ctrlPr>
                              <a:rPr lang="en-US" sz="1800" i="1">
                                <a:latin typeface="Cambria Math"/>
                                <a:ea typeface="Cambria Math"/>
                                <a:cs typeface="Times New Roman" panose="02020603050405020304" pitchFamily="18" charset="0"/>
                              </a:rPr>
                            </m:ctrlPr>
                          </m:sSubSupPr>
                          <m:e>
                            <m:r>
                              <a:rPr lang="en-US" sz="1800" i="1">
                                <a:latin typeface="Cambria Math"/>
                                <a:ea typeface="Cambria Math"/>
                                <a:cs typeface="Times New Roman" panose="02020603050405020304" pitchFamily="18" charset="0"/>
                              </a:rPr>
                              <m:t>𝜔</m:t>
                            </m:r>
                          </m:e>
                          <m:sub>
                            <m:r>
                              <a:rPr lang="en-US" sz="1800" b="0" i="1" smtClean="0">
                                <a:latin typeface="Cambria Math"/>
                                <a:ea typeface="Cambria Math"/>
                                <a:cs typeface="Times New Roman" panose="02020603050405020304" pitchFamily="18" charset="0"/>
                              </a:rPr>
                              <m:t>0</m:t>
                            </m:r>
                          </m:sub>
                          <m:sup>
                            <m:r>
                              <a:rPr lang="en-US" sz="1800" i="1">
                                <a:latin typeface="Cambria Math"/>
                                <a:cs typeface="Times New Roman" panose="02020603050405020304" pitchFamily="18" charset="0"/>
                              </a:rPr>
                              <m:t>2</m:t>
                            </m:r>
                          </m:sup>
                        </m:sSubSup>
                      </m:num>
                      <m:den>
                        <m:sSub>
                          <m:sSubPr>
                            <m:ctrlPr>
                              <a:rPr lang="en-US" sz="1800" b="0" i="1" smtClean="0">
                                <a:latin typeface="Cambria Math"/>
                                <a:cs typeface="Times New Roman" panose="02020603050405020304" pitchFamily="18" charset="0"/>
                              </a:rPr>
                            </m:ctrlPr>
                          </m:sSubPr>
                          <m:e>
                            <m:r>
                              <a:rPr lang="en-US" sz="1800" b="0" i="1" smtClean="0">
                                <a:latin typeface="Cambria Math"/>
                                <a:ea typeface="Cambria Math"/>
                                <a:cs typeface="Times New Roman" panose="02020603050405020304" pitchFamily="18" charset="0"/>
                              </a:rPr>
                              <m:t>𝜔</m:t>
                            </m:r>
                          </m:e>
                          <m:sub>
                            <m:r>
                              <a:rPr lang="en-US" sz="1800" b="0" i="1" smtClean="0">
                                <a:latin typeface="Cambria Math"/>
                                <a:cs typeface="Times New Roman" panose="02020603050405020304" pitchFamily="18" charset="0"/>
                              </a:rPr>
                              <m:t>𝑅𝐹</m:t>
                            </m:r>
                          </m:sub>
                        </m:sSub>
                        <m:sSub>
                          <m:sSubPr>
                            <m:ctrlPr>
                              <a:rPr lang="en-US" sz="1800" i="1">
                                <a:latin typeface="Cambria Math"/>
                                <a:cs typeface="Times New Roman" panose="02020603050405020304" pitchFamily="18" charset="0"/>
                              </a:rPr>
                            </m:ctrlPr>
                          </m:sSubPr>
                          <m:e>
                            <m:r>
                              <a:rPr lang="en-US" sz="1800" i="1">
                                <a:latin typeface="Cambria Math"/>
                                <a:ea typeface="Cambria Math"/>
                                <a:cs typeface="Times New Roman" panose="02020603050405020304" pitchFamily="18" charset="0"/>
                              </a:rPr>
                              <m:t>𝜔</m:t>
                            </m:r>
                          </m:e>
                          <m:sub>
                            <m:r>
                              <a:rPr lang="en-US" sz="1800" i="1">
                                <a:latin typeface="Cambria Math"/>
                                <a:cs typeface="Times New Roman" panose="02020603050405020304" pitchFamily="18" charset="0"/>
                              </a:rPr>
                              <m:t>0</m:t>
                            </m:r>
                          </m:sub>
                        </m:sSub>
                      </m:den>
                    </m:f>
                  </m:oMath>
                </a14:m>
                <a:endParaRPr lang="en-US" sz="1800" dirty="0" smtClean="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800" i="1" smtClean="0">
                            <a:latin typeface="Cambria Math"/>
                            <a:cs typeface="Times New Roman" panose="02020603050405020304" pitchFamily="18" charset="0"/>
                          </a:rPr>
                        </m:ctrlPr>
                      </m:fPr>
                      <m:num>
                        <m:r>
                          <a:rPr lang="en-US" sz="1800" b="0" i="1" smtClean="0">
                            <a:latin typeface="Cambria Math"/>
                            <a:cs typeface="Times New Roman" panose="02020603050405020304" pitchFamily="18" charset="0"/>
                          </a:rPr>
                          <m:t>𝑉</m:t>
                        </m:r>
                      </m:num>
                      <m:den>
                        <m:r>
                          <a:rPr lang="en-US" sz="1800" b="0" i="1" smtClean="0">
                            <a:latin typeface="Cambria Math"/>
                            <a:cs typeface="Times New Roman" panose="02020603050405020304" pitchFamily="18" charset="0"/>
                          </a:rPr>
                          <m:t>𝐼</m:t>
                        </m:r>
                      </m:den>
                    </m:f>
                    <m:r>
                      <a:rPr lang="en-US" sz="1800" b="0" i="1" smtClean="0">
                        <a:latin typeface="Cambria Math"/>
                        <a:cs typeface="Times New Roman" panose="02020603050405020304" pitchFamily="18" charset="0"/>
                      </a:rPr>
                      <m:t>=</m:t>
                    </m:r>
                    <m:f>
                      <m:fPr>
                        <m:ctrlPr>
                          <a:rPr lang="en-US" sz="1800" b="0" i="1" smtClean="0">
                            <a:latin typeface="Cambria Math"/>
                            <a:cs typeface="Times New Roman" panose="02020603050405020304" pitchFamily="18" charset="0"/>
                          </a:rPr>
                        </m:ctrlPr>
                      </m:fPr>
                      <m:num>
                        <m:sSub>
                          <m:sSubPr>
                            <m:ctrlPr>
                              <a:rPr lang="en-US" sz="1800" i="1">
                                <a:latin typeface="Cambria Math"/>
                                <a:cs typeface="Times New Roman" panose="02020603050405020304" pitchFamily="18" charset="0"/>
                              </a:rPr>
                            </m:ctrlPr>
                          </m:sSubPr>
                          <m:e>
                            <m:r>
                              <a:rPr lang="en-US" sz="1800" i="1">
                                <a:latin typeface="Cambria Math"/>
                                <a:cs typeface="Times New Roman" panose="02020603050405020304" pitchFamily="18" charset="0"/>
                              </a:rPr>
                              <m:t>𝑅</m:t>
                            </m:r>
                          </m:e>
                          <m:sub>
                            <m:r>
                              <a:rPr lang="en-US" sz="1800" i="1">
                                <a:latin typeface="Cambria Math"/>
                                <a:cs typeface="Times New Roman" panose="02020603050405020304" pitchFamily="18" charset="0"/>
                              </a:rPr>
                              <m:t>𝐿</m:t>
                            </m:r>
                          </m:sub>
                        </m:sSub>
                      </m:num>
                      <m:den>
                        <m:r>
                          <a:rPr lang="en-US" sz="1800" b="0" i="1" smtClean="0">
                            <a:latin typeface="Cambria Math"/>
                            <a:cs typeface="Times New Roman" panose="02020603050405020304" pitchFamily="18" charset="0"/>
                          </a:rPr>
                          <m:t>1−</m:t>
                        </m:r>
                        <m:r>
                          <a:rPr lang="en-US" sz="1800" b="0" i="1" smtClean="0">
                            <a:latin typeface="Cambria Math"/>
                            <a:cs typeface="Times New Roman" panose="02020603050405020304" pitchFamily="18" charset="0"/>
                          </a:rPr>
                          <m:t>𝑖</m:t>
                        </m:r>
                        <m:r>
                          <m:rPr>
                            <m:sty m:val="p"/>
                          </m:rPr>
                          <a:rPr lang="en-US" sz="1800" i="1">
                            <a:latin typeface="Cambria Math"/>
                            <a:cs typeface="Times New Roman" panose="02020603050405020304" pitchFamily="18" charset="0"/>
                          </a:rPr>
                          <m:t>tan</m:t>
                        </m:r>
                        <m:sSub>
                          <m:sSubPr>
                            <m:ctrlPr>
                              <a:rPr lang="en-US" sz="1800" i="1">
                                <a:latin typeface="Cambria Math"/>
                                <a:cs typeface="Times New Roman" panose="02020603050405020304" pitchFamily="18" charset="0"/>
                              </a:rPr>
                            </m:ctrlPr>
                          </m:sSubPr>
                          <m:e>
                            <m:r>
                              <a:rPr lang="en-US" sz="1800" i="1">
                                <a:latin typeface="Cambria Math"/>
                                <a:ea typeface="Cambria Math"/>
                                <a:cs typeface="Times New Roman" panose="02020603050405020304" pitchFamily="18" charset="0"/>
                              </a:rPr>
                              <m:t>𝜓</m:t>
                            </m:r>
                          </m:e>
                          <m:sub>
                            <m:r>
                              <a:rPr lang="en-US" sz="1800" i="1">
                                <a:latin typeface="Cambria Math"/>
                                <a:cs typeface="Times New Roman" panose="02020603050405020304" pitchFamily="18" charset="0"/>
                              </a:rPr>
                              <m:t>𝑇</m:t>
                            </m:r>
                          </m:sub>
                        </m:sSub>
                      </m:den>
                    </m:f>
                    <m:r>
                      <a:rPr lang="en-US" sz="1800" b="0" i="1" smtClean="0">
                        <a:latin typeface="Cambria Math"/>
                        <a:cs typeface="Times New Roman" panose="02020603050405020304" pitchFamily="18" charset="0"/>
                      </a:rPr>
                      <m:t>=</m:t>
                    </m:r>
                    <m:sSub>
                      <m:sSubPr>
                        <m:ctrlPr>
                          <a:rPr lang="en-US" sz="1800" b="0" i="1" smtClean="0">
                            <a:latin typeface="Cambria Math"/>
                            <a:cs typeface="Times New Roman" panose="02020603050405020304" pitchFamily="18" charset="0"/>
                          </a:rPr>
                        </m:ctrlPr>
                      </m:sSubPr>
                      <m:e>
                        <m:r>
                          <a:rPr lang="en-US" sz="1800" b="0" i="1" smtClean="0">
                            <a:latin typeface="Cambria Math"/>
                            <a:cs typeface="Times New Roman" panose="02020603050405020304" pitchFamily="18" charset="0"/>
                          </a:rPr>
                          <m:t>𝑅</m:t>
                        </m:r>
                      </m:e>
                      <m:sub>
                        <m:r>
                          <a:rPr lang="en-US" sz="1800" b="0" i="1" smtClean="0">
                            <a:latin typeface="Cambria Math"/>
                            <a:cs typeface="Times New Roman" panose="02020603050405020304" pitchFamily="18" charset="0"/>
                          </a:rPr>
                          <m:t>𝐿</m:t>
                        </m:r>
                      </m:sub>
                    </m:sSub>
                    <m:r>
                      <m:rPr>
                        <m:nor/>
                      </m:rPr>
                      <a:rPr lang="en-US" sz="1800" b="0" i="0" smtClean="0">
                        <a:latin typeface="Cambria Math"/>
                        <a:cs typeface="Times New Roman" panose="02020603050405020304" pitchFamily="18" charset="0"/>
                      </a:rPr>
                      <m:t>cos</m:t>
                    </m:r>
                    <m:sSub>
                      <m:sSubPr>
                        <m:ctrlPr>
                          <a:rPr lang="en-US" sz="1800" b="0" i="1" smtClean="0">
                            <a:latin typeface="Cambria Math"/>
                            <a:cs typeface="Times New Roman" panose="02020603050405020304" pitchFamily="18" charset="0"/>
                          </a:rPr>
                        </m:ctrlPr>
                      </m:sSubPr>
                      <m:e>
                        <m:r>
                          <a:rPr lang="en-US" sz="1800" b="0" i="1" smtClean="0">
                            <a:latin typeface="Cambria Math"/>
                            <a:ea typeface="Cambria Math"/>
                            <a:cs typeface="Times New Roman" panose="02020603050405020304" pitchFamily="18" charset="0"/>
                          </a:rPr>
                          <m:t>𝜓</m:t>
                        </m:r>
                      </m:e>
                      <m:sub>
                        <m:r>
                          <a:rPr lang="en-US" sz="1800" b="0" i="1" smtClean="0">
                            <a:latin typeface="Cambria Math"/>
                            <a:cs typeface="Times New Roman" panose="02020603050405020304" pitchFamily="18" charset="0"/>
                          </a:rPr>
                          <m:t>𝑇</m:t>
                        </m:r>
                      </m:sub>
                    </m:sSub>
                    <m:sSup>
                      <m:sSupPr>
                        <m:ctrlPr>
                          <a:rPr lang="en-US" sz="1800" b="0" i="1" smtClean="0">
                            <a:latin typeface="Cambria Math"/>
                            <a:cs typeface="Times New Roman" panose="02020603050405020304" pitchFamily="18" charset="0"/>
                          </a:rPr>
                        </m:ctrlPr>
                      </m:sSupPr>
                      <m:e>
                        <m:r>
                          <a:rPr lang="en-US" sz="1800" b="0" i="1" smtClean="0">
                            <a:latin typeface="Cambria Math"/>
                            <a:cs typeface="Times New Roman" panose="02020603050405020304" pitchFamily="18" charset="0"/>
                          </a:rPr>
                          <m:t>𝑒</m:t>
                        </m:r>
                      </m:e>
                      <m:sup>
                        <m:r>
                          <a:rPr lang="en-US" sz="1800" b="0" i="1" smtClean="0">
                            <a:latin typeface="Cambria Math"/>
                            <a:cs typeface="Times New Roman" panose="02020603050405020304" pitchFamily="18" charset="0"/>
                          </a:rPr>
                          <m:t>𝑖</m:t>
                        </m:r>
                        <m:r>
                          <a:rPr lang="en-US" sz="1800" b="0" i="1" smtClean="0">
                            <a:latin typeface="Cambria Math"/>
                            <a:ea typeface="Cambria Math"/>
                            <a:cs typeface="Times New Roman" panose="02020603050405020304" pitchFamily="18" charset="0"/>
                          </a:rPr>
                          <m:t>𝜓</m:t>
                        </m:r>
                      </m:sup>
                    </m:sSup>
                  </m:oMath>
                </a14:m>
                <a:r>
                  <a:rPr lang="en-US" sz="1800" dirty="0" smtClean="0">
                    <a:latin typeface="Times New Roman" panose="02020603050405020304" pitchFamily="18" charset="0"/>
                    <a:cs typeface="Times New Roman" panose="02020603050405020304" pitchFamily="18" charset="0"/>
                  </a:rPr>
                  <a:t>;</a:t>
                </a:r>
              </a:p>
              <a:p>
                <a:r>
                  <a:rPr lang="en-US" sz="1800" dirty="0" smtClean="0">
                    <a:solidFill>
                      <a:srgbClr val="0049DA"/>
                    </a:solidFill>
                    <a:latin typeface="Symbol" panose="05050102010706020507" pitchFamily="18" charset="2"/>
                    <a:cs typeface="Times New Roman" panose="02020603050405020304" pitchFamily="18" charset="0"/>
                  </a:rPr>
                  <a:t>y</a:t>
                </a:r>
                <a:r>
                  <a:rPr lang="en-US" sz="1800" baseline="-25000" dirty="0" smtClean="0">
                    <a:solidFill>
                      <a:srgbClr val="0049DA"/>
                    </a:solidFill>
                    <a:latin typeface="Times New Roman" panose="02020603050405020304" pitchFamily="18" charset="0"/>
                    <a:cs typeface="Times New Roman" panose="02020603050405020304" pitchFamily="18" charset="0"/>
                  </a:rPr>
                  <a:t>S</a:t>
                </a:r>
                <a:r>
                  <a:rPr lang="en-US" sz="1800" dirty="0" smtClean="0">
                    <a:solidFill>
                      <a:srgbClr val="0049DA"/>
                    </a:solidFill>
                    <a:latin typeface="Times New Roman" panose="02020603050405020304" pitchFamily="18" charset="0"/>
                    <a:cs typeface="Times New Roman" panose="02020603050405020304" pitchFamily="18" charset="0"/>
                  </a:rPr>
                  <a:t>: Synchronous phase angle</a:t>
                </a:r>
              </a:p>
              <a:p>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r>
                  <a:rPr lang="en-US" sz="1800" dirty="0" err="1" smtClean="0">
                    <a:solidFill>
                      <a:srgbClr val="0049DA"/>
                    </a:solidFill>
                    <a:latin typeface="Symbol" panose="05050102010706020507" pitchFamily="18" charset="2"/>
                    <a:cs typeface="Times New Roman" panose="02020603050405020304" pitchFamily="18" charset="0"/>
                  </a:rPr>
                  <a:t>y</a:t>
                </a:r>
                <a:r>
                  <a:rPr lang="en-US" sz="1800" baseline="-25000" dirty="0" err="1" smtClean="0">
                    <a:solidFill>
                      <a:srgbClr val="0049DA"/>
                    </a:solidFill>
                    <a:latin typeface="Times New Roman" panose="02020603050405020304" pitchFamily="18" charset="0"/>
                    <a:cs typeface="Times New Roman" panose="02020603050405020304" pitchFamily="18" charset="0"/>
                  </a:rPr>
                  <a:t>L</a:t>
                </a:r>
                <a:r>
                  <a:rPr lang="en-US" sz="1800" dirty="0" smtClean="0">
                    <a:solidFill>
                      <a:srgbClr val="0049DA"/>
                    </a:solidFill>
                    <a:latin typeface="Times New Roman" panose="02020603050405020304" pitchFamily="18" charset="0"/>
                    <a:cs typeface="Times New Roman" panose="02020603050405020304" pitchFamily="18" charset="0"/>
                  </a:rPr>
                  <a:t>: Loading angle</a:t>
                </a:r>
              </a:p>
              <a:p>
                <a:r>
                  <a:rPr lang="en-US" sz="1800" dirty="0">
                    <a:latin typeface="Times New Roman" panose="02020603050405020304" pitchFamily="18" charset="0"/>
                    <a:cs typeface="Times New Roman" panose="02020603050405020304" pitchFamily="18" charset="0"/>
                  </a:rPr>
                  <a:t>	angle </a:t>
                </a:r>
                <a:r>
                  <a:rPr lang="en-US" sz="1800" dirty="0" smtClean="0">
                    <a:latin typeface="Times New Roman" panose="02020603050405020304" pitchFamily="18" charset="0"/>
                    <a:cs typeface="Times New Roman" panose="02020603050405020304" pitchFamily="18" charset="0"/>
                  </a:rPr>
                  <a:t>between </a:t>
                </a:r>
                <a:r>
                  <a:rPr lang="en-US" sz="1800" dirty="0">
                    <a:latin typeface="Times New Roman" panose="02020603050405020304" pitchFamily="18" charset="0"/>
                    <a:cs typeface="Times New Roman" panose="02020603050405020304" pitchFamily="18" charset="0"/>
                  </a:rPr>
                  <a:t>the </a:t>
                </a:r>
                <a:r>
                  <a:rPr lang="en-US" sz="1800" dirty="0" smtClean="0">
                    <a:latin typeface="Times New Roman" panose="02020603050405020304" pitchFamily="18" charset="0"/>
                    <a:cs typeface="Times New Roman" panose="02020603050405020304" pitchFamily="18" charset="0"/>
                  </a:rPr>
                  <a:t>generator current and </a:t>
                </a:r>
                <a:r>
                  <a:rPr lang="en-US" sz="1800" dirty="0">
                    <a:latin typeface="Times New Roman" panose="02020603050405020304" pitchFamily="18" charset="0"/>
                    <a:cs typeface="Times New Roman" panose="02020603050405020304" pitchFamily="18" charset="0"/>
                  </a:rPr>
                  <a:t>the cavity voltage </a:t>
                </a:r>
                <a:r>
                  <a:rPr lang="en-US" sz="1800" dirty="0" smtClean="0">
                    <a:latin typeface="Times New Roman" panose="02020603050405020304" pitchFamily="18" charset="0"/>
                    <a:cs typeface="Times New Roman" panose="02020603050405020304" pitchFamily="18" charset="0"/>
                  </a:rPr>
                  <a:t>;</a:t>
                </a:r>
              </a:p>
              <a:p>
                <a:r>
                  <a:rPr lang="en-US" sz="1800" dirty="0" smtClean="0">
                    <a:solidFill>
                      <a:srgbClr val="0049DA"/>
                    </a:solidFill>
                    <a:latin typeface="Times New Roman" panose="02020603050405020304" pitchFamily="18" charset="0"/>
                    <a:cs typeface="Times New Roman" panose="02020603050405020304" pitchFamily="18" charset="0"/>
                  </a:rPr>
                  <a:t>I</a:t>
                </a:r>
                <a:r>
                  <a:rPr lang="en-US" sz="1800" baseline="-25000" dirty="0" smtClean="0">
                    <a:solidFill>
                      <a:srgbClr val="0049DA"/>
                    </a:solidFill>
                    <a:latin typeface="Times New Roman" panose="02020603050405020304" pitchFamily="18" charset="0"/>
                    <a:cs typeface="Times New Roman" panose="02020603050405020304" pitchFamily="18" charset="0"/>
                  </a:rPr>
                  <a:t>B</a:t>
                </a:r>
                <a:r>
                  <a:rPr lang="en-US" sz="1800" dirty="0" smtClean="0">
                    <a:solidFill>
                      <a:srgbClr val="0049DA"/>
                    </a:solidFill>
                    <a:latin typeface="Times New Roman" panose="02020603050405020304" pitchFamily="18" charset="0"/>
                    <a:cs typeface="Times New Roman" panose="02020603050405020304" pitchFamily="18" charset="0"/>
                  </a:rPr>
                  <a:t>: fundamental harmonic component of beam current</a:t>
                </a:r>
              </a:p>
              <a:p>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I</a:t>
                </a:r>
                <a:r>
                  <a:rPr lang="en-US" sz="1800" baseline="-25000" dirty="0" smtClean="0">
                    <a:latin typeface="Times New Roman" panose="02020603050405020304" pitchFamily="18" charset="0"/>
                    <a:cs typeface="Times New Roman" panose="02020603050405020304" pitchFamily="18" charset="0"/>
                  </a:rPr>
                  <a:t>B</a:t>
                </a:r>
                <a:r>
                  <a:rPr lang="en-US" sz="1800" dirty="0" smtClean="0">
                    <a:latin typeface="Times New Roman" panose="02020603050405020304" pitchFamily="18" charset="0"/>
                    <a:cs typeface="Times New Roman" panose="02020603050405020304" pitchFamily="18" charset="0"/>
                  </a:rPr>
                  <a:t> = 2 I</a:t>
                </a:r>
                <a:r>
                  <a:rPr lang="en-US" sz="1800" baseline="-25000" dirty="0" smtClean="0">
                    <a:latin typeface="Times New Roman" panose="02020603050405020304" pitchFamily="18" charset="0"/>
                    <a:cs typeface="Times New Roman" panose="02020603050405020304" pitchFamily="18" charset="0"/>
                  </a:rPr>
                  <a:t>0</a:t>
                </a:r>
                <a:r>
                  <a:rPr lang="en-US" sz="1800" dirty="0" smtClean="0">
                    <a:latin typeface="Times New Roman" panose="02020603050405020304" pitchFamily="18" charset="0"/>
                    <a:cs typeface="Times New Roman" panose="02020603050405020304" pitchFamily="18" charset="0"/>
                  </a:rPr>
                  <a:t>, where I</a:t>
                </a:r>
                <a:r>
                  <a:rPr lang="en-US" sz="1800" baseline="-25000" dirty="0" smtClean="0">
                    <a:latin typeface="Times New Roman" panose="02020603050405020304" pitchFamily="18" charset="0"/>
                    <a:cs typeface="Times New Roman" panose="02020603050405020304" pitchFamily="18" charset="0"/>
                  </a:rPr>
                  <a:t>0</a:t>
                </a:r>
                <a:r>
                  <a:rPr lang="en-US" sz="1800" dirty="0" smtClean="0">
                    <a:latin typeface="Times New Roman" panose="02020603050405020304" pitchFamily="18" charset="0"/>
                    <a:cs typeface="Times New Roman" panose="02020603050405020304" pitchFamily="18" charset="0"/>
                  </a:rPr>
                  <a:t> is the average beam current;</a:t>
                </a:r>
              </a:p>
              <a:p>
                <a:r>
                  <a:rPr lang="en-US" sz="1800" dirty="0" smtClean="0">
                    <a:solidFill>
                      <a:srgbClr val="0049DA"/>
                    </a:solidFill>
                    <a:latin typeface="Symbol" panose="05050102010706020507" pitchFamily="18" charset="2"/>
                    <a:cs typeface="Times New Roman" panose="02020603050405020304" pitchFamily="18" charset="0"/>
                  </a:rPr>
                  <a:t>w</a:t>
                </a:r>
                <a:r>
                  <a:rPr lang="en-US" sz="1800" baseline="-25000" dirty="0" smtClean="0">
                    <a:solidFill>
                      <a:srgbClr val="0049DA"/>
                    </a:solidFill>
                    <a:latin typeface="Times New Roman" panose="02020603050405020304" pitchFamily="18" charset="0"/>
                    <a:cs typeface="Times New Roman" panose="02020603050405020304" pitchFamily="18" charset="0"/>
                  </a:rPr>
                  <a:t>0</a:t>
                </a:r>
                <a:r>
                  <a:rPr lang="en-US" sz="1800" dirty="0" smtClean="0">
                    <a:solidFill>
                      <a:srgbClr val="0049DA"/>
                    </a:solidFill>
                    <a:latin typeface="Times New Roman" panose="02020603050405020304" pitchFamily="18" charset="0"/>
                    <a:cs typeface="Times New Roman" panose="02020603050405020304" pitchFamily="18" charset="0"/>
                  </a:rPr>
                  <a:t>: cavity resonance frequency</a:t>
                </a:r>
                <a:r>
                  <a:rPr lang="en-US" sz="18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1800" b="0" i="1" smtClean="0">
                            <a:latin typeface="Cambria Math"/>
                            <a:cs typeface="Times New Roman" panose="02020603050405020304" pitchFamily="18" charset="0"/>
                          </a:rPr>
                        </m:ctrlPr>
                      </m:sSubPr>
                      <m:e>
                        <m:r>
                          <a:rPr lang="en-US" sz="1800" b="0" i="1" smtClean="0">
                            <a:latin typeface="Cambria Math"/>
                            <a:ea typeface="Cambria Math"/>
                            <a:cs typeface="Times New Roman" panose="02020603050405020304" pitchFamily="18" charset="0"/>
                          </a:rPr>
                          <m:t>𝜔</m:t>
                        </m:r>
                      </m:e>
                      <m:sub>
                        <m:r>
                          <a:rPr lang="en-US" sz="1800" b="0" i="1" smtClean="0">
                            <a:latin typeface="Cambria Math"/>
                            <a:cs typeface="Times New Roman" panose="02020603050405020304" pitchFamily="18" charset="0"/>
                          </a:rPr>
                          <m:t>0</m:t>
                        </m:r>
                      </m:sub>
                    </m:sSub>
                    <m:r>
                      <a:rPr lang="en-US" sz="1800" b="0" i="1" smtClean="0">
                        <a:latin typeface="Cambria Math"/>
                        <a:cs typeface="Times New Roman" panose="02020603050405020304" pitchFamily="18" charset="0"/>
                      </a:rPr>
                      <m:t>=</m:t>
                    </m:r>
                    <m:rad>
                      <m:radPr>
                        <m:degHide m:val="on"/>
                        <m:ctrlPr>
                          <a:rPr lang="en-US" sz="1800" b="0" i="1" smtClean="0">
                            <a:latin typeface="Cambria Math"/>
                            <a:cs typeface="Times New Roman" panose="02020603050405020304" pitchFamily="18" charset="0"/>
                          </a:rPr>
                        </m:ctrlPr>
                      </m:radPr>
                      <m:deg/>
                      <m:e>
                        <m:f>
                          <m:fPr>
                            <m:ctrlPr>
                              <a:rPr lang="en-US" sz="1800" b="0" i="1" smtClean="0">
                                <a:latin typeface="Cambria Math"/>
                                <a:cs typeface="Times New Roman" panose="02020603050405020304" pitchFamily="18" charset="0"/>
                              </a:rPr>
                            </m:ctrlPr>
                          </m:fPr>
                          <m:num>
                            <m:r>
                              <a:rPr lang="en-US" sz="1800" b="0" i="1" smtClean="0">
                                <a:latin typeface="Cambria Math"/>
                                <a:cs typeface="Times New Roman" panose="02020603050405020304" pitchFamily="18" charset="0"/>
                              </a:rPr>
                              <m:t>1</m:t>
                            </m:r>
                          </m:num>
                          <m:den>
                            <m:r>
                              <a:rPr lang="en-US" sz="1800" b="0" i="1" smtClean="0">
                                <a:latin typeface="Cambria Math"/>
                                <a:cs typeface="Times New Roman" panose="02020603050405020304" pitchFamily="18" charset="0"/>
                              </a:rPr>
                              <m:t>𝐿𝐶</m:t>
                            </m:r>
                          </m:den>
                        </m:f>
                      </m:e>
                    </m:rad>
                  </m:oMath>
                </a14:m>
                <a:endParaRPr lang="en-US" sz="1800" dirty="0">
                  <a:latin typeface="Times New Roman" panose="02020603050405020304" pitchFamily="18" charset="0"/>
                  <a:cs typeface="Times New Roman" panose="02020603050405020304" pitchFamily="18" charset="0"/>
                </a:endParaRPr>
              </a:p>
              <a:p>
                <a:r>
                  <a:rPr lang="en-US" sz="1800" dirty="0" smtClean="0">
                    <a:solidFill>
                      <a:srgbClr val="0049DA"/>
                    </a:solidFill>
                    <a:latin typeface="Symbol" panose="05050102010706020507" pitchFamily="18" charset="2"/>
                    <a:cs typeface="Times New Roman" panose="02020603050405020304" pitchFamily="18" charset="0"/>
                  </a:rPr>
                  <a:t>w</a:t>
                </a:r>
                <a:r>
                  <a:rPr lang="en-US" sz="1800" baseline="-25000" dirty="0" smtClean="0">
                    <a:solidFill>
                      <a:srgbClr val="0049DA"/>
                    </a:solidFill>
                    <a:latin typeface="Times New Roman" panose="02020603050405020304" pitchFamily="18" charset="0"/>
                    <a:cs typeface="Times New Roman" panose="02020603050405020304" pitchFamily="18" charset="0"/>
                  </a:rPr>
                  <a:t>RF</a:t>
                </a:r>
                <a:r>
                  <a:rPr lang="en-US" sz="1800" dirty="0" smtClean="0">
                    <a:solidFill>
                      <a:srgbClr val="0049DA"/>
                    </a:solidFill>
                    <a:latin typeface="Times New Roman" panose="02020603050405020304" pitchFamily="18" charset="0"/>
                    <a:cs typeface="Times New Roman" panose="02020603050405020304" pitchFamily="18" charset="0"/>
                  </a:rPr>
                  <a:t>: generator RF frequency, Synchronous beam revolution frequency </a:t>
                </a:r>
              </a:p>
              <a:p>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times harmonic number</a:t>
                </a:r>
                <a:endParaRPr lang="en-US" sz="1800" dirty="0">
                  <a:latin typeface="Times New Roman" panose="02020603050405020304" pitchFamily="18" charset="0"/>
                  <a:cs typeface="Times New Roman" panose="02020603050405020304" pitchFamily="18"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186702" y="1057305"/>
                <a:ext cx="5452097" cy="5360698"/>
              </a:xfrm>
              <a:prstGeom prst="rect">
                <a:avLst/>
              </a:prstGeom>
              <a:blipFill rotWithShape="1">
                <a:blip r:embed="rId2"/>
                <a:stretch>
                  <a:fillRect l="-1007" t="-682" b="-795"/>
                </a:stretch>
              </a:blipFill>
            </p:spPr>
            <p:txBody>
              <a:bodyPr/>
              <a:lstStyle/>
              <a:p>
                <a:r>
                  <a:rPr lang="zh-CN" altLang="en-US">
                    <a:noFill/>
                  </a:rPr>
                  <a:t> </a:t>
                </a:r>
              </a:p>
            </p:txBody>
          </p:sp>
        </mc:Fallback>
      </mc:AlternateContent>
      <p:pic>
        <p:nvPicPr>
          <p:cNvPr id="6" name="Picture 1"/>
          <p:cNvPicPr>
            <a:picLocks noChangeAspect="1"/>
          </p:cNvPicPr>
          <p:nvPr/>
        </p:nvPicPr>
        <p:blipFill>
          <a:blip r:embed="rId3"/>
          <a:stretch>
            <a:fillRect/>
          </a:stretch>
        </p:blipFill>
        <p:spPr>
          <a:xfrm>
            <a:off x="4040796" y="1457415"/>
            <a:ext cx="4660918" cy="2801599"/>
          </a:xfrm>
          <a:prstGeom prst="rect">
            <a:avLst/>
          </a:prstGeom>
        </p:spPr>
      </p:pic>
      <p:sp>
        <p:nvSpPr>
          <p:cNvPr id="7" name="TextBox 6"/>
          <p:cNvSpPr txBox="1"/>
          <p:nvPr/>
        </p:nvSpPr>
        <p:spPr>
          <a:xfrm>
            <a:off x="8174308" y="3267105"/>
            <a:ext cx="567784" cy="400110"/>
          </a:xfrm>
          <a:prstGeom prst="rect">
            <a:avLst/>
          </a:prstGeom>
          <a:noFill/>
        </p:spPr>
        <p:txBody>
          <a:bodyPr wrap="none" rtlCol="0">
            <a:spAutoFit/>
          </a:bodyPr>
          <a:lstStyle/>
          <a:p>
            <a:r>
              <a:rPr lang="en-US" dirty="0" smtClean="0"/>
              <a:t>real</a:t>
            </a:r>
            <a:endParaRPr lang="en-US" dirty="0"/>
          </a:p>
        </p:txBody>
      </p:sp>
      <p:sp>
        <p:nvSpPr>
          <p:cNvPr id="8" name="TextBox 7"/>
          <p:cNvSpPr txBox="1"/>
          <p:nvPr/>
        </p:nvSpPr>
        <p:spPr>
          <a:xfrm>
            <a:off x="6238466" y="1057305"/>
            <a:ext cx="809837" cy="400110"/>
          </a:xfrm>
          <a:prstGeom prst="rect">
            <a:avLst/>
          </a:prstGeom>
          <a:noFill/>
        </p:spPr>
        <p:txBody>
          <a:bodyPr wrap="none" rtlCol="0">
            <a:spAutoFit/>
          </a:bodyPr>
          <a:lstStyle/>
          <a:p>
            <a:r>
              <a:rPr lang="en-US" dirty="0" smtClean="0"/>
              <a:t>image</a:t>
            </a:r>
            <a:endParaRPr lang="en-US" dirty="0"/>
          </a:p>
        </p:txBody>
      </p:sp>
    </p:spTree>
    <p:extLst>
      <p:ext uri="{BB962C8B-B14F-4D97-AF65-F5344CB8AC3E}">
        <p14:creationId xmlns:p14="http://schemas.microsoft.com/office/powerpoint/2010/main" val="1839304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53952" y="152793"/>
            <a:ext cx="7886700" cy="617513"/>
          </a:xfrm>
        </p:spPr>
        <p:txBody>
          <a:bodyPr>
            <a:normAutofit fontScale="90000"/>
          </a:bodyPr>
          <a:lstStyle/>
          <a:p>
            <a:r>
              <a:rPr lang="en-US" altLang="zh-CN" b="1" dirty="0">
                <a:solidFill>
                  <a:srgbClr val="7030A0"/>
                </a:solidFill>
              </a:rPr>
              <a:t>P.B. Wilson </a:t>
            </a:r>
            <a:r>
              <a:rPr lang="en-US" altLang="zh-CN" b="1" dirty="0" err="1" smtClean="0">
                <a:solidFill>
                  <a:srgbClr val="7030A0"/>
                </a:solidFill>
              </a:rPr>
              <a:t>Phasor</a:t>
            </a:r>
            <a:r>
              <a:rPr lang="en-US" altLang="zh-CN" b="1" dirty="0" smtClean="0">
                <a:solidFill>
                  <a:srgbClr val="7030A0"/>
                </a:solidFill>
              </a:rPr>
              <a:t> </a:t>
            </a:r>
            <a:r>
              <a:rPr lang="en-US" altLang="zh-CN" b="1" dirty="0">
                <a:solidFill>
                  <a:srgbClr val="7030A0"/>
                </a:solidFill>
              </a:rPr>
              <a:t>Diagram Using Cos(</a:t>
            </a:r>
            <a:r>
              <a:rPr lang="en-US" altLang="zh-CN" b="1" dirty="0">
                <a:solidFill>
                  <a:srgbClr val="7030A0"/>
                </a:solidFill>
                <a:sym typeface="Symbol" panose="05050102010706020507" pitchFamily="18" charset="2"/>
              </a:rPr>
              <a:t></a:t>
            </a:r>
            <a:r>
              <a:rPr lang="en-US" altLang="zh-CN" b="1" baseline="-25000" dirty="0">
                <a:solidFill>
                  <a:srgbClr val="7030A0"/>
                </a:solidFill>
                <a:sym typeface="Symbol" panose="05050102010706020507" pitchFamily="18" charset="2"/>
              </a:rPr>
              <a:t>s</a:t>
            </a:r>
            <a:r>
              <a:rPr lang="en-US" altLang="zh-CN" b="1" dirty="0" smtClean="0">
                <a:solidFill>
                  <a:srgbClr val="7030A0"/>
                </a:solidFill>
              </a:rPr>
              <a:t>)</a:t>
            </a:r>
            <a:endParaRPr lang="zh-CN" altLang="en-US" b="1"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8</a:t>
            </a:fld>
            <a:endParaRPr lang="zh-CN" alt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9" y="492126"/>
            <a:ext cx="9144000" cy="5953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522519" y="5560367"/>
            <a:ext cx="840295" cy="369332"/>
          </a:xfrm>
          <a:prstGeom prst="rect">
            <a:avLst/>
          </a:prstGeom>
          <a:noFill/>
        </p:spPr>
        <p:txBody>
          <a:bodyPr wrap="none" rtlCol="0">
            <a:spAutoFit/>
          </a:bodyPr>
          <a:lstStyle/>
          <a:p>
            <a:r>
              <a:rPr lang="en-US" dirty="0">
                <a:latin typeface="Symbol" panose="05050102010706020507" pitchFamily="18" charset="2"/>
                <a:sym typeface="Symbol"/>
              </a:rPr>
              <a:t></a:t>
            </a:r>
            <a:r>
              <a:rPr lang="en-US" baseline="-25000" dirty="0" smtClean="0"/>
              <a:t>L</a:t>
            </a:r>
            <a:r>
              <a:rPr lang="en-US" dirty="0" smtClean="0"/>
              <a:t>+</a:t>
            </a:r>
            <a:r>
              <a:rPr lang="en-US" dirty="0" smtClean="0">
                <a:sym typeface="Symbol"/>
              </a:rPr>
              <a:t></a:t>
            </a:r>
            <a:r>
              <a:rPr lang="en-US" dirty="0" smtClean="0"/>
              <a:t>=</a:t>
            </a:r>
            <a:r>
              <a:rPr lang="en-US" dirty="0" smtClean="0">
                <a:sym typeface="Symbol"/>
              </a:rPr>
              <a:t></a:t>
            </a:r>
            <a:endParaRPr lang="en-US" dirty="0"/>
          </a:p>
        </p:txBody>
      </p:sp>
      <p:sp>
        <p:nvSpPr>
          <p:cNvPr id="7" name="TextBox 6"/>
          <p:cNvSpPr txBox="1"/>
          <p:nvPr/>
        </p:nvSpPr>
        <p:spPr>
          <a:xfrm>
            <a:off x="5853224" y="5560367"/>
            <a:ext cx="705642" cy="400110"/>
          </a:xfrm>
          <a:prstGeom prst="rect">
            <a:avLst/>
          </a:prstGeom>
          <a:noFill/>
        </p:spPr>
        <p:txBody>
          <a:bodyPr wrap="none" rtlCol="0">
            <a:spAutoFit/>
          </a:bodyPr>
          <a:lstStyle/>
          <a:p>
            <a:r>
              <a:rPr lang="en-US" dirty="0" smtClean="0">
                <a:sym typeface="Symbol" panose="05050102010706020507" pitchFamily="18" charset="2"/>
              </a:rPr>
              <a:t>=</a:t>
            </a:r>
            <a:r>
              <a:rPr lang="en-US" baseline="-25000" dirty="0" smtClean="0">
                <a:sym typeface="Symbol" panose="05050102010706020507" pitchFamily="18" charset="2"/>
              </a:rPr>
              <a:t>s</a:t>
            </a:r>
            <a:endParaRPr lang="en-US" baseline="-25000" dirty="0"/>
          </a:p>
        </p:txBody>
      </p:sp>
      <p:sp>
        <p:nvSpPr>
          <p:cNvPr id="8" name="TextBox 7"/>
          <p:cNvSpPr txBox="1"/>
          <p:nvPr/>
        </p:nvSpPr>
        <p:spPr>
          <a:xfrm>
            <a:off x="375478" y="6280309"/>
            <a:ext cx="8172450" cy="461665"/>
          </a:xfrm>
          <a:prstGeom prst="rect">
            <a:avLst/>
          </a:prstGeom>
          <a:noFill/>
        </p:spPr>
        <p:txBody>
          <a:bodyPr wrap="square" rtlCol="0">
            <a:spAutoFit/>
          </a:bodyPr>
          <a:lstStyle/>
          <a:p>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[1] </a:t>
            </a:r>
            <a:r>
              <a:rPr lang="en-US" altLang="zh-CN" sz="1200" dirty="0" err="1" smtClean="0">
                <a:solidFill>
                  <a:schemeClr val="tx1">
                    <a:lumMod val="75000"/>
                    <a:lumOff val="25000"/>
                  </a:schemeClr>
                </a:solidFill>
                <a:latin typeface="Times New Roman" panose="02020603050405020304" pitchFamily="18" charset="0"/>
                <a:cs typeface="Times New Roman" panose="02020603050405020304" pitchFamily="18" charset="0"/>
              </a:rPr>
              <a:t>Haipeng</a:t>
            </a:r>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 Wang. </a:t>
            </a:r>
            <a:r>
              <a:rPr lang="en-US" altLang="zh-CN" sz="1200" dirty="0">
                <a:solidFill>
                  <a:schemeClr val="tx1">
                    <a:lumMod val="75000"/>
                    <a:lumOff val="25000"/>
                  </a:schemeClr>
                </a:solidFill>
                <a:latin typeface="Times New Roman" panose="02020603050405020304" pitchFamily="18" charset="0"/>
                <a:cs typeface="Times New Roman" panose="02020603050405020304" pitchFamily="18" charset="0"/>
              </a:rPr>
              <a:t>Beam-Cavity Interaction Related SRF System Design Principles and Simulation Techniques (I</a:t>
            </a:r>
            <a:r>
              <a:rPr lang="en-US" altLang="zh-CN" sz="1200" dirty="0" smtClean="0">
                <a:solidFill>
                  <a:schemeClr val="tx1">
                    <a:lumMod val="75000"/>
                    <a:lumOff val="25000"/>
                  </a:schemeClr>
                </a:solidFill>
                <a:latin typeface="Times New Roman" panose="02020603050405020304" pitchFamily="18" charset="0"/>
                <a:cs typeface="Times New Roman" panose="02020603050405020304" pitchFamily="18" charset="0"/>
              </a:rPr>
              <a:t>), IHEP Seminar, Dec.1, 2015, Beijing  </a:t>
            </a:r>
            <a:endParaRPr lang="en-US" altLang="zh-CN" sz="12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841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rgbClr val="7030A0"/>
                </a:solidFill>
              </a:rPr>
              <a:t>Beam Parameters</a:t>
            </a:r>
            <a:endParaRPr lang="zh-CN" altLang="en-US" b="1" dirty="0">
              <a:solidFill>
                <a:srgbClr val="7030A0"/>
              </a:solidFill>
            </a:endParaRPr>
          </a:p>
        </p:txBody>
      </p:sp>
      <p:sp>
        <p:nvSpPr>
          <p:cNvPr id="4" name="灯片编号占位符 3"/>
          <p:cNvSpPr>
            <a:spLocks noGrp="1"/>
          </p:cNvSpPr>
          <p:nvPr>
            <p:ph type="sldNum" sz="quarter" idx="10"/>
          </p:nvPr>
        </p:nvSpPr>
        <p:spPr/>
        <p:txBody>
          <a:bodyPr/>
          <a:lstStyle/>
          <a:p>
            <a:fld id="{6B626CAC-7510-460B-A299-E96A917FB1FB}" type="slidenum">
              <a:rPr lang="zh-CN" altLang="en-US" smtClean="0"/>
              <a:pPr/>
              <a:t>9</a:t>
            </a:fld>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2309286826"/>
              </p:ext>
            </p:extLst>
          </p:nvPr>
        </p:nvGraphicFramePr>
        <p:xfrm>
          <a:off x="561974" y="971553"/>
          <a:ext cx="8258176" cy="5308404"/>
        </p:xfrm>
        <a:graphic>
          <a:graphicData uri="http://schemas.openxmlformats.org/drawingml/2006/table">
            <a:tbl>
              <a:tblPr firstRow="1" firstCol="1" bandRow="1">
                <a:tableStyleId>{5940675A-B579-460E-94D1-54222C63F5DA}</a:tableStyleId>
              </a:tblPr>
              <a:tblGrid>
                <a:gridCol w="2441127"/>
                <a:gridCol w="581377"/>
                <a:gridCol w="934795"/>
                <a:gridCol w="2441127"/>
                <a:gridCol w="813436"/>
                <a:gridCol w="1046314"/>
              </a:tblGrid>
              <a:tr h="313176">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Parameter</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Unit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Value</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Parameter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Unit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Value</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Beam energy</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GeV</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120</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Circumference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54752</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179809">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Number of IP</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2</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SR loss/turn</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GeV</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3.11</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Bunch number/beam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50</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Bunch population</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3.79E+11</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59618">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Synchrotron radiation (SR) power/beam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MW</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51.7</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Beam current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mA</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16.6</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Bending radius</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6094</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Momentum compaction factor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3.36E-5</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179809">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Revolution period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s</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1.83E-4</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Revolution frequency</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Hz</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5475.46</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Emittance (x/y)</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nm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6.12/0.018</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β</a:t>
                      </a:r>
                      <a:r>
                        <a:rPr lang="en-US" sz="1400" kern="100" baseline="-25000">
                          <a:effectLst/>
                          <a:latin typeface="Times New Roman" panose="02020603050405020304" pitchFamily="18" charset="0"/>
                          <a:cs typeface="Times New Roman" panose="02020603050405020304" pitchFamily="18" charset="0"/>
                        </a:rPr>
                        <a:t>IP</a:t>
                      </a:r>
                      <a:r>
                        <a:rPr lang="en-US" sz="1400" kern="100">
                          <a:effectLst/>
                          <a:latin typeface="Times New Roman" panose="02020603050405020304" pitchFamily="18" charset="0"/>
                          <a:cs typeface="Times New Roman" panose="02020603050405020304" pitchFamily="18" charset="0"/>
                        </a:rPr>
                        <a:t> (x/y)</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800/1.2</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Transverse size (x/y)</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μm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69.97/0.15</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ξ</a:t>
                      </a:r>
                      <a:r>
                        <a:rPr lang="en-US" sz="1400" kern="100" baseline="-25000">
                          <a:effectLst/>
                          <a:latin typeface="Times New Roman" panose="02020603050405020304" pitchFamily="18" charset="0"/>
                          <a:cs typeface="Times New Roman" panose="02020603050405020304" pitchFamily="18" charset="0"/>
                        </a:rPr>
                        <a:t>x,y</a:t>
                      </a:r>
                      <a:r>
                        <a:rPr lang="en-US" sz="1400" kern="100">
                          <a:effectLst/>
                          <a:latin typeface="Times New Roman" panose="02020603050405020304" pitchFamily="18" charset="0"/>
                          <a:cs typeface="Times New Roman" panose="02020603050405020304" pitchFamily="18" charset="0"/>
                        </a:rPr>
                        <a:t>/IP</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0.118/0.083</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179809">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Bunch length SR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2.14</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Bunch length total</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mm</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2.65</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469764">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Lifetime due to Beamstrahlung</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min</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47</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Lifetime due to radiation Bhabha scattering</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min</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51</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179809">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RF voltage</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GV</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6.87</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RF frequency</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MHz</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650</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Harmonic number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118800</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Synchrotron oscillation tune</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0.18</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Energy acceptance RF</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5.99</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Damping partition number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2</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179809">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Energy spread SR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0.132</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Energy spread BS</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0.096</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179809">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Energy spread total</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solidFill>
                            <a:srgbClr val="C00000"/>
                          </a:solidFill>
                          <a:effectLst/>
                          <a:latin typeface="Times New Roman" panose="02020603050405020304" pitchFamily="18" charset="0"/>
                          <a:cs typeface="Times New Roman" panose="02020603050405020304" pitchFamily="18" charset="0"/>
                        </a:rPr>
                        <a:t>0.163</a:t>
                      </a:r>
                      <a:endParaRPr lang="zh-CN" sz="1400" kern="100" dirty="0">
                        <a:solidFill>
                          <a:srgbClr val="C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During the collision</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 </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0.23</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Transverse damping time</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turns</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78</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Longitudinal damping time</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turns</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39</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r h="313176">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Hourglass factor</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Fh</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0.68</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Luminosity/IP</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a:effectLst/>
                          <a:latin typeface="Times New Roman" panose="02020603050405020304" pitchFamily="18" charset="0"/>
                          <a:cs typeface="Times New Roman" panose="02020603050405020304" pitchFamily="18" charset="0"/>
                        </a:rPr>
                        <a:t>cm</a:t>
                      </a:r>
                      <a:r>
                        <a:rPr lang="en-US" sz="1400" kern="100" baseline="30000">
                          <a:effectLst/>
                          <a:latin typeface="Times New Roman" panose="02020603050405020304" pitchFamily="18" charset="0"/>
                          <a:cs typeface="Times New Roman" panose="02020603050405020304" pitchFamily="18" charset="0"/>
                        </a:rPr>
                        <a:t>-2</a:t>
                      </a:r>
                      <a:r>
                        <a:rPr lang="en-US" sz="1400" kern="100">
                          <a:effectLst/>
                          <a:latin typeface="Times New Roman" panose="02020603050405020304" pitchFamily="18" charset="0"/>
                          <a:cs typeface="Times New Roman" panose="02020603050405020304" pitchFamily="18" charset="0"/>
                        </a:rPr>
                        <a:t>s</a:t>
                      </a:r>
                      <a:r>
                        <a:rPr lang="en-US" sz="1400" kern="100" baseline="30000">
                          <a:effectLst/>
                          <a:latin typeface="Times New Roman" panose="02020603050405020304" pitchFamily="18" charset="0"/>
                          <a:cs typeface="Times New Roman" panose="02020603050405020304" pitchFamily="18" charset="0"/>
                        </a:rPr>
                        <a:t>-1</a:t>
                      </a:r>
                      <a:endParaRPr lang="zh-CN" sz="1400" kern="10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c>
                  <a:txBody>
                    <a:bodyPr/>
                    <a:lstStyle/>
                    <a:p>
                      <a:pPr algn="ctr">
                        <a:spcAft>
                          <a:spcPts val="0"/>
                        </a:spcAft>
                      </a:pPr>
                      <a:r>
                        <a:rPr lang="en-US" sz="1400" kern="100" dirty="0">
                          <a:effectLst/>
                          <a:latin typeface="Times New Roman" panose="02020603050405020304" pitchFamily="18" charset="0"/>
                          <a:cs typeface="Times New Roman" panose="02020603050405020304" pitchFamily="18" charset="0"/>
                        </a:rPr>
                        <a:t>2.04E+34</a:t>
                      </a:r>
                      <a:endParaRPr lang="zh-CN" sz="1400" kern="100" dirty="0">
                        <a:solidFill>
                          <a:srgbClr val="000000"/>
                        </a:solidFill>
                        <a:effectLst/>
                        <a:latin typeface="Times New Roman" panose="02020603050405020304" pitchFamily="18" charset="0"/>
                        <a:ea typeface="宋体"/>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893584479"/>
      </p:ext>
    </p:extLst>
  </p:cSld>
  <p:clrMapOvr>
    <a:masterClrMapping/>
  </p:clrMapOvr>
</p:sld>
</file>

<file path=ppt/theme/theme1.xml><?xml version="1.0" encoding="utf-8"?>
<a:theme xmlns:a="http://schemas.openxmlformats.org/drawingml/2006/main" name="高能所模板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论文中期考核-郑洪娟" id="{5D512BCF-9333-4B50-8B0E-C0EB456F8F94}" vid="{D68BCF38-E0A0-4C62-A08A-BB0405CF9259}"/>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高能所模板1</Template>
  <TotalTime>5270</TotalTime>
  <Words>1031</Words>
  <Application>Microsoft Office PowerPoint</Application>
  <PresentationFormat>全屏显示(4:3)</PresentationFormat>
  <Paragraphs>228</Paragraphs>
  <Slides>16</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高能所模板1</vt:lpstr>
      <vt:lpstr>MathType 6.0 Equation</vt:lpstr>
      <vt:lpstr>Robinson Instability Analysis for CEPC Main Ring</vt:lpstr>
      <vt:lpstr>Outline </vt:lpstr>
      <vt:lpstr>Different Definitions of Synchronous Phase</vt:lpstr>
      <vt:lpstr>Synchronous phase is used in several physical relations</vt:lpstr>
      <vt:lpstr>Stability of the system</vt:lpstr>
      <vt:lpstr>Loaded Generator-Cavity-Beam System</vt:lpstr>
      <vt:lpstr>Beam Loading and Phasor Diagram</vt:lpstr>
      <vt:lpstr>P.B. Wilson Phasor Diagram Using Cos(s)</vt:lpstr>
      <vt:lpstr>Beam Parameters</vt:lpstr>
      <vt:lpstr>PowerPoint 演示文稿</vt:lpstr>
      <vt:lpstr>Robinson working point without loop gain</vt:lpstr>
      <vt:lpstr>Robinson working point without loop gain</vt:lpstr>
      <vt:lpstr>Robinson working point without loop gain</vt:lpstr>
      <vt:lpstr>Robinson working point with loop gain</vt:lpstr>
      <vt:lpstr>Conclusion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博士学位论文中期考核</dc:title>
  <dc:creator>hongjuan zheng</dc:creator>
  <cp:lastModifiedBy>zheng</cp:lastModifiedBy>
  <cp:revision>229</cp:revision>
  <cp:lastPrinted>2015-11-23T06:45:21Z</cp:lastPrinted>
  <dcterms:created xsi:type="dcterms:W3CDTF">2015-10-19T07:52:30Z</dcterms:created>
  <dcterms:modified xsi:type="dcterms:W3CDTF">2015-12-25T00:52:27Z</dcterms:modified>
</cp:coreProperties>
</file>