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64" r:id="rId12"/>
    <p:sldId id="271" r:id="rId13"/>
    <p:sldId id="276" r:id="rId14"/>
    <p:sldId id="265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>
        <p:scale>
          <a:sx n="113" d="100"/>
          <a:sy n="113" d="100"/>
        </p:scale>
        <p:origin x="-1680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BA68E-3D63-4744-86AA-50D83CEA9BF5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9E8D0-6B21-48AB-9691-02C4E2D7E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81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A1BE2553-3542-4A23-8D0E-A1465F5AE424}" type="slidenum">
              <a:rPr lang="zh-CN" altLang="en-US" smtClean="0">
                <a:solidFill>
                  <a:srgbClr val="000000"/>
                </a:solidFill>
              </a:rPr>
              <a:pPr eaLnBrk="1" hangingPunct="1"/>
              <a:t>2</a:t>
            </a:fld>
            <a:endParaRPr lang="zh-CN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2015-12-31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Relationship Id="rId9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9232" y="1916832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2060"/>
                </a:solidFill>
              </a:rPr>
              <a:t>CEPC </a:t>
            </a:r>
            <a:r>
              <a:rPr lang="en-US" altLang="zh-CN" dirty="0" smtClean="0">
                <a:solidFill>
                  <a:srgbClr val="002060"/>
                </a:solidFill>
              </a:rPr>
              <a:t>Partial </a:t>
            </a:r>
            <a:r>
              <a:rPr lang="en-US" altLang="zh-CN" dirty="0">
                <a:solidFill>
                  <a:srgbClr val="002060"/>
                </a:solidFill>
              </a:rPr>
              <a:t>Double Ring </a:t>
            </a:r>
            <a:r>
              <a:rPr lang="en-US" altLang="zh-CN" dirty="0" smtClean="0">
                <a:solidFill>
                  <a:srgbClr val="002060"/>
                </a:solidFill>
              </a:rPr>
              <a:t>Parameter Update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400800" cy="1752600"/>
          </a:xfrm>
        </p:spPr>
        <p:txBody>
          <a:bodyPr/>
          <a:lstStyle/>
          <a:p>
            <a:r>
              <a:rPr lang="en-US" altLang="zh-CN" dirty="0" smtClean="0"/>
              <a:t>Dou Wang, </a:t>
            </a:r>
            <a:r>
              <a:rPr lang="en-US" altLang="zh-CN" dirty="0" err="1" smtClean="0"/>
              <a:t>Jiyuan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Zhai</a:t>
            </a:r>
            <a:r>
              <a:rPr lang="en-US" altLang="zh-CN" dirty="0" smtClean="0"/>
              <a:t>, Feng </a:t>
            </a:r>
            <a:r>
              <a:rPr lang="en-US" altLang="zh-CN"/>
              <a:t>Su</a:t>
            </a:r>
            <a:r>
              <a:rPr lang="en-US" altLang="zh-CN" smtClean="0"/>
              <a:t>,  </a:t>
            </a:r>
            <a:r>
              <a:rPr lang="en-US" altLang="zh-CN" dirty="0" smtClean="0"/>
              <a:t>Yuan Zhang,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Bai </a:t>
            </a:r>
            <a:r>
              <a:rPr lang="en-US" altLang="zh-CN" dirty="0" err="1" smtClean="0"/>
              <a:t>Sha</a:t>
            </a:r>
            <a:r>
              <a:rPr lang="en-US" altLang="zh-CN" dirty="0" smtClean="0"/>
              <a:t>, </a:t>
            </a:r>
            <a:r>
              <a:rPr lang="en-US" altLang="zh-CN" dirty="0" err="1"/>
              <a:t>Huiping</a:t>
            </a:r>
            <a:r>
              <a:rPr lang="en-US" altLang="zh-CN" dirty="0"/>
              <a:t>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Tianjian</a:t>
            </a:r>
            <a:r>
              <a:rPr lang="en-US" altLang="zh-CN" dirty="0" smtClean="0"/>
              <a:t> </a:t>
            </a:r>
            <a:r>
              <a:rPr lang="en-US" altLang="zh-CN" dirty="0" err="1"/>
              <a:t>Bian</a:t>
            </a:r>
            <a:r>
              <a:rPr lang="en-US" altLang="zh-CN" dirty="0"/>
              <a:t>,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55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7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3568" y="1628800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Loss factor</a:t>
            </a:r>
            <a:endParaRPr lang="zh-CN" alt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572684"/>
              </p:ext>
            </p:extLst>
          </p:nvPr>
        </p:nvGraphicFramePr>
        <p:xfrm>
          <a:off x="2535238" y="2244725"/>
          <a:ext cx="2922587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6" name="Equation" r:id="rId3" imgW="1981080" imgH="571320" progId="Equation.DSMT4">
                  <p:embed/>
                </p:oleObj>
              </mc:Choice>
              <mc:Fallback>
                <p:oleObj name="Equation" r:id="rId3" imgW="198108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2244725"/>
                        <a:ext cx="2922587" cy="857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18578"/>
              </p:ext>
            </p:extLst>
          </p:nvPr>
        </p:nvGraphicFramePr>
        <p:xfrm>
          <a:off x="2411760" y="4509120"/>
          <a:ext cx="3354593" cy="4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7" name="Equation" r:id="rId5" imgW="1726920" imgH="228600" progId="Equation.DSMT4">
                  <p:embed/>
                </p:oleObj>
              </mc:Choice>
              <mc:Fallback>
                <p:oleObj name="Equation" r:id="rId5" imgW="1726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1760" y="4509120"/>
                        <a:ext cx="3354593" cy="444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683568" y="3613666"/>
            <a:ext cx="328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211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parameter design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66540"/>
              </p:ext>
            </p:extLst>
          </p:nvPr>
        </p:nvGraphicFramePr>
        <p:xfrm>
          <a:off x="107504" y="836712"/>
          <a:ext cx="8928993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96144"/>
                <a:gridCol w="1080120"/>
                <a:gridCol w="1152128"/>
                <a:gridCol w="1080120"/>
                <a:gridCol w="115212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0.306/0.0012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0.036/0.0012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0.03/0.001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3.34/0.01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3.07/0.0093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2.67/0.008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2.56/0.0078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1.18/0.0069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24.3/0.09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8.8/0.088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18.8/0.083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6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/>
          <a:lstStyle/>
          <a:p>
            <a:r>
              <a:rPr lang="en-US" altLang="zh-CN" dirty="0" smtClean="0"/>
              <a:t>Arc redesign-lower </a:t>
            </a:r>
            <a:r>
              <a:rPr lang="en-US" altLang="zh-CN" dirty="0" err="1" smtClean="0"/>
              <a:t>emittance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4" t="3947" r="16374" b="19262"/>
          <a:stretch/>
        </p:blipFill>
        <p:spPr bwMode="auto">
          <a:xfrm>
            <a:off x="4815432" y="3310939"/>
            <a:ext cx="4203768" cy="33946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307277"/>
            <a:ext cx="4518025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107504" y="1076822"/>
            <a:ext cx="4572000" cy="21605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Length of FODO cell: 47.2m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Phase advance of FODO cells: 60/60 </a:t>
            </a:r>
            <a:r>
              <a:rPr lang="en-US" altLang="zh-CN" sz="2400" dirty="0" smtClean="0">
                <a:solidFill>
                  <a:prstClr val="black"/>
                </a:solidFill>
              </a:rPr>
              <a:t>degrees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 err="1" smtClean="0">
                <a:solidFill>
                  <a:prstClr val="black"/>
                </a:solidFill>
              </a:rPr>
              <a:t>Emittance</a:t>
            </a:r>
            <a:r>
              <a:rPr lang="en-US" altLang="zh-CN" sz="2400" dirty="0" smtClean="0">
                <a:solidFill>
                  <a:prstClr val="black"/>
                </a:solidFill>
              </a:rPr>
              <a:t>: 7.9nm</a:t>
            </a:r>
            <a:r>
              <a:rPr lang="en-US" altLang="zh-CN" sz="2400" dirty="0">
                <a:solidFill>
                  <a:prstClr val="black"/>
                </a:solidFill>
              </a:rPr>
              <a:t>, </a:t>
            </a:r>
            <a:r>
              <a:rPr lang="en-US" altLang="zh-CN" sz="2400" dirty="0" smtClean="0">
                <a:solidFill>
                  <a:prstClr val="black"/>
                </a:solidFill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sym typeface="Symbol"/>
              </a:rPr>
              <a:t></a:t>
            </a:r>
            <a:r>
              <a:rPr lang="en-US" altLang="zh-CN" sz="2400" dirty="0" smtClean="0">
                <a:solidFill>
                  <a:prstClr val="black"/>
                </a:solidFill>
                <a:sym typeface="Symbol"/>
              </a:rPr>
              <a:t>p=5.38E-5</a:t>
            </a:r>
            <a:r>
              <a:rPr lang="en-US" altLang="zh-CN" sz="2400" dirty="0" smtClean="0">
                <a:solidFill>
                  <a:prstClr val="black"/>
                </a:solidFill>
              </a:rPr>
              <a:t> 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prstClr val="black"/>
                </a:solidFill>
              </a:rPr>
              <a:t>Bunch length: 2.3mm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18025" y="1124744"/>
            <a:ext cx="4572000" cy="216059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Length of FODO cell: </a:t>
            </a:r>
            <a:r>
              <a:rPr lang="en-US" altLang="zh-CN" sz="2400" dirty="0" smtClean="0">
                <a:solidFill>
                  <a:prstClr val="black"/>
                </a:solidFill>
              </a:rPr>
              <a:t>37.5m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Phase advance of FODO cells: 60/60 degrees 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 err="1">
                <a:solidFill>
                  <a:prstClr val="black"/>
                </a:solidFill>
              </a:rPr>
              <a:t>Emittance</a:t>
            </a:r>
            <a:r>
              <a:rPr lang="en-US" altLang="zh-CN" sz="2400" dirty="0">
                <a:solidFill>
                  <a:prstClr val="black"/>
                </a:solidFill>
              </a:rPr>
              <a:t>: 4.3nm , </a:t>
            </a:r>
            <a:r>
              <a:rPr lang="en-US" altLang="zh-CN" sz="2400" dirty="0">
                <a:solidFill>
                  <a:prstClr val="black"/>
                </a:solidFill>
                <a:sym typeface="Symbol"/>
              </a:rPr>
              <a:t></a:t>
            </a:r>
            <a:r>
              <a:rPr lang="en-US" altLang="zh-CN" sz="2400" dirty="0" smtClean="0">
                <a:solidFill>
                  <a:prstClr val="black"/>
                </a:solidFill>
                <a:sym typeface="Symbol"/>
              </a:rPr>
              <a:t>p=2.25E-5</a:t>
            </a:r>
            <a:r>
              <a:rPr lang="en-US" altLang="zh-CN" sz="2400" dirty="0" smtClean="0">
                <a:solidFill>
                  <a:prstClr val="black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prstClr val="black"/>
                </a:solidFill>
              </a:rPr>
              <a:t>Bunch length: 3.3mm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8400" y="53752"/>
            <a:ext cx="8229600" cy="1143000"/>
          </a:xfrm>
        </p:spPr>
        <p:txBody>
          <a:bodyPr/>
          <a:lstStyle/>
          <a:p>
            <a:r>
              <a:rPr lang="en-US" altLang="zh-CN" dirty="0"/>
              <a:t>Arc </a:t>
            </a:r>
            <a:r>
              <a:rPr lang="en-US" altLang="zh-CN" dirty="0" smtClean="0"/>
              <a:t>redesign-ultra low </a:t>
            </a:r>
            <a:r>
              <a:rPr lang="en-US" altLang="zh-CN" dirty="0" err="1"/>
              <a:t>emittance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7" t="4268" r="13294" b="9713"/>
          <a:stretch/>
        </p:blipFill>
        <p:spPr bwMode="auto">
          <a:xfrm>
            <a:off x="140712" y="3478066"/>
            <a:ext cx="4392488" cy="3379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154392" y="1196752"/>
            <a:ext cx="4572000" cy="216059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Length of FODO cell: 37.5m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Phase advance of FODO cells: </a:t>
            </a:r>
            <a:r>
              <a:rPr lang="en-US" altLang="zh-CN" sz="2400" dirty="0" smtClean="0">
                <a:solidFill>
                  <a:prstClr val="black"/>
                </a:solidFill>
              </a:rPr>
              <a:t>90/60 </a:t>
            </a:r>
            <a:r>
              <a:rPr lang="en-US" altLang="zh-CN" sz="2400" dirty="0">
                <a:solidFill>
                  <a:prstClr val="black"/>
                </a:solidFill>
              </a:rPr>
              <a:t>degrees 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 err="1">
                <a:solidFill>
                  <a:prstClr val="black"/>
                </a:solidFill>
              </a:rPr>
              <a:t>Emittance</a:t>
            </a:r>
            <a:r>
              <a:rPr lang="en-US" altLang="zh-CN" sz="2400" dirty="0">
                <a:solidFill>
                  <a:prstClr val="black"/>
                </a:solidFill>
              </a:rPr>
              <a:t>: </a:t>
            </a:r>
            <a:r>
              <a:rPr lang="en-US" altLang="zh-CN" sz="2400" dirty="0" smtClean="0">
                <a:solidFill>
                  <a:prstClr val="black"/>
                </a:solidFill>
              </a:rPr>
              <a:t>2.3nm, </a:t>
            </a:r>
            <a:r>
              <a:rPr lang="en-US" altLang="zh-CN" sz="2400" dirty="0" smtClean="0">
                <a:solidFill>
                  <a:prstClr val="black"/>
                </a:solidFill>
                <a:sym typeface="Symbol"/>
              </a:rPr>
              <a:t>p=1.07E-5</a:t>
            </a:r>
            <a:r>
              <a:rPr lang="en-US" altLang="zh-CN" sz="2400" dirty="0" smtClean="0">
                <a:solidFill>
                  <a:prstClr val="black"/>
                </a:solidFill>
              </a:rPr>
              <a:t> 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Bunch length: 3.3mm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" t="4088" r="11113" b="9168"/>
          <a:stretch/>
        </p:blipFill>
        <p:spPr bwMode="auto">
          <a:xfrm>
            <a:off x="4860032" y="3547853"/>
            <a:ext cx="423009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804247" y="3305889"/>
            <a:ext cx="611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BDIS1</a:t>
            </a:r>
            <a:endParaRPr lang="zh-CN" altLang="en-US" sz="1400" dirty="0"/>
          </a:p>
        </p:txBody>
      </p:sp>
      <p:sp>
        <p:nvSpPr>
          <p:cNvPr id="5" name="矩形 4"/>
          <p:cNvSpPr/>
          <p:nvPr/>
        </p:nvSpPr>
        <p:spPr>
          <a:xfrm>
            <a:off x="7418696" y="3305888"/>
            <a:ext cx="611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BDIS2</a:t>
            </a:r>
            <a:endParaRPr lang="zh-CN" alt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292080" y="1196752"/>
            <a:ext cx="3312368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Dispersion </a:t>
            </a:r>
            <a:r>
              <a:rPr lang="en-US" altLang="zh-CN" sz="2400" dirty="0" err="1" smtClean="0"/>
              <a:t>supressor</a:t>
            </a:r>
            <a:r>
              <a:rPr lang="en-US" altLang="zh-CN" sz="2400" dirty="0" smtClean="0"/>
              <a:t>:</a:t>
            </a:r>
          </a:p>
          <a:p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     Angle(BDIS1</a:t>
            </a:r>
            <a:r>
              <a:rPr lang="en-US" altLang="zh-CN" sz="1600" dirty="0"/>
              <a:t>)=3.583724E-03</a:t>
            </a:r>
            <a:endParaRPr lang="en-US" altLang="zh-CN" sz="1600" dirty="0" smtClean="0"/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     Angle(BDIS2</a:t>
            </a:r>
            <a:r>
              <a:rPr lang="en-US" altLang="zh-CN" sz="1600" dirty="0"/>
              <a:t>)=-8.598108E-04</a:t>
            </a:r>
            <a:endParaRPr lang="zh-CN" altLang="en-US" sz="1600" dirty="0"/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     </a:t>
            </a:r>
            <a:r>
              <a:rPr lang="en-US" altLang="zh-CN" sz="1600" dirty="0" smtClean="0">
                <a:solidFill>
                  <a:srgbClr val="FF0000"/>
                </a:solidFill>
              </a:rPr>
              <a:t>Angle(B0)=2.723923E-03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347806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B0</a:t>
            </a:r>
            <a:endParaRPr lang="zh-CN" altLang="en-US" sz="1600" dirty="0"/>
          </a:p>
        </p:txBody>
      </p:sp>
      <p:sp>
        <p:nvSpPr>
          <p:cNvPr id="8" name="矩形 7"/>
          <p:cNvSpPr/>
          <p:nvPr/>
        </p:nvSpPr>
        <p:spPr>
          <a:xfrm>
            <a:off x="2718104" y="3478066"/>
            <a:ext cx="401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B0</a:t>
            </a:r>
          </a:p>
        </p:txBody>
      </p:sp>
    </p:spTree>
    <p:extLst>
      <p:ext uri="{BB962C8B-B14F-4D97-AF65-F5344CB8AC3E}">
        <p14:creationId xmlns:p14="http://schemas.microsoft.com/office/powerpoint/2010/main" val="70563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176464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altLang="zh-CN" sz="2400" dirty="0" smtClean="0"/>
              <a:t>CEPC AP group and RF group has collaborated to give a more realizable parameter considering cavity HOM power.</a:t>
            </a:r>
            <a:endParaRPr lang="en-US" altLang="zh-CN" sz="2400" dirty="0"/>
          </a:p>
          <a:p>
            <a:pPr>
              <a:spcBef>
                <a:spcPts val="1800"/>
              </a:spcBef>
            </a:pPr>
            <a:r>
              <a:rPr lang="en-US" altLang="zh-CN" sz="2400" dirty="0"/>
              <a:t>Based on crab waist scheme, we </a:t>
            </a:r>
            <a:r>
              <a:rPr lang="en-US" altLang="zh-CN" sz="2400" dirty="0" smtClean="0"/>
              <a:t>get a set of Z parameter with 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1.0*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34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cm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-2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-1 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luminosity using 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1100 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bunch</a:t>
            </a:r>
            <a:r>
              <a:rPr lang="en-US" altLang="zh-CN" sz="2400" dirty="0" smtClean="0"/>
              <a:t>. </a:t>
            </a:r>
          </a:p>
          <a:p>
            <a:pPr>
              <a:spcBef>
                <a:spcPts val="1800"/>
              </a:spcBef>
            </a:pPr>
            <a:r>
              <a:rPr lang="en-US" altLang="zh-CN" sz="2400" dirty="0" smtClean="0"/>
              <a:t>Higgs’s parameters have been updated to reduce the cavity HOM power under 1kw. Further improvement is undergoing to make same crossing angle as Z parameter.</a:t>
            </a:r>
          </a:p>
        </p:txBody>
      </p:sp>
    </p:spTree>
    <p:extLst>
      <p:ext uri="{BB962C8B-B14F-4D97-AF65-F5344CB8AC3E}">
        <p14:creationId xmlns:p14="http://schemas.microsoft.com/office/powerpoint/2010/main" val="150034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组合 186"/>
          <p:cNvGrpSpPr>
            <a:grpSpLocks/>
          </p:cNvGrpSpPr>
          <p:nvPr/>
        </p:nvGrpSpPr>
        <p:grpSpPr bwMode="auto">
          <a:xfrm>
            <a:off x="328613" y="568325"/>
            <a:ext cx="8707437" cy="6192838"/>
            <a:chOff x="328620" y="568485"/>
            <a:chExt cx="8707876" cy="6193305"/>
          </a:xfrm>
        </p:grpSpPr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1066844" y="568485"/>
              <a:ext cx="7163161" cy="563605"/>
            </a:xfrm>
            <a:prstGeom prst="rect">
              <a:avLst/>
            </a:prstGeom>
          </p:spPr>
          <p:txBody>
            <a:bodyPr anchor="ctr">
              <a:normAutofit fontScale="82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altLang="zh-CN" b="1" dirty="0" smtClean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CEPC Partial Double Ring Layout</a:t>
              </a:r>
              <a:endParaRPr lang="en-US" altLang="zh-CN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893798" y="3429376"/>
              <a:ext cx="8142698" cy="17464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77" name="TextBox 146"/>
            <p:cNvSpPr txBox="1">
              <a:spLocks noChangeArrowheads="1"/>
            </p:cNvSpPr>
            <p:nvPr/>
          </p:nvSpPr>
          <p:spPr bwMode="auto">
            <a:xfrm>
              <a:off x="7481475" y="5965560"/>
              <a:ext cx="99257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altLang="zh-CN" sz="1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SU Feng</a:t>
              </a:r>
            </a:p>
            <a:p>
              <a:pPr algn="ctr" eaLnBrk="1" hangingPunct="1">
                <a:lnSpc>
                  <a:spcPct val="150000"/>
                </a:lnSpc>
              </a:pPr>
              <a:r>
                <a:rPr lang="en-US" altLang="zh-CN" sz="1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2015.10.12</a:t>
              </a:r>
              <a:endParaRPr lang="zh-CN" alt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4764319" y="1132090"/>
              <a:ext cx="0" cy="531058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679" name="组合 74"/>
            <p:cNvGrpSpPr>
              <a:grpSpLocks/>
            </p:cNvGrpSpPr>
            <p:nvPr/>
          </p:nvGrpSpPr>
          <p:grpSpPr bwMode="auto">
            <a:xfrm rot="10800000">
              <a:off x="4003964" y="5657259"/>
              <a:ext cx="1507807" cy="261013"/>
              <a:chOff x="245000" y="3411438"/>
              <a:chExt cx="7979351" cy="1282948"/>
            </a:xfrm>
          </p:grpSpPr>
          <p:grpSp>
            <p:nvGrpSpPr>
              <p:cNvPr id="28729" name="组合 99"/>
              <p:cNvGrpSpPr>
                <a:grpSpLocks/>
              </p:cNvGrpSpPr>
              <p:nvPr/>
            </p:nvGrpSpPr>
            <p:grpSpPr bwMode="auto">
              <a:xfrm>
                <a:off x="692997" y="3429548"/>
                <a:ext cx="7075758" cy="1264838"/>
                <a:chOff x="513613" y="2448815"/>
                <a:chExt cx="8142610" cy="1930589"/>
              </a:xfrm>
            </p:grpSpPr>
            <p:cxnSp>
              <p:nvCxnSpPr>
                <p:cNvPr id="86" name="直接连接符 85"/>
                <p:cNvCxnSpPr/>
                <p:nvPr/>
              </p:nvCxnSpPr>
              <p:spPr>
                <a:xfrm flipH="1" flipV="1">
                  <a:off x="7595510" y="2429390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直接连接符 86"/>
                <p:cNvCxnSpPr/>
                <p:nvPr/>
              </p:nvCxnSpPr>
              <p:spPr>
                <a:xfrm rot="10800000">
                  <a:off x="5826216" y="242939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直接连接符 87"/>
                <p:cNvCxnSpPr/>
                <p:nvPr/>
              </p:nvCxnSpPr>
              <p:spPr>
                <a:xfrm flipH="1">
                  <a:off x="4617687" y="2441304"/>
                  <a:ext cx="1247202" cy="98861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直接连接符 88"/>
                <p:cNvCxnSpPr/>
                <p:nvPr/>
              </p:nvCxnSpPr>
              <p:spPr>
                <a:xfrm flipH="1">
                  <a:off x="3476832" y="3418007"/>
                  <a:ext cx="1131183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直接连接符 89"/>
                <p:cNvCxnSpPr/>
                <p:nvPr/>
              </p:nvCxnSpPr>
              <p:spPr>
                <a:xfrm rot="10800000">
                  <a:off x="1533509" y="4370888"/>
                  <a:ext cx="1943323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接连接符 90"/>
                <p:cNvCxnSpPr/>
                <p:nvPr/>
              </p:nvCxnSpPr>
              <p:spPr>
                <a:xfrm flipH="1" flipV="1">
                  <a:off x="537682" y="3418007"/>
                  <a:ext cx="995828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直接连接符 76"/>
              <p:cNvCxnSpPr/>
              <p:nvPr/>
            </p:nvCxnSpPr>
            <p:spPr bwMode="auto">
              <a:xfrm flipV="1">
                <a:off x="251827" y="4087929"/>
                <a:ext cx="453682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 bwMode="auto">
              <a:xfrm flipV="1">
                <a:off x="671903" y="3409020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 bwMode="auto">
              <a:xfrm>
                <a:off x="1621276" y="3401213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>
                <a:endCxn id="85" idx="4"/>
              </p:cNvCxnSpPr>
              <p:nvPr/>
            </p:nvCxnSpPr>
            <p:spPr bwMode="auto">
              <a:xfrm>
                <a:off x="3301578" y="3409020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 80"/>
              <p:cNvCxnSpPr>
                <a:stCxn id="85" idx="4"/>
              </p:cNvCxnSpPr>
              <p:nvPr/>
            </p:nvCxnSpPr>
            <p:spPr bwMode="auto">
              <a:xfrm>
                <a:off x="4250947" y="4064520"/>
                <a:ext cx="949373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 bwMode="auto">
              <a:xfrm flipV="1">
                <a:off x="5191916" y="4673200"/>
                <a:ext cx="1764317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 bwMode="auto">
              <a:xfrm flipV="1">
                <a:off x="6956233" y="4072321"/>
                <a:ext cx="873757" cy="60087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 83"/>
              <p:cNvCxnSpPr/>
              <p:nvPr/>
            </p:nvCxnSpPr>
            <p:spPr bwMode="auto">
              <a:xfrm>
                <a:off x="7829991" y="4087929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椭圆 84"/>
              <p:cNvSpPr/>
              <p:nvPr/>
            </p:nvSpPr>
            <p:spPr bwMode="auto">
              <a:xfrm>
                <a:off x="4217341" y="4033306"/>
                <a:ext cx="42010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3" name="直接连接符 92"/>
            <p:cNvCxnSpPr/>
            <p:nvPr/>
          </p:nvCxnSpPr>
          <p:spPr>
            <a:xfrm flipH="1">
              <a:off x="2427401" y="3235686"/>
              <a:ext cx="14288" cy="509626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>
            <a:xfrm>
              <a:off x="7112349" y="3167419"/>
              <a:ext cx="0" cy="504863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/>
            <p:cNvCxnSpPr>
              <a:stCxn id="113" idx="0"/>
              <a:endCxn id="114" idx="2"/>
            </p:cNvCxnSpPr>
            <p:nvPr/>
          </p:nvCxnSpPr>
          <p:spPr>
            <a:xfrm flipH="1">
              <a:off x="2810007" y="1825880"/>
              <a:ext cx="322279" cy="373091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/>
            <p:cNvCxnSpPr>
              <a:stCxn id="106" idx="2"/>
              <a:endCxn id="107" idx="0"/>
            </p:cNvCxnSpPr>
            <p:nvPr/>
          </p:nvCxnSpPr>
          <p:spPr>
            <a:xfrm flipH="1">
              <a:off x="6497956" y="4891574"/>
              <a:ext cx="236549" cy="349276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>
              <a:endCxn id="105" idx="0"/>
            </p:cNvCxnSpPr>
            <p:nvPr/>
          </p:nvCxnSpPr>
          <p:spPr>
            <a:xfrm>
              <a:off x="6359836" y="1802066"/>
              <a:ext cx="285764" cy="363564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/>
          </p:nvCxnSpPr>
          <p:spPr>
            <a:xfrm>
              <a:off x="2667125" y="4786791"/>
              <a:ext cx="276239" cy="423894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弧形 103"/>
            <p:cNvSpPr/>
            <p:nvPr/>
          </p:nvSpPr>
          <p:spPr>
            <a:xfrm>
              <a:off x="2960828" y="1306729"/>
              <a:ext cx="4178511" cy="4507252"/>
            </a:xfrm>
            <a:prstGeom prst="arc">
              <a:avLst>
                <a:gd name="adj1" fmla="val 16866018"/>
                <a:gd name="adj2" fmla="val 18437400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弧形 104"/>
            <p:cNvSpPr/>
            <p:nvPr/>
          </p:nvSpPr>
          <p:spPr>
            <a:xfrm rot="2398003">
              <a:off x="2876685" y="1408336"/>
              <a:ext cx="4178511" cy="4507252"/>
            </a:xfrm>
            <a:prstGeom prst="arc">
              <a:avLst>
                <a:gd name="adj1" fmla="val 16701529"/>
                <a:gd name="adj2" fmla="val 18437400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弧形 105"/>
            <p:cNvSpPr/>
            <p:nvPr/>
          </p:nvSpPr>
          <p:spPr>
            <a:xfrm rot="4695820">
              <a:off x="2764710" y="1544133"/>
              <a:ext cx="4178615" cy="4507140"/>
            </a:xfrm>
            <a:prstGeom prst="arc">
              <a:avLst>
                <a:gd name="adj1" fmla="val 16701529"/>
                <a:gd name="adj2" fmla="val 18714553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弧形 106"/>
            <p:cNvSpPr/>
            <p:nvPr/>
          </p:nvSpPr>
          <p:spPr>
            <a:xfrm rot="7552111">
              <a:off x="2795667" y="1417918"/>
              <a:ext cx="4178615" cy="4508727"/>
            </a:xfrm>
            <a:prstGeom prst="arc">
              <a:avLst>
                <a:gd name="adj1" fmla="val 16701529"/>
                <a:gd name="adj2" fmla="val 18446647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9" name="弧形 108"/>
            <p:cNvSpPr/>
            <p:nvPr/>
          </p:nvSpPr>
          <p:spPr>
            <a:xfrm rot="10550204">
              <a:off x="2279755" y="1306729"/>
              <a:ext cx="4178511" cy="4507252"/>
            </a:xfrm>
            <a:prstGeom prst="arc">
              <a:avLst>
                <a:gd name="adj1" fmla="val 16996302"/>
                <a:gd name="adj2" fmla="val 18935055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2" name="弧形 111"/>
            <p:cNvSpPr/>
            <p:nvPr/>
          </p:nvSpPr>
          <p:spPr>
            <a:xfrm rot="13919276">
              <a:off x="2528954" y="1419506"/>
              <a:ext cx="4178615" cy="4508727"/>
            </a:xfrm>
            <a:prstGeom prst="arc">
              <a:avLst>
                <a:gd name="adj1" fmla="val 16701529"/>
                <a:gd name="adj2" fmla="val 18389834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弧形 112"/>
            <p:cNvSpPr/>
            <p:nvPr/>
          </p:nvSpPr>
          <p:spPr>
            <a:xfrm rot="18585938">
              <a:off x="2524984" y="1252011"/>
              <a:ext cx="4199255" cy="4476976"/>
            </a:xfrm>
            <a:prstGeom prst="arc">
              <a:avLst>
                <a:gd name="adj1" fmla="val 16701529"/>
                <a:gd name="adj2" fmla="val 18256151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弧形 113"/>
            <p:cNvSpPr/>
            <p:nvPr/>
          </p:nvSpPr>
          <p:spPr>
            <a:xfrm rot="15817787">
              <a:off x="2583724" y="1083725"/>
              <a:ext cx="4200842" cy="4475388"/>
            </a:xfrm>
            <a:prstGeom prst="arc">
              <a:avLst>
                <a:gd name="adj1" fmla="val 16701529"/>
                <a:gd name="adj2" fmla="val 18437400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694" name="TextBox 119"/>
            <p:cNvSpPr txBox="1">
              <a:spLocks noChangeArrowheads="1"/>
            </p:cNvSpPr>
            <p:nvPr/>
          </p:nvSpPr>
          <p:spPr bwMode="auto">
            <a:xfrm>
              <a:off x="4317203" y="1700808"/>
              <a:ext cx="1008393" cy="36933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FF0000"/>
                  </a:solidFill>
                </a:rPr>
                <a:t>IP1_ee</a:t>
              </a:r>
            </a:p>
          </p:txBody>
        </p:sp>
        <p:sp>
          <p:nvSpPr>
            <p:cNvPr id="28695" name="TextBox 121"/>
            <p:cNvSpPr txBox="1">
              <a:spLocks noChangeArrowheads="1"/>
            </p:cNvSpPr>
            <p:nvPr/>
          </p:nvSpPr>
          <p:spPr bwMode="auto">
            <a:xfrm>
              <a:off x="4189376" y="5109165"/>
              <a:ext cx="1156207" cy="36933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FF0000"/>
                  </a:solidFill>
                </a:rPr>
                <a:t>IP3_ee</a:t>
              </a:r>
            </a:p>
          </p:txBody>
        </p:sp>
        <p:sp>
          <p:nvSpPr>
            <p:cNvPr id="28696" name="TextBox 123"/>
            <p:cNvSpPr txBox="1">
              <a:spLocks noChangeArrowheads="1"/>
            </p:cNvSpPr>
            <p:nvPr/>
          </p:nvSpPr>
          <p:spPr bwMode="auto">
            <a:xfrm>
              <a:off x="5821024" y="3261797"/>
              <a:ext cx="1091934" cy="36933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FF0000"/>
                  </a:solidFill>
                </a:rPr>
                <a:t>IP2_pp</a:t>
              </a:r>
            </a:p>
          </p:txBody>
        </p:sp>
        <p:sp>
          <p:nvSpPr>
            <p:cNvPr id="28697" name="TextBox 124"/>
            <p:cNvSpPr txBox="1">
              <a:spLocks noChangeArrowheads="1"/>
            </p:cNvSpPr>
            <p:nvPr/>
          </p:nvSpPr>
          <p:spPr bwMode="auto">
            <a:xfrm>
              <a:off x="2671604" y="3253065"/>
              <a:ext cx="1056117" cy="36933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FF0000"/>
                  </a:solidFill>
                </a:rPr>
                <a:t>IP4_pp</a:t>
              </a:r>
            </a:p>
          </p:txBody>
        </p:sp>
        <p:cxnSp>
          <p:nvCxnSpPr>
            <p:cNvPr id="127" name="直接连接符 126"/>
            <p:cNvCxnSpPr>
              <a:stCxn id="113" idx="2"/>
            </p:cNvCxnSpPr>
            <p:nvPr/>
          </p:nvCxnSpPr>
          <p:spPr>
            <a:xfrm>
              <a:off x="4021331" y="1382934"/>
              <a:ext cx="36514" cy="1038303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5485080" y="1378171"/>
              <a:ext cx="15876" cy="1043067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/>
            <p:nvPr/>
          </p:nvCxnSpPr>
          <p:spPr>
            <a:xfrm>
              <a:off x="4057845" y="2348207"/>
              <a:ext cx="1443111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1" name="TextBox 133"/>
            <p:cNvSpPr txBox="1">
              <a:spLocks noChangeArrowheads="1"/>
            </p:cNvSpPr>
            <p:nvPr/>
          </p:nvSpPr>
          <p:spPr bwMode="auto">
            <a:xfrm>
              <a:off x="4397785" y="2420888"/>
              <a:ext cx="6848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prstClr val="black"/>
                  </a:solidFill>
                </a:rPr>
                <a:t>3Km</a:t>
              </a:r>
              <a:endParaRPr lang="zh-CN" altLang="en-US" b="1">
                <a:solidFill>
                  <a:prstClr val="black"/>
                </a:solidFill>
              </a:endParaRPr>
            </a:p>
          </p:txBody>
        </p:sp>
        <p:sp>
          <p:nvSpPr>
            <p:cNvPr id="28702" name="TextBox 134"/>
            <p:cNvSpPr txBox="1">
              <a:spLocks noChangeArrowheads="1"/>
            </p:cNvSpPr>
            <p:nvPr/>
          </p:nvSpPr>
          <p:spPr bwMode="auto">
            <a:xfrm>
              <a:off x="6735069" y="1802364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3" name="TextBox 135"/>
            <p:cNvSpPr txBox="1">
              <a:spLocks noChangeArrowheads="1"/>
            </p:cNvSpPr>
            <p:nvPr/>
          </p:nvSpPr>
          <p:spPr bwMode="auto">
            <a:xfrm>
              <a:off x="1560136" y="2889854"/>
              <a:ext cx="8130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1/2RF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4" name="TextBox 136"/>
            <p:cNvSpPr txBox="1">
              <a:spLocks noChangeArrowheads="1"/>
            </p:cNvSpPr>
            <p:nvPr/>
          </p:nvSpPr>
          <p:spPr bwMode="auto">
            <a:xfrm>
              <a:off x="7219721" y="2788692"/>
              <a:ext cx="8130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1/2RF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5" name="TextBox 137"/>
            <p:cNvSpPr txBox="1">
              <a:spLocks noChangeArrowheads="1"/>
            </p:cNvSpPr>
            <p:nvPr/>
          </p:nvSpPr>
          <p:spPr bwMode="auto">
            <a:xfrm>
              <a:off x="7239732" y="3678024"/>
              <a:ext cx="8130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1/2RF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6" name="TextBox 138"/>
            <p:cNvSpPr txBox="1">
              <a:spLocks noChangeArrowheads="1"/>
            </p:cNvSpPr>
            <p:nvPr/>
          </p:nvSpPr>
          <p:spPr bwMode="auto">
            <a:xfrm>
              <a:off x="2332444" y="1596064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7" name="TextBox 139"/>
            <p:cNvSpPr txBox="1">
              <a:spLocks noChangeArrowheads="1"/>
            </p:cNvSpPr>
            <p:nvPr/>
          </p:nvSpPr>
          <p:spPr bwMode="auto">
            <a:xfrm>
              <a:off x="2172529" y="5026303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8" name="TextBox 140"/>
            <p:cNvSpPr txBox="1">
              <a:spLocks noChangeArrowheads="1"/>
            </p:cNvSpPr>
            <p:nvPr/>
          </p:nvSpPr>
          <p:spPr bwMode="auto">
            <a:xfrm>
              <a:off x="6735068" y="5053630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9" name="TextBox 141"/>
            <p:cNvSpPr txBox="1">
              <a:spLocks noChangeArrowheads="1"/>
            </p:cNvSpPr>
            <p:nvPr/>
          </p:nvSpPr>
          <p:spPr bwMode="auto">
            <a:xfrm>
              <a:off x="1556038" y="3662085"/>
              <a:ext cx="8130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1/2RF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10" name="TextBox 150"/>
            <p:cNvSpPr txBox="1">
              <a:spLocks noChangeArrowheads="1"/>
            </p:cNvSpPr>
            <p:nvPr/>
          </p:nvSpPr>
          <p:spPr bwMode="auto">
            <a:xfrm>
              <a:off x="328620" y="5053630"/>
              <a:ext cx="2871042" cy="170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IP1_ee/IP3_ee,  3Km</a:t>
              </a:r>
              <a:endParaRPr lang="zh-CN" altLang="en-US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IP2_pp/IP4_pp, 1132.8m</a:t>
              </a: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4Straights, 849.6m</a:t>
              </a: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3D09FD"/>
                  </a:solidFill>
                  <a:latin typeface="Times New Roman" pitchFamily="18" charset="0"/>
                  <a:cs typeface="Times New Roman" pitchFamily="18" charset="0"/>
                </a:rPr>
                <a:t>4Long ARC, 120*FODO, 5852.8m</a:t>
              </a: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4Short ARC,  100*FODO, 4908.8m</a:t>
              </a:r>
            </a:p>
          </p:txBody>
        </p:sp>
        <p:grpSp>
          <p:nvGrpSpPr>
            <p:cNvPr id="28711" name="组合 159"/>
            <p:cNvGrpSpPr>
              <a:grpSpLocks/>
            </p:cNvGrpSpPr>
            <p:nvPr/>
          </p:nvGrpSpPr>
          <p:grpSpPr bwMode="auto">
            <a:xfrm rot="10800000">
              <a:off x="4011027" y="1245130"/>
              <a:ext cx="1507807" cy="261013"/>
              <a:chOff x="245000" y="3411438"/>
              <a:chExt cx="7979351" cy="1282948"/>
            </a:xfrm>
          </p:grpSpPr>
          <p:grpSp>
            <p:nvGrpSpPr>
              <p:cNvPr id="28713" name="组合 99"/>
              <p:cNvGrpSpPr>
                <a:grpSpLocks/>
              </p:cNvGrpSpPr>
              <p:nvPr/>
            </p:nvGrpSpPr>
            <p:grpSpPr bwMode="auto">
              <a:xfrm>
                <a:off x="692997" y="3429548"/>
                <a:ext cx="7075758" cy="1264838"/>
                <a:chOff x="513613" y="2448815"/>
                <a:chExt cx="8142610" cy="1930589"/>
              </a:xfrm>
            </p:grpSpPr>
            <p:cxnSp>
              <p:nvCxnSpPr>
                <p:cNvPr id="171" name="直接连接符 170"/>
                <p:cNvCxnSpPr/>
                <p:nvPr/>
              </p:nvCxnSpPr>
              <p:spPr>
                <a:xfrm flipH="1" flipV="1">
                  <a:off x="7561173" y="2440299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接连接符 171"/>
                <p:cNvCxnSpPr/>
                <p:nvPr/>
              </p:nvCxnSpPr>
              <p:spPr>
                <a:xfrm rot="10800000">
                  <a:off x="5791879" y="2452214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接连接符 172"/>
                <p:cNvCxnSpPr/>
                <p:nvPr/>
              </p:nvCxnSpPr>
              <p:spPr>
                <a:xfrm flipH="1">
                  <a:off x="4583350" y="2464121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接连接符 173"/>
                <p:cNvCxnSpPr/>
                <p:nvPr/>
              </p:nvCxnSpPr>
              <p:spPr>
                <a:xfrm flipH="1">
                  <a:off x="3452161" y="3440824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接连接符 174"/>
                <p:cNvCxnSpPr/>
                <p:nvPr/>
              </p:nvCxnSpPr>
              <p:spPr>
                <a:xfrm rot="10800000">
                  <a:off x="1508844" y="4393705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接连接符 175"/>
                <p:cNvCxnSpPr/>
                <p:nvPr/>
              </p:nvCxnSpPr>
              <p:spPr>
                <a:xfrm flipH="1" flipV="1">
                  <a:off x="513010" y="3440824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直接连接符 161"/>
              <p:cNvCxnSpPr/>
              <p:nvPr/>
            </p:nvCxnSpPr>
            <p:spPr bwMode="auto">
              <a:xfrm flipV="1">
                <a:off x="247196" y="4095076"/>
                <a:ext cx="445277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/>
              <p:cNvCxnSpPr/>
              <p:nvPr/>
            </p:nvCxnSpPr>
            <p:spPr bwMode="auto">
              <a:xfrm flipV="1">
                <a:off x="658868" y="3416167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接连接符 163"/>
              <p:cNvCxnSpPr/>
              <p:nvPr/>
            </p:nvCxnSpPr>
            <p:spPr bwMode="auto">
              <a:xfrm>
                <a:off x="1608241" y="3408361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/>
              <p:cNvCxnSpPr>
                <a:endCxn id="170" idx="4"/>
              </p:cNvCxnSpPr>
              <p:nvPr/>
            </p:nvCxnSpPr>
            <p:spPr bwMode="auto">
              <a:xfrm>
                <a:off x="3296942" y="3416167"/>
                <a:ext cx="932570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接连接符 165"/>
              <p:cNvCxnSpPr>
                <a:stCxn id="170" idx="4"/>
              </p:cNvCxnSpPr>
              <p:nvPr/>
            </p:nvCxnSpPr>
            <p:spPr bwMode="auto">
              <a:xfrm>
                <a:off x="4229513" y="4071668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/>
              <p:cNvCxnSpPr/>
              <p:nvPr/>
            </p:nvCxnSpPr>
            <p:spPr bwMode="auto">
              <a:xfrm flipV="1">
                <a:off x="5170482" y="4680347"/>
                <a:ext cx="1764317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接连接符 167"/>
              <p:cNvCxnSpPr/>
              <p:nvPr/>
            </p:nvCxnSpPr>
            <p:spPr bwMode="auto">
              <a:xfrm flipV="1">
                <a:off x="6934800" y="4071668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 bwMode="auto">
              <a:xfrm>
                <a:off x="7808557" y="4087275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椭圆 16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712" name="TextBox 185"/>
            <p:cNvSpPr txBox="1">
              <a:spLocks noChangeArrowheads="1"/>
            </p:cNvSpPr>
            <p:nvPr/>
          </p:nvSpPr>
          <p:spPr bwMode="auto">
            <a:xfrm>
              <a:off x="4058304" y="4293096"/>
              <a:ext cx="15119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prstClr val="black"/>
                  </a:solidFill>
                </a:rPr>
                <a:t>C=54710.4m</a:t>
              </a:r>
              <a:endParaRPr lang="zh-CN" altLang="en-US" b="1">
                <a:solidFill>
                  <a:prstClr val="black"/>
                </a:solidFill>
              </a:endParaRPr>
            </a:p>
          </p:txBody>
        </p:sp>
      </p:grpSp>
      <p:pic>
        <p:nvPicPr>
          <p:cNvPr id="73" name="Picture 2" descr="C:\Users\SuFeng\Desktop\CEPC partial double Ring layout-201510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89" y="31080"/>
            <a:ext cx="8778098" cy="683076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61703" y="2738334"/>
            <a:ext cx="4634932" cy="12926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dirty="0" smtClean="0"/>
              <a:t>Advantage: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Avoid pretzel orbit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Accommodate more bunches at Z/W 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Reduce AC power with crab waist collision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142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Machine constraints / given parameters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916832"/>
            <a:ext cx="8064896" cy="3618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</a:t>
            </a:r>
            <a:r>
              <a:rPr lang="en-US" altLang="zh-CN" i="1" dirty="0" smtClean="0"/>
              <a:t>E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  </a:t>
            </a:r>
            <a:r>
              <a:rPr lang="en-US" altLang="zh-CN" i="1" dirty="0" smtClean="0"/>
              <a:t>C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/>
              <a:t>N</a:t>
            </a:r>
            <a:r>
              <a:rPr lang="en-US" altLang="zh-CN" baseline="-25000" dirty="0" smtClean="0"/>
              <a:t>IP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Beam power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ym typeface="Symbol"/>
              </a:rPr>
              <a:t>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</a:t>
            </a:r>
            <a:endParaRPr lang="en-US" altLang="zh-CN" dirty="0" smtClean="0"/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R=</a:t>
            </a:r>
            <a:r>
              <a:rPr lang="en-US" altLang="zh-CN" dirty="0" smtClean="0">
                <a:sym typeface="Symbol"/>
              </a:rPr>
              <a:t>y/x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Emittance</a:t>
            </a:r>
            <a:r>
              <a:rPr lang="en-US" altLang="zh-CN" dirty="0" smtClean="0">
                <a:sym typeface="Symbol"/>
              </a:rPr>
              <a:t> coupling factor </a:t>
            </a:r>
            <a:r>
              <a:rPr lang="en-US" altLang="zh-CN" i="1" dirty="0" smtClean="0">
                <a:sym typeface="Symbol"/>
              </a:rPr>
              <a:t></a:t>
            </a:r>
            <a:r>
              <a:rPr lang="en-US" altLang="zh-CN" baseline="-25000" dirty="0" smtClean="0">
                <a:sym typeface="Symbol"/>
              </a:rPr>
              <a:t>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Symbol"/>
              </a:rPr>
              <a:t>Bending radius  </a:t>
            </a:r>
            <a:r>
              <a:rPr lang="en-US" altLang="zh-CN" i="1" dirty="0" smtClean="0">
                <a:sym typeface="Symbol"/>
              </a:rPr>
              <a:t>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Piwinski</a:t>
            </a:r>
            <a:r>
              <a:rPr lang="en-US" altLang="zh-CN" dirty="0" smtClean="0">
                <a:sym typeface="Symbol"/>
              </a:rPr>
              <a:t> angle  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luminosity enhancement by crab </a:t>
            </a:r>
            <a:r>
              <a:rPr lang="en-US" altLang="zh-CN" dirty="0" smtClean="0"/>
              <a:t>waist  </a:t>
            </a:r>
            <a:r>
              <a:rPr lang="en-US" altLang="zh-CN" i="1" dirty="0" err="1" smtClean="0"/>
              <a:t>F</a:t>
            </a:r>
            <a:r>
              <a:rPr lang="en-US" altLang="zh-CN" baseline="-25000" dirty="0" err="1" smtClean="0"/>
              <a:t>l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~1.5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Phase advance per cell (FODO)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0"/>
            <a:ext cx="4902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859" y="5261385"/>
            <a:ext cx="4773141" cy="156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3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1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090537"/>
              </p:ext>
            </p:extLst>
          </p:nvPr>
        </p:nvGraphicFramePr>
        <p:xfrm>
          <a:off x="2843807" y="1628800"/>
          <a:ext cx="254145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8" name="Equation" r:id="rId3" imgW="1548728" imgH="444307" progId="Equation.DSMT4">
                  <p:embed/>
                </p:oleObj>
              </mc:Choice>
              <mc:Fallback>
                <p:oleObj name="Equation" r:id="rId3" imgW="1548728" imgH="44430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7" y="1628800"/>
                        <a:ext cx="2541459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598470"/>
              </p:ext>
            </p:extLst>
          </p:nvPr>
        </p:nvGraphicFramePr>
        <p:xfrm>
          <a:off x="3347864" y="2420888"/>
          <a:ext cx="1080120" cy="834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9" name="Equation" r:id="rId5" imgW="545863" imgH="431613" progId="Equation.DSMT4">
                  <p:embed/>
                </p:oleObj>
              </mc:Choice>
              <mc:Fallback>
                <p:oleObj name="Equation" r:id="rId5" imgW="545863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420888"/>
                        <a:ext cx="1080120" cy="834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701408"/>
              </p:ext>
            </p:extLst>
          </p:nvPr>
        </p:nvGraphicFramePr>
        <p:xfrm>
          <a:off x="3275856" y="3284984"/>
          <a:ext cx="1296144" cy="812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0" name="Equation" r:id="rId7" imgW="799753" imgH="495085" progId="Equation.DSMT4">
                  <p:embed/>
                </p:oleObj>
              </mc:Choice>
              <mc:Fallback>
                <p:oleObj name="Equation" r:id="rId7" imgW="799753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284984"/>
                        <a:ext cx="1296144" cy="812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665752"/>
              </p:ext>
            </p:extLst>
          </p:nvPr>
        </p:nvGraphicFramePr>
        <p:xfrm>
          <a:off x="2411760" y="4797152"/>
          <a:ext cx="2868717" cy="82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1" name="Equation" r:id="rId9" imgW="1688760" imgH="482400" progId="Equation.DSMT4">
                  <p:embed/>
                </p:oleObj>
              </mc:Choice>
              <mc:Fallback>
                <p:oleObj name="Equation" r:id="rId9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797152"/>
                        <a:ext cx="2868717" cy="8247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24128" y="4848919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 smtClean="0"/>
              <a:t>: </a:t>
            </a:r>
            <a:r>
              <a:rPr lang="en-US" altLang="zh-CN" dirty="0" smtClean="0">
                <a:sym typeface="Symbol"/>
              </a:rPr>
              <a:t>y </a:t>
            </a:r>
            <a:r>
              <a:rPr lang="en-US" altLang="zh-CN" dirty="0" smtClean="0"/>
              <a:t>enhancement by crab waist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450360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Beam-beam limit: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043608" y="6093296"/>
            <a:ext cx="7236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Gao,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2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2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053665"/>
              </p:ext>
            </p:extLst>
          </p:nvPr>
        </p:nvGraphicFramePr>
        <p:xfrm>
          <a:off x="1579563" y="2205038"/>
          <a:ext cx="486251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8" name="Equation" r:id="rId3" imgW="3060360" imgH="444240" progId="Equation.DSMT4">
                  <p:embed/>
                </p:oleObj>
              </mc:Choice>
              <mc:Fallback>
                <p:oleObj name="Equation" r:id="rId3" imgW="30603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2205038"/>
                        <a:ext cx="4862512" cy="719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336892"/>
              </p:ext>
            </p:extLst>
          </p:nvPr>
        </p:nvGraphicFramePr>
        <p:xfrm>
          <a:off x="2713038" y="3213100"/>
          <a:ext cx="26971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9" name="Equation" r:id="rId5" imgW="1587240" imgH="482400" progId="Equation.DSMT4">
                  <p:embed/>
                </p:oleObj>
              </mc:Choice>
              <mc:Fallback>
                <p:oleObj name="Equation" r:id="rId5" imgW="15872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3213100"/>
                        <a:ext cx="269716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394718"/>
              </p:ext>
            </p:extLst>
          </p:nvPr>
        </p:nvGraphicFramePr>
        <p:xfrm>
          <a:off x="1763688" y="4901270"/>
          <a:ext cx="6681203" cy="79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0" name="Equation" r:id="rId7" imgW="4114800" imgH="507960" progId="Equation.DSMT4">
                  <p:embed/>
                </p:oleObj>
              </mc:Choice>
              <mc:Fallback>
                <p:oleObj name="Equation" r:id="rId7" imgW="41148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901270"/>
                        <a:ext cx="6681203" cy="7998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右大括号 7"/>
          <p:cNvSpPr/>
          <p:nvPr/>
        </p:nvSpPr>
        <p:spPr>
          <a:xfrm>
            <a:off x="6732240" y="2492896"/>
            <a:ext cx="288032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>
            <a:off x="611560" y="515719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95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altLang="zh-CN" dirty="0" smtClean="0"/>
              <a:t>Parameter choice – step 3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688261"/>
              </p:ext>
            </p:extLst>
          </p:nvPr>
        </p:nvGraphicFramePr>
        <p:xfrm>
          <a:off x="2411760" y="1196752"/>
          <a:ext cx="149185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6" name="Equation" r:id="rId3" imgW="1117600" imgH="431800" progId="Equation.DSMT4">
                  <p:embed/>
                </p:oleObj>
              </mc:Choice>
              <mc:Fallback>
                <p:oleObj name="Equation" r:id="rId3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196752"/>
                        <a:ext cx="1491858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277964"/>
              </p:ext>
            </p:extLst>
          </p:nvPr>
        </p:nvGraphicFramePr>
        <p:xfrm>
          <a:off x="2267744" y="1860123"/>
          <a:ext cx="1777277" cy="596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7" name="Equation" r:id="rId5" imgW="1447560" imgH="482400" progId="Equation.DSMT4">
                  <p:embed/>
                </p:oleObj>
              </mc:Choice>
              <mc:Fallback>
                <p:oleObj name="Equation" r:id="rId5" imgW="1447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860123"/>
                        <a:ext cx="1777277" cy="596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48941"/>
              </p:ext>
            </p:extLst>
          </p:nvPr>
        </p:nvGraphicFramePr>
        <p:xfrm>
          <a:off x="5652120" y="1512562"/>
          <a:ext cx="22844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8" name="Equation" r:id="rId7" imgW="1803240" imgH="520560" progId="Equation.DSMT4">
                  <p:embed/>
                </p:oleObj>
              </mc:Choice>
              <mc:Fallback>
                <p:oleObj name="Equation" r:id="rId7" imgW="18032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512562"/>
                        <a:ext cx="2284413" cy="650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右大括号 8"/>
          <p:cNvSpPr/>
          <p:nvPr/>
        </p:nvSpPr>
        <p:spPr>
          <a:xfrm>
            <a:off x="4355976" y="1363668"/>
            <a:ext cx="252028" cy="9486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4860032" y="1729988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018507"/>
              </p:ext>
            </p:extLst>
          </p:nvPr>
        </p:nvGraphicFramePr>
        <p:xfrm>
          <a:off x="2813581" y="2564904"/>
          <a:ext cx="1668409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9" name="Equation" r:id="rId9" imgW="1218960" imgH="393480" progId="Equation.DSMT4">
                  <p:embed/>
                </p:oleObj>
              </mc:Choice>
              <mc:Fallback>
                <p:oleObj name="Equation" r:id="rId9" imgW="1218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581" y="2564904"/>
                        <a:ext cx="1668409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右箭头 12"/>
          <p:cNvSpPr/>
          <p:nvPr/>
        </p:nvSpPr>
        <p:spPr>
          <a:xfrm>
            <a:off x="4788024" y="2773782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389342"/>
              </p:ext>
            </p:extLst>
          </p:nvPr>
        </p:nvGraphicFramePr>
        <p:xfrm>
          <a:off x="6156176" y="2596937"/>
          <a:ext cx="1496078" cy="56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0" name="Equation" r:id="rId11" imgW="1244520" imgH="469800" progId="Equation.DSMT4">
                  <p:embed/>
                </p:oleObj>
              </mc:Choice>
              <mc:Fallback>
                <p:oleObj name="Equation" r:id="rId11" imgW="124452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596937"/>
                        <a:ext cx="1496078" cy="5697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右大括号 15"/>
          <p:cNvSpPr/>
          <p:nvPr/>
        </p:nvSpPr>
        <p:spPr>
          <a:xfrm>
            <a:off x="8287672" y="1707954"/>
            <a:ext cx="216024" cy="12818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57490"/>
              </p:ext>
            </p:extLst>
          </p:nvPr>
        </p:nvGraphicFramePr>
        <p:xfrm>
          <a:off x="2322907" y="3429000"/>
          <a:ext cx="246511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1" name="Equation" r:id="rId13" imgW="1498320" imgH="520560" progId="Equation.DSMT4">
                  <p:embed/>
                </p:oleObj>
              </mc:Choice>
              <mc:Fallback>
                <p:oleObj name="Equation" r:id="rId13" imgW="149832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907" y="3429000"/>
                        <a:ext cx="2465117" cy="864096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356322"/>
              </p:ext>
            </p:extLst>
          </p:nvPr>
        </p:nvGraphicFramePr>
        <p:xfrm>
          <a:off x="5869248" y="3212976"/>
          <a:ext cx="1865313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2" name="Equation" r:id="rId15" imgW="1485720" imgH="965160" progId="Equation.DSMT4">
                  <p:embed/>
                </p:oleObj>
              </mc:Choice>
              <mc:Fallback>
                <p:oleObj name="Equation" r:id="rId15" imgW="148572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9248" y="3212976"/>
                        <a:ext cx="1865313" cy="122872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316356"/>
              </p:ext>
            </p:extLst>
          </p:nvPr>
        </p:nvGraphicFramePr>
        <p:xfrm>
          <a:off x="1475656" y="4653136"/>
          <a:ext cx="43681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3" name="Equation" r:id="rId17" imgW="3492360" imgH="863280" progId="Equation.DSMT4">
                  <p:embed/>
                </p:oleObj>
              </mc:Choice>
              <mc:Fallback>
                <p:oleObj name="Equation" r:id="rId17" imgW="34923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75656" y="4653136"/>
                        <a:ext cx="436813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214432" y="486916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sym typeface="Symbol"/>
              </a:rPr>
              <a:t></a:t>
            </a:r>
            <a:r>
              <a:rPr lang="en-US" altLang="zh-CN" dirty="0" smtClean="0">
                <a:sym typeface="Symbol"/>
              </a:rPr>
              <a:t>-- phase advance/cell, </a:t>
            </a:r>
            <a:r>
              <a:rPr lang="en-US" altLang="zh-CN" i="1" dirty="0" smtClean="0">
                <a:sym typeface="Symbol"/>
              </a:rPr>
              <a:t></a:t>
            </a:r>
            <a:r>
              <a:rPr lang="en-US" altLang="zh-CN" dirty="0" smtClean="0">
                <a:sym typeface="Symbol"/>
              </a:rPr>
              <a:t>-- bending angle/cell.</a:t>
            </a:r>
            <a:endParaRPr lang="zh-CN" altLang="en-US" dirty="0"/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032692"/>
              </p:ext>
            </p:extLst>
          </p:nvPr>
        </p:nvGraphicFramePr>
        <p:xfrm>
          <a:off x="2999929" y="5949280"/>
          <a:ext cx="2004119" cy="792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4" name="Equation" r:id="rId19" imgW="1473120" imgH="583920" progId="Equation.DSMT4">
                  <p:embed/>
                </p:oleObj>
              </mc:Choice>
              <mc:Fallback>
                <p:oleObj name="Equation" r:id="rId19" imgW="14731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929" y="5949280"/>
                        <a:ext cx="2004119" cy="7928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接箭头连接符 25"/>
          <p:cNvCxnSpPr/>
          <p:nvPr/>
        </p:nvCxnSpPr>
        <p:spPr>
          <a:xfrm>
            <a:off x="5004048" y="378904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03648" y="60212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Estimate :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07504" y="1336366"/>
            <a:ext cx="208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BS life time: 30 min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71600" y="19534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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858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4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895090"/>
              </p:ext>
            </p:extLst>
          </p:nvPr>
        </p:nvGraphicFramePr>
        <p:xfrm>
          <a:off x="1835696" y="1772816"/>
          <a:ext cx="28940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4" name="Equation" r:id="rId3" imgW="1562040" imgH="520560" progId="Equation.DSMT4">
                  <p:embed/>
                </p:oleObj>
              </mc:Choice>
              <mc:Fallback>
                <p:oleObj name="Equation" r:id="rId3" imgW="15620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772816"/>
                        <a:ext cx="2894012" cy="984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869863"/>
              </p:ext>
            </p:extLst>
          </p:nvPr>
        </p:nvGraphicFramePr>
        <p:xfrm>
          <a:off x="6588224" y="1916832"/>
          <a:ext cx="936104" cy="624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5" name="Equation" r:id="rId5" imgW="647700" imgH="431800" progId="Equation.DSMT4">
                  <p:embed/>
                </p:oleObj>
              </mc:Choice>
              <mc:Fallback>
                <p:oleObj name="Equation" r:id="rId5" imgW="647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1916832"/>
                        <a:ext cx="936104" cy="624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/>
          <p:nvPr/>
        </p:nvCxnSpPr>
        <p:spPr>
          <a:xfrm>
            <a:off x="5148064" y="21328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612333"/>
              </p:ext>
            </p:extLst>
          </p:nvPr>
        </p:nvGraphicFramePr>
        <p:xfrm>
          <a:off x="2051720" y="3284984"/>
          <a:ext cx="1584176" cy="802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6" name="Equation" r:id="rId7" imgW="901440" imgH="457200" progId="Equation.DSMT4">
                  <p:embed/>
                </p:oleObj>
              </mc:Choice>
              <mc:Fallback>
                <p:oleObj name="Equation" r:id="rId7" imgW="9014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284984"/>
                        <a:ext cx="1584176" cy="8026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070025"/>
              </p:ext>
            </p:extLst>
          </p:nvPr>
        </p:nvGraphicFramePr>
        <p:xfrm>
          <a:off x="2339751" y="4221088"/>
          <a:ext cx="127072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7" name="Equation" r:id="rId9" imgW="761760" imgH="431640" progId="Equation.DSMT4">
                  <p:embed/>
                </p:oleObj>
              </mc:Choice>
              <mc:Fallback>
                <p:oleObj name="Equation" r:id="rId9" imgW="761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9751" y="4221088"/>
                        <a:ext cx="1270729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右大括号 11"/>
          <p:cNvSpPr/>
          <p:nvPr/>
        </p:nvSpPr>
        <p:spPr>
          <a:xfrm>
            <a:off x="3851920" y="3645024"/>
            <a:ext cx="216024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63573"/>
              </p:ext>
            </p:extLst>
          </p:nvPr>
        </p:nvGraphicFramePr>
        <p:xfrm>
          <a:off x="4661062" y="3751836"/>
          <a:ext cx="2846211" cy="90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8" name="Equation" r:id="rId11" imgW="1523880" imgH="482400" progId="Equation.DSMT4">
                  <p:embed/>
                </p:oleObj>
              </mc:Choice>
              <mc:Fallback>
                <p:oleObj name="Equation" r:id="rId11" imgW="1523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61062" y="3751836"/>
                        <a:ext cx="2846211" cy="90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31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5</a:t>
            </a:r>
            <a:endParaRPr lang="zh-CN" alt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9377"/>
              </p:ext>
            </p:extLst>
          </p:nvPr>
        </p:nvGraphicFramePr>
        <p:xfrm>
          <a:off x="3643380" y="3968189"/>
          <a:ext cx="1315157" cy="68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0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3380" y="3968189"/>
                        <a:ext cx="1315157" cy="687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04528"/>
              </p:ext>
            </p:extLst>
          </p:nvPr>
        </p:nvGraphicFramePr>
        <p:xfrm>
          <a:off x="3059832" y="4972304"/>
          <a:ext cx="3600699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1" name="Equation" r:id="rId5" imgW="2323800" imgH="507960" progId="Equation.DSMT4">
                  <p:embed/>
                </p:oleObj>
              </mc:Choice>
              <mc:Fallback>
                <p:oleObj name="Equation" r:id="rId5" imgW="23238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972304"/>
                        <a:ext cx="3600699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799"/>
            <a:ext cx="53625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51571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Hour glass effect: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7" y="3645024"/>
            <a:ext cx="7632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Effective bunch length: </a:t>
            </a:r>
            <a:r>
              <a:rPr lang="zh-CN" altLang="en-US" dirty="0"/>
              <a:t> </a:t>
            </a:r>
            <a:r>
              <a:rPr lang="en-US" altLang="zh-CN" dirty="0" smtClean="0"/>
              <a:t>overlap </a:t>
            </a:r>
            <a:r>
              <a:rPr lang="en-US" altLang="zh-CN" dirty="0"/>
              <a:t>area of colliding bunches </a:t>
            </a:r>
          </a:p>
          <a:p>
            <a:endParaRPr lang="zh-CN" alt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929080"/>
              </p:ext>
            </p:extLst>
          </p:nvPr>
        </p:nvGraphicFramePr>
        <p:xfrm>
          <a:off x="3970732" y="6165304"/>
          <a:ext cx="105851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2" name="Equation" r:id="rId8" imgW="558800" imgH="228600" progId="Equation.DSMT4">
                  <p:embed/>
                </p:oleObj>
              </mc:Choice>
              <mc:Fallback>
                <p:oleObj name="Equation" r:id="rId8" imgW="558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732" y="6165304"/>
                        <a:ext cx="1058518" cy="43204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右箭头 9"/>
          <p:cNvSpPr/>
          <p:nvPr/>
        </p:nvSpPr>
        <p:spPr>
          <a:xfrm>
            <a:off x="2555776" y="6220128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36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6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583312"/>
              </p:ext>
            </p:extLst>
          </p:nvPr>
        </p:nvGraphicFramePr>
        <p:xfrm>
          <a:off x="2915816" y="2132856"/>
          <a:ext cx="1584177" cy="405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8" name="Equation" r:id="rId3" imgW="939392" imgH="241195" progId="Equation.DSMT4">
                  <p:embed/>
                </p:oleObj>
              </mc:Choice>
              <mc:Fallback>
                <p:oleObj name="Equation" r:id="rId3" imgW="939392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132856"/>
                        <a:ext cx="1584177" cy="405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219065"/>
              </p:ext>
            </p:extLst>
          </p:nvPr>
        </p:nvGraphicFramePr>
        <p:xfrm>
          <a:off x="2035175" y="2924175"/>
          <a:ext cx="35480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9" name="Equation" r:id="rId5" imgW="2501640" imgH="507960" progId="Equation.DSMT4">
                  <p:embed/>
                </p:oleObj>
              </mc:Choice>
              <mc:Fallback>
                <p:oleObj name="Equation" r:id="rId5" imgW="25016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2924175"/>
                        <a:ext cx="3548063" cy="72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右大括号 6"/>
          <p:cNvSpPr/>
          <p:nvPr/>
        </p:nvSpPr>
        <p:spPr>
          <a:xfrm>
            <a:off x="6012160" y="2240868"/>
            <a:ext cx="216024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366315"/>
              </p:ext>
            </p:extLst>
          </p:nvPr>
        </p:nvGraphicFramePr>
        <p:xfrm>
          <a:off x="2452769" y="5301208"/>
          <a:ext cx="423846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0" name="Equation" r:id="rId7" imgW="2577960" imgH="520560" progId="Equation.DSMT4">
                  <p:embed/>
                </p:oleObj>
              </mc:Choice>
              <mc:Fallback>
                <p:oleObj name="Equation" r:id="rId7" imgW="257796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769" y="5301208"/>
                        <a:ext cx="4238461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190067"/>
              </p:ext>
            </p:extLst>
          </p:nvPr>
        </p:nvGraphicFramePr>
        <p:xfrm>
          <a:off x="7092280" y="5373216"/>
          <a:ext cx="1008112" cy="695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1" name="Equation" r:id="rId9" imgW="698400" imgH="482400" progId="Equation.DSMT4">
                  <p:embed/>
                </p:oleObj>
              </mc:Choice>
              <mc:Fallback>
                <p:oleObj name="Equation" r:id="rId9" imgW="6984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5373216"/>
                        <a:ext cx="1008112" cy="6958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3528" y="458112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Energy acceptance from RF:</a:t>
            </a:r>
            <a:endParaRPr lang="zh-CN" altLang="en-US" sz="2000" dirty="0"/>
          </a:p>
        </p:txBody>
      </p:sp>
      <p:sp>
        <p:nvSpPr>
          <p:cNvPr id="13" name="右箭头 12"/>
          <p:cNvSpPr/>
          <p:nvPr/>
        </p:nvSpPr>
        <p:spPr>
          <a:xfrm>
            <a:off x="6444208" y="2708920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452320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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</a:t>
            </a:r>
            <a:endParaRPr lang="zh-CN" altLang="en-US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41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737</Words>
  <Application>Microsoft Office PowerPoint</Application>
  <PresentationFormat>全屏显示(4:3)</PresentationFormat>
  <Paragraphs>287</Paragraphs>
  <Slides>14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Office 主题</vt:lpstr>
      <vt:lpstr>Equation</vt:lpstr>
      <vt:lpstr>CEPC Partial Double Ring Parameter Update</vt:lpstr>
      <vt:lpstr>PowerPoint 演示文稿</vt:lpstr>
      <vt:lpstr>Machine constraints / given parameters</vt:lpstr>
      <vt:lpstr>Parameter choice – step 1</vt:lpstr>
      <vt:lpstr>Parameter choice – step 2</vt:lpstr>
      <vt:lpstr>Parameter choice – step 3</vt:lpstr>
      <vt:lpstr>Parameter choice – step 4</vt:lpstr>
      <vt:lpstr>Parameter choice – step 5</vt:lpstr>
      <vt:lpstr>Parameter choice – step 6</vt:lpstr>
      <vt:lpstr>Parameter choice – step 7</vt:lpstr>
      <vt:lpstr>Primary parameter design</vt:lpstr>
      <vt:lpstr>Arc redesign-lower emittance</vt:lpstr>
      <vt:lpstr>Arc redesign-ultra low emittance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parameter choice with crab waist scheme</dc:title>
  <dc:creator>Dou</dc:creator>
  <cp:lastModifiedBy>Dou</cp:lastModifiedBy>
  <cp:revision>109</cp:revision>
  <cp:lastPrinted>2015-11-26T08:08:23Z</cp:lastPrinted>
  <dcterms:created xsi:type="dcterms:W3CDTF">2015-10-13T01:38:58Z</dcterms:created>
  <dcterms:modified xsi:type="dcterms:W3CDTF">2015-12-31T00:52:07Z</dcterms:modified>
</cp:coreProperties>
</file>