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68" r:id="rId3"/>
    <p:sldId id="261" r:id="rId4"/>
    <p:sldId id="267" r:id="rId5"/>
    <p:sldId id="257" r:id="rId6"/>
    <p:sldId id="266" r:id="rId7"/>
    <p:sldId id="258" r:id="rId8"/>
    <p:sldId id="259" r:id="rId9"/>
    <p:sldId id="262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94660"/>
  </p:normalViewPr>
  <p:slideViewPr>
    <p:cSldViewPr>
      <p:cViewPr varScale="1">
        <p:scale>
          <a:sx n="103" d="100"/>
          <a:sy n="103" d="100"/>
        </p:scale>
        <p:origin x="18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B014D-A359-4EF3-B146-3D1F2D1CDB61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9BC25-8AB4-4CB2-B25B-0824292DF25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973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40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fld id="{A1BE2553-3542-4A23-8D0E-A1465F5AE424}" type="slidenum">
              <a:rPr lang="zh-CN" altLang="en-US" smtClean="0">
                <a:solidFill>
                  <a:srgbClr val="000000"/>
                </a:solidFill>
              </a:rPr>
              <a:pPr eaLnBrk="1" hangingPunct="1"/>
              <a:t>3</a:t>
            </a:fld>
            <a:endParaRPr lang="zh-C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801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9BC25-8AB4-4CB2-B25B-0824292DF25C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4475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2015/12/25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8206680" cy="1470025"/>
          </a:xfrm>
        </p:spPr>
        <p:txBody>
          <a:bodyPr/>
          <a:lstStyle/>
          <a:p>
            <a:r>
              <a:rPr lang="en-US" altLang="zh-CN" dirty="0" smtClean="0"/>
              <a:t>Optimization of partial double </a:t>
            </a:r>
            <a:br>
              <a:rPr lang="en-US" altLang="zh-CN" dirty="0" smtClean="0"/>
            </a:br>
            <a:r>
              <a:rPr lang="en-US" altLang="zh-CN" dirty="0" smtClean="0"/>
              <a:t>ring optics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87624" y="4052664"/>
            <a:ext cx="6944816" cy="1752600"/>
          </a:xfrm>
        </p:spPr>
        <p:txBody>
          <a:bodyPr/>
          <a:lstStyle/>
          <a:p>
            <a:r>
              <a:rPr lang="en-US" altLang="zh-CN" dirty="0" err="1" smtClean="0"/>
              <a:t>Yiwei</a:t>
            </a:r>
            <a:r>
              <a:rPr lang="en-US" altLang="zh-CN" dirty="0" smtClean="0"/>
              <a:t> Wang, Feng Su, Dou Wang,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Gao</a:t>
            </a:r>
          </a:p>
          <a:p>
            <a:endParaRPr lang="en-US" altLang="zh-CN" dirty="0"/>
          </a:p>
          <a:p>
            <a:r>
              <a:rPr lang="en-US" altLang="zh-CN" sz="2400" dirty="0" smtClean="0"/>
              <a:t>CEPC AP meeting, 25 Dec 2015</a:t>
            </a:r>
            <a:endParaRPr lang="zh-CN" altLang="en-US" sz="2400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28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Optimization of partial double </a:t>
            </a:r>
            <a:r>
              <a:rPr lang="en-US" altLang="zh-CN" dirty="0" smtClean="0"/>
              <a:t>ring optics</a:t>
            </a:r>
          </a:p>
          <a:p>
            <a:pPr lvl="1"/>
            <a:r>
              <a:rPr lang="en-US" altLang="zh-CN" dirty="0" smtClean="0"/>
              <a:t>With CEPC </a:t>
            </a:r>
            <a:r>
              <a:rPr lang="en-US" altLang="zh-CN" dirty="0"/>
              <a:t>PDR V1.0 (by Feng Su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Check Dynamic aperture</a:t>
            </a:r>
          </a:p>
          <a:p>
            <a:pPr lvl="1"/>
            <a:r>
              <a:rPr lang="en-US" altLang="zh-CN" dirty="0" smtClean="0"/>
              <a:t>Analysis of chromaticity source and correction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07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组合 186"/>
          <p:cNvGrpSpPr>
            <a:grpSpLocks/>
          </p:cNvGrpSpPr>
          <p:nvPr/>
        </p:nvGrpSpPr>
        <p:grpSpPr bwMode="auto">
          <a:xfrm>
            <a:off x="328613" y="568325"/>
            <a:ext cx="8707437" cy="6192838"/>
            <a:chOff x="328620" y="568485"/>
            <a:chExt cx="8707876" cy="6193305"/>
          </a:xfrm>
        </p:grpSpPr>
        <p:sp>
          <p:nvSpPr>
            <p:cNvPr id="6" name="Rectangle 2"/>
            <p:cNvSpPr txBox="1">
              <a:spLocks noChangeArrowheads="1"/>
            </p:cNvSpPr>
            <p:nvPr/>
          </p:nvSpPr>
          <p:spPr bwMode="auto">
            <a:xfrm>
              <a:off x="1066844" y="568485"/>
              <a:ext cx="7163161" cy="563605"/>
            </a:xfrm>
            <a:prstGeom prst="rect">
              <a:avLst/>
            </a:prstGeom>
          </p:spPr>
          <p:txBody>
            <a:bodyPr anchor="ctr">
              <a:normAutofit fontScale="825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defRPr/>
              </a:pPr>
              <a:r>
                <a:rPr lang="en-US" altLang="zh-CN" b="1" dirty="0" smtClean="0">
                  <a:solidFill>
                    <a:srgbClr val="0033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CEPC Partial Double Ring Layout</a:t>
              </a:r>
              <a:endParaRPr lang="en-US" altLang="zh-CN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 bwMode="auto">
            <a:xfrm>
              <a:off x="893798" y="3429376"/>
              <a:ext cx="8142698" cy="17464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677" name="TextBox 146"/>
            <p:cNvSpPr txBox="1">
              <a:spLocks noChangeArrowheads="1"/>
            </p:cNvSpPr>
            <p:nvPr/>
          </p:nvSpPr>
          <p:spPr bwMode="auto">
            <a:xfrm>
              <a:off x="7481475" y="5965560"/>
              <a:ext cx="992579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>
                <a:lnSpc>
                  <a:spcPct val="150000"/>
                </a:lnSpc>
              </a:pPr>
              <a:r>
                <a:rPr lang="en-US" altLang="zh-CN" sz="1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SU Feng</a:t>
              </a:r>
            </a:p>
            <a:p>
              <a:pPr algn="ctr" eaLnBrk="1" hangingPunct="1">
                <a:lnSpc>
                  <a:spcPct val="150000"/>
                </a:lnSpc>
              </a:pPr>
              <a:r>
                <a:rPr lang="en-US" altLang="zh-CN" sz="1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2015.10.12</a:t>
              </a:r>
              <a:endParaRPr lang="zh-CN" altLang="en-US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2" name="直接连接符 71"/>
            <p:cNvCxnSpPr/>
            <p:nvPr/>
          </p:nvCxnSpPr>
          <p:spPr>
            <a:xfrm>
              <a:off x="4764319" y="1132090"/>
              <a:ext cx="0" cy="5310587"/>
            </a:xfrm>
            <a:prstGeom prst="line">
              <a:avLst/>
            </a:prstGeom>
            <a:ln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679" name="组合 74"/>
            <p:cNvGrpSpPr>
              <a:grpSpLocks/>
            </p:cNvGrpSpPr>
            <p:nvPr/>
          </p:nvGrpSpPr>
          <p:grpSpPr bwMode="auto">
            <a:xfrm rot="10800000">
              <a:off x="4003964" y="5657259"/>
              <a:ext cx="1507807" cy="261013"/>
              <a:chOff x="245000" y="3411438"/>
              <a:chExt cx="7979351" cy="1282948"/>
            </a:xfrm>
          </p:grpSpPr>
          <p:grpSp>
            <p:nvGrpSpPr>
              <p:cNvPr id="28729" name="组合 99"/>
              <p:cNvGrpSpPr>
                <a:grpSpLocks/>
              </p:cNvGrpSpPr>
              <p:nvPr/>
            </p:nvGrpSpPr>
            <p:grpSpPr bwMode="auto">
              <a:xfrm>
                <a:off x="692997" y="3429548"/>
                <a:ext cx="7075758" cy="1264838"/>
                <a:chOff x="513613" y="2448815"/>
                <a:chExt cx="8142610" cy="1930589"/>
              </a:xfrm>
            </p:grpSpPr>
            <p:cxnSp>
              <p:nvCxnSpPr>
                <p:cNvPr id="86" name="直接连接符 85"/>
                <p:cNvCxnSpPr/>
                <p:nvPr/>
              </p:nvCxnSpPr>
              <p:spPr>
                <a:xfrm flipH="1" flipV="1">
                  <a:off x="7595510" y="2429390"/>
                  <a:ext cx="1082845" cy="10005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直接连接符 86"/>
                <p:cNvCxnSpPr/>
                <p:nvPr/>
              </p:nvCxnSpPr>
              <p:spPr>
                <a:xfrm rot="10800000">
                  <a:off x="5826216" y="2429390"/>
                  <a:ext cx="179829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直接连接符 87"/>
                <p:cNvCxnSpPr/>
                <p:nvPr/>
              </p:nvCxnSpPr>
              <p:spPr>
                <a:xfrm flipH="1">
                  <a:off x="4617687" y="2441304"/>
                  <a:ext cx="1247202" cy="98861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直接连接符 88"/>
                <p:cNvCxnSpPr/>
                <p:nvPr/>
              </p:nvCxnSpPr>
              <p:spPr>
                <a:xfrm flipH="1">
                  <a:off x="3476832" y="3418007"/>
                  <a:ext cx="1131183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直接连接符 89"/>
                <p:cNvCxnSpPr/>
                <p:nvPr/>
              </p:nvCxnSpPr>
              <p:spPr>
                <a:xfrm rot="10800000">
                  <a:off x="1533509" y="4370888"/>
                  <a:ext cx="1943323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直接连接符 90"/>
                <p:cNvCxnSpPr/>
                <p:nvPr/>
              </p:nvCxnSpPr>
              <p:spPr>
                <a:xfrm flipH="1" flipV="1">
                  <a:off x="537682" y="3418007"/>
                  <a:ext cx="995828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7" name="直接连接符 76"/>
              <p:cNvCxnSpPr/>
              <p:nvPr/>
            </p:nvCxnSpPr>
            <p:spPr bwMode="auto">
              <a:xfrm flipV="1">
                <a:off x="251827" y="4087929"/>
                <a:ext cx="453682" cy="780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接连接符 77"/>
              <p:cNvCxnSpPr/>
              <p:nvPr/>
            </p:nvCxnSpPr>
            <p:spPr bwMode="auto">
              <a:xfrm flipV="1">
                <a:off x="671903" y="3409020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 78"/>
              <p:cNvCxnSpPr/>
              <p:nvPr/>
            </p:nvCxnSpPr>
            <p:spPr bwMode="auto">
              <a:xfrm>
                <a:off x="1621276" y="3401213"/>
                <a:ext cx="1688701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>
                <a:endCxn id="85" idx="4"/>
              </p:cNvCxnSpPr>
              <p:nvPr/>
            </p:nvCxnSpPr>
            <p:spPr bwMode="auto">
              <a:xfrm>
                <a:off x="3301578" y="3409020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 80"/>
              <p:cNvCxnSpPr>
                <a:stCxn id="85" idx="4"/>
              </p:cNvCxnSpPr>
              <p:nvPr/>
            </p:nvCxnSpPr>
            <p:spPr bwMode="auto">
              <a:xfrm>
                <a:off x="4250947" y="4064520"/>
                <a:ext cx="949373" cy="62428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 81"/>
              <p:cNvCxnSpPr/>
              <p:nvPr/>
            </p:nvCxnSpPr>
            <p:spPr bwMode="auto">
              <a:xfrm flipV="1">
                <a:off x="5191916" y="4673200"/>
                <a:ext cx="1764317" cy="2340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 bwMode="auto">
              <a:xfrm flipV="1">
                <a:off x="6956233" y="4072321"/>
                <a:ext cx="873757" cy="60087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接连接符 83"/>
              <p:cNvCxnSpPr/>
              <p:nvPr/>
            </p:nvCxnSpPr>
            <p:spPr bwMode="auto">
              <a:xfrm>
                <a:off x="7829991" y="4087929"/>
                <a:ext cx="403273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椭圆 84"/>
              <p:cNvSpPr/>
              <p:nvPr/>
            </p:nvSpPr>
            <p:spPr bwMode="auto">
              <a:xfrm>
                <a:off x="4217341" y="4033306"/>
                <a:ext cx="42010" cy="312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93" name="直接连接符 92"/>
            <p:cNvCxnSpPr/>
            <p:nvPr/>
          </p:nvCxnSpPr>
          <p:spPr>
            <a:xfrm flipH="1">
              <a:off x="2427401" y="3235686"/>
              <a:ext cx="14288" cy="509626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接连接符 94"/>
            <p:cNvCxnSpPr/>
            <p:nvPr/>
          </p:nvCxnSpPr>
          <p:spPr>
            <a:xfrm>
              <a:off x="7112349" y="3167419"/>
              <a:ext cx="0" cy="504863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接连接符 95"/>
            <p:cNvCxnSpPr>
              <a:stCxn id="113" idx="0"/>
              <a:endCxn id="114" idx="2"/>
            </p:cNvCxnSpPr>
            <p:nvPr/>
          </p:nvCxnSpPr>
          <p:spPr>
            <a:xfrm flipH="1">
              <a:off x="2810007" y="1825880"/>
              <a:ext cx="322279" cy="373091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接连接符 98"/>
            <p:cNvCxnSpPr>
              <a:stCxn id="106" idx="2"/>
              <a:endCxn id="107" idx="0"/>
            </p:cNvCxnSpPr>
            <p:nvPr/>
          </p:nvCxnSpPr>
          <p:spPr>
            <a:xfrm flipH="1">
              <a:off x="6497956" y="4891574"/>
              <a:ext cx="236549" cy="349276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接连接符 99"/>
            <p:cNvCxnSpPr>
              <a:endCxn id="105" idx="0"/>
            </p:cNvCxnSpPr>
            <p:nvPr/>
          </p:nvCxnSpPr>
          <p:spPr>
            <a:xfrm>
              <a:off x="6359836" y="1802066"/>
              <a:ext cx="285764" cy="363564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连接符 102"/>
            <p:cNvCxnSpPr/>
            <p:nvPr/>
          </p:nvCxnSpPr>
          <p:spPr>
            <a:xfrm>
              <a:off x="2667125" y="4786791"/>
              <a:ext cx="276239" cy="423894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弧形 103"/>
            <p:cNvSpPr/>
            <p:nvPr/>
          </p:nvSpPr>
          <p:spPr>
            <a:xfrm>
              <a:off x="2960828" y="1306729"/>
              <a:ext cx="4178511" cy="4507252"/>
            </a:xfrm>
            <a:prstGeom prst="arc">
              <a:avLst>
                <a:gd name="adj1" fmla="val 16866018"/>
                <a:gd name="adj2" fmla="val 18437400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5" name="弧形 104"/>
            <p:cNvSpPr/>
            <p:nvPr/>
          </p:nvSpPr>
          <p:spPr>
            <a:xfrm rot="2398003">
              <a:off x="2876685" y="1408336"/>
              <a:ext cx="4178511" cy="4507252"/>
            </a:xfrm>
            <a:prstGeom prst="arc">
              <a:avLst>
                <a:gd name="adj1" fmla="val 16701529"/>
                <a:gd name="adj2" fmla="val 18437400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6" name="弧形 105"/>
            <p:cNvSpPr/>
            <p:nvPr/>
          </p:nvSpPr>
          <p:spPr>
            <a:xfrm rot="4695820">
              <a:off x="2764710" y="1544133"/>
              <a:ext cx="4178615" cy="4507140"/>
            </a:xfrm>
            <a:prstGeom prst="arc">
              <a:avLst>
                <a:gd name="adj1" fmla="val 16701529"/>
                <a:gd name="adj2" fmla="val 18714553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7" name="弧形 106"/>
            <p:cNvSpPr/>
            <p:nvPr/>
          </p:nvSpPr>
          <p:spPr>
            <a:xfrm rot="7552111">
              <a:off x="2795667" y="1417918"/>
              <a:ext cx="4178615" cy="4508727"/>
            </a:xfrm>
            <a:prstGeom prst="arc">
              <a:avLst>
                <a:gd name="adj1" fmla="val 16701529"/>
                <a:gd name="adj2" fmla="val 18446647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09" name="弧形 108"/>
            <p:cNvSpPr/>
            <p:nvPr/>
          </p:nvSpPr>
          <p:spPr>
            <a:xfrm rot="10550204">
              <a:off x="2279755" y="1306729"/>
              <a:ext cx="4178511" cy="4507252"/>
            </a:xfrm>
            <a:prstGeom prst="arc">
              <a:avLst>
                <a:gd name="adj1" fmla="val 16996302"/>
                <a:gd name="adj2" fmla="val 18935055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2" name="弧形 111"/>
            <p:cNvSpPr/>
            <p:nvPr/>
          </p:nvSpPr>
          <p:spPr>
            <a:xfrm rot="13919276">
              <a:off x="2528954" y="1419506"/>
              <a:ext cx="4178615" cy="4508727"/>
            </a:xfrm>
            <a:prstGeom prst="arc">
              <a:avLst>
                <a:gd name="adj1" fmla="val 16701529"/>
                <a:gd name="adj2" fmla="val 18389834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3" name="弧形 112"/>
            <p:cNvSpPr/>
            <p:nvPr/>
          </p:nvSpPr>
          <p:spPr>
            <a:xfrm rot="18585938">
              <a:off x="2524984" y="1252011"/>
              <a:ext cx="4199255" cy="4476976"/>
            </a:xfrm>
            <a:prstGeom prst="arc">
              <a:avLst>
                <a:gd name="adj1" fmla="val 16701529"/>
                <a:gd name="adj2" fmla="val 18256151"/>
              </a:avLst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4" name="弧形 113"/>
            <p:cNvSpPr/>
            <p:nvPr/>
          </p:nvSpPr>
          <p:spPr>
            <a:xfrm rot="15817787">
              <a:off x="2583724" y="1083725"/>
              <a:ext cx="4200842" cy="4475388"/>
            </a:xfrm>
            <a:prstGeom prst="arc">
              <a:avLst>
                <a:gd name="adj1" fmla="val 16701529"/>
                <a:gd name="adj2" fmla="val 18437400"/>
              </a:avLst>
            </a:prstGeom>
            <a:ln w="76200">
              <a:solidFill>
                <a:srgbClr val="3D09F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694" name="TextBox 119"/>
            <p:cNvSpPr txBox="1">
              <a:spLocks noChangeArrowheads="1"/>
            </p:cNvSpPr>
            <p:nvPr/>
          </p:nvSpPr>
          <p:spPr bwMode="auto">
            <a:xfrm>
              <a:off x="4317203" y="1700808"/>
              <a:ext cx="1008393" cy="36933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b="1">
                  <a:solidFill>
                    <a:srgbClr val="FF0000"/>
                  </a:solidFill>
                </a:rPr>
                <a:t>IP1_ee</a:t>
              </a:r>
            </a:p>
          </p:txBody>
        </p:sp>
        <p:sp>
          <p:nvSpPr>
            <p:cNvPr id="28695" name="TextBox 121"/>
            <p:cNvSpPr txBox="1">
              <a:spLocks noChangeArrowheads="1"/>
            </p:cNvSpPr>
            <p:nvPr/>
          </p:nvSpPr>
          <p:spPr bwMode="auto">
            <a:xfrm>
              <a:off x="4189376" y="5109165"/>
              <a:ext cx="1156207" cy="36933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b="1">
                  <a:solidFill>
                    <a:srgbClr val="FF0000"/>
                  </a:solidFill>
                </a:rPr>
                <a:t>IP3_ee</a:t>
              </a:r>
            </a:p>
          </p:txBody>
        </p:sp>
        <p:sp>
          <p:nvSpPr>
            <p:cNvPr id="28696" name="TextBox 123"/>
            <p:cNvSpPr txBox="1">
              <a:spLocks noChangeArrowheads="1"/>
            </p:cNvSpPr>
            <p:nvPr/>
          </p:nvSpPr>
          <p:spPr bwMode="auto">
            <a:xfrm>
              <a:off x="5821024" y="3261797"/>
              <a:ext cx="1091934" cy="36933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b="1">
                  <a:solidFill>
                    <a:srgbClr val="FF0000"/>
                  </a:solidFill>
                </a:rPr>
                <a:t>IP2_pp</a:t>
              </a:r>
            </a:p>
          </p:txBody>
        </p:sp>
        <p:sp>
          <p:nvSpPr>
            <p:cNvPr id="28697" name="TextBox 124"/>
            <p:cNvSpPr txBox="1">
              <a:spLocks noChangeArrowheads="1"/>
            </p:cNvSpPr>
            <p:nvPr/>
          </p:nvSpPr>
          <p:spPr bwMode="auto">
            <a:xfrm>
              <a:off x="2671604" y="3253065"/>
              <a:ext cx="1056117" cy="369332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hangingPunct="1"/>
              <a:r>
                <a:rPr lang="en-US" altLang="zh-CN" b="1">
                  <a:solidFill>
                    <a:srgbClr val="FF0000"/>
                  </a:solidFill>
                </a:rPr>
                <a:t>IP4_pp</a:t>
              </a:r>
            </a:p>
          </p:txBody>
        </p:sp>
        <p:cxnSp>
          <p:nvCxnSpPr>
            <p:cNvPr id="127" name="直接连接符 126"/>
            <p:cNvCxnSpPr>
              <a:stCxn id="113" idx="2"/>
            </p:cNvCxnSpPr>
            <p:nvPr/>
          </p:nvCxnSpPr>
          <p:spPr>
            <a:xfrm>
              <a:off x="4021331" y="1382934"/>
              <a:ext cx="36514" cy="1038303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接连接符 129"/>
            <p:cNvCxnSpPr/>
            <p:nvPr/>
          </p:nvCxnSpPr>
          <p:spPr>
            <a:xfrm>
              <a:off x="5485080" y="1378171"/>
              <a:ext cx="15876" cy="1043067"/>
            </a:xfrm>
            <a:prstGeom prst="line">
              <a:avLst/>
            </a:prstGeom>
            <a:ln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接箭头连接符 131"/>
            <p:cNvCxnSpPr/>
            <p:nvPr/>
          </p:nvCxnSpPr>
          <p:spPr>
            <a:xfrm>
              <a:off x="4057845" y="2348207"/>
              <a:ext cx="1443111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01" name="TextBox 133"/>
            <p:cNvSpPr txBox="1">
              <a:spLocks noChangeArrowheads="1"/>
            </p:cNvSpPr>
            <p:nvPr/>
          </p:nvSpPr>
          <p:spPr bwMode="auto">
            <a:xfrm>
              <a:off x="4397785" y="2420888"/>
              <a:ext cx="68480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prstClr val="black"/>
                  </a:solidFill>
                </a:rPr>
                <a:t>3Km</a:t>
              </a:r>
              <a:endParaRPr lang="zh-CN" altLang="en-US" b="1">
                <a:solidFill>
                  <a:prstClr val="black"/>
                </a:solidFill>
              </a:endParaRPr>
            </a:p>
          </p:txBody>
        </p:sp>
        <p:sp>
          <p:nvSpPr>
            <p:cNvPr id="28702" name="TextBox 134"/>
            <p:cNvSpPr txBox="1">
              <a:spLocks noChangeArrowheads="1"/>
            </p:cNvSpPr>
            <p:nvPr/>
          </p:nvSpPr>
          <p:spPr bwMode="auto">
            <a:xfrm>
              <a:off x="6735069" y="1802364"/>
              <a:ext cx="4924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00B050"/>
                  </a:solidFill>
                </a:rPr>
                <a:t>RF</a:t>
              </a:r>
              <a:endParaRPr lang="zh-CN" altLang="en-US" b="1">
                <a:solidFill>
                  <a:srgbClr val="00B050"/>
                </a:solidFill>
              </a:endParaRPr>
            </a:p>
          </p:txBody>
        </p:sp>
        <p:sp>
          <p:nvSpPr>
            <p:cNvPr id="28703" name="TextBox 135"/>
            <p:cNvSpPr txBox="1">
              <a:spLocks noChangeArrowheads="1"/>
            </p:cNvSpPr>
            <p:nvPr/>
          </p:nvSpPr>
          <p:spPr bwMode="auto">
            <a:xfrm>
              <a:off x="1560136" y="2889854"/>
              <a:ext cx="8130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00B050"/>
                  </a:solidFill>
                </a:rPr>
                <a:t>1/2RF</a:t>
              </a:r>
              <a:endParaRPr lang="zh-CN" altLang="en-US" b="1">
                <a:solidFill>
                  <a:srgbClr val="00B050"/>
                </a:solidFill>
              </a:endParaRPr>
            </a:p>
          </p:txBody>
        </p:sp>
        <p:sp>
          <p:nvSpPr>
            <p:cNvPr id="28704" name="TextBox 136"/>
            <p:cNvSpPr txBox="1">
              <a:spLocks noChangeArrowheads="1"/>
            </p:cNvSpPr>
            <p:nvPr/>
          </p:nvSpPr>
          <p:spPr bwMode="auto">
            <a:xfrm>
              <a:off x="7219721" y="2788692"/>
              <a:ext cx="8130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00B050"/>
                  </a:solidFill>
                </a:rPr>
                <a:t>1/2RF</a:t>
              </a:r>
              <a:endParaRPr lang="zh-CN" altLang="en-US" b="1">
                <a:solidFill>
                  <a:srgbClr val="00B050"/>
                </a:solidFill>
              </a:endParaRPr>
            </a:p>
          </p:txBody>
        </p:sp>
        <p:sp>
          <p:nvSpPr>
            <p:cNvPr id="28705" name="TextBox 137"/>
            <p:cNvSpPr txBox="1">
              <a:spLocks noChangeArrowheads="1"/>
            </p:cNvSpPr>
            <p:nvPr/>
          </p:nvSpPr>
          <p:spPr bwMode="auto">
            <a:xfrm>
              <a:off x="7239732" y="3678024"/>
              <a:ext cx="8130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00B050"/>
                  </a:solidFill>
                </a:rPr>
                <a:t>1/2RF</a:t>
              </a:r>
              <a:endParaRPr lang="zh-CN" altLang="en-US" b="1">
                <a:solidFill>
                  <a:srgbClr val="00B050"/>
                </a:solidFill>
              </a:endParaRPr>
            </a:p>
          </p:txBody>
        </p:sp>
        <p:sp>
          <p:nvSpPr>
            <p:cNvPr id="28706" name="TextBox 138"/>
            <p:cNvSpPr txBox="1">
              <a:spLocks noChangeArrowheads="1"/>
            </p:cNvSpPr>
            <p:nvPr/>
          </p:nvSpPr>
          <p:spPr bwMode="auto">
            <a:xfrm>
              <a:off x="2332444" y="1596064"/>
              <a:ext cx="4924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00B050"/>
                  </a:solidFill>
                </a:rPr>
                <a:t>RF</a:t>
              </a:r>
              <a:endParaRPr lang="zh-CN" altLang="en-US" b="1">
                <a:solidFill>
                  <a:srgbClr val="00B050"/>
                </a:solidFill>
              </a:endParaRPr>
            </a:p>
          </p:txBody>
        </p:sp>
        <p:sp>
          <p:nvSpPr>
            <p:cNvPr id="28707" name="TextBox 139"/>
            <p:cNvSpPr txBox="1">
              <a:spLocks noChangeArrowheads="1"/>
            </p:cNvSpPr>
            <p:nvPr/>
          </p:nvSpPr>
          <p:spPr bwMode="auto">
            <a:xfrm>
              <a:off x="2172529" y="5026303"/>
              <a:ext cx="4924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00B050"/>
                  </a:solidFill>
                </a:rPr>
                <a:t>RF</a:t>
              </a:r>
              <a:endParaRPr lang="zh-CN" altLang="en-US" b="1">
                <a:solidFill>
                  <a:srgbClr val="00B050"/>
                </a:solidFill>
              </a:endParaRPr>
            </a:p>
          </p:txBody>
        </p:sp>
        <p:sp>
          <p:nvSpPr>
            <p:cNvPr id="28708" name="TextBox 140"/>
            <p:cNvSpPr txBox="1">
              <a:spLocks noChangeArrowheads="1"/>
            </p:cNvSpPr>
            <p:nvPr/>
          </p:nvSpPr>
          <p:spPr bwMode="auto">
            <a:xfrm>
              <a:off x="6735068" y="5053630"/>
              <a:ext cx="4924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00B050"/>
                  </a:solidFill>
                </a:rPr>
                <a:t>RF</a:t>
              </a:r>
              <a:endParaRPr lang="zh-CN" altLang="en-US" b="1">
                <a:solidFill>
                  <a:srgbClr val="00B050"/>
                </a:solidFill>
              </a:endParaRPr>
            </a:p>
          </p:txBody>
        </p:sp>
        <p:sp>
          <p:nvSpPr>
            <p:cNvPr id="28709" name="TextBox 141"/>
            <p:cNvSpPr txBox="1">
              <a:spLocks noChangeArrowheads="1"/>
            </p:cNvSpPr>
            <p:nvPr/>
          </p:nvSpPr>
          <p:spPr bwMode="auto">
            <a:xfrm>
              <a:off x="1556038" y="3662085"/>
              <a:ext cx="8130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00B050"/>
                  </a:solidFill>
                </a:rPr>
                <a:t>1/2RF</a:t>
              </a:r>
              <a:endParaRPr lang="zh-CN" altLang="en-US" b="1">
                <a:solidFill>
                  <a:srgbClr val="00B050"/>
                </a:solidFill>
              </a:endParaRPr>
            </a:p>
          </p:txBody>
        </p:sp>
        <p:sp>
          <p:nvSpPr>
            <p:cNvPr id="28710" name="TextBox 150"/>
            <p:cNvSpPr txBox="1">
              <a:spLocks noChangeArrowheads="1"/>
            </p:cNvSpPr>
            <p:nvPr/>
          </p:nvSpPr>
          <p:spPr bwMode="auto">
            <a:xfrm>
              <a:off x="328620" y="5053630"/>
              <a:ext cx="2871042" cy="1708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altLang="zh-CN" sz="1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IP1_ee/IP3_ee,  3Km</a:t>
              </a:r>
              <a:endParaRPr lang="zh-CN" altLang="en-US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en-US" altLang="zh-CN" sz="1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IP2_pp/IP4_pp, 1132.8m</a:t>
              </a:r>
            </a:p>
            <a:p>
              <a:pPr eaLnBrk="1" hangingPunct="1">
                <a:lnSpc>
                  <a:spcPct val="150000"/>
                </a:lnSpc>
              </a:pPr>
              <a:r>
                <a:rPr lang="en-US" altLang="zh-CN" sz="1400" b="1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4Straights, 849.6m</a:t>
              </a:r>
            </a:p>
            <a:p>
              <a:pPr eaLnBrk="1" hangingPunct="1">
                <a:lnSpc>
                  <a:spcPct val="150000"/>
                </a:lnSpc>
              </a:pPr>
              <a:r>
                <a:rPr lang="en-US" altLang="zh-CN" sz="1400" b="1">
                  <a:solidFill>
                    <a:srgbClr val="3D09FD"/>
                  </a:solidFill>
                  <a:latin typeface="Times New Roman" pitchFamily="18" charset="0"/>
                  <a:cs typeface="Times New Roman" pitchFamily="18" charset="0"/>
                </a:rPr>
                <a:t>4Long ARC, 120*FODO, 5852.8m</a:t>
              </a:r>
            </a:p>
            <a:p>
              <a:pPr eaLnBrk="1" hangingPunct="1">
                <a:lnSpc>
                  <a:spcPct val="150000"/>
                </a:lnSpc>
              </a:pPr>
              <a:r>
                <a:rPr lang="en-US" altLang="zh-CN" sz="1400" b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4Short ARC,  100*FODO, 4908.8m</a:t>
              </a:r>
            </a:p>
          </p:txBody>
        </p:sp>
        <p:grpSp>
          <p:nvGrpSpPr>
            <p:cNvPr id="28711" name="组合 159"/>
            <p:cNvGrpSpPr>
              <a:grpSpLocks/>
            </p:cNvGrpSpPr>
            <p:nvPr/>
          </p:nvGrpSpPr>
          <p:grpSpPr bwMode="auto">
            <a:xfrm rot="10800000">
              <a:off x="4011027" y="1245130"/>
              <a:ext cx="1507807" cy="261013"/>
              <a:chOff x="245000" y="3411438"/>
              <a:chExt cx="7979351" cy="1282948"/>
            </a:xfrm>
          </p:grpSpPr>
          <p:grpSp>
            <p:nvGrpSpPr>
              <p:cNvPr id="28713" name="组合 99"/>
              <p:cNvGrpSpPr>
                <a:grpSpLocks/>
              </p:cNvGrpSpPr>
              <p:nvPr/>
            </p:nvGrpSpPr>
            <p:grpSpPr bwMode="auto">
              <a:xfrm>
                <a:off x="692997" y="3429548"/>
                <a:ext cx="7075758" cy="1264838"/>
                <a:chOff x="513613" y="2448815"/>
                <a:chExt cx="8142610" cy="1930589"/>
              </a:xfrm>
            </p:grpSpPr>
            <p:cxnSp>
              <p:nvCxnSpPr>
                <p:cNvPr id="171" name="直接连接符 170"/>
                <p:cNvCxnSpPr/>
                <p:nvPr/>
              </p:nvCxnSpPr>
              <p:spPr>
                <a:xfrm flipH="1" flipV="1">
                  <a:off x="7561173" y="2440299"/>
                  <a:ext cx="1082845" cy="1000525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直接连接符 171"/>
                <p:cNvCxnSpPr/>
                <p:nvPr/>
              </p:nvCxnSpPr>
              <p:spPr>
                <a:xfrm rot="10800000">
                  <a:off x="5791879" y="2452214"/>
                  <a:ext cx="1798296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直接连接符 172"/>
                <p:cNvCxnSpPr/>
                <p:nvPr/>
              </p:nvCxnSpPr>
              <p:spPr>
                <a:xfrm flipH="1">
                  <a:off x="4583350" y="2464121"/>
                  <a:ext cx="1237537" cy="988618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直接连接符 173"/>
                <p:cNvCxnSpPr/>
                <p:nvPr/>
              </p:nvCxnSpPr>
              <p:spPr>
                <a:xfrm flipH="1">
                  <a:off x="3452161" y="3440824"/>
                  <a:ext cx="1131189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直接连接符 174"/>
                <p:cNvCxnSpPr/>
                <p:nvPr/>
              </p:nvCxnSpPr>
              <p:spPr>
                <a:xfrm rot="10800000">
                  <a:off x="1508844" y="4393705"/>
                  <a:ext cx="1943317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直接连接符 175"/>
                <p:cNvCxnSpPr/>
                <p:nvPr/>
              </p:nvCxnSpPr>
              <p:spPr>
                <a:xfrm flipH="1" flipV="1">
                  <a:off x="513010" y="3440824"/>
                  <a:ext cx="995834" cy="95288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2" name="直接连接符 161"/>
              <p:cNvCxnSpPr/>
              <p:nvPr/>
            </p:nvCxnSpPr>
            <p:spPr bwMode="auto">
              <a:xfrm flipV="1">
                <a:off x="247196" y="4095076"/>
                <a:ext cx="445277" cy="780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直接连接符 162"/>
              <p:cNvCxnSpPr/>
              <p:nvPr/>
            </p:nvCxnSpPr>
            <p:spPr bwMode="auto">
              <a:xfrm flipV="1">
                <a:off x="658868" y="3416167"/>
                <a:ext cx="940969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直接连接符 163"/>
              <p:cNvCxnSpPr/>
              <p:nvPr/>
            </p:nvCxnSpPr>
            <p:spPr bwMode="auto">
              <a:xfrm>
                <a:off x="1608241" y="3408361"/>
                <a:ext cx="1688701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直接连接符 164"/>
              <p:cNvCxnSpPr>
                <a:endCxn id="170" idx="4"/>
              </p:cNvCxnSpPr>
              <p:nvPr/>
            </p:nvCxnSpPr>
            <p:spPr bwMode="auto">
              <a:xfrm>
                <a:off x="3296942" y="3416167"/>
                <a:ext cx="932570" cy="663302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直接连接符 165"/>
              <p:cNvCxnSpPr>
                <a:stCxn id="170" idx="4"/>
              </p:cNvCxnSpPr>
              <p:nvPr/>
            </p:nvCxnSpPr>
            <p:spPr bwMode="auto">
              <a:xfrm>
                <a:off x="4229513" y="4071668"/>
                <a:ext cx="949368" cy="624286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接连接符 166"/>
              <p:cNvCxnSpPr/>
              <p:nvPr/>
            </p:nvCxnSpPr>
            <p:spPr bwMode="auto">
              <a:xfrm flipV="1">
                <a:off x="5170482" y="4680347"/>
                <a:ext cx="1764317" cy="23408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直接连接符 167"/>
              <p:cNvCxnSpPr/>
              <p:nvPr/>
            </p:nvCxnSpPr>
            <p:spPr bwMode="auto">
              <a:xfrm flipV="1">
                <a:off x="6934800" y="4071668"/>
                <a:ext cx="873757" cy="600873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接连接符 168"/>
              <p:cNvCxnSpPr/>
              <p:nvPr/>
            </p:nvCxnSpPr>
            <p:spPr bwMode="auto">
              <a:xfrm>
                <a:off x="7808557" y="4087275"/>
                <a:ext cx="403273" cy="0"/>
              </a:xfrm>
              <a:prstGeom prst="line">
                <a:avLst/>
              </a:prstGeom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椭圆 169"/>
              <p:cNvSpPr/>
              <p:nvPr/>
            </p:nvSpPr>
            <p:spPr bwMode="auto">
              <a:xfrm>
                <a:off x="4204306" y="4040453"/>
                <a:ext cx="33606" cy="312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8712" name="TextBox 185"/>
            <p:cNvSpPr txBox="1">
              <a:spLocks noChangeArrowheads="1"/>
            </p:cNvSpPr>
            <p:nvPr/>
          </p:nvSpPr>
          <p:spPr bwMode="auto">
            <a:xfrm>
              <a:off x="4058304" y="4293096"/>
              <a:ext cx="151195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prstClr val="black"/>
                  </a:solidFill>
                </a:rPr>
                <a:t>C=54710.4m</a:t>
              </a:r>
              <a:endParaRPr lang="zh-CN" altLang="en-US" b="1">
                <a:solidFill>
                  <a:prstClr val="black"/>
                </a:solidFill>
              </a:endParaRPr>
            </a:p>
          </p:txBody>
        </p:sp>
      </p:grpSp>
      <p:pic>
        <p:nvPicPr>
          <p:cNvPr id="73" name="Picture 2" descr="C:\Users\SuFeng\Desktop\CEPC partial double Ring layout-2015102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89" y="31080"/>
            <a:ext cx="8778098" cy="6830765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8" descr="logo_main20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TextBox 74"/>
          <p:cNvSpPr txBox="1"/>
          <p:nvPr/>
        </p:nvSpPr>
        <p:spPr>
          <a:xfrm>
            <a:off x="35496" y="908720"/>
            <a:ext cx="27892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In CEPC PDR V1.0,</a:t>
            </a:r>
          </a:p>
          <a:p>
            <a:r>
              <a:rPr lang="en-US" altLang="zh-CN" b="1" dirty="0"/>
              <a:t>t</a:t>
            </a:r>
            <a:r>
              <a:rPr lang="en-US" altLang="zh-CN" b="1" dirty="0" smtClean="0"/>
              <a:t>he length of arcs are </a:t>
            </a:r>
          </a:p>
          <a:p>
            <a:r>
              <a:rPr lang="en-US" altLang="zh-CN" b="1" dirty="0" smtClean="0"/>
              <a:t>the same.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154368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CN" dirty="0" err="1" smtClean="0"/>
              <a:t>Optcis</a:t>
            </a:r>
            <a:r>
              <a:rPr lang="en-US" altLang="zh-CN" dirty="0" smtClean="0"/>
              <a:t> of PDR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33463"/>
            <a:ext cx="8532440" cy="4963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64088" y="112474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w</a:t>
            </a:r>
            <a:r>
              <a:rPr lang="en-US" altLang="zh-CN" b="1" dirty="0" smtClean="0"/>
              <a:t>ith CEPC PDR V1.0 by Feng Su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84521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of V1.0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580112" y="1124744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w</a:t>
            </a:r>
            <a:r>
              <a:rPr lang="en-US" altLang="zh-CN" b="1" dirty="0" smtClean="0"/>
              <a:t>ith CEPC PDR V1.0 by Feng Su</a:t>
            </a:r>
          </a:p>
          <a:p>
            <a:r>
              <a:rPr lang="en-US" altLang="zh-CN" b="1" dirty="0" err="1" smtClean="0"/>
              <a:t>Emittx</a:t>
            </a:r>
            <a:r>
              <a:rPr lang="en-US" altLang="zh-CN" b="1" dirty="0" smtClean="0"/>
              <a:t>=6.27nm</a:t>
            </a:r>
            <a:endParaRPr lang="en-US" altLang="zh-CN" b="1" dirty="0"/>
          </a:p>
          <a:p>
            <a:endParaRPr lang="en-US" altLang="zh-CN" b="1" dirty="0" smtClean="0"/>
          </a:p>
        </p:txBody>
      </p:sp>
      <p:pic>
        <p:nvPicPr>
          <p:cNvPr id="7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CEPC_2\CEPC_PDR\CEPC_PDR_V1.0_yiwei\With_SAD\RESULT\D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76872"/>
            <a:ext cx="7344816" cy="3729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60570"/>
            <a:ext cx="4752528" cy="3149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795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Tune vs. </a:t>
            </a:r>
            <a:r>
              <a:rPr lang="en-US" altLang="zh-CN" dirty="0" err="1" smtClean="0">
                <a:sym typeface="Symbol"/>
              </a:rPr>
              <a:t>dP</a:t>
            </a:r>
            <a:r>
              <a:rPr lang="en-US" altLang="zh-CN" dirty="0" smtClean="0">
                <a:sym typeface="Symbol"/>
              </a:rPr>
              <a:t>/P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09532"/>
            <a:ext cx="4427984" cy="3362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09532"/>
            <a:ext cx="4661952" cy="3551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logo_main20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48064" y="197954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Turn off </a:t>
            </a:r>
            <a:r>
              <a:rPr lang="en-US" altLang="zh-CN" dirty="0" err="1" smtClean="0"/>
              <a:t>sextupoles</a:t>
            </a:r>
            <a:r>
              <a:rPr lang="en-US" altLang="zh-CN" dirty="0" smtClean="0"/>
              <a:t> in PDR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920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Chromaticity contribution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3317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Natural chromaticity</a:t>
            </a:r>
            <a:endParaRPr lang="zh-CN" altLang="en-US" dirty="0"/>
          </a:p>
        </p:txBody>
      </p:sp>
      <p:pic>
        <p:nvPicPr>
          <p:cNvPr id="3074" name="Picture 2" descr="F:\CEPC_2\CEPC_PDR\CEPC_PDR_V1.0\With_SAD\RESULT\nat_chro_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16013"/>
            <a:ext cx="3962342" cy="299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F:\CEPC_2\CEPC_PDR\CEPC_PDR_V1.0\With_SAD\RESULT\nat_chro_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894" y="2316013"/>
            <a:ext cx="3985570" cy="3009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4" y="5340349"/>
            <a:ext cx="3537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Index of quad and sext (turned off)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3604538" y="3427491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ym typeface="Symbol"/>
              </a:rPr>
              <a:t>Chromaticity Y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715941" y="342749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ym typeface="Symbol"/>
              </a:rPr>
              <a:t>Chromaticity X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4051981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STRR as tune knob</a:t>
            </a:r>
            <a:endParaRPr lang="zh-CN" altLang="en-US" dirty="0"/>
          </a:p>
        </p:txBody>
      </p:sp>
      <p:cxnSp>
        <p:nvCxnSpPr>
          <p:cNvPr id="12" name="直接箭头连接符 11"/>
          <p:cNvCxnSpPr/>
          <p:nvPr/>
        </p:nvCxnSpPr>
        <p:spPr>
          <a:xfrm flipV="1">
            <a:off x="1187624" y="3252117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43808" y="4051981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PDR</a:t>
            </a:r>
            <a:endParaRPr lang="zh-CN" altLang="en-US" dirty="0"/>
          </a:p>
        </p:txBody>
      </p:sp>
      <p:cxnSp>
        <p:nvCxnSpPr>
          <p:cNvPr id="11" name="直接箭头连接符 10"/>
          <p:cNvCxnSpPr/>
          <p:nvPr/>
        </p:nvCxnSpPr>
        <p:spPr>
          <a:xfrm flipH="1" flipV="1">
            <a:off x="2520723" y="3547791"/>
            <a:ext cx="395093" cy="4244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8" descr="logo_main20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994756" y="5363924"/>
            <a:ext cx="3537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Index of quad and sext (turned off)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466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945663"/>
            <a:ext cx="4600707" cy="2705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886266"/>
            <a:ext cx="3996444" cy="2939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接箭头连接符 4"/>
          <p:cNvCxnSpPr/>
          <p:nvPr/>
        </p:nvCxnSpPr>
        <p:spPr>
          <a:xfrm>
            <a:off x="6012160" y="3657633"/>
            <a:ext cx="0" cy="2286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6228184" y="3657633"/>
            <a:ext cx="0" cy="2286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6444208" y="3645024"/>
            <a:ext cx="0" cy="2286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5796136" y="3657633"/>
            <a:ext cx="0" cy="2286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5580112" y="3645024"/>
            <a:ext cx="0" cy="2286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6660232" y="3657633"/>
            <a:ext cx="0" cy="2286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6876256" y="3657633"/>
            <a:ext cx="0" cy="2286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788024" y="2732727"/>
            <a:ext cx="413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Naturally the </a:t>
            </a:r>
            <a:r>
              <a:rPr lang="en-US" altLang="zh-CN" sz="1400" dirty="0" err="1" smtClean="0"/>
              <a:t>sextupole</a:t>
            </a:r>
            <a:r>
              <a:rPr lang="en-US" altLang="zh-CN" sz="1400" dirty="0" smtClean="0"/>
              <a:t> strength should be different as different </a:t>
            </a:r>
            <a:r>
              <a:rPr lang="en-US" altLang="zh-CN" sz="1400" dirty="0" err="1" smtClean="0"/>
              <a:t>Dx</a:t>
            </a:r>
            <a:endParaRPr lang="en-US" altLang="zh-CN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Could be used to help correction of the IR chromaticity</a:t>
            </a:r>
          </a:p>
          <a:p>
            <a:endParaRPr lang="zh-CN" altLang="en-US" sz="1600" dirty="0"/>
          </a:p>
        </p:txBody>
      </p:sp>
      <p:cxnSp>
        <p:nvCxnSpPr>
          <p:cNvPr id="15" name="直接箭头连接符 14"/>
          <p:cNvCxnSpPr/>
          <p:nvPr/>
        </p:nvCxnSpPr>
        <p:spPr>
          <a:xfrm>
            <a:off x="1835696" y="3657633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2195736" y="3657633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>
            <a:off x="2555776" y="3657633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2915816" y="3657633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3275856" y="3657633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04056" y="2708920"/>
            <a:ext cx="3779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Chromaticity should be corrected locally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Dispersion is small at </a:t>
            </a:r>
            <a:r>
              <a:rPr lang="en-US" altLang="zh-CN" sz="1400" dirty="0" smtClean="0">
                <a:sym typeface="Symbol"/>
              </a:rPr>
              <a:t>y peak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sym typeface="Symbol"/>
              </a:rPr>
              <a:t>Correct chromaticity with nearby </a:t>
            </a:r>
            <a:r>
              <a:rPr lang="en-US" altLang="zh-CN" sz="1400" dirty="0" err="1" smtClean="0">
                <a:sym typeface="Symbol"/>
              </a:rPr>
              <a:t>sextupoles</a:t>
            </a:r>
            <a:r>
              <a:rPr lang="en-US" altLang="zh-CN" sz="1400" dirty="0" smtClean="0">
                <a:sym typeface="Symbol"/>
              </a:rPr>
              <a:t> where </a:t>
            </a:r>
            <a:r>
              <a:rPr lang="en-US" altLang="zh-CN" sz="1400" dirty="0" err="1" smtClean="0">
                <a:sym typeface="Symbol"/>
              </a:rPr>
              <a:t>Dx</a:t>
            </a:r>
            <a:r>
              <a:rPr lang="en-US" altLang="zh-CN" sz="1400" dirty="0" smtClean="0">
                <a:sym typeface="Symbol"/>
              </a:rPr>
              <a:t> is much bigger</a:t>
            </a:r>
            <a:endParaRPr lang="zh-CN" altLang="en-US" sz="1400" dirty="0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9635"/>
            <a:ext cx="8748464" cy="2569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接箭头连接符 7"/>
          <p:cNvCxnSpPr/>
          <p:nvPr/>
        </p:nvCxnSpPr>
        <p:spPr>
          <a:xfrm>
            <a:off x="5148064" y="3645024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5364088" y="3645024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6012160" y="3645024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6228184" y="3645024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6876256" y="3645024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7092280" y="3645024"/>
            <a:ext cx="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8" descr="logo_main20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835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Next step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PDR contribute much chromaticity which coupled to high order ones.</a:t>
            </a:r>
          </a:p>
          <a:p>
            <a:pPr lvl="1"/>
            <a:r>
              <a:rPr lang="en-US" altLang="zh-CN" sz="3200" dirty="0" smtClean="0"/>
              <a:t>Chromaticity </a:t>
            </a:r>
            <a:r>
              <a:rPr lang="en-US" altLang="zh-CN" sz="3200" dirty="0"/>
              <a:t>correction of </a:t>
            </a:r>
            <a:r>
              <a:rPr lang="en-US" altLang="zh-CN" sz="3200" dirty="0" smtClean="0"/>
              <a:t>PDR</a:t>
            </a:r>
          </a:p>
          <a:p>
            <a:pPr lvl="1"/>
            <a:r>
              <a:rPr lang="en-US" altLang="zh-CN" sz="3200" dirty="0" err="1" smtClean="0"/>
              <a:t>Optimise</a:t>
            </a:r>
            <a:r>
              <a:rPr lang="en-US" altLang="zh-CN" sz="3200" dirty="0" smtClean="0"/>
              <a:t> linear optics</a:t>
            </a:r>
          </a:p>
          <a:p>
            <a:pPr lvl="2"/>
            <a:r>
              <a:rPr lang="en-US" altLang="zh-CN" sz="3200" dirty="0" smtClean="0"/>
              <a:t>Reduce chromaticity contribution of PDR</a:t>
            </a:r>
          </a:p>
          <a:p>
            <a:pPr lvl="2"/>
            <a:r>
              <a:rPr lang="en-US" altLang="zh-CN" sz="3200" dirty="0" err="1" smtClean="0"/>
              <a:t>Seperator</a:t>
            </a:r>
            <a:r>
              <a:rPr lang="en-US" altLang="zh-CN" sz="3200" dirty="0" smtClean="0"/>
              <a:t> region, bending region</a:t>
            </a:r>
          </a:p>
          <a:p>
            <a:endParaRPr lang="zh-CN" altLang="en-US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61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238</Words>
  <Application>Microsoft Office PowerPoint</Application>
  <PresentationFormat>全屏显示(4:3)</PresentationFormat>
  <Paragraphs>62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宋体</vt:lpstr>
      <vt:lpstr>Arial</vt:lpstr>
      <vt:lpstr>Calibri</vt:lpstr>
      <vt:lpstr>Symbol</vt:lpstr>
      <vt:lpstr>Times New Roman</vt:lpstr>
      <vt:lpstr>Office 主题</vt:lpstr>
      <vt:lpstr>Optimization of partial double  ring optics</vt:lpstr>
      <vt:lpstr>Outline</vt:lpstr>
      <vt:lpstr>PowerPoint 演示文稿</vt:lpstr>
      <vt:lpstr>Optcis of PDR</vt:lpstr>
      <vt:lpstr>DA of V1.0</vt:lpstr>
      <vt:lpstr>Tune vs. dP/P</vt:lpstr>
      <vt:lpstr>Chromaticity contribution</vt:lpstr>
      <vt:lpstr>PowerPoint 演示文稿</vt:lpstr>
      <vt:lpstr>Next step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lenovo</cp:lastModifiedBy>
  <cp:revision>154</cp:revision>
  <dcterms:created xsi:type="dcterms:W3CDTF">2015-12-24T07:23:25Z</dcterms:created>
  <dcterms:modified xsi:type="dcterms:W3CDTF">2015-12-25T02:53:03Z</dcterms:modified>
</cp:coreProperties>
</file>