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7" r:id="rId4"/>
    <p:sldId id="259" r:id="rId5"/>
    <p:sldId id="261" r:id="rId6"/>
    <p:sldId id="270" r:id="rId7"/>
    <p:sldId id="266" r:id="rId8"/>
    <p:sldId id="272" r:id="rId9"/>
    <p:sldId id="268" r:id="rId10"/>
    <p:sldId id="27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s sun" initials="ys" lastIdx="1" clrIdx="0">
    <p:extLst>
      <p:ext uri="{19B8F6BF-5375-455C-9EA6-DF929625EA0E}">
        <p15:presenceInfo xmlns:p15="http://schemas.microsoft.com/office/powerpoint/2012/main" userId="6af32fb872ecaf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8B8E2-6214-465F-8BFE-0113A415E807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1AF7A-8D25-4194-8A56-B2F5B6BB88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1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1AF7A-8D25-4194-8A56-B2F5B6BB88D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07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5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024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4283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77EAE-0D3A-4CB3-BA97-FC5F92250E28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DEE3-3719-4474-9A7D-9E067DCAEE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78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66E70-A873-46A1-B16B-EA8D0D15E165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181B-30E1-4141-BABA-1FE413FC9C5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28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D5B0-6901-48BF-A4E6-D36970ECF96D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32E7C-6A9A-4D2B-9A6E-A8FA6F70500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40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D33ED-1309-4BC8-963C-08F9156192F9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675A7-990B-451A-B1A1-A6AA959CD84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00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CCF23-F47A-4562-AAB7-84C938AD2496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56BCC-CF4E-415F-85D0-D7204631341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41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E6A4A-8EB6-4E3B-9992-F6F2CF44C857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72946-6EA5-40D4-ABFD-7ED7B009C11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99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B22D-962F-49FF-98DD-B5E265944D48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68B60-8E71-4C56-9287-E5E98D7670F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384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E97FE-3D09-40C7-8B61-EC0E1B098C0D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440B8-79F3-49A5-A841-BAC12D572A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33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87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BADFF-B502-454C-A2EC-6A605E2CCE26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EF8EE-9267-49CC-934D-8F8598CD251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76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0A391-AAAB-485E-9B3D-F12D37995363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C0F9-F4A3-4007-803F-35895207116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617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4FB41-E4D0-4D8A-B2EF-CC2670AC8DFB}" type="datetime1">
              <a:rPr lang="zh-CN" altLang="en-US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3A8BB-F05A-43AB-BA20-09DD0E50D48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46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261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689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86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07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47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74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776C4-B28D-4C57-8E64-3876047D586D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3E22-5594-4EDD-9C99-0E50D36DD4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90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7896CB-8DC5-4BEC-9825-67CED172031B}" type="datetime1">
              <a:rPr lang="zh-CN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zh-CN">
              <a:latin typeface="Arial" panose="020B0604020202020204" pitchFamily="34" charset="0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36E280-3495-4B43-B2C4-A5E178B73174}" type="slidenum">
              <a:rPr lang="zh-CN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96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5.wmf"/><Relationship Id="rId10" Type="http://schemas.openxmlformats.org/officeDocument/2006/relationships/image" Target="../media/image7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Beam tilt </a:t>
            </a:r>
            <a:r>
              <a:rPr lang="en-US" altLang="zh-CN" dirty="0"/>
              <a:t>calculation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568543" cy="2679019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zh-CN" altLang="en-US" dirty="0" smtClean="0"/>
              <a:t>                                                              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smtClean="0"/>
              <a:t>                                                             Zhang </a:t>
            </a:r>
            <a:r>
              <a:rPr lang="en-US" altLang="zh-CN" dirty="0" smtClean="0"/>
              <a:t>Yuan</a:t>
            </a:r>
            <a:r>
              <a:rPr lang="zh-CN" altLang="en-US" dirty="0" smtClean="0"/>
              <a:t>，</a:t>
            </a:r>
            <a:r>
              <a:rPr lang="en-US" altLang="zh-CN" dirty="0" smtClean="0"/>
              <a:t>Xu Gang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Sun </a:t>
            </a:r>
            <a:r>
              <a:rPr lang="en-US" altLang="zh-CN" dirty="0" err="1" smtClean="0"/>
              <a:t>Yuansheng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671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0" y="-39007"/>
            <a:ext cx="10515600" cy="1429431"/>
          </a:xfrm>
        </p:spPr>
        <p:txBody>
          <a:bodyPr/>
          <a:lstStyle/>
          <a:p>
            <a:r>
              <a:rPr lang="en-US" altLang="zh-CN" dirty="0" smtClean="0"/>
              <a:t>                          Beam tilt </a:t>
            </a:r>
            <a:r>
              <a:rPr lang="en-US" altLang="zh-CN" dirty="0"/>
              <a:t>calculation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6171" y="123303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When a beam bunch traverses a transverse </a:t>
            </a:r>
            <a:r>
              <a:rPr lang="en-US" altLang="zh-CN" dirty="0" smtClean="0"/>
              <a:t>impedance , the </a:t>
            </a:r>
            <a:r>
              <a:rPr lang="en-US" altLang="zh-CN" dirty="0"/>
              <a:t>bunch </a:t>
            </a:r>
            <a:r>
              <a:rPr lang="en-US" altLang="zh-CN" dirty="0" smtClean="0"/>
              <a:t>head </a:t>
            </a:r>
            <a:r>
              <a:rPr lang="en-US" altLang="zh-CN" dirty="0"/>
              <a:t>generates a transverse </a:t>
            </a:r>
            <a:r>
              <a:rPr lang="en-US" altLang="zh-CN" dirty="0" smtClean="0"/>
              <a:t>wake field </a:t>
            </a:r>
            <a:r>
              <a:rPr lang="en-US" altLang="zh-CN" dirty="0"/>
              <a:t>that </a:t>
            </a:r>
            <a:r>
              <a:rPr lang="en-US" altLang="zh-CN" dirty="0" smtClean="0"/>
              <a:t>kicks the </a:t>
            </a:r>
            <a:r>
              <a:rPr lang="en-US" altLang="zh-CN" dirty="0"/>
              <a:t>bunch tail, generating a </a:t>
            </a:r>
            <a:r>
              <a:rPr lang="en-US" altLang="zh-CN" dirty="0" err="1"/>
              <a:t>betatron</a:t>
            </a:r>
            <a:r>
              <a:rPr lang="en-US" altLang="zh-CN" dirty="0"/>
              <a:t> motion of the tail relative to the head. In a storage ring, in a steady state, this </a:t>
            </a:r>
            <a:r>
              <a:rPr lang="en-US" altLang="zh-CN" dirty="0" smtClean="0"/>
              <a:t>kick to </a:t>
            </a:r>
            <a:r>
              <a:rPr lang="en-US" altLang="zh-CN" dirty="0"/>
              <a:t>the bunch tail produces a transverse closed orbit (e.g. </a:t>
            </a:r>
            <a:r>
              <a:rPr lang="en-US" altLang="zh-CN" dirty="0" smtClean="0"/>
              <a:t>in the </a:t>
            </a:r>
            <a:r>
              <a:rPr lang="en-US" altLang="zh-CN" i="1" dirty="0"/>
              <a:t>y</a:t>
            </a:r>
            <a:r>
              <a:rPr lang="en-US" altLang="zh-CN" dirty="0"/>
              <a:t>-direction) of the bunch tail relative to the bunch </a:t>
            </a:r>
            <a:r>
              <a:rPr lang="en-US" altLang="zh-CN" dirty="0" smtClean="0"/>
              <a:t>head, which </a:t>
            </a:r>
            <a:r>
              <a:rPr lang="en-US" altLang="zh-CN" dirty="0"/>
              <a:t>means the beam now has a </a:t>
            </a:r>
            <a:r>
              <a:rPr lang="en-US" altLang="zh-CN" i="1" dirty="0"/>
              <a:t>y</a:t>
            </a:r>
            <a:r>
              <a:rPr lang="en-US" altLang="zh-CN" dirty="0"/>
              <a:t>-</a:t>
            </a:r>
            <a:r>
              <a:rPr lang="en-US" altLang="zh-CN" i="1" dirty="0"/>
              <a:t>z </a:t>
            </a:r>
            <a:r>
              <a:rPr lang="en-US" altLang="zh-CN" dirty="0"/>
              <a:t>tilt.</a:t>
            </a:r>
            <a:br>
              <a:rPr lang="en-US" altLang="zh-CN" dirty="0"/>
            </a:br>
            <a:endParaRPr lang="zh-CN" altLang="en-US" dirty="0" smtClean="0">
              <a:solidFill>
                <a:srgbClr val="898989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2590800" y="3853543"/>
            <a:ext cx="5704114" cy="32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936171" y="4751613"/>
            <a:ext cx="9013371" cy="32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4245430" y="4173538"/>
            <a:ext cx="1349828" cy="27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6466114" y="3864429"/>
            <a:ext cx="0" cy="7946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6618514" y="408797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3776499" y="4285388"/>
            <a:ext cx="42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cxnSp>
        <p:nvCxnSpPr>
          <p:cNvPr id="9" name="直接箭头连接符 8"/>
          <p:cNvCxnSpPr/>
          <p:nvPr/>
        </p:nvCxnSpPr>
        <p:spPr>
          <a:xfrm>
            <a:off x="4147457" y="4312898"/>
            <a:ext cx="10886" cy="3570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2590800" y="5519055"/>
            <a:ext cx="5834743" cy="32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>
            <a:off x="5595258" y="4179372"/>
            <a:ext cx="4245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377543" y="3804206"/>
            <a:ext cx="19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v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50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内容占位符 2"/>
          <p:cNvSpPr>
            <a:spLocks noGrp="1" noChangeArrowheads="1"/>
          </p:cNvSpPr>
          <p:nvPr>
            <p:ph idx="1"/>
          </p:nvPr>
        </p:nvSpPr>
        <p:spPr>
          <a:xfrm>
            <a:off x="1773738" y="757647"/>
            <a:ext cx="7500891" cy="637338"/>
          </a:xfrm>
        </p:spPr>
        <p:txBody>
          <a:bodyPr/>
          <a:lstStyle/>
          <a:p>
            <a:pPr algn="l" eaLnBrk="1" hangingPunct="1"/>
            <a:r>
              <a:rPr lang="zh-CN" altLang="en-US" dirty="0"/>
              <a:t>束团</a:t>
            </a:r>
            <a:r>
              <a:rPr lang="zh-CN" altLang="en-US" dirty="0" smtClean="0"/>
              <a:t>中</a:t>
            </a:r>
            <a:r>
              <a:rPr lang="zh-CN" altLang="en-US" dirty="0"/>
              <a:t>任意</a:t>
            </a:r>
            <a:r>
              <a:rPr lang="en-US" altLang="zh-CN" dirty="0" smtClean="0"/>
              <a:t>z</a:t>
            </a:r>
            <a:r>
              <a:rPr lang="zh-CN" altLang="en-US" dirty="0"/>
              <a:t>处所受到的横向</a:t>
            </a:r>
            <a:r>
              <a:rPr lang="en-US" altLang="zh-CN" dirty="0" smtClean="0"/>
              <a:t>kick</a:t>
            </a:r>
          </a:p>
          <a:p>
            <a:pPr algn="l" eaLnBrk="1" hangingPunct="1"/>
            <a:endParaRPr lang="en-US" altLang="zh-CN" dirty="0" smtClean="0"/>
          </a:p>
        </p:txBody>
      </p:sp>
      <p:pic>
        <p:nvPicPr>
          <p:cNvPr id="11" name="图片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349" y="1337575"/>
            <a:ext cx="40068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0847603" y="4648429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10888430" y="353078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(1)</a:t>
            </a:r>
            <a:endParaRPr lang="zh-CN" altLang="en-US" dirty="0"/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266383" y="-224074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  <a:sym typeface="Calibri" pitchFamily="34" charset="0"/>
              </a:defRPr>
            </a:lvl9pPr>
          </a:lstStyle>
          <a:p>
            <a:r>
              <a:rPr lang="en-US" altLang="zh-CN" kern="0" dirty="0" smtClean="0"/>
              <a:t>Beam-tilt calculation</a:t>
            </a:r>
            <a:endParaRPr lang="zh-CN" altLang="en-US" kern="0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840683"/>
              </p:ext>
            </p:extLst>
          </p:nvPr>
        </p:nvGraphicFramePr>
        <p:xfrm>
          <a:off x="1616075" y="4181652"/>
          <a:ext cx="5740852" cy="1248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" name="公式" r:id="rId4" imgW="2984400" imgH="558720" progId="Equation.3">
                  <p:embed/>
                </p:oleObj>
              </mc:Choice>
              <mc:Fallback>
                <p:oleObj name="公式" r:id="rId4" imgW="298440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6075" y="4181652"/>
                        <a:ext cx="5740852" cy="1248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内容占位符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024156"/>
              </p:ext>
            </p:extLst>
          </p:nvPr>
        </p:nvGraphicFramePr>
        <p:xfrm>
          <a:off x="1628547" y="5234165"/>
          <a:ext cx="3083604" cy="1072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" name="公式" r:id="rId6" imgW="1460160" imgH="507960" progId="Equation.3">
                  <p:embed/>
                </p:oleObj>
              </mc:Choice>
              <mc:Fallback>
                <p:oleObj name="公式" r:id="rId6" imgW="146016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28547" y="5234165"/>
                        <a:ext cx="3083604" cy="1072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内容占位符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573202"/>
              </p:ext>
            </p:extLst>
          </p:nvPr>
        </p:nvGraphicFramePr>
        <p:xfrm>
          <a:off x="1616075" y="3189192"/>
          <a:ext cx="685641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7" name="公式" r:id="rId8" imgW="3060360" imgH="469800" progId="Equation.3">
                  <p:embed/>
                </p:oleObj>
              </mc:Choice>
              <mc:Fallback>
                <p:oleObj name="公式" r:id="rId8" imgW="306036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16075" y="3189192"/>
                        <a:ext cx="6856413" cy="1052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10847603" y="567820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(3)</a:t>
            </a: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1276576" y="6329408"/>
            <a:ext cx="814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The </a:t>
            </a:r>
            <a:r>
              <a:rPr lang="en-US" altLang="zh-CN" dirty="0">
                <a:solidFill>
                  <a:srgbClr val="000000"/>
                </a:solidFill>
              </a:rPr>
              <a:t>transverse kick is proportional to </a:t>
            </a:r>
            <a:r>
              <a:rPr lang="en-US" altLang="zh-CN" dirty="0" smtClean="0">
                <a:solidFill>
                  <a:srgbClr val="000000"/>
                </a:solidFill>
              </a:rPr>
              <a:t>the transverse </a:t>
            </a:r>
            <a:r>
              <a:rPr lang="en-US" altLang="zh-CN" dirty="0">
                <a:solidFill>
                  <a:srgbClr val="000000"/>
                </a:solidFill>
              </a:rPr>
              <a:t>displacement of the bunch head.</a:t>
            </a:r>
            <a:br>
              <a:rPr lang="en-US" altLang="zh-CN" dirty="0">
                <a:solidFill>
                  <a:srgbClr val="000000"/>
                </a:solidFill>
              </a:rPr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85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Beam-tilt calculation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Close</a:t>
            </a:r>
            <a:r>
              <a:rPr lang="zh-CN" altLang="en-US" dirty="0" smtClean="0"/>
              <a:t> </a:t>
            </a:r>
            <a:r>
              <a:rPr lang="en-US" altLang="zh-CN" dirty="0" smtClean="0"/>
              <a:t>orbit distortion</a:t>
            </a:r>
          </a:p>
          <a:p>
            <a:endParaRPr lang="en-US" altLang="zh-CN" dirty="0" smtClean="0"/>
          </a:p>
        </p:txBody>
      </p:sp>
      <p:graphicFrame>
        <p:nvGraphicFramePr>
          <p:cNvPr id="7" name="Object 5">
            <a:hlinkClick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087258"/>
              </p:ext>
            </p:extLst>
          </p:nvPr>
        </p:nvGraphicFramePr>
        <p:xfrm>
          <a:off x="1165853" y="2505316"/>
          <a:ext cx="54895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公式" r:id="rId4" imgW="2744280" imgH="431810" progId="Equation.3">
                  <p:embed/>
                </p:oleObj>
              </mc:Choice>
              <mc:Fallback>
                <p:oleObj name="公式" r:id="rId4" imgW="2744280" imgH="43181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853" y="2505316"/>
                        <a:ext cx="54895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bevel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3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367" y="2946161"/>
            <a:ext cx="2490787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9" name="Object 3">
            <a:hlinkClick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3592942"/>
              </p:ext>
            </p:extLst>
          </p:nvPr>
        </p:nvGraphicFramePr>
        <p:xfrm>
          <a:off x="1165853" y="4033839"/>
          <a:ext cx="643731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9" name="公式" r:id="rId7" imgW="3695400" imgH="444240" progId="Equation.3">
                  <p:embed/>
                </p:oleObj>
              </mc:Choice>
              <mc:Fallback>
                <p:oleObj name="公式" r:id="rId7" imgW="36954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853" y="4033839"/>
                        <a:ext cx="6437312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0184210" y="2725057"/>
            <a:ext cx="620485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(4)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0259715" y="4913702"/>
            <a:ext cx="50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(5)</a:t>
            </a:r>
            <a:endParaRPr lang="zh-CN" altLang="en-US" dirty="0"/>
          </a:p>
        </p:txBody>
      </p:sp>
      <p:graphicFrame>
        <p:nvGraphicFramePr>
          <p:cNvPr id="13" name="Object 3">
            <a:hlinkClick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145970"/>
              </p:ext>
            </p:extLst>
          </p:nvPr>
        </p:nvGraphicFramePr>
        <p:xfrm>
          <a:off x="1165853" y="5063517"/>
          <a:ext cx="677227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公式" r:id="rId9" imgW="3886200" imgH="761760" progId="Equation.3">
                  <p:embed/>
                </p:oleObj>
              </mc:Choice>
              <mc:Fallback>
                <p:oleObj name="公式" r:id="rId9" imgW="38862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853" y="5063517"/>
                        <a:ext cx="677227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241671" y="5939395"/>
            <a:ext cx="505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(6)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666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66E70-A873-46A1-B16B-EA8D0D15E165}" type="datetime1">
              <a:rPr lang="zh-CN" altLang="en-US" smtClean="0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895528"/>
              </p:ext>
            </p:extLst>
          </p:nvPr>
        </p:nvGraphicFramePr>
        <p:xfrm>
          <a:off x="3340100" y="1445533"/>
          <a:ext cx="5638800" cy="2732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493"/>
                <a:gridCol w="1271379"/>
                <a:gridCol w="1965928"/>
              </a:tblGrid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Parameter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Unit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Value</a:t>
                      </a:r>
                      <a:endParaRPr lang="zh-CN" altLang="en-US" dirty="0"/>
                    </a:p>
                  </a:txBody>
                  <a:tcPr/>
                </a:tc>
              </a:tr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束流能量</a:t>
                      </a:r>
                      <a:r>
                        <a:rPr lang="en-US" altLang="zh-CN" dirty="0" smtClean="0"/>
                        <a:t>[N]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 </a:t>
                      </a:r>
                      <a:r>
                        <a:rPr lang="en-US" altLang="zh-CN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/>
                </a:tc>
              </a:tr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单束团粒子数</a:t>
                      </a:r>
                      <a:r>
                        <a:rPr lang="en-US" altLang="zh-CN" dirty="0" smtClean="0"/>
                        <a:t>[N]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3.79E+11</a:t>
                      </a:r>
                      <a:endParaRPr lang="zh-CN" altLang="en-US" dirty="0"/>
                    </a:p>
                  </a:txBody>
                  <a:tcPr/>
                </a:tc>
              </a:tr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自然束长</a:t>
                      </a:r>
                      <a:r>
                        <a:rPr lang="en-US" altLang="zh-CN" dirty="0" smtClean="0"/>
                        <a:t>[        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2.14</a:t>
                      </a:r>
                      <a:endParaRPr lang="zh-CN" altLang="en-US" dirty="0"/>
                    </a:p>
                  </a:txBody>
                  <a:tcPr/>
                </a:tc>
              </a:tr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    水平尺寸</a:t>
                      </a:r>
                      <a:r>
                        <a:rPr lang="en-US" altLang="zh-CN" dirty="0" smtClean="0"/>
                        <a:t>[       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μm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69.97</a:t>
                      </a:r>
                      <a:endParaRPr lang="zh-CN" altLang="en-US" dirty="0"/>
                    </a:p>
                  </a:txBody>
                  <a:tcPr/>
                </a:tc>
              </a:tr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对撞点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0.8</a:t>
                      </a:r>
                      <a:endParaRPr lang="zh-CN" altLang="en-US" dirty="0"/>
                    </a:p>
                  </a:txBody>
                  <a:tcPr/>
                </a:tc>
              </a:tr>
              <a:tr h="390331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水平工作点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0.8578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04491"/>
              </p:ext>
            </p:extLst>
          </p:nvPr>
        </p:nvGraphicFramePr>
        <p:xfrm>
          <a:off x="4861077" y="2605540"/>
          <a:ext cx="358018" cy="402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公式" r:id="rId3" imgW="203040" imgH="228600" progId="Equation.3">
                  <p:embed/>
                </p:oleObj>
              </mc:Choice>
              <mc:Fallback>
                <p:oleObj name="公式" r:id="rId3" imgW="203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1077" y="2605540"/>
                        <a:ext cx="358018" cy="4027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86670"/>
              </p:ext>
            </p:extLst>
          </p:nvPr>
        </p:nvGraphicFramePr>
        <p:xfrm>
          <a:off x="4899327" y="3008311"/>
          <a:ext cx="348342" cy="391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2" name="公式" r:id="rId5" imgW="203040" imgH="228600" progId="Equation.3">
                  <p:embed/>
                </p:oleObj>
              </mc:Choice>
              <mc:Fallback>
                <p:oleObj name="公式" r:id="rId5" imgW="203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9327" y="3008311"/>
                        <a:ext cx="348342" cy="391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506035"/>
              </p:ext>
            </p:extLst>
          </p:nvPr>
        </p:nvGraphicFramePr>
        <p:xfrm>
          <a:off x="6032500" y="3319463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" name="公式" r:id="rId7" imgW="126720" imgH="215640" progId="Equation.3">
                  <p:embed/>
                </p:oleObj>
              </mc:Choice>
              <mc:Fallback>
                <p:oleObj name="公式" r:id="rId7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3319463"/>
                        <a:ext cx="127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796318"/>
              </p:ext>
            </p:extLst>
          </p:nvPr>
        </p:nvGraphicFramePr>
        <p:xfrm>
          <a:off x="4946346" y="3427413"/>
          <a:ext cx="279097" cy="334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4" name="公式" r:id="rId9" imgW="190440" imgH="228600" progId="Equation.3">
                  <p:embed/>
                </p:oleObj>
              </mc:Choice>
              <mc:Fallback>
                <p:oleObj name="公式" r:id="rId9" imgW="1904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46346" y="3427413"/>
                        <a:ext cx="279097" cy="334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8750"/>
              </p:ext>
            </p:extLst>
          </p:nvPr>
        </p:nvGraphicFramePr>
        <p:xfrm>
          <a:off x="4772175" y="3762329"/>
          <a:ext cx="301323" cy="417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5" name="公式" r:id="rId11" imgW="164880" imgH="228600" progId="Equation.3">
                  <p:embed/>
                </p:oleObj>
              </mc:Choice>
              <mc:Fallback>
                <p:oleObj name="公式" r:id="rId11" imgW="164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72175" y="3762329"/>
                        <a:ext cx="301323" cy="417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8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 tilt calculation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66E70-A873-46A1-B16B-EA8D0D15E165}" type="datetime1">
              <a:rPr lang="zh-CN" altLang="en-US" smtClean="0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290822"/>
              </p:ext>
            </p:extLst>
          </p:nvPr>
        </p:nvGraphicFramePr>
        <p:xfrm>
          <a:off x="3292475" y="2798763"/>
          <a:ext cx="4597400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name="公式" r:id="rId3" imgW="2247840" imgH="558720" progId="Equation.3">
                  <p:embed/>
                </p:oleObj>
              </mc:Choice>
              <mc:Fallback>
                <p:oleObj name="公式" r:id="rId3" imgW="224784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92475" y="2798763"/>
                        <a:ext cx="4597400" cy="1249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1251857" y="2275114"/>
            <a:ext cx="98189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</a:rPr>
              <a:t>If the object considered is cylindrically </a:t>
            </a:r>
            <a:r>
              <a:rPr lang="en-US" altLang="zh-CN" dirty="0" smtClean="0">
                <a:solidFill>
                  <a:srgbClr val="000000"/>
                </a:solidFill>
              </a:rPr>
              <a:t>symmetric</a:t>
            </a:r>
            <a:r>
              <a:rPr lang="zh-CN" altLang="en-US" dirty="0" smtClean="0">
                <a:solidFill>
                  <a:srgbClr val="000000"/>
                </a:solidFill>
              </a:rPr>
              <a:t>，</a:t>
            </a:r>
            <a:r>
              <a:rPr lang="en-US" altLang="zh-CN" dirty="0" smtClean="0">
                <a:solidFill>
                  <a:srgbClr val="000000"/>
                </a:solidFill>
                <a:latin typeface="CMR10"/>
              </a:rPr>
              <a:t>the </a:t>
            </a:r>
            <a:r>
              <a:rPr lang="en-US" altLang="zh-CN" dirty="0">
                <a:solidFill>
                  <a:srgbClr val="000000"/>
                </a:solidFill>
                <a:latin typeface="CMR10"/>
              </a:rPr>
              <a:t>dipolar </a:t>
            </a:r>
            <a:r>
              <a:rPr lang="en-US" altLang="zh-CN" dirty="0" smtClean="0">
                <a:solidFill>
                  <a:srgbClr val="000000"/>
                </a:solidFill>
                <a:latin typeface="CMR10"/>
              </a:rPr>
              <a:t>        component </a:t>
            </a:r>
            <a:r>
              <a:rPr lang="en-US" altLang="zh-CN" dirty="0">
                <a:solidFill>
                  <a:srgbClr val="000000"/>
                </a:solidFill>
                <a:latin typeface="CMR10"/>
              </a:rPr>
              <a:t>is dominant </a:t>
            </a:r>
            <a:r>
              <a:rPr lang="en-US" altLang="zh-CN" dirty="0">
                <a:solidFill>
                  <a:srgbClr val="000000"/>
                </a:solidFill>
                <a:latin typeface="CMMI10"/>
              </a:rPr>
              <a:t/>
            </a:r>
            <a:br>
              <a:rPr lang="en-US" altLang="zh-CN" dirty="0">
                <a:solidFill>
                  <a:srgbClr val="000000"/>
                </a:solidFill>
                <a:latin typeface="CMMI10"/>
              </a:rPr>
            </a:br>
            <a:endParaRPr lang="zh-CN" altLang="en-US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27300"/>
              </p:ext>
            </p:extLst>
          </p:nvPr>
        </p:nvGraphicFramePr>
        <p:xfrm>
          <a:off x="7405007" y="2204803"/>
          <a:ext cx="889908" cy="593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name="公式" r:id="rId5" imgW="342720" imgH="228600" progId="Equation.3">
                  <p:embed/>
                </p:oleObj>
              </mc:Choice>
              <mc:Fallback>
                <p:oleObj name="公式" r:id="rId5" imgW="34272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05007" y="2204803"/>
                        <a:ext cx="889908" cy="593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内容占位符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315939"/>
              </p:ext>
            </p:extLst>
          </p:nvPr>
        </p:nvGraphicFramePr>
        <p:xfrm>
          <a:off x="2784502" y="4537298"/>
          <a:ext cx="1339796" cy="31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5" name="公式" r:id="rId7" imgW="863280" imgH="203040" progId="Equation.3">
                  <p:embed/>
                </p:oleObj>
              </mc:Choice>
              <mc:Fallback>
                <p:oleObj name="公式" r:id="rId7" imgW="863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84502" y="4537298"/>
                        <a:ext cx="1339796" cy="315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85262"/>
              </p:ext>
            </p:extLst>
          </p:nvPr>
        </p:nvGraphicFramePr>
        <p:xfrm>
          <a:off x="1706281" y="5013452"/>
          <a:ext cx="53038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6" name="公式" r:id="rId9" imgW="2895480" imgH="241200" progId="Equation.3">
                  <p:embed/>
                </p:oleObj>
              </mc:Choice>
              <mc:Fallback>
                <p:oleObj name="公式" r:id="rId9" imgW="2895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06281" y="5013452"/>
                        <a:ext cx="5303838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1642355" y="448321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Beam pipe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991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743" y="-68717"/>
            <a:ext cx="10972800" cy="11430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74283"/>
            <a:ext cx="10972800" cy="5051881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66E70-A873-46A1-B16B-EA8D0D15E165}" type="datetime1">
              <a:rPr lang="zh-CN" altLang="en-US" smtClean="0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109" y="402771"/>
            <a:ext cx="9675823" cy="505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52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55396" y="2419350"/>
            <a:ext cx="6915150" cy="443865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66E70-A873-46A1-B16B-EA8D0D15E165}" type="datetime1">
              <a:rPr lang="zh-CN" altLang="en-US" smtClean="0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右箭头 11"/>
          <p:cNvSpPr/>
          <p:nvPr/>
        </p:nvSpPr>
        <p:spPr bwMode="auto">
          <a:xfrm>
            <a:off x="3454400" y="2625634"/>
            <a:ext cx="1548674" cy="22206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027072"/>
              </p:ext>
            </p:extLst>
          </p:nvPr>
        </p:nvGraphicFramePr>
        <p:xfrm>
          <a:off x="901700" y="2020888"/>
          <a:ext cx="40068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公式" r:id="rId4" imgW="1562040" imgH="241200" progId="Equation.3">
                  <p:embed/>
                </p:oleObj>
              </mc:Choice>
              <mc:Fallback>
                <p:oleObj name="公式" r:id="rId4" imgW="15620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1700" y="2020888"/>
                        <a:ext cx="4006850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675479"/>
              </p:ext>
            </p:extLst>
          </p:nvPr>
        </p:nvGraphicFramePr>
        <p:xfrm>
          <a:off x="5243513" y="1708150"/>
          <a:ext cx="65817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7" name="公式" r:id="rId6" imgW="2234880" imgH="241200" progId="Equation.3">
                  <p:embed/>
                </p:oleObj>
              </mc:Choice>
              <mc:Fallback>
                <p:oleObj name="公式" r:id="rId6" imgW="22348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43513" y="1708150"/>
                        <a:ext cx="6581775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36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66E70-A873-46A1-B16B-EA8D0D15E165}" type="datetime1">
              <a:rPr lang="zh-CN" altLang="en-US" smtClean="0"/>
              <a:pPr>
                <a:defRPr/>
              </a:pPr>
              <a:t>2015/12/25</a:t>
            </a:fld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97828" y="2405743"/>
            <a:ext cx="21771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smtClean="0"/>
              <a:t>End</a:t>
            </a:r>
            <a:endParaRPr lang="zh-CN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7653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3201</TotalTime>
  <Words>217</Words>
  <Application>Microsoft Office PowerPoint</Application>
  <PresentationFormat>宽屏</PresentationFormat>
  <Paragraphs>51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CMMI10</vt:lpstr>
      <vt:lpstr>CMR10</vt:lpstr>
      <vt:lpstr>宋体</vt:lpstr>
      <vt:lpstr>Arial</vt:lpstr>
      <vt:lpstr>Calibri</vt:lpstr>
      <vt:lpstr>Calibri Light</vt:lpstr>
      <vt:lpstr>Office 主题</vt:lpstr>
      <vt:lpstr>Office 主题​​</vt:lpstr>
      <vt:lpstr>公式</vt:lpstr>
      <vt:lpstr>Beam tilt calculation</vt:lpstr>
      <vt:lpstr>                          Beam tilt calculation</vt:lpstr>
      <vt:lpstr>PowerPoint 演示文稿</vt:lpstr>
      <vt:lpstr>Beam-tilt calculation</vt:lpstr>
      <vt:lpstr>PowerPoint 演示文稿</vt:lpstr>
      <vt:lpstr>Beam tilt calculation</vt:lpstr>
      <vt:lpstr>PowerPoint 演示文稿</vt:lpstr>
      <vt:lpstr> 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Beam-tilt 计算</dc:title>
  <dc:creator>ys sun</dc:creator>
  <cp:lastModifiedBy>ys sun</cp:lastModifiedBy>
  <cp:revision>100</cp:revision>
  <dcterms:created xsi:type="dcterms:W3CDTF">2015-11-26T23:42:48Z</dcterms:created>
  <dcterms:modified xsi:type="dcterms:W3CDTF">2015-12-24T18:34:29Z</dcterms:modified>
</cp:coreProperties>
</file>