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3" r:id="rId3"/>
    <p:sldId id="264" r:id="rId4"/>
    <p:sldId id="258" r:id="rId5"/>
    <p:sldId id="261" r:id="rId6"/>
    <p:sldId id="265" r:id="rId7"/>
    <p:sldId id="266" r:id="rId8"/>
    <p:sldId id="262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14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46122A-A47E-417A-8C5E-720D465A9793}" type="datetimeFigureOut">
              <a:rPr lang="zh-CN" altLang="en-US" smtClean="0"/>
              <a:t>2016/1/19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F08BD2-9487-4A81-A2FF-E0A6ACE31B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32093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7DC8D-1C86-444B-BF62-0C1756211C62}" type="datetimeFigureOut">
              <a:rPr lang="zh-CN" altLang="en-US" smtClean="0"/>
              <a:t>2016/1/19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B0FFB-FD39-4EC8-8442-5EEF10A348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45872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B0FFB-FD39-4EC8-8442-5EEF10A3485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6245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57EE-7F8F-446C-83DA-0F2ACEEB9B8F}" type="datetimeFigureOut">
              <a:rPr lang="zh-CN" altLang="en-US" smtClean="0"/>
              <a:t>2016/1/19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48D1-23DA-4EBD-96B6-A25A32C15E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512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57EE-7F8F-446C-83DA-0F2ACEEB9B8F}" type="datetimeFigureOut">
              <a:rPr lang="zh-CN" altLang="en-US" smtClean="0"/>
              <a:t>2016/1/19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48D1-23DA-4EBD-96B6-A25A32C15E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6597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57EE-7F8F-446C-83DA-0F2ACEEB9B8F}" type="datetimeFigureOut">
              <a:rPr lang="zh-CN" altLang="en-US" smtClean="0"/>
              <a:t>2016/1/19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48D1-23DA-4EBD-96B6-A25A32C15E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6133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57EE-7F8F-446C-83DA-0F2ACEEB9B8F}" type="datetimeFigureOut">
              <a:rPr lang="zh-CN" altLang="en-US" smtClean="0"/>
              <a:t>2016/1/19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48D1-23DA-4EBD-96B6-A25A32C15E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7534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57EE-7F8F-446C-83DA-0F2ACEEB9B8F}" type="datetimeFigureOut">
              <a:rPr lang="zh-CN" altLang="en-US" smtClean="0"/>
              <a:t>2016/1/19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48D1-23DA-4EBD-96B6-A25A32C15E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8871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57EE-7F8F-446C-83DA-0F2ACEEB9B8F}" type="datetimeFigureOut">
              <a:rPr lang="zh-CN" altLang="en-US" smtClean="0"/>
              <a:t>2016/1/19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48D1-23DA-4EBD-96B6-A25A32C15E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517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57EE-7F8F-446C-83DA-0F2ACEEB9B8F}" type="datetimeFigureOut">
              <a:rPr lang="zh-CN" altLang="en-US" smtClean="0"/>
              <a:t>2016/1/19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48D1-23DA-4EBD-96B6-A25A32C15E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9175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57EE-7F8F-446C-83DA-0F2ACEEB9B8F}" type="datetimeFigureOut">
              <a:rPr lang="zh-CN" altLang="en-US" smtClean="0"/>
              <a:t>2016/1/19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48D1-23DA-4EBD-96B6-A25A32C15E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034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57EE-7F8F-446C-83DA-0F2ACEEB9B8F}" type="datetimeFigureOut">
              <a:rPr lang="zh-CN" altLang="en-US" smtClean="0"/>
              <a:t>2016/1/19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48D1-23DA-4EBD-96B6-A25A32C15E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775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57EE-7F8F-446C-83DA-0F2ACEEB9B8F}" type="datetimeFigureOut">
              <a:rPr lang="zh-CN" altLang="en-US" smtClean="0"/>
              <a:t>2016/1/19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48D1-23DA-4EBD-96B6-A25A32C15E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4081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57EE-7F8F-446C-83DA-0F2ACEEB9B8F}" type="datetimeFigureOut">
              <a:rPr lang="zh-CN" altLang="en-US" smtClean="0"/>
              <a:t>2016/1/19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48D1-23DA-4EBD-96B6-A25A32C15E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1735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057EE-7F8F-446C-83DA-0F2ACEEB9B8F}" type="datetimeFigureOut">
              <a:rPr lang="zh-CN" altLang="en-US" smtClean="0"/>
              <a:t>2016/1/19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648D1-23DA-4EBD-96B6-A25A32C15E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348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6400" y="1122363"/>
            <a:ext cx="11785600" cy="2387600"/>
          </a:xfrm>
        </p:spPr>
        <p:txBody>
          <a:bodyPr/>
          <a:lstStyle/>
          <a:p>
            <a:r>
              <a:rPr lang="zh-CN" altLang="en-US" dirty="0" smtClean="0"/>
              <a:t>双层</a:t>
            </a:r>
            <a:r>
              <a:rPr lang="en-US" altLang="zh-CN" dirty="0" smtClean="0"/>
              <a:t>THGEM</a:t>
            </a:r>
            <a:r>
              <a:rPr lang="zh-CN" altLang="en-US" dirty="0" smtClean="0"/>
              <a:t>气体探测器的测量研究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458200" y="4927600"/>
            <a:ext cx="2457450" cy="1193800"/>
          </a:xfrm>
        </p:spPr>
        <p:txBody>
          <a:bodyPr/>
          <a:lstStyle/>
          <a:p>
            <a:r>
              <a:rPr lang="zh-CN" altLang="en-US" dirty="0" smtClean="0"/>
              <a:t>夏莉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36577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</a:t>
            </a:r>
            <a:r>
              <a:rPr lang="zh-CN" altLang="en-US" sz="3200" dirty="0" smtClean="0"/>
              <a:t>为了降低成本，</a:t>
            </a:r>
            <a:r>
              <a:rPr lang="zh-CN" altLang="zh-CN" sz="3200" dirty="0" smtClean="0"/>
              <a:t>减</a:t>
            </a:r>
            <a:r>
              <a:rPr lang="zh-CN" altLang="en-US" sz="3200" dirty="0" smtClean="0"/>
              <a:t>少数字</a:t>
            </a:r>
            <a:r>
              <a:rPr lang="zh-CN" altLang="zh-CN" sz="3200" dirty="0" smtClean="0"/>
              <a:t>强</a:t>
            </a:r>
            <a:r>
              <a:rPr lang="zh-CN" altLang="zh-CN" sz="3200" dirty="0"/>
              <a:t>子量能</a:t>
            </a:r>
            <a:r>
              <a:rPr lang="zh-CN" altLang="zh-CN" sz="3200" dirty="0" smtClean="0"/>
              <a:t>器</a:t>
            </a:r>
            <a:r>
              <a:rPr lang="zh-CN" altLang="en-US" sz="3200" dirty="0" smtClean="0"/>
              <a:t>（</a:t>
            </a:r>
            <a:r>
              <a:rPr lang="en-US" altLang="zh-CN" sz="3200" dirty="0" smtClean="0"/>
              <a:t>DHCAL</a:t>
            </a:r>
            <a:r>
              <a:rPr lang="zh-CN" altLang="en-US" sz="3200" dirty="0" smtClean="0"/>
              <a:t>）</a:t>
            </a:r>
            <a:r>
              <a:rPr lang="zh-CN" altLang="zh-CN" sz="3200" dirty="0" smtClean="0"/>
              <a:t>的体积</a:t>
            </a:r>
            <a:r>
              <a:rPr lang="zh-CN" altLang="en-US" sz="3200" dirty="0" smtClean="0"/>
              <a:t>，希望在不降低增益的情况下，减少探测器的厚度，进行了双层</a:t>
            </a:r>
            <a:r>
              <a:rPr lang="en-US" altLang="zh-CN" sz="3200" dirty="0" smtClean="0"/>
              <a:t>THGEM</a:t>
            </a:r>
            <a:r>
              <a:rPr lang="zh-CN" altLang="en-US" sz="3200" dirty="0" smtClean="0"/>
              <a:t>气体探测器的测量研究。</a:t>
            </a:r>
            <a:endParaRPr lang="zh-CN" altLang="en-US" sz="3200" dirty="0"/>
          </a:p>
        </p:txBody>
      </p:sp>
      <p:sp>
        <p:nvSpPr>
          <p:cNvPr id="4" name="矩形 3"/>
          <p:cNvSpPr/>
          <p:nvPr/>
        </p:nvSpPr>
        <p:spPr>
          <a:xfrm>
            <a:off x="1077788" y="833643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400" dirty="0" smtClean="0">
                <a:latin typeface="+mj-lt"/>
                <a:ea typeface="+mj-ea"/>
                <a:cs typeface="+mj-cs"/>
              </a:rPr>
              <a:t>研究目的</a:t>
            </a:r>
            <a:endParaRPr lang="zh-CN" altLang="en-US" sz="4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9193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18490" y="1311564"/>
            <a:ext cx="4047837" cy="404783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60308" y="1311563"/>
            <a:ext cx="4047837" cy="404783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639127" y="5745018"/>
            <a:ext cx="5430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THGEM</a:t>
            </a:r>
            <a:r>
              <a:rPr lang="zh-CN" altLang="en-US" sz="2400" b="1" dirty="0" smtClean="0"/>
              <a:t>气体探测器不锈钢腔室照片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5601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595" y="1178974"/>
            <a:ext cx="5817828" cy="401777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280817" y="2608683"/>
            <a:ext cx="243477" cy="11502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646940" y="2608683"/>
            <a:ext cx="243477" cy="11502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024855" y="2608683"/>
            <a:ext cx="243477" cy="11502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418555" y="2608683"/>
            <a:ext cx="243477" cy="11502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799555" y="2610106"/>
            <a:ext cx="243477" cy="11502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188901" y="2608683"/>
            <a:ext cx="243477" cy="11502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583870" y="2608683"/>
            <a:ext cx="243477" cy="11502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2280817" y="2888083"/>
            <a:ext cx="243477" cy="11502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2646940" y="2888083"/>
            <a:ext cx="243477" cy="11502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3024855" y="2888083"/>
            <a:ext cx="243477" cy="11502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3418555" y="2888083"/>
            <a:ext cx="243477" cy="11502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3799555" y="2887306"/>
            <a:ext cx="243477" cy="11502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4188901" y="2888083"/>
            <a:ext cx="243477" cy="11502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4583870" y="2888083"/>
            <a:ext cx="243477" cy="11502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2280817" y="3306233"/>
            <a:ext cx="2546530" cy="114300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2263563" y="2210506"/>
            <a:ext cx="244800" cy="0"/>
          </a:xfrm>
          <a:prstGeom prst="line">
            <a:avLst/>
          </a:prstGeom>
          <a:ln w="476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2622999" y="2210506"/>
            <a:ext cx="244800" cy="0"/>
          </a:xfrm>
          <a:prstGeom prst="line">
            <a:avLst/>
          </a:prstGeom>
          <a:ln w="476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3793311" y="2210506"/>
            <a:ext cx="244800" cy="0"/>
          </a:xfrm>
          <a:prstGeom prst="line">
            <a:avLst/>
          </a:prstGeom>
          <a:ln w="476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4584073" y="2210506"/>
            <a:ext cx="244800" cy="0"/>
          </a:xfrm>
          <a:prstGeom prst="line">
            <a:avLst/>
          </a:prstGeom>
          <a:ln w="476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3028440" y="2210506"/>
            <a:ext cx="244800" cy="0"/>
          </a:xfrm>
          <a:prstGeom prst="line">
            <a:avLst/>
          </a:prstGeom>
          <a:ln w="476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3422379" y="2210506"/>
            <a:ext cx="244800" cy="0"/>
          </a:xfrm>
          <a:prstGeom prst="line">
            <a:avLst/>
          </a:prstGeom>
          <a:ln w="476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4161370" y="2210506"/>
            <a:ext cx="244800" cy="0"/>
          </a:xfrm>
          <a:prstGeom prst="line">
            <a:avLst/>
          </a:prstGeom>
          <a:ln w="476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1209850" y="1973053"/>
            <a:ext cx="878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漂移级</a:t>
            </a:r>
            <a:endParaRPr lang="zh-CN" altLang="en-US" dirty="0"/>
          </a:p>
        </p:txBody>
      </p:sp>
      <p:sp>
        <p:nvSpPr>
          <p:cNvPr id="28" name="文本框 27"/>
          <p:cNvSpPr txBox="1"/>
          <p:nvPr/>
        </p:nvSpPr>
        <p:spPr>
          <a:xfrm>
            <a:off x="1067812" y="2430568"/>
            <a:ext cx="1236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THGEM</a:t>
            </a:r>
            <a:r>
              <a:rPr lang="zh-CN" altLang="en-US" dirty="0" smtClean="0"/>
              <a:t>膜</a:t>
            </a:r>
            <a:endParaRPr lang="zh-CN" altLang="en-US" dirty="0"/>
          </a:p>
        </p:txBody>
      </p:sp>
      <p:sp>
        <p:nvSpPr>
          <p:cNvPr id="29" name="文本框 28"/>
          <p:cNvSpPr txBox="1"/>
          <p:nvPr/>
        </p:nvSpPr>
        <p:spPr>
          <a:xfrm>
            <a:off x="1067812" y="2769920"/>
            <a:ext cx="1246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THGEM</a:t>
            </a:r>
            <a:r>
              <a:rPr lang="zh-CN" altLang="en-US" dirty="0" smtClean="0"/>
              <a:t>膜</a:t>
            </a:r>
            <a:endParaRPr lang="zh-CN" altLang="en-US" dirty="0"/>
          </a:p>
        </p:txBody>
      </p:sp>
      <p:sp>
        <p:nvSpPr>
          <p:cNvPr id="30" name="文本框 29"/>
          <p:cNvSpPr txBox="1"/>
          <p:nvPr/>
        </p:nvSpPr>
        <p:spPr>
          <a:xfrm>
            <a:off x="1219304" y="3240806"/>
            <a:ext cx="1094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读出板</a:t>
            </a:r>
          </a:p>
        </p:txBody>
      </p:sp>
      <p:cxnSp>
        <p:nvCxnSpPr>
          <p:cNvPr id="31" name="直接箭头连接符 30"/>
          <p:cNvCxnSpPr/>
          <p:nvPr/>
        </p:nvCxnSpPr>
        <p:spPr>
          <a:xfrm>
            <a:off x="4827347" y="2185039"/>
            <a:ext cx="0" cy="446651"/>
          </a:xfrm>
          <a:prstGeom prst="straightConnector1">
            <a:avLst/>
          </a:prstGeom>
          <a:ln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4940739" y="2222098"/>
            <a:ext cx="814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3mm</a:t>
            </a:r>
            <a:endParaRPr lang="zh-CN" altLang="en-US" dirty="0"/>
          </a:p>
        </p:txBody>
      </p:sp>
      <p:sp>
        <p:nvSpPr>
          <p:cNvPr id="33" name="文本框 32"/>
          <p:cNvSpPr txBox="1"/>
          <p:nvPr/>
        </p:nvSpPr>
        <p:spPr>
          <a:xfrm>
            <a:off x="4938922" y="2561872"/>
            <a:ext cx="814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</a:t>
            </a:r>
            <a:r>
              <a:rPr lang="en-US" altLang="zh-CN" dirty="0" smtClean="0"/>
              <a:t>mm</a:t>
            </a:r>
            <a:endParaRPr lang="zh-CN" altLang="en-US" dirty="0"/>
          </a:p>
        </p:txBody>
      </p:sp>
      <p:sp>
        <p:nvSpPr>
          <p:cNvPr id="34" name="文本框 42"/>
          <p:cNvSpPr txBox="1"/>
          <p:nvPr/>
        </p:nvSpPr>
        <p:spPr>
          <a:xfrm>
            <a:off x="4949993" y="2928343"/>
            <a:ext cx="814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2mm</a:t>
            </a:r>
            <a:endParaRPr lang="zh-CN" altLang="en-US" dirty="0"/>
          </a:p>
        </p:txBody>
      </p:sp>
      <p:cxnSp>
        <p:nvCxnSpPr>
          <p:cNvPr id="35" name="直接箭头连接符 34"/>
          <p:cNvCxnSpPr/>
          <p:nvPr/>
        </p:nvCxnSpPr>
        <p:spPr>
          <a:xfrm>
            <a:off x="4824472" y="2647992"/>
            <a:ext cx="0" cy="288000"/>
          </a:xfrm>
          <a:prstGeom prst="straightConnector1">
            <a:avLst/>
          </a:prstGeom>
          <a:ln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>
            <a:off x="4821595" y="2938418"/>
            <a:ext cx="0" cy="396000"/>
          </a:xfrm>
          <a:prstGeom prst="straightConnector1">
            <a:avLst/>
          </a:prstGeom>
          <a:ln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1396681" y="4464116"/>
            <a:ext cx="44679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工作气体：氩气异丁烷（</a:t>
            </a:r>
            <a:r>
              <a:rPr lang="en-US" altLang="zh-CN" sz="2000" dirty="0" smtClean="0"/>
              <a:t>3.00%</a:t>
            </a:r>
            <a:r>
              <a:rPr lang="zh-CN" altLang="en-US" sz="2000" dirty="0" smtClean="0"/>
              <a:t>）</a:t>
            </a:r>
            <a:endParaRPr lang="en-US" altLang="zh-CN" sz="2000" dirty="0" smtClean="0"/>
          </a:p>
          <a:p>
            <a:r>
              <a:rPr lang="en-US" altLang="zh-CN" sz="2000" dirty="0" smtClean="0"/>
              <a:t>THGEM</a:t>
            </a:r>
            <a:r>
              <a:rPr lang="zh-CN" altLang="en-US" sz="2000" dirty="0" smtClean="0"/>
              <a:t>膜尺寸：大小</a:t>
            </a:r>
            <a:r>
              <a:rPr lang="en-US" altLang="zh-CN" sz="2000" dirty="0" smtClean="0"/>
              <a:t>60mm</a:t>
            </a:r>
            <a:r>
              <a:rPr lang="zh-CN" altLang="en-US" sz="2000" dirty="0" smtClean="0"/>
              <a:t>*</a:t>
            </a:r>
            <a:r>
              <a:rPr lang="en-US" altLang="zh-CN" sz="2000" dirty="0" smtClean="0"/>
              <a:t>60mm</a:t>
            </a:r>
          </a:p>
          <a:p>
            <a:r>
              <a:rPr lang="en-US" altLang="zh-CN" sz="2000" dirty="0"/>
              <a:t> </a:t>
            </a:r>
            <a:r>
              <a:rPr lang="en-US" altLang="zh-CN" sz="2000" dirty="0" smtClean="0"/>
              <a:t>                                 </a:t>
            </a:r>
            <a:r>
              <a:rPr lang="zh-CN" altLang="en-US" sz="2000" dirty="0" smtClean="0"/>
              <a:t>厚</a:t>
            </a:r>
            <a:r>
              <a:rPr lang="en-US" altLang="zh-CN" sz="2000" dirty="0" smtClean="0"/>
              <a:t>0.2mm</a:t>
            </a:r>
            <a:endParaRPr lang="zh-CN" altLang="en-US" sz="2000" dirty="0"/>
          </a:p>
        </p:txBody>
      </p:sp>
      <p:sp>
        <p:nvSpPr>
          <p:cNvPr id="38" name="标题 1"/>
          <p:cNvSpPr>
            <a:spLocks noGrp="1"/>
          </p:cNvSpPr>
          <p:nvPr>
            <p:ph type="title"/>
          </p:nvPr>
        </p:nvSpPr>
        <p:spPr>
          <a:xfrm>
            <a:off x="997095" y="306397"/>
            <a:ext cx="10515600" cy="1325563"/>
          </a:xfrm>
        </p:spPr>
        <p:txBody>
          <a:bodyPr/>
          <a:lstStyle/>
          <a:p>
            <a:r>
              <a:rPr lang="zh-CN" altLang="en-US" dirty="0" smtClean="0"/>
              <a:t>实验</a:t>
            </a:r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40" name="文本框 39"/>
          <p:cNvSpPr txBox="1"/>
          <p:nvPr/>
        </p:nvSpPr>
        <p:spPr>
          <a:xfrm>
            <a:off x="2664334" y="3610491"/>
            <a:ext cx="1427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探测器结构</a:t>
            </a:r>
            <a:endParaRPr lang="zh-CN" altLang="en-US" b="1" dirty="0"/>
          </a:p>
        </p:txBody>
      </p:sp>
      <p:sp>
        <p:nvSpPr>
          <p:cNvPr id="41" name="矩形 40"/>
          <p:cNvSpPr/>
          <p:nvPr/>
        </p:nvSpPr>
        <p:spPr>
          <a:xfrm>
            <a:off x="6844574" y="5295113"/>
            <a:ext cx="4624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THGEM</a:t>
            </a:r>
            <a:r>
              <a:rPr lang="zh-CN" altLang="en-US" b="1" dirty="0" smtClean="0"/>
              <a:t>气体探测器的增益曲线以及能量分辨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21395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522" y="1192269"/>
            <a:ext cx="5636173" cy="3877112"/>
          </a:xfrm>
          <a:prstGeom prst="rect">
            <a:avLst/>
          </a:prstGeom>
        </p:spPr>
      </p:pic>
      <p:sp>
        <p:nvSpPr>
          <p:cNvPr id="69" name="矩形 68"/>
          <p:cNvSpPr/>
          <p:nvPr/>
        </p:nvSpPr>
        <p:spPr>
          <a:xfrm>
            <a:off x="2344563" y="2524367"/>
            <a:ext cx="243477" cy="11502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矩形 69"/>
          <p:cNvSpPr/>
          <p:nvPr/>
        </p:nvSpPr>
        <p:spPr>
          <a:xfrm>
            <a:off x="2710686" y="2524367"/>
            <a:ext cx="243477" cy="11502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矩形 70"/>
          <p:cNvSpPr/>
          <p:nvPr/>
        </p:nvSpPr>
        <p:spPr>
          <a:xfrm>
            <a:off x="3088601" y="2524367"/>
            <a:ext cx="243477" cy="11502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矩形 71"/>
          <p:cNvSpPr/>
          <p:nvPr/>
        </p:nvSpPr>
        <p:spPr>
          <a:xfrm>
            <a:off x="3482301" y="2524367"/>
            <a:ext cx="243477" cy="11502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矩形 72"/>
          <p:cNvSpPr/>
          <p:nvPr/>
        </p:nvSpPr>
        <p:spPr>
          <a:xfrm>
            <a:off x="3863301" y="2523393"/>
            <a:ext cx="243477" cy="11502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矩形 73"/>
          <p:cNvSpPr/>
          <p:nvPr/>
        </p:nvSpPr>
        <p:spPr>
          <a:xfrm>
            <a:off x="4252647" y="2524367"/>
            <a:ext cx="243477" cy="11502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矩形 74"/>
          <p:cNvSpPr/>
          <p:nvPr/>
        </p:nvSpPr>
        <p:spPr>
          <a:xfrm>
            <a:off x="4647616" y="2524367"/>
            <a:ext cx="243477" cy="11502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矩形 75"/>
          <p:cNvSpPr/>
          <p:nvPr/>
        </p:nvSpPr>
        <p:spPr>
          <a:xfrm>
            <a:off x="2344563" y="2803767"/>
            <a:ext cx="243477" cy="11502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矩形 76"/>
          <p:cNvSpPr/>
          <p:nvPr/>
        </p:nvSpPr>
        <p:spPr>
          <a:xfrm>
            <a:off x="2710686" y="2803767"/>
            <a:ext cx="243477" cy="11502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矩形 77"/>
          <p:cNvSpPr/>
          <p:nvPr/>
        </p:nvSpPr>
        <p:spPr>
          <a:xfrm>
            <a:off x="3088601" y="2803767"/>
            <a:ext cx="243477" cy="11502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矩形 78"/>
          <p:cNvSpPr/>
          <p:nvPr/>
        </p:nvSpPr>
        <p:spPr>
          <a:xfrm>
            <a:off x="3482301" y="2803767"/>
            <a:ext cx="243477" cy="11502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矩形 79"/>
          <p:cNvSpPr/>
          <p:nvPr/>
        </p:nvSpPr>
        <p:spPr>
          <a:xfrm>
            <a:off x="3863301" y="2804193"/>
            <a:ext cx="243477" cy="11502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矩形 80"/>
          <p:cNvSpPr/>
          <p:nvPr/>
        </p:nvSpPr>
        <p:spPr>
          <a:xfrm>
            <a:off x="4252647" y="2803767"/>
            <a:ext cx="243477" cy="11502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矩形 81"/>
          <p:cNvSpPr/>
          <p:nvPr/>
        </p:nvSpPr>
        <p:spPr>
          <a:xfrm>
            <a:off x="4647616" y="2803767"/>
            <a:ext cx="243477" cy="11502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矩形 82"/>
          <p:cNvSpPr/>
          <p:nvPr/>
        </p:nvSpPr>
        <p:spPr>
          <a:xfrm>
            <a:off x="2344563" y="3101146"/>
            <a:ext cx="2546530" cy="114300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84" name="直接连接符 83"/>
          <p:cNvCxnSpPr/>
          <p:nvPr/>
        </p:nvCxnSpPr>
        <p:spPr>
          <a:xfrm>
            <a:off x="2327309" y="2132350"/>
            <a:ext cx="244800" cy="0"/>
          </a:xfrm>
          <a:prstGeom prst="line">
            <a:avLst/>
          </a:prstGeom>
          <a:ln w="476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>
            <a:off x="2686745" y="2129473"/>
            <a:ext cx="244800" cy="0"/>
          </a:xfrm>
          <a:prstGeom prst="line">
            <a:avLst/>
          </a:prstGeom>
          <a:ln w="476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>
            <a:off x="3857057" y="2130993"/>
            <a:ext cx="244800" cy="0"/>
          </a:xfrm>
          <a:prstGeom prst="line">
            <a:avLst/>
          </a:prstGeom>
          <a:ln w="476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>
            <a:off x="4647819" y="2130993"/>
            <a:ext cx="244800" cy="0"/>
          </a:xfrm>
          <a:prstGeom prst="line">
            <a:avLst/>
          </a:prstGeom>
          <a:ln w="476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/>
        </p:nvCxnSpPr>
        <p:spPr>
          <a:xfrm>
            <a:off x="3092186" y="2130993"/>
            <a:ext cx="244800" cy="0"/>
          </a:xfrm>
          <a:prstGeom prst="line">
            <a:avLst/>
          </a:prstGeom>
          <a:ln w="476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/>
        </p:nvCxnSpPr>
        <p:spPr>
          <a:xfrm>
            <a:off x="3486125" y="2130993"/>
            <a:ext cx="244800" cy="0"/>
          </a:xfrm>
          <a:prstGeom prst="line">
            <a:avLst/>
          </a:prstGeom>
          <a:ln w="476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4225116" y="2132354"/>
            <a:ext cx="244800" cy="0"/>
          </a:xfrm>
          <a:prstGeom prst="line">
            <a:avLst/>
          </a:prstGeom>
          <a:ln w="476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1" name="文本框 90"/>
          <p:cNvSpPr txBox="1"/>
          <p:nvPr/>
        </p:nvSpPr>
        <p:spPr>
          <a:xfrm>
            <a:off x="1273596" y="1888737"/>
            <a:ext cx="878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漂移级</a:t>
            </a:r>
            <a:endParaRPr lang="zh-CN" altLang="en-US" dirty="0"/>
          </a:p>
        </p:txBody>
      </p:sp>
      <p:sp>
        <p:nvSpPr>
          <p:cNvPr id="92" name="文本框 91"/>
          <p:cNvSpPr txBox="1"/>
          <p:nvPr/>
        </p:nvSpPr>
        <p:spPr>
          <a:xfrm>
            <a:off x="1131558" y="2346252"/>
            <a:ext cx="1236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THGEM</a:t>
            </a:r>
            <a:r>
              <a:rPr lang="zh-CN" altLang="en-US" dirty="0" smtClean="0"/>
              <a:t>膜</a:t>
            </a:r>
            <a:endParaRPr lang="zh-CN" altLang="en-US" dirty="0"/>
          </a:p>
        </p:txBody>
      </p:sp>
      <p:sp>
        <p:nvSpPr>
          <p:cNvPr id="93" name="文本框 92"/>
          <p:cNvSpPr txBox="1"/>
          <p:nvPr/>
        </p:nvSpPr>
        <p:spPr>
          <a:xfrm>
            <a:off x="1131558" y="2685604"/>
            <a:ext cx="1246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THGEM</a:t>
            </a:r>
            <a:r>
              <a:rPr lang="zh-CN" altLang="en-US" dirty="0" smtClean="0"/>
              <a:t>膜</a:t>
            </a:r>
            <a:endParaRPr lang="zh-CN" altLang="en-US" dirty="0"/>
          </a:p>
        </p:txBody>
      </p:sp>
      <p:sp>
        <p:nvSpPr>
          <p:cNvPr id="94" name="文本框 93"/>
          <p:cNvSpPr txBox="1"/>
          <p:nvPr/>
        </p:nvSpPr>
        <p:spPr>
          <a:xfrm>
            <a:off x="1283050" y="3035719"/>
            <a:ext cx="1094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读出板</a:t>
            </a:r>
          </a:p>
        </p:txBody>
      </p:sp>
      <p:cxnSp>
        <p:nvCxnSpPr>
          <p:cNvPr id="95" name="直接箭头连接符 94"/>
          <p:cNvCxnSpPr/>
          <p:nvPr/>
        </p:nvCxnSpPr>
        <p:spPr>
          <a:xfrm>
            <a:off x="4891093" y="2100723"/>
            <a:ext cx="0" cy="446651"/>
          </a:xfrm>
          <a:prstGeom prst="straightConnector1">
            <a:avLst/>
          </a:prstGeom>
          <a:ln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文本框 95"/>
          <p:cNvSpPr txBox="1"/>
          <p:nvPr/>
        </p:nvSpPr>
        <p:spPr>
          <a:xfrm>
            <a:off x="5004485" y="2155035"/>
            <a:ext cx="814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3mm</a:t>
            </a:r>
            <a:endParaRPr lang="zh-CN" altLang="en-US" dirty="0"/>
          </a:p>
        </p:txBody>
      </p:sp>
      <p:sp>
        <p:nvSpPr>
          <p:cNvPr id="97" name="文本框 96"/>
          <p:cNvSpPr txBox="1"/>
          <p:nvPr/>
        </p:nvSpPr>
        <p:spPr>
          <a:xfrm>
            <a:off x="5002668" y="2494809"/>
            <a:ext cx="814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</a:t>
            </a:r>
            <a:r>
              <a:rPr lang="en-US" altLang="zh-CN" dirty="0" smtClean="0"/>
              <a:t>mm</a:t>
            </a:r>
            <a:endParaRPr lang="zh-CN" altLang="en-US" dirty="0"/>
          </a:p>
        </p:txBody>
      </p:sp>
      <p:sp>
        <p:nvSpPr>
          <p:cNvPr id="98" name="文本框 42"/>
          <p:cNvSpPr txBox="1"/>
          <p:nvPr/>
        </p:nvSpPr>
        <p:spPr>
          <a:xfrm>
            <a:off x="5018104" y="2861280"/>
            <a:ext cx="814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1</a:t>
            </a:r>
            <a:r>
              <a:rPr lang="en-US" altLang="zh-CN" dirty="0" smtClean="0"/>
              <a:t>mm</a:t>
            </a:r>
            <a:endParaRPr lang="zh-CN" altLang="en-US" dirty="0"/>
          </a:p>
        </p:txBody>
      </p:sp>
      <p:cxnSp>
        <p:nvCxnSpPr>
          <p:cNvPr id="99" name="直接箭头连接符 98"/>
          <p:cNvCxnSpPr/>
          <p:nvPr/>
        </p:nvCxnSpPr>
        <p:spPr>
          <a:xfrm>
            <a:off x="4888218" y="2563676"/>
            <a:ext cx="0" cy="288000"/>
          </a:xfrm>
          <a:prstGeom prst="straightConnector1">
            <a:avLst/>
          </a:prstGeom>
          <a:ln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箭头连接符 99"/>
          <p:cNvCxnSpPr/>
          <p:nvPr/>
        </p:nvCxnSpPr>
        <p:spPr>
          <a:xfrm>
            <a:off x="4885341" y="2854102"/>
            <a:ext cx="0" cy="288000"/>
          </a:xfrm>
          <a:prstGeom prst="straightConnector1">
            <a:avLst/>
          </a:prstGeom>
          <a:ln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文本框 100"/>
          <p:cNvSpPr txBox="1"/>
          <p:nvPr/>
        </p:nvSpPr>
        <p:spPr>
          <a:xfrm>
            <a:off x="1519577" y="4320862"/>
            <a:ext cx="41689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/>
            </a:lvl1pPr>
          </a:lstStyle>
          <a:p>
            <a:r>
              <a:rPr lang="zh-CN" altLang="en-US" dirty="0"/>
              <a:t>工作气体：氩气异丁烷（</a:t>
            </a:r>
            <a:r>
              <a:rPr lang="en-US" altLang="zh-CN" dirty="0"/>
              <a:t>3.00%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en-US" altLang="zh-CN" dirty="0" smtClean="0"/>
              <a:t>THGEM</a:t>
            </a:r>
            <a:r>
              <a:rPr lang="zh-CN" altLang="en-US" dirty="0"/>
              <a:t>膜尺寸：大小</a:t>
            </a:r>
            <a:r>
              <a:rPr lang="en-US" altLang="zh-CN" dirty="0"/>
              <a:t>60mm</a:t>
            </a:r>
            <a:r>
              <a:rPr lang="zh-CN" altLang="en-US" dirty="0"/>
              <a:t>*</a:t>
            </a:r>
            <a:r>
              <a:rPr lang="en-US" altLang="zh-CN" dirty="0"/>
              <a:t>60mm</a:t>
            </a:r>
          </a:p>
          <a:p>
            <a:r>
              <a:rPr lang="en-US" altLang="zh-CN" dirty="0"/>
              <a:t>                          </a:t>
            </a:r>
            <a:r>
              <a:rPr lang="en-US" altLang="zh-CN" dirty="0" smtClean="0"/>
              <a:t>       </a:t>
            </a:r>
            <a:r>
              <a:rPr lang="zh-CN" altLang="en-US" dirty="0" smtClean="0"/>
              <a:t>厚</a:t>
            </a:r>
            <a:r>
              <a:rPr lang="en-US" altLang="zh-CN" dirty="0"/>
              <a:t>0.2mm</a:t>
            </a:r>
            <a:endParaRPr lang="zh-CN" altLang="en-US" dirty="0"/>
          </a:p>
        </p:txBody>
      </p:sp>
      <p:sp>
        <p:nvSpPr>
          <p:cNvPr id="102" name="标题 1"/>
          <p:cNvSpPr>
            <a:spLocks noGrp="1"/>
          </p:cNvSpPr>
          <p:nvPr>
            <p:ph type="title"/>
          </p:nvPr>
        </p:nvSpPr>
        <p:spPr>
          <a:xfrm>
            <a:off x="997095" y="306397"/>
            <a:ext cx="10515600" cy="1325563"/>
          </a:xfrm>
        </p:spPr>
        <p:txBody>
          <a:bodyPr/>
          <a:lstStyle/>
          <a:p>
            <a:r>
              <a:rPr lang="zh-CN" altLang="en-US" dirty="0" smtClean="0"/>
              <a:t>实验</a:t>
            </a:r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03" name="文本框 102"/>
          <p:cNvSpPr txBox="1"/>
          <p:nvPr/>
        </p:nvSpPr>
        <p:spPr>
          <a:xfrm>
            <a:off x="2664334" y="3464719"/>
            <a:ext cx="1427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探测器结构</a:t>
            </a:r>
            <a:endParaRPr lang="zh-CN" altLang="en-US" b="1" dirty="0"/>
          </a:p>
        </p:txBody>
      </p:sp>
      <p:sp>
        <p:nvSpPr>
          <p:cNvPr id="104" name="矩形 103"/>
          <p:cNvSpPr/>
          <p:nvPr/>
        </p:nvSpPr>
        <p:spPr>
          <a:xfrm>
            <a:off x="6592147" y="5151859"/>
            <a:ext cx="4624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THGEM</a:t>
            </a:r>
            <a:r>
              <a:rPr lang="zh-CN" altLang="en-US" b="1" dirty="0" smtClean="0"/>
              <a:t>气体探测器的增益曲线以及能量分辨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55155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9" name="图片 6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62685" y="1284760"/>
            <a:ext cx="4868696" cy="3653347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26190" y="1284759"/>
            <a:ext cx="4868697" cy="3653347"/>
          </a:xfrm>
          <a:prstGeom prst="rect">
            <a:avLst/>
          </a:prstGeom>
        </p:spPr>
      </p:pic>
      <p:sp>
        <p:nvSpPr>
          <p:cNvPr id="71" name="文本框 70"/>
          <p:cNvSpPr txBox="1"/>
          <p:nvPr/>
        </p:nvSpPr>
        <p:spPr>
          <a:xfrm>
            <a:off x="3639127" y="5745018"/>
            <a:ext cx="5430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THGEM</a:t>
            </a:r>
            <a:r>
              <a:rPr lang="zh-CN" altLang="en-US" sz="2400" b="1" dirty="0" smtClean="0"/>
              <a:t>气体探测器腔室（</a:t>
            </a:r>
            <a:r>
              <a:rPr lang="en-US" altLang="zh-CN" sz="2400" b="1" dirty="0" smtClean="0"/>
              <a:t>AB</a:t>
            </a:r>
            <a:r>
              <a:rPr lang="zh-CN" altLang="en-US" sz="2400" b="1" dirty="0" smtClean="0"/>
              <a:t>胶和硅胶）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3359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实验</a:t>
            </a:r>
            <a:r>
              <a:rPr lang="en-US" altLang="zh-CN" dirty="0" smtClean="0"/>
              <a:t>3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280817" y="2299933"/>
            <a:ext cx="243477" cy="11502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646940" y="2299933"/>
            <a:ext cx="243477" cy="11502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024855" y="2299933"/>
            <a:ext cx="243477" cy="11502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418555" y="2299933"/>
            <a:ext cx="243477" cy="11502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799555" y="2301356"/>
            <a:ext cx="243477" cy="11502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188901" y="2299933"/>
            <a:ext cx="243477" cy="11502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583870" y="2299933"/>
            <a:ext cx="243477" cy="11502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280817" y="2579333"/>
            <a:ext cx="243477" cy="11502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2646940" y="2579333"/>
            <a:ext cx="243477" cy="11502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024855" y="2579333"/>
            <a:ext cx="243477" cy="11502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3418555" y="2579333"/>
            <a:ext cx="243477" cy="11502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3799555" y="2578556"/>
            <a:ext cx="243477" cy="11502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188901" y="2579333"/>
            <a:ext cx="243477" cy="11502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4583870" y="2579333"/>
            <a:ext cx="243477" cy="11502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2280817" y="2997483"/>
            <a:ext cx="2546530" cy="114300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2263563" y="1901756"/>
            <a:ext cx="244800" cy="0"/>
          </a:xfrm>
          <a:prstGeom prst="line">
            <a:avLst/>
          </a:prstGeom>
          <a:ln w="476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2622999" y="1901756"/>
            <a:ext cx="244800" cy="0"/>
          </a:xfrm>
          <a:prstGeom prst="line">
            <a:avLst/>
          </a:prstGeom>
          <a:ln w="476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3793311" y="1901756"/>
            <a:ext cx="244800" cy="0"/>
          </a:xfrm>
          <a:prstGeom prst="line">
            <a:avLst/>
          </a:prstGeom>
          <a:ln w="476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4584073" y="1901756"/>
            <a:ext cx="244800" cy="0"/>
          </a:xfrm>
          <a:prstGeom prst="line">
            <a:avLst/>
          </a:prstGeom>
          <a:ln w="476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3028440" y="1901756"/>
            <a:ext cx="244800" cy="0"/>
          </a:xfrm>
          <a:prstGeom prst="line">
            <a:avLst/>
          </a:prstGeom>
          <a:ln w="476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3422379" y="1901756"/>
            <a:ext cx="244800" cy="0"/>
          </a:xfrm>
          <a:prstGeom prst="line">
            <a:avLst/>
          </a:prstGeom>
          <a:ln w="476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4161370" y="1901756"/>
            <a:ext cx="244800" cy="0"/>
          </a:xfrm>
          <a:prstGeom prst="line">
            <a:avLst/>
          </a:prstGeom>
          <a:ln w="476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1209850" y="1664303"/>
            <a:ext cx="878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漂移级</a:t>
            </a:r>
            <a:endParaRPr lang="zh-CN" altLang="en-US" dirty="0"/>
          </a:p>
        </p:txBody>
      </p:sp>
      <p:sp>
        <p:nvSpPr>
          <p:cNvPr id="27" name="文本框 26"/>
          <p:cNvSpPr txBox="1"/>
          <p:nvPr/>
        </p:nvSpPr>
        <p:spPr>
          <a:xfrm>
            <a:off x="1067812" y="2121818"/>
            <a:ext cx="1236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THGEM</a:t>
            </a:r>
            <a:r>
              <a:rPr lang="zh-CN" altLang="en-US" dirty="0" smtClean="0"/>
              <a:t>膜</a:t>
            </a:r>
            <a:endParaRPr lang="zh-CN" altLang="en-US" dirty="0"/>
          </a:p>
        </p:txBody>
      </p:sp>
      <p:sp>
        <p:nvSpPr>
          <p:cNvPr id="28" name="文本框 27"/>
          <p:cNvSpPr txBox="1"/>
          <p:nvPr/>
        </p:nvSpPr>
        <p:spPr>
          <a:xfrm>
            <a:off x="1067812" y="2461170"/>
            <a:ext cx="1246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THGEM</a:t>
            </a:r>
            <a:r>
              <a:rPr lang="zh-CN" altLang="en-US" dirty="0" smtClean="0"/>
              <a:t>膜</a:t>
            </a:r>
            <a:endParaRPr lang="zh-CN" altLang="en-US" dirty="0"/>
          </a:p>
        </p:txBody>
      </p:sp>
      <p:sp>
        <p:nvSpPr>
          <p:cNvPr id="29" name="文本框 28"/>
          <p:cNvSpPr txBox="1"/>
          <p:nvPr/>
        </p:nvSpPr>
        <p:spPr>
          <a:xfrm>
            <a:off x="1219304" y="2932056"/>
            <a:ext cx="1094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读出板</a:t>
            </a:r>
          </a:p>
        </p:txBody>
      </p:sp>
      <p:cxnSp>
        <p:nvCxnSpPr>
          <p:cNvPr id="30" name="直接箭头连接符 29"/>
          <p:cNvCxnSpPr/>
          <p:nvPr/>
        </p:nvCxnSpPr>
        <p:spPr>
          <a:xfrm>
            <a:off x="4827347" y="1876289"/>
            <a:ext cx="0" cy="446651"/>
          </a:xfrm>
          <a:prstGeom prst="straightConnector1">
            <a:avLst/>
          </a:prstGeom>
          <a:ln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4940739" y="1913348"/>
            <a:ext cx="814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3mm</a:t>
            </a:r>
            <a:endParaRPr lang="zh-CN" altLang="en-US" dirty="0"/>
          </a:p>
        </p:txBody>
      </p:sp>
      <p:sp>
        <p:nvSpPr>
          <p:cNvPr id="32" name="文本框 31"/>
          <p:cNvSpPr txBox="1"/>
          <p:nvPr/>
        </p:nvSpPr>
        <p:spPr>
          <a:xfrm>
            <a:off x="4938922" y="2253122"/>
            <a:ext cx="814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</a:t>
            </a:r>
            <a:r>
              <a:rPr lang="en-US" altLang="zh-CN" dirty="0" smtClean="0"/>
              <a:t>mm</a:t>
            </a:r>
            <a:endParaRPr lang="zh-CN" altLang="en-US" dirty="0"/>
          </a:p>
        </p:txBody>
      </p:sp>
      <p:sp>
        <p:nvSpPr>
          <p:cNvPr id="33" name="文本框 42"/>
          <p:cNvSpPr txBox="1"/>
          <p:nvPr/>
        </p:nvSpPr>
        <p:spPr>
          <a:xfrm>
            <a:off x="4949993" y="2619593"/>
            <a:ext cx="814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2mm</a:t>
            </a:r>
            <a:endParaRPr lang="zh-CN" altLang="en-US" dirty="0"/>
          </a:p>
        </p:txBody>
      </p:sp>
      <p:cxnSp>
        <p:nvCxnSpPr>
          <p:cNvPr id="34" name="直接箭头连接符 33"/>
          <p:cNvCxnSpPr/>
          <p:nvPr/>
        </p:nvCxnSpPr>
        <p:spPr>
          <a:xfrm>
            <a:off x="4824472" y="2339242"/>
            <a:ext cx="0" cy="288000"/>
          </a:xfrm>
          <a:prstGeom prst="straightConnector1">
            <a:avLst/>
          </a:prstGeom>
          <a:ln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>
            <a:off x="4821595" y="2629668"/>
            <a:ext cx="0" cy="396000"/>
          </a:xfrm>
          <a:prstGeom prst="straightConnector1">
            <a:avLst/>
          </a:prstGeom>
          <a:ln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2664334" y="3301741"/>
            <a:ext cx="1427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探测器结构</a:t>
            </a:r>
            <a:endParaRPr lang="zh-CN" altLang="en-US" b="1" dirty="0"/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83" y="4027819"/>
            <a:ext cx="2110764" cy="2045144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667" y="1576644"/>
            <a:ext cx="5810250" cy="3819525"/>
          </a:xfrm>
          <a:prstGeom prst="rect">
            <a:avLst/>
          </a:prstGeom>
        </p:spPr>
      </p:pic>
      <p:sp>
        <p:nvSpPr>
          <p:cNvPr id="40" name="文本框 39"/>
          <p:cNvSpPr txBox="1"/>
          <p:nvPr/>
        </p:nvSpPr>
        <p:spPr>
          <a:xfrm>
            <a:off x="3268332" y="4241511"/>
            <a:ext cx="306429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/>
            </a:lvl1pPr>
          </a:lstStyle>
          <a:p>
            <a:r>
              <a:rPr lang="zh-CN" altLang="en-US" dirty="0"/>
              <a:t>工作气体：氩气异丁烷（</a:t>
            </a:r>
            <a:r>
              <a:rPr lang="en-US" altLang="zh-CN" dirty="0"/>
              <a:t>3.00%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en-US" altLang="zh-CN" dirty="0" smtClean="0"/>
              <a:t>THGEM</a:t>
            </a:r>
            <a:r>
              <a:rPr lang="zh-CN" altLang="en-US" dirty="0"/>
              <a:t>膜尺寸：</a:t>
            </a:r>
            <a:r>
              <a:rPr lang="zh-CN" altLang="en-US" dirty="0" smtClean="0"/>
              <a:t>大小    </a:t>
            </a:r>
            <a:r>
              <a:rPr lang="en-US" altLang="zh-CN" dirty="0" smtClean="0"/>
              <a:t>60mm</a:t>
            </a:r>
            <a:r>
              <a:rPr lang="zh-CN" altLang="en-US" dirty="0"/>
              <a:t>*</a:t>
            </a:r>
            <a:r>
              <a:rPr lang="en-US" altLang="zh-CN" dirty="0"/>
              <a:t>60mm</a:t>
            </a:r>
          </a:p>
          <a:p>
            <a:r>
              <a:rPr lang="en-US" altLang="zh-CN" dirty="0" smtClean="0"/>
              <a:t>  </a:t>
            </a:r>
            <a:r>
              <a:rPr lang="zh-CN" altLang="en-US" dirty="0" smtClean="0"/>
              <a:t>厚</a:t>
            </a:r>
            <a:r>
              <a:rPr lang="en-US" altLang="zh-CN" dirty="0"/>
              <a:t>0.2mm</a:t>
            </a:r>
            <a:endParaRPr lang="zh-CN" altLang="en-US" dirty="0"/>
          </a:p>
        </p:txBody>
      </p:sp>
      <p:sp>
        <p:nvSpPr>
          <p:cNvPr id="41" name="矩形 40"/>
          <p:cNvSpPr/>
          <p:nvPr/>
        </p:nvSpPr>
        <p:spPr>
          <a:xfrm>
            <a:off x="6696779" y="5590875"/>
            <a:ext cx="4624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THGEM</a:t>
            </a:r>
            <a:r>
              <a:rPr lang="zh-CN" altLang="en-US" b="1" dirty="0" smtClean="0"/>
              <a:t>气体探测器的增益曲线以及能量分辨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743562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7032" y="616299"/>
            <a:ext cx="10515600" cy="1325563"/>
          </a:xfrm>
        </p:spPr>
        <p:txBody>
          <a:bodyPr/>
          <a:lstStyle/>
          <a:p>
            <a:r>
              <a:rPr lang="zh-CN" altLang="en-US" dirty="0" smtClean="0"/>
              <a:t>下一步计划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7832036" y="3717967"/>
            <a:ext cx="243477" cy="11502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198159" y="3717967"/>
            <a:ext cx="243477" cy="11502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8576074" y="3717967"/>
            <a:ext cx="243477" cy="11502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969774" y="3717967"/>
            <a:ext cx="243477" cy="11502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9350774" y="3716680"/>
            <a:ext cx="243477" cy="11502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9740120" y="3717967"/>
            <a:ext cx="243477" cy="11502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135089" y="3717967"/>
            <a:ext cx="243477" cy="11502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7832036" y="3997367"/>
            <a:ext cx="243477" cy="11502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8198159" y="3997367"/>
            <a:ext cx="243477" cy="11502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8576074" y="3997367"/>
            <a:ext cx="243477" cy="11502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8969774" y="3997367"/>
            <a:ext cx="243477" cy="11502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9350774" y="3997480"/>
            <a:ext cx="243477" cy="11502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9740120" y="3997367"/>
            <a:ext cx="243477" cy="11502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0135089" y="3997367"/>
            <a:ext cx="243477" cy="11502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7832036" y="4122216"/>
            <a:ext cx="2546530" cy="114300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7814782" y="3325950"/>
            <a:ext cx="244800" cy="0"/>
          </a:xfrm>
          <a:prstGeom prst="line">
            <a:avLst/>
          </a:prstGeom>
          <a:ln w="476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8174218" y="3327880"/>
            <a:ext cx="244800" cy="0"/>
          </a:xfrm>
          <a:prstGeom prst="line">
            <a:avLst/>
          </a:prstGeom>
          <a:ln w="476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9344530" y="3327880"/>
            <a:ext cx="244800" cy="0"/>
          </a:xfrm>
          <a:prstGeom prst="line">
            <a:avLst/>
          </a:prstGeom>
          <a:ln w="476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10135292" y="3327880"/>
            <a:ext cx="244800" cy="0"/>
          </a:xfrm>
          <a:prstGeom prst="line">
            <a:avLst/>
          </a:prstGeom>
          <a:ln w="476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8579659" y="3327880"/>
            <a:ext cx="244800" cy="0"/>
          </a:xfrm>
          <a:prstGeom prst="line">
            <a:avLst/>
          </a:prstGeom>
          <a:ln w="476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8973598" y="3328829"/>
            <a:ext cx="244800" cy="0"/>
          </a:xfrm>
          <a:prstGeom prst="line">
            <a:avLst/>
          </a:prstGeom>
          <a:ln w="476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9712589" y="3325954"/>
            <a:ext cx="244800" cy="0"/>
          </a:xfrm>
          <a:prstGeom prst="line">
            <a:avLst/>
          </a:prstGeom>
          <a:ln w="476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6761069" y="3082337"/>
            <a:ext cx="878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漂移级</a:t>
            </a:r>
            <a:endParaRPr lang="zh-CN" altLang="en-US" dirty="0"/>
          </a:p>
        </p:txBody>
      </p:sp>
      <p:sp>
        <p:nvSpPr>
          <p:cNvPr id="27" name="文本框 26"/>
          <p:cNvSpPr txBox="1"/>
          <p:nvPr/>
        </p:nvSpPr>
        <p:spPr>
          <a:xfrm>
            <a:off x="6560431" y="3539852"/>
            <a:ext cx="12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THGEM</a:t>
            </a:r>
            <a:r>
              <a:rPr lang="zh-CN" altLang="en-US" dirty="0" smtClean="0"/>
              <a:t>膜</a:t>
            </a:r>
            <a:endParaRPr lang="zh-CN" altLang="en-US" dirty="0"/>
          </a:p>
        </p:txBody>
      </p:sp>
      <p:sp>
        <p:nvSpPr>
          <p:cNvPr id="28" name="文本框 27"/>
          <p:cNvSpPr txBox="1"/>
          <p:nvPr/>
        </p:nvSpPr>
        <p:spPr>
          <a:xfrm>
            <a:off x="6560431" y="3879204"/>
            <a:ext cx="1304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THGEM</a:t>
            </a:r>
            <a:r>
              <a:rPr lang="zh-CN" altLang="en-US" dirty="0" smtClean="0"/>
              <a:t>膜</a:t>
            </a:r>
            <a:endParaRPr lang="zh-CN" altLang="en-US" dirty="0"/>
          </a:p>
        </p:txBody>
      </p:sp>
      <p:sp>
        <p:nvSpPr>
          <p:cNvPr id="29" name="文本框 28"/>
          <p:cNvSpPr txBox="1"/>
          <p:nvPr/>
        </p:nvSpPr>
        <p:spPr>
          <a:xfrm>
            <a:off x="6770523" y="4229319"/>
            <a:ext cx="1094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读出板</a:t>
            </a:r>
          </a:p>
        </p:txBody>
      </p:sp>
      <p:cxnSp>
        <p:nvCxnSpPr>
          <p:cNvPr id="30" name="直接箭头连接符 29"/>
          <p:cNvCxnSpPr/>
          <p:nvPr/>
        </p:nvCxnSpPr>
        <p:spPr>
          <a:xfrm>
            <a:off x="10378566" y="3294323"/>
            <a:ext cx="0" cy="446651"/>
          </a:xfrm>
          <a:prstGeom prst="straightConnector1">
            <a:avLst/>
          </a:prstGeom>
          <a:ln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10491958" y="3348635"/>
            <a:ext cx="814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3mm</a:t>
            </a:r>
            <a:endParaRPr lang="zh-CN" altLang="en-US" dirty="0"/>
          </a:p>
        </p:txBody>
      </p:sp>
      <p:sp>
        <p:nvSpPr>
          <p:cNvPr id="32" name="文本框 31"/>
          <p:cNvSpPr txBox="1"/>
          <p:nvPr/>
        </p:nvSpPr>
        <p:spPr>
          <a:xfrm>
            <a:off x="10490141" y="3688409"/>
            <a:ext cx="814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</a:t>
            </a:r>
            <a:r>
              <a:rPr lang="en-US" altLang="zh-CN" dirty="0" smtClean="0"/>
              <a:t>mm</a:t>
            </a:r>
            <a:endParaRPr lang="zh-CN" altLang="en-US" dirty="0"/>
          </a:p>
        </p:txBody>
      </p:sp>
      <p:cxnSp>
        <p:nvCxnSpPr>
          <p:cNvPr id="33" name="直接箭头连接符 32"/>
          <p:cNvCxnSpPr/>
          <p:nvPr/>
        </p:nvCxnSpPr>
        <p:spPr>
          <a:xfrm>
            <a:off x="10375691" y="3757276"/>
            <a:ext cx="0" cy="288000"/>
          </a:xfrm>
          <a:prstGeom prst="straightConnector1">
            <a:avLst/>
          </a:prstGeom>
          <a:ln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1101550" y="2755022"/>
            <a:ext cx="46643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zh-CN" altLang="en-US" sz="2000" dirty="0" smtClean="0"/>
              <a:t>计划：进一步降低探测器厚度，把靠近读出板的</a:t>
            </a:r>
            <a:r>
              <a:rPr lang="en-US" altLang="zh-CN" sz="2000" dirty="0" smtClean="0"/>
              <a:t>THGEM</a:t>
            </a:r>
            <a:r>
              <a:rPr lang="zh-CN" altLang="en-US" sz="2000" dirty="0" smtClean="0"/>
              <a:t>膜换成单面井形</a:t>
            </a:r>
            <a:r>
              <a:rPr lang="zh-CN" altLang="zh-CN" sz="2000" dirty="0"/>
              <a:t>（</a:t>
            </a:r>
            <a:r>
              <a:rPr lang="en-US" altLang="zh-CN" sz="2000" dirty="0"/>
              <a:t>WELL</a:t>
            </a:r>
            <a:r>
              <a:rPr lang="zh-CN" altLang="zh-CN" sz="2000" dirty="0" smtClean="0"/>
              <a:t>）</a:t>
            </a:r>
            <a:r>
              <a:rPr lang="en-US" altLang="zh-CN" sz="2000" dirty="0" smtClean="0"/>
              <a:t>THGEM</a:t>
            </a:r>
            <a:r>
              <a:rPr lang="zh-CN" altLang="en-US" sz="2000" dirty="0" smtClean="0"/>
              <a:t>，并贴在读出板上，如右图。</a:t>
            </a:r>
            <a:endParaRPr lang="zh-CN" altLang="en-US" sz="2000" dirty="0"/>
          </a:p>
        </p:txBody>
      </p:sp>
      <p:sp>
        <p:nvSpPr>
          <p:cNvPr id="39" name="文本框 38"/>
          <p:cNvSpPr txBox="1"/>
          <p:nvPr/>
        </p:nvSpPr>
        <p:spPr>
          <a:xfrm>
            <a:off x="8256231" y="4693417"/>
            <a:ext cx="1427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探测器结构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05111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251</Words>
  <Application>Microsoft Office PowerPoint</Application>
  <PresentationFormat>宽屏</PresentationFormat>
  <Paragraphs>56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宋体</vt:lpstr>
      <vt:lpstr>Arial</vt:lpstr>
      <vt:lpstr>Calibri</vt:lpstr>
      <vt:lpstr>Calibri Light</vt:lpstr>
      <vt:lpstr>Office 主题</vt:lpstr>
      <vt:lpstr>双层THGEM气体探测器的测量研究</vt:lpstr>
      <vt:lpstr>PowerPoint 演示文稿</vt:lpstr>
      <vt:lpstr>PowerPoint 演示文稿</vt:lpstr>
      <vt:lpstr>实验1</vt:lpstr>
      <vt:lpstr>实验2</vt:lpstr>
      <vt:lpstr>PowerPoint 演示文稿</vt:lpstr>
      <vt:lpstr>实验3</vt:lpstr>
      <vt:lpstr>下一步计划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双层THGEM气体探测器的测量研究</dc:title>
  <dc:creator>dell</dc:creator>
  <cp:lastModifiedBy>dell</cp:lastModifiedBy>
  <cp:revision>30</cp:revision>
  <dcterms:created xsi:type="dcterms:W3CDTF">2015-12-17T02:34:07Z</dcterms:created>
  <dcterms:modified xsi:type="dcterms:W3CDTF">2016-01-19T04:46:04Z</dcterms:modified>
</cp:coreProperties>
</file>