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0" r:id="rId2"/>
    <p:sldId id="296" r:id="rId3"/>
    <p:sldId id="291" r:id="rId4"/>
    <p:sldId id="297" r:id="rId5"/>
    <p:sldId id="298" r:id="rId6"/>
    <p:sldId id="288" r:id="rId7"/>
    <p:sldId id="299" r:id="rId8"/>
    <p:sldId id="300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89157-9963-4789-B7AB-08FE13E577AD}" type="datetimeFigureOut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EDFBA-0FF4-4750-98E7-248EFDD1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769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29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ln/>
        </p:spPr>
        <p:txBody>
          <a:bodyPr wrap="none" anchor="ctr"/>
          <a:lstStyle/>
          <a:p>
            <a:endParaRPr lang="zh-CN" altLang="zh-CN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1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5B88-4C4A-486A-B61F-CAD1A5A7DEBA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14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81A2-AC8C-41BC-AF8A-33F97B7995B9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75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70B8-4997-4323-8AAE-4A044C3A33B9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79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F11F-E324-4A60-8DE0-9A4F31A429AF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5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2292-9349-4EA2-AF3F-60EDEC225E24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1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4A4-0DB1-4E37-8CAF-106902F40972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96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B83-D207-4DB1-80F9-3FD3BDCA83C0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15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BD3B-EA69-4148-9BBD-7A918AB411E1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65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A984-E901-48C3-AD27-CA368082B312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51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6F90-6742-4AC7-B034-2F645E83F985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60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6106-4576-43B1-9865-F6764F3942A1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633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76725-2405-4F7C-9E4C-6709154A218E}" type="datetime1">
              <a:rPr lang="zh-CN" altLang="en-US" smtClean="0"/>
              <a:t>2016/1/19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8946C-479A-43AD-BA9C-C49F426E23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9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0" y="3741758"/>
            <a:ext cx="12192000" cy="1728192"/>
          </a:xfrm>
          <a:prstGeom prst="rect">
            <a:avLst/>
          </a:prstGeom>
        </p:spPr>
        <p:txBody>
          <a:bodyPr/>
          <a:lstStyle/>
          <a:p>
            <a:pPr marL="342900" indent="-342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800" b="1" dirty="0" smtClean="0">
                <a:latin typeface="Comic Sans MS" panose="030F0702030302020204" pitchFamily="66" charset="0"/>
                <a:cs typeface="Times New Roman" pitchFamily="18" charset="0"/>
              </a:rPr>
              <a:t>Bing </a:t>
            </a:r>
            <a:r>
              <a:rPr lang="en-US" altLang="zh-CN" sz="2800" b="1" dirty="0" smtClean="0">
                <a:latin typeface="Comic Sans MS" panose="030F0702030302020204" pitchFamily="66" charset="0"/>
                <a:cs typeface="Times New Roman" pitchFamily="18" charset="0"/>
              </a:rPr>
              <a:t>Liu</a:t>
            </a:r>
            <a:endParaRPr lang="en-US" altLang="zh-CN" sz="2800" b="1" dirty="0" smtClean="0">
              <a:solidFill>
                <a:srgbClr val="9900FF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982200" y="6003381"/>
            <a:ext cx="2574523" cy="535531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200" b="1">
                <a:latin typeface="Comic Sans MS" panose="030F0702030302020204" pitchFamily="66" charset="0"/>
                <a:cs typeface="Times New Roman" pitchFamily="18" charset="0"/>
              </a:defRPr>
            </a:lvl1pPr>
          </a:lstStyle>
          <a:p>
            <a:r>
              <a:rPr lang="en-US" altLang="zh-CN" sz="2000" dirty="0"/>
              <a:t>2016.01.19</a:t>
            </a:r>
            <a:endParaRPr lang="zh-CN" altLang="en-US" sz="20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0" y="1301761"/>
            <a:ext cx="12192000" cy="979801"/>
          </a:xfrm>
          <a:prstGeom prst="roundRect">
            <a:avLst>
              <a:gd name="adj" fmla="val 60"/>
            </a:avLst>
          </a:prstGeom>
        </p:spPr>
        <p:txBody>
          <a:bodyPr/>
          <a:lstStyle/>
          <a:p>
            <a:pPr marL="342900" indent="-342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zh-CN" sz="3200" b="1" dirty="0">
                <a:latin typeface="Comic Sans MS" panose="030F0702030302020204" pitchFamily="66" charset="0"/>
                <a:cs typeface="Times New Roman" pitchFamily="18" charset="0"/>
              </a:rPr>
              <a:t>Leakage Study of Optimization of HCAL</a:t>
            </a:r>
          </a:p>
        </p:txBody>
      </p:sp>
    </p:spTree>
    <p:extLst>
      <p:ext uri="{BB962C8B-B14F-4D97-AF65-F5344CB8AC3E}">
        <p14:creationId xmlns:p14="http://schemas.microsoft.com/office/powerpoint/2010/main" val="38125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394138" y="562749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zh-CN" altLang="en-US" b="1" dirty="0">
              <a:latin typeface="Comic Sans MS" panose="030F0702030302020204" pitchFamily="66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13835" y="806099"/>
            <a:ext cx="106862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altLang="zh-CN" sz="2800" b="1" dirty="0">
                <a:latin typeface="Comic Sans MS" panose="030F0702030302020204" pitchFamily="66" charset="0"/>
              </a:rPr>
              <a:t>Ionization and Excitation energy loss by heavy particles</a:t>
            </a:r>
            <a:endParaRPr lang="zh-CN" altLang="en-US" sz="2800" b="1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altLang="zh-CN" sz="2800" b="1" dirty="0" smtClean="0">
                <a:latin typeface="Comic Sans MS" panose="030F0702030302020204" pitchFamily="66" charset="0"/>
              </a:rPr>
              <a:t>Radiation </a:t>
            </a:r>
            <a:r>
              <a:rPr lang="en-US" altLang="zh-CN" sz="2800" b="1" dirty="0">
                <a:latin typeface="Comic Sans MS" panose="030F0702030302020204" pitchFamily="66" charset="0"/>
              </a:rPr>
              <a:t>energy </a:t>
            </a:r>
            <a:r>
              <a:rPr lang="en-US" altLang="zh-CN" sz="2800" b="1" dirty="0" smtClean="0">
                <a:latin typeface="Comic Sans MS" panose="030F0702030302020204" pitchFamily="66" charset="0"/>
              </a:rPr>
              <a:t>loss</a:t>
            </a:r>
            <a:endParaRPr lang="zh-CN" alt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01085" y="1977269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CN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zh-CN" altLang="en-US" b="1" dirty="0">
              <a:latin typeface="Comic Sans MS" panose="030F0702030302020204" pitchFamily="66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26345" y="2380250"/>
            <a:ext cx="7543800" cy="1673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altLang="zh-CN" b="1" dirty="0">
                <a:latin typeface="Comic Sans MS" panose="030F0702030302020204" pitchFamily="66" charset="0"/>
              </a:rPr>
              <a:t>Bremsstrahlung energy </a:t>
            </a:r>
            <a:r>
              <a:rPr lang="en-US" altLang="zh-CN" b="1" dirty="0" smtClean="0">
                <a:latin typeface="Comic Sans MS" panose="030F0702030302020204" pitchFamily="66" charset="0"/>
              </a:rPr>
              <a:t>loss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altLang="zh-CN" b="1" dirty="0">
                <a:latin typeface="Comic Sans MS" panose="030F0702030302020204" pitchFamily="66" charset="0"/>
              </a:rPr>
              <a:t>pair </a:t>
            </a:r>
            <a:r>
              <a:rPr lang="en-US" altLang="zh-CN" b="1" dirty="0" smtClean="0">
                <a:latin typeface="Comic Sans MS" panose="030F0702030302020204" pitchFamily="66" charset="0"/>
              </a:rPr>
              <a:t>production energy loss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altLang="zh-CN" b="1" dirty="0" smtClean="0">
                <a:latin typeface="Comic Sans MS" panose="030F0702030302020204" pitchFamily="66" charset="0"/>
              </a:rPr>
              <a:t>Photonuclear </a:t>
            </a:r>
            <a:r>
              <a:rPr lang="en-US" altLang="zh-CN" b="1" dirty="0">
                <a:latin typeface="Comic Sans MS" panose="030F0702030302020204" pitchFamily="66" charset="0"/>
              </a:rPr>
              <a:t>energy </a:t>
            </a:r>
            <a:r>
              <a:rPr lang="en-US" altLang="zh-CN" b="1" dirty="0" smtClean="0">
                <a:latin typeface="Comic Sans MS" panose="030F0702030302020204" pitchFamily="66" charset="0"/>
              </a:rPr>
              <a:t>loss</a:t>
            </a:r>
            <a:endParaRPr lang="zh-CN" altLang="en-US" b="1" dirty="0">
              <a:latin typeface="Comic Sans MS" panose="030F0702030302020204" pitchFamily="66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00420" y="4073979"/>
            <a:ext cx="10686244" cy="828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altLang="zh-CN" sz="2800" b="1" dirty="0" smtClean="0">
                <a:latin typeface="Comic Sans MS" panose="030F0702030302020204" pitchFamily="66" charset="0"/>
              </a:rPr>
              <a:t>Linearity and resolution of 99% energy deposit for k pi e</a:t>
            </a:r>
            <a:endParaRPr lang="zh-CN" alt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6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b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b="1" smtClean="0"/>
              <a:t>3</a:t>
            </a:fld>
            <a:endParaRPr lang="zh-CN" altLang="en-US" b="1"/>
          </a:p>
        </p:txBody>
      </p:sp>
      <p:sp>
        <p:nvSpPr>
          <p:cNvPr id="6" name="文本框 5"/>
          <p:cNvSpPr txBox="1"/>
          <p:nvPr/>
        </p:nvSpPr>
        <p:spPr>
          <a:xfrm>
            <a:off x="1988712" y="592428"/>
            <a:ext cx="7984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Comic Sans MS" panose="030F0702030302020204" pitchFamily="66" charset="0"/>
              </a:rPr>
              <a:t>Ionization and Excitation </a:t>
            </a:r>
            <a:r>
              <a:rPr lang="en-US" altLang="zh-CN" sz="3200" b="1" dirty="0">
                <a:latin typeface="Comic Sans MS" panose="030F0702030302020204" pitchFamily="66" charset="0"/>
              </a:rPr>
              <a:t>energy loss by heavy particles</a:t>
            </a:r>
            <a:endParaRPr lang="zh-CN" alt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62895" y="2098509"/>
            <a:ext cx="6645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Comic Sans MS" panose="030F0702030302020204" pitchFamily="66" charset="0"/>
              </a:rPr>
              <a:t>Bethe equation</a:t>
            </a:r>
            <a:endParaRPr lang="zh-CN" alt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606" y="3875031"/>
            <a:ext cx="7642787" cy="99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2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349" y="452238"/>
            <a:ext cx="7174470" cy="445980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655058" y="5105226"/>
            <a:ext cx="70962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latin typeface="Comic Sans MS" panose="030F0702030302020204" pitchFamily="66" charset="0"/>
              </a:rPr>
              <a:t>Stopping power </a:t>
            </a:r>
            <a:r>
              <a:rPr lang="en-US" altLang="zh-CN" b="1" dirty="0" smtClean="0">
                <a:latin typeface="Comic Sans MS" panose="030F0702030302020204" pitchFamily="66" charset="0"/>
              </a:rPr>
              <a:t>for </a:t>
            </a:r>
            <a:r>
              <a:rPr lang="en-US" altLang="zh-CN" b="1" dirty="0">
                <a:latin typeface="Comic Sans MS" panose="030F0702030302020204" pitchFamily="66" charset="0"/>
              </a:rPr>
              <a:t>positive </a:t>
            </a:r>
            <a:r>
              <a:rPr lang="en-US" altLang="zh-CN" b="1" dirty="0" err="1">
                <a:latin typeface="Comic Sans MS" panose="030F0702030302020204" pitchFamily="66" charset="0"/>
              </a:rPr>
              <a:t>muons</a:t>
            </a:r>
            <a:r>
              <a:rPr lang="en-US" altLang="zh-CN" b="1" dirty="0">
                <a:latin typeface="Comic Sans MS" panose="030F0702030302020204" pitchFamily="66" charset="0"/>
              </a:rPr>
              <a:t> in copper as a function of</a:t>
            </a:r>
          </a:p>
          <a:p>
            <a:pPr algn="ctr"/>
            <a:r>
              <a:rPr lang="en-US" altLang="zh-CN" b="1" dirty="0">
                <a:latin typeface="Comic Sans MS" panose="030F0702030302020204" pitchFamily="66" charset="0"/>
              </a:rPr>
              <a:t>βγ = p/Mc over nine orders of magnitude in momentum</a:t>
            </a:r>
            <a:endParaRPr lang="zh-CN" alt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176785" y="761877"/>
            <a:ext cx="3838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latin typeface="Comic Sans MS" panose="030F0702030302020204" pitchFamily="66" charset="0"/>
              </a:rPr>
              <a:t>Radiation energy loss</a:t>
            </a:r>
            <a:endParaRPr lang="zh-CN" alt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3729" y="1636084"/>
            <a:ext cx="3554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b="1" dirty="0">
                <a:latin typeface="Comic Sans MS" panose="030F0702030302020204" pitchFamily="66" charset="0"/>
              </a:rPr>
              <a:t>Bremsstrahlung energy loss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3613211" y="2964520"/>
                <a:ext cx="4164217" cy="609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num>
                        <m:den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zh-CN" altLang="en-US" b="1" i="1" smtClean="0"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f>
                        <m:f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p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sSup>
                        <m:sSup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n-US" altLang="zh-CN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b="1" i="1"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n-US" altLang="zh-CN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f>
                            <m:fPr>
                              <m:ctrlP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altLang="zh-CN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sSup>
                                <m:sSupPr>
                                  <m:ctrlPr>
                                    <a:rPr lang="en-US" altLang="zh-CN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1" i="1"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e>
                                <m:sup>
                                  <m:r>
                                    <a:rPr lang="en-US" altLang="zh-CN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𝑬𝒍𝒏</m:t>
                      </m:r>
                      <m:f>
                        <m:f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𝟏𝟖𝟑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211" y="2964520"/>
                <a:ext cx="4164217" cy="6095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2348746" y="4256152"/>
                <a:ext cx="8357723" cy="1384995"/>
              </a:xfrm>
              <a:prstGeom prst="rect">
                <a:avLst/>
              </a:prstGeom>
            </p:spPr>
            <p:txBody>
              <a:bodyPr wrap="square" numCol="1">
                <a:spAutoFit/>
              </a:bodyPr>
              <a:lstStyle>
                <a:defPPr>
                  <a:defRPr lang="zh-CN"/>
                </a:defPPr>
                <a:lvl1pPr>
                  <a:lnSpc>
                    <a:spcPct val="200000"/>
                  </a:lnSpc>
                  <a:defRPr b="1">
                    <a:latin typeface="Comic Sans MS" panose="030F0702030302020204" pitchFamily="66" charset="0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400" dirty="0" smtClean="0"/>
                  <a:t>𝜶</a:t>
                </a:r>
                <a:r>
                  <a:rPr lang="en-US" altLang="zh-CN" sz="1400" dirty="0"/>
                  <a:t>:fine structure </a:t>
                </a:r>
                <a:r>
                  <a:rPr lang="en-US" altLang="zh-CN" sz="1400" dirty="0" smtClean="0"/>
                  <a:t>constant                      A:atomic </a:t>
                </a:r>
                <a:r>
                  <a:rPr lang="en-US" altLang="zh-CN" sz="1400" dirty="0"/>
                  <a:t>mass of absorber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400" dirty="0"/>
                  <a:t>Z:atomic number of </a:t>
                </a:r>
                <a:r>
                  <a:rPr lang="en-US" altLang="zh-CN" sz="1400" dirty="0" smtClean="0"/>
                  <a:t>absorber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40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zh-CN" sz="1400"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altLang="zh-CN" sz="1400" dirty="0"/>
                  <a:t>:Avogadro’s </a:t>
                </a:r>
                <a:r>
                  <a:rPr lang="en-US" altLang="zh-CN" sz="1400" dirty="0" smtClean="0"/>
                  <a:t>number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400" dirty="0"/>
                  <a:t>z</a:t>
                </a:r>
                <a:r>
                  <a:rPr lang="en-US" altLang="zh-CN" sz="1400" dirty="0" smtClean="0"/>
                  <a:t>:charge </a:t>
                </a:r>
                <a:r>
                  <a:rPr lang="en-US" altLang="zh-CN" sz="1400" dirty="0"/>
                  <a:t>number of incident </a:t>
                </a:r>
                <a:r>
                  <a:rPr lang="en-US" altLang="zh-CN" sz="1400" dirty="0" smtClean="0"/>
                  <a:t>particle          m:incident </a:t>
                </a:r>
                <a:r>
                  <a:rPr lang="en-US" altLang="zh-CN" sz="1400" dirty="0"/>
                  <a:t>particle mass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400" dirty="0"/>
                  <a:t>E:incident part. energy</a:t>
                </a:r>
                <a:endParaRPr lang="zh-CN" altLang="en-US" sz="14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746" y="4256152"/>
                <a:ext cx="8357723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219" b="-13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85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1661A-182B-49EF-81BE-F46816A119BE}" type="slidenum">
              <a:rPr lang="en-GB" altLang="zh-CN"/>
              <a:pPr>
                <a:defRPr/>
              </a:pPr>
              <a:t>6</a:t>
            </a:fld>
            <a:endParaRPr lang="en-GB" altLang="zh-CN" dirty="0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4848" y="381741"/>
            <a:ext cx="6838950" cy="45339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85959" y="5074001"/>
            <a:ext cx="9200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latin typeface="Comic Sans MS" panose="030F0702030302020204" pitchFamily="66" charset="0"/>
              </a:rPr>
              <a:t> Contributions </a:t>
            </a:r>
            <a:r>
              <a:rPr lang="en-US" altLang="zh-CN" b="1" dirty="0">
                <a:latin typeface="Comic Sans MS" panose="030F0702030302020204" pitchFamily="66" charset="0"/>
              </a:rPr>
              <a:t>to the fractional energy loss by </a:t>
            </a:r>
            <a:r>
              <a:rPr lang="en-US" altLang="zh-CN" b="1" dirty="0" err="1">
                <a:latin typeface="Comic Sans MS" panose="030F0702030302020204" pitchFamily="66" charset="0"/>
              </a:rPr>
              <a:t>muons</a:t>
            </a:r>
            <a:r>
              <a:rPr lang="en-US" altLang="zh-CN" b="1" dirty="0">
                <a:latin typeface="Comic Sans MS" panose="030F0702030302020204" pitchFamily="66" charset="0"/>
              </a:rPr>
              <a:t> in iron due </a:t>
            </a:r>
            <a:r>
              <a:rPr lang="en-US" altLang="zh-CN" b="1" dirty="0" smtClean="0">
                <a:latin typeface="Comic Sans MS" panose="030F0702030302020204" pitchFamily="66" charset="0"/>
              </a:rPr>
              <a:t>to  </a:t>
            </a:r>
            <a:r>
              <a:rPr lang="en-US" altLang="zh-CN" b="1" dirty="0" err="1" smtClean="0">
                <a:latin typeface="Comic Sans MS" panose="030F0702030302020204" pitchFamily="66" charset="0"/>
              </a:rPr>
              <a:t>e+e</a:t>
            </a:r>
            <a:r>
              <a:rPr lang="en-US" altLang="zh-CN" b="1" dirty="0">
                <a:latin typeface="Comic Sans MS" panose="030F0702030302020204" pitchFamily="66" charset="0"/>
              </a:rPr>
              <a:t>− </a:t>
            </a:r>
            <a:r>
              <a:rPr lang="en-US" altLang="zh-CN" b="1" dirty="0" smtClean="0">
                <a:latin typeface="Comic Sans MS" panose="030F0702030302020204" pitchFamily="66" charset="0"/>
              </a:rPr>
              <a:t> pair       production</a:t>
            </a:r>
            <a:r>
              <a:rPr lang="en-US" altLang="zh-CN" b="1" dirty="0">
                <a:latin typeface="Comic Sans MS" panose="030F0702030302020204" pitchFamily="66" charset="0"/>
              </a:rPr>
              <a:t>, bremsstrahlung, and photonuclear </a:t>
            </a:r>
            <a:r>
              <a:rPr lang="en-US" altLang="zh-CN" b="1" dirty="0" smtClean="0">
                <a:latin typeface="Comic Sans MS" panose="030F0702030302020204" pitchFamily="66" charset="0"/>
              </a:rPr>
              <a:t>interactions</a:t>
            </a:r>
            <a:endParaRPr lang="zh-CN" alt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90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997" y="284085"/>
            <a:ext cx="6429375" cy="47625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250997" y="5179751"/>
            <a:ext cx="7028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latin typeface="Comic Sans MS" panose="030F0702030302020204" pitchFamily="66" charset="0"/>
              </a:rPr>
              <a:t>The average energy loss of a </a:t>
            </a:r>
            <a:r>
              <a:rPr lang="en-US" altLang="zh-CN" b="1" dirty="0" err="1">
                <a:latin typeface="Comic Sans MS" panose="030F0702030302020204" pitchFamily="66" charset="0"/>
              </a:rPr>
              <a:t>muon</a:t>
            </a:r>
            <a:r>
              <a:rPr lang="en-US" altLang="zh-CN" b="1" dirty="0">
                <a:latin typeface="Comic Sans MS" panose="030F0702030302020204" pitchFamily="66" charset="0"/>
              </a:rPr>
              <a:t> in hydrogen, iron, and </a:t>
            </a:r>
            <a:r>
              <a:rPr lang="en-US" altLang="zh-CN" b="1" dirty="0" err="1" smtClean="0">
                <a:latin typeface="Comic Sans MS" panose="030F0702030302020204" pitchFamily="66" charset="0"/>
              </a:rPr>
              <a:t>uraniumas</a:t>
            </a:r>
            <a:r>
              <a:rPr lang="en-US" altLang="zh-CN" b="1" dirty="0" smtClean="0">
                <a:latin typeface="Comic Sans MS" panose="030F0702030302020204" pitchFamily="66" charset="0"/>
              </a:rPr>
              <a:t> as a </a:t>
            </a:r>
            <a:r>
              <a:rPr lang="en-US" altLang="zh-CN" b="1" dirty="0">
                <a:latin typeface="Comic Sans MS" panose="030F0702030302020204" pitchFamily="66" charset="0"/>
              </a:rPr>
              <a:t>function of </a:t>
            </a:r>
            <a:r>
              <a:rPr lang="en-US" altLang="zh-CN" b="1" dirty="0" err="1">
                <a:latin typeface="Comic Sans MS" panose="030F0702030302020204" pitchFamily="66" charset="0"/>
              </a:rPr>
              <a:t>muon</a:t>
            </a:r>
            <a:r>
              <a:rPr lang="en-US" altLang="zh-CN" b="1" dirty="0">
                <a:latin typeface="Comic Sans MS" panose="030F0702030302020204" pitchFamily="66" charset="0"/>
              </a:rPr>
              <a:t> energy.</a:t>
            </a:r>
            <a:endParaRPr lang="zh-CN" alt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8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46C-479A-43AD-BA9C-C49F426E2347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13" y="834501"/>
            <a:ext cx="4651167" cy="439444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633" y="763756"/>
            <a:ext cx="5007934" cy="473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8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145</Words>
  <Application>Microsoft Office PowerPoint</Application>
  <PresentationFormat>宽屏</PresentationFormat>
  <Paragraphs>30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Cambria Math</vt:lpstr>
      <vt:lpstr>Comic Sans MS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liub</dc:creator>
  <cp:lastModifiedBy>liub</cp:lastModifiedBy>
  <cp:revision>82</cp:revision>
  <dcterms:created xsi:type="dcterms:W3CDTF">2015-11-09T14:27:32Z</dcterms:created>
  <dcterms:modified xsi:type="dcterms:W3CDTF">2016-01-19T04:22:19Z</dcterms:modified>
</cp:coreProperties>
</file>