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74" r:id="rId3"/>
    <p:sldId id="261" r:id="rId4"/>
    <p:sldId id="262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7" r:id="rId13"/>
    <p:sldId id="276" r:id="rId14"/>
    <p:sldId id="277" r:id="rId15"/>
    <p:sldId id="283" r:id="rId16"/>
    <p:sldId id="278" r:id="rId17"/>
    <p:sldId id="281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5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32.bin"/><Relationship Id="rId7" Type="http://schemas.openxmlformats.org/officeDocument/2006/relationships/hyperlink" Target="https://inspirehep.net/record/1298149/files/Photon%202013_070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image" Target="../media/image38.wmf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35.wmf"/><Relationship Id="rId9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5.bin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Relationship Id="rId9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/>
              <a:t>CEPC </a:t>
            </a:r>
            <a:r>
              <a:rPr lang="en-US" altLang="zh-CN" dirty="0" smtClean="0"/>
              <a:t>partial double </a:t>
            </a:r>
            <a:r>
              <a:rPr lang="en-US" altLang="zh-CN" dirty="0"/>
              <a:t>ring scheme and </a:t>
            </a:r>
            <a:r>
              <a:rPr lang="en-US" altLang="zh-CN" dirty="0" smtClean="0"/>
              <a:t>crab-waist </a:t>
            </a:r>
            <a:r>
              <a:rPr lang="en-US" altLang="zh-CN" dirty="0"/>
              <a:t>parameters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09582" y="4005064"/>
            <a:ext cx="77408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Ming Xiao, Yuan Zhang, </a:t>
            </a:r>
            <a:r>
              <a:rPr lang="en-US" altLang="zh-CN" sz="2800" dirty="0" err="1" smtClean="0"/>
              <a:t>Jiyuan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Zhai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Cui, </a:t>
            </a:r>
            <a:r>
              <a:rPr lang="en-US" altLang="zh-CN" sz="2800" dirty="0" err="1" smtClean="0"/>
              <a:t>Yuanyuan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Guo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8132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CEPC AP meeting, 2016.01.29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6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30523"/>
              </p:ext>
            </p:extLst>
          </p:nvPr>
        </p:nvGraphicFramePr>
        <p:xfrm>
          <a:off x="2915816" y="2132856"/>
          <a:ext cx="1584177" cy="405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4" name="Equation" r:id="rId3" imgW="939392" imgH="241195" progId="Equation.DSMT4">
                  <p:embed/>
                </p:oleObj>
              </mc:Choice>
              <mc:Fallback>
                <p:oleObj name="Equation" r:id="rId3" imgW="93939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1584177" cy="405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520405"/>
              </p:ext>
            </p:extLst>
          </p:nvPr>
        </p:nvGraphicFramePr>
        <p:xfrm>
          <a:off x="2035175" y="2924175"/>
          <a:ext cx="35480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5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2924175"/>
                        <a:ext cx="3548063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大括号 6"/>
          <p:cNvSpPr/>
          <p:nvPr/>
        </p:nvSpPr>
        <p:spPr>
          <a:xfrm>
            <a:off x="6012160" y="2240868"/>
            <a:ext cx="216024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947800"/>
              </p:ext>
            </p:extLst>
          </p:nvPr>
        </p:nvGraphicFramePr>
        <p:xfrm>
          <a:off x="2452769" y="5301208"/>
          <a:ext cx="423846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6" name="Equation" r:id="rId7" imgW="2577960" imgH="520560" progId="Equation.DSMT4">
                  <p:embed/>
                </p:oleObj>
              </mc:Choice>
              <mc:Fallback>
                <p:oleObj name="Equation" r:id="rId7" imgW="257796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769" y="5301208"/>
                        <a:ext cx="4238461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976738"/>
              </p:ext>
            </p:extLst>
          </p:nvPr>
        </p:nvGraphicFramePr>
        <p:xfrm>
          <a:off x="7092280" y="5373216"/>
          <a:ext cx="1008112" cy="695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7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5373216"/>
                        <a:ext cx="1008112" cy="6958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458112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Energy acceptance from RF:</a:t>
            </a:r>
            <a:endParaRPr lang="zh-CN" altLang="en-US" sz="2000" dirty="0"/>
          </a:p>
        </p:txBody>
      </p:sp>
      <p:sp>
        <p:nvSpPr>
          <p:cNvPr id="13" name="右箭头 12"/>
          <p:cNvSpPr/>
          <p:nvPr/>
        </p:nvSpPr>
        <p:spPr>
          <a:xfrm>
            <a:off x="6444208" y="270892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452320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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</a:t>
            </a:r>
            <a:endParaRPr lang="zh-CN" alt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54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7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1628800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Beam </a:t>
            </a:r>
            <a:r>
              <a:rPr lang="en-US" altLang="zh-CN" sz="2000" dirty="0"/>
              <a:t>lifetime due to radiative </a:t>
            </a:r>
            <a:r>
              <a:rPr lang="en-US" altLang="zh-CN" sz="2000" dirty="0" err="1"/>
              <a:t>Bhabha</a:t>
            </a:r>
            <a:r>
              <a:rPr lang="en-US" altLang="zh-CN" sz="2000" dirty="0"/>
              <a:t> scattering</a:t>
            </a:r>
            <a:endParaRPr lang="zh-CN" altLang="en-US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80768"/>
              </p:ext>
            </p:extLst>
          </p:nvPr>
        </p:nvGraphicFramePr>
        <p:xfrm>
          <a:off x="1907704" y="2060848"/>
          <a:ext cx="4178524" cy="648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6" name="Equation" r:id="rId3" imgW="2831760" imgH="431640" progId="Equation.DSMT4">
                  <p:embed/>
                </p:oleObj>
              </mc:Choice>
              <mc:Fallback>
                <p:oleObj name="Equation" r:id="rId3" imgW="2831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060848"/>
                        <a:ext cx="4178524" cy="648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053509"/>
              </p:ext>
            </p:extLst>
          </p:nvPr>
        </p:nvGraphicFramePr>
        <p:xfrm>
          <a:off x="2378624" y="3429000"/>
          <a:ext cx="2520280" cy="7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7" name="Equation" r:id="rId5" imgW="1600200" imgH="469800" progId="Equation.DSMT4">
                  <p:embed/>
                </p:oleObj>
              </mc:Choice>
              <mc:Fallback>
                <p:oleObj name="Equation" r:id="rId5" imgW="1600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78624" y="3429000"/>
                        <a:ext cx="2520280" cy="7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683568" y="2852936"/>
            <a:ext cx="4285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Beam lifetime </a:t>
            </a:r>
            <a:r>
              <a:rPr lang="en-US" altLang="zh-CN" sz="2000" dirty="0"/>
              <a:t>due to </a:t>
            </a:r>
            <a:r>
              <a:rPr lang="en-US" altLang="zh-CN" sz="2000" dirty="0" err="1"/>
              <a:t>Beamstrahlung</a:t>
            </a:r>
            <a:endParaRPr lang="zh-CN" altLang="en-US" sz="2000" dirty="0"/>
          </a:p>
        </p:txBody>
      </p:sp>
      <p:sp>
        <p:nvSpPr>
          <p:cNvPr id="8" name="矩形 7"/>
          <p:cNvSpPr/>
          <p:nvPr/>
        </p:nvSpPr>
        <p:spPr>
          <a:xfrm>
            <a:off x="467544" y="632331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*V.I</a:t>
            </a:r>
            <a:r>
              <a:rPr lang="en-US" altLang="zh-CN" sz="1400" dirty="0"/>
              <a:t>. </a:t>
            </a:r>
            <a:r>
              <a:rPr lang="en-US" altLang="zh-CN" sz="1400" dirty="0" err="1"/>
              <a:t>Telnov</a:t>
            </a:r>
            <a:r>
              <a:rPr lang="en-US" altLang="zh-CN" sz="1400" dirty="0"/>
              <a:t>, "Issues with current designs for </a:t>
            </a:r>
            <a:r>
              <a:rPr lang="en-US" altLang="zh-CN" sz="1400" dirty="0" err="1"/>
              <a:t>e+e</a:t>
            </a:r>
            <a:r>
              <a:rPr lang="en-US" altLang="zh-CN" sz="1400" dirty="0"/>
              <a:t>- and </a:t>
            </a:r>
            <a:r>
              <a:rPr lang="en-US" altLang="zh-CN" sz="1400" dirty="0" err="1"/>
              <a:t>gammagamma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colliders“, </a:t>
            </a:r>
            <a:r>
              <a:rPr lang="en-US" altLang="zh-CN" sz="1400" dirty="0" err="1" smtClean="0"/>
              <a:t>PoS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Photon2013 (2013) </a:t>
            </a:r>
            <a:r>
              <a:rPr lang="en-US" altLang="zh-CN" sz="1400" dirty="0" smtClean="0"/>
              <a:t>070. </a:t>
            </a:r>
            <a:r>
              <a:rPr lang="en-US" altLang="zh-CN" sz="1400" dirty="0">
                <a:hlinkClick r:id="rId7"/>
              </a:rPr>
              <a:t>https://inspirehep.net/record/1298149/files/Photon%202013_070.pdf</a:t>
            </a:r>
            <a:endParaRPr lang="zh-CN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394660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HOM power per cavity</a:t>
            </a:r>
            <a:endParaRPr lang="zh-CN" altLang="en-US" sz="2000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598792"/>
              </p:ext>
            </p:extLst>
          </p:nvPr>
        </p:nvGraphicFramePr>
        <p:xfrm>
          <a:off x="4247964" y="5478836"/>
          <a:ext cx="2212508" cy="671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8" name="Equation" r:id="rId8" imgW="1981080" imgH="571320" progId="Equation.DSMT4">
                  <p:embed/>
                </p:oleObj>
              </mc:Choice>
              <mc:Fallback>
                <p:oleObj name="Equation" r:id="rId8" imgW="1981080" imgH="57132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7964" y="5478836"/>
                        <a:ext cx="2212508" cy="671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125192"/>
              </p:ext>
            </p:extLst>
          </p:nvPr>
        </p:nvGraphicFramePr>
        <p:xfrm>
          <a:off x="3707904" y="4643749"/>
          <a:ext cx="33543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9" name="Equation" r:id="rId10" imgW="1726920" imgH="228600" progId="Equation.DSMT4">
                  <p:embed/>
                </p:oleObj>
              </mc:Choice>
              <mc:Fallback>
                <p:oleObj name="Equation" r:id="rId10" imgW="1726920" imgH="2286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643749"/>
                        <a:ext cx="33543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95736" y="54452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HOM loss factor: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01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906652"/>
              </p:ext>
            </p:extLst>
          </p:nvPr>
        </p:nvGraphicFramePr>
        <p:xfrm>
          <a:off x="107504" y="836712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1.32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0.058/0.0016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0.115/0.001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2.32/0.0058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2.56/0.0078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11.6/0.097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17.6/0.088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2.75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907704" y="1689104"/>
            <a:ext cx="7123216" cy="4984873"/>
            <a:chOff x="1907704" y="1689104"/>
            <a:chExt cx="7123216" cy="4984873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69" t="2817" r="12011" b="9713"/>
            <a:stretch/>
          </p:blipFill>
          <p:spPr bwMode="auto">
            <a:xfrm>
              <a:off x="1907704" y="2266568"/>
              <a:ext cx="5458968" cy="4407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椭圆 4"/>
            <p:cNvSpPr/>
            <p:nvPr/>
          </p:nvSpPr>
          <p:spPr>
            <a:xfrm>
              <a:off x="4224536" y="2276872"/>
              <a:ext cx="203448" cy="576064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4326260" y="191683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5120" y="1689104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Crab </a:t>
              </a:r>
              <a:r>
                <a:rPr lang="en-US" altLang="zh-CN" dirty="0" err="1" smtClean="0"/>
                <a:t>sextupole</a:t>
              </a:r>
              <a:endParaRPr lang="zh-CN" alt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259120" y="1836898"/>
              <a:ext cx="2771800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i="1" dirty="0" smtClean="0"/>
                <a:t>Critical energy: </a:t>
              </a:r>
              <a:r>
                <a:rPr lang="en-US" altLang="zh-CN" i="1" dirty="0" err="1" smtClean="0"/>
                <a:t>E</a:t>
              </a:r>
              <a:r>
                <a:rPr lang="en-US" altLang="zh-CN" dirty="0" err="1" smtClean="0"/>
                <a:t>c</a:t>
              </a:r>
              <a:r>
                <a:rPr lang="en-US" altLang="zh-CN" dirty="0" smtClean="0"/>
                <a:t>=100 </a:t>
              </a:r>
              <a:r>
                <a:rPr lang="en-US" altLang="zh-CN" dirty="0" err="1" smtClean="0"/>
                <a:t>keV</a:t>
              </a:r>
              <a:endParaRPr lang="en-US" altLang="zh-CN" dirty="0" smtClean="0"/>
            </a:p>
            <a:p>
              <a:r>
                <a:rPr lang="en-US" altLang="zh-CN" i="1" dirty="0" smtClean="0"/>
                <a:t>Dipole strength</a:t>
              </a:r>
              <a:r>
                <a:rPr lang="en-US" altLang="zh-CN" dirty="0" smtClean="0"/>
                <a:t>: B=0.01 T</a:t>
              </a:r>
              <a:endParaRPr lang="zh-CN" altLang="en-US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267744" y="1605590"/>
            <a:ext cx="5537872" cy="4370833"/>
            <a:chOff x="1828800" y="1106423"/>
            <a:chExt cx="5537872" cy="4370833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8" t="3906" r="10775" b="9350"/>
            <a:stretch/>
          </p:blipFill>
          <p:spPr bwMode="auto">
            <a:xfrm>
              <a:off x="1828800" y="1106423"/>
              <a:ext cx="5537872" cy="4370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491880" y="2286164"/>
              <a:ext cx="316835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L*=1.5m</a:t>
              </a:r>
            </a:p>
            <a:p>
              <a:r>
                <a:rPr lang="en-US" altLang="zh-CN" sz="1600" dirty="0"/>
                <a:t>L(QD0</a:t>
              </a:r>
              <a:r>
                <a:rPr lang="en-US" altLang="zh-CN" sz="1600" dirty="0" smtClean="0"/>
                <a:t>)=0.91m,  </a:t>
              </a:r>
              <a:r>
                <a:rPr lang="en-US" altLang="zh-CN" sz="1600" dirty="0"/>
                <a:t>G(QD0</a:t>
              </a:r>
              <a:r>
                <a:rPr lang="en-US" altLang="zh-CN" sz="1600" dirty="0" smtClean="0"/>
                <a:t>)=-300T/m</a:t>
              </a:r>
            </a:p>
            <a:p>
              <a:r>
                <a:rPr lang="en-US" altLang="zh-CN" sz="1600" dirty="0" smtClean="0"/>
                <a:t>L(QF1)=0.74m,   G(QF1)=106T/m</a:t>
              </a:r>
            </a:p>
            <a:p>
              <a:r>
                <a:rPr lang="en-US" altLang="zh-CN" sz="1600" dirty="0" smtClean="0"/>
                <a:t>L</a:t>
              </a:r>
              <a:r>
                <a:rPr lang="en-US" altLang="zh-CN" sz="1600" baseline="-25000" dirty="0" smtClean="0"/>
                <a:t>0</a:t>
              </a:r>
              <a:r>
                <a:rPr lang="en-US" altLang="zh-CN" sz="1600" dirty="0" smtClean="0"/>
                <a:t>=4m</a:t>
              </a:r>
              <a:endParaRPr lang="zh-CN" altLang="en-US" sz="1600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Double ring FFS design with crab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689104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=0.8m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=0.003m</a:t>
            </a:r>
          </a:p>
          <a:p>
            <a:r>
              <a:rPr lang="en-US" altLang="zh-CN" dirty="0" smtClean="0"/>
              <a:t>K2hs=23.4 m</a:t>
            </a:r>
            <a:r>
              <a:rPr lang="en-US" altLang="zh-CN" baseline="30000" dirty="0" smtClean="0"/>
              <a:t>-3</a:t>
            </a:r>
          </a:p>
          <a:p>
            <a:r>
              <a:rPr lang="en-US" altLang="zh-CN" dirty="0" smtClean="0"/>
              <a:t>K2vs=-126 m</a:t>
            </a:r>
            <a:r>
              <a:rPr lang="en-US" altLang="zh-CN" baseline="30000" dirty="0" smtClean="0"/>
              <a:t>-3</a:t>
            </a:r>
            <a:endParaRPr lang="zh-CN" altLang="en-US" baseline="30000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771800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19168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</a:t>
            </a:r>
          </a:p>
        </p:txBody>
      </p:sp>
      <p:sp>
        <p:nvSpPr>
          <p:cNvPr id="17" name="矩形 16"/>
          <p:cNvSpPr/>
          <p:nvPr/>
        </p:nvSpPr>
        <p:spPr>
          <a:xfrm>
            <a:off x="276672" y="6021288"/>
            <a:ext cx="874846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prstClr val="black"/>
                </a:solidFill>
              </a:rPr>
              <a:t>As </a:t>
            </a:r>
            <a:r>
              <a:rPr lang="en-US" altLang="zh-CN" sz="2000" dirty="0" err="1">
                <a:solidFill>
                  <a:prstClr val="black"/>
                </a:solidFill>
              </a:rPr>
              <a:t>Oide</a:t>
            </a:r>
            <a:r>
              <a:rPr lang="en-US" altLang="zh-CN" sz="2000" dirty="0">
                <a:solidFill>
                  <a:prstClr val="black"/>
                </a:solidFill>
              </a:rPr>
              <a:t> said, the second FFS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 of the CCS-Y section can work as the crab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, if their strengths and phases to the IP are properly chosen.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0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t="3905" r="12396" b="9532"/>
          <a:stretch/>
        </p:blipFill>
        <p:spPr bwMode="auto">
          <a:xfrm>
            <a:off x="4144488" y="1988840"/>
            <a:ext cx="4968608" cy="398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Crab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strength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7504" y="1617548"/>
            <a:ext cx="4176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The crab </a:t>
            </a:r>
            <a:r>
              <a:rPr lang="en-US" altLang="zh-CN" sz="2400" dirty="0" err="1"/>
              <a:t>sextupole</a:t>
            </a:r>
            <a:r>
              <a:rPr lang="en-US" altLang="zh-CN" sz="2400" dirty="0"/>
              <a:t> should be placed on both sides of the IP in phase with the IP in the horizontal plane and at π/2 in the vertical one.</a:t>
            </a:r>
            <a:endParaRPr lang="zh-CN" altLang="en-US" sz="2400" dirty="0"/>
          </a:p>
        </p:txBody>
      </p:sp>
      <p:sp>
        <p:nvSpPr>
          <p:cNvPr id="7" name="椭圆 6"/>
          <p:cNvSpPr/>
          <p:nvPr/>
        </p:nvSpPr>
        <p:spPr>
          <a:xfrm>
            <a:off x="6300192" y="2094240"/>
            <a:ext cx="122808" cy="288032"/>
          </a:xfrm>
          <a:prstGeom prst="ellipse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834387"/>
              </p:ext>
            </p:extLst>
          </p:nvPr>
        </p:nvGraphicFramePr>
        <p:xfrm>
          <a:off x="107504" y="4797152"/>
          <a:ext cx="4525488" cy="81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4" imgW="2755800" imgH="495000" progId="Equation.DSMT4">
                  <p:embed/>
                </p:oleObj>
              </mc:Choice>
              <mc:Fallback>
                <p:oleObj name="Equation" r:id="rId4" imgW="2755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504" y="4797152"/>
                        <a:ext cx="4525488" cy="8139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5148064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361596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5172030" y="1844824"/>
            <a:ext cx="112816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76056" y="1248216"/>
            <a:ext cx="300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ym typeface="Symbol"/>
              </a:rPr>
              <a:t></a:t>
            </a:r>
            <a:r>
              <a:rPr lang="en-US" altLang="zh-CN" baseline="-25000" dirty="0" smtClean="0">
                <a:sym typeface="Symbol"/>
              </a:rPr>
              <a:t>x</a:t>
            </a:r>
            <a:r>
              <a:rPr lang="en-US" altLang="zh-CN" dirty="0" smtClean="0">
                <a:sym typeface="Symbol"/>
              </a:rPr>
              <a:t>=2, </a:t>
            </a:r>
            <a:r>
              <a:rPr lang="zh-CN" altLang="en-US" dirty="0" smtClean="0">
                <a:sym typeface="Symbol"/>
              </a:rPr>
              <a:t>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=2.5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53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New FFS design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325920" y="1200973"/>
            <a:ext cx="6408712" cy="5569365"/>
            <a:chOff x="1325920" y="1200973"/>
            <a:chExt cx="6408712" cy="5569365"/>
          </a:xfrm>
        </p:grpSpPr>
        <p:pic>
          <p:nvPicPr>
            <p:cNvPr id="1331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7" t="4813" r="10984" b="9712"/>
            <a:stretch/>
          </p:blipFill>
          <p:spPr bwMode="auto">
            <a:xfrm>
              <a:off x="1325920" y="1772816"/>
              <a:ext cx="6408712" cy="4997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右大括号 2"/>
            <p:cNvSpPr/>
            <p:nvPr/>
          </p:nvSpPr>
          <p:spPr>
            <a:xfrm rot="16200000">
              <a:off x="2785302" y="1310002"/>
              <a:ext cx="117012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右大括号 4"/>
            <p:cNvSpPr/>
            <p:nvPr/>
          </p:nvSpPr>
          <p:spPr>
            <a:xfrm rot="16200000">
              <a:off x="4523474" y="249522"/>
              <a:ext cx="174782" cy="281403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123728" y="1200973"/>
              <a:ext cx="12241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Ec</a:t>
              </a:r>
              <a:r>
                <a:rPr lang="en-US" altLang="zh-CN" sz="1600" dirty="0" smtClean="0"/>
                <a:t>=100keV</a:t>
              </a:r>
              <a:endParaRPr lang="zh-CN" altLang="en-US" sz="1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067944" y="1200973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Ec</a:t>
              </a:r>
              <a:r>
                <a:rPr lang="en-US" altLang="zh-CN" sz="1600" dirty="0" smtClean="0"/>
                <a:t>=200keV</a:t>
              </a:r>
              <a:endParaRPr lang="zh-CN" alt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30276" y="3861048"/>
              <a:ext cx="20579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K2hs=8.2 m</a:t>
              </a:r>
              <a:r>
                <a:rPr lang="en-US" altLang="zh-CN" baseline="30000" dirty="0" smtClean="0"/>
                <a:t>-3</a:t>
              </a:r>
              <a:endParaRPr lang="en-US" altLang="zh-CN" dirty="0" smtClean="0"/>
            </a:p>
            <a:p>
              <a:r>
                <a:rPr lang="en-US" altLang="zh-CN" dirty="0" smtClean="0"/>
                <a:t>K2vs=28 m</a:t>
              </a:r>
              <a:r>
                <a:rPr lang="en-US" altLang="zh-CN" baseline="30000" dirty="0" smtClean="0"/>
                <a:t>-3</a:t>
              </a:r>
              <a:endParaRPr lang="en-US" altLang="zh-CN" baseline="30000" dirty="0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64217" y="1138904"/>
            <a:ext cx="7056784" cy="5626673"/>
            <a:chOff x="1082473" y="1143665"/>
            <a:chExt cx="7056784" cy="5626673"/>
          </a:xfrm>
        </p:grpSpPr>
        <p:pic>
          <p:nvPicPr>
            <p:cNvPr id="1331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69" t="3725" r="11369" b="9169"/>
            <a:stretch/>
          </p:blipFill>
          <p:spPr bwMode="auto">
            <a:xfrm>
              <a:off x="1082473" y="1143665"/>
              <a:ext cx="7056784" cy="5626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4610865" y="5877272"/>
              <a:ext cx="3510136" cy="83099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/>
              <a:r>
                <a:rPr lang="en-US" altLang="zh-CN" sz="1600" dirty="0">
                  <a:solidFill>
                    <a:prstClr val="black"/>
                  </a:solidFill>
                </a:rPr>
                <a:t>L*=1.5m</a:t>
              </a:r>
            </a:p>
            <a:p>
              <a:pPr lvl="0"/>
              <a:r>
                <a:rPr lang="en-US" altLang="zh-CN" sz="1600" dirty="0">
                  <a:solidFill>
                    <a:prstClr val="black"/>
                  </a:solidFill>
                </a:rPr>
                <a:t>L(QD0</a:t>
              </a:r>
              <a:r>
                <a:rPr lang="en-US" altLang="zh-CN" sz="1600" dirty="0" smtClean="0">
                  <a:solidFill>
                    <a:prstClr val="black"/>
                  </a:solidFill>
                </a:rPr>
                <a:t>)=1.3m</a:t>
              </a:r>
              <a:r>
                <a:rPr lang="en-US" altLang="zh-CN" sz="1600" dirty="0">
                  <a:solidFill>
                    <a:prstClr val="black"/>
                  </a:solidFill>
                </a:rPr>
                <a:t>,  G(QD0</a:t>
              </a:r>
              <a:r>
                <a:rPr lang="en-US" altLang="zh-CN" sz="1600" dirty="0" smtClean="0">
                  <a:solidFill>
                    <a:prstClr val="black"/>
                  </a:solidFill>
                </a:rPr>
                <a:t>)=-200T/m</a:t>
              </a:r>
              <a:endParaRPr lang="en-US" altLang="zh-CN" sz="1600" dirty="0">
                <a:solidFill>
                  <a:prstClr val="black"/>
                </a:solidFill>
              </a:endParaRPr>
            </a:p>
            <a:p>
              <a:pPr lvl="0"/>
              <a:r>
                <a:rPr lang="en-US" altLang="zh-CN" sz="1600" dirty="0">
                  <a:solidFill>
                    <a:prstClr val="black"/>
                  </a:solidFill>
                </a:rPr>
                <a:t>L(QF1)=</a:t>
              </a:r>
              <a:r>
                <a:rPr lang="en-US" altLang="zh-CN" sz="1600" dirty="0" smtClean="0">
                  <a:solidFill>
                    <a:prstClr val="black"/>
                  </a:solidFill>
                </a:rPr>
                <a:t>0.73m</a:t>
              </a:r>
              <a:r>
                <a:rPr lang="en-US" altLang="zh-CN" sz="1600" dirty="0">
                  <a:solidFill>
                    <a:prstClr val="black"/>
                  </a:solidFill>
                </a:rPr>
                <a:t>,   G(QF1)=</a:t>
              </a:r>
              <a:r>
                <a:rPr lang="en-US" altLang="zh-CN" sz="1600" dirty="0" smtClean="0">
                  <a:solidFill>
                    <a:prstClr val="black"/>
                  </a:solidFill>
                </a:rPr>
                <a:t>106T/m</a:t>
              </a:r>
              <a:endParaRPr lang="en-US" altLang="zh-CN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067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1612" y="116632"/>
            <a:ext cx="8391939" cy="100811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Combine with partial double ring lattice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7" y="1412776"/>
            <a:ext cx="8461375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545946" y="4293096"/>
            <a:ext cx="8263143" cy="2158596"/>
            <a:chOff x="545946" y="4293096"/>
            <a:chExt cx="8263143" cy="2158596"/>
          </a:xfrm>
        </p:grpSpPr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946" y="4293096"/>
              <a:ext cx="8263143" cy="2158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827584" y="5157192"/>
              <a:ext cx="100811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FFS orbit</a:t>
              </a:r>
              <a:endParaRPr lang="zh-CN" altLang="en-US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000185" y="1988840"/>
            <a:ext cx="1329513" cy="2798458"/>
            <a:chOff x="4106583" y="1988840"/>
            <a:chExt cx="1071264" cy="2798458"/>
          </a:xfrm>
        </p:grpSpPr>
        <p:sp>
          <p:nvSpPr>
            <p:cNvPr id="3" name="椭圆 2"/>
            <p:cNvSpPr/>
            <p:nvPr/>
          </p:nvSpPr>
          <p:spPr>
            <a:xfrm>
              <a:off x="4106583" y="1988840"/>
              <a:ext cx="1071264" cy="936104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 flipH="1">
              <a:off x="4451285" y="3125323"/>
              <a:ext cx="201064" cy="1661975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640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51520" y="1052736"/>
            <a:ext cx="8388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A consistent calculation method for CEPC parameter choice with carb waist scheme has been created</a:t>
            </a:r>
            <a:r>
              <a:rPr lang="en-US" altLang="zh-CN" sz="2400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 smtClean="0"/>
              <a:t>Based </a:t>
            </a:r>
            <a:r>
              <a:rPr lang="en-US" altLang="zh-CN" sz="2400" dirty="0"/>
              <a:t>on partial double ring </a:t>
            </a:r>
            <a:r>
              <a:rPr lang="en-US" altLang="zh-CN" sz="2400" dirty="0" smtClean="0"/>
              <a:t>scheme</a:t>
            </a:r>
            <a:r>
              <a:rPr lang="en-US" altLang="zh-CN" sz="2400" dirty="0"/>
              <a:t>, we get a set of Z parameter with 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3.6*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 </a:t>
            </a:r>
            <a:r>
              <a:rPr lang="en-US" altLang="zh-CN" sz="2400" kern="100" dirty="0">
                <a:latin typeface="Times New Roman"/>
                <a:cs typeface="Times New Roman"/>
              </a:rPr>
              <a:t>luminosity using 1100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bunches</a:t>
            </a:r>
            <a:r>
              <a:rPr lang="en-US" altLang="zh-CN" sz="2400" dirty="0" smtClean="0"/>
              <a:t>.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 smtClean="0"/>
              <a:t>FFS </a:t>
            </a:r>
            <a:r>
              <a:rPr lang="en-US" altLang="zh-CN" sz="2400" dirty="0" smtClean="0"/>
              <a:t>with crab </a:t>
            </a:r>
            <a:r>
              <a:rPr lang="en-US" altLang="zh-CN" sz="2400" dirty="0" err="1" smtClean="0"/>
              <a:t>sextupoles</a:t>
            </a:r>
            <a:r>
              <a:rPr lang="en-US" altLang="zh-CN" sz="2400" dirty="0" smtClean="0"/>
              <a:t> and lower </a:t>
            </a:r>
            <a:r>
              <a:rPr lang="en-US" altLang="zh-CN" sz="2400" dirty="0" err="1" smtClean="0"/>
              <a:t>emittance</a:t>
            </a:r>
            <a:r>
              <a:rPr lang="en-US" altLang="zh-CN" sz="2400" dirty="0" smtClean="0"/>
              <a:t> arc has been designed. DA optimization is undergoing</a:t>
            </a:r>
            <a:r>
              <a:rPr lang="en-US" altLang="zh-CN" sz="2400" dirty="0" smtClean="0"/>
              <a:t>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zh-CN" altLang="en-US" sz="2400" dirty="0" smtClean="0"/>
              <a:t>。。。</a:t>
            </a:r>
            <a:endParaRPr lang="en-US" altLang="zh-CN" sz="2400" dirty="0"/>
          </a:p>
          <a:p>
            <a:pPr marL="342900" lvl="0" indent="-342900">
              <a:spcBef>
                <a:spcPts val="1800"/>
              </a:spcBef>
              <a:buFont typeface="Arial" pitchFamily="34" charset="0"/>
              <a:buChar char="•"/>
            </a:pPr>
            <a:endParaRPr lang="en-US" altLang="zh-CN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uFeng\Desktop\CEPC partial double Ring layout-201510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9" y="31080"/>
            <a:ext cx="8778098" cy="683076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空心弧 3"/>
          <p:cNvSpPr/>
          <p:nvPr/>
        </p:nvSpPr>
        <p:spPr>
          <a:xfrm rot="16200000">
            <a:off x="1951048" y="3225151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空心弧 4"/>
          <p:cNvSpPr/>
          <p:nvPr/>
        </p:nvSpPr>
        <p:spPr>
          <a:xfrm rot="5400000">
            <a:off x="6989849" y="3198028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667" y="3087450"/>
            <a:ext cx="164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bypass (pp)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422815" y="3087450"/>
            <a:ext cx="1259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bypass (pp)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73521" y="2700269"/>
            <a:ext cx="4602007" cy="12926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altLang="zh-CN" sz="2400" dirty="0">
                <a:solidFill>
                  <a:prstClr val="black"/>
                </a:solidFill>
              </a:rPr>
              <a:t>Advantage: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prstClr val="black"/>
                </a:solidFill>
              </a:rPr>
              <a:t>Avoid pretzel orbit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prstClr val="black"/>
                </a:solidFill>
              </a:rPr>
              <a:t>Accommodate more bunches at Z/W energy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prstClr val="black"/>
                </a:solidFill>
              </a:rPr>
              <a:t>Reduce AC power with crab waist collision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0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9168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ym typeface="Symbol"/>
              </a:rPr>
              <a:t>y</a:t>
            </a:r>
            <a:r>
              <a:rPr lang="en-US" altLang="zh-CN" dirty="0" smtClean="0"/>
              <a:t> </a:t>
            </a:r>
            <a:r>
              <a:rPr lang="en-US" altLang="zh-CN" dirty="0"/>
              <a:t>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>
              <a:lnSpc>
                <a:spcPts val="2500"/>
              </a:lnSpc>
            </a:pPr>
            <a:endParaRPr lang="en-US" altLang="zh-CN" dirty="0" smtClean="0">
              <a:sym typeface="Symbo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859" y="5261385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8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454138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095736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671286"/>
              </p:ext>
            </p:extLst>
          </p:nvPr>
        </p:nvGraphicFramePr>
        <p:xfrm>
          <a:off x="2699792" y="5661248"/>
          <a:ext cx="3000019" cy="39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Equation" r:id="rId7" imgW="1726920" imgH="228600" progId="Equation.DSMT4">
                  <p:embed/>
                </p:oleObj>
              </mc:Choice>
              <mc:Fallback>
                <p:oleObj name="Equation" r:id="rId7" imgW="1726920" imgH="2286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661248"/>
                        <a:ext cx="3000019" cy="39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66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1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87595"/>
              </p:ext>
            </p:extLst>
          </p:nvPr>
        </p:nvGraphicFramePr>
        <p:xfrm>
          <a:off x="2843807" y="1628800"/>
          <a:ext cx="25414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8" name="Equation" r:id="rId3" imgW="1548728" imgH="444307" progId="Equation.DSMT4">
                  <p:embed/>
                </p:oleObj>
              </mc:Choice>
              <mc:Fallback>
                <p:oleObj name="Equation" r:id="rId3" imgW="1548728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1628800"/>
                        <a:ext cx="2541459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980549"/>
              </p:ext>
            </p:extLst>
          </p:nvPr>
        </p:nvGraphicFramePr>
        <p:xfrm>
          <a:off x="3347864" y="2420888"/>
          <a:ext cx="1080120" cy="83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9" name="Equation" r:id="rId5" imgW="545863" imgH="431613" progId="Equation.DSMT4">
                  <p:embed/>
                </p:oleObj>
              </mc:Choice>
              <mc:Fallback>
                <p:oleObj name="Equation" r:id="rId5" imgW="545863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1080120" cy="834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100411"/>
              </p:ext>
            </p:extLst>
          </p:nvPr>
        </p:nvGraphicFramePr>
        <p:xfrm>
          <a:off x="3275856" y="3284984"/>
          <a:ext cx="1296144" cy="812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0" name="Equation" r:id="rId7" imgW="799753" imgH="495085" progId="Equation.DSMT4">
                  <p:embed/>
                </p:oleObj>
              </mc:Choice>
              <mc:Fallback>
                <p:oleObj name="Equation" r:id="rId7" imgW="799753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1296144" cy="812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896765"/>
              </p:ext>
            </p:extLst>
          </p:nvPr>
        </p:nvGraphicFramePr>
        <p:xfrm>
          <a:off x="2483768" y="5013176"/>
          <a:ext cx="2868717" cy="8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1" name="Equation" r:id="rId9" imgW="1688760" imgH="482400" progId="Equation.DSMT4">
                  <p:embed/>
                </p:oleObj>
              </mc:Choice>
              <mc:Fallback>
                <p:oleObj name="Equation" r:id="rId9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013176"/>
                        <a:ext cx="2868717" cy="824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39752" y="602128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 smtClean="0"/>
              <a:t>: </a:t>
            </a:r>
            <a:r>
              <a:rPr lang="en-US" altLang="zh-CN" dirty="0" smtClean="0">
                <a:sym typeface="Symbol"/>
              </a:rPr>
              <a:t>y </a:t>
            </a:r>
            <a:r>
              <a:rPr lang="en-US" altLang="zh-CN" dirty="0" smtClean="0"/>
              <a:t>enhancement by crab waist, </a:t>
            </a:r>
            <a:r>
              <a:rPr lang="en-US" altLang="zh-CN" dirty="0" smtClean="0">
                <a:solidFill>
                  <a:srgbClr val="FF0000"/>
                </a:solidFill>
              </a:rPr>
              <a:t>~ 1.5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450360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Beam-beam limit: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2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468110"/>
              </p:ext>
            </p:extLst>
          </p:nvPr>
        </p:nvGraphicFramePr>
        <p:xfrm>
          <a:off x="1579563" y="2205038"/>
          <a:ext cx="48625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Equation" r:id="rId3" imgW="3060360" imgH="444240" progId="Equation.DSMT4">
                  <p:embed/>
                </p:oleObj>
              </mc:Choice>
              <mc:Fallback>
                <p:oleObj name="Equation" r:id="rId3" imgW="30603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2205038"/>
                        <a:ext cx="4862512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055545"/>
              </p:ext>
            </p:extLst>
          </p:nvPr>
        </p:nvGraphicFramePr>
        <p:xfrm>
          <a:off x="2713038" y="3213100"/>
          <a:ext cx="26971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" name="Equation" r:id="rId5" imgW="1587240" imgH="482400" progId="Equation.DSMT4">
                  <p:embed/>
                </p:oleObj>
              </mc:Choice>
              <mc:Fallback>
                <p:oleObj name="Equation" r:id="rId5" imgW="1587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213100"/>
                        <a:ext cx="26971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554729"/>
              </p:ext>
            </p:extLst>
          </p:nvPr>
        </p:nvGraphicFramePr>
        <p:xfrm>
          <a:off x="1763688" y="4901270"/>
          <a:ext cx="6681203" cy="79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" name="Equation" r:id="rId7" imgW="4114800" imgH="507960" progId="Equation.DSMT4">
                  <p:embed/>
                </p:oleObj>
              </mc:Choice>
              <mc:Fallback>
                <p:oleObj name="Equation" r:id="rId7" imgW="4114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901270"/>
                        <a:ext cx="6681203" cy="799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右大括号 7"/>
          <p:cNvSpPr/>
          <p:nvPr/>
        </p:nvSpPr>
        <p:spPr>
          <a:xfrm>
            <a:off x="6732240" y="2492896"/>
            <a:ext cx="28803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611560" y="515719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6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altLang="zh-CN" dirty="0" smtClean="0"/>
              <a:t>Parameter choice – step 3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52054"/>
              </p:ext>
            </p:extLst>
          </p:nvPr>
        </p:nvGraphicFramePr>
        <p:xfrm>
          <a:off x="2411760" y="1196752"/>
          <a:ext cx="149185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" name="Equation" r:id="rId3" imgW="1117600" imgH="431800" progId="Equation.DSMT4">
                  <p:embed/>
                </p:oleObj>
              </mc:Choice>
              <mc:Fallback>
                <p:oleObj name="Equation" r:id="rId3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196752"/>
                        <a:ext cx="149185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160697"/>
              </p:ext>
            </p:extLst>
          </p:nvPr>
        </p:nvGraphicFramePr>
        <p:xfrm>
          <a:off x="2267744" y="1860123"/>
          <a:ext cx="1777277" cy="59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" name="Equation" r:id="rId5" imgW="1447560" imgH="482400" progId="Equation.DSMT4">
                  <p:embed/>
                </p:oleObj>
              </mc:Choice>
              <mc:Fallback>
                <p:oleObj name="Equation" r:id="rId5" imgW="1447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860123"/>
                        <a:ext cx="1777277" cy="596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886256"/>
              </p:ext>
            </p:extLst>
          </p:nvPr>
        </p:nvGraphicFramePr>
        <p:xfrm>
          <a:off x="5652120" y="1512562"/>
          <a:ext cx="22844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" name="Equation" r:id="rId7" imgW="1803240" imgH="520560" progId="Equation.DSMT4">
                  <p:embed/>
                </p:oleObj>
              </mc:Choice>
              <mc:Fallback>
                <p:oleObj name="Equation" r:id="rId7" imgW="18032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512562"/>
                        <a:ext cx="2284413" cy="650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右大括号 8"/>
          <p:cNvSpPr/>
          <p:nvPr/>
        </p:nvSpPr>
        <p:spPr>
          <a:xfrm>
            <a:off x="4355976" y="1363668"/>
            <a:ext cx="252028" cy="948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4860032" y="172998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942049"/>
              </p:ext>
            </p:extLst>
          </p:nvPr>
        </p:nvGraphicFramePr>
        <p:xfrm>
          <a:off x="2813581" y="2564904"/>
          <a:ext cx="166840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0" name="Equation" r:id="rId9" imgW="1218960" imgH="393480" progId="Equation.DSMT4">
                  <p:embed/>
                </p:oleObj>
              </mc:Choice>
              <mc:Fallback>
                <p:oleObj name="Equation" r:id="rId9" imgW="1218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581" y="2564904"/>
                        <a:ext cx="1668409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右箭头 12"/>
          <p:cNvSpPr/>
          <p:nvPr/>
        </p:nvSpPr>
        <p:spPr>
          <a:xfrm>
            <a:off x="4788024" y="277378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988518"/>
              </p:ext>
            </p:extLst>
          </p:nvPr>
        </p:nvGraphicFramePr>
        <p:xfrm>
          <a:off x="6156176" y="2596937"/>
          <a:ext cx="1496078" cy="56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" name="Equation" r:id="rId11" imgW="1244520" imgH="469800" progId="Equation.DSMT4">
                  <p:embed/>
                </p:oleObj>
              </mc:Choice>
              <mc:Fallback>
                <p:oleObj name="Equation" r:id="rId11" imgW="1244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596937"/>
                        <a:ext cx="1496078" cy="569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右大括号 15"/>
          <p:cNvSpPr/>
          <p:nvPr/>
        </p:nvSpPr>
        <p:spPr>
          <a:xfrm>
            <a:off x="8287672" y="1707954"/>
            <a:ext cx="216024" cy="1281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770212"/>
              </p:ext>
            </p:extLst>
          </p:nvPr>
        </p:nvGraphicFramePr>
        <p:xfrm>
          <a:off x="2322907" y="3429000"/>
          <a:ext cx="246511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2" name="Equation" r:id="rId13" imgW="1498320" imgH="520560" progId="Equation.DSMT4">
                  <p:embed/>
                </p:oleObj>
              </mc:Choice>
              <mc:Fallback>
                <p:oleObj name="Equation" r:id="rId13" imgW="149832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907" y="3429000"/>
                        <a:ext cx="2465117" cy="86409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558697"/>
              </p:ext>
            </p:extLst>
          </p:nvPr>
        </p:nvGraphicFramePr>
        <p:xfrm>
          <a:off x="5869248" y="3212976"/>
          <a:ext cx="18653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3" name="Equation" r:id="rId15" imgW="1485720" imgH="965160" progId="Equation.DSMT4">
                  <p:embed/>
                </p:oleObj>
              </mc:Choice>
              <mc:Fallback>
                <p:oleObj name="Equation" r:id="rId15" imgW="148572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248" y="3212976"/>
                        <a:ext cx="1865313" cy="12287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988399"/>
              </p:ext>
            </p:extLst>
          </p:nvPr>
        </p:nvGraphicFramePr>
        <p:xfrm>
          <a:off x="1475656" y="4653136"/>
          <a:ext cx="43681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4" name="Equation" r:id="rId17" imgW="3492360" imgH="863280" progId="Equation.DSMT4">
                  <p:embed/>
                </p:oleObj>
              </mc:Choice>
              <mc:Fallback>
                <p:oleObj name="Equation" r:id="rId17" imgW="3492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5656" y="4653136"/>
                        <a:ext cx="436813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214432" y="48691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sym typeface="Symbol"/>
              </a:rPr>
              <a:t></a:t>
            </a:r>
            <a:r>
              <a:rPr lang="en-US" altLang="zh-CN" dirty="0" smtClean="0">
                <a:sym typeface="Symbol"/>
              </a:rPr>
              <a:t>-- phase advance/cell, </a:t>
            </a:r>
            <a:r>
              <a:rPr lang="en-US" altLang="zh-CN" i="1" dirty="0" smtClean="0">
                <a:sym typeface="Symbol"/>
              </a:rPr>
              <a:t></a:t>
            </a:r>
            <a:r>
              <a:rPr lang="en-US" altLang="zh-CN" dirty="0" smtClean="0">
                <a:sym typeface="Symbol"/>
              </a:rPr>
              <a:t>-- bending angle/cell.</a:t>
            </a:r>
            <a:endParaRPr lang="zh-CN" altLang="en-US" dirty="0"/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545616"/>
              </p:ext>
            </p:extLst>
          </p:nvPr>
        </p:nvGraphicFramePr>
        <p:xfrm>
          <a:off x="2999929" y="5949280"/>
          <a:ext cx="2004119" cy="79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" name="Equation" r:id="rId19" imgW="1473120" imgH="583920" progId="Equation.DSMT4">
                  <p:embed/>
                </p:oleObj>
              </mc:Choice>
              <mc:Fallback>
                <p:oleObj name="Equation" r:id="rId19" imgW="14731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929" y="5949280"/>
                        <a:ext cx="2004119" cy="792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接箭头连接符 25"/>
          <p:cNvCxnSpPr/>
          <p:nvPr/>
        </p:nvCxnSpPr>
        <p:spPr>
          <a:xfrm>
            <a:off x="5004048" y="37890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3648" y="60212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Estimate :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1336366"/>
            <a:ext cx="208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 life time: 30 min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71600" y="19534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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71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4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775335"/>
              </p:ext>
            </p:extLst>
          </p:nvPr>
        </p:nvGraphicFramePr>
        <p:xfrm>
          <a:off x="1835696" y="1772816"/>
          <a:ext cx="28940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" name="Equation" r:id="rId3" imgW="1562040" imgH="520560" progId="Equation.DSMT4">
                  <p:embed/>
                </p:oleObj>
              </mc:Choice>
              <mc:Fallback>
                <p:oleObj name="Equation" r:id="rId3" imgW="15620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772816"/>
                        <a:ext cx="2894012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586694"/>
              </p:ext>
            </p:extLst>
          </p:nvPr>
        </p:nvGraphicFramePr>
        <p:xfrm>
          <a:off x="6588224" y="1916832"/>
          <a:ext cx="936104" cy="62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6" name="Equation" r:id="rId5" imgW="647700" imgH="431800" progId="Equation.DSMT4">
                  <p:embed/>
                </p:oleObj>
              </mc:Choice>
              <mc:Fallback>
                <p:oleObj name="Equation" r:id="rId5" imgW="647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916832"/>
                        <a:ext cx="936104" cy="624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>
            <a:off x="5148064" y="21328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58402"/>
              </p:ext>
            </p:extLst>
          </p:nvPr>
        </p:nvGraphicFramePr>
        <p:xfrm>
          <a:off x="2051720" y="3284984"/>
          <a:ext cx="1584176" cy="80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7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84984"/>
                        <a:ext cx="1584176" cy="802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710040"/>
              </p:ext>
            </p:extLst>
          </p:nvPr>
        </p:nvGraphicFramePr>
        <p:xfrm>
          <a:off x="2339751" y="4221088"/>
          <a:ext cx="127072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8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9751" y="4221088"/>
                        <a:ext cx="127072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右大括号 11"/>
          <p:cNvSpPr/>
          <p:nvPr/>
        </p:nvSpPr>
        <p:spPr>
          <a:xfrm>
            <a:off x="3851920" y="3645024"/>
            <a:ext cx="216024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883295"/>
              </p:ext>
            </p:extLst>
          </p:nvPr>
        </p:nvGraphicFramePr>
        <p:xfrm>
          <a:off x="4661062" y="3751836"/>
          <a:ext cx="2846211" cy="90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9" name="Equation" r:id="rId11" imgW="1523880" imgH="482400" progId="Equation.DSMT4">
                  <p:embed/>
                </p:oleObj>
              </mc:Choice>
              <mc:Fallback>
                <p:oleObj name="Equation" r:id="rId11" imgW="1523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61062" y="3751836"/>
                        <a:ext cx="2846211" cy="90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780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5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57179"/>
              </p:ext>
            </p:extLst>
          </p:nvPr>
        </p:nvGraphicFramePr>
        <p:xfrm>
          <a:off x="3643380" y="3968189"/>
          <a:ext cx="1315157" cy="68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380" y="3968189"/>
                        <a:ext cx="1315157" cy="687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114474"/>
              </p:ext>
            </p:extLst>
          </p:nvPr>
        </p:nvGraphicFramePr>
        <p:xfrm>
          <a:off x="3059832" y="4972304"/>
          <a:ext cx="360069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" name="Equation" r:id="rId5" imgW="2323800" imgH="507960" progId="Equation.DSMT4">
                  <p:embed/>
                </p:oleObj>
              </mc:Choice>
              <mc:Fallback>
                <p:oleObj name="Equation" r:id="rId5" imgW="2323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2304"/>
                        <a:ext cx="3600699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799"/>
            <a:ext cx="5362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Hour glass effect: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7" y="3645024"/>
            <a:ext cx="763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Effective bunch length: </a:t>
            </a:r>
            <a:r>
              <a:rPr lang="zh-CN" altLang="en-US" dirty="0"/>
              <a:t> </a:t>
            </a:r>
            <a:r>
              <a:rPr lang="en-US" altLang="zh-CN" dirty="0" smtClean="0"/>
              <a:t>overlap </a:t>
            </a:r>
            <a:r>
              <a:rPr lang="en-US" altLang="zh-CN" dirty="0"/>
              <a:t>area of colliding bunches </a:t>
            </a:r>
          </a:p>
          <a:p>
            <a:endParaRPr lang="zh-CN" alt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401846"/>
              </p:ext>
            </p:extLst>
          </p:nvPr>
        </p:nvGraphicFramePr>
        <p:xfrm>
          <a:off x="3970732" y="6165304"/>
          <a:ext cx="105851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" name="Equation" r:id="rId8" imgW="558800" imgH="228600" progId="Equation.DSMT4">
                  <p:embed/>
                </p:oleObj>
              </mc:Choice>
              <mc:Fallback>
                <p:oleObj name="Equation" r:id="rId8" imgW="55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732" y="6165304"/>
                        <a:ext cx="1058518" cy="43204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右箭头 9"/>
          <p:cNvSpPr/>
          <p:nvPr/>
        </p:nvSpPr>
        <p:spPr>
          <a:xfrm>
            <a:off x="2555776" y="622012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2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3243</TotalTime>
  <Words>859</Words>
  <Application>Microsoft Office PowerPoint</Application>
  <PresentationFormat>全屏显示(4:3)</PresentationFormat>
  <Paragraphs>284</Paragraphs>
  <Slides>17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Office 主题</vt:lpstr>
      <vt:lpstr>Equation</vt:lpstr>
      <vt:lpstr>CEPC partial double ring scheme and crab-waist parameters</vt:lpstr>
      <vt:lpstr>PowerPoint 演示文稿</vt:lpstr>
      <vt:lpstr>Machine constraints / given parameters</vt:lpstr>
      <vt:lpstr>Constraints for parameter choice</vt:lpstr>
      <vt:lpstr>Parameter choice – step 1</vt:lpstr>
      <vt:lpstr>Parameter choice – step 2</vt:lpstr>
      <vt:lpstr>Parameter choice – step 3</vt:lpstr>
      <vt:lpstr>Parameter choice – step 4</vt:lpstr>
      <vt:lpstr>Parameter choice – step 5</vt:lpstr>
      <vt:lpstr>Parameter choice – step 6</vt:lpstr>
      <vt:lpstr>Parameter choice – step 7</vt:lpstr>
      <vt:lpstr>Primary parameter for CEPC double ring</vt:lpstr>
      <vt:lpstr> Double ring FFS design with crab sextupoles</vt:lpstr>
      <vt:lpstr>Crab sextupole strength</vt:lpstr>
      <vt:lpstr>New FFS design</vt:lpstr>
      <vt:lpstr>Combine with partial double ring lattice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59</cp:revision>
  <dcterms:created xsi:type="dcterms:W3CDTF">2015-12-30T07:06:21Z</dcterms:created>
  <dcterms:modified xsi:type="dcterms:W3CDTF">2016-01-29T07:47:21Z</dcterms:modified>
</cp:coreProperties>
</file>