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4" r:id="rId3"/>
    <p:sldId id="261" r:id="rId4"/>
    <p:sldId id="262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7" r:id="rId13"/>
    <p:sldId id="276" r:id="rId14"/>
    <p:sldId id="277" r:id="rId15"/>
    <p:sldId id="283" r:id="rId16"/>
    <p:sldId id="278" r:id="rId17"/>
    <p:sldId id="28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32.bin"/><Relationship Id="rId7" Type="http://schemas.openxmlformats.org/officeDocument/2006/relationships/hyperlink" Target="https://inspirehep.net/record/1298149/files/Photon%202013_07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5.wmf"/><Relationship Id="rId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partial double </a:t>
            </a:r>
            <a:r>
              <a:rPr lang="en-US" altLang="zh-CN" dirty="0"/>
              <a:t>ring scheme and </a:t>
            </a:r>
            <a:r>
              <a:rPr lang="en-US" altLang="zh-CN" dirty="0" smtClean="0"/>
              <a:t>crab-waist </a:t>
            </a:r>
            <a:r>
              <a:rPr lang="en-US" altLang="zh-CN" dirty="0"/>
              <a:t>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9582" y="4005064"/>
            <a:ext cx="77408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Ming Xiao,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Cui, </a:t>
            </a:r>
            <a:r>
              <a:rPr lang="en-US" altLang="zh-CN" sz="2800" dirty="0" err="1" smtClean="0"/>
              <a:t>Yuanyuan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Guo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8132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CEPC AP meeting, 2016.01.29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30523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4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20405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5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47800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6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76738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7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Beam </a:t>
            </a:r>
            <a:r>
              <a:rPr lang="en-US" altLang="zh-CN" sz="2000" dirty="0"/>
              <a:t>lifetime due to radiative </a:t>
            </a:r>
            <a:r>
              <a:rPr lang="en-US" altLang="zh-CN" sz="2000" dirty="0" err="1"/>
              <a:t>Bhabha</a:t>
            </a:r>
            <a:r>
              <a:rPr lang="en-US" altLang="zh-CN" sz="2000" dirty="0"/>
              <a:t> scattering</a:t>
            </a:r>
            <a:endParaRPr lang="zh-CN" alt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80768"/>
              </p:ext>
            </p:extLst>
          </p:nvPr>
        </p:nvGraphicFramePr>
        <p:xfrm>
          <a:off x="1907704" y="2060848"/>
          <a:ext cx="4178524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60848"/>
                        <a:ext cx="4178524" cy="64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053509"/>
              </p:ext>
            </p:extLst>
          </p:nvPr>
        </p:nvGraphicFramePr>
        <p:xfrm>
          <a:off x="2378624" y="3429000"/>
          <a:ext cx="2520280" cy="7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7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8624" y="3429000"/>
                        <a:ext cx="2520280" cy="7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2852936"/>
            <a:ext cx="4285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Beam lifetime </a:t>
            </a:r>
            <a:r>
              <a:rPr lang="en-US" altLang="zh-CN" sz="2000" dirty="0"/>
              <a:t>due to </a:t>
            </a:r>
            <a:r>
              <a:rPr lang="en-US" altLang="zh-CN" sz="2000" dirty="0" err="1"/>
              <a:t>Beamstrahlung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467544" y="632331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*V.I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Telnov</a:t>
            </a:r>
            <a:r>
              <a:rPr lang="en-US" altLang="zh-CN" sz="1400" dirty="0"/>
              <a:t>, "Issues with current designs for </a:t>
            </a:r>
            <a:r>
              <a:rPr lang="en-US" altLang="zh-CN" sz="1400" dirty="0" err="1"/>
              <a:t>e+e</a:t>
            </a:r>
            <a:r>
              <a:rPr lang="en-US" altLang="zh-CN" sz="1400" dirty="0"/>
              <a:t>- and </a:t>
            </a:r>
            <a:r>
              <a:rPr lang="en-US" altLang="zh-CN" sz="1400" dirty="0" err="1"/>
              <a:t>gammagamma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colliders“,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Photon2013 (2013) </a:t>
            </a:r>
            <a:r>
              <a:rPr lang="en-US" altLang="zh-CN" sz="1400" dirty="0" smtClean="0"/>
              <a:t>070. </a:t>
            </a:r>
            <a:r>
              <a:rPr lang="en-US" altLang="zh-CN" sz="1400" dirty="0">
                <a:hlinkClick r:id="rId7"/>
              </a:rPr>
              <a:t>https://inspirehep.net/record/1298149/files/Photon%202013_070.pdf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39466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HOM power per cavity</a:t>
            </a:r>
            <a:endParaRPr lang="zh-CN" altLang="en-US" sz="2000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598792"/>
              </p:ext>
            </p:extLst>
          </p:nvPr>
        </p:nvGraphicFramePr>
        <p:xfrm>
          <a:off x="4247964" y="5478836"/>
          <a:ext cx="2212508" cy="67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Equation" r:id="rId8" imgW="1981080" imgH="571320" progId="Equation.DSMT4">
                  <p:embed/>
                </p:oleObj>
              </mc:Choice>
              <mc:Fallback>
                <p:oleObj name="Equation" r:id="rId8" imgW="1981080" imgH="57132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964" y="5478836"/>
                        <a:ext cx="2212508" cy="671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25192"/>
              </p:ext>
            </p:extLst>
          </p:nvPr>
        </p:nvGraphicFramePr>
        <p:xfrm>
          <a:off x="3707904" y="4643749"/>
          <a:ext cx="3354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Equation" r:id="rId10" imgW="1726920" imgH="228600" progId="Equation.DSMT4">
                  <p:embed/>
                </p:oleObj>
              </mc:Choice>
              <mc:Fallback>
                <p:oleObj name="Equation" r:id="rId10" imgW="172692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643749"/>
                        <a:ext cx="33543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95736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HOM loss factor: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1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06652"/>
              </p:ext>
            </p:extLst>
          </p:nvPr>
        </p:nvGraphicFramePr>
        <p:xfrm>
          <a:off x="107504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0.058/0.0016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0.115/0.001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2.32/0.0058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2.56/0.0078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907704" y="1689104"/>
            <a:ext cx="7123216" cy="4984873"/>
            <a:chOff x="1907704" y="1689104"/>
            <a:chExt cx="7123216" cy="4984873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69" t="2817" r="12011" b="9713"/>
            <a:stretch/>
          </p:blipFill>
          <p:spPr bwMode="auto">
            <a:xfrm>
              <a:off x="1907704" y="2266568"/>
              <a:ext cx="5458968" cy="4407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椭圆 4"/>
            <p:cNvSpPr/>
            <p:nvPr/>
          </p:nvSpPr>
          <p:spPr>
            <a:xfrm>
              <a:off x="4224536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326260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5120" y="16891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Critical energy: </a:t>
              </a:r>
              <a:r>
                <a:rPr lang="en-US" altLang="zh-CN" i="1" dirty="0" err="1" smtClean="0"/>
                <a:t>E</a:t>
              </a:r>
              <a:r>
                <a:rPr lang="en-US" altLang="zh-CN" dirty="0" err="1" smtClean="0"/>
                <a:t>c</a:t>
              </a:r>
              <a:r>
                <a:rPr lang="en-US" altLang="zh-CN" dirty="0" smtClean="0"/>
                <a:t>=100 </a:t>
              </a:r>
              <a:r>
                <a:rPr lang="en-US" altLang="zh-CN" dirty="0" err="1" smtClean="0"/>
                <a:t>keV</a:t>
              </a:r>
              <a:endParaRPr lang="en-US" altLang="zh-CN" dirty="0" smtClean="0"/>
            </a:p>
            <a:p>
              <a:r>
                <a:rPr lang="en-US" altLang="zh-CN" i="1" dirty="0" smtClean="0"/>
                <a:t>Dipole strength</a:t>
              </a:r>
              <a:r>
                <a:rPr lang="en-US" altLang="zh-CN" dirty="0" smtClean="0"/>
                <a:t>: B=0.01 T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267744" y="1605590"/>
            <a:ext cx="5537872" cy="4370833"/>
            <a:chOff x="1828800" y="1106423"/>
            <a:chExt cx="5537872" cy="4370833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8" t="3906" r="10775" b="9350"/>
            <a:stretch/>
          </p:blipFill>
          <p:spPr bwMode="auto">
            <a:xfrm>
              <a:off x="1828800" y="1106423"/>
              <a:ext cx="5537872" cy="4370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491880" y="2286164"/>
              <a:ext cx="316835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L*=1.5m</a:t>
              </a:r>
            </a:p>
            <a:p>
              <a:r>
                <a:rPr lang="en-US" altLang="zh-CN" sz="1600" dirty="0"/>
                <a:t>L(QD0</a:t>
              </a:r>
              <a:r>
                <a:rPr lang="en-US" altLang="zh-CN" sz="1600" dirty="0" smtClean="0"/>
                <a:t>)=0.91m,  </a:t>
              </a:r>
              <a:r>
                <a:rPr lang="en-US" altLang="zh-CN" sz="1600" dirty="0"/>
                <a:t>G(QD0</a:t>
              </a:r>
              <a:r>
                <a:rPr lang="en-US" altLang="zh-CN" sz="1600" dirty="0" smtClean="0"/>
                <a:t>)=-300T/m</a:t>
              </a:r>
            </a:p>
            <a:p>
              <a:r>
                <a:rPr lang="en-US" altLang="zh-CN" sz="1600" dirty="0" smtClean="0"/>
                <a:t>L(QF1)=0.74m,   G(QF1)=106T/m</a:t>
              </a:r>
            </a:p>
            <a:p>
              <a:r>
                <a:rPr lang="en-US" altLang="zh-CN" sz="1600" dirty="0" smtClean="0"/>
                <a:t>L</a:t>
              </a:r>
              <a:r>
                <a:rPr lang="en-US" altLang="zh-CN" sz="1600" baseline="-25000" dirty="0" smtClean="0"/>
                <a:t>0</a:t>
              </a:r>
              <a:r>
                <a:rPr lang="en-US" altLang="zh-CN" sz="1600" dirty="0" smtClean="0"/>
                <a:t>=4m</a:t>
              </a:r>
              <a:endParaRPr lang="zh-CN" altLang="en-US" sz="1600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89104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=0.8m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=0.003m</a:t>
            </a:r>
          </a:p>
          <a:p>
            <a:r>
              <a:rPr lang="en-US" altLang="zh-CN" dirty="0" smtClean="0"/>
              <a:t>K2hs=23.4 m</a:t>
            </a:r>
            <a:r>
              <a:rPr lang="en-US" altLang="zh-CN" baseline="30000" dirty="0" smtClean="0"/>
              <a:t>-3</a:t>
            </a:r>
          </a:p>
          <a:p>
            <a:r>
              <a:rPr lang="en-US" altLang="zh-CN" dirty="0" smtClean="0"/>
              <a:t>K2vs=-126 m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2771800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276672" y="6021288"/>
            <a:ext cx="874846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As </a:t>
            </a:r>
            <a:r>
              <a:rPr lang="en-US" altLang="zh-CN" sz="2000" dirty="0" err="1">
                <a:solidFill>
                  <a:prstClr val="black"/>
                </a:solidFill>
              </a:rPr>
              <a:t>Oide</a:t>
            </a:r>
            <a:r>
              <a:rPr lang="en-US" altLang="zh-CN" sz="2000" dirty="0">
                <a:solidFill>
                  <a:prstClr val="black"/>
                </a:solidFill>
              </a:rPr>
              <a:t> said, the second 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can work as the crab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, if their strengths and phases to the IP are properly chosen.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t="3905" r="12396" b="9532"/>
          <a:stretch/>
        </p:blipFill>
        <p:spPr bwMode="auto">
          <a:xfrm>
            <a:off x="4144488" y="1988840"/>
            <a:ext cx="4968608" cy="398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Crab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strength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617548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The crab </a:t>
            </a:r>
            <a:r>
              <a:rPr lang="en-US" altLang="zh-CN" sz="2400" dirty="0" err="1"/>
              <a:t>sextupole</a:t>
            </a:r>
            <a:r>
              <a:rPr lang="en-US" altLang="zh-CN" sz="2400" dirty="0"/>
              <a:t> should be placed on both sides of the IP in phase with the IP in the horizontal plane and at π/2 in the vertical one.</a:t>
            </a:r>
            <a:endParaRPr lang="zh-CN" altLang="en-US" sz="2400" dirty="0"/>
          </a:p>
        </p:txBody>
      </p:sp>
      <p:sp>
        <p:nvSpPr>
          <p:cNvPr id="7" name="椭圆 6"/>
          <p:cNvSpPr/>
          <p:nvPr/>
        </p:nvSpPr>
        <p:spPr>
          <a:xfrm>
            <a:off x="6300192" y="2094240"/>
            <a:ext cx="12280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834387"/>
              </p:ext>
            </p:extLst>
          </p:nvPr>
        </p:nvGraphicFramePr>
        <p:xfrm>
          <a:off x="107504" y="4797152"/>
          <a:ext cx="4525488" cy="81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4" imgW="2755800" imgH="495000" progId="Equation.DSMT4">
                  <p:embed/>
                </p:oleObj>
              </mc:Choice>
              <mc:Fallback>
                <p:oleObj name="Equation" r:id="rId4" imgW="27558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4797152"/>
                        <a:ext cx="4525488" cy="813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5148064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361596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5172030" y="1844824"/>
            <a:ext cx="11281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76056" y="1248216"/>
            <a:ext cx="300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x</a:t>
            </a:r>
            <a:r>
              <a:rPr lang="en-US" altLang="zh-CN" dirty="0" smtClean="0">
                <a:sym typeface="Symbol"/>
              </a:rPr>
              <a:t>=2, </a:t>
            </a:r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=2.5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3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New FFS design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325920" y="1200973"/>
            <a:ext cx="6408712" cy="5569365"/>
            <a:chOff x="1325920" y="1200973"/>
            <a:chExt cx="6408712" cy="5569365"/>
          </a:xfrm>
        </p:grpSpPr>
        <p:pic>
          <p:nvPicPr>
            <p:cNvPr id="133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7" t="4813" r="10984" b="9712"/>
            <a:stretch/>
          </p:blipFill>
          <p:spPr bwMode="auto">
            <a:xfrm>
              <a:off x="1325920" y="1772816"/>
              <a:ext cx="6408712" cy="4997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右大括号 2"/>
            <p:cNvSpPr/>
            <p:nvPr/>
          </p:nvSpPr>
          <p:spPr>
            <a:xfrm rot="16200000">
              <a:off x="2785302" y="1310002"/>
              <a:ext cx="117012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右大括号 4"/>
            <p:cNvSpPr/>
            <p:nvPr/>
          </p:nvSpPr>
          <p:spPr>
            <a:xfrm rot="16200000">
              <a:off x="4523474" y="249522"/>
              <a:ext cx="174782" cy="281403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23728" y="1200973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Ec</a:t>
              </a:r>
              <a:r>
                <a:rPr lang="en-US" altLang="zh-CN" sz="1600" dirty="0" smtClean="0"/>
                <a:t>=100keV</a:t>
              </a:r>
              <a:endParaRPr lang="zh-CN" alt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67944" y="1200973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Ec</a:t>
              </a:r>
              <a:r>
                <a:rPr lang="en-US" altLang="zh-CN" sz="1600" dirty="0" smtClean="0"/>
                <a:t>=200keV</a:t>
              </a:r>
              <a:endParaRPr lang="zh-CN" alt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30276" y="3861048"/>
              <a:ext cx="20579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K2hs=8.2 m</a:t>
              </a:r>
              <a:r>
                <a:rPr lang="en-US" altLang="zh-CN" baseline="30000" dirty="0" smtClean="0"/>
                <a:t>-3</a:t>
              </a:r>
              <a:endParaRPr lang="en-US" altLang="zh-CN" dirty="0" smtClean="0"/>
            </a:p>
            <a:p>
              <a:r>
                <a:rPr lang="en-US" altLang="zh-CN" dirty="0" smtClean="0"/>
                <a:t>K2vs=28 m</a:t>
              </a:r>
              <a:r>
                <a:rPr lang="en-US" altLang="zh-CN" baseline="30000" dirty="0" smtClean="0"/>
                <a:t>-3</a:t>
              </a:r>
              <a:endParaRPr lang="en-US" altLang="zh-CN" baseline="30000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64217" y="1138904"/>
            <a:ext cx="7056784" cy="5626673"/>
            <a:chOff x="1082473" y="1143665"/>
            <a:chExt cx="7056784" cy="5626673"/>
          </a:xfrm>
        </p:grpSpPr>
        <p:pic>
          <p:nvPicPr>
            <p:cNvPr id="1331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69" t="3725" r="11369" b="9169"/>
            <a:stretch/>
          </p:blipFill>
          <p:spPr bwMode="auto">
            <a:xfrm>
              <a:off x="1082473" y="1143665"/>
              <a:ext cx="7056784" cy="5626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4610865" y="5877272"/>
              <a:ext cx="3510136" cy="83099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/>
              <a:r>
                <a:rPr lang="en-US" altLang="zh-CN" sz="1600" dirty="0">
                  <a:solidFill>
                    <a:prstClr val="black"/>
                  </a:solidFill>
                </a:rPr>
                <a:t>L*=1.5m</a:t>
              </a:r>
            </a:p>
            <a:p>
              <a:pPr lvl="0"/>
              <a:r>
                <a:rPr lang="en-US" altLang="zh-CN" sz="1600" dirty="0">
                  <a:solidFill>
                    <a:prstClr val="black"/>
                  </a:solidFill>
                </a:rPr>
                <a:t>L(QD0</a:t>
              </a:r>
              <a:r>
                <a:rPr lang="en-US" altLang="zh-CN" sz="1600" dirty="0" smtClean="0">
                  <a:solidFill>
                    <a:prstClr val="black"/>
                  </a:solidFill>
                </a:rPr>
                <a:t>)=1.3m</a:t>
              </a:r>
              <a:r>
                <a:rPr lang="en-US" altLang="zh-CN" sz="1600" dirty="0">
                  <a:solidFill>
                    <a:prstClr val="black"/>
                  </a:solidFill>
                </a:rPr>
                <a:t>,  G(QD0</a:t>
              </a:r>
              <a:r>
                <a:rPr lang="en-US" altLang="zh-CN" sz="1600" dirty="0" smtClean="0">
                  <a:solidFill>
                    <a:prstClr val="black"/>
                  </a:solidFill>
                </a:rPr>
                <a:t>)=-200T/m</a:t>
              </a:r>
              <a:endParaRPr lang="en-US" altLang="zh-CN" sz="1600" dirty="0">
                <a:solidFill>
                  <a:prstClr val="black"/>
                </a:solidFill>
              </a:endParaRPr>
            </a:p>
            <a:p>
              <a:pPr lvl="0"/>
              <a:r>
                <a:rPr lang="en-US" altLang="zh-CN" sz="1600" dirty="0">
                  <a:solidFill>
                    <a:prstClr val="black"/>
                  </a:solidFill>
                </a:rPr>
                <a:t>L(QF1)=</a:t>
              </a:r>
              <a:r>
                <a:rPr lang="en-US" altLang="zh-CN" sz="1600" dirty="0" smtClean="0">
                  <a:solidFill>
                    <a:prstClr val="black"/>
                  </a:solidFill>
                </a:rPr>
                <a:t>0.73m</a:t>
              </a:r>
              <a:r>
                <a:rPr lang="en-US" altLang="zh-CN" sz="1600" dirty="0">
                  <a:solidFill>
                    <a:prstClr val="black"/>
                  </a:solidFill>
                </a:rPr>
                <a:t>,   G(QF1)=</a:t>
              </a:r>
              <a:r>
                <a:rPr lang="en-US" altLang="zh-CN" sz="1600" dirty="0" smtClean="0">
                  <a:solidFill>
                    <a:prstClr val="black"/>
                  </a:solidFill>
                </a:rPr>
                <a:t>106T/m</a:t>
              </a:r>
              <a:endParaRPr lang="en-US" altLang="zh-CN" sz="1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06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612" y="116632"/>
            <a:ext cx="8391939" cy="100811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Combine with partial double ring lattice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7" y="1412776"/>
            <a:ext cx="8461375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545946" y="4293096"/>
            <a:ext cx="8263143" cy="2158596"/>
            <a:chOff x="545946" y="4293096"/>
            <a:chExt cx="8263143" cy="2158596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946" y="4293096"/>
              <a:ext cx="8263143" cy="2158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827584" y="5157192"/>
              <a:ext cx="100811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FFS orbit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000185" y="1988840"/>
            <a:ext cx="1329513" cy="2798458"/>
            <a:chOff x="4106583" y="1988840"/>
            <a:chExt cx="1071264" cy="2798458"/>
          </a:xfrm>
        </p:grpSpPr>
        <p:sp>
          <p:nvSpPr>
            <p:cNvPr id="3" name="椭圆 2"/>
            <p:cNvSpPr/>
            <p:nvPr/>
          </p:nvSpPr>
          <p:spPr>
            <a:xfrm>
              <a:off x="4106583" y="1988840"/>
              <a:ext cx="1071264" cy="936104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H="1">
              <a:off x="4451285" y="3125323"/>
              <a:ext cx="201064" cy="1661975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640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1520" y="1052736"/>
            <a:ext cx="8388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A consistent calculation method for CEPC parameter choice with carb waist scheme has been created</a:t>
            </a:r>
            <a:r>
              <a:rPr lang="en-US" altLang="zh-CN" sz="24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Based </a:t>
            </a:r>
            <a:r>
              <a:rPr lang="en-US" altLang="zh-CN" sz="2400" dirty="0"/>
              <a:t>on partial double ring </a:t>
            </a:r>
            <a:r>
              <a:rPr lang="en-US" altLang="zh-CN" sz="2400" dirty="0" smtClean="0"/>
              <a:t>scheme</a:t>
            </a:r>
            <a:r>
              <a:rPr lang="en-US" altLang="zh-CN" sz="2400" dirty="0"/>
              <a:t>, we get a set of Z parameter with 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3.6*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 </a:t>
            </a:r>
            <a:r>
              <a:rPr lang="en-US" altLang="zh-CN" sz="2400" kern="100" dirty="0">
                <a:latin typeface="Times New Roman"/>
                <a:cs typeface="Times New Roman"/>
              </a:rPr>
              <a:t>luminosity using 1100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bunches</a:t>
            </a:r>
            <a:r>
              <a:rPr lang="en-US" altLang="zh-CN" sz="2400" dirty="0" smtClean="0"/>
              <a:t>.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FFS </a:t>
            </a:r>
            <a:r>
              <a:rPr lang="en-US" altLang="zh-CN" sz="2400" dirty="0" smtClean="0"/>
              <a:t>with crab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and lower </a:t>
            </a:r>
            <a:r>
              <a:rPr lang="en-US" altLang="zh-CN" sz="2400" dirty="0" err="1" smtClean="0"/>
              <a:t>emittance</a:t>
            </a:r>
            <a:r>
              <a:rPr lang="en-US" altLang="zh-CN" sz="2400" dirty="0" smtClean="0"/>
              <a:t> arc has been designed. DA optimization is undergoing</a:t>
            </a:r>
            <a:r>
              <a:rPr lang="en-US" altLang="zh-CN" sz="2400" dirty="0" smtClean="0"/>
              <a:t>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zh-CN" altLang="en-US" sz="2400" dirty="0" smtClean="0"/>
              <a:t>。。。</a:t>
            </a:r>
            <a:endParaRPr lang="en-US" altLang="zh-CN" sz="2400" dirty="0"/>
          </a:p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endParaRPr lang="en-US" altLang="zh-C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空心弧 3"/>
          <p:cNvSpPr/>
          <p:nvPr/>
        </p:nvSpPr>
        <p:spPr>
          <a:xfrm rot="16200000">
            <a:off x="1951048" y="3225151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rot="5400000">
            <a:off x="6989849" y="3198028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67" y="3087450"/>
            <a:ext cx="164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bypass (pp)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422815" y="3087450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bypass (pp)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73521" y="2700269"/>
            <a:ext cx="4602007" cy="12926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prstClr val="black"/>
                </a:solidFill>
              </a:rPr>
              <a:t>Advantage: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Avoid pretzel orbit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Accommodate more bunches at Z/W energy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Reduce AC power with crab waist collision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59" y="5261385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45413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095736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71286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66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87595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980549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00411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896765"/>
              </p:ext>
            </p:extLst>
          </p:nvPr>
        </p:nvGraphicFramePr>
        <p:xfrm>
          <a:off x="2483768" y="5013176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13176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39752" y="60212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</a:t>
            </a:r>
            <a:r>
              <a:rPr lang="en-US" altLang="zh-CN" dirty="0" smtClean="0">
                <a:sym typeface="Symbol"/>
              </a:rPr>
              <a:t>y </a:t>
            </a:r>
            <a:r>
              <a:rPr lang="en-US" altLang="zh-CN" dirty="0" smtClean="0"/>
              <a:t>enhancement by crab waist, </a:t>
            </a:r>
            <a:r>
              <a:rPr lang="en-US" altLang="zh-CN" dirty="0" smtClean="0">
                <a:solidFill>
                  <a:srgbClr val="FF0000"/>
                </a:solidFill>
              </a:rPr>
              <a:t>~ 1.5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468110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55545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54729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52054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160697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86256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42049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988518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70212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2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58697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3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988399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45616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1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775335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86694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8402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7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710040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8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883295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9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8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57179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14474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401846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2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3243</TotalTime>
  <Words>859</Words>
  <Application>Microsoft Office PowerPoint</Application>
  <PresentationFormat>全屏显示(4:3)</PresentationFormat>
  <Paragraphs>284</Paragraphs>
  <Slides>17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Office 主题</vt:lpstr>
      <vt:lpstr>Equation</vt:lpstr>
      <vt:lpstr>CEPC partial double ring scheme and crab-waist parameters</vt:lpstr>
      <vt:lpstr>PowerPoint 演示文稿</vt:lpstr>
      <vt:lpstr>Machine constraints / given parameters</vt:lpstr>
      <vt:lpstr>Constraints for parameter choice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Primary parameter for CEPC double ring</vt:lpstr>
      <vt:lpstr> Double ring FFS design with crab sextupoles</vt:lpstr>
      <vt:lpstr>Crab sextupole strength</vt:lpstr>
      <vt:lpstr>New FFS design</vt:lpstr>
      <vt:lpstr>Combine with partial double ring lattice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59</cp:revision>
  <dcterms:created xsi:type="dcterms:W3CDTF">2015-12-30T07:06:21Z</dcterms:created>
  <dcterms:modified xsi:type="dcterms:W3CDTF">2016-01-29T07:47:21Z</dcterms:modified>
</cp:coreProperties>
</file>