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8" r:id="rId8"/>
    <p:sldId id="264" r:id="rId9"/>
    <p:sldId id="265" r:id="rId10"/>
    <p:sldId id="266" r:id="rId11"/>
    <p:sldId id="267" r:id="rId12"/>
    <p:sldId id="259" r:id="rId13"/>
    <p:sldId id="26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DD1"/>
    <a:srgbClr val="B90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1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3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1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6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4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4DA8-0CDD-46AC-9EE2-D787A57794E1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8CA2-45D5-486F-90CF-C2AC25A0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1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95346"/>
            <a:ext cx="9144000" cy="23876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Local double ring MDI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sz="3100" dirty="0" smtClean="0"/>
              <a:t>Sha Bai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CEPC AP meeting</a:t>
            </a:r>
          </a:p>
          <a:p>
            <a:r>
              <a:rPr lang="en-US" altLang="zh-CN" dirty="0" smtClean="0"/>
              <a:t>2016-01-29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555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1772"/>
            <a:ext cx="9082432" cy="68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4" y="0"/>
            <a:ext cx="9248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Solenoid &amp; compensating solenoid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4985640"/>
            <a:ext cx="10515600" cy="15719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 Refer to FCC compensating solenoid design, adding screen solenoid and compensating solenoid as in page 2.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Compensating solenoid field much bigger than the FCC case due to the 3.5T solenoid central field.</a:t>
            </a:r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74961"/>
              </p:ext>
            </p:extLst>
          </p:nvPr>
        </p:nvGraphicFramePr>
        <p:xfrm>
          <a:off x="838200" y="1904032"/>
          <a:ext cx="6233160" cy="286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580"/>
                <a:gridCol w="3116580"/>
              </a:tblGrid>
              <a:tr h="573653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Solenoid central field [T]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</a:t>
                      </a:r>
                      <a:endParaRPr lang="zh-CN" altLang="en-US" dirty="0"/>
                    </a:p>
                  </a:txBody>
                  <a:tcPr/>
                </a:tc>
              </a:tr>
              <a:tr h="573653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Maximum field</a:t>
                      </a:r>
                      <a:r>
                        <a:rPr lang="en-US" altLang="zh-CN" baseline="0" dirty="0" smtClean="0"/>
                        <a:t> on conductor [T]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3.85</a:t>
                      </a:r>
                      <a:endParaRPr lang="zh-CN" altLang="en-US" dirty="0"/>
                    </a:p>
                  </a:txBody>
                  <a:tcPr/>
                </a:tc>
              </a:tr>
              <a:tr h="573653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Coil inner radius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3600</a:t>
                      </a:r>
                      <a:endParaRPr lang="zh-CN" altLang="en-US" dirty="0"/>
                    </a:p>
                  </a:txBody>
                  <a:tcPr/>
                </a:tc>
              </a:tr>
              <a:tr h="573653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Coil outer radius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3900</a:t>
                      </a:r>
                      <a:endParaRPr lang="zh-CN" altLang="en-US" dirty="0"/>
                    </a:p>
                  </a:txBody>
                  <a:tcPr/>
                </a:tc>
              </a:tr>
              <a:tr h="573653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Coil length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7600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80754" y="13972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</a:rPr>
              <a:t>Main parameters of the solenoid coil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 rot="5400000">
            <a:off x="7800337" y="1486628"/>
            <a:ext cx="1581335" cy="2238102"/>
          </a:xfrm>
          <a:prstGeom prst="wedgeRoundRectCallout">
            <a:avLst/>
          </a:prstGeom>
          <a:noFill/>
          <a:ln>
            <a:solidFill>
              <a:srgbClr val="F72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98376" y="2005632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72DD1"/>
                </a:solidFill>
              </a:rPr>
              <a:t>Since large coil radius, solenoid is same as in the single ring.</a:t>
            </a:r>
            <a:endParaRPr lang="zh-CN" altLang="en-US" dirty="0">
              <a:solidFill>
                <a:srgbClr val="F72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rgbClr val="7030A0"/>
                </a:solidFill>
              </a:rPr>
              <a:t>Lumical</a:t>
            </a:r>
            <a:r>
              <a:rPr lang="en-US" altLang="zh-CN" dirty="0" smtClean="0">
                <a:solidFill>
                  <a:srgbClr val="7030A0"/>
                </a:solidFill>
              </a:rPr>
              <a:t> parameters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4532793"/>
            <a:ext cx="10515600" cy="1868007"/>
          </a:xfrm>
        </p:spPr>
        <p:txBody>
          <a:bodyPr/>
          <a:lstStyle/>
          <a:p>
            <a:r>
              <a:rPr lang="en-US" altLang="zh-CN" dirty="0" smtClean="0"/>
              <a:t>e+ e- separation distance at </a:t>
            </a:r>
            <a:r>
              <a:rPr lang="en-US" altLang="zh-CN" dirty="0" err="1" smtClean="0"/>
              <a:t>Lumical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/2 ~ 1.65cm+2cm ~3.65cm &lt;&lt; 6.33cm </a:t>
            </a:r>
          </a:p>
          <a:p>
            <a:r>
              <a:rPr lang="en-US" altLang="zh-CN" dirty="0" err="1" smtClean="0"/>
              <a:t>Lumical</a:t>
            </a:r>
            <a:r>
              <a:rPr lang="en-US" altLang="zh-CN" dirty="0" smtClean="0"/>
              <a:t> is in the compensating solenoid according to FCC design, which may make the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 design complex.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3367"/>
              </p:ext>
            </p:extLst>
          </p:nvPr>
        </p:nvGraphicFramePr>
        <p:xfrm>
          <a:off x="969554" y="1956283"/>
          <a:ext cx="8128000" cy="231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77729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Longitudial</a:t>
                      </a:r>
                      <a:r>
                        <a:rPr lang="en-US" altLang="zh-CN" dirty="0" smtClean="0"/>
                        <a:t> position from IP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1147</a:t>
                      </a:r>
                      <a:endParaRPr lang="zh-CN" altLang="en-US" dirty="0"/>
                    </a:p>
                  </a:txBody>
                  <a:tcPr/>
                </a:tc>
              </a:tr>
              <a:tr h="57772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Thickness in longitudinal</a:t>
                      </a:r>
                      <a:r>
                        <a:rPr lang="en-US" altLang="zh-CN" baseline="0" dirty="0" smtClean="0"/>
                        <a:t>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128</a:t>
                      </a:r>
                      <a:endParaRPr lang="zh-CN" altLang="en-US" dirty="0"/>
                    </a:p>
                  </a:txBody>
                  <a:tcPr/>
                </a:tc>
              </a:tr>
              <a:tr h="57772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Inner radius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63.3</a:t>
                      </a:r>
                      <a:endParaRPr lang="zh-CN" altLang="en-US" dirty="0"/>
                    </a:p>
                  </a:txBody>
                  <a:tcPr/>
                </a:tc>
              </a:tr>
              <a:tr h="57772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Outer radius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3366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Local double ring MDI layout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720" y="997837"/>
            <a:ext cx="6624011" cy="58141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78834" y="1715589"/>
            <a:ext cx="2499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Detectors </a:t>
            </a:r>
            <a:r>
              <a:rPr lang="en-US" altLang="zh-CN" dirty="0" smtClean="0">
                <a:solidFill>
                  <a:srgbClr val="002060"/>
                </a:solidFill>
              </a:rPr>
              <a:t>(including silicon tracker, vertex detector, TPC </a:t>
            </a:r>
            <a:r>
              <a:rPr lang="en-US" altLang="zh-CN" dirty="0" err="1" smtClean="0">
                <a:solidFill>
                  <a:srgbClr val="002060"/>
                </a:solidFill>
              </a:rPr>
              <a:t>etc</a:t>
            </a:r>
            <a:r>
              <a:rPr lang="en-US" altLang="zh-CN" dirty="0" smtClean="0">
                <a:solidFill>
                  <a:srgbClr val="002060"/>
                </a:solidFill>
              </a:rPr>
              <a:t> on….) </a:t>
            </a:r>
            <a:r>
              <a:rPr lang="en-US" altLang="zh-CN" dirty="0" smtClean="0">
                <a:solidFill>
                  <a:srgbClr val="002060"/>
                </a:solidFill>
              </a:rPr>
              <a:t>are not included in this layout, but since they are “far” from this region, which should be same as in the single ring.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987246" y="1576251"/>
            <a:ext cx="2847703" cy="28912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New FFS design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04148" y="980728"/>
            <a:ext cx="7056784" cy="5626673"/>
            <a:chOff x="1082473" y="1143665"/>
            <a:chExt cx="7056784" cy="5626673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725" r="11369" b="9169"/>
            <a:stretch/>
          </p:blipFill>
          <p:spPr bwMode="auto">
            <a:xfrm>
              <a:off x="1082473" y="1143665"/>
              <a:ext cx="7056784" cy="562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610865" y="5877272"/>
              <a:ext cx="3510136" cy="8309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solidFill>
                    <a:prstClr val="black"/>
                  </a:solidFill>
                </a:rPr>
                <a:t>L*=1.5m</a:t>
              </a:r>
            </a:p>
            <a:p>
              <a:pPr lvl="0"/>
              <a:r>
                <a:rPr lang="en-US" altLang="zh-CN" sz="1600" dirty="0">
                  <a:solidFill>
                    <a:prstClr val="black"/>
                  </a:solidFill>
                </a:rPr>
                <a:t>L(QD0)=1.3m,  G(QD0)=-200T/m</a:t>
              </a:r>
            </a:p>
            <a:p>
              <a:pPr lvl="0"/>
              <a:r>
                <a:rPr lang="en-US" altLang="zh-CN" sz="1600" dirty="0">
                  <a:solidFill>
                    <a:prstClr val="black"/>
                  </a:solidFill>
                </a:rPr>
                <a:t>L(QF1)=0.73m,   G(QF1)=106T/m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7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Background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0615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Synchrotron </a:t>
            </a: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radiation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background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a).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from the </a:t>
            </a:r>
            <a:r>
              <a:rPr lang="en-US" altLang="zh-CN" dirty="0" smtClean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bending magnet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b).from the quadrupole in the 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Lost particles background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a).radiation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Bhabha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scattering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    b).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beamstrahlung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105989" y="4206240"/>
            <a:ext cx="10067108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06285" y="4393532"/>
            <a:ext cx="957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Cross-section from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formula</a:t>
            </a:r>
            <a:endParaRPr lang="en-US" altLang="zh-CN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Monte Carlo method to generate particle energy spread </a:t>
            </a:r>
            <a:endParaRPr lang="en-US" altLang="zh-CN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Bending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magnet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designed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considering synchrotron radiation, in aspect of detector and radiation protection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Collimation system should be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redesigned</a:t>
            </a:r>
            <a:endParaRPr lang="en-US" altLang="zh-CN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9294222" y="415246"/>
            <a:ext cx="2549434" cy="3611879"/>
            <a:chOff x="5560028" y="3356992"/>
            <a:chExt cx="2118306" cy="3031509"/>
          </a:xfrm>
        </p:grpSpPr>
        <p:grpSp>
          <p:nvGrpSpPr>
            <p:cNvPr id="7" name="组合 14"/>
            <p:cNvGrpSpPr>
              <a:grpSpLocks/>
            </p:cNvGrpSpPr>
            <p:nvPr/>
          </p:nvGrpSpPr>
          <p:grpSpPr bwMode="auto">
            <a:xfrm>
              <a:off x="5560028" y="3356992"/>
              <a:ext cx="2118306" cy="3031509"/>
              <a:chOff x="5055972" y="1255691"/>
              <a:chExt cx="2118306" cy="30315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186183" y="1255691"/>
                <a:ext cx="1867412" cy="50472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Generator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055972" y="2984128"/>
                <a:ext cx="2118306" cy="5555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000" b="1">
                    <a:solidFill>
                      <a:srgbClr val="FFFFFF"/>
                    </a:solidFill>
                    <a:latin typeface="Calibri" panose="020F0502020204030204" pitchFamily="34" charset="0"/>
                  </a:rPr>
                  <a:t>Geant4(Mokka)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167127" y="3809460"/>
                <a:ext cx="1886467" cy="4777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Analysis(Marlin)</a:t>
                </a:r>
              </a:p>
            </p:txBody>
          </p:sp>
          <p:cxnSp>
            <p:nvCxnSpPr>
              <p:cNvPr id="12" name="直接箭头连接符 11"/>
              <p:cNvCxnSpPr>
                <a:stCxn id="10" idx="2"/>
                <a:endCxn id="11" idx="0"/>
              </p:cNvCxnSpPr>
              <p:nvPr/>
            </p:nvCxnSpPr>
            <p:spPr>
              <a:xfrm flipH="1">
                <a:off x="6110361" y="3539640"/>
                <a:ext cx="4764" cy="2698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接箭头连接符 12"/>
              <p:cNvCxnSpPr>
                <a:stCxn id="8" idx="2"/>
                <a:endCxn id="10" idx="0"/>
              </p:cNvCxnSpPr>
              <p:nvPr/>
            </p:nvCxnSpPr>
            <p:spPr>
              <a:xfrm flipH="1">
                <a:off x="6115126" y="2685738"/>
                <a:ext cx="4763" cy="2983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箭头连接符 13"/>
              <p:cNvCxnSpPr>
                <a:stCxn id="9" idx="2"/>
                <a:endCxn id="8" idx="0"/>
              </p:cNvCxnSpPr>
              <p:nvPr/>
            </p:nvCxnSpPr>
            <p:spPr>
              <a:xfrm>
                <a:off x="6119889" y="1760413"/>
                <a:ext cx="0" cy="358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矩形 7"/>
            <p:cNvSpPr/>
            <p:nvPr/>
          </p:nvSpPr>
          <p:spPr>
            <a:xfrm>
              <a:off x="5796631" y="4220417"/>
              <a:ext cx="1656216" cy="56662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Accelerator</a:t>
              </a:r>
            </a:p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Simulation</a:t>
              </a:r>
            </a:p>
          </p:txBody>
        </p:sp>
      </p:grpSp>
      <p:sp>
        <p:nvSpPr>
          <p:cNvPr id="17" name="左大括号 16"/>
          <p:cNvSpPr/>
          <p:nvPr/>
        </p:nvSpPr>
        <p:spPr>
          <a:xfrm>
            <a:off x="8961079" y="670560"/>
            <a:ext cx="333144" cy="133241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75863" y="870856"/>
            <a:ext cx="1642838" cy="9547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175863" y="981115"/>
            <a:ext cx="182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Accelerator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      part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8876379" y="2630980"/>
            <a:ext cx="333144" cy="133241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7148842" y="2776900"/>
            <a:ext cx="1642838" cy="9547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60557" y="2838785"/>
            <a:ext cx="1506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Detector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C00000"/>
                </a:solidFill>
              </a:rPr>
              <a:t>   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part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6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Generator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0" y="1932819"/>
            <a:ext cx="5031377" cy="13783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7280" y="1532709"/>
            <a:ext cx="276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</a:rPr>
              <a:t>Beamstrahlung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69" y="3869803"/>
            <a:ext cx="5861899" cy="4660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37" y="3869803"/>
            <a:ext cx="353055" cy="3017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97280" y="3439886"/>
            <a:ext cx="433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Radiative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Bhabha</a:t>
            </a:r>
            <a:r>
              <a:rPr lang="en-US" altLang="zh-CN" sz="2000" dirty="0" smtClean="0">
                <a:solidFill>
                  <a:srgbClr val="FF0000"/>
                </a:solidFill>
              </a:rPr>
              <a:t> scattering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428411" y="261257"/>
            <a:ext cx="4371703" cy="42073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92934" y="498318"/>
            <a:ext cx="3792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F72DD1"/>
                </a:solidFill>
              </a:rPr>
              <a:t>Monte-Carlo methods </a:t>
            </a:r>
            <a:r>
              <a:rPr lang="en-US" altLang="zh-CN" dirty="0" smtClean="0">
                <a:solidFill>
                  <a:srgbClr val="F72DD1"/>
                </a:solidFill>
              </a:rPr>
              <a:t>are </a:t>
            </a:r>
            <a:r>
              <a:rPr lang="en-US" altLang="zh-CN" dirty="0">
                <a:solidFill>
                  <a:srgbClr val="F72DD1"/>
                </a:solidFill>
              </a:rPr>
              <a:t>a broad class of computational algorithms that rely on repeated random sampling to obtain numerical results.</a:t>
            </a:r>
            <a:endParaRPr lang="en-US" altLang="zh-CN" dirty="0" smtClean="0">
              <a:solidFill>
                <a:srgbClr val="F72DD1"/>
              </a:solidFill>
            </a:endParaRPr>
          </a:p>
          <a:p>
            <a:pPr algn="just"/>
            <a:r>
              <a:rPr lang="en-US" altLang="zh-CN" b="1" dirty="0" smtClean="0">
                <a:solidFill>
                  <a:srgbClr val="C00000"/>
                </a:solidFill>
              </a:rPr>
              <a:t>Monte </a:t>
            </a:r>
            <a:r>
              <a:rPr lang="en-US" altLang="zh-CN" b="1" dirty="0">
                <a:solidFill>
                  <a:srgbClr val="C00000"/>
                </a:solidFill>
              </a:rPr>
              <a:t>Carlo methods </a:t>
            </a:r>
            <a:r>
              <a:rPr lang="en-US" altLang="zh-CN" dirty="0">
                <a:solidFill>
                  <a:srgbClr val="C00000"/>
                </a:solidFill>
              </a:rPr>
              <a:t>vary, but tend to follow a particular pattern:</a:t>
            </a:r>
          </a:p>
          <a:p>
            <a:pPr algn="just"/>
            <a:r>
              <a:rPr lang="en-US" altLang="zh-CN" dirty="0" smtClean="0">
                <a:solidFill>
                  <a:srgbClr val="0070C0"/>
                </a:solidFill>
              </a:rPr>
              <a:t>1. Define </a:t>
            </a:r>
            <a:r>
              <a:rPr lang="en-US" altLang="zh-CN" dirty="0">
                <a:solidFill>
                  <a:srgbClr val="0070C0"/>
                </a:solidFill>
              </a:rPr>
              <a:t>a domain of possible inputs.</a:t>
            </a:r>
          </a:p>
          <a:p>
            <a:pPr algn="just"/>
            <a:r>
              <a:rPr lang="en-US" altLang="zh-CN" dirty="0" smtClean="0">
                <a:solidFill>
                  <a:srgbClr val="0070C0"/>
                </a:solidFill>
              </a:rPr>
              <a:t>2. Generate </a:t>
            </a:r>
            <a:r>
              <a:rPr lang="en-US" altLang="zh-CN" dirty="0">
                <a:solidFill>
                  <a:srgbClr val="0070C0"/>
                </a:solidFill>
              </a:rPr>
              <a:t>inputs randomly from a probability </a:t>
            </a:r>
            <a:r>
              <a:rPr lang="en-US" altLang="zh-CN" dirty="0" smtClean="0">
                <a:solidFill>
                  <a:srgbClr val="0070C0"/>
                </a:solidFill>
              </a:rPr>
              <a:t>distribution </a:t>
            </a:r>
            <a:r>
              <a:rPr lang="en-US" altLang="zh-CN" dirty="0">
                <a:solidFill>
                  <a:srgbClr val="0070C0"/>
                </a:solidFill>
              </a:rPr>
              <a:t>over the domain.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3. Perform </a:t>
            </a:r>
            <a:r>
              <a:rPr lang="en-US" altLang="zh-CN" dirty="0">
                <a:solidFill>
                  <a:srgbClr val="0070C0"/>
                </a:solidFill>
              </a:rPr>
              <a:t>a deterministic </a:t>
            </a:r>
            <a:r>
              <a:rPr lang="en-US" altLang="zh-CN" dirty="0" smtClean="0">
                <a:solidFill>
                  <a:srgbClr val="0070C0"/>
                </a:solidFill>
              </a:rPr>
              <a:t>computation </a:t>
            </a:r>
            <a:r>
              <a:rPr lang="en-US" altLang="zh-CN" dirty="0">
                <a:solidFill>
                  <a:srgbClr val="0070C0"/>
                </a:solidFill>
              </a:rPr>
              <a:t>on the inputs.</a:t>
            </a:r>
          </a:p>
          <a:p>
            <a:pPr algn="just"/>
            <a:r>
              <a:rPr lang="en-US" altLang="zh-CN" dirty="0" smtClean="0">
                <a:solidFill>
                  <a:srgbClr val="0070C0"/>
                </a:solidFill>
              </a:rPr>
              <a:t>4. Aggregate </a:t>
            </a:r>
            <a:r>
              <a:rPr lang="en-US" altLang="zh-CN" dirty="0">
                <a:solidFill>
                  <a:srgbClr val="0070C0"/>
                </a:solidFill>
              </a:rPr>
              <a:t>the results.</a:t>
            </a: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21080" y="4876800"/>
            <a:ext cx="9943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Guinea-pig can not be generator, because: 1. the </a:t>
            </a:r>
            <a:r>
              <a:rPr lang="en-US" altLang="zh-CN" dirty="0" err="1" smtClean="0">
                <a:solidFill>
                  <a:srgbClr val="002060"/>
                </a:solidFill>
              </a:rPr>
              <a:t>beamlife</a:t>
            </a:r>
            <a:r>
              <a:rPr lang="en-US" altLang="zh-CN" dirty="0" smtClean="0">
                <a:solidFill>
                  <a:srgbClr val="002060"/>
                </a:solidFill>
              </a:rPr>
              <a:t> time calculated by it is not accepted. 2. it generator all particles in the bunch, for CEPC, there is only one particle’s energy spread bigger than 2% in every 100000 particles.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</a:rPr>
              <a:t>Beamstrahlung</a:t>
            </a:r>
            <a:r>
              <a:rPr lang="en-US" altLang="zh-CN" dirty="0" smtClean="0">
                <a:solidFill>
                  <a:srgbClr val="002060"/>
                </a:solidFill>
              </a:rPr>
              <a:t> model could be checked with Dmitry’s code, since beam lifetime calculated are not consistent.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0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Superconducting magnet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838200" y="4863733"/>
            <a:ext cx="10515600" cy="152835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Refer to FCC design, QD0 ~ double aperture design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Distance between beam pipe center should be bigger than 30~40mm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30mrad is better ?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84663" y="2002971"/>
            <a:ext cx="4232366" cy="2351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968137" y="2669176"/>
            <a:ext cx="1027612" cy="1018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97234" y="2669176"/>
            <a:ext cx="1053737" cy="1018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38400" y="3178625"/>
            <a:ext cx="2151017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968137" y="1426865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</a:rPr>
              <a:t>QD0 </a:t>
            </a:r>
            <a:r>
              <a:rPr lang="en-US" altLang="zh-CN" dirty="0" smtClean="0">
                <a:solidFill>
                  <a:srgbClr val="002060"/>
                </a:solidFill>
              </a:rPr>
              <a:t>(double aperture design )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6" name="右大括号 15"/>
          <p:cNvSpPr/>
          <p:nvPr/>
        </p:nvSpPr>
        <p:spPr>
          <a:xfrm rot="16200000" flipH="1">
            <a:off x="3356064" y="2363290"/>
            <a:ext cx="315691" cy="215101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65120" y="3688079"/>
            <a:ext cx="129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 30~40mm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37507" y="2299844"/>
            <a:ext cx="29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pipe (radius ~2cm?)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6299562" y="1872625"/>
            <a:ext cx="5216434" cy="2184786"/>
          </a:xfrm>
          <a:prstGeom prst="roundRect">
            <a:avLst/>
          </a:prstGeom>
          <a:noFill/>
          <a:ln>
            <a:solidFill>
              <a:srgbClr val="F72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473734" y="2079229"/>
            <a:ext cx="4969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72DD1"/>
                </a:solidFill>
              </a:rPr>
              <a:t>Crossing angle 26mrad:  e+ e- separation distance at QD0 /2=1.5</a:t>
            </a:r>
            <a:r>
              <a:rPr lang="zh-CN" altLang="en-US" dirty="0" smtClean="0">
                <a:solidFill>
                  <a:srgbClr val="F72DD1"/>
                </a:solidFill>
              </a:rPr>
              <a:t>*</a:t>
            </a:r>
            <a:r>
              <a:rPr lang="en-US" altLang="zh-CN" dirty="0" smtClean="0">
                <a:solidFill>
                  <a:srgbClr val="F72DD1"/>
                </a:solidFill>
              </a:rPr>
              <a:t>sin(13mrad)=1.9cm &lt; 2cm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72DD1"/>
                </a:solidFill>
              </a:rPr>
              <a:t>Crossing angle 30mrad: </a:t>
            </a:r>
            <a:r>
              <a:rPr lang="en-US" altLang="zh-CN" dirty="0">
                <a:solidFill>
                  <a:srgbClr val="F72DD1"/>
                </a:solidFill>
              </a:rPr>
              <a:t>e+ e- separation distance at QD0 /2</a:t>
            </a:r>
            <a:r>
              <a:rPr lang="en-US" altLang="zh-CN" dirty="0" smtClean="0">
                <a:solidFill>
                  <a:srgbClr val="F72DD1"/>
                </a:solidFill>
              </a:rPr>
              <a:t>=1.5</a:t>
            </a:r>
            <a:r>
              <a:rPr lang="zh-CN" altLang="en-US" dirty="0" smtClean="0">
                <a:solidFill>
                  <a:srgbClr val="F72DD1"/>
                </a:solidFill>
              </a:rPr>
              <a:t>*</a:t>
            </a:r>
            <a:r>
              <a:rPr lang="en-US" altLang="zh-CN" dirty="0" smtClean="0">
                <a:solidFill>
                  <a:srgbClr val="F72DD1"/>
                </a:solidFill>
              </a:rPr>
              <a:t>sin(15mrad)=2.2cm &gt;2cm</a:t>
            </a:r>
            <a:endParaRPr lang="zh-CN" altLang="en-US" dirty="0">
              <a:solidFill>
                <a:srgbClr val="F72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1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 from </a:t>
            </a:r>
            <a:r>
              <a:rPr lang="en-GB" dirty="0" err="1" smtClean="0"/>
              <a:t>SuperB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idea of designing the compensation out has been thought about at </a:t>
            </a:r>
            <a:r>
              <a:rPr lang="en-GB" dirty="0" err="1" smtClean="0"/>
              <a:t>SuperB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232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28074"/>
            <a:ext cx="9143999" cy="67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551</Words>
  <Application>Microsoft Office PowerPoint</Application>
  <PresentationFormat>宽屏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 Unicode MS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Local double ring MDI</vt:lpstr>
      <vt:lpstr>Local double ring MDI layout</vt:lpstr>
      <vt:lpstr>New FFS design</vt:lpstr>
      <vt:lpstr>Background</vt:lpstr>
      <vt:lpstr>Generator</vt:lpstr>
      <vt:lpstr>Superconducting magnet</vt:lpstr>
      <vt:lpstr>Experience from SuperB</vt:lpstr>
      <vt:lpstr>PowerPoint 演示文稿</vt:lpstr>
      <vt:lpstr>PowerPoint 演示文稿</vt:lpstr>
      <vt:lpstr>PowerPoint 演示文稿</vt:lpstr>
      <vt:lpstr>PowerPoint 演示文稿</vt:lpstr>
      <vt:lpstr>Solenoid &amp; compensating solenoid</vt:lpstr>
      <vt:lpstr>Lumical parameters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double ring MDI</dc:title>
  <dc:creator>baisha</dc:creator>
  <cp:lastModifiedBy>baisha</cp:lastModifiedBy>
  <cp:revision>60</cp:revision>
  <dcterms:created xsi:type="dcterms:W3CDTF">2016-01-26T07:33:38Z</dcterms:created>
  <dcterms:modified xsi:type="dcterms:W3CDTF">2016-01-28T13:08:29Z</dcterms:modified>
</cp:coreProperties>
</file>