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68" r:id="rId4"/>
    <p:sldId id="269" r:id="rId5"/>
    <p:sldId id="270" r:id="rId6"/>
    <p:sldId id="278" r:id="rId7"/>
    <p:sldId id="272" r:id="rId8"/>
    <p:sldId id="274" r:id="rId9"/>
    <p:sldId id="273" r:id="rId10"/>
    <p:sldId id="276" r:id="rId11"/>
    <p:sldId id="277" r:id="rId12"/>
    <p:sldId id="279" r:id="rId13"/>
    <p:sldId id="275" r:id="rId14"/>
    <p:sldId id="280" r:id="rId15"/>
    <p:sldId id="281" r:id="rId16"/>
    <p:sldId id="282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16FC"/>
    <a:srgbClr val="54AA06"/>
    <a:srgbClr val="044B86"/>
    <a:srgbClr val="053685"/>
    <a:srgbClr val="340981"/>
    <a:srgbClr val="271D6D"/>
    <a:srgbClr val="093A81"/>
    <a:srgbClr val="0B1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78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A6F9C-72C8-4E14-8B98-9970CF2D5DF5}" type="datetimeFigureOut">
              <a:rPr lang="zh-CN" altLang="en-US" smtClean="0"/>
              <a:t>2016/1/28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4AA5A-5857-480F-95FD-2145AA6AC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65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11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12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13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14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15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16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3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4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5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6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7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8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9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10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/>
              <a:t>2016/1/28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228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/>
              <a:t>2016/1/28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776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/>
              <a:t>2016/1/28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777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/>
              <a:t>2016/1/28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68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/>
              <a:t>2016/1/28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07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/>
              <a:t>2016/1/28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259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/>
              <a:t>2016/1/28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0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/>
              <a:t>2016/1/28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5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/>
              <a:t>2016/1/28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387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/>
              <a:t>2016/1/28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05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/>
              <a:t>2016/1/28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91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200B8-1F22-4949-B960-6D228D1064C6}" type="datetimeFigureOut">
              <a:rPr lang="zh-CN" altLang="en-US" smtClean="0"/>
              <a:t>2016/1/28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A06A-0399-4454-B2EB-5D57E042BE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05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Preliminary Consideration of 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Booster Bypass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75656" y="4365104"/>
            <a:ext cx="6400800" cy="2088232"/>
          </a:xfrm>
        </p:spPr>
        <p:txBody>
          <a:bodyPr>
            <a:noAutofit/>
          </a:bodyPr>
          <a:lstStyle/>
          <a:p>
            <a:r>
              <a:rPr lang="en-US" altLang="zh-CN" sz="1800" b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SU </a:t>
            </a:r>
            <a:r>
              <a:rPr lang="en-US" altLang="zh-CN" sz="1800" b="1" dirty="0" err="1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Feng</a:t>
            </a:r>
            <a:r>
              <a:rPr lang="en-US" altLang="zh-CN" sz="1800" b="1" dirty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GAO </a:t>
            </a:r>
            <a:r>
              <a:rPr lang="en-US" altLang="zh-CN" sz="1800" b="1" dirty="0" err="1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Jie</a:t>
            </a:r>
            <a:r>
              <a:rPr lang="en-US" altLang="zh-CN" sz="1800" b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b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BIAN </a:t>
            </a:r>
            <a:r>
              <a:rPr lang="en-US" altLang="zh-CN" sz="1800" b="1" dirty="0" err="1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Tianjian</a:t>
            </a:r>
            <a:r>
              <a:rPr lang="en-US" altLang="zh-CN" sz="1800" b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  CUI </a:t>
            </a:r>
            <a:r>
              <a:rPr lang="en-US" altLang="zh-CN" sz="1800" b="1" dirty="0" err="1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Xiaohao</a:t>
            </a:r>
            <a:r>
              <a:rPr lang="en-US" altLang="zh-CN" sz="1800" b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zh-CN" sz="1800" b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ZHANG </a:t>
            </a:r>
            <a:r>
              <a:rPr lang="en-US" altLang="zh-CN" sz="1800" b="1" dirty="0" err="1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chuang</a:t>
            </a:r>
            <a:r>
              <a:rPr lang="en-US" altLang="zh-CN" sz="1800" b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b="1" dirty="0" smtClean="0">
                <a:solidFill>
                  <a:srgbClr val="2116FC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WANG </a:t>
            </a:r>
            <a:r>
              <a:rPr lang="en-US" altLang="zh-CN" sz="1800" b="1" dirty="0">
                <a:solidFill>
                  <a:srgbClr val="2116FC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Dou </a:t>
            </a:r>
            <a:r>
              <a:rPr lang="en-US" altLang="zh-CN" sz="1800" b="1" dirty="0" smtClean="0">
                <a:solidFill>
                  <a:srgbClr val="2116FC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WANG </a:t>
            </a:r>
            <a:r>
              <a:rPr lang="en-US" altLang="zh-CN" sz="1800" b="1" dirty="0" err="1">
                <a:solidFill>
                  <a:srgbClr val="2116FC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Yiwei</a:t>
            </a:r>
            <a:r>
              <a:rPr lang="en-US" altLang="zh-CN" sz="1800" b="1" dirty="0">
                <a:solidFill>
                  <a:srgbClr val="2116FC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2116FC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BAI </a:t>
            </a:r>
            <a:r>
              <a:rPr lang="en-US" altLang="zh-CN" sz="1800" b="1" dirty="0" err="1" smtClean="0">
                <a:solidFill>
                  <a:srgbClr val="2116FC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Sha</a:t>
            </a:r>
            <a:endParaRPr lang="en-US" altLang="zh-CN" sz="1800" b="1" dirty="0" smtClean="0">
              <a:solidFill>
                <a:srgbClr val="2116FC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  <a:p>
            <a:r>
              <a:rPr lang="en-US" altLang="zh-CN" sz="1800" b="1" dirty="0" smtClean="0">
                <a:solidFill>
                  <a:srgbClr val="2116FC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 smtClean="0">
                <a:solidFill>
                  <a:srgbClr val="2116FC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Key</a:t>
            </a:r>
            <a:r>
              <a:rPr lang="en-US" altLang="zh-CN" sz="1200" b="1" dirty="0">
                <a:solidFill>
                  <a:srgbClr val="2116FC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 Laboratory of Particle Acceleration Physics and Technology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>
                <a:solidFill>
                  <a:srgbClr val="2116FC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Institute of High Energy Physics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>
                <a:solidFill>
                  <a:srgbClr val="2116FC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Chinese Academy of Sciences</a:t>
            </a:r>
          </a:p>
          <a:p>
            <a:r>
              <a:rPr lang="en-US" altLang="zh-CN" sz="1400" b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2016.1.29</a:t>
            </a:r>
            <a:endParaRPr lang="zh-CN" altLang="en-US" sz="1400" dirty="0">
              <a:solidFill>
                <a:srgbClr val="2116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021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3"/>
            <a:ext cx="7560840" cy="51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" name="Rectangle 2"/>
          <p:cNvSpPr txBox="1">
            <a:spLocks noChangeArrowheads="1"/>
          </p:cNvSpPr>
          <p:nvPr/>
        </p:nvSpPr>
        <p:spPr bwMode="auto">
          <a:xfrm>
            <a:off x="1082675" y="94527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Detector</a:t>
            </a:r>
            <a:endParaRPr lang="en-US" altLang="zh-CN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84168" y="6322160"/>
            <a:ext cx="3018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From CEPC Pre-CDR Vol1 P146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601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2"/>
          <p:cNvSpPr txBox="1">
            <a:spLocks noChangeArrowheads="1"/>
          </p:cNvSpPr>
          <p:nvPr/>
        </p:nvSpPr>
        <p:spPr bwMode="auto">
          <a:xfrm>
            <a:off x="1082675" y="94527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Detector</a:t>
            </a:r>
            <a:endParaRPr lang="en-US" altLang="zh-CN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7"/>
            <a:ext cx="7089725" cy="505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84168" y="6322160"/>
            <a:ext cx="3018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From CEPC Pre-CDR Vol1 P227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309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2"/>
          <p:cNvSpPr txBox="1">
            <a:spLocks noChangeArrowheads="1"/>
          </p:cNvSpPr>
          <p:nvPr/>
        </p:nvSpPr>
        <p:spPr bwMode="auto">
          <a:xfrm>
            <a:off x="1223963" y="658090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FCC-</a:t>
            </a:r>
            <a:r>
              <a:rPr lang="en-US" altLang="zh-CN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Detector</a:t>
            </a:r>
            <a:endParaRPr lang="en-US" altLang="zh-CN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297" y="1412776"/>
            <a:ext cx="6873466" cy="453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7020272" y="6093296"/>
            <a:ext cx="1627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KatsunobuOide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370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64"/>
          <a:stretch/>
        </p:blipFill>
        <p:spPr bwMode="auto">
          <a:xfrm rot="1905740">
            <a:off x="7447222" y="2139693"/>
            <a:ext cx="1506537" cy="29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818917" y="5560268"/>
            <a:ext cx="2002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Cell length=71.66m</a:t>
            </a:r>
            <a:endParaRPr lang="zh-CN" altLang="en-US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5404">
            <a:off x="100955" y="2242147"/>
            <a:ext cx="1504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文本框 26"/>
          <p:cNvSpPr txBox="1"/>
          <p:nvPr/>
        </p:nvSpPr>
        <p:spPr bwMode="auto">
          <a:xfrm>
            <a:off x="8553350" y="1442131"/>
            <a:ext cx="622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36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zh-CN" altLang="en-US" sz="3600" b="1" baseline="-25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文本框 59"/>
          <p:cNvSpPr txBox="1"/>
          <p:nvPr/>
        </p:nvSpPr>
        <p:spPr bwMode="auto">
          <a:xfrm>
            <a:off x="622070" y="2366060"/>
            <a:ext cx="993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4L</a:t>
            </a:r>
            <a:r>
              <a:rPr lang="en-US" altLang="zh-CN" sz="2000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0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文本框 62"/>
          <p:cNvSpPr txBox="1">
            <a:spLocks noChangeArrowheads="1"/>
          </p:cNvSpPr>
          <p:nvPr/>
        </p:nvSpPr>
        <p:spPr bwMode="auto">
          <a:xfrm>
            <a:off x="212019" y="1619552"/>
            <a:ext cx="931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altLang="zh-CN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4L</a:t>
            </a:r>
            <a:r>
              <a:rPr lang="en-US" altLang="zh-CN" sz="2000" b="1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000" b="1" baseline="-25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64"/>
          <p:cNvSpPr txBox="1">
            <a:spLocks noChangeArrowheads="1"/>
          </p:cNvSpPr>
          <p:nvPr/>
        </p:nvSpPr>
        <p:spPr bwMode="auto">
          <a:xfrm>
            <a:off x="3851920" y="2315974"/>
            <a:ext cx="115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altLang="zh-C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6L</a:t>
            </a:r>
            <a:r>
              <a:rPr lang="en-US" altLang="zh-CN" sz="2000" b="1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000" b="1" i="1" baseline="-25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1505788" y="2210407"/>
            <a:ext cx="6340762" cy="0"/>
          </a:xfrm>
          <a:prstGeom prst="line">
            <a:avLst/>
          </a:prstGeom>
          <a:noFill/>
          <a:ln w="41275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0" name="文本框 62"/>
          <p:cNvSpPr txBox="1">
            <a:spLocks noChangeArrowheads="1"/>
          </p:cNvSpPr>
          <p:nvPr/>
        </p:nvSpPr>
        <p:spPr bwMode="auto">
          <a:xfrm>
            <a:off x="7988052" y="1664225"/>
            <a:ext cx="930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altLang="zh-CN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4L</a:t>
            </a:r>
            <a:r>
              <a:rPr lang="en-US" altLang="zh-CN" sz="2000" b="1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1" name="文本框 69"/>
          <p:cNvSpPr txBox="1"/>
          <p:nvPr/>
        </p:nvSpPr>
        <p:spPr bwMode="auto">
          <a:xfrm>
            <a:off x="7596336" y="2435933"/>
            <a:ext cx="992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4L</a:t>
            </a:r>
            <a:r>
              <a:rPr lang="en-US" altLang="zh-CN" sz="2000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0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文本框 70"/>
          <p:cNvSpPr txBox="1"/>
          <p:nvPr/>
        </p:nvSpPr>
        <p:spPr bwMode="auto">
          <a:xfrm>
            <a:off x="1663168" y="1174557"/>
            <a:ext cx="992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4L</a:t>
            </a:r>
            <a:r>
              <a:rPr lang="en-US" altLang="zh-CN" sz="2000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0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文本框 73"/>
          <p:cNvSpPr txBox="1"/>
          <p:nvPr/>
        </p:nvSpPr>
        <p:spPr bwMode="auto">
          <a:xfrm>
            <a:off x="6947372" y="1216257"/>
            <a:ext cx="992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4L</a:t>
            </a:r>
            <a:r>
              <a:rPr lang="en-US" altLang="zh-CN" sz="2000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0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583" y="1612724"/>
            <a:ext cx="1504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" name="直接连接符 44"/>
          <p:cNvCxnSpPr/>
          <p:nvPr/>
        </p:nvCxnSpPr>
        <p:spPr>
          <a:xfrm flipV="1">
            <a:off x="493391" y="1916832"/>
            <a:ext cx="1108526" cy="614140"/>
          </a:xfrm>
          <a:prstGeom prst="line">
            <a:avLst/>
          </a:prstGeom>
          <a:noFill/>
          <a:ln w="41275" cap="flat" cmpd="sng" algn="ctr">
            <a:solidFill>
              <a:srgbClr val="0000FF"/>
            </a:solidFill>
            <a:prstDash val="solid"/>
          </a:ln>
          <a:effectLst/>
        </p:spPr>
      </p:cxn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64"/>
          <a:stretch/>
        </p:blipFill>
        <p:spPr bwMode="auto">
          <a:xfrm rot="1590222">
            <a:off x="6448040" y="1563775"/>
            <a:ext cx="1506537" cy="29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" name="直接连接符 46"/>
          <p:cNvCxnSpPr/>
          <p:nvPr/>
        </p:nvCxnSpPr>
        <p:spPr>
          <a:xfrm flipH="1" flipV="1">
            <a:off x="7846550" y="1916832"/>
            <a:ext cx="1031149" cy="616216"/>
          </a:xfrm>
          <a:prstGeom prst="line">
            <a:avLst/>
          </a:prstGeom>
          <a:noFill/>
          <a:ln w="41275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48" name="直接连接符 47"/>
          <p:cNvCxnSpPr/>
          <p:nvPr/>
        </p:nvCxnSpPr>
        <p:spPr>
          <a:xfrm>
            <a:off x="4709235" y="1359223"/>
            <a:ext cx="0" cy="603250"/>
          </a:xfrm>
          <a:prstGeom prst="line">
            <a:avLst/>
          </a:prstGeom>
          <a:noFill/>
          <a:ln w="9525" cap="flat" cmpd="sng" algn="ctr">
            <a:solidFill>
              <a:srgbClr val="006600"/>
            </a:solidFill>
            <a:prstDash val="dashDot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7686841" y="2835983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286.64</a:t>
            </a:r>
            <a:r>
              <a:rPr lang="en-US" altLang="zh-CN" dirty="0" smtClean="0">
                <a:solidFill>
                  <a:srgbClr val="FF0000"/>
                </a:solidFill>
              </a:rPr>
              <a:t>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0102" y="2751956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286.64</a:t>
            </a:r>
            <a:r>
              <a:rPr lang="en-US" altLang="zh-CN" dirty="0" smtClean="0">
                <a:solidFill>
                  <a:srgbClr val="FF0000"/>
                </a:solidFill>
              </a:rPr>
              <a:t>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906512" y="1341739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2116FC"/>
                </a:solidFill>
              </a:rPr>
              <a:t>286.64</a:t>
            </a:r>
            <a:r>
              <a:rPr lang="en-US" altLang="zh-CN" dirty="0" smtClean="0">
                <a:solidFill>
                  <a:srgbClr val="2116FC"/>
                </a:solidFill>
              </a:rPr>
              <a:t>m</a:t>
            </a:r>
            <a:endParaRPr lang="zh-CN" altLang="en-US" dirty="0">
              <a:solidFill>
                <a:srgbClr val="2116FC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6162" y="132532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2116FC"/>
                </a:solidFill>
              </a:rPr>
              <a:t>286.64m</a:t>
            </a:r>
            <a:endParaRPr lang="zh-CN" altLang="en-US" dirty="0">
              <a:solidFill>
                <a:srgbClr val="2116FC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706556" y="2387940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2116FC"/>
                </a:solidFill>
              </a:rPr>
              <a:t>3296.32m</a:t>
            </a:r>
            <a:endParaRPr lang="zh-CN" altLang="en-US" dirty="0">
              <a:solidFill>
                <a:srgbClr val="2116FC"/>
              </a:solidFill>
            </a:endParaRPr>
          </a:p>
        </p:txBody>
      </p:sp>
      <p:cxnSp>
        <p:nvCxnSpPr>
          <p:cNvPr id="54" name="直接箭头连接符 53"/>
          <p:cNvCxnSpPr/>
          <p:nvPr/>
        </p:nvCxnSpPr>
        <p:spPr>
          <a:xfrm flipH="1">
            <a:off x="4724687" y="1649182"/>
            <a:ext cx="9318" cy="54443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810228" y="1718912"/>
            <a:ext cx="105791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L=11.25m</a:t>
            </a:r>
            <a:endParaRPr lang="zh-CN" altLang="en-US" sz="1600" b="1" dirty="0"/>
          </a:p>
        </p:txBody>
      </p:sp>
      <p:sp>
        <p:nvSpPr>
          <p:cNvPr id="56" name="Rectangle 2"/>
          <p:cNvSpPr txBox="1">
            <a:spLocks noChangeArrowheads="1"/>
          </p:cNvSpPr>
          <p:nvPr/>
        </p:nvSpPr>
        <p:spPr bwMode="auto">
          <a:xfrm>
            <a:off x="1082675" y="94527"/>
            <a:ext cx="7162800" cy="563563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Booster Bypass at 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IP1/3 Option2</a:t>
            </a:r>
            <a:endParaRPr lang="en-US" altLang="zh-C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直接箭头连接符 38"/>
          <p:cNvCxnSpPr/>
          <p:nvPr/>
        </p:nvCxnSpPr>
        <p:spPr>
          <a:xfrm flipV="1">
            <a:off x="-10665" y="2210407"/>
            <a:ext cx="9030950" cy="10390"/>
          </a:xfrm>
          <a:prstGeom prst="straightConnector1">
            <a:avLst/>
          </a:prstGeom>
          <a:noFill/>
          <a:ln w="25400" cap="flat" cmpd="sng" algn="ctr">
            <a:solidFill>
              <a:srgbClr val="003300"/>
            </a:solidFill>
            <a:prstDash val="solid"/>
            <a:tailEnd type="triangle"/>
          </a:ln>
          <a:effectLst/>
        </p:spPr>
      </p:cxnSp>
      <p:cxnSp>
        <p:nvCxnSpPr>
          <p:cNvPr id="57" name="直接连接符 56"/>
          <p:cNvCxnSpPr/>
          <p:nvPr/>
        </p:nvCxnSpPr>
        <p:spPr>
          <a:xfrm>
            <a:off x="2633999" y="1640537"/>
            <a:ext cx="4155766" cy="17291"/>
          </a:xfrm>
          <a:prstGeom prst="line">
            <a:avLst/>
          </a:prstGeom>
          <a:noFill/>
          <a:ln w="41275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6" name="文本框 64"/>
          <p:cNvSpPr txBox="1">
            <a:spLocks noChangeArrowheads="1"/>
          </p:cNvSpPr>
          <p:nvPr/>
        </p:nvSpPr>
        <p:spPr bwMode="auto">
          <a:xfrm>
            <a:off x="3638525" y="1143839"/>
            <a:ext cx="115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altLang="zh-CN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38L</a:t>
            </a:r>
            <a:r>
              <a:rPr lang="en-US" altLang="zh-CN" sz="2000" b="1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000" b="1" i="1" baseline="-25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598538" y="1174557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2116FC"/>
                </a:solidFill>
              </a:rPr>
              <a:t>2723.08m</a:t>
            </a:r>
            <a:endParaRPr lang="zh-CN" altLang="en-US" dirty="0">
              <a:solidFill>
                <a:srgbClr val="2116FC"/>
              </a:solidFill>
            </a:endParaRPr>
          </a:p>
        </p:txBody>
      </p:sp>
      <p:cxnSp>
        <p:nvCxnSpPr>
          <p:cNvPr id="70" name="直接连接符 69"/>
          <p:cNvCxnSpPr/>
          <p:nvPr/>
        </p:nvCxnSpPr>
        <p:spPr>
          <a:xfrm>
            <a:off x="1505787" y="836712"/>
            <a:ext cx="1" cy="1683675"/>
          </a:xfrm>
          <a:prstGeom prst="line">
            <a:avLst/>
          </a:prstGeom>
          <a:noFill/>
          <a:ln w="9525" cap="flat" cmpd="sng" algn="ctr">
            <a:solidFill>
              <a:srgbClr val="006600"/>
            </a:solidFill>
            <a:prstDash val="dashDot"/>
          </a:ln>
          <a:effectLst/>
        </p:spPr>
      </p:cxnSp>
      <p:cxnSp>
        <p:nvCxnSpPr>
          <p:cNvPr id="76" name="直接连接符 75"/>
          <p:cNvCxnSpPr/>
          <p:nvPr/>
        </p:nvCxnSpPr>
        <p:spPr>
          <a:xfrm>
            <a:off x="7846550" y="882410"/>
            <a:ext cx="1" cy="1683675"/>
          </a:xfrm>
          <a:prstGeom prst="line">
            <a:avLst/>
          </a:prstGeom>
          <a:noFill/>
          <a:ln w="9525" cap="flat" cmpd="sng" algn="ctr">
            <a:solidFill>
              <a:srgbClr val="006600"/>
            </a:solidFill>
            <a:prstDash val="dashDot"/>
          </a:ln>
          <a:effectLst/>
        </p:spPr>
      </p:cxnSp>
      <p:cxnSp>
        <p:nvCxnSpPr>
          <p:cNvPr id="2051" name="直接箭头连接符 2050"/>
          <p:cNvCxnSpPr/>
          <p:nvPr/>
        </p:nvCxnSpPr>
        <p:spPr>
          <a:xfrm>
            <a:off x="1505788" y="980728"/>
            <a:ext cx="634076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255237" y="697744"/>
            <a:ext cx="2499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2116FC"/>
                </a:solidFill>
              </a:rPr>
              <a:t>CEPC PDR Length 3284m</a:t>
            </a:r>
            <a:endParaRPr lang="zh-CN" altLang="en-US" dirty="0">
              <a:solidFill>
                <a:srgbClr val="2116FC"/>
              </a:solidFill>
            </a:endParaRPr>
          </a:p>
        </p:txBody>
      </p:sp>
      <p:sp>
        <p:nvSpPr>
          <p:cNvPr id="2055" name="任意多边形 2054"/>
          <p:cNvSpPr/>
          <p:nvPr/>
        </p:nvSpPr>
        <p:spPr>
          <a:xfrm>
            <a:off x="1562100" y="1913926"/>
            <a:ext cx="6267450" cy="648459"/>
          </a:xfrm>
          <a:custGeom>
            <a:avLst/>
            <a:gdLst>
              <a:gd name="connsiteX0" fmla="*/ 0 w 6267450"/>
              <a:gd name="connsiteY0" fmla="*/ 276824 h 648459"/>
              <a:gd name="connsiteX1" fmla="*/ 723900 w 6267450"/>
              <a:gd name="connsiteY1" fmla="*/ 67274 h 648459"/>
              <a:gd name="connsiteX2" fmla="*/ 1619250 w 6267450"/>
              <a:gd name="connsiteY2" fmla="*/ 10124 h 648459"/>
              <a:gd name="connsiteX3" fmla="*/ 2419350 w 6267450"/>
              <a:gd name="connsiteY3" fmla="*/ 29174 h 648459"/>
              <a:gd name="connsiteX4" fmla="*/ 3181350 w 6267450"/>
              <a:gd name="connsiteY4" fmla="*/ 286349 h 648459"/>
              <a:gd name="connsiteX5" fmla="*/ 3876675 w 6267450"/>
              <a:gd name="connsiteY5" fmla="*/ 581624 h 648459"/>
              <a:gd name="connsiteX6" fmla="*/ 4772025 w 6267450"/>
              <a:gd name="connsiteY6" fmla="*/ 648299 h 648459"/>
              <a:gd name="connsiteX7" fmla="*/ 5667375 w 6267450"/>
              <a:gd name="connsiteY7" fmla="*/ 591149 h 648459"/>
              <a:gd name="connsiteX8" fmla="*/ 6267450 w 6267450"/>
              <a:gd name="connsiteY8" fmla="*/ 353024 h 64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67450" h="648459">
                <a:moveTo>
                  <a:pt x="0" y="276824"/>
                </a:moveTo>
                <a:cubicBezTo>
                  <a:pt x="227012" y="194274"/>
                  <a:pt x="454025" y="111724"/>
                  <a:pt x="723900" y="67274"/>
                </a:cubicBezTo>
                <a:cubicBezTo>
                  <a:pt x="993775" y="22824"/>
                  <a:pt x="1336675" y="16474"/>
                  <a:pt x="1619250" y="10124"/>
                </a:cubicBezTo>
                <a:cubicBezTo>
                  <a:pt x="1901825" y="3774"/>
                  <a:pt x="2159000" y="-16863"/>
                  <a:pt x="2419350" y="29174"/>
                </a:cubicBezTo>
                <a:cubicBezTo>
                  <a:pt x="2679700" y="75211"/>
                  <a:pt x="2938463" y="194274"/>
                  <a:pt x="3181350" y="286349"/>
                </a:cubicBezTo>
                <a:cubicBezTo>
                  <a:pt x="3424237" y="378424"/>
                  <a:pt x="3611563" y="521299"/>
                  <a:pt x="3876675" y="581624"/>
                </a:cubicBezTo>
                <a:cubicBezTo>
                  <a:pt x="4141788" y="641949"/>
                  <a:pt x="4473575" y="646712"/>
                  <a:pt x="4772025" y="648299"/>
                </a:cubicBezTo>
                <a:cubicBezTo>
                  <a:pt x="5070475" y="649886"/>
                  <a:pt x="5418138" y="640361"/>
                  <a:pt x="5667375" y="591149"/>
                </a:cubicBezTo>
                <a:cubicBezTo>
                  <a:pt x="5916612" y="541937"/>
                  <a:pt x="6092031" y="447480"/>
                  <a:pt x="6267450" y="35302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7" name="任意多边形 2056"/>
          <p:cNvSpPr/>
          <p:nvPr/>
        </p:nvSpPr>
        <p:spPr>
          <a:xfrm>
            <a:off x="1524000" y="1939886"/>
            <a:ext cx="6296025" cy="626598"/>
          </a:xfrm>
          <a:custGeom>
            <a:avLst/>
            <a:gdLst>
              <a:gd name="connsiteX0" fmla="*/ 0 w 6296025"/>
              <a:gd name="connsiteY0" fmla="*/ 298489 h 626598"/>
              <a:gd name="connsiteX1" fmla="*/ 552450 w 6296025"/>
              <a:gd name="connsiteY1" fmla="*/ 546139 h 626598"/>
              <a:gd name="connsiteX2" fmla="*/ 1390650 w 6296025"/>
              <a:gd name="connsiteY2" fmla="*/ 612814 h 626598"/>
              <a:gd name="connsiteX3" fmla="*/ 2438400 w 6296025"/>
              <a:gd name="connsiteY3" fmla="*/ 593764 h 626598"/>
              <a:gd name="connsiteX4" fmla="*/ 3238500 w 6296025"/>
              <a:gd name="connsiteY4" fmla="*/ 288964 h 626598"/>
              <a:gd name="connsiteX5" fmla="*/ 3705225 w 6296025"/>
              <a:gd name="connsiteY5" fmla="*/ 69889 h 626598"/>
              <a:gd name="connsiteX6" fmla="*/ 4562475 w 6296025"/>
              <a:gd name="connsiteY6" fmla="*/ 12739 h 626598"/>
              <a:gd name="connsiteX7" fmla="*/ 5534025 w 6296025"/>
              <a:gd name="connsiteY7" fmla="*/ 22264 h 626598"/>
              <a:gd name="connsiteX8" fmla="*/ 6296025 w 6296025"/>
              <a:gd name="connsiteY8" fmla="*/ 241339 h 626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6025" h="626598">
                <a:moveTo>
                  <a:pt x="0" y="298489"/>
                </a:moveTo>
                <a:cubicBezTo>
                  <a:pt x="160337" y="396120"/>
                  <a:pt x="320675" y="493752"/>
                  <a:pt x="552450" y="546139"/>
                </a:cubicBezTo>
                <a:cubicBezTo>
                  <a:pt x="784225" y="598526"/>
                  <a:pt x="1076325" y="604877"/>
                  <a:pt x="1390650" y="612814"/>
                </a:cubicBezTo>
                <a:cubicBezTo>
                  <a:pt x="1704975" y="620751"/>
                  <a:pt x="2130425" y="647739"/>
                  <a:pt x="2438400" y="593764"/>
                </a:cubicBezTo>
                <a:cubicBezTo>
                  <a:pt x="2746375" y="539789"/>
                  <a:pt x="3027363" y="376276"/>
                  <a:pt x="3238500" y="288964"/>
                </a:cubicBezTo>
                <a:cubicBezTo>
                  <a:pt x="3449637" y="201652"/>
                  <a:pt x="3484563" y="115926"/>
                  <a:pt x="3705225" y="69889"/>
                </a:cubicBezTo>
                <a:cubicBezTo>
                  <a:pt x="3925887" y="23852"/>
                  <a:pt x="4257675" y="20676"/>
                  <a:pt x="4562475" y="12739"/>
                </a:cubicBezTo>
                <a:cubicBezTo>
                  <a:pt x="4867275" y="4801"/>
                  <a:pt x="5245100" y="-15836"/>
                  <a:pt x="5534025" y="22264"/>
                </a:cubicBezTo>
                <a:cubicBezTo>
                  <a:pt x="5822950" y="60364"/>
                  <a:pt x="6059487" y="150851"/>
                  <a:pt x="6296025" y="24133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8" name="右箭头 2057"/>
          <p:cNvSpPr/>
          <p:nvPr/>
        </p:nvSpPr>
        <p:spPr>
          <a:xfrm>
            <a:off x="3073915" y="1864280"/>
            <a:ext cx="281817" cy="975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9" name="左箭头 2058"/>
          <p:cNvSpPr/>
          <p:nvPr/>
        </p:nvSpPr>
        <p:spPr>
          <a:xfrm>
            <a:off x="6455572" y="1880095"/>
            <a:ext cx="334193" cy="11225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61" name="直接箭头连接符 2060"/>
          <p:cNvCxnSpPr>
            <a:stCxn id="2055" idx="2"/>
          </p:cNvCxnSpPr>
          <p:nvPr/>
        </p:nvCxnSpPr>
        <p:spPr>
          <a:xfrm>
            <a:off x="3181350" y="1924050"/>
            <a:ext cx="0" cy="296747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7" name="TextBox 2066"/>
          <p:cNvSpPr txBox="1"/>
          <p:nvPr/>
        </p:nvSpPr>
        <p:spPr>
          <a:xfrm>
            <a:off x="3355732" y="1897145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7.8m</a:t>
            </a:r>
            <a:endParaRPr lang="zh-CN" alt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790" y="2808187"/>
            <a:ext cx="5194127" cy="392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80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2"/>
          <p:cNvSpPr txBox="1">
            <a:spLocks noChangeArrowheads="1"/>
          </p:cNvSpPr>
          <p:nvPr/>
        </p:nvSpPr>
        <p:spPr bwMode="auto">
          <a:xfrm>
            <a:off x="1082675" y="94527"/>
            <a:ext cx="7162800" cy="563563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Booster Bypass at 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IP1/3 Option3</a:t>
            </a:r>
            <a:endParaRPr lang="en-US" altLang="zh-C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536981" y="1782612"/>
            <a:ext cx="8192975" cy="4161650"/>
            <a:chOff x="536981" y="2003817"/>
            <a:chExt cx="8192975" cy="4161650"/>
          </a:xfrm>
        </p:grpSpPr>
        <p:grpSp>
          <p:nvGrpSpPr>
            <p:cNvPr id="59" name="组合 58"/>
            <p:cNvGrpSpPr/>
            <p:nvPr/>
          </p:nvGrpSpPr>
          <p:grpSpPr>
            <a:xfrm>
              <a:off x="536981" y="2003817"/>
              <a:ext cx="8192975" cy="4161650"/>
              <a:chOff x="536981" y="2003817"/>
              <a:chExt cx="8192975" cy="4161650"/>
            </a:xfrm>
          </p:grpSpPr>
          <p:cxnSp>
            <p:nvCxnSpPr>
              <p:cNvPr id="85" name="直接连接符 84"/>
              <p:cNvCxnSpPr>
                <a:endCxn id="129" idx="2"/>
              </p:cNvCxnSpPr>
              <p:nvPr/>
            </p:nvCxnSpPr>
            <p:spPr bwMode="auto">
              <a:xfrm flipH="1" flipV="1">
                <a:off x="6874005" y="2813432"/>
                <a:ext cx="563879" cy="42800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/>
              <p:cNvCxnSpPr>
                <a:stCxn id="129" idx="0"/>
              </p:cNvCxnSpPr>
              <p:nvPr/>
            </p:nvCxnSpPr>
            <p:spPr bwMode="auto">
              <a:xfrm flipH="1">
                <a:off x="4607504" y="2774405"/>
                <a:ext cx="843384" cy="53342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>
                <a:stCxn id="96" idx="4"/>
                <a:endCxn id="128" idx="0"/>
              </p:cNvCxnSpPr>
              <p:nvPr/>
            </p:nvCxnSpPr>
            <p:spPr bwMode="auto">
              <a:xfrm flipH="1">
                <a:off x="3811273" y="3308686"/>
                <a:ext cx="789324" cy="52496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/>
              <p:nvPr/>
            </p:nvCxnSpPr>
            <p:spPr bwMode="auto">
              <a:xfrm flipH="1" flipV="1">
                <a:off x="1720566" y="3409945"/>
                <a:ext cx="679517" cy="41584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>
                <a:endCxn id="107" idx="1"/>
              </p:cNvCxnSpPr>
              <p:nvPr/>
            </p:nvCxnSpPr>
            <p:spPr bwMode="auto">
              <a:xfrm flipV="1">
                <a:off x="536981" y="3327537"/>
                <a:ext cx="138362" cy="1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>
                <a:stCxn id="162" idx="1"/>
                <a:endCxn id="170" idx="3"/>
              </p:cNvCxnSpPr>
              <p:nvPr/>
            </p:nvCxnSpPr>
            <p:spPr bwMode="auto">
              <a:xfrm flipV="1">
                <a:off x="2039588" y="2723653"/>
                <a:ext cx="393141" cy="280144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>
                <a:endCxn id="96" idx="3"/>
              </p:cNvCxnSpPr>
              <p:nvPr/>
            </p:nvCxnSpPr>
            <p:spPr bwMode="auto">
              <a:xfrm>
                <a:off x="3842509" y="2729436"/>
                <a:ext cx="747194" cy="575611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/>
              <p:cNvCxnSpPr>
                <a:stCxn id="96" idx="4"/>
              </p:cNvCxnSpPr>
              <p:nvPr/>
            </p:nvCxnSpPr>
            <p:spPr bwMode="auto">
              <a:xfrm>
                <a:off x="4601129" y="3308686"/>
                <a:ext cx="733120" cy="512389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>
                <a:endCxn id="138" idx="1"/>
              </p:cNvCxnSpPr>
              <p:nvPr/>
            </p:nvCxnSpPr>
            <p:spPr bwMode="auto">
              <a:xfrm flipV="1">
                <a:off x="6804248" y="3649829"/>
                <a:ext cx="281269" cy="2136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/>
              <p:nvPr/>
            </p:nvCxnSpPr>
            <p:spPr bwMode="auto">
              <a:xfrm>
                <a:off x="8418645" y="3312421"/>
                <a:ext cx="31131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矩形 94"/>
              <p:cNvSpPr/>
              <p:nvPr/>
            </p:nvSpPr>
            <p:spPr bwMode="auto">
              <a:xfrm>
                <a:off x="748834" y="3211007"/>
                <a:ext cx="30599" cy="2330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 bwMode="auto">
              <a:xfrm>
                <a:off x="4585191" y="3283838"/>
                <a:ext cx="30812" cy="248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cxnSp>
            <p:nvCxnSpPr>
              <p:cNvPr id="97" name="直接连接符 96"/>
              <p:cNvCxnSpPr>
                <a:endCxn id="113" idx="1"/>
              </p:cNvCxnSpPr>
              <p:nvPr/>
            </p:nvCxnSpPr>
            <p:spPr bwMode="auto">
              <a:xfrm flipV="1">
                <a:off x="1074876" y="3310760"/>
                <a:ext cx="7040490" cy="37011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/>
              <p:cNvCxnSpPr/>
              <p:nvPr/>
            </p:nvCxnSpPr>
            <p:spPr bwMode="auto">
              <a:xfrm>
                <a:off x="4585191" y="2298474"/>
                <a:ext cx="30812" cy="2066630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extBox 55"/>
              <p:cNvSpPr txBox="1">
                <a:spLocks noChangeArrowheads="1"/>
              </p:cNvSpPr>
              <p:nvPr/>
            </p:nvSpPr>
            <p:spPr bwMode="auto">
              <a:xfrm>
                <a:off x="1519395" y="2729436"/>
                <a:ext cx="320873" cy="198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b="1" dirty="0"/>
                  <a:t>B1</a:t>
                </a:r>
                <a:endParaRPr lang="zh-CN" altLang="en-US" b="1" dirty="0"/>
              </a:p>
            </p:txBody>
          </p:sp>
          <p:sp>
            <p:nvSpPr>
              <p:cNvPr id="100" name="TextBox 56"/>
              <p:cNvSpPr txBox="1">
                <a:spLocks noChangeArrowheads="1"/>
              </p:cNvSpPr>
              <p:nvPr/>
            </p:nvSpPr>
            <p:spPr bwMode="auto">
              <a:xfrm>
                <a:off x="2236158" y="2003817"/>
                <a:ext cx="57990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b="1" dirty="0"/>
                  <a:t>B2</a:t>
                </a:r>
                <a:endParaRPr lang="zh-CN" altLang="en-US" b="1" dirty="0"/>
              </a:p>
            </p:txBody>
          </p:sp>
          <p:sp>
            <p:nvSpPr>
              <p:cNvPr id="101" name="TextBox 57"/>
              <p:cNvSpPr txBox="1">
                <a:spLocks noChangeArrowheads="1"/>
              </p:cNvSpPr>
              <p:nvPr/>
            </p:nvSpPr>
            <p:spPr bwMode="auto">
              <a:xfrm>
                <a:off x="3573310" y="2037309"/>
                <a:ext cx="320873" cy="1996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b="1" dirty="0"/>
                  <a:t>B3</a:t>
                </a:r>
                <a:endParaRPr lang="zh-CN" altLang="en-US" b="1" dirty="0"/>
              </a:p>
            </p:txBody>
          </p:sp>
          <p:sp>
            <p:nvSpPr>
              <p:cNvPr id="102" name="TextBox 58"/>
              <p:cNvSpPr txBox="1">
                <a:spLocks noChangeArrowheads="1"/>
              </p:cNvSpPr>
              <p:nvPr/>
            </p:nvSpPr>
            <p:spPr bwMode="auto">
              <a:xfrm>
                <a:off x="5220072" y="4234447"/>
                <a:ext cx="320873" cy="1996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b="1" dirty="0"/>
                  <a:t>B4</a:t>
                </a:r>
                <a:endParaRPr lang="zh-CN" altLang="en-US" b="1" dirty="0"/>
              </a:p>
            </p:txBody>
          </p:sp>
          <p:sp>
            <p:nvSpPr>
              <p:cNvPr id="103" name="TextBox 59"/>
              <p:cNvSpPr txBox="1">
                <a:spLocks noChangeArrowheads="1"/>
              </p:cNvSpPr>
              <p:nvPr/>
            </p:nvSpPr>
            <p:spPr bwMode="auto">
              <a:xfrm>
                <a:off x="7348816" y="3536565"/>
                <a:ext cx="320873" cy="1996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b="1"/>
                  <a:t>B6</a:t>
                </a:r>
                <a:endParaRPr lang="zh-CN" altLang="en-US" b="1"/>
              </a:p>
            </p:txBody>
          </p:sp>
          <p:sp>
            <p:nvSpPr>
              <p:cNvPr id="104" name="TextBox 82"/>
              <p:cNvSpPr txBox="1">
                <a:spLocks noChangeArrowheads="1"/>
              </p:cNvSpPr>
              <p:nvPr/>
            </p:nvSpPr>
            <p:spPr bwMode="auto">
              <a:xfrm>
                <a:off x="3374656" y="3269911"/>
                <a:ext cx="84144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1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13mrad</a:t>
                </a:r>
                <a:endParaRPr lang="zh-CN" altLang="en-US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5" name="TextBox 101"/>
              <p:cNvSpPr txBox="1">
                <a:spLocks noChangeArrowheads="1"/>
              </p:cNvSpPr>
              <p:nvPr/>
            </p:nvSpPr>
            <p:spPr bwMode="auto">
              <a:xfrm>
                <a:off x="4994251" y="3059346"/>
                <a:ext cx="226049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1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Full crossing angle </a:t>
                </a:r>
                <a:r>
                  <a:rPr lang="en-US" altLang="zh-CN" sz="1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26mrad</a:t>
                </a:r>
                <a:endParaRPr lang="zh-CN" altLang="en-US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6" name="TextBox 59"/>
              <p:cNvSpPr txBox="1">
                <a:spLocks noChangeArrowheads="1"/>
              </p:cNvSpPr>
              <p:nvPr/>
            </p:nvSpPr>
            <p:spPr bwMode="auto">
              <a:xfrm>
                <a:off x="6583271" y="4265281"/>
                <a:ext cx="320873" cy="1996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b="1" dirty="0"/>
                  <a:t>B5</a:t>
                </a:r>
                <a:endParaRPr lang="zh-CN" altLang="en-US" b="1" dirty="0"/>
              </a:p>
            </p:txBody>
          </p:sp>
          <p:sp>
            <p:nvSpPr>
              <p:cNvPr id="107" name="矩形 106"/>
              <p:cNvSpPr/>
              <p:nvPr/>
            </p:nvSpPr>
            <p:spPr bwMode="auto">
              <a:xfrm>
                <a:off x="675343" y="3211007"/>
                <a:ext cx="30599" cy="2330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8" name="矩形 107"/>
              <p:cNvSpPr/>
              <p:nvPr/>
            </p:nvSpPr>
            <p:spPr bwMode="auto">
              <a:xfrm>
                <a:off x="970261" y="3211007"/>
                <a:ext cx="30599" cy="2330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9" name="矩形 108"/>
              <p:cNvSpPr/>
              <p:nvPr/>
            </p:nvSpPr>
            <p:spPr bwMode="auto">
              <a:xfrm>
                <a:off x="1052113" y="3208865"/>
                <a:ext cx="30599" cy="2330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cxnSp>
            <p:nvCxnSpPr>
              <p:cNvPr id="110" name="直接连接符 109"/>
              <p:cNvCxnSpPr>
                <a:stCxn id="95" idx="3"/>
                <a:endCxn id="108" idx="1"/>
              </p:cNvCxnSpPr>
              <p:nvPr/>
            </p:nvCxnSpPr>
            <p:spPr>
              <a:xfrm>
                <a:off x="779433" y="3327537"/>
                <a:ext cx="190828" cy="1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/>
              <p:cNvCxnSpPr>
                <a:stCxn id="109" idx="3"/>
                <a:endCxn id="157" idx="1"/>
              </p:cNvCxnSpPr>
              <p:nvPr/>
            </p:nvCxnSpPr>
            <p:spPr bwMode="auto">
              <a:xfrm flipV="1">
                <a:off x="1082712" y="3261198"/>
                <a:ext cx="514800" cy="64197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接连接符 111"/>
              <p:cNvCxnSpPr/>
              <p:nvPr/>
            </p:nvCxnSpPr>
            <p:spPr bwMode="auto">
              <a:xfrm flipH="1" flipV="1">
                <a:off x="1082713" y="3328066"/>
                <a:ext cx="624348" cy="5831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矩形 112"/>
              <p:cNvSpPr/>
              <p:nvPr/>
            </p:nvSpPr>
            <p:spPr bwMode="auto">
              <a:xfrm>
                <a:off x="8115366" y="3194230"/>
                <a:ext cx="30599" cy="2330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4" name="矩形 113"/>
              <p:cNvSpPr/>
              <p:nvPr/>
            </p:nvSpPr>
            <p:spPr bwMode="auto">
              <a:xfrm>
                <a:off x="8041875" y="3194230"/>
                <a:ext cx="30599" cy="2330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5" name="矩形 114"/>
              <p:cNvSpPr/>
              <p:nvPr/>
            </p:nvSpPr>
            <p:spPr bwMode="auto">
              <a:xfrm>
                <a:off x="8336794" y="3194231"/>
                <a:ext cx="30599" cy="2330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6" name="矩形 115"/>
              <p:cNvSpPr/>
              <p:nvPr/>
            </p:nvSpPr>
            <p:spPr bwMode="auto">
              <a:xfrm>
                <a:off x="8418645" y="3192089"/>
                <a:ext cx="30599" cy="2330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cxnSp>
            <p:nvCxnSpPr>
              <p:cNvPr id="117" name="直接连接符 116"/>
              <p:cNvCxnSpPr>
                <a:stCxn id="113" idx="3"/>
                <a:endCxn id="115" idx="1"/>
              </p:cNvCxnSpPr>
              <p:nvPr/>
            </p:nvCxnSpPr>
            <p:spPr>
              <a:xfrm>
                <a:off x="8145966" y="3310760"/>
                <a:ext cx="190828" cy="1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接连接符 117"/>
              <p:cNvCxnSpPr>
                <a:stCxn id="133" idx="1"/>
              </p:cNvCxnSpPr>
              <p:nvPr/>
            </p:nvCxnSpPr>
            <p:spPr bwMode="auto">
              <a:xfrm flipV="1">
                <a:off x="7553096" y="3318113"/>
                <a:ext cx="492837" cy="8489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接连接符 118"/>
              <p:cNvCxnSpPr/>
              <p:nvPr/>
            </p:nvCxnSpPr>
            <p:spPr bwMode="auto">
              <a:xfrm flipH="1" flipV="1">
                <a:off x="7437883" y="3235360"/>
                <a:ext cx="624348" cy="5831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Box 146"/>
              <p:cNvSpPr txBox="1">
                <a:spLocks noChangeArrowheads="1"/>
              </p:cNvSpPr>
              <p:nvPr/>
            </p:nvSpPr>
            <p:spPr bwMode="auto">
              <a:xfrm>
                <a:off x="7332367" y="5103638"/>
                <a:ext cx="1147455" cy="1061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lnSpc>
                    <a:spcPct val="150000"/>
                  </a:lnSpc>
                </a:pPr>
                <a:r>
                  <a:rPr lang="en-US" altLang="zh-CN" sz="1400" b="1" dirty="0" smtClean="0">
                    <a:latin typeface="Times New Roman" pitchFamily="18" charset="0"/>
                    <a:cs typeface="Times New Roman" pitchFamily="18" charset="0"/>
                  </a:rPr>
                  <a:t>Version 1.0</a:t>
                </a:r>
              </a:p>
              <a:p>
                <a:pPr algn="ctr" eaLnBrk="1" hangingPunct="1">
                  <a:lnSpc>
                    <a:spcPct val="150000"/>
                  </a:lnSpc>
                </a:pPr>
                <a:r>
                  <a:rPr lang="en-US" altLang="zh-CN" sz="1400" b="1" dirty="0" err="1" smtClean="0">
                    <a:latin typeface="Times New Roman" pitchFamily="18" charset="0"/>
                    <a:cs typeface="Times New Roman" pitchFamily="18" charset="0"/>
                  </a:rPr>
                  <a:t>sufeng</a:t>
                </a:r>
                <a:endParaRPr lang="en-US" altLang="zh-CN" sz="1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 eaLnBrk="1" hangingPunct="1">
                  <a:lnSpc>
                    <a:spcPct val="150000"/>
                  </a:lnSpc>
                </a:pPr>
                <a:r>
                  <a:rPr lang="en-US" altLang="zh-CN" sz="1400" b="1" dirty="0" smtClean="0">
                    <a:latin typeface="Times New Roman" pitchFamily="18" charset="0"/>
                    <a:cs typeface="Times New Roman" pitchFamily="18" charset="0"/>
                  </a:rPr>
                  <a:t>2015.12.20</a:t>
                </a:r>
                <a:endParaRPr lang="zh-CN" altLang="en-US" sz="1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21" name="直接连接符 120"/>
              <p:cNvCxnSpPr/>
              <p:nvPr/>
            </p:nvCxnSpPr>
            <p:spPr bwMode="auto">
              <a:xfrm>
                <a:off x="653031" y="3444067"/>
                <a:ext cx="0" cy="921037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接箭头连接符 121"/>
              <p:cNvCxnSpPr/>
              <p:nvPr/>
            </p:nvCxnSpPr>
            <p:spPr>
              <a:xfrm>
                <a:off x="664187" y="4207510"/>
                <a:ext cx="3921004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TextBox 122"/>
              <p:cNvSpPr txBox="1"/>
              <p:nvPr/>
            </p:nvSpPr>
            <p:spPr>
              <a:xfrm>
                <a:off x="2432729" y="4265281"/>
                <a:ext cx="8899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1642m</a:t>
                </a:r>
                <a:endParaRPr lang="zh-CN" altLang="en-US" dirty="0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4427538" y="3582309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IP</a:t>
                </a:r>
                <a:endParaRPr lang="zh-CN" altLang="en-US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25" name="组合 124"/>
              <p:cNvGrpSpPr/>
              <p:nvPr/>
            </p:nvGrpSpPr>
            <p:grpSpPr>
              <a:xfrm>
                <a:off x="2427978" y="2320922"/>
                <a:ext cx="1405063" cy="511552"/>
                <a:chOff x="2427978" y="2320922"/>
                <a:chExt cx="1405063" cy="511552"/>
              </a:xfrm>
            </p:grpSpPr>
            <p:cxnSp>
              <p:nvCxnSpPr>
                <p:cNvPr id="165" name="直接连接符 164"/>
                <p:cNvCxnSpPr/>
                <p:nvPr/>
              </p:nvCxnSpPr>
              <p:spPr bwMode="auto">
                <a:xfrm>
                  <a:off x="3054188" y="2431794"/>
                  <a:ext cx="159878" cy="0"/>
                </a:xfrm>
                <a:prstGeom prst="line">
                  <a:avLst/>
                </a:prstGeom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6" name="矩形 165"/>
                <p:cNvSpPr/>
                <p:nvPr/>
              </p:nvSpPr>
              <p:spPr bwMode="auto">
                <a:xfrm rot="20070805">
                  <a:off x="2636566" y="2433371"/>
                  <a:ext cx="53770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67" name="矩形 166"/>
                <p:cNvSpPr/>
                <p:nvPr/>
              </p:nvSpPr>
              <p:spPr bwMode="auto">
                <a:xfrm rot="20358377">
                  <a:off x="2728097" y="2397259"/>
                  <a:ext cx="48343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68" name="矩形 167"/>
                <p:cNvSpPr/>
                <p:nvPr/>
              </p:nvSpPr>
              <p:spPr bwMode="auto">
                <a:xfrm>
                  <a:off x="2924161" y="232092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69" name="矩形 168"/>
                <p:cNvSpPr/>
                <p:nvPr/>
              </p:nvSpPr>
              <p:spPr bwMode="auto">
                <a:xfrm>
                  <a:off x="3008469" y="232092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70" name="矩形 169"/>
                <p:cNvSpPr/>
                <p:nvPr/>
              </p:nvSpPr>
              <p:spPr bwMode="auto">
                <a:xfrm rot="19343285" flipH="1">
                  <a:off x="2427978" y="259317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71" name="矩形 170"/>
                <p:cNvSpPr/>
                <p:nvPr/>
              </p:nvSpPr>
              <p:spPr bwMode="auto">
                <a:xfrm rot="19438739" flipH="1">
                  <a:off x="2498841" y="2537038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cxnSp>
              <p:nvCxnSpPr>
                <p:cNvPr id="172" name="直接连接符 171"/>
                <p:cNvCxnSpPr>
                  <a:stCxn id="171" idx="1"/>
                  <a:endCxn id="166" idx="1"/>
                </p:cNvCxnSpPr>
                <p:nvPr/>
              </p:nvCxnSpPr>
              <p:spPr>
                <a:xfrm flipV="1">
                  <a:off x="2540189" y="2561470"/>
                  <a:ext cx="98993" cy="7865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>
                  <a:stCxn id="167" idx="3"/>
                  <a:endCxn id="168" idx="1"/>
                </p:cNvCxnSpPr>
                <p:nvPr/>
              </p:nvCxnSpPr>
              <p:spPr>
                <a:xfrm flipV="1">
                  <a:off x="2774881" y="2437452"/>
                  <a:ext cx="149280" cy="6779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4" name="矩形 173"/>
                <p:cNvSpPr/>
                <p:nvPr/>
              </p:nvSpPr>
              <p:spPr bwMode="auto">
                <a:xfrm flipH="1">
                  <a:off x="3168347" y="232092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75" name="矩形 174"/>
                <p:cNvSpPr/>
                <p:nvPr/>
              </p:nvSpPr>
              <p:spPr bwMode="auto">
                <a:xfrm flipH="1">
                  <a:off x="3252655" y="232092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76" name="矩形 175"/>
                <p:cNvSpPr/>
                <p:nvPr/>
              </p:nvSpPr>
              <p:spPr bwMode="auto">
                <a:xfrm rot="1894675">
                  <a:off x="3706268" y="2548129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77" name="矩形 176"/>
                <p:cNvSpPr/>
                <p:nvPr/>
              </p:nvSpPr>
              <p:spPr bwMode="auto">
                <a:xfrm rot="1921615">
                  <a:off x="3787322" y="2599414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78" name="矩形 177"/>
                <p:cNvSpPr/>
                <p:nvPr/>
              </p:nvSpPr>
              <p:spPr bwMode="auto">
                <a:xfrm rot="1058343" flipH="1">
                  <a:off x="3452248" y="2405895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79" name="矩形 178"/>
                <p:cNvSpPr/>
                <p:nvPr/>
              </p:nvSpPr>
              <p:spPr bwMode="auto">
                <a:xfrm rot="1153797" flipH="1">
                  <a:off x="3550538" y="2444940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cxnSp>
              <p:nvCxnSpPr>
                <p:cNvPr id="180" name="直接连接符 179"/>
                <p:cNvCxnSpPr>
                  <a:endCxn id="178" idx="3"/>
                </p:cNvCxnSpPr>
                <p:nvPr/>
              </p:nvCxnSpPr>
              <p:spPr>
                <a:xfrm>
                  <a:off x="3295989" y="2438344"/>
                  <a:ext cx="157334" cy="7715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6" name="直接连接符 125"/>
              <p:cNvCxnSpPr>
                <a:endCxn id="176" idx="1"/>
              </p:cNvCxnSpPr>
              <p:nvPr/>
            </p:nvCxnSpPr>
            <p:spPr>
              <a:xfrm>
                <a:off x="3586987" y="2568226"/>
                <a:ext cx="122666" cy="8446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7" name="组合 126"/>
              <p:cNvGrpSpPr/>
              <p:nvPr/>
            </p:nvGrpSpPr>
            <p:grpSpPr>
              <a:xfrm>
                <a:off x="1596399" y="2900710"/>
                <a:ext cx="447560" cy="451826"/>
                <a:chOff x="1596399" y="2900710"/>
                <a:chExt cx="447560" cy="451826"/>
              </a:xfrm>
            </p:grpSpPr>
            <p:sp>
              <p:nvSpPr>
                <p:cNvPr id="157" name="矩形 156"/>
                <p:cNvSpPr/>
                <p:nvPr/>
              </p:nvSpPr>
              <p:spPr bwMode="auto">
                <a:xfrm rot="20522886">
                  <a:off x="1596399" y="3155767"/>
                  <a:ext cx="45719" cy="19676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58" name="矩形 157"/>
                <p:cNvSpPr/>
                <p:nvPr/>
              </p:nvSpPr>
              <p:spPr bwMode="auto">
                <a:xfrm rot="20526523">
                  <a:off x="1680127" y="3121792"/>
                  <a:ext cx="45719" cy="20653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59" name="矩形 158"/>
                <p:cNvSpPr/>
                <p:nvPr/>
              </p:nvSpPr>
              <p:spPr bwMode="auto">
                <a:xfrm rot="20033517">
                  <a:off x="1777807" y="3069504"/>
                  <a:ext cx="45719" cy="21905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60" name="矩形 159"/>
                <p:cNvSpPr/>
                <p:nvPr/>
              </p:nvSpPr>
              <p:spPr bwMode="auto">
                <a:xfrm rot="19929732">
                  <a:off x="1848653" y="3026197"/>
                  <a:ext cx="45719" cy="21425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61" name="矩形 160"/>
                <p:cNvSpPr/>
                <p:nvPr/>
              </p:nvSpPr>
              <p:spPr bwMode="auto">
                <a:xfrm rot="19343285" flipH="1">
                  <a:off x="1935760" y="2954088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62" name="矩形 161"/>
                <p:cNvSpPr/>
                <p:nvPr/>
              </p:nvSpPr>
              <p:spPr bwMode="auto">
                <a:xfrm rot="19438739" flipH="1">
                  <a:off x="1998240" y="2900710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cxnSp>
              <p:nvCxnSpPr>
                <p:cNvPr id="163" name="直接连接符 162"/>
                <p:cNvCxnSpPr>
                  <a:endCxn id="159" idx="1"/>
                </p:cNvCxnSpPr>
                <p:nvPr/>
              </p:nvCxnSpPr>
              <p:spPr>
                <a:xfrm flipV="1">
                  <a:off x="1707061" y="3189092"/>
                  <a:ext cx="73079" cy="3736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 flipV="1">
                  <a:off x="1894208" y="3084569"/>
                  <a:ext cx="39873" cy="4600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8" name="弧形 127"/>
              <p:cNvSpPr/>
              <p:nvPr/>
            </p:nvSpPr>
            <p:spPr>
              <a:xfrm rot="8091985">
                <a:off x="2099319" y="2078337"/>
                <a:ext cx="1964963" cy="2058464"/>
              </a:xfrm>
              <a:prstGeom prst="arc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弧形 128"/>
              <p:cNvSpPr/>
              <p:nvPr/>
            </p:nvSpPr>
            <p:spPr>
              <a:xfrm rot="19069129">
                <a:off x="5136465" y="2497839"/>
                <a:ext cx="2063021" cy="2135850"/>
              </a:xfrm>
              <a:prstGeom prst="arc">
                <a:avLst>
                  <a:gd name="adj1" fmla="val 16200000"/>
                  <a:gd name="adj2" fmla="val 21321761"/>
                </a:avLst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30" name="组合 129"/>
              <p:cNvGrpSpPr/>
              <p:nvPr/>
            </p:nvGrpSpPr>
            <p:grpSpPr>
              <a:xfrm rot="10800000">
                <a:off x="5339269" y="3722895"/>
                <a:ext cx="1442538" cy="511552"/>
                <a:chOff x="2390503" y="2320922"/>
                <a:chExt cx="1442538" cy="511552"/>
              </a:xfrm>
            </p:grpSpPr>
            <p:cxnSp>
              <p:nvCxnSpPr>
                <p:cNvPr id="141" name="直接连接符 140"/>
                <p:cNvCxnSpPr/>
                <p:nvPr/>
              </p:nvCxnSpPr>
              <p:spPr bwMode="auto">
                <a:xfrm>
                  <a:off x="3054188" y="2431794"/>
                  <a:ext cx="159878" cy="0"/>
                </a:xfrm>
                <a:prstGeom prst="line">
                  <a:avLst/>
                </a:prstGeom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2" name="矩形 141"/>
                <p:cNvSpPr/>
                <p:nvPr/>
              </p:nvSpPr>
              <p:spPr bwMode="auto">
                <a:xfrm rot="20070805">
                  <a:off x="2636566" y="2433371"/>
                  <a:ext cx="53770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43" name="矩形 142"/>
                <p:cNvSpPr/>
                <p:nvPr/>
              </p:nvSpPr>
              <p:spPr bwMode="auto">
                <a:xfrm rot="20358377">
                  <a:off x="2728097" y="2397259"/>
                  <a:ext cx="48343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44" name="矩形 143"/>
                <p:cNvSpPr/>
                <p:nvPr/>
              </p:nvSpPr>
              <p:spPr bwMode="auto">
                <a:xfrm>
                  <a:off x="2924161" y="232092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45" name="矩形 144"/>
                <p:cNvSpPr/>
                <p:nvPr/>
              </p:nvSpPr>
              <p:spPr bwMode="auto">
                <a:xfrm>
                  <a:off x="3008469" y="232092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46" name="矩形 145"/>
                <p:cNvSpPr/>
                <p:nvPr/>
              </p:nvSpPr>
              <p:spPr bwMode="auto">
                <a:xfrm rot="19343285" flipH="1">
                  <a:off x="2390503" y="257540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47" name="矩形 146"/>
                <p:cNvSpPr/>
                <p:nvPr/>
              </p:nvSpPr>
              <p:spPr bwMode="auto">
                <a:xfrm rot="19438739" flipH="1">
                  <a:off x="2461366" y="2519268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cxnSp>
              <p:nvCxnSpPr>
                <p:cNvPr id="148" name="直接连接符 147"/>
                <p:cNvCxnSpPr>
                  <a:stCxn id="147" idx="1"/>
                  <a:endCxn id="142" idx="1"/>
                </p:cNvCxnSpPr>
                <p:nvPr/>
              </p:nvCxnSpPr>
              <p:spPr>
                <a:xfrm rot="10800000" flipH="1">
                  <a:off x="2502714" y="2561470"/>
                  <a:ext cx="136468" cy="6088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直接连接符 148"/>
                <p:cNvCxnSpPr>
                  <a:stCxn id="143" idx="3"/>
                  <a:endCxn id="144" idx="1"/>
                </p:cNvCxnSpPr>
                <p:nvPr/>
              </p:nvCxnSpPr>
              <p:spPr>
                <a:xfrm flipV="1">
                  <a:off x="2774881" y="2437452"/>
                  <a:ext cx="149280" cy="6779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0" name="矩形 149"/>
                <p:cNvSpPr/>
                <p:nvPr/>
              </p:nvSpPr>
              <p:spPr bwMode="auto">
                <a:xfrm flipH="1">
                  <a:off x="3168347" y="232092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51" name="矩形 150"/>
                <p:cNvSpPr/>
                <p:nvPr/>
              </p:nvSpPr>
              <p:spPr bwMode="auto">
                <a:xfrm flipH="1">
                  <a:off x="3252655" y="232092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52" name="矩形 151"/>
                <p:cNvSpPr/>
                <p:nvPr/>
              </p:nvSpPr>
              <p:spPr bwMode="auto">
                <a:xfrm rot="1894675">
                  <a:off x="3706268" y="2548129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53" name="矩形 152"/>
                <p:cNvSpPr/>
                <p:nvPr/>
              </p:nvSpPr>
              <p:spPr bwMode="auto">
                <a:xfrm rot="1921615">
                  <a:off x="3787322" y="2599414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54" name="矩形 153"/>
                <p:cNvSpPr/>
                <p:nvPr/>
              </p:nvSpPr>
              <p:spPr bwMode="auto">
                <a:xfrm rot="1058343" flipH="1">
                  <a:off x="3452248" y="2405895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55" name="矩形 154"/>
                <p:cNvSpPr/>
                <p:nvPr/>
              </p:nvSpPr>
              <p:spPr bwMode="auto">
                <a:xfrm rot="1153797" flipH="1">
                  <a:off x="3550538" y="2444940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cxnSp>
              <p:nvCxnSpPr>
                <p:cNvPr id="156" name="直接连接符 155"/>
                <p:cNvCxnSpPr>
                  <a:endCxn id="154" idx="3"/>
                </p:cNvCxnSpPr>
                <p:nvPr/>
              </p:nvCxnSpPr>
              <p:spPr>
                <a:xfrm>
                  <a:off x="3295989" y="2438344"/>
                  <a:ext cx="157334" cy="7715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1" name="直接连接符 130"/>
              <p:cNvCxnSpPr>
                <a:stCxn id="155" idx="1"/>
              </p:cNvCxnSpPr>
              <p:nvPr/>
            </p:nvCxnSpPr>
            <p:spPr>
              <a:xfrm flipH="1" flipV="1">
                <a:off x="5460281" y="3910693"/>
                <a:ext cx="117047" cy="7567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2" name="组合 131"/>
              <p:cNvGrpSpPr/>
              <p:nvPr/>
            </p:nvGrpSpPr>
            <p:grpSpPr>
              <a:xfrm rot="10800000">
                <a:off x="7081147" y="3311665"/>
                <a:ext cx="473062" cy="440131"/>
                <a:chOff x="1596399" y="2912405"/>
                <a:chExt cx="473062" cy="440131"/>
              </a:xfrm>
            </p:grpSpPr>
            <p:sp>
              <p:nvSpPr>
                <p:cNvPr id="133" name="矩形 132"/>
                <p:cNvSpPr/>
                <p:nvPr/>
              </p:nvSpPr>
              <p:spPr bwMode="auto">
                <a:xfrm rot="20522886">
                  <a:off x="1596399" y="3155767"/>
                  <a:ext cx="45719" cy="19676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34" name="矩形 133"/>
                <p:cNvSpPr/>
                <p:nvPr/>
              </p:nvSpPr>
              <p:spPr bwMode="auto">
                <a:xfrm rot="20526523">
                  <a:off x="1680127" y="3121792"/>
                  <a:ext cx="45719" cy="20653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35" name="矩形 134"/>
                <p:cNvSpPr/>
                <p:nvPr/>
              </p:nvSpPr>
              <p:spPr bwMode="auto">
                <a:xfrm rot="20033517">
                  <a:off x="1777807" y="3069504"/>
                  <a:ext cx="45719" cy="21905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36" name="矩形 135"/>
                <p:cNvSpPr/>
                <p:nvPr/>
              </p:nvSpPr>
              <p:spPr bwMode="auto">
                <a:xfrm rot="19929732">
                  <a:off x="1848653" y="3026197"/>
                  <a:ext cx="45719" cy="21425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37" name="矩形 136"/>
                <p:cNvSpPr/>
                <p:nvPr/>
              </p:nvSpPr>
              <p:spPr bwMode="auto">
                <a:xfrm rot="19343285" flipH="1">
                  <a:off x="1946544" y="2963455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38" name="矩形 137"/>
                <p:cNvSpPr/>
                <p:nvPr/>
              </p:nvSpPr>
              <p:spPr bwMode="auto">
                <a:xfrm rot="19438739" flipH="1">
                  <a:off x="2023742" y="2912405"/>
                  <a:ext cx="45719" cy="2308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cxnSp>
              <p:nvCxnSpPr>
                <p:cNvPr id="139" name="直接连接符 138"/>
                <p:cNvCxnSpPr>
                  <a:endCxn id="135" idx="1"/>
                </p:cNvCxnSpPr>
                <p:nvPr/>
              </p:nvCxnSpPr>
              <p:spPr>
                <a:xfrm flipV="1">
                  <a:off x="1707061" y="3189092"/>
                  <a:ext cx="73079" cy="3736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>
                  <a:endCxn id="137" idx="3"/>
                </p:cNvCxnSpPr>
                <p:nvPr/>
              </p:nvCxnSpPr>
              <p:spPr>
                <a:xfrm rot="10800000" flipH="1">
                  <a:off x="1894207" y="3093936"/>
                  <a:ext cx="57088" cy="3663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0" name="直接连接符 59"/>
            <p:cNvCxnSpPr/>
            <p:nvPr/>
          </p:nvCxnSpPr>
          <p:spPr bwMode="auto">
            <a:xfrm flipH="1">
              <a:off x="3881822" y="2525915"/>
              <a:ext cx="124481" cy="153113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 bwMode="auto">
            <a:xfrm flipH="1">
              <a:off x="4601129" y="3099879"/>
              <a:ext cx="124481" cy="153113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箭头连接符 61"/>
            <p:cNvCxnSpPr/>
            <p:nvPr/>
          </p:nvCxnSpPr>
          <p:spPr>
            <a:xfrm>
              <a:off x="3929396" y="2596524"/>
              <a:ext cx="757116" cy="52820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 rot="2136987">
              <a:off x="4021109" y="2656014"/>
              <a:ext cx="7040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/>
                <a:t>479.1m</a:t>
              </a:r>
              <a:endParaRPr lang="zh-CN" altLang="en-US" sz="1200" b="1" dirty="0"/>
            </a:p>
          </p:txBody>
        </p:sp>
        <p:cxnSp>
          <p:nvCxnSpPr>
            <p:cNvPr id="64" name="直接连接符 63"/>
            <p:cNvCxnSpPr/>
            <p:nvPr/>
          </p:nvCxnSpPr>
          <p:spPr bwMode="auto">
            <a:xfrm flipH="1">
              <a:off x="3619502" y="2887798"/>
              <a:ext cx="124481" cy="153113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>
              <a:stCxn id="170" idx="2"/>
            </p:cNvCxnSpPr>
            <p:nvPr/>
          </p:nvCxnSpPr>
          <p:spPr bwMode="auto">
            <a:xfrm>
              <a:off x="2521957" y="2802013"/>
              <a:ext cx="154467" cy="204209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箭头连接符 67"/>
            <p:cNvCxnSpPr/>
            <p:nvPr/>
          </p:nvCxnSpPr>
          <p:spPr>
            <a:xfrm>
              <a:off x="2624689" y="2904117"/>
              <a:ext cx="1057053" cy="2410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2782107" y="2687356"/>
              <a:ext cx="7040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/>
                <a:t>614.4m</a:t>
              </a:r>
              <a:endParaRPr lang="zh-CN" altLang="en-US" sz="1200" b="1" dirty="0"/>
            </a:p>
          </p:txBody>
        </p:sp>
        <p:cxnSp>
          <p:nvCxnSpPr>
            <p:cNvPr id="71" name="直接连接符 70"/>
            <p:cNvCxnSpPr/>
            <p:nvPr/>
          </p:nvCxnSpPr>
          <p:spPr bwMode="auto">
            <a:xfrm>
              <a:off x="2089949" y="3070618"/>
              <a:ext cx="154467" cy="204209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箭头连接符 71"/>
            <p:cNvCxnSpPr/>
            <p:nvPr/>
          </p:nvCxnSpPr>
          <p:spPr>
            <a:xfrm flipV="1">
              <a:off x="2148035" y="2864983"/>
              <a:ext cx="427148" cy="30559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 rot="19420775">
              <a:off x="2140565" y="2995246"/>
              <a:ext cx="6623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b="1" dirty="0" smtClean="0"/>
                <a:t>307.2m</a:t>
              </a:r>
              <a:endParaRPr lang="zh-CN" altLang="en-US" sz="1100" b="1" dirty="0"/>
            </a:p>
          </p:txBody>
        </p:sp>
        <p:cxnSp>
          <p:nvCxnSpPr>
            <p:cNvPr id="74" name="直接箭头连接符 73"/>
            <p:cNvCxnSpPr/>
            <p:nvPr/>
          </p:nvCxnSpPr>
          <p:spPr>
            <a:xfrm>
              <a:off x="3168347" y="3347771"/>
              <a:ext cx="0" cy="75991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2521957" y="3593582"/>
              <a:ext cx="7040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/>
                <a:t>7.852m</a:t>
              </a:r>
              <a:endParaRPr lang="zh-CN" altLang="en-US" sz="1200" b="1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06162" y="2920846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/>
                <a:t>54m</a:t>
              </a:r>
              <a:endParaRPr lang="zh-CN" altLang="en-US" sz="1200" b="1" dirty="0"/>
            </a:p>
          </p:txBody>
        </p:sp>
        <p:sp>
          <p:nvSpPr>
            <p:cNvPr id="78" name="矩形 77"/>
            <p:cNvSpPr/>
            <p:nvPr/>
          </p:nvSpPr>
          <p:spPr>
            <a:xfrm>
              <a:off x="1259632" y="3192089"/>
              <a:ext cx="259763" cy="112958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矩形 78"/>
            <p:cNvSpPr/>
            <p:nvPr/>
          </p:nvSpPr>
          <p:spPr>
            <a:xfrm>
              <a:off x="7696613" y="3316042"/>
              <a:ext cx="259763" cy="112958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51582" y="3700925"/>
              <a:ext cx="12634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>
                  <a:solidFill>
                    <a:srgbClr val="00B050"/>
                  </a:solidFill>
                </a:rPr>
                <a:t>Septum Dipole</a:t>
              </a:r>
              <a:endParaRPr lang="zh-CN" altLang="en-US" sz="12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82" name="直接箭头连接符 81"/>
            <p:cNvCxnSpPr/>
            <p:nvPr/>
          </p:nvCxnSpPr>
          <p:spPr>
            <a:xfrm flipV="1">
              <a:off x="1340112" y="3372521"/>
              <a:ext cx="0" cy="384653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7380312" y="3853325"/>
              <a:ext cx="12634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>
                  <a:solidFill>
                    <a:srgbClr val="00B050"/>
                  </a:solidFill>
                </a:rPr>
                <a:t>Septum Dipole</a:t>
              </a:r>
              <a:endParaRPr lang="zh-CN" altLang="en-US" sz="12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84" name="直接箭头连接符 83"/>
            <p:cNvCxnSpPr/>
            <p:nvPr/>
          </p:nvCxnSpPr>
          <p:spPr>
            <a:xfrm flipV="1">
              <a:off x="7868842" y="3524921"/>
              <a:ext cx="0" cy="384653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任意多边形 2"/>
          <p:cNvSpPr/>
          <p:nvPr/>
        </p:nvSpPr>
        <p:spPr>
          <a:xfrm>
            <a:off x="494473" y="2200030"/>
            <a:ext cx="8496300" cy="886595"/>
          </a:xfrm>
          <a:custGeom>
            <a:avLst/>
            <a:gdLst>
              <a:gd name="connsiteX0" fmla="*/ 0 w 8496300"/>
              <a:gd name="connsiteY0" fmla="*/ 912095 h 928149"/>
              <a:gd name="connsiteX1" fmla="*/ 638175 w 8496300"/>
              <a:gd name="connsiteY1" fmla="*/ 921620 h 928149"/>
              <a:gd name="connsiteX2" fmla="*/ 1114425 w 8496300"/>
              <a:gd name="connsiteY2" fmla="*/ 826370 h 928149"/>
              <a:gd name="connsiteX3" fmla="*/ 1419225 w 8496300"/>
              <a:gd name="connsiteY3" fmla="*/ 693020 h 928149"/>
              <a:gd name="connsiteX4" fmla="*/ 1743075 w 8496300"/>
              <a:gd name="connsiteY4" fmla="*/ 502520 h 928149"/>
              <a:gd name="connsiteX5" fmla="*/ 2219325 w 8496300"/>
              <a:gd name="connsiteY5" fmla="*/ 140570 h 928149"/>
              <a:gd name="connsiteX6" fmla="*/ 2533650 w 8496300"/>
              <a:gd name="connsiteY6" fmla="*/ 7220 h 928149"/>
              <a:gd name="connsiteX7" fmla="*/ 3695700 w 8496300"/>
              <a:gd name="connsiteY7" fmla="*/ 16745 h 928149"/>
              <a:gd name="connsiteX8" fmla="*/ 5724525 w 8496300"/>
              <a:gd name="connsiteY8" fmla="*/ 73895 h 928149"/>
              <a:gd name="connsiteX9" fmla="*/ 6781800 w 8496300"/>
              <a:gd name="connsiteY9" fmla="*/ 683495 h 928149"/>
              <a:gd name="connsiteX10" fmla="*/ 6991350 w 8496300"/>
              <a:gd name="connsiteY10" fmla="*/ 864470 h 928149"/>
              <a:gd name="connsiteX11" fmla="*/ 7610475 w 8496300"/>
              <a:gd name="connsiteY11" fmla="*/ 893045 h 928149"/>
              <a:gd name="connsiteX12" fmla="*/ 8267700 w 8496300"/>
              <a:gd name="connsiteY12" fmla="*/ 902570 h 928149"/>
              <a:gd name="connsiteX13" fmla="*/ 8496300 w 8496300"/>
              <a:gd name="connsiteY13" fmla="*/ 921620 h 928149"/>
              <a:gd name="connsiteX14" fmla="*/ 8496300 w 8496300"/>
              <a:gd name="connsiteY14" fmla="*/ 921620 h 928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96300" h="928149">
                <a:moveTo>
                  <a:pt x="0" y="912095"/>
                </a:moveTo>
                <a:cubicBezTo>
                  <a:pt x="226219" y="924001"/>
                  <a:pt x="452438" y="935907"/>
                  <a:pt x="638175" y="921620"/>
                </a:cubicBezTo>
                <a:cubicBezTo>
                  <a:pt x="823912" y="907333"/>
                  <a:pt x="984250" y="864470"/>
                  <a:pt x="1114425" y="826370"/>
                </a:cubicBezTo>
                <a:cubicBezTo>
                  <a:pt x="1244600" y="788270"/>
                  <a:pt x="1314450" y="746995"/>
                  <a:pt x="1419225" y="693020"/>
                </a:cubicBezTo>
                <a:cubicBezTo>
                  <a:pt x="1524000" y="639045"/>
                  <a:pt x="1609725" y="594595"/>
                  <a:pt x="1743075" y="502520"/>
                </a:cubicBezTo>
                <a:cubicBezTo>
                  <a:pt x="1876425" y="410445"/>
                  <a:pt x="2087563" y="223120"/>
                  <a:pt x="2219325" y="140570"/>
                </a:cubicBezTo>
                <a:cubicBezTo>
                  <a:pt x="2351088" y="58020"/>
                  <a:pt x="2287588" y="27857"/>
                  <a:pt x="2533650" y="7220"/>
                </a:cubicBezTo>
                <a:cubicBezTo>
                  <a:pt x="2779713" y="-13418"/>
                  <a:pt x="3695700" y="16745"/>
                  <a:pt x="3695700" y="16745"/>
                </a:cubicBezTo>
                <a:lnTo>
                  <a:pt x="5724525" y="73895"/>
                </a:lnTo>
                <a:cubicBezTo>
                  <a:pt x="6238875" y="185020"/>
                  <a:pt x="6570663" y="551733"/>
                  <a:pt x="6781800" y="683495"/>
                </a:cubicBezTo>
                <a:cubicBezTo>
                  <a:pt x="6992937" y="815257"/>
                  <a:pt x="6853238" y="829545"/>
                  <a:pt x="6991350" y="864470"/>
                </a:cubicBezTo>
                <a:cubicBezTo>
                  <a:pt x="7129463" y="899395"/>
                  <a:pt x="7397750" y="886695"/>
                  <a:pt x="7610475" y="893045"/>
                </a:cubicBezTo>
                <a:cubicBezTo>
                  <a:pt x="7823200" y="899395"/>
                  <a:pt x="8120063" y="897808"/>
                  <a:pt x="8267700" y="902570"/>
                </a:cubicBezTo>
                <a:cubicBezTo>
                  <a:pt x="8415337" y="907332"/>
                  <a:pt x="8496300" y="921620"/>
                  <a:pt x="8496300" y="921620"/>
                </a:cubicBezTo>
                <a:lnTo>
                  <a:pt x="8496300" y="921620"/>
                </a:lnTo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15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2"/>
          <p:cNvSpPr txBox="1">
            <a:spLocks noChangeArrowheads="1"/>
          </p:cNvSpPr>
          <p:nvPr/>
        </p:nvSpPr>
        <p:spPr bwMode="auto">
          <a:xfrm>
            <a:off x="920720" y="376308"/>
            <a:ext cx="7162800" cy="563563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Booster Bypass at 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IP1/3 Option4</a:t>
            </a:r>
            <a:endParaRPr lang="en-US" altLang="zh-C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4045" y="459887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俯视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83832" y="475650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正视</a:t>
            </a:r>
            <a:endParaRPr lang="zh-CN" altLang="en-US" dirty="0"/>
          </a:p>
        </p:txBody>
      </p:sp>
      <p:pic>
        <p:nvPicPr>
          <p:cNvPr id="9218" name="Picture 2" descr="C:\Users\sufeng\Desktop\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56" y="4941167"/>
            <a:ext cx="3741849" cy="124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528533" y="1439262"/>
            <a:ext cx="8192975" cy="2630796"/>
            <a:chOff x="528533" y="1439262"/>
            <a:chExt cx="8192975" cy="2630796"/>
          </a:xfrm>
        </p:grpSpPr>
        <p:grpSp>
          <p:nvGrpSpPr>
            <p:cNvPr id="58" name="组合 57"/>
            <p:cNvGrpSpPr/>
            <p:nvPr/>
          </p:nvGrpSpPr>
          <p:grpSpPr>
            <a:xfrm>
              <a:off x="528533" y="1439262"/>
              <a:ext cx="8192975" cy="2630796"/>
              <a:chOff x="536981" y="2003817"/>
              <a:chExt cx="8192975" cy="2630796"/>
            </a:xfrm>
          </p:grpSpPr>
          <p:grpSp>
            <p:nvGrpSpPr>
              <p:cNvPr id="59" name="组合 58"/>
              <p:cNvGrpSpPr/>
              <p:nvPr/>
            </p:nvGrpSpPr>
            <p:grpSpPr>
              <a:xfrm>
                <a:off x="536981" y="2003817"/>
                <a:ext cx="8192975" cy="2630796"/>
                <a:chOff x="536981" y="2003817"/>
                <a:chExt cx="8192975" cy="2630796"/>
              </a:xfrm>
            </p:grpSpPr>
            <p:cxnSp>
              <p:nvCxnSpPr>
                <p:cNvPr id="85" name="直接连接符 84"/>
                <p:cNvCxnSpPr>
                  <a:endCxn id="129" idx="2"/>
                </p:cNvCxnSpPr>
                <p:nvPr/>
              </p:nvCxnSpPr>
              <p:spPr bwMode="auto">
                <a:xfrm flipH="1" flipV="1">
                  <a:off x="6874005" y="2813432"/>
                  <a:ext cx="563879" cy="42800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接连接符 85"/>
                <p:cNvCxnSpPr>
                  <a:stCxn id="129" idx="0"/>
                </p:cNvCxnSpPr>
                <p:nvPr/>
              </p:nvCxnSpPr>
              <p:spPr bwMode="auto">
                <a:xfrm flipH="1">
                  <a:off x="4607504" y="2774405"/>
                  <a:ext cx="843384" cy="5334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接连接符 86"/>
                <p:cNvCxnSpPr>
                  <a:stCxn id="96" idx="4"/>
                  <a:endCxn id="128" idx="0"/>
                </p:cNvCxnSpPr>
                <p:nvPr/>
              </p:nvCxnSpPr>
              <p:spPr bwMode="auto">
                <a:xfrm flipH="1">
                  <a:off x="3811273" y="3308686"/>
                  <a:ext cx="789324" cy="52496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/>
                <p:cNvCxnSpPr/>
                <p:nvPr/>
              </p:nvCxnSpPr>
              <p:spPr bwMode="auto">
                <a:xfrm flipH="1" flipV="1">
                  <a:off x="1720566" y="3409945"/>
                  <a:ext cx="679517" cy="415843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接连接符 88"/>
                <p:cNvCxnSpPr>
                  <a:endCxn id="107" idx="1"/>
                </p:cNvCxnSpPr>
                <p:nvPr/>
              </p:nvCxnSpPr>
              <p:spPr bwMode="auto">
                <a:xfrm flipV="1">
                  <a:off x="536981" y="3327537"/>
                  <a:ext cx="138362" cy="1"/>
                </a:xfrm>
                <a:prstGeom prst="line">
                  <a:avLst/>
                </a:prstGeom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接连接符 89"/>
                <p:cNvCxnSpPr>
                  <a:stCxn id="162" idx="1"/>
                  <a:endCxn id="170" idx="3"/>
                </p:cNvCxnSpPr>
                <p:nvPr/>
              </p:nvCxnSpPr>
              <p:spPr bwMode="auto">
                <a:xfrm flipV="1">
                  <a:off x="2039588" y="2723653"/>
                  <a:ext cx="393141" cy="280144"/>
                </a:xfrm>
                <a:prstGeom prst="line">
                  <a:avLst/>
                </a:prstGeom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接连接符 90"/>
                <p:cNvCxnSpPr>
                  <a:endCxn id="96" idx="3"/>
                </p:cNvCxnSpPr>
                <p:nvPr/>
              </p:nvCxnSpPr>
              <p:spPr bwMode="auto">
                <a:xfrm>
                  <a:off x="3842509" y="2729436"/>
                  <a:ext cx="747194" cy="575611"/>
                </a:xfrm>
                <a:prstGeom prst="line">
                  <a:avLst/>
                </a:prstGeom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接连接符 91"/>
                <p:cNvCxnSpPr>
                  <a:stCxn id="96" idx="4"/>
                </p:cNvCxnSpPr>
                <p:nvPr/>
              </p:nvCxnSpPr>
              <p:spPr bwMode="auto">
                <a:xfrm>
                  <a:off x="4601129" y="3308686"/>
                  <a:ext cx="733120" cy="512389"/>
                </a:xfrm>
                <a:prstGeom prst="line">
                  <a:avLst/>
                </a:prstGeom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直接连接符 92"/>
                <p:cNvCxnSpPr>
                  <a:endCxn id="138" idx="1"/>
                </p:cNvCxnSpPr>
                <p:nvPr/>
              </p:nvCxnSpPr>
              <p:spPr bwMode="auto">
                <a:xfrm flipV="1">
                  <a:off x="6804248" y="3649829"/>
                  <a:ext cx="281269" cy="213608"/>
                </a:xfrm>
                <a:prstGeom prst="line">
                  <a:avLst/>
                </a:prstGeom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接连接符 93"/>
                <p:cNvCxnSpPr/>
                <p:nvPr/>
              </p:nvCxnSpPr>
              <p:spPr bwMode="auto">
                <a:xfrm>
                  <a:off x="8418645" y="3312421"/>
                  <a:ext cx="311311" cy="0"/>
                </a:xfrm>
                <a:prstGeom prst="line">
                  <a:avLst/>
                </a:prstGeom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" name="矩形 94"/>
                <p:cNvSpPr/>
                <p:nvPr/>
              </p:nvSpPr>
              <p:spPr bwMode="auto">
                <a:xfrm>
                  <a:off x="748834" y="3211007"/>
                  <a:ext cx="30599" cy="23306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96" name="椭圆 95"/>
                <p:cNvSpPr/>
                <p:nvPr/>
              </p:nvSpPr>
              <p:spPr bwMode="auto">
                <a:xfrm>
                  <a:off x="4585191" y="3283838"/>
                  <a:ext cx="30812" cy="248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cxnSp>
              <p:nvCxnSpPr>
                <p:cNvPr id="97" name="直接连接符 96"/>
                <p:cNvCxnSpPr>
                  <a:endCxn id="113" idx="1"/>
                </p:cNvCxnSpPr>
                <p:nvPr/>
              </p:nvCxnSpPr>
              <p:spPr bwMode="auto">
                <a:xfrm flipV="1">
                  <a:off x="1074876" y="3310760"/>
                  <a:ext cx="7040490" cy="37011"/>
                </a:xfrm>
                <a:prstGeom prst="line">
                  <a:avLst/>
                </a:prstGeom>
                <a:ln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接连接符 97"/>
                <p:cNvCxnSpPr/>
                <p:nvPr/>
              </p:nvCxnSpPr>
              <p:spPr bwMode="auto">
                <a:xfrm>
                  <a:off x="4585191" y="2298474"/>
                  <a:ext cx="30812" cy="2066630"/>
                </a:xfrm>
                <a:prstGeom prst="line">
                  <a:avLst/>
                </a:prstGeom>
                <a:ln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9" name="TextBox 55"/>
                <p:cNvSpPr txBox="1">
                  <a:spLocks noChangeArrowheads="1"/>
                </p:cNvSpPr>
                <p:nvPr/>
              </p:nvSpPr>
              <p:spPr bwMode="auto">
                <a:xfrm>
                  <a:off x="1519395" y="2729436"/>
                  <a:ext cx="320873" cy="1987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/>
                    <a:t>B1</a:t>
                  </a:r>
                  <a:endParaRPr lang="zh-CN" altLang="en-US" b="1" dirty="0"/>
                </a:p>
              </p:txBody>
            </p:sp>
            <p:sp>
              <p:nvSpPr>
                <p:cNvPr id="100" name="TextBox 56"/>
                <p:cNvSpPr txBox="1">
                  <a:spLocks noChangeArrowheads="1"/>
                </p:cNvSpPr>
                <p:nvPr/>
              </p:nvSpPr>
              <p:spPr bwMode="auto">
                <a:xfrm>
                  <a:off x="2236158" y="2003817"/>
                  <a:ext cx="579901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/>
                    <a:t>B2</a:t>
                  </a:r>
                  <a:endParaRPr lang="zh-CN" altLang="en-US" b="1" dirty="0"/>
                </a:p>
              </p:txBody>
            </p:sp>
            <p:sp>
              <p:nvSpPr>
                <p:cNvPr id="101" name="TextBox 57"/>
                <p:cNvSpPr txBox="1">
                  <a:spLocks noChangeArrowheads="1"/>
                </p:cNvSpPr>
                <p:nvPr/>
              </p:nvSpPr>
              <p:spPr bwMode="auto">
                <a:xfrm>
                  <a:off x="3573310" y="2037309"/>
                  <a:ext cx="320873" cy="1996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/>
                    <a:t>B3</a:t>
                  </a:r>
                  <a:endParaRPr lang="zh-CN" altLang="en-US" b="1" dirty="0"/>
                </a:p>
              </p:txBody>
            </p:sp>
            <p:sp>
              <p:nvSpPr>
                <p:cNvPr id="102" name="TextBox 58"/>
                <p:cNvSpPr txBox="1">
                  <a:spLocks noChangeArrowheads="1"/>
                </p:cNvSpPr>
                <p:nvPr/>
              </p:nvSpPr>
              <p:spPr bwMode="auto">
                <a:xfrm>
                  <a:off x="5220072" y="4234447"/>
                  <a:ext cx="320873" cy="1996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/>
                    <a:t>B4</a:t>
                  </a:r>
                  <a:endParaRPr lang="zh-CN" altLang="en-US" b="1" dirty="0"/>
                </a:p>
              </p:txBody>
            </p:sp>
            <p:sp>
              <p:nvSpPr>
                <p:cNvPr id="103" name="TextBox 59"/>
                <p:cNvSpPr txBox="1">
                  <a:spLocks noChangeArrowheads="1"/>
                </p:cNvSpPr>
                <p:nvPr/>
              </p:nvSpPr>
              <p:spPr bwMode="auto">
                <a:xfrm>
                  <a:off x="7348816" y="3536565"/>
                  <a:ext cx="320873" cy="1996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/>
                    <a:t>B6</a:t>
                  </a:r>
                  <a:endParaRPr lang="zh-CN" altLang="en-US" b="1"/>
                </a:p>
              </p:txBody>
            </p:sp>
            <p:sp>
              <p:nvSpPr>
                <p:cNvPr id="104" name="TextBox 82"/>
                <p:cNvSpPr txBox="1">
                  <a:spLocks noChangeArrowheads="1"/>
                </p:cNvSpPr>
                <p:nvPr/>
              </p:nvSpPr>
              <p:spPr bwMode="auto">
                <a:xfrm>
                  <a:off x="3374656" y="3269911"/>
                  <a:ext cx="841449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14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13mrad</a:t>
                  </a:r>
                  <a:endParaRPr lang="zh-CN" altLang="en-US" sz="1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5" name="TextBox 101"/>
                <p:cNvSpPr txBox="1">
                  <a:spLocks noChangeArrowheads="1"/>
                </p:cNvSpPr>
                <p:nvPr/>
              </p:nvSpPr>
              <p:spPr bwMode="auto">
                <a:xfrm>
                  <a:off x="4994251" y="3059346"/>
                  <a:ext cx="2260491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14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Full crossing angle </a:t>
                  </a:r>
                  <a:r>
                    <a:rPr lang="en-US" altLang="zh-CN" sz="14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26mrad</a:t>
                  </a:r>
                  <a:endParaRPr lang="zh-CN" altLang="en-US" sz="1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6" name="TextBox 59"/>
                <p:cNvSpPr txBox="1">
                  <a:spLocks noChangeArrowheads="1"/>
                </p:cNvSpPr>
                <p:nvPr/>
              </p:nvSpPr>
              <p:spPr bwMode="auto">
                <a:xfrm>
                  <a:off x="6583271" y="4265281"/>
                  <a:ext cx="320873" cy="1996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/>
                    <a:t>B5</a:t>
                  </a:r>
                  <a:endParaRPr lang="zh-CN" altLang="en-US" b="1" dirty="0"/>
                </a:p>
              </p:txBody>
            </p:sp>
            <p:sp>
              <p:nvSpPr>
                <p:cNvPr id="107" name="矩形 106"/>
                <p:cNvSpPr/>
                <p:nvPr/>
              </p:nvSpPr>
              <p:spPr bwMode="auto">
                <a:xfrm>
                  <a:off x="675343" y="3211007"/>
                  <a:ext cx="30599" cy="23306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08" name="矩形 107"/>
                <p:cNvSpPr/>
                <p:nvPr/>
              </p:nvSpPr>
              <p:spPr bwMode="auto">
                <a:xfrm>
                  <a:off x="970261" y="3211007"/>
                  <a:ext cx="30599" cy="23306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09" name="矩形 108"/>
                <p:cNvSpPr/>
                <p:nvPr/>
              </p:nvSpPr>
              <p:spPr bwMode="auto">
                <a:xfrm>
                  <a:off x="1052113" y="3208865"/>
                  <a:ext cx="30599" cy="23306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cxnSp>
              <p:nvCxnSpPr>
                <p:cNvPr id="110" name="直接连接符 109"/>
                <p:cNvCxnSpPr>
                  <a:stCxn id="95" idx="3"/>
                  <a:endCxn id="108" idx="1"/>
                </p:cNvCxnSpPr>
                <p:nvPr/>
              </p:nvCxnSpPr>
              <p:spPr>
                <a:xfrm>
                  <a:off x="779433" y="3327537"/>
                  <a:ext cx="190828" cy="1"/>
                </a:xfrm>
                <a:prstGeom prst="line">
                  <a:avLst/>
                </a:prstGeom>
                <a:ln w="38100">
                  <a:solidFill>
                    <a:schemeClr val="accent4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接连接符 110"/>
                <p:cNvCxnSpPr>
                  <a:stCxn id="109" idx="3"/>
                  <a:endCxn id="157" idx="1"/>
                </p:cNvCxnSpPr>
                <p:nvPr/>
              </p:nvCxnSpPr>
              <p:spPr bwMode="auto">
                <a:xfrm flipV="1">
                  <a:off x="1082712" y="3261198"/>
                  <a:ext cx="514800" cy="64197"/>
                </a:xfrm>
                <a:prstGeom prst="line">
                  <a:avLst/>
                </a:prstGeom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接连接符 111"/>
                <p:cNvCxnSpPr/>
                <p:nvPr/>
              </p:nvCxnSpPr>
              <p:spPr bwMode="auto">
                <a:xfrm flipH="1" flipV="1">
                  <a:off x="1082713" y="3328066"/>
                  <a:ext cx="624348" cy="5831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矩形 112"/>
                <p:cNvSpPr/>
                <p:nvPr/>
              </p:nvSpPr>
              <p:spPr bwMode="auto">
                <a:xfrm>
                  <a:off x="8115366" y="3194230"/>
                  <a:ext cx="30599" cy="23306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14" name="矩形 113"/>
                <p:cNvSpPr/>
                <p:nvPr/>
              </p:nvSpPr>
              <p:spPr bwMode="auto">
                <a:xfrm>
                  <a:off x="8041875" y="3194230"/>
                  <a:ext cx="30599" cy="23306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15" name="矩形 114"/>
                <p:cNvSpPr/>
                <p:nvPr/>
              </p:nvSpPr>
              <p:spPr bwMode="auto">
                <a:xfrm>
                  <a:off x="8336794" y="3194231"/>
                  <a:ext cx="30599" cy="23306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16" name="矩形 115"/>
                <p:cNvSpPr/>
                <p:nvPr/>
              </p:nvSpPr>
              <p:spPr bwMode="auto">
                <a:xfrm>
                  <a:off x="8418645" y="3192089"/>
                  <a:ext cx="30599" cy="23306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cxnSp>
              <p:nvCxnSpPr>
                <p:cNvPr id="117" name="直接连接符 116"/>
                <p:cNvCxnSpPr>
                  <a:stCxn id="113" idx="3"/>
                  <a:endCxn id="115" idx="1"/>
                </p:cNvCxnSpPr>
                <p:nvPr/>
              </p:nvCxnSpPr>
              <p:spPr>
                <a:xfrm>
                  <a:off x="8145966" y="3310760"/>
                  <a:ext cx="190828" cy="1"/>
                </a:xfrm>
                <a:prstGeom prst="line">
                  <a:avLst/>
                </a:prstGeom>
                <a:ln w="38100">
                  <a:solidFill>
                    <a:schemeClr val="accent4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直接连接符 117"/>
                <p:cNvCxnSpPr>
                  <a:stCxn id="133" idx="1"/>
                </p:cNvCxnSpPr>
                <p:nvPr/>
              </p:nvCxnSpPr>
              <p:spPr bwMode="auto">
                <a:xfrm flipV="1">
                  <a:off x="7553096" y="3318113"/>
                  <a:ext cx="492837" cy="84890"/>
                </a:xfrm>
                <a:prstGeom prst="line">
                  <a:avLst/>
                </a:prstGeom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直接连接符 118"/>
                <p:cNvCxnSpPr/>
                <p:nvPr/>
              </p:nvCxnSpPr>
              <p:spPr bwMode="auto">
                <a:xfrm flipH="1" flipV="1">
                  <a:off x="7437883" y="3235360"/>
                  <a:ext cx="624348" cy="5831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直接连接符 120"/>
                <p:cNvCxnSpPr/>
                <p:nvPr/>
              </p:nvCxnSpPr>
              <p:spPr bwMode="auto">
                <a:xfrm>
                  <a:off x="653031" y="3444067"/>
                  <a:ext cx="0" cy="921037"/>
                </a:xfrm>
                <a:prstGeom prst="line">
                  <a:avLst/>
                </a:prstGeom>
                <a:ln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直接箭头连接符 121"/>
                <p:cNvCxnSpPr/>
                <p:nvPr/>
              </p:nvCxnSpPr>
              <p:spPr>
                <a:xfrm>
                  <a:off x="664187" y="4207510"/>
                  <a:ext cx="3921004" cy="0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3" name="TextBox 122"/>
                <p:cNvSpPr txBox="1"/>
                <p:nvPr/>
              </p:nvSpPr>
              <p:spPr>
                <a:xfrm>
                  <a:off x="2432729" y="4265281"/>
                  <a:ext cx="8899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 smtClean="0"/>
                    <a:t>1642m</a:t>
                  </a:r>
                  <a:endParaRPr lang="zh-CN" altLang="en-US" dirty="0"/>
                </a:p>
              </p:txBody>
            </p:sp>
            <p:sp>
              <p:nvSpPr>
                <p:cNvPr id="124" name="TextBox 123"/>
                <p:cNvSpPr txBox="1"/>
                <p:nvPr/>
              </p:nvSpPr>
              <p:spPr>
                <a:xfrm>
                  <a:off x="4427538" y="3582309"/>
                  <a:ext cx="4026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b="1" dirty="0" smtClean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IP</a:t>
                  </a:r>
                  <a:endParaRPr lang="zh-CN" altLang="en-US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125" name="组合 124"/>
                <p:cNvGrpSpPr/>
                <p:nvPr/>
              </p:nvGrpSpPr>
              <p:grpSpPr>
                <a:xfrm>
                  <a:off x="2427978" y="2320922"/>
                  <a:ext cx="1405063" cy="511552"/>
                  <a:chOff x="2427978" y="2320922"/>
                  <a:chExt cx="1405063" cy="511552"/>
                </a:xfrm>
              </p:grpSpPr>
              <p:cxnSp>
                <p:nvCxnSpPr>
                  <p:cNvPr id="165" name="直接连接符 164"/>
                  <p:cNvCxnSpPr/>
                  <p:nvPr/>
                </p:nvCxnSpPr>
                <p:spPr bwMode="auto">
                  <a:xfrm>
                    <a:off x="3054188" y="2431794"/>
                    <a:ext cx="159878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6" name="矩形 165"/>
                  <p:cNvSpPr/>
                  <p:nvPr/>
                </p:nvSpPr>
                <p:spPr bwMode="auto">
                  <a:xfrm rot="20070805">
                    <a:off x="2636566" y="2433371"/>
                    <a:ext cx="53770" cy="23306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167" name="矩形 166"/>
                  <p:cNvSpPr/>
                  <p:nvPr/>
                </p:nvSpPr>
                <p:spPr bwMode="auto">
                  <a:xfrm rot="20358377">
                    <a:off x="2728097" y="2397259"/>
                    <a:ext cx="48343" cy="23306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168" name="矩形 167"/>
                  <p:cNvSpPr/>
                  <p:nvPr/>
                </p:nvSpPr>
                <p:spPr bwMode="auto">
                  <a:xfrm>
                    <a:off x="2924161" y="2320922"/>
                    <a:ext cx="45719" cy="23306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169" name="矩形 168"/>
                  <p:cNvSpPr/>
                  <p:nvPr/>
                </p:nvSpPr>
                <p:spPr bwMode="auto">
                  <a:xfrm>
                    <a:off x="3008469" y="2320922"/>
                    <a:ext cx="45719" cy="23306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170" name="矩形 169"/>
                  <p:cNvSpPr/>
                  <p:nvPr/>
                </p:nvSpPr>
                <p:spPr bwMode="auto">
                  <a:xfrm rot="19343285" flipH="1">
                    <a:off x="2427978" y="2593172"/>
                    <a:ext cx="45719" cy="23306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171" name="矩形 170"/>
                  <p:cNvSpPr/>
                  <p:nvPr/>
                </p:nvSpPr>
                <p:spPr bwMode="auto">
                  <a:xfrm rot="19438739" flipH="1">
                    <a:off x="2498841" y="2537038"/>
                    <a:ext cx="45719" cy="23306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cxnSp>
                <p:nvCxnSpPr>
                  <p:cNvPr id="172" name="直接连接符 171"/>
                  <p:cNvCxnSpPr>
                    <a:stCxn id="171" idx="1"/>
                    <a:endCxn id="166" idx="1"/>
                  </p:cNvCxnSpPr>
                  <p:nvPr/>
                </p:nvCxnSpPr>
                <p:spPr>
                  <a:xfrm flipV="1">
                    <a:off x="2540189" y="2561470"/>
                    <a:ext cx="98993" cy="78655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直接连接符 172"/>
                  <p:cNvCxnSpPr>
                    <a:stCxn id="167" idx="3"/>
                    <a:endCxn id="168" idx="1"/>
                  </p:cNvCxnSpPr>
                  <p:nvPr/>
                </p:nvCxnSpPr>
                <p:spPr>
                  <a:xfrm flipV="1">
                    <a:off x="2774881" y="2437452"/>
                    <a:ext cx="149280" cy="67795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4" name="矩形 173"/>
                  <p:cNvSpPr/>
                  <p:nvPr/>
                </p:nvSpPr>
                <p:spPr bwMode="auto">
                  <a:xfrm flipH="1">
                    <a:off x="3168347" y="2320922"/>
                    <a:ext cx="45719" cy="23306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175" name="矩形 174"/>
                  <p:cNvSpPr/>
                  <p:nvPr/>
                </p:nvSpPr>
                <p:spPr bwMode="auto">
                  <a:xfrm flipH="1">
                    <a:off x="3252655" y="2320922"/>
                    <a:ext cx="45719" cy="23306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176" name="矩形 175"/>
                  <p:cNvSpPr/>
                  <p:nvPr/>
                </p:nvSpPr>
                <p:spPr bwMode="auto">
                  <a:xfrm rot="1894675">
                    <a:off x="3706268" y="2548129"/>
                    <a:ext cx="45719" cy="23306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177" name="矩形 176"/>
                  <p:cNvSpPr/>
                  <p:nvPr/>
                </p:nvSpPr>
                <p:spPr bwMode="auto">
                  <a:xfrm rot="1921615">
                    <a:off x="3787322" y="2599414"/>
                    <a:ext cx="45719" cy="23306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178" name="矩形 177"/>
                  <p:cNvSpPr/>
                  <p:nvPr/>
                </p:nvSpPr>
                <p:spPr bwMode="auto">
                  <a:xfrm rot="1058343" flipH="1">
                    <a:off x="3452248" y="2405895"/>
                    <a:ext cx="45719" cy="23306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179" name="矩形 178"/>
                  <p:cNvSpPr/>
                  <p:nvPr/>
                </p:nvSpPr>
                <p:spPr bwMode="auto">
                  <a:xfrm rot="1153797" flipH="1">
                    <a:off x="3550538" y="2444940"/>
                    <a:ext cx="45719" cy="23306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cxnSp>
                <p:nvCxnSpPr>
                  <p:cNvPr id="180" name="直接连接符 179"/>
                  <p:cNvCxnSpPr>
                    <a:endCxn id="178" idx="3"/>
                  </p:cNvCxnSpPr>
                  <p:nvPr/>
                </p:nvCxnSpPr>
                <p:spPr>
                  <a:xfrm>
                    <a:off x="3295989" y="2438344"/>
                    <a:ext cx="157334" cy="77154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6" name="直接连接符 125"/>
                <p:cNvCxnSpPr>
                  <a:endCxn id="176" idx="1"/>
                </p:cNvCxnSpPr>
                <p:nvPr/>
              </p:nvCxnSpPr>
              <p:spPr>
                <a:xfrm>
                  <a:off x="3586987" y="2568226"/>
                  <a:ext cx="122666" cy="8446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7" name="组合 126"/>
                <p:cNvGrpSpPr/>
                <p:nvPr/>
              </p:nvGrpSpPr>
              <p:grpSpPr>
                <a:xfrm>
                  <a:off x="1596399" y="2900710"/>
                  <a:ext cx="447560" cy="451826"/>
                  <a:chOff x="1596399" y="2900710"/>
                  <a:chExt cx="447560" cy="451826"/>
                </a:xfrm>
              </p:grpSpPr>
              <p:sp>
                <p:nvSpPr>
                  <p:cNvPr id="157" name="矩形 156"/>
                  <p:cNvSpPr/>
                  <p:nvPr/>
                </p:nvSpPr>
                <p:spPr bwMode="auto">
                  <a:xfrm rot="20522886">
                    <a:off x="1596399" y="3155767"/>
                    <a:ext cx="45719" cy="196769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158" name="矩形 157"/>
                  <p:cNvSpPr/>
                  <p:nvPr/>
                </p:nvSpPr>
                <p:spPr bwMode="auto">
                  <a:xfrm rot="20526523">
                    <a:off x="1680127" y="3121792"/>
                    <a:ext cx="45719" cy="206534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159" name="矩形 158"/>
                  <p:cNvSpPr/>
                  <p:nvPr/>
                </p:nvSpPr>
                <p:spPr bwMode="auto">
                  <a:xfrm rot="20033517">
                    <a:off x="1777807" y="3069504"/>
                    <a:ext cx="45719" cy="219055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160" name="矩形 159"/>
                  <p:cNvSpPr/>
                  <p:nvPr/>
                </p:nvSpPr>
                <p:spPr bwMode="auto">
                  <a:xfrm rot="19929732">
                    <a:off x="1848653" y="3026197"/>
                    <a:ext cx="45719" cy="214255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161" name="矩形 160"/>
                  <p:cNvSpPr/>
                  <p:nvPr/>
                </p:nvSpPr>
                <p:spPr bwMode="auto">
                  <a:xfrm rot="19343285" flipH="1">
                    <a:off x="1935760" y="2954088"/>
                    <a:ext cx="45719" cy="23306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162" name="矩形 161"/>
                  <p:cNvSpPr/>
                  <p:nvPr/>
                </p:nvSpPr>
                <p:spPr bwMode="auto">
                  <a:xfrm rot="19438739" flipH="1">
                    <a:off x="1998240" y="2900710"/>
                    <a:ext cx="45719" cy="23306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cxnSp>
                <p:nvCxnSpPr>
                  <p:cNvPr id="163" name="直接连接符 162"/>
                  <p:cNvCxnSpPr>
                    <a:endCxn id="159" idx="1"/>
                  </p:cNvCxnSpPr>
                  <p:nvPr/>
                </p:nvCxnSpPr>
                <p:spPr>
                  <a:xfrm flipV="1">
                    <a:off x="1707061" y="3189092"/>
                    <a:ext cx="73079" cy="3736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直接连接符 163"/>
                  <p:cNvCxnSpPr/>
                  <p:nvPr/>
                </p:nvCxnSpPr>
                <p:spPr>
                  <a:xfrm flipV="1">
                    <a:off x="1894208" y="3084569"/>
                    <a:ext cx="39873" cy="4600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8" name="弧形 127"/>
                <p:cNvSpPr/>
                <p:nvPr/>
              </p:nvSpPr>
              <p:spPr>
                <a:xfrm rot="8091985">
                  <a:off x="2099319" y="2078337"/>
                  <a:ext cx="1964963" cy="2058464"/>
                </a:xfrm>
                <a:prstGeom prst="arc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9" name="弧形 128"/>
                <p:cNvSpPr/>
                <p:nvPr/>
              </p:nvSpPr>
              <p:spPr>
                <a:xfrm rot="19069129">
                  <a:off x="5136465" y="2497839"/>
                  <a:ext cx="2063021" cy="2135850"/>
                </a:xfrm>
                <a:prstGeom prst="arc">
                  <a:avLst>
                    <a:gd name="adj1" fmla="val 16200000"/>
                    <a:gd name="adj2" fmla="val 21321761"/>
                  </a:avLst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30" name="组合 129"/>
                <p:cNvGrpSpPr/>
                <p:nvPr/>
              </p:nvGrpSpPr>
              <p:grpSpPr>
                <a:xfrm rot="10800000">
                  <a:off x="5339269" y="3722895"/>
                  <a:ext cx="1442538" cy="511552"/>
                  <a:chOff x="2390503" y="2320922"/>
                  <a:chExt cx="1442538" cy="511552"/>
                </a:xfrm>
              </p:grpSpPr>
              <p:cxnSp>
                <p:nvCxnSpPr>
                  <p:cNvPr id="141" name="直接连接符 140"/>
                  <p:cNvCxnSpPr/>
                  <p:nvPr/>
                </p:nvCxnSpPr>
                <p:spPr bwMode="auto">
                  <a:xfrm>
                    <a:off x="3054188" y="2431794"/>
                    <a:ext cx="159878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2" name="矩形 141"/>
                  <p:cNvSpPr/>
                  <p:nvPr/>
                </p:nvSpPr>
                <p:spPr bwMode="auto">
                  <a:xfrm rot="20070805">
                    <a:off x="2636566" y="2433371"/>
                    <a:ext cx="53770" cy="23306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143" name="矩形 142"/>
                  <p:cNvSpPr/>
                  <p:nvPr/>
                </p:nvSpPr>
                <p:spPr bwMode="auto">
                  <a:xfrm rot="20358377">
                    <a:off x="2728097" y="2397259"/>
                    <a:ext cx="48343" cy="23306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144" name="矩形 143"/>
                  <p:cNvSpPr/>
                  <p:nvPr/>
                </p:nvSpPr>
                <p:spPr bwMode="auto">
                  <a:xfrm>
                    <a:off x="2924161" y="2320922"/>
                    <a:ext cx="45719" cy="23306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145" name="矩形 144"/>
                  <p:cNvSpPr/>
                  <p:nvPr/>
                </p:nvSpPr>
                <p:spPr bwMode="auto">
                  <a:xfrm>
                    <a:off x="3008469" y="2320922"/>
                    <a:ext cx="45719" cy="23306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146" name="矩形 145"/>
                  <p:cNvSpPr/>
                  <p:nvPr/>
                </p:nvSpPr>
                <p:spPr bwMode="auto">
                  <a:xfrm rot="19343285" flipH="1">
                    <a:off x="2390503" y="2575402"/>
                    <a:ext cx="45719" cy="23306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147" name="矩形 146"/>
                  <p:cNvSpPr/>
                  <p:nvPr/>
                </p:nvSpPr>
                <p:spPr bwMode="auto">
                  <a:xfrm rot="19438739" flipH="1">
                    <a:off x="2461366" y="2519268"/>
                    <a:ext cx="45719" cy="23306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cxnSp>
                <p:nvCxnSpPr>
                  <p:cNvPr id="148" name="直接连接符 147"/>
                  <p:cNvCxnSpPr>
                    <a:stCxn id="147" idx="1"/>
                    <a:endCxn id="142" idx="1"/>
                  </p:cNvCxnSpPr>
                  <p:nvPr/>
                </p:nvCxnSpPr>
                <p:spPr>
                  <a:xfrm rot="10800000" flipH="1">
                    <a:off x="2502714" y="2561470"/>
                    <a:ext cx="136468" cy="60885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直接连接符 148"/>
                  <p:cNvCxnSpPr>
                    <a:stCxn id="143" idx="3"/>
                    <a:endCxn id="144" idx="1"/>
                  </p:cNvCxnSpPr>
                  <p:nvPr/>
                </p:nvCxnSpPr>
                <p:spPr>
                  <a:xfrm flipV="1">
                    <a:off x="2774881" y="2437452"/>
                    <a:ext cx="149280" cy="67795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0" name="矩形 149"/>
                  <p:cNvSpPr/>
                  <p:nvPr/>
                </p:nvSpPr>
                <p:spPr bwMode="auto">
                  <a:xfrm flipH="1">
                    <a:off x="3168347" y="2320922"/>
                    <a:ext cx="45719" cy="23306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151" name="矩形 150"/>
                  <p:cNvSpPr/>
                  <p:nvPr/>
                </p:nvSpPr>
                <p:spPr bwMode="auto">
                  <a:xfrm flipH="1">
                    <a:off x="3252655" y="2320922"/>
                    <a:ext cx="45719" cy="23306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152" name="矩形 151"/>
                  <p:cNvSpPr/>
                  <p:nvPr/>
                </p:nvSpPr>
                <p:spPr bwMode="auto">
                  <a:xfrm rot="1894675">
                    <a:off x="3706268" y="2548129"/>
                    <a:ext cx="45719" cy="23306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153" name="矩形 152"/>
                  <p:cNvSpPr/>
                  <p:nvPr/>
                </p:nvSpPr>
                <p:spPr bwMode="auto">
                  <a:xfrm rot="1921615">
                    <a:off x="3787322" y="2599414"/>
                    <a:ext cx="45719" cy="23306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154" name="矩形 153"/>
                  <p:cNvSpPr/>
                  <p:nvPr/>
                </p:nvSpPr>
                <p:spPr bwMode="auto">
                  <a:xfrm rot="1058343" flipH="1">
                    <a:off x="3452248" y="2405895"/>
                    <a:ext cx="45719" cy="23306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155" name="矩形 154"/>
                  <p:cNvSpPr/>
                  <p:nvPr/>
                </p:nvSpPr>
                <p:spPr bwMode="auto">
                  <a:xfrm rot="1153797" flipH="1">
                    <a:off x="3550538" y="2444940"/>
                    <a:ext cx="45719" cy="23306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cxnSp>
                <p:nvCxnSpPr>
                  <p:cNvPr id="156" name="直接连接符 155"/>
                  <p:cNvCxnSpPr>
                    <a:endCxn id="154" idx="3"/>
                  </p:cNvCxnSpPr>
                  <p:nvPr/>
                </p:nvCxnSpPr>
                <p:spPr>
                  <a:xfrm>
                    <a:off x="3295989" y="2438344"/>
                    <a:ext cx="157334" cy="77154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1" name="直接连接符 130"/>
                <p:cNvCxnSpPr>
                  <a:stCxn id="155" idx="1"/>
                </p:cNvCxnSpPr>
                <p:nvPr/>
              </p:nvCxnSpPr>
              <p:spPr>
                <a:xfrm flipH="1" flipV="1">
                  <a:off x="5460281" y="3910693"/>
                  <a:ext cx="117047" cy="7567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2" name="组合 131"/>
                <p:cNvGrpSpPr/>
                <p:nvPr/>
              </p:nvGrpSpPr>
              <p:grpSpPr>
                <a:xfrm rot="10800000">
                  <a:off x="7081147" y="3311665"/>
                  <a:ext cx="473062" cy="440131"/>
                  <a:chOff x="1596399" y="2912405"/>
                  <a:chExt cx="473062" cy="440131"/>
                </a:xfrm>
              </p:grpSpPr>
              <p:sp>
                <p:nvSpPr>
                  <p:cNvPr id="133" name="矩形 132"/>
                  <p:cNvSpPr/>
                  <p:nvPr/>
                </p:nvSpPr>
                <p:spPr bwMode="auto">
                  <a:xfrm rot="20522886">
                    <a:off x="1596399" y="3155767"/>
                    <a:ext cx="45719" cy="196769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134" name="矩形 133"/>
                  <p:cNvSpPr/>
                  <p:nvPr/>
                </p:nvSpPr>
                <p:spPr bwMode="auto">
                  <a:xfrm rot="20526523">
                    <a:off x="1680127" y="3121792"/>
                    <a:ext cx="45719" cy="206534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135" name="矩形 134"/>
                  <p:cNvSpPr/>
                  <p:nvPr/>
                </p:nvSpPr>
                <p:spPr bwMode="auto">
                  <a:xfrm rot="20033517">
                    <a:off x="1777807" y="3069504"/>
                    <a:ext cx="45719" cy="219055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136" name="矩形 135"/>
                  <p:cNvSpPr/>
                  <p:nvPr/>
                </p:nvSpPr>
                <p:spPr bwMode="auto">
                  <a:xfrm rot="19929732">
                    <a:off x="1848653" y="3026197"/>
                    <a:ext cx="45719" cy="214255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137" name="矩形 136"/>
                  <p:cNvSpPr/>
                  <p:nvPr/>
                </p:nvSpPr>
                <p:spPr bwMode="auto">
                  <a:xfrm rot="19343285" flipH="1">
                    <a:off x="1946544" y="2963455"/>
                    <a:ext cx="45719" cy="23306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138" name="矩形 137"/>
                  <p:cNvSpPr/>
                  <p:nvPr/>
                </p:nvSpPr>
                <p:spPr bwMode="auto">
                  <a:xfrm rot="19438739" flipH="1">
                    <a:off x="2023742" y="2912405"/>
                    <a:ext cx="45719" cy="230819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cxnSp>
                <p:nvCxnSpPr>
                  <p:cNvPr id="139" name="直接连接符 138"/>
                  <p:cNvCxnSpPr>
                    <a:endCxn id="135" idx="1"/>
                  </p:cNvCxnSpPr>
                  <p:nvPr/>
                </p:nvCxnSpPr>
                <p:spPr>
                  <a:xfrm flipV="1">
                    <a:off x="1707061" y="3189092"/>
                    <a:ext cx="73079" cy="3736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直接连接符 139"/>
                  <p:cNvCxnSpPr>
                    <a:endCxn id="137" idx="3"/>
                  </p:cNvCxnSpPr>
                  <p:nvPr/>
                </p:nvCxnSpPr>
                <p:spPr>
                  <a:xfrm rot="10800000" flipH="1">
                    <a:off x="1894207" y="3093936"/>
                    <a:ext cx="57088" cy="36633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60" name="直接连接符 59"/>
              <p:cNvCxnSpPr/>
              <p:nvPr/>
            </p:nvCxnSpPr>
            <p:spPr bwMode="auto">
              <a:xfrm flipH="1">
                <a:off x="3881822" y="2525915"/>
                <a:ext cx="124481" cy="153113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 bwMode="auto">
              <a:xfrm flipH="1">
                <a:off x="4601129" y="3099879"/>
                <a:ext cx="124481" cy="153113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箭头连接符 61"/>
              <p:cNvCxnSpPr/>
              <p:nvPr/>
            </p:nvCxnSpPr>
            <p:spPr>
              <a:xfrm>
                <a:off x="3929396" y="2596524"/>
                <a:ext cx="757116" cy="528206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/>
              <p:cNvSpPr txBox="1"/>
              <p:nvPr/>
            </p:nvSpPr>
            <p:spPr>
              <a:xfrm rot="2136987">
                <a:off x="4021109" y="2656014"/>
                <a:ext cx="7040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b="1" dirty="0" smtClean="0"/>
                  <a:t>479.1m</a:t>
                </a:r>
                <a:endParaRPr lang="zh-CN" altLang="en-US" sz="1200" b="1" dirty="0"/>
              </a:p>
            </p:txBody>
          </p:sp>
          <p:cxnSp>
            <p:nvCxnSpPr>
              <p:cNvPr id="64" name="直接连接符 63"/>
              <p:cNvCxnSpPr/>
              <p:nvPr/>
            </p:nvCxnSpPr>
            <p:spPr bwMode="auto">
              <a:xfrm flipH="1">
                <a:off x="3619502" y="2887798"/>
                <a:ext cx="124481" cy="153113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>
                <a:stCxn id="170" idx="2"/>
              </p:cNvCxnSpPr>
              <p:nvPr/>
            </p:nvCxnSpPr>
            <p:spPr bwMode="auto">
              <a:xfrm>
                <a:off x="2521957" y="2802013"/>
                <a:ext cx="154467" cy="204209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箭头连接符 67"/>
              <p:cNvCxnSpPr/>
              <p:nvPr/>
            </p:nvCxnSpPr>
            <p:spPr>
              <a:xfrm>
                <a:off x="2624689" y="2904117"/>
                <a:ext cx="1057053" cy="24106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/>
              <p:cNvSpPr txBox="1"/>
              <p:nvPr/>
            </p:nvSpPr>
            <p:spPr>
              <a:xfrm>
                <a:off x="2782107" y="2687356"/>
                <a:ext cx="7040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b="1" dirty="0" smtClean="0"/>
                  <a:t>614.4m</a:t>
                </a:r>
                <a:endParaRPr lang="zh-CN" altLang="en-US" sz="1200" b="1" dirty="0"/>
              </a:p>
            </p:txBody>
          </p:sp>
          <p:cxnSp>
            <p:nvCxnSpPr>
              <p:cNvPr id="71" name="直接连接符 70"/>
              <p:cNvCxnSpPr/>
              <p:nvPr/>
            </p:nvCxnSpPr>
            <p:spPr bwMode="auto">
              <a:xfrm>
                <a:off x="2089949" y="3070618"/>
                <a:ext cx="154467" cy="204209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箭头连接符 71"/>
              <p:cNvCxnSpPr/>
              <p:nvPr/>
            </p:nvCxnSpPr>
            <p:spPr>
              <a:xfrm flipV="1">
                <a:off x="2148035" y="2864983"/>
                <a:ext cx="427148" cy="305599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/>
              <p:cNvSpPr txBox="1"/>
              <p:nvPr/>
            </p:nvSpPr>
            <p:spPr>
              <a:xfrm rot="19420775">
                <a:off x="2140565" y="2995246"/>
                <a:ext cx="66236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100" b="1" dirty="0" smtClean="0"/>
                  <a:t>307.2m</a:t>
                </a:r>
                <a:endParaRPr lang="zh-CN" altLang="en-US" sz="1100" b="1" dirty="0"/>
              </a:p>
            </p:txBody>
          </p:sp>
          <p:cxnSp>
            <p:nvCxnSpPr>
              <p:cNvPr id="74" name="直接箭头连接符 73"/>
              <p:cNvCxnSpPr/>
              <p:nvPr/>
            </p:nvCxnSpPr>
            <p:spPr>
              <a:xfrm>
                <a:off x="3168347" y="3347771"/>
                <a:ext cx="0" cy="759917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/>
              <p:cNvSpPr txBox="1"/>
              <p:nvPr/>
            </p:nvSpPr>
            <p:spPr>
              <a:xfrm>
                <a:off x="2521957" y="3593582"/>
                <a:ext cx="7040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b="1" dirty="0" smtClean="0"/>
                  <a:t>7.852m</a:t>
                </a:r>
                <a:endParaRPr lang="zh-CN" altLang="en-US" sz="1200" b="1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606162" y="2920846"/>
                <a:ext cx="49084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b="1" dirty="0" smtClean="0"/>
                  <a:t>54m</a:t>
                </a:r>
                <a:endParaRPr lang="zh-CN" altLang="en-US" sz="1200" b="1" dirty="0"/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1259632" y="3192089"/>
                <a:ext cx="259763" cy="112958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7696613" y="3316042"/>
                <a:ext cx="259763" cy="112958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851582" y="3700925"/>
                <a:ext cx="126348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b="1" dirty="0" smtClean="0">
                    <a:solidFill>
                      <a:srgbClr val="00B050"/>
                    </a:solidFill>
                  </a:rPr>
                  <a:t>Septum Dipole</a:t>
                </a:r>
                <a:endParaRPr lang="zh-CN" altLang="en-US" sz="1200" b="1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82" name="直接箭头连接符 81"/>
              <p:cNvCxnSpPr/>
              <p:nvPr/>
            </p:nvCxnSpPr>
            <p:spPr>
              <a:xfrm flipV="1">
                <a:off x="1340112" y="3372521"/>
                <a:ext cx="0" cy="384653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Box 82"/>
              <p:cNvSpPr txBox="1"/>
              <p:nvPr/>
            </p:nvSpPr>
            <p:spPr>
              <a:xfrm>
                <a:off x="7380312" y="3853325"/>
                <a:ext cx="126348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b="1" dirty="0" smtClean="0">
                    <a:solidFill>
                      <a:srgbClr val="00B050"/>
                    </a:solidFill>
                  </a:rPr>
                  <a:t>Septum Dipole</a:t>
                </a:r>
                <a:endParaRPr lang="zh-CN" altLang="en-US" sz="1200" b="1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84" name="直接箭头连接符 83"/>
              <p:cNvCxnSpPr/>
              <p:nvPr/>
            </p:nvCxnSpPr>
            <p:spPr>
              <a:xfrm flipV="1">
                <a:off x="7868842" y="3524921"/>
                <a:ext cx="0" cy="384653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任意多边形 8"/>
            <p:cNvSpPr/>
            <p:nvPr/>
          </p:nvSpPr>
          <p:spPr>
            <a:xfrm>
              <a:off x="534202" y="2439242"/>
              <a:ext cx="8172450" cy="314353"/>
            </a:xfrm>
            <a:custGeom>
              <a:avLst/>
              <a:gdLst>
                <a:gd name="connsiteX0" fmla="*/ 0 w 8172450"/>
                <a:gd name="connsiteY0" fmla="*/ 238153 h 314353"/>
                <a:gd name="connsiteX1" fmla="*/ 990600 w 8172450"/>
                <a:gd name="connsiteY1" fmla="*/ 257203 h 314353"/>
                <a:gd name="connsiteX2" fmla="*/ 1438275 w 8172450"/>
                <a:gd name="connsiteY2" fmla="*/ 219103 h 314353"/>
                <a:gd name="connsiteX3" fmla="*/ 1628775 w 8172450"/>
                <a:gd name="connsiteY3" fmla="*/ 123853 h 314353"/>
                <a:gd name="connsiteX4" fmla="*/ 1809750 w 8172450"/>
                <a:gd name="connsiteY4" fmla="*/ 19078 h 314353"/>
                <a:gd name="connsiteX5" fmla="*/ 2181225 w 8172450"/>
                <a:gd name="connsiteY5" fmla="*/ 28 h 314353"/>
                <a:gd name="connsiteX6" fmla="*/ 5848350 w 8172450"/>
                <a:gd name="connsiteY6" fmla="*/ 28603 h 314353"/>
                <a:gd name="connsiteX7" fmla="*/ 6591300 w 8172450"/>
                <a:gd name="connsiteY7" fmla="*/ 76228 h 314353"/>
                <a:gd name="connsiteX8" fmla="*/ 6877050 w 8172450"/>
                <a:gd name="connsiteY8" fmla="*/ 238153 h 314353"/>
                <a:gd name="connsiteX9" fmla="*/ 7029450 w 8172450"/>
                <a:gd name="connsiteY9" fmla="*/ 276253 h 314353"/>
                <a:gd name="connsiteX10" fmla="*/ 7181850 w 8172450"/>
                <a:gd name="connsiteY10" fmla="*/ 295303 h 314353"/>
                <a:gd name="connsiteX11" fmla="*/ 7581900 w 8172450"/>
                <a:gd name="connsiteY11" fmla="*/ 314353 h 314353"/>
                <a:gd name="connsiteX12" fmla="*/ 8172450 w 8172450"/>
                <a:gd name="connsiteY12" fmla="*/ 295303 h 314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72450" h="314353">
                  <a:moveTo>
                    <a:pt x="0" y="238153"/>
                  </a:moveTo>
                  <a:cubicBezTo>
                    <a:pt x="375444" y="249265"/>
                    <a:pt x="750888" y="260378"/>
                    <a:pt x="990600" y="257203"/>
                  </a:cubicBezTo>
                  <a:cubicBezTo>
                    <a:pt x="1230312" y="254028"/>
                    <a:pt x="1331913" y="241328"/>
                    <a:pt x="1438275" y="219103"/>
                  </a:cubicBezTo>
                  <a:cubicBezTo>
                    <a:pt x="1544638" y="196878"/>
                    <a:pt x="1566863" y="157190"/>
                    <a:pt x="1628775" y="123853"/>
                  </a:cubicBezTo>
                  <a:cubicBezTo>
                    <a:pt x="1690687" y="90516"/>
                    <a:pt x="1717675" y="39715"/>
                    <a:pt x="1809750" y="19078"/>
                  </a:cubicBezTo>
                  <a:cubicBezTo>
                    <a:pt x="1901825" y="-1559"/>
                    <a:pt x="2181225" y="28"/>
                    <a:pt x="2181225" y="28"/>
                  </a:cubicBezTo>
                  <a:lnTo>
                    <a:pt x="5848350" y="28603"/>
                  </a:lnTo>
                  <a:cubicBezTo>
                    <a:pt x="6583362" y="41303"/>
                    <a:pt x="6419850" y="41303"/>
                    <a:pt x="6591300" y="76228"/>
                  </a:cubicBezTo>
                  <a:cubicBezTo>
                    <a:pt x="6762750" y="111153"/>
                    <a:pt x="6804025" y="204816"/>
                    <a:pt x="6877050" y="238153"/>
                  </a:cubicBezTo>
                  <a:cubicBezTo>
                    <a:pt x="6950075" y="271490"/>
                    <a:pt x="6978650" y="266728"/>
                    <a:pt x="7029450" y="276253"/>
                  </a:cubicBezTo>
                  <a:cubicBezTo>
                    <a:pt x="7080250" y="285778"/>
                    <a:pt x="7089775" y="288953"/>
                    <a:pt x="7181850" y="295303"/>
                  </a:cubicBezTo>
                  <a:cubicBezTo>
                    <a:pt x="7273925" y="301653"/>
                    <a:pt x="7416800" y="314353"/>
                    <a:pt x="7581900" y="314353"/>
                  </a:cubicBezTo>
                  <a:cubicBezTo>
                    <a:pt x="7747000" y="314353"/>
                    <a:pt x="7959725" y="304828"/>
                    <a:pt x="8172450" y="295303"/>
                  </a:cubicBezTo>
                </a:path>
              </a:pathLst>
            </a:cu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219" name="Picture 3" descr="C:\Users\sufeng\Desktop\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731" y="5429925"/>
            <a:ext cx="4210208" cy="26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88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2"/>
          <p:cNvSpPr txBox="1">
            <a:spLocks noChangeArrowheads="1"/>
          </p:cNvSpPr>
          <p:nvPr/>
        </p:nvSpPr>
        <p:spPr bwMode="auto">
          <a:xfrm>
            <a:off x="920720" y="376308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altLang="zh-C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06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18" name="组合 28717"/>
          <p:cNvGrpSpPr/>
          <p:nvPr/>
        </p:nvGrpSpPr>
        <p:grpSpPr>
          <a:xfrm>
            <a:off x="170900" y="568325"/>
            <a:ext cx="8599370" cy="6230730"/>
            <a:chOff x="170900" y="568325"/>
            <a:chExt cx="8599370" cy="6230730"/>
          </a:xfrm>
        </p:grpSpPr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1066800" y="568325"/>
              <a:ext cx="7162800" cy="563563"/>
            </a:xfrm>
            <a:prstGeom prst="rect">
              <a:avLst/>
            </a:prstGeom>
          </p:spPr>
          <p:txBody>
            <a:bodyPr anchor="ctr">
              <a:normAutofit fontScale="825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altLang="zh-CN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CEPC Partial Double Ring Layout</a:t>
              </a:r>
              <a:endPara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 bwMode="auto">
            <a:xfrm>
              <a:off x="406326" y="3446085"/>
              <a:ext cx="8142287" cy="17463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77" name="TextBox 146"/>
            <p:cNvSpPr txBox="1">
              <a:spLocks noChangeArrowheads="1"/>
            </p:cNvSpPr>
            <p:nvPr/>
          </p:nvSpPr>
          <p:spPr bwMode="auto">
            <a:xfrm>
              <a:off x="7558828" y="5964994"/>
              <a:ext cx="83708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b="1" dirty="0">
                  <a:latin typeface="Times New Roman" pitchFamily="18" charset="0"/>
                  <a:cs typeface="Times New Roman" pitchFamily="18" charset="0"/>
                </a:rPr>
                <a:t>SU Feng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b="1" dirty="0" smtClean="0">
                  <a:latin typeface="Times New Roman" pitchFamily="18" charset="0"/>
                  <a:cs typeface="Times New Roman" pitchFamily="18" charset="0"/>
                </a:rPr>
                <a:t>2016.1.4</a:t>
              </a:r>
              <a:endParaRPr lang="zh-CN" alt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2" name="直接连接符 71"/>
            <p:cNvCxnSpPr/>
            <p:nvPr/>
          </p:nvCxnSpPr>
          <p:spPr bwMode="auto">
            <a:xfrm>
              <a:off x="4764088" y="1131888"/>
              <a:ext cx="0" cy="5310187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679" name="组合 74"/>
            <p:cNvGrpSpPr>
              <a:grpSpLocks/>
            </p:cNvGrpSpPr>
            <p:nvPr/>
          </p:nvGrpSpPr>
          <p:grpSpPr bwMode="auto">
            <a:xfrm rot="10800000">
              <a:off x="4003772" y="5656715"/>
              <a:ext cx="1507731" cy="260993"/>
              <a:chOff x="245000" y="3411438"/>
              <a:chExt cx="7979351" cy="1282948"/>
            </a:xfrm>
          </p:grpSpPr>
          <p:grpSp>
            <p:nvGrpSpPr>
              <p:cNvPr id="28729" name="组合 99"/>
              <p:cNvGrpSpPr>
                <a:grpSpLocks/>
              </p:cNvGrpSpPr>
              <p:nvPr/>
            </p:nvGrpSpPr>
            <p:grpSpPr bwMode="auto">
              <a:xfrm>
                <a:off x="692997" y="3429548"/>
                <a:ext cx="7075758" cy="1264838"/>
                <a:chOff x="513613" y="2448815"/>
                <a:chExt cx="8142610" cy="1930589"/>
              </a:xfrm>
            </p:grpSpPr>
            <p:cxnSp>
              <p:nvCxnSpPr>
                <p:cNvPr id="86" name="直接连接符 85"/>
                <p:cNvCxnSpPr/>
                <p:nvPr/>
              </p:nvCxnSpPr>
              <p:spPr>
                <a:xfrm flipH="1" flipV="1">
                  <a:off x="7595510" y="2429390"/>
                  <a:ext cx="1082845" cy="10005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接连接符 86"/>
                <p:cNvCxnSpPr/>
                <p:nvPr/>
              </p:nvCxnSpPr>
              <p:spPr>
                <a:xfrm rot="10800000">
                  <a:off x="5826216" y="2429390"/>
                  <a:ext cx="179829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/>
                <p:cNvCxnSpPr/>
                <p:nvPr/>
              </p:nvCxnSpPr>
              <p:spPr>
                <a:xfrm flipH="1">
                  <a:off x="4617687" y="2441304"/>
                  <a:ext cx="1247202" cy="98861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接连接符 88"/>
                <p:cNvCxnSpPr/>
                <p:nvPr/>
              </p:nvCxnSpPr>
              <p:spPr>
                <a:xfrm flipH="1">
                  <a:off x="3476832" y="3418007"/>
                  <a:ext cx="1131183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接连接符 89"/>
                <p:cNvCxnSpPr/>
                <p:nvPr/>
              </p:nvCxnSpPr>
              <p:spPr>
                <a:xfrm rot="10800000">
                  <a:off x="1533509" y="4370888"/>
                  <a:ext cx="1943323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接连接符 90"/>
                <p:cNvCxnSpPr/>
                <p:nvPr/>
              </p:nvCxnSpPr>
              <p:spPr>
                <a:xfrm flipH="1" flipV="1">
                  <a:off x="537682" y="3418007"/>
                  <a:ext cx="995828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7" name="直接连接符 76"/>
              <p:cNvCxnSpPr/>
              <p:nvPr/>
            </p:nvCxnSpPr>
            <p:spPr bwMode="auto">
              <a:xfrm flipV="1">
                <a:off x="251827" y="4087929"/>
                <a:ext cx="453682" cy="780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 bwMode="auto">
              <a:xfrm flipV="1">
                <a:off x="671903" y="3409020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 bwMode="auto">
              <a:xfrm>
                <a:off x="1621276" y="3401213"/>
                <a:ext cx="168870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>
                <a:endCxn id="85" idx="4"/>
              </p:cNvCxnSpPr>
              <p:nvPr/>
            </p:nvCxnSpPr>
            <p:spPr bwMode="auto">
              <a:xfrm>
                <a:off x="3301578" y="3409020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>
                <a:stCxn id="85" idx="4"/>
              </p:cNvCxnSpPr>
              <p:nvPr/>
            </p:nvCxnSpPr>
            <p:spPr bwMode="auto">
              <a:xfrm>
                <a:off x="4250947" y="4064520"/>
                <a:ext cx="949373" cy="62428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 bwMode="auto">
              <a:xfrm flipV="1">
                <a:off x="5191916" y="4673200"/>
                <a:ext cx="1764317" cy="234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 bwMode="auto">
              <a:xfrm flipV="1">
                <a:off x="6956233" y="4072321"/>
                <a:ext cx="873757" cy="60087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 bwMode="auto">
              <a:xfrm>
                <a:off x="7829991" y="4087929"/>
                <a:ext cx="40327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椭圆 84"/>
              <p:cNvSpPr/>
              <p:nvPr/>
            </p:nvSpPr>
            <p:spPr bwMode="auto">
              <a:xfrm>
                <a:off x="4217341" y="4033306"/>
                <a:ext cx="42010" cy="312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cxnSp>
          <p:nvCxnSpPr>
            <p:cNvPr id="93" name="直接连接符 92"/>
            <p:cNvCxnSpPr>
              <a:stCxn id="114" idx="0"/>
              <a:endCxn id="115" idx="2"/>
            </p:cNvCxnSpPr>
            <p:nvPr/>
          </p:nvCxnSpPr>
          <p:spPr bwMode="auto">
            <a:xfrm flipH="1">
              <a:off x="2203904" y="2922295"/>
              <a:ext cx="84368" cy="29915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>
              <a:stCxn id="105" idx="2"/>
              <a:endCxn id="110" idx="0"/>
            </p:cNvCxnSpPr>
            <p:nvPr/>
          </p:nvCxnSpPr>
          <p:spPr bwMode="auto">
            <a:xfrm>
              <a:off x="7217361" y="2973113"/>
              <a:ext cx="108779" cy="31011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>
              <a:stCxn id="113" idx="0"/>
              <a:endCxn id="114" idx="2"/>
            </p:cNvCxnSpPr>
            <p:nvPr/>
          </p:nvCxnSpPr>
          <p:spPr bwMode="auto">
            <a:xfrm flipH="1">
              <a:off x="2603752" y="1825835"/>
              <a:ext cx="376888" cy="372941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6" idx="2"/>
              <a:endCxn id="107" idx="0"/>
            </p:cNvCxnSpPr>
            <p:nvPr/>
          </p:nvCxnSpPr>
          <p:spPr bwMode="auto">
            <a:xfrm flipH="1">
              <a:off x="6655334" y="4903795"/>
              <a:ext cx="260292" cy="337725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endCxn id="105" idx="0"/>
            </p:cNvCxnSpPr>
            <p:nvPr/>
          </p:nvCxnSpPr>
          <p:spPr bwMode="auto">
            <a:xfrm>
              <a:off x="6517572" y="1801813"/>
              <a:ext cx="286459" cy="364021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 bwMode="auto">
            <a:xfrm>
              <a:off x="2526414" y="4826524"/>
              <a:ext cx="300459" cy="398564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弧形 103"/>
            <p:cNvSpPr/>
            <p:nvPr/>
          </p:nvSpPr>
          <p:spPr bwMode="auto">
            <a:xfrm>
              <a:off x="3118735" y="1306513"/>
              <a:ext cx="4178300" cy="4506912"/>
            </a:xfrm>
            <a:prstGeom prst="arc">
              <a:avLst>
                <a:gd name="adj1" fmla="val 16866018"/>
                <a:gd name="adj2" fmla="val 18437400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05" name="弧形 104"/>
            <p:cNvSpPr/>
            <p:nvPr/>
          </p:nvSpPr>
          <p:spPr bwMode="auto">
            <a:xfrm rot="2398003">
              <a:off x="3034597" y="1408113"/>
              <a:ext cx="4178300" cy="4506912"/>
            </a:xfrm>
            <a:prstGeom prst="arc">
              <a:avLst>
                <a:gd name="adj1" fmla="val 16701529"/>
                <a:gd name="adj2" fmla="val 18109833"/>
              </a:avLst>
            </a:prstGeom>
            <a:ln w="76200">
              <a:solidFill>
                <a:srgbClr val="044B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6" name="弧形 105"/>
            <p:cNvSpPr/>
            <p:nvPr/>
          </p:nvSpPr>
          <p:spPr bwMode="auto">
            <a:xfrm rot="4695820">
              <a:off x="2945716" y="1556902"/>
              <a:ext cx="4178300" cy="4506913"/>
            </a:xfrm>
            <a:prstGeom prst="arc">
              <a:avLst>
                <a:gd name="adj1" fmla="val 17180008"/>
                <a:gd name="adj2" fmla="val 18714553"/>
              </a:avLst>
            </a:prstGeom>
            <a:ln w="76200">
              <a:solidFill>
                <a:srgbClr val="044B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7" name="弧形 106"/>
            <p:cNvSpPr/>
            <p:nvPr/>
          </p:nvSpPr>
          <p:spPr bwMode="auto">
            <a:xfrm rot="7552111">
              <a:off x="2953635" y="1417638"/>
              <a:ext cx="4178300" cy="4508500"/>
            </a:xfrm>
            <a:prstGeom prst="arc">
              <a:avLst>
                <a:gd name="adj1" fmla="val 16701529"/>
                <a:gd name="adj2" fmla="val 18446647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09" name="弧形 108"/>
            <p:cNvSpPr/>
            <p:nvPr/>
          </p:nvSpPr>
          <p:spPr bwMode="auto">
            <a:xfrm rot="10550204">
              <a:off x="2127897" y="1306513"/>
              <a:ext cx="4178300" cy="4506912"/>
            </a:xfrm>
            <a:prstGeom prst="arc">
              <a:avLst>
                <a:gd name="adj1" fmla="val 16996302"/>
                <a:gd name="adj2" fmla="val 18935055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12" name="弧形 111"/>
            <p:cNvSpPr/>
            <p:nvPr/>
          </p:nvSpPr>
          <p:spPr bwMode="auto">
            <a:xfrm rot="13919276">
              <a:off x="2341736" y="1385394"/>
              <a:ext cx="4178300" cy="4508500"/>
            </a:xfrm>
            <a:prstGeom prst="arc">
              <a:avLst>
                <a:gd name="adj1" fmla="val 16565244"/>
                <a:gd name="adj2" fmla="val 17941692"/>
              </a:avLst>
            </a:prstGeom>
            <a:ln w="76200">
              <a:solidFill>
                <a:srgbClr val="044B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3" name="弧形 112"/>
            <p:cNvSpPr/>
            <p:nvPr/>
          </p:nvSpPr>
          <p:spPr bwMode="auto">
            <a:xfrm rot="18585938">
              <a:off x="2373166" y="1251744"/>
              <a:ext cx="4198938" cy="4476750"/>
            </a:xfrm>
            <a:prstGeom prst="arc">
              <a:avLst>
                <a:gd name="adj1" fmla="val 16701529"/>
                <a:gd name="adj2" fmla="val 18256151"/>
              </a:avLst>
            </a:prstGeom>
            <a:ln w="76200">
              <a:solidFill>
                <a:srgbClr val="300F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D09FD"/>
                </a:solidFill>
              </a:endParaRPr>
            </a:p>
          </p:txBody>
        </p:sp>
        <p:sp>
          <p:nvSpPr>
            <p:cNvPr id="114" name="弧形 113"/>
            <p:cNvSpPr/>
            <p:nvPr/>
          </p:nvSpPr>
          <p:spPr bwMode="auto">
            <a:xfrm rot="15817787">
              <a:off x="2377208" y="1083471"/>
              <a:ext cx="4200525" cy="4475162"/>
            </a:xfrm>
            <a:prstGeom prst="arc">
              <a:avLst>
                <a:gd name="adj1" fmla="val 17201599"/>
                <a:gd name="adj2" fmla="val 18437400"/>
              </a:avLst>
            </a:prstGeom>
            <a:ln w="76200">
              <a:solidFill>
                <a:srgbClr val="044B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8694" name="TextBox 119"/>
            <p:cNvSpPr txBox="1">
              <a:spLocks noChangeArrowheads="1"/>
            </p:cNvSpPr>
            <p:nvPr/>
          </p:nvSpPr>
          <p:spPr bwMode="auto">
            <a:xfrm>
              <a:off x="4316996" y="1700563"/>
              <a:ext cx="1008342" cy="36930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rgbClr val="FF0000"/>
                  </a:solidFill>
                </a:rPr>
                <a:t>IP1_ee</a:t>
              </a:r>
            </a:p>
          </p:txBody>
        </p:sp>
        <p:sp>
          <p:nvSpPr>
            <p:cNvPr id="28695" name="TextBox 121"/>
            <p:cNvSpPr txBox="1">
              <a:spLocks noChangeArrowheads="1"/>
            </p:cNvSpPr>
            <p:nvPr/>
          </p:nvSpPr>
          <p:spPr bwMode="auto">
            <a:xfrm>
              <a:off x="4189173" y="5108663"/>
              <a:ext cx="1156148" cy="36930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rgbClr val="FF0000"/>
                  </a:solidFill>
                </a:rPr>
                <a:t>IP3_ee</a:t>
              </a:r>
            </a:p>
          </p:txBody>
        </p:sp>
        <p:sp>
          <p:nvSpPr>
            <p:cNvPr id="28696" name="TextBox 123"/>
            <p:cNvSpPr txBox="1">
              <a:spLocks noChangeArrowheads="1"/>
            </p:cNvSpPr>
            <p:nvPr/>
          </p:nvSpPr>
          <p:spPr bwMode="auto">
            <a:xfrm>
              <a:off x="5820740" y="3261433"/>
              <a:ext cx="1091879" cy="36930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rgbClr val="FF0000"/>
                  </a:solidFill>
                </a:rPr>
                <a:t>IP2_pp</a:t>
              </a:r>
            </a:p>
          </p:txBody>
        </p:sp>
        <p:sp>
          <p:nvSpPr>
            <p:cNvPr id="28697" name="TextBox 124"/>
            <p:cNvSpPr txBox="1">
              <a:spLocks noChangeArrowheads="1"/>
            </p:cNvSpPr>
            <p:nvPr/>
          </p:nvSpPr>
          <p:spPr bwMode="auto">
            <a:xfrm>
              <a:off x="2519727" y="3252703"/>
              <a:ext cx="1056065" cy="36930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b="1" dirty="0">
                  <a:solidFill>
                    <a:srgbClr val="FF0000"/>
                  </a:solidFill>
                </a:rPr>
                <a:t>IP4_pp</a:t>
              </a:r>
            </a:p>
          </p:txBody>
        </p:sp>
        <p:cxnSp>
          <p:nvCxnSpPr>
            <p:cNvPr id="127" name="直接连接符 126"/>
            <p:cNvCxnSpPr/>
            <p:nvPr/>
          </p:nvCxnSpPr>
          <p:spPr bwMode="auto">
            <a:xfrm>
              <a:off x="3994944" y="1382713"/>
              <a:ext cx="36512" cy="1038225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 bwMode="auto">
            <a:xfrm>
              <a:off x="5484813" y="1377950"/>
              <a:ext cx="15875" cy="1042988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箭头连接符 131"/>
            <p:cNvCxnSpPr/>
            <p:nvPr/>
          </p:nvCxnSpPr>
          <p:spPr bwMode="auto">
            <a:xfrm>
              <a:off x="4057650" y="2347913"/>
              <a:ext cx="144303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01" name="TextBox 133"/>
            <p:cNvSpPr txBox="1">
              <a:spLocks noChangeArrowheads="1"/>
            </p:cNvSpPr>
            <p:nvPr/>
          </p:nvSpPr>
          <p:spPr bwMode="auto">
            <a:xfrm>
              <a:off x="4397573" y="2420588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 smtClean="0"/>
                <a:t>3.2Km</a:t>
              </a:r>
              <a:endParaRPr lang="zh-CN" altLang="en-US" b="1" dirty="0"/>
            </a:p>
          </p:txBody>
        </p:sp>
        <p:sp>
          <p:nvSpPr>
            <p:cNvPr id="28702" name="TextBox 134"/>
            <p:cNvSpPr txBox="1">
              <a:spLocks noChangeArrowheads="1"/>
            </p:cNvSpPr>
            <p:nvPr/>
          </p:nvSpPr>
          <p:spPr bwMode="auto">
            <a:xfrm>
              <a:off x="6162916" y="2061466"/>
              <a:ext cx="492418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>
                  <a:solidFill>
                    <a:srgbClr val="00B050"/>
                  </a:solidFill>
                </a:rPr>
                <a:t>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03" name="TextBox 135"/>
            <p:cNvSpPr txBox="1">
              <a:spLocks noChangeArrowheads="1"/>
            </p:cNvSpPr>
            <p:nvPr/>
          </p:nvSpPr>
          <p:spPr bwMode="auto">
            <a:xfrm>
              <a:off x="1390901" y="2711249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04" name="TextBox 136"/>
            <p:cNvSpPr txBox="1">
              <a:spLocks noChangeArrowheads="1"/>
            </p:cNvSpPr>
            <p:nvPr/>
          </p:nvSpPr>
          <p:spPr bwMode="auto">
            <a:xfrm>
              <a:off x="7448129" y="2788460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05" name="TextBox 137"/>
            <p:cNvSpPr txBox="1">
              <a:spLocks noChangeArrowheads="1"/>
            </p:cNvSpPr>
            <p:nvPr/>
          </p:nvSpPr>
          <p:spPr bwMode="auto">
            <a:xfrm>
              <a:off x="7448129" y="3776495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06" name="TextBox 138"/>
            <p:cNvSpPr txBox="1">
              <a:spLocks noChangeArrowheads="1"/>
            </p:cNvSpPr>
            <p:nvPr/>
          </p:nvSpPr>
          <p:spPr bwMode="auto">
            <a:xfrm>
              <a:off x="2837303" y="2012305"/>
              <a:ext cx="492418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>
                  <a:solidFill>
                    <a:srgbClr val="00B050"/>
                  </a:solidFill>
                </a:rPr>
                <a:t>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07" name="TextBox 139"/>
            <p:cNvSpPr txBox="1">
              <a:spLocks noChangeArrowheads="1"/>
            </p:cNvSpPr>
            <p:nvPr/>
          </p:nvSpPr>
          <p:spPr bwMode="auto">
            <a:xfrm>
              <a:off x="2837303" y="4661986"/>
              <a:ext cx="492418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>
                  <a:solidFill>
                    <a:srgbClr val="00B050"/>
                  </a:solidFill>
                </a:rPr>
                <a:t>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08" name="TextBox 140"/>
            <p:cNvSpPr txBox="1">
              <a:spLocks noChangeArrowheads="1"/>
            </p:cNvSpPr>
            <p:nvPr/>
          </p:nvSpPr>
          <p:spPr bwMode="auto">
            <a:xfrm>
              <a:off x="6168383" y="4703352"/>
              <a:ext cx="492418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>
                  <a:solidFill>
                    <a:srgbClr val="00B050"/>
                  </a:solidFill>
                </a:rPr>
                <a:t>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09" name="TextBox 141"/>
            <p:cNvSpPr txBox="1">
              <a:spLocks noChangeArrowheads="1"/>
            </p:cNvSpPr>
            <p:nvPr/>
          </p:nvSpPr>
          <p:spPr bwMode="auto">
            <a:xfrm>
              <a:off x="1368249" y="3786981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10" name="TextBox 150"/>
            <p:cNvSpPr txBox="1">
              <a:spLocks noChangeArrowheads="1"/>
            </p:cNvSpPr>
            <p:nvPr/>
          </p:nvSpPr>
          <p:spPr bwMode="auto">
            <a:xfrm>
              <a:off x="170900" y="4121399"/>
              <a:ext cx="3080780" cy="267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IP1_ee/IP3_ee,  </a:t>
              </a:r>
              <a:r>
                <a:rPr lang="en-US" altLang="zh-CN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3.2Km</a:t>
              </a:r>
              <a:endParaRPr lang="zh-CN" alt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IP2_pp/IP4_pp, 1132.8m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400" b="1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4 Short Straights</a:t>
              </a:r>
              <a:r>
                <a:rPr lang="en-US" altLang="zh-CN" sz="1400" b="1" dirty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1400" b="1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141.6m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4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 Medium Straights, </a:t>
              </a:r>
              <a:r>
                <a:rPr lang="en-US" altLang="zh-CN" sz="14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566.4m</a:t>
              </a:r>
              <a:endParaRPr lang="en-US" altLang="zh-CN" sz="1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400" b="1" dirty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 Long Straights, </a:t>
              </a:r>
              <a:r>
                <a:rPr lang="en-US" altLang="zh-CN" sz="1400" b="1" dirty="0" smtClean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849.6m</a:t>
              </a:r>
              <a:endParaRPr lang="en-US" altLang="zh-CN" sz="1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 Short ARC, 24*FODO, 1132.8m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400" b="1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 Medium ARC, 112*FODO, </a:t>
              </a:r>
              <a:r>
                <a:rPr lang="en-US" altLang="zh-CN" sz="14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5286.4m</a:t>
              </a:r>
              <a:endParaRPr lang="en-US" altLang="zh-CN" sz="1400" b="1" dirty="0" smtClean="0">
                <a:solidFill>
                  <a:srgbClr val="3D09FD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4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4 Long </a:t>
              </a:r>
              <a:r>
                <a:rPr lang="en-US" altLang="zh-CN" sz="1400" b="1" dirty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ARC, </a:t>
              </a:r>
              <a:r>
                <a:rPr lang="en-US" altLang="zh-CN" sz="14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124*FODO</a:t>
              </a:r>
              <a:r>
                <a:rPr lang="en-US" altLang="zh-CN" sz="1400" b="1" dirty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14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5852.8m</a:t>
              </a:r>
            </a:p>
          </p:txBody>
        </p:sp>
        <p:grpSp>
          <p:nvGrpSpPr>
            <p:cNvPr id="28711" name="组合 159"/>
            <p:cNvGrpSpPr>
              <a:grpSpLocks/>
            </p:cNvGrpSpPr>
            <p:nvPr/>
          </p:nvGrpSpPr>
          <p:grpSpPr bwMode="auto">
            <a:xfrm rot="10800000">
              <a:off x="4010834" y="1244919"/>
              <a:ext cx="1507731" cy="260993"/>
              <a:chOff x="245000" y="3411438"/>
              <a:chExt cx="7979351" cy="1282948"/>
            </a:xfrm>
          </p:grpSpPr>
          <p:grpSp>
            <p:nvGrpSpPr>
              <p:cNvPr id="28713" name="组合 99"/>
              <p:cNvGrpSpPr>
                <a:grpSpLocks/>
              </p:cNvGrpSpPr>
              <p:nvPr/>
            </p:nvGrpSpPr>
            <p:grpSpPr bwMode="auto">
              <a:xfrm>
                <a:off x="692997" y="3429548"/>
                <a:ext cx="7075758" cy="1264838"/>
                <a:chOff x="513613" y="2448815"/>
                <a:chExt cx="8142610" cy="1930589"/>
              </a:xfrm>
            </p:grpSpPr>
            <p:cxnSp>
              <p:nvCxnSpPr>
                <p:cNvPr id="171" name="直接连接符 170"/>
                <p:cNvCxnSpPr/>
                <p:nvPr/>
              </p:nvCxnSpPr>
              <p:spPr>
                <a:xfrm flipH="1" flipV="1">
                  <a:off x="7561173" y="2440299"/>
                  <a:ext cx="1082845" cy="10005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 rot="10800000">
                  <a:off x="5791879" y="2452214"/>
                  <a:ext cx="179829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 flipH="1">
                  <a:off x="4583350" y="2464121"/>
                  <a:ext cx="1237537" cy="98861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接连接符 173"/>
                <p:cNvCxnSpPr/>
                <p:nvPr/>
              </p:nvCxnSpPr>
              <p:spPr>
                <a:xfrm flipH="1">
                  <a:off x="3452161" y="3440824"/>
                  <a:ext cx="1131189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直接连接符 174"/>
                <p:cNvCxnSpPr/>
                <p:nvPr/>
              </p:nvCxnSpPr>
              <p:spPr>
                <a:xfrm rot="10800000">
                  <a:off x="1508844" y="4393705"/>
                  <a:ext cx="1943317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接连接符 175"/>
                <p:cNvCxnSpPr/>
                <p:nvPr/>
              </p:nvCxnSpPr>
              <p:spPr>
                <a:xfrm flipH="1" flipV="1">
                  <a:off x="513010" y="3440824"/>
                  <a:ext cx="995834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2" name="直接连接符 161"/>
              <p:cNvCxnSpPr/>
              <p:nvPr/>
            </p:nvCxnSpPr>
            <p:spPr bwMode="auto">
              <a:xfrm flipV="1">
                <a:off x="247196" y="4095076"/>
                <a:ext cx="445277" cy="780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 bwMode="auto">
              <a:xfrm flipV="1">
                <a:off x="658868" y="3416167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 bwMode="auto">
              <a:xfrm>
                <a:off x="1608241" y="3408361"/>
                <a:ext cx="168870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>
                <a:endCxn id="170" idx="4"/>
              </p:cNvCxnSpPr>
              <p:nvPr/>
            </p:nvCxnSpPr>
            <p:spPr bwMode="auto">
              <a:xfrm>
                <a:off x="3296942" y="3416167"/>
                <a:ext cx="932570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>
                <a:stCxn id="170" idx="4"/>
              </p:cNvCxnSpPr>
              <p:nvPr/>
            </p:nvCxnSpPr>
            <p:spPr bwMode="auto">
              <a:xfrm>
                <a:off x="4229513" y="4071668"/>
                <a:ext cx="949368" cy="62428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 bwMode="auto">
              <a:xfrm flipV="1">
                <a:off x="5170482" y="4680347"/>
                <a:ext cx="1764317" cy="234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 bwMode="auto">
              <a:xfrm flipV="1">
                <a:off x="6934800" y="4071668"/>
                <a:ext cx="873757" cy="600873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 bwMode="auto">
              <a:xfrm>
                <a:off x="7808557" y="4087275"/>
                <a:ext cx="40327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椭圆 169"/>
              <p:cNvSpPr/>
              <p:nvPr/>
            </p:nvSpPr>
            <p:spPr bwMode="auto">
              <a:xfrm>
                <a:off x="4204306" y="4040453"/>
                <a:ext cx="33606" cy="312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28712" name="TextBox 185"/>
            <p:cNvSpPr txBox="1">
              <a:spLocks noChangeArrowheads="1"/>
            </p:cNvSpPr>
            <p:nvPr/>
          </p:nvSpPr>
          <p:spPr bwMode="auto">
            <a:xfrm>
              <a:off x="4058108" y="4292654"/>
              <a:ext cx="13324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 smtClean="0"/>
                <a:t>C=59044m</a:t>
              </a:r>
              <a:endParaRPr lang="zh-CN" altLang="en-US" b="1" dirty="0"/>
            </a:p>
          </p:txBody>
        </p:sp>
        <p:cxnSp>
          <p:nvCxnSpPr>
            <p:cNvPr id="75" name="直接连接符 74"/>
            <p:cNvCxnSpPr>
              <a:stCxn id="104" idx="0"/>
            </p:cNvCxnSpPr>
            <p:nvPr/>
          </p:nvCxnSpPr>
          <p:spPr bwMode="auto">
            <a:xfrm flipH="1">
              <a:off x="5492750" y="1355341"/>
              <a:ext cx="147678" cy="9908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 bwMode="auto">
            <a:xfrm flipH="1">
              <a:off x="3857657" y="1374774"/>
              <a:ext cx="147678" cy="9908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 bwMode="auto">
            <a:xfrm flipH="1">
              <a:off x="5492750" y="5768370"/>
              <a:ext cx="193235" cy="11719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>
              <a:endCxn id="109" idx="0"/>
            </p:cNvCxnSpPr>
            <p:nvPr/>
          </p:nvCxnSpPr>
          <p:spPr bwMode="auto">
            <a:xfrm flipH="1">
              <a:off x="3861845" y="5774228"/>
              <a:ext cx="181371" cy="1259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137"/>
            <p:cNvSpPr txBox="1">
              <a:spLocks noChangeArrowheads="1"/>
            </p:cNvSpPr>
            <p:nvPr/>
          </p:nvSpPr>
          <p:spPr bwMode="auto">
            <a:xfrm>
              <a:off x="3447092" y="5850732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01" name="TextBox 137"/>
            <p:cNvSpPr txBox="1">
              <a:spLocks noChangeArrowheads="1"/>
            </p:cNvSpPr>
            <p:nvPr/>
          </p:nvSpPr>
          <p:spPr bwMode="auto">
            <a:xfrm>
              <a:off x="5375586" y="5905955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02" name="TextBox 137"/>
            <p:cNvSpPr txBox="1">
              <a:spLocks noChangeArrowheads="1"/>
            </p:cNvSpPr>
            <p:nvPr/>
          </p:nvSpPr>
          <p:spPr bwMode="auto">
            <a:xfrm>
              <a:off x="3125106" y="947235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08" name="TextBox 137"/>
            <p:cNvSpPr txBox="1">
              <a:spLocks noChangeArrowheads="1"/>
            </p:cNvSpPr>
            <p:nvPr/>
          </p:nvSpPr>
          <p:spPr bwMode="auto">
            <a:xfrm>
              <a:off x="5357201" y="937209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10" name="弧形 109"/>
            <p:cNvSpPr/>
            <p:nvPr/>
          </p:nvSpPr>
          <p:spPr bwMode="auto">
            <a:xfrm rot="4488124">
              <a:off x="3002756" y="1290590"/>
              <a:ext cx="4178300" cy="4506913"/>
            </a:xfrm>
            <a:prstGeom prst="arc">
              <a:avLst>
                <a:gd name="adj1" fmla="val 16712364"/>
                <a:gd name="adj2" fmla="val 17327919"/>
              </a:avLst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111" name="直接连接符 110"/>
            <p:cNvCxnSpPr>
              <a:stCxn id="110" idx="2"/>
              <a:endCxn id="106" idx="0"/>
            </p:cNvCxnSpPr>
            <p:nvPr/>
          </p:nvCxnSpPr>
          <p:spPr bwMode="auto">
            <a:xfrm flipH="1">
              <a:off x="7266691" y="3684384"/>
              <a:ext cx="55373" cy="30543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弧形 114"/>
            <p:cNvSpPr/>
            <p:nvPr/>
          </p:nvSpPr>
          <p:spPr bwMode="auto">
            <a:xfrm rot="14148804">
              <a:off x="2284545" y="1102109"/>
              <a:ext cx="4200525" cy="4475162"/>
            </a:xfrm>
            <a:prstGeom prst="arc">
              <a:avLst>
                <a:gd name="adj1" fmla="val 17789081"/>
                <a:gd name="adj2" fmla="val 18437400"/>
              </a:avLst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116" name="直接连接符 115"/>
            <p:cNvCxnSpPr>
              <a:stCxn id="115" idx="0"/>
              <a:endCxn id="112" idx="2"/>
            </p:cNvCxnSpPr>
            <p:nvPr/>
          </p:nvCxnSpPr>
          <p:spPr bwMode="auto">
            <a:xfrm>
              <a:off x="2196601" y="3635622"/>
              <a:ext cx="49547" cy="34942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7217361" y="2983177"/>
              <a:ext cx="24665" cy="988456"/>
            </a:xfrm>
            <a:prstGeom prst="line">
              <a:avLst/>
            </a:prstGeom>
            <a:ln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>
              <a:off x="2275939" y="2924944"/>
              <a:ext cx="0" cy="1036203"/>
            </a:xfrm>
            <a:prstGeom prst="line">
              <a:avLst/>
            </a:prstGeom>
            <a:ln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86" name="TextBox 28685"/>
            <p:cNvSpPr txBox="1"/>
            <p:nvPr/>
          </p:nvSpPr>
          <p:spPr>
            <a:xfrm>
              <a:off x="7550063" y="3205916"/>
              <a:ext cx="1220207" cy="52322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Bypass </a:t>
              </a:r>
            </a:p>
            <a:p>
              <a:pPr algn="ctr"/>
              <a:r>
                <a:rPr lang="en-US" altLang="zh-CN" sz="1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about </a:t>
              </a:r>
              <a:r>
                <a:rPr lang="en-US" altLang="zh-CN" sz="1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43.89m</a:t>
              </a:r>
              <a:endParaRPr lang="zh-CN" altLang="en-US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603295" y="3132174"/>
              <a:ext cx="1220207" cy="52322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Bypass </a:t>
              </a:r>
            </a:p>
            <a:p>
              <a:pPr algn="ctr"/>
              <a:r>
                <a:rPr lang="en-US" altLang="zh-CN" sz="1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about </a:t>
              </a:r>
              <a:r>
                <a:rPr lang="en-US" altLang="zh-CN" sz="1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43.89m</a:t>
              </a:r>
              <a:endParaRPr lang="zh-CN" altLang="en-US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688" name="直接箭头连接符 28687"/>
            <p:cNvCxnSpPr>
              <a:stCxn id="28696" idx="3"/>
            </p:cNvCxnSpPr>
            <p:nvPr/>
          </p:nvCxnSpPr>
          <p:spPr>
            <a:xfrm>
              <a:off x="6912619" y="3446086"/>
              <a:ext cx="329407" cy="625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90" name="直接箭头连接符 28689"/>
            <p:cNvCxnSpPr>
              <a:stCxn id="28686" idx="1"/>
            </p:cNvCxnSpPr>
            <p:nvPr/>
          </p:nvCxnSpPr>
          <p:spPr>
            <a:xfrm flipH="1">
              <a:off x="7326141" y="3467526"/>
              <a:ext cx="223922" cy="987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箭头连接符 135"/>
            <p:cNvCxnSpPr>
              <a:stCxn id="28697" idx="1"/>
            </p:cNvCxnSpPr>
            <p:nvPr/>
          </p:nvCxnSpPr>
          <p:spPr>
            <a:xfrm flipH="1">
              <a:off x="2267746" y="3437356"/>
              <a:ext cx="251981" cy="1523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箭头连接符 138"/>
            <p:cNvCxnSpPr/>
            <p:nvPr/>
          </p:nvCxnSpPr>
          <p:spPr>
            <a:xfrm>
              <a:off x="1830336" y="3435862"/>
              <a:ext cx="373568" cy="891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325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26493" y="579438"/>
            <a:ext cx="8403463" cy="5586029"/>
            <a:chOff x="326493" y="579438"/>
            <a:chExt cx="8403463" cy="5586029"/>
          </a:xfrm>
        </p:grpSpPr>
        <p:sp>
          <p:nvSpPr>
            <p:cNvPr id="39994" name="TextBox 106"/>
            <p:cNvSpPr txBox="1">
              <a:spLocks noChangeArrowheads="1"/>
            </p:cNvSpPr>
            <p:nvPr/>
          </p:nvSpPr>
          <p:spPr bwMode="auto">
            <a:xfrm>
              <a:off x="422675" y="5241542"/>
              <a:ext cx="630172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dirty="0"/>
                <a:t>For CEPC 120GeV beam:</a:t>
              </a:r>
            </a:p>
            <a:p>
              <a:pPr eaLnBrk="1" hangingPunct="1">
                <a:buFont typeface="Wingdings" pitchFamily="2" charset="2"/>
                <a:buChar char="Ø"/>
              </a:pPr>
              <a:r>
                <a:rPr lang="en-US" altLang="zh-CN" dirty="0"/>
                <a:t>Max. deflection per separator is </a:t>
              </a:r>
              <a:r>
                <a:rPr lang="en-US" altLang="zh-CN" b="1" dirty="0">
                  <a:solidFill>
                    <a:srgbClr val="FF0000"/>
                  </a:solidFill>
                </a:rPr>
                <a:t>66μrad</a:t>
              </a:r>
              <a:r>
                <a:rPr lang="en-US" altLang="zh-CN" dirty="0"/>
                <a:t>.</a:t>
              </a:r>
            </a:p>
            <a:p>
              <a:pPr eaLnBrk="1" hangingPunct="1"/>
              <a:r>
                <a:rPr lang="en-US" altLang="zh-CN" b="1" dirty="0">
                  <a:solidFill>
                    <a:srgbClr val="7030A0"/>
                  </a:solidFill>
                </a:rPr>
                <a:t>Using </a:t>
              </a:r>
              <a:r>
                <a:rPr lang="en-US" altLang="zh-CN" b="1" dirty="0" smtClean="0">
                  <a:solidFill>
                    <a:srgbClr val="00B050"/>
                  </a:solidFill>
                </a:rPr>
                <a:t>Septum Dipole </a:t>
              </a:r>
              <a:r>
                <a:rPr lang="en-US" altLang="zh-CN" b="1" dirty="0">
                  <a:solidFill>
                    <a:srgbClr val="7030A0"/>
                  </a:solidFill>
                </a:rPr>
                <a:t>after </a:t>
              </a:r>
              <a:r>
                <a:rPr lang="en-US" altLang="zh-CN" b="1" dirty="0" smtClean="0">
                  <a:solidFill>
                    <a:srgbClr val="7030A0"/>
                  </a:solidFill>
                </a:rPr>
                <a:t>separator </a:t>
              </a:r>
              <a:r>
                <a:rPr lang="en-US" altLang="zh-CN" b="1" dirty="0">
                  <a:solidFill>
                    <a:srgbClr val="7030A0"/>
                  </a:solidFill>
                </a:rPr>
                <a:t>to acquire </a:t>
              </a:r>
              <a:r>
                <a:rPr lang="en-US" altLang="zh-CN" b="1" dirty="0" smtClean="0">
                  <a:solidFill>
                    <a:srgbClr val="7030A0"/>
                  </a:solidFill>
                </a:rPr>
                <a:t>13 </a:t>
              </a:r>
              <a:r>
                <a:rPr lang="en-US" altLang="zh-CN" b="1" dirty="0" err="1">
                  <a:solidFill>
                    <a:srgbClr val="7030A0"/>
                  </a:solidFill>
                </a:rPr>
                <a:t>mrad</a:t>
              </a:r>
              <a:endParaRPr lang="zh-CN" altLang="en-US" b="1" dirty="0">
                <a:solidFill>
                  <a:srgbClr val="7030A0"/>
                </a:solidFill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326493" y="579438"/>
              <a:ext cx="8403463" cy="5586029"/>
              <a:chOff x="326493" y="579438"/>
              <a:chExt cx="8403463" cy="5586029"/>
            </a:xfrm>
          </p:grpSpPr>
          <p:sp>
            <p:nvSpPr>
              <p:cNvPr id="7" name="Rectangle 2"/>
              <p:cNvSpPr txBox="1">
                <a:spLocks noChangeArrowheads="1"/>
              </p:cNvSpPr>
              <p:nvPr/>
            </p:nvSpPr>
            <p:spPr>
              <a:xfrm>
                <a:off x="1066800" y="579438"/>
                <a:ext cx="7162800" cy="563562"/>
              </a:xfrm>
              <a:prstGeom prst="rect">
                <a:avLst/>
              </a:prstGeom>
            </p:spPr>
            <p:txBody>
              <a:bodyPr anchor="ctr">
                <a:normAutofit fontScale="825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defRPr/>
                </a:pPr>
                <a:r>
                  <a:rPr lang="en-US" altLang="zh-CN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CEPC Partial Double Ring Layout</a:t>
                </a:r>
              </a:p>
            </p:txBody>
          </p:sp>
          <p:cxnSp>
            <p:nvCxnSpPr>
              <p:cNvPr id="85" name="直接连接符 84"/>
              <p:cNvCxnSpPr>
                <a:endCxn id="151" idx="2"/>
              </p:cNvCxnSpPr>
              <p:nvPr/>
            </p:nvCxnSpPr>
            <p:spPr bwMode="auto">
              <a:xfrm flipH="1" flipV="1">
                <a:off x="6874005" y="2813432"/>
                <a:ext cx="563879" cy="42800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>
                <a:stCxn id="151" idx="0"/>
              </p:cNvCxnSpPr>
              <p:nvPr/>
            </p:nvCxnSpPr>
            <p:spPr bwMode="auto">
              <a:xfrm flipH="1">
                <a:off x="4607504" y="2774405"/>
                <a:ext cx="843384" cy="53342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>
                <a:stCxn id="24" idx="4"/>
                <a:endCxn id="39946" idx="0"/>
              </p:cNvCxnSpPr>
              <p:nvPr/>
            </p:nvCxnSpPr>
            <p:spPr bwMode="auto">
              <a:xfrm flipH="1">
                <a:off x="3811273" y="3308686"/>
                <a:ext cx="789324" cy="52496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 bwMode="auto">
              <a:xfrm flipH="1" flipV="1">
                <a:off x="1720566" y="3409945"/>
                <a:ext cx="679517" cy="41584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>
                <a:endCxn id="60" idx="1"/>
              </p:cNvCxnSpPr>
              <p:nvPr/>
            </p:nvCxnSpPr>
            <p:spPr bwMode="auto">
              <a:xfrm flipV="1">
                <a:off x="536981" y="3327537"/>
                <a:ext cx="138362" cy="1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>
                <a:stCxn id="132" idx="1"/>
                <a:endCxn id="82" idx="3"/>
              </p:cNvCxnSpPr>
              <p:nvPr/>
            </p:nvCxnSpPr>
            <p:spPr bwMode="auto">
              <a:xfrm flipV="1">
                <a:off x="2039588" y="2723653"/>
                <a:ext cx="393141" cy="280144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>
                <a:endCxn id="24" idx="3"/>
              </p:cNvCxnSpPr>
              <p:nvPr/>
            </p:nvCxnSpPr>
            <p:spPr bwMode="auto">
              <a:xfrm>
                <a:off x="3842509" y="2729436"/>
                <a:ext cx="747194" cy="575611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>
                <a:stCxn id="24" idx="4"/>
              </p:cNvCxnSpPr>
              <p:nvPr/>
            </p:nvCxnSpPr>
            <p:spPr bwMode="auto">
              <a:xfrm>
                <a:off x="4601129" y="3308686"/>
                <a:ext cx="733120" cy="512389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>
                <a:endCxn id="182" idx="1"/>
              </p:cNvCxnSpPr>
              <p:nvPr/>
            </p:nvCxnSpPr>
            <p:spPr bwMode="auto">
              <a:xfrm flipV="1">
                <a:off x="6804248" y="3649829"/>
                <a:ext cx="281269" cy="2136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 bwMode="auto">
              <a:xfrm>
                <a:off x="8418645" y="3312421"/>
                <a:ext cx="31131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矩形 13"/>
              <p:cNvSpPr/>
              <p:nvPr/>
            </p:nvSpPr>
            <p:spPr bwMode="auto">
              <a:xfrm>
                <a:off x="748834" y="3211007"/>
                <a:ext cx="30599" cy="2330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4" name="椭圆 23"/>
              <p:cNvSpPr/>
              <p:nvPr/>
            </p:nvSpPr>
            <p:spPr bwMode="auto">
              <a:xfrm>
                <a:off x="4585191" y="3283838"/>
                <a:ext cx="30812" cy="248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cxnSp>
            <p:nvCxnSpPr>
              <p:cNvPr id="25" name="直接连接符 24"/>
              <p:cNvCxnSpPr>
                <a:endCxn id="105" idx="1"/>
              </p:cNvCxnSpPr>
              <p:nvPr/>
            </p:nvCxnSpPr>
            <p:spPr bwMode="auto">
              <a:xfrm flipV="1">
                <a:off x="1074876" y="3310760"/>
                <a:ext cx="7040490" cy="37011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 bwMode="auto">
              <a:xfrm>
                <a:off x="4585191" y="2298474"/>
                <a:ext cx="30812" cy="2066630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966" name="TextBox 55"/>
              <p:cNvSpPr txBox="1">
                <a:spLocks noChangeArrowheads="1"/>
              </p:cNvSpPr>
              <p:nvPr/>
            </p:nvSpPr>
            <p:spPr bwMode="auto">
              <a:xfrm>
                <a:off x="1519395" y="2729436"/>
                <a:ext cx="320873" cy="198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b="1" dirty="0"/>
                  <a:t>B1</a:t>
                </a:r>
                <a:endParaRPr lang="zh-CN" altLang="en-US" b="1" dirty="0"/>
              </a:p>
            </p:txBody>
          </p:sp>
          <p:sp>
            <p:nvSpPr>
              <p:cNvPr id="39967" name="TextBox 56"/>
              <p:cNvSpPr txBox="1">
                <a:spLocks noChangeArrowheads="1"/>
              </p:cNvSpPr>
              <p:nvPr/>
            </p:nvSpPr>
            <p:spPr bwMode="auto">
              <a:xfrm>
                <a:off x="2236158" y="2003817"/>
                <a:ext cx="57990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b="1" dirty="0"/>
                  <a:t>B2</a:t>
                </a:r>
                <a:endParaRPr lang="zh-CN" altLang="en-US" b="1" dirty="0"/>
              </a:p>
            </p:txBody>
          </p:sp>
          <p:sp>
            <p:nvSpPr>
              <p:cNvPr id="39968" name="TextBox 57"/>
              <p:cNvSpPr txBox="1">
                <a:spLocks noChangeArrowheads="1"/>
              </p:cNvSpPr>
              <p:nvPr/>
            </p:nvSpPr>
            <p:spPr bwMode="auto">
              <a:xfrm>
                <a:off x="3573310" y="2037309"/>
                <a:ext cx="320873" cy="1996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b="1" dirty="0"/>
                  <a:t>B3</a:t>
                </a:r>
                <a:endParaRPr lang="zh-CN" altLang="en-US" b="1" dirty="0"/>
              </a:p>
            </p:txBody>
          </p:sp>
          <p:sp>
            <p:nvSpPr>
              <p:cNvPr id="39969" name="TextBox 58"/>
              <p:cNvSpPr txBox="1">
                <a:spLocks noChangeArrowheads="1"/>
              </p:cNvSpPr>
              <p:nvPr/>
            </p:nvSpPr>
            <p:spPr bwMode="auto">
              <a:xfrm>
                <a:off x="5220072" y="4234447"/>
                <a:ext cx="320873" cy="1996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b="1" dirty="0"/>
                  <a:t>B4</a:t>
                </a:r>
                <a:endParaRPr lang="zh-CN" altLang="en-US" b="1" dirty="0"/>
              </a:p>
            </p:txBody>
          </p:sp>
          <p:sp>
            <p:nvSpPr>
              <p:cNvPr id="39970" name="TextBox 59"/>
              <p:cNvSpPr txBox="1">
                <a:spLocks noChangeArrowheads="1"/>
              </p:cNvSpPr>
              <p:nvPr/>
            </p:nvSpPr>
            <p:spPr bwMode="auto">
              <a:xfrm>
                <a:off x="7348816" y="3536565"/>
                <a:ext cx="320873" cy="1996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b="1"/>
                  <a:t>B6</a:t>
                </a:r>
                <a:endParaRPr lang="zh-CN" altLang="en-US" b="1"/>
              </a:p>
            </p:txBody>
          </p:sp>
          <p:sp>
            <p:nvSpPr>
              <p:cNvPr id="39973" name="TextBox 82"/>
              <p:cNvSpPr txBox="1">
                <a:spLocks noChangeArrowheads="1"/>
              </p:cNvSpPr>
              <p:nvPr/>
            </p:nvSpPr>
            <p:spPr bwMode="auto">
              <a:xfrm>
                <a:off x="3374656" y="3269911"/>
                <a:ext cx="84144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1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13mrad</a:t>
                </a:r>
                <a:endParaRPr lang="zh-CN" altLang="en-US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974" name="TextBox 101"/>
              <p:cNvSpPr txBox="1">
                <a:spLocks noChangeArrowheads="1"/>
              </p:cNvSpPr>
              <p:nvPr/>
            </p:nvSpPr>
            <p:spPr bwMode="auto">
              <a:xfrm>
                <a:off x="4994251" y="3059346"/>
                <a:ext cx="226049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1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Full crossing angle </a:t>
                </a:r>
                <a:r>
                  <a:rPr lang="en-US" altLang="zh-CN" sz="1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26mrad</a:t>
                </a:r>
                <a:endParaRPr lang="zh-CN" altLang="en-US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987" name="TextBox 99"/>
              <p:cNvSpPr txBox="1">
                <a:spLocks noChangeArrowheads="1"/>
              </p:cNvSpPr>
              <p:nvPr/>
            </p:nvSpPr>
            <p:spPr bwMode="auto">
              <a:xfrm>
                <a:off x="326493" y="4365104"/>
                <a:ext cx="126188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b="1" dirty="0" smtClean="0">
                    <a:solidFill>
                      <a:srgbClr val="7030A0"/>
                    </a:solidFill>
                  </a:rPr>
                  <a:t>Separator</a:t>
                </a:r>
                <a:endParaRPr lang="zh-CN" altLang="en-US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01" name="上箭头 100"/>
              <p:cNvSpPr/>
              <p:nvPr/>
            </p:nvSpPr>
            <p:spPr>
              <a:xfrm>
                <a:off x="816524" y="3531072"/>
                <a:ext cx="45719" cy="933853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9992" name="TextBox 59"/>
              <p:cNvSpPr txBox="1">
                <a:spLocks noChangeArrowheads="1"/>
              </p:cNvSpPr>
              <p:nvPr/>
            </p:nvSpPr>
            <p:spPr bwMode="auto">
              <a:xfrm>
                <a:off x="6583271" y="4265281"/>
                <a:ext cx="320873" cy="1996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b="1" dirty="0"/>
                  <a:t>B5</a:t>
                </a:r>
                <a:endParaRPr lang="zh-CN" altLang="en-US" b="1" dirty="0"/>
              </a:p>
            </p:txBody>
          </p:sp>
          <p:sp>
            <p:nvSpPr>
              <p:cNvPr id="60" name="矩形 59"/>
              <p:cNvSpPr/>
              <p:nvPr/>
            </p:nvSpPr>
            <p:spPr bwMode="auto">
              <a:xfrm>
                <a:off x="675343" y="3211007"/>
                <a:ext cx="30599" cy="2330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6" name="矩形 75"/>
              <p:cNvSpPr/>
              <p:nvPr/>
            </p:nvSpPr>
            <p:spPr bwMode="auto">
              <a:xfrm>
                <a:off x="970261" y="3211007"/>
                <a:ext cx="30599" cy="2330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7" name="矩形 76"/>
              <p:cNvSpPr/>
              <p:nvPr/>
            </p:nvSpPr>
            <p:spPr bwMode="auto">
              <a:xfrm>
                <a:off x="1052113" y="3208865"/>
                <a:ext cx="30599" cy="2330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cxnSp>
            <p:nvCxnSpPr>
              <p:cNvPr id="29" name="直接连接符 28"/>
              <p:cNvCxnSpPr>
                <a:stCxn id="14" idx="3"/>
                <a:endCxn id="76" idx="1"/>
              </p:cNvCxnSpPr>
              <p:nvPr/>
            </p:nvCxnSpPr>
            <p:spPr>
              <a:xfrm>
                <a:off x="779433" y="3327537"/>
                <a:ext cx="190828" cy="1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>
                <a:stCxn id="77" idx="3"/>
                <a:endCxn id="127" idx="1"/>
              </p:cNvCxnSpPr>
              <p:nvPr/>
            </p:nvCxnSpPr>
            <p:spPr bwMode="auto">
              <a:xfrm flipV="1">
                <a:off x="1082712" y="3261198"/>
                <a:ext cx="514800" cy="64197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/>
              <p:cNvCxnSpPr/>
              <p:nvPr/>
            </p:nvCxnSpPr>
            <p:spPr bwMode="auto">
              <a:xfrm flipH="1" flipV="1">
                <a:off x="1082713" y="3328066"/>
                <a:ext cx="624348" cy="5831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矩形 104"/>
              <p:cNvSpPr/>
              <p:nvPr/>
            </p:nvSpPr>
            <p:spPr bwMode="auto">
              <a:xfrm>
                <a:off x="8115366" y="3194230"/>
                <a:ext cx="30599" cy="2330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7" name="矩形 106"/>
              <p:cNvSpPr/>
              <p:nvPr/>
            </p:nvSpPr>
            <p:spPr bwMode="auto">
              <a:xfrm>
                <a:off x="8041875" y="3194230"/>
                <a:ext cx="30599" cy="2330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8" name="矩形 107"/>
              <p:cNvSpPr/>
              <p:nvPr/>
            </p:nvSpPr>
            <p:spPr bwMode="auto">
              <a:xfrm>
                <a:off x="8336794" y="3194231"/>
                <a:ext cx="30599" cy="2330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9" name="矩形 108"/>
              <p:cNvSpPr/>
              <p:nvPr/>
            </p:nvSpPr>
            <p:spPr bwMode="auto">
              <a:xfrm>
                <a:off x="8418645" y="3192089"/>
                <a:ext cx="30599" cy="2330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cxnSp>
            <p:nvCxnSpPr>
              <p:cNvPr id="110" name="直接连接符 109"/>
              <p:cNvCxnSpPr>
                <a:stCxn id="105" idx="3"/>
                <a:endCxn id="108" idx="1"/>
              </p:cNvCxnSpPr>
              <p:nvPr/>
            </p:nvCxnSpPr>
            <p:spPr>
              <a:xfrm>
                <a:off x="8145966" y="3310760"/>
                <a:ext cx="190828" cy="1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/>
              <p:cNvCxnSpPr>
                <a:stCxn id="177" idx="1"/>
              </p:cNvCxnSpPr>
              <p:nvPr/>
            </p:nvCxnSpPr>
            <p:spPr bwMode="auto">
              <a:xfrm flipV="1">
                <a:off x="7553096" y="3318113"/>
                <a:ext cx="492837" cy="8489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接连接符 111"/>
              <p:cNvCxnSpPr/>
              <p:nvPr/>
            </p:nvCxnSpPr>
            <p:spPr bwMode="auto">
              <a:xfrm flipH="1" flipV="1">
                <a:off x="7437883" y="3235360"/>
                <a:ext cx="624348" cy="5831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46"/>
              <p:cNvSpPr txBox="1">
                <a:spLocks noChangeArrowheads="1"/>
              </p:cNvSpPr>
              <p:nvPr/>
            </p:nvSpPr>
            <p:spPr bwMode="auto">
              <a:xfrm>
                <a:off x="7332367" y="5103638"/>
                <a:ext cx="1147455" cy="1061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lnSpc>
                    <a:spcPct val="150000"/>
                  </a:lnSpc>
                </a:pPr>
                <a:r>
                  <a:rPr lang="en-US" altLang="zh-CN" sz="1400" b="1" dirty="0" smtClean="0">
                    <a:latin typeface="Times New Roman" pitchFamily="18" charset="0"/>
                    <a:cs typeface="Times New Roman" pitchFamily="18" charset="0"/>
                  </a:rPr>
                  <a:t>Version 1.0</a:t>
                </a:r>
              </a:p>
              <a:p>
                <a:pPr algn="ctr" eaLnBrk="1" hangingPunct="1">
                  <a:lnSpc>
                    <a:spcPct val="150000"/>
                  </a:lnSpc>
                </a:pPr>
                <a:r>
                  <a:rPr lang="en-US" altLang="zh-CN" sz="1400" b="1" dirty="0" err="1" smtClean="0">
                    <a:latin typeface="Times New Roman" pitchFamily="18" charset="0"/>
                    <a:cs typeface="Times New Roman" pitchFamily="18" charset="0"/>
                  </a:rPr>
                  <a:t>sufeng</a:t>
                </a:r>
                <a:endParaRPr lang="en-US" altLang="zh-CN" sz="1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 eaLnBrk="1" hangingPunct="1">
                  <a:lnSpc>
                    <a:spcPct val="150000"/>
                  </a:lnSpc>
                </a:pPr>
                <a:r>
                  <a:rPr lang="en-US" altLang="zh-CN" sz="1400" b="1" dirty="0" smtClean="0">
                    <a:latin typeface="Times New Roman" pitchFamily="18" charset="0"/>
                    <a:cs typeface="Times New Roman" pitchFamily="18" charset="0"/>
                  </a:rPr>
                  <a:t>2015.12.20</a:t>
                </a:r>
                <a:endParaRPr lang="zh-CN" altLang="en-US" sz="1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16" name="直接连接符 115"/>
              <p:cNvCxnSpPr/>
              <p:nvPr/>
            </p:nvCxnSpPr>
            <p:spPr bwMode="auto">
              <a:xfrm>
                <a:off x="653031" y="3444067"/>
                <a:ext cx="0" cy="921037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箭头连接符 83"/>
              <p:cNvCxnSpPr/>
              <p:nvPr/>
            </p:nvCxnSpPr>
            <p:spPr>
              <a:xfrm>
                <a:off x="664187" y="4207510"/>
                <a:ext cx="3921004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TextBox 93"/>
              <p:cNvSpPr txBox="1"/>
              <p:nvPr/>
            </p:nvSpPr>
            <p:spPr>
              <a:xfrm>
                <a:off x="2432729" y="4265281"/>
                <a:ext cx="8899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1642m</a:t>
                </a:r>
                <a:endParaRPr lang="zh-CN" altLang="en-US" dirty="0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422675" y="1775287"/>
                <a:ext cx="113364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12</a:t>
                </a:r>
              </a:p>
              <a:p>
                <a:r>
                  <a:rPr lang="en-US" altLang="zh-CN" b="1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62.5urad</a:t>
                </a:r>
              </a:p>
              <a:p>
                <a:r>
                  <a:rPr lang="en-US" altLang="zh-CN" b="1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4.5m</a:t>
                </a:r>
                <a:endParaRPr lang="zh-CN" altLang="en-US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427538" y="3582309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IP</a:t>
                </a:r>
                <a:endParaRPr lang="zh-CN" altLang="en-US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39951" name="组合 39950"/>
              <p:cNvGrpSpPr/>
              <p:nvPr/>
            </p:nvGrpSpPr>
            <p:grpSpPr>
              <a:xfrm>
                <a:off x="2427978" y="2320922"/>
                <a:ext cx="1405063" cy="511552"/>
                <a:chOff x="2427978" y="2320922"/>
                <a:chExt cx="1405063" cy="511552"/>
              </a:xfrm>
            </p:grpSpPr>
            <p:cxnSp>
              <p:nvCxnSpPr>
                <p:cNvPr id="8" name="直接连接符 7"/>
                <p:cNvCxnSpPr/>
                <p:nvPr/>
              </p:nvCxnSpPr>
              <p:spPr bwMode="auto">
                <a:xfrm>
                  <a:off x="3054188" y="2431794"/>
                  <a:ext cx="159878" cy="0"/>
                </a:xfrm>
                <a:prstGeom prst="line">
                  <a:avLst/>
                </a:prstGeom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矩形 15"/>
                <p:cNvSpPr/>
                <p:nvPr/>
              </p:nvSpPr>
              <p:spPr bwMode="auto">
                <a:xfrm rot="20070805">
                  <a:off x="2636566" y="2433371"/>
                  <a:ext cx="53770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7" name="矩形 16"/>
                <p:cNvSpPr/>
                <p:nvPr/>
              </p:nvSpPr>
              <p:spPr bwMode="auto">
                <a:xfrm rot="20358377">
                  <a:off x="2728097" y="2397259"/>
                  <a:ext cx="48343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79" name="矩形 78"/>
                <p:cNvSpPr/>
                <p:nvPr/>
              </p:nvSpPr>
              <p:spPr bwMode="auto">
                <a:xfrm>
                  <a:off x="2924161" y="232092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80" name="矩形 79"/>
                <p:cNvSpPr/>
                <p:nvPr/>
              </p:nvSpPr>
              <p:spPr bwMode="auto">
                <a:xfrm>
                  <a:off x="3008469" y="232092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82" name="矩形 81"/>
                <p:cNvSpPr/>
                <p:nvPr/>
              </p:nvSpPr>
              <p:spPr bwMode="auto">
                <a:xfrm rot="19343285" flipH="1">
                  <a:off x="2427978" y="259317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83" name="矩形 82"/>
                <p:cNvSpPr/>
                <p:nvPr/>
              </p:nvSpPr>
              <p:spPr bwMode="auto">
                <a:xfrm rot="19438739" flipH="1">
                  <a:off x="2498841" y="2537038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cxnSp>
              <p:nvCxnSpPr>
                <p:cNvPr id="30" name="直接连接符 29"/>
                <p:cNvCxnSpPr>
                  <a:stCxn id="83" idx="1"/>
                  <a:endCxn id="16" idx="1"/>
                </p:cNvCxnSpPr>
                <p:nvPr/>
              </p:nvCxnSpPr>
              <p:spPr>
                <a:xfrm flipV="1">
                  <a:off x="2540189" y="2561470"/>
                  <a:ext cx="98993" cy="7865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直接连接符 92"/>
                <p:cNvCxnSpPr>
                  <a:stCxn id="17" idx="3"/>
                  <a:endCxn id="79" idx="1"/>
                </p:cNvCxnSpPr>
                <p:nvPr/>
              </p:nvCxnSpPr>
              <p:spPr>
                <a:xfrm flipV="1">
                  <a:off x="2774881" y="2437452"/>
                  <a:ext cx="149280" cy="6779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矩形 99"/>
                <p:cNvSpPr/>
                <p:nvPr/>
              </p:nvSpPr>
              <p:spPr bwMode="auto">
                <a:xfrm flipH="1">
                  <a:off x="3168347" y="232092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04" name="矩形 103"/>
                <p:cNvSpPr/>
                <p:nvPr/>
              </p:nvSpPr>
              <p:spPr bwMode="auto">
                <a:xfrm flipH="1">
                  <a:off x="3252655" y="232092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13" name="矩形 112"/>
                <p:cNvSpPr/>
                <p:nvPr/>
              </p:nvSpPr>
              <p:spPr bwMode="auto">
                <a:xfrm rot="1894675">
                  <a:off x="3706268" y="2548129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14" name="矩形 113"/>
                <p:cNvSpPr/>
                <p:nvPr/>
              </p:nvSpPr>
              <p:spPr bwMode="auto">
                <a:xfrm rot="1921615">
                  <a:off x="3787322" y="2599414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17" name="矩形 116"/>
                <p:cNvSpPr/>
                <p:nvPr/>
              </p:nvSpPr>
              <p:spPr bwMode="auto">
                <a:xfrm rot="1058343" flipH="1">
                  <a:off x="3452248" y="2405895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18" name="矩形 117"/>
                <p:cNvSpPr/>
                <p:nvPr/>
              </p:nvSpPr>
              <p:spPr bwMode="auto">
                <a:xfrm rot="1153797" flipH="1">
                  <a:off x="3550538" y="2444940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cxnSp>
              <p:nvCxnSpPr>
                <p:cNvPr id="123" name="直接连接符 122"/>
                <p:cNvCxnSpPr>
                  <a:endCxn id="117" idx="3"/>
                </p:cNvCxnSpPr>
                <p:nvPr/>
              </p:nvCxnSpPr>
              <p:spPr>
                <a:xfrm>
                  <a:off x="3295989" y="2438344"/>
                  <a:ext cx="157334" cy="7715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5" name="直接连接符 124"/>
              <p:cNvCxnSpPr>
                <a:endCxn id="113" idx="1"/>
              </p:cNvCxnSpPr>
              <p:nvPr/>
            </p:nvCxnSpPr>
            <p:spPr>
              <a:xfrm>
                <a:off x="3586987" y="2568226"/>
                <a:ext cx="122666" cy="8446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954" name="组合 39953"/>
              <p:cNvGrpSpPr/>
              <p:nvPr/>
            </p:nvGrpSpPr>
            <p:grpSpPr>
              <a:xfrm>
                <a:off x="1596399" y="2900710"/>
                <a:ext cx="447560" cy="451826"/>
                <a:chOff x="1596399" y="2900710"/>
                <a:chExt cx="447560" cy="451826"/>
              </a:xfrm>
            </p:grpSpPr>
            <p:sp>
              <p:nvSpPr>
                <p:cNvPr id="127" name="矩形 126"/>
                <p:cNvSpPr/>
                <p:nvPr/>
              </p:nvSpPr>
              <p:spPr bwMode="auto">
                <a:xfrm rot="20522886">
                  <a:off x="1596399" y="3155767"/>
                  <a:ext cx="45719" cy="19676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28" name="矩形 127"/>
                <p:cNvSpPr/>
                <p:nvPr/>
              </p:nvSpPr>
              <p:spPr bwMode="auto">
                <a:xfrm rot="20526523">
                  <a:off x="1680127" y="3121792"/>
                  <a:ext cx="45719" cy="20653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29" name="矩形 128"/>
                <p:cNvSpPr/>
                <p:nvPr/>
              </p:nvSpPr>
              <p:spPr bwMode="auto">
                <a:xfrm rot="20033517">
                  <a:off x="1777807" y="3069504"/>
                  <a:ext cx="45719" cy="21905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30" name="矩形 129"/>
                <p:cNvSpPr/>
                <p:nvPr/>
              </p:nvSpPr>
              <p:spPr bwMode="auto">
                <a:xfrm rot="19929732">
                  <a:off x="1848653" y="3026197"/>
                  <a:ext cx="45719" cy="21425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31" name="矩形 130"/>
                <p:cNvSpPr/>
                <p:nvPr/>
              </p:nvSpPr>
              <p:spPr bwMode="auto">
                <a:xfrm rot="19343285" flipH="1">
                  <a:off x="1935760" y="2954088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32" name="矩形 131"/>
                <p:cNvSpPr/>
                <p:nvPr/>
              </p:nvSpPr>
              <p:spPr bwMode="auto">
                <a:xfrm rot="19438739" flipH="1">
                  <a:off x="1998240" y="2900710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cxnSp>
              <p:nvCxnSpPr>
                <p:cNvPr id="140" name="直接连接符 139"/>
                <p:cNvCxnSpPr>
                  <a:endCxn id="129" idx="1"/>
                </p:cNvCxnSpPr>
                <p:nvPr/>
              </p:nvCxnSpPr>
              <p:spPr>
                <a:xfrm flipV="1">
                  <a:off x="1707061" y="3189092"/>
                  <a:ext cx="73079" cy="3736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 flipV="1">
                  <a:off x="1894208" y="3084569"/>
                  <a:ext cx="39873" cy="4600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946" name="弧形 39945"/>
              <p:cNvSpPr/>
              <p:nvPr/>
            </p:nvSpPr>
            <p:spPr>
              <a:xfrm rot="8091985">
                <a:off x="2099319" y="2078337"/>
                <a:ext cx="1964963" cy="2058464"/>
              </a:xfrm>
              <a:prstGeom prst="arc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1" name="弧形 150"/>
              <p:cNvSpPr/>
              <p:nvPr/>
            </p:nvSpPr>
            <p:spPr>
              <a:xfrm rot="19069129">
                <a:off x="5136465" y="2497839"/>
                <a:ext cx="2063021" cy="2135850"/>
              </a:xfrm>
              <a:prstGeom prst="arc">
                <a:avLst>
                  <a:gd name="adj1" fmla="val 16200000"/>
                  <a:gd name="adj2" fmla="val 21321761"/>
                </a:avLst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55" name="组合 154"/>
              <p:cNvGrpSpPr/>
              <p:nvPr/>
            </p:nvGrpSpPr>
            <p:grpSpPr>
              <a:xfrm rot="10800000">
                <a:off x="5339269" y="3722895"/>
                <a:ext cx="1442538" cy="511552"/>
                <a:chOff x="2390503" y="2320922"/>
                <a:chExt cx="1442538" cy="511552"/>
              </a:xfrm>
            </p:grpSpPr>
            <p:cxnSp>
              <p:nvCxnSpPr>
                <p:cNvPr id="156" name="直接连接符 155"/>
                <p:cNvCxnSpPr/>
                <p:nvPr/>
              </p:nvCxnSpPr>
              <p:spPr bwMode="auto">
                <a:xfrm>
                  <a:off x="3054188" y="2431794"/>
                  <a:ext cx="159878" cy="0"/>
                </a:xfrm>
                <a:prstGeom prst="line">
                  <a:avLst/>
                </a:prstGeom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7" name="矩形 156"/>
                <p:cNvSpPr/>
                <p:nvPr/>
              </p:nvSpPr>
              <p:spPr bwMode="auto">
                <a:xfrm rot="20070805">
                  <a:off x="2636566" y="2433371"/>
                  <a:ext cx="53770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58" name="矩形 157"/>
                <p:cNvSpPr/>
                <p:nvPr/>
              </p:nvSpPr>
              <p:spPr bwMode="auto">
                <a:xfrm rot="20358377">
                  <a:off x="2728097" y="2397259"/>
                  <a:ext cx="48343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59" name="矩形 158"/>
                <p:cNvSpPr/>
                <p:nvPr/>
              </p:nvSpPr>
              <p:spPr bwMode="auto">
                <a:xfrm>
                  <a:off x="2924161" y="232092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60" name="矩形 159"/>
                <p:cNvSpPr/>
                <p:nvPr/>
              </p:nvSpPr>
              <p:spPr bwMode="auto">
                <a:xfrm>
                  <a:off x="3008469" y="232092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61" name="矩形 160"/>
                <p:cNvSpPr/>
                <p:nvPr/>
              </p:nvSpPr>
              <p:spPr bwMode="auto">
                <a:xfrm rot="19343285" flipH="1">
                  <a:off x="2390503" y="257540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62" name="矩形 161"/>
                <p:cNvSpPr/>
                <p:nvPr/>
              </p:nvSpPr>
              <p:spPr bwMode="auto">
                <a:xfrm rot="19438739" flipH="1">
                  <a:off x="2461366" y="2519268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cxnSp>
              <p:nvCxnSpPr>
                <p:cNvPr id="163" name="直接连接符 162"/>
                <p:cNvCxnSpPr>
                  <a:stCxn id="162" idx="1"/>
                  <a:endCxn id="157" idx="1"/>
                </p:cNvCxnSpPr>
                <p:nvPr/>
              </p:nvCxnSpPr>
              <p:spPr>
                <a:xfrm rot="10800000" flipH="1">
                  <a:off x="2502714" y="2561470"/>
                  <a:ext cx="136468" cy="6088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>
                  <a:stCxn id="158" idx="3"/>
                  <a:endCxn id="159" idx="1"/>
                </p:cNvCxnSpPr>
                <p:nvPr/>
              </p:nvCxnSpPr>
              <p:spPr>
                <a:xfrm flipV="1">
                  <a:off x="2774881" y="2437452"/>
                  <a:ext cx="149280" cy="6779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5" name="矩形 164"/>
                <p:cNvSpPr/>
                <p:nvPr/>
              </p:nvSpPr>
              <p:spPr bwMode="auto">
                <a:xfrm flipH="1">
                  <a:off x="3168347" y="232092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66" name="矩形 165"/>
                <p:cNvSpPr/>
                <p:nvPr/>
              </p:nvSpPr>
              <p:spPr bwMode="auto">
                <a:xfrm flipH="1">
                  <a:off x="3252655" y="232092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67" name="矩形 166"/>
                <p:cNvSpPr/>
                <p:nvPr/>
              </p:nvSpPr>
              <p:spPr bwMode="auto">
                <a:xfrm rot="1894675">
                  <a:off x="3706268" y="2548129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68" name="矩形 167"/>
                <p:cNvSpPr/>
                <p:nvPr/>
              </p:nvSpPr>
              <p:spPr bwMode="auto">
                <a:xfrm rot="1921615">
                  <a:off x="3787322" y="2599414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69" name="矩形 168"/>
                <p:cNvSpPr/>
                <p:nvPr/>
              </p:nvSpPr>
              <p:spPr bwMode="auto">
                <a:xfrm rot="1058343" flipH="1">
                  <a:off x="3452248" y="2405895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70" name="矩形 169"/>
                <p:cNvSpPr/>
                <p:nvPr/>
              </p:nvSpPr>
              <p:spPr bwMode="auto">
                <a:xfrm rot="1153797" flipH="1">
                  <a:off x="3550538" y="2444940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cxnSp>
              <p:nvCxnSpPr>
                <p:cNvPr id="171" name="直接连接符 170"/>
                <p:cNvCxnSpPr>
                  <a:endCxn id="169" idx="3"/>
                </p:cNvCxnSpPr>
                <p:nvPr/>
              </p:nvCxnSpPr>
              <p:spPr>
                <a:xfrm>
                  <a:off x="3295989" y="2438344"/>
                  <a:ext cx="157334" cy="7715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3" name="直接连接符 172"/>
              <p:cNvCxnSpPr>
                <a:stCxn id="170" idx="1"/>
              </p:cNvCxnSpPr>
              <p:nvPr/>
            </p:nvCxnSpPr>
            <p:spPr>
              <a:xfrm flipH="1" flipV="1">
                <a:off x="5460281" y="3910693"/>
                <a:ext cx="117047" cy="7567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6" name="组合 175"/>
              <p:cNvGrpSpPr/>
              <p:nvPr/>
            </p:nvGrpSpPr>
            <p:grpSpPr>
              <a:xfrm rot="10800000">
                <a:off x="7081147" y="3311665"/>
                <a:ext cx="473062" cy="440131"/>
                <a:chOff x="1596399" y="2912405"/>
                <a:chExt cx="473062" cy="440131"/>
              </a:xfrm>
            </p:grpSpPr>
            <p:sp>
              <p:nvSpPr>
                <p:cNvPr id="177" name="矩形 176"/>
                <p:cNvSpPr/>
                <p:nvPr/>
              </p:nvSpPr>
              <p:spPr bwMode="auto">
                <a:xfrm rot="20522886">
                  <a:off x="1596399" y="3155767"/>
                  <a:ext cx="45719" cy="19676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78" name="矩形 177"/>
                <p:cNvSpPr/>
                <p:nvPr/>
              </p:nvSpPr>
              <p:spPr bwMode="auto">
                <a:xfrm rot="20526523">
                  <a:off x="1680127" y="3121792"/>
                  <a:ext cx="45719" cy="20653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79" name="矩形 178"/>
                <p:cNvSpPr/>
                <p:nvPr/>
              </p:nvSpPr>
              <p:spPr bwMode="auto">
                <a:xfrm rot="20033517">
                  <a:off x="1777807" y="3069504"/>
                  <a:ext cx="45719" cy="21905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80" name="矩形 179"/>
                <p:cNvSpPr/>
                <p:nvPr/>
              </p:nvSpPr>
              <p:spPr bwMode="auto">
                <a:xfrm rot="19929732">
                  <a:off x="1848653" y="3026197"/>
                  <a:ext cx="45719" cy="21425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81" name="矩形 180"/>
                <p:cNvSpPr/>
                <p:nvPr/>
              </p:nvSpPr>
              <p:spPr bwMode="auto">
                <a:xfrm rot="19343285" flipH="1">
                  <a:off x="1946544" y="2963455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82" name="矩形 181"/>
                <p:cNvSpPr/>
                <p:nvPr/>
              </p:nvSpPr>
              <p:spPr bwMode="auto">
                <a:xfrm rot="19438739" flipH="1">
                  <a:off x="2023742" y="2912405"/>
                  <a:ext cx="45719" cy="2308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cxnSp>
              <p:nvCxnSpPr>
                <p:cNvPr id="183" name="直接连接符 182"/>
                <p:cNvCxnSpPr>
                  <a:endCxn id="179" idx="1"/>
                </p:cNvCxnSpPr>
                <p:nvPr/>
              </p:nvCxnSpPr>
              <p:spPr>
                <a:xfrm flipV="1">
                  <a:off x="1707061" y="3189092"/>
                  <a:ext cx="73079" cy="3736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直接连接符 183"/>
                <p:cNvCxnSpPr>
                  <a:endCxn id="181" idx="3"/>
                </p:cNvCxnSpPr>
                <p:nvPr/>
              </p:nvCxnSpPr>
              <p:spPr>
                <a:xfrm rot="10800000" flipH="1">
                  <a:off x="1894207" y="3093936"/>
                  <a:ext cx="57088" cy="3663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19" name="直接连接符 118"/>
            <p:cNvCxnSpPr/>
            <p:nvPr/>
          </p:nvCxnSpPr>
          <p:spPr bwMode="auto">
            <a:xfrm flipH="1">
              <a:off x="3881822" y="2525915"/>
              <a:ext cx="124481" cy="153113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 bwMode="auto">
            <a:xfrm flipH="1">
              <a:off x="4601129" y="3099879"/>
              <a:ext cx="124481" cy="153113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/>
            <p:nvPr/>
          </p:nvCxnSpPr>
          <p:spPr>
            <a:xfrm>
              <a:off x="3929396" y="2596524"/>
              <a:ext cx="757116" cy="52820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 rot="2136987">
              <a:off x="4021109" y="2656014"/>
              <a:ext cx="7040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/>
                <a:t>479.1m</a:t>
              </a:r>
              <a:endParaRPr lang="zh-CN" altLang="en-US" sz="1200" b="1" dirty="0"/>
            </a:p>
          </p:txBody>
        </p:sp>
        <p:cxnSp>
          <p:nvCxnSpPr>
            <p:cNvPr id="121" name="直接连接符 120"/>
            <p:cNvCxnSpPr/>
            <p:nvPr/>
          </p:nvCxnSpPr>
          <p:spPr bwMode="auto">
            <a:xfrm flipH="1">
              <a:off x="3619502" y="2887798"/>
              <a:ext cx="124481" cy="153113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>
              <a:stCxn id="82" idx="2"/>
            </p:cNvCxnSpPr>
            <p:nvPr/>
          </p:nvCxnSpPr>
          <p:spPr bwMode="auto">
            <a:xfrm>
              <a:off x="2521957" y="2802013"/>
              <a:ext cx="154467" cy="204209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>
              <a:off x="2624689" y="2904117"/>
              <a:ext cx="1057053" cy="2410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782107" y="2687356"/>
              <a:ext cx="7040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/>
                <a:t>614.4m</a:t>
              </a:r>
              <a:endParaRPr lang="zh-CN" altLang="en-US" sz="1200" b="1" dirty="0"/>
            </a:p>
          </p:txBody>
        </p:sp>
        <p:cxnSp>
          <p:nvCxnSpPr>
            <p:cNvPr id="124" name="直接连接符 123"/>
            <p:cNvCxnSpPr/>
            <p:nvPr/>
          </p:nvCxnSpPr>
          <p:spPr bwMode="auto">
            <a:xfrm>
              <a:off x="2089949" y="3070618"/>
              <a:ext cx="154467" cy="204209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 flipV="1">
              <a:off x="2148035" y="2864983"/>
              <a:ext cx="427148" cy="30559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 rot="19420775">
              <a:off x="2140565" y="2995246"/>
              <a:ext cx="6623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b="1" dirty="0" smtClean="0"/>
                <a:t>307.2m</a:t>
              </a:r>
              <a:endParaRPr lang="zh-CN" altLang="en-US" sz="1100" b="1" dirty="0"/>
            </a:p>
          </p:txBody>
        </p:sp>
        <p:cxnSp>
          <p:nvCxnSpPr>
            <p:cNvPr id="38" name="直接箭头连接符 37"/>
            <p:cNvCxnSpPr/>
            <p:nvPr/>
          </p:nvCxnSpPr>
          <p:spPr>
            <a:xfrm>
              <a:off x="3168347" y="3347771"/>
              <a:ext cx="0" cy="75991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521957" y="3593582"/>
              <a:ext cx="7040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/>
                <a:t>7.852m</a:t>
              </a:r>
              <a:endParaRPr lang="zh-CN" altLang="en-US" sz="12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06162" y="2920846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/>
                <a:t>54m</a:t>
              </a:r>
              <a:endParaRPr lang="zh-CN" altLang="en-US" sz="1200" b="1" dirty="0"/>
            </a:p>
          </p:txBody>
        </p:sp>
        <p:sp>
          <p:nvSpPr>
            <p:cNvPr id="3" name="矩形 2"/>
            <p:cNvSpPr/>
            <p:nvPr/>
          </p:nvSpPr>
          <p:spPr>
            <a:xfrm>
              <a:off x="1259632" y="3192089"/>
              <a:ext cx="259763" cy="112958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矩形 125"/>
            <p:cNvSpPr/>
            <p:nvPr/>
          </p:nvSpPr>
          <p:spPr>
            <a:xfrm>
              <a:off x="7696613" y="3316042"/>
              <a:ext cx="259763" cy="112958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1582" y="3700925"/>
              <a:ext cx="12634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>
                  <a:solidFill>
                    <a:srgbClr val="00B050"/>
                  </a:solidFill>
                </a:rPr>
                <a:t>Septum Dipole</a:t>
              </a:r>
              <a:endParaRPr lang="zh-CN" altLang="en-US" sz="12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19" name="直接箭头连接符 18"/>
            <p:cNvCxnSpPr/>
            <p:nvPr/>
          </p:nvCxnSpPr>
          <p:spPr>
            <a:xfrm flipV="1">
              <a:off x="1340112" y="3372521"/>
              <a:ext cx="0" cy="384653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/>
            <p:cNvSpPr txBox="1"/>
            <p:nvPr/>
          </p:nvSpPr>
          <p:spPr>
            <a:xfrm>
              <a:off x="7380312" y="3853325"/>
              <a:ext cx="12634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>
                  <a:solidFill>
                    <a:srgbClr val="00B050"/>
                  </a:solidFill>
                </a:rPr>
                <a:t>Septum Dipole</a:t>
              </a:r>
              <a:endParaRPr lang="zh-CN" altLang="en-US" sz="12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134" name="直接箭头连接符 133"/>
            <p:cNvCxnSpPr/>
            <p:nvPr/>
          </p:nvCxnSpPr>
          <p:spPr>
            <a:xfrm flipV="1">
              <a:off x="7868842" y="3524921"/>
              <a:ext cx="0" cy="384653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656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0" y="385246"/>
            <a:ext cx="8932490" cy="648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752"/>
            <a:ext cx="3403647" cy="154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1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80940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195192" y="4365104"/>
            <a:ext cx="1885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Cell length=47.2m</a:t>
            </a:r>
            <a:endParaRPr lang="zh-CN" altLang="en-US" dirty="0"/>
          </a:p>
        </p:txBody>
      </p:sp>
      <p:pic>
        <p:nvPicPr>
          <p:cNvPr id="13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953" y="44624"/>
            <a:ext cx="3403647" cy="154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直接箭头连接符 20"/>
          <p:cNvCxnSpPr/>
          <p:nvPr/>
        </p:nvCxnSpPr>
        <p:spPr>
          <a:xfrm>
            <a:off x="4427984" y="2132856"/>
            <a:ext cx="0" cy="720080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383739" y="1340768"/>
            <a:ext cx="102303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3600" b="1" dirty="0" smtClean="0"/>
              <a:t>？</a:t>
            </a:r>
            <a:r>
              <a:rPr lang="en-US" altLang="zh-CN" sz="3600" b="1" dirty="0" smtClean="0"/>
              <a:t>m</a:t>
            </a:r>
            <a:endParaRPr lang="zh-CN" altLang="en-US" sz="3600" b="1" dirty="0"/>
          </a:p>
        </p:txBody>
      </p:sp>
      <p:cxnSp>
        <p:nvCxnSpPr>
          <p:cNvPr id="35" name="直接箭头连接符 34"/>
          <p:cNvCxnSpPr>
            <a:stCxn id="32" idx="1"/>
          </p:cNvCxnSpPr>
          <p:nvPr/>
        </p:nvCxnSpPr>
        <p:spPr>
          <a:xfrm flipH="1">
            <a:off x="4427984" y="1663934"/>
            <a:ext cx="1955755" cy="82896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70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048487" cy="3888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82675" y="366060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SPPC Detector Size</a:t>
            </a:r>
            <a:endParaRPr lang="en-US" altLang="zh-C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5736" y="5301208"/>
            <a:ext cx="1292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7-&gt;35</a:t>
            </a:r>
          </a:p>
          <a:p>
            <a:r>
              <a:rPr lang="en-US" altLang="zh-CN" dirty="0" smtClean="0"/>
              <a:t>SPPC=40m?</a:t>
            </a:r>
          </a:p>
        </p:txBody>
      </p:sp>
    </p:spTree>
    <p:extLst>
      <p:ext uri="{BB962C8B-B14F-4D97-AF65-F5344CB8AC3E}">
        <p14:creationId xmlns:p14="http://schemas.microsoft.com/office/powerpoint/2010/main" val="326405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64"/>
          <a:stretch/>
        </p:blipFill>
        <p:spPr bwMode="auto">
          <a:xfrm rot="1905740">
            <a:off x="5502931" y="2139693"/>
            <a:ext cx="1506537" cy="29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208" y="3005290"/>
            <a:ext cx="4614001" cy="370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48264" y="5560268"/>
            <a:ext cx="2002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Cell length=71.66m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5404">
            <a:off x="795188" y="2242147"/>
            <a:ext cx="1504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26"/>
          <p:cNvSpPr txBox="1"/>
          <p:nvPr/>
        </p:nvSpPr>
        <p:spPr bwMode="auto">
          <a:xfrm>
            <a:off x="6974036" y="1835993"/>
            <a:ext cx="622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36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zh-CN" altLang="en-US" sz="3600" b="1" baseline="-25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59"/>
          <p:cNvSpPr txBox="1"/>
          <p:nvPr/>
        </p:nvSpPr>
        <p:spPr bwMode="auto">
          <a:xfrm>
            <a:off x="1316303" y="2366060"/>
            <a:ext cx="993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8L</a:t>
            </a:r>
            <a:r>
              <a:rPr lang="en-US" altLang="zh-CN" sz="2000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0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62"/>
          <p:cNvSpPr txBox="1">
            <a:spLocks noChangeArrowheads="1"/>
          </p:cNvSpPr>
          <p:nvPr/>
        </p:nvSpPr>
        <p:spPr bwMode="auto">
          <a:xfrm>
            <a:off x="1734090" y="1525608"/>
            <a:ext cx="931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altLang="zh-CN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8L</a:t>
            </a:r>
            <a:r>
              <a:rPr lang="en-US" altLang="zh-CN" sz="2000" b="1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000" b="1" baseline="-25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64"/>
          <p:cNvSpPr txBox="1">
            <a:spLocks noChangeArrowheads="1"/>
          </p:cNvSpPr>
          <p:nvPr/>
        </p:nvSpPr>
        <p:spPr bwMode="auto">
          <a:xfrm>
            <a:off x="2915816" y="2285256"/>
            <a:ext cx="115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altLang="zh-CN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16L</a:t>
            </a:r>
            <a:r>
              <a:rPr lang="en-US" altLang="zh-CN" sz="2000" b="1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000" b="1" i="1" baseline="-25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191678" y="2223343"/>
            <a:ext cx="3675870" cy="0"/>
          </a:xfrm>
          <a:prstGeom prst="line">
            <a:avLst/>
          </a:prstGeom>
          <a:noFill/>
          <a:ln w="41275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19" name="直接箭头连接符 18"/>
          <p:cNvCxnSpPr/>
          <p:nvPr/>
        </p:nvCxnSpPr>
        <p:spPr>
          <a:xfrm flipV="1">
            <a:off x="971600" y="2223343"/>
            <a:ext cx="6119911" cy="10390"/>
          </a:xfrm>
          <a:prstGeom prst="straightConnector1">
            <a:avLst/>
          </a:prstGeom>
          <a:noFill/>
          <a:ln w="25400" cap="flat" cmpd="sng" algn="ctr">
            <a:solidFill>
              <a:srgbClr val="003300"/>
            </a:solidFill>
            <a:prstDash val="solid"/>
            <a:tailEnd type="triangle"/>
          </a:ln>
          <a:effectLst/>
        </p:spPr>
      </p:cxnSp>
      <p:sp>
        <p:nvSpPr>
          <p:cNvPr id="23" name="文本框 62"/>
          <p:cNvSpPr txBox="1">
            <a:spLocks noChangeArrowheads="1"/>
          </p:cNvSpPr>
          <p:nvPr/>
        </p:nvSpPr>
        <p:spPr bwMode="auto">
          <a:xfrm>
            <a:off x="5735934" y="1407821"/>
            <a:ext cx="930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altLang="zh-CN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8L</a:t>
            </a:r>
            <a:r>
              <a:rPr lang="en-US" altLang="zh-CN" sz="2000" b="1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4" name="文本框 69"/>
          <p:cNvSpPr txBox="1"/>
          <p:nvPr/>
        </p:nvSpPr>
        <p:spPr bwMode="auto">
          <a:xfrm>
            <a:off x="5761186" y="2285256"/>
            <a:ext cx="992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8L</a:t>
            </a:r>
            <a:r>
              <a:rPr lang="en-US" altLang="zh-CN" sz="2000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0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70"/>
          <p:cNvSpPr txBox="1"/>
          <p:nvPr/>
        </p:nvSpPr>
        <p:spPr bwMode="auto">
          <a:xfrm>
            <a:off x="3031280" y="832693"/>
            <a:ext cx="992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8L</a:t>
            </a:r>
            <a:r>
              <a:rPr lang="en-US" altLang="zh-CN" sz="2000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0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73"/>
          <p:cNvSpPr txBox="1"/>
          <p:nvPr/>
        </p:nvSpPr>
        <p:spPr bwMode="auto">
          <a:xfrm>
            <a:off x="4180843" y="834955"/>
            <a:ext cx="992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8L</a:t>
            </a:r>
            <a:r>
              <a:rPr lang="en-US" altLang="zh-CN" sz="2000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0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953" y="1263644"/>
            <a:ext cx="1504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直接连接符 16"/>
          <p:cNvCxnSpPr/>
          <p:nvPr/>
        </p:nvCxnSpPr>
        <p:spPr>
          <a:xfrm flipV="1">
            <a:off x="1187624" y="1534368"/>
            <a:ext cx="1843656" cy="996604"/>
          </a:xfrm>
          <a:prstGeom prst="line">
            <a:avLst/>
          </a:prstGeom>
          <a:noFill/>
          <a:ln w="41275" cap="flat" cmpd="sng" algn="ctr">
            <a:solidFill>
              <a:srgbClr val="0000FF"/>
            </a:solidFill>
            <a:prstDash val="solid"/>
          </a:ln>
          <a:effectLst/>
        </p:spPr>
      </p:cxn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64"/>
          <a:stretch/>
        </p:blipFill>
        <p:spPr bwMode="auto">
          <a:xfrm rot="1590222">
            <a:off x="3740162" y="1193180"/>
            <a:ext cx="1506537" cy="29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直接连接符 17"/>
          <p:cNvCxnSpPr/>
          <p:nvPr/>
        </p:nvCxnSpPr>
        <p:spPr>
          <a:xfrm flipH="1" flipV="1">
            <a:off x="5173030" y="1534368"/>
            <a:ext cx="1760378" cy="998680"/>
          </a:xfrm>
          <a:prstGeom prst="line">
            <a:avLst/>
          </a:prstGeom>
          <a:noFill/>
          <a:ln w="41275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22" name="直接连接符 21"/>
          <p:cNvCxnSpPr/>
          <p:nvPr/>
        </p:nvCxnSpPr>
        <p:spPr>
          <a:xfrm>
            <a:off x="4108674" y="1093403"/>
            <a:ext cx="0" cy="603250"/>
          </a:xfrm>
          <a:prstGeom prst="line">
            <a:avLst/>
          </a:prstGeom>
          <a:noFill/>
          <a:ln w="9525" cap="flat" cmpd="sng" algn="ctr">
            <a:solidFill>
              <a:srgbClr val="006600"/>
            </a:solidFill>
            <a:prstDash val="dashDot"/>
          </a:ln>
          <a:effectLst/>
        </p:spPr>
      </p:cxnSp>
      <p:sp>
        <p:nvSpPr>
          <p:cNvPr id="2075" name="TextBox 2074"/>
          <p:cNvSpPr txBox="1"/>
          <p:nvPr/>
        </p:nvSpPr>
        <p:spPr>
          <a:xfrm>
            <a:off x="5920302" y="2635958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573.28m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284335" y="2751956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573.28m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439366" y="1438599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2116FC"/>
                </a:solidFill>
              </a:rPr>
              <a:t>573.28m</a:t>
            </a:r>
            <a:endParaRPr lang="zh-CN" altLang="en-US" dirty="0">
              <a:solidFill>
                <a:srgbClr val="2116FC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71600" y="1511987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2116FC"/>
                </a:solidFill>
              </a:rPr>
              <a:t>573.28m</a:t>
            </a:r>
            <a:endParaRPr lang="zh-CN" altLang="en-US" dirty="0">
              <a:solidFill>
                <a:srgbClr val="2116FC"/>
              </a:solidFill>
            </a:endParaRPr>
          </a:p>
        </p:txBody>
      </p:sp>
      <p:sp>
        <p:nvSpPr>
          <p:cNvPr id="2076" name="TextBox 2075"/>
          <p:cNvSpPr txBox="1"/>
          <p:nvPr/>
        </p:nvSpPr>
        <p:spPr>
          <a:xfrm>
            <a:off x="3793341" y="2315974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2116FC"/>
                </a:solidFill>
              </a:rPr>
              <a:t>1146.56m</a:t>
            </a:r>
            <a:endParaRPr lang="zh-CN" altLang="en-US" dirty="0">
              <a:solidFill>
                <a:srgbClr val="2116FC"/>
              </a:solidFill>
            </a:endParaRPr>
          </a:p>
        </p:txBody>
      </p:sp>
      <p:cxnSp>
        <p:nvCxnSpPr>
          <p:cNvPr id="2078" name="直接箭头连接符 2077"/>
          <p:cNvCxnSpPr/>
          <p:nvPr/>
        </p:nvCxnSpPr>
        <p:spPr>
          <a:xfrm>
            <a:off x="4108674" y="1340174"/>
            <a:ext cx="0" cy="818875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242155" y="1623265"/>
            <a:ext cx="99097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L=44.9m</a:t>
            </a:r>
            <a:endParaRPr lang="zh-CN" altLang="en-US" dirty="0"/>
          </a:p>
        </p:txBody>
      </p:sp>
      <p:sp>
        <p:nvSpPr>
          <p:cNvPr id="73" name="Rectangle 2"/>
          <p:cNvSpPr txBox="1">
            <a:spLocks noChangeArrowheads="1"/>
          </p:cNvSpPr>
          <p:nvPr/>
        </p:nvSpPr>
        <p:spPr bwMode="auto">
          <a:xfrm>
            <a:off x="1082675" y="94527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Booster Bypass at 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IP2/4</a:t>
            </a:r>
            <a:endParaRPr lang="en-US" altLang="zh-C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12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971" y="2914520"/>
            <a:ext cx="4751636" cy="375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64"/>
          <a:stretch/>
        </p:blipFill>
        <p:spPr bwMode="auto">
          <a:xfrm rot="1905740">
            <a:off x="7447222" y="2139693"/>
            <a:ext cx="1506537" cy="29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818917" y="5560268"/>
            <a:ext cx="2002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Cell length=71.66m</a:t>
            </a:r>
            <a:endParaRPr lang="zh-CN" altLang="en-US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5404">
            <a:off x="100955" y="2242147"/>
            <a:ext cx="1504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文本框 26"/>
          <p:cNvSpPr txBox="1"/>
          <p:nvPr/>
        </p:nvSpPr>
        <p:spPr bwMode="auto">
          <a:xfrm>
            <a:off x="8553350" y="1442131"/>
            <a:ext cx="622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36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zh-CN" altLang="en-US" sz="3600" b="1" baseline="-25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文本框 59"/>
          <p:cNvSpPr txBox="1"/>
          <p:nvPr/>
        </p:nvSpPr>
        <p:spPr bwMode="auto">
          <a:xfrm>
            <a:off x="622070" y="2366060"/>
            <a:ext cx="993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8L</a:t>
            </a:r>
            <a:r>
              <a:rPr lang="en-US" altLang="zh-CN" sz="2000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0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文本框 62"/>
          <p:cNvSpPr txBox="1">
            <a:spLocks noChangeArrowheads="1"/>
          </p:cNvSpPr>
          <p:nvPr/>
        </p:nvSpPr>
        <p:spPr bwMode="auto">
          <a:xfrm>
            <a:off x="212019" y="1619552"/>
            <a:ext cx="931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altLang="zh-CN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8L</a:t>
            </a:r>
            <a:r>
              <a:rPr lang="en-US" altLang="zh-CN" sz="2000" b="1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000" b="1" baseline="-25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64"/>
          <p:cNvSpPr txBox="1">
            <a:spLocks noChangeArrowheads="1"/>
          </p:cNvSpPr>
          <p:nvPr/>
        </p:nvSpPr>
        <p:spPr bwMode="auto">
          <a:xfrm>
            <a:off x="3779296" y="2285256"/>
            <a:ext cx="115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altLang="zh-C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6L</a:t>
            </a:r>
            <a:r>
              <a:rPr lang="en-US" altLang="zh-CN" sz="2000" b="1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000" b="1" i="1" baseline="-25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1505788" y="2210407"/>
            <a:ext cx="6340762" cy="0"/>
          </a:xfrm>
          <a:prstGeom prst="line">
            <a:avLst/>
          </a:prstGeom>
          <a:noFill/>
          <a:ln w="41275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0" name="文本框 62"/>
          <p:cNvSpPr txBox="1">
            <a:spLocks noChangeArrowheads="1"/>
          </p:cNvSpPr>
          <p:nvPr/>
        </p:nvSpPr>
        <p:spPr bwMode="auto">
          <a:xfrm>
            <a:off x="7988052" y="1664225"/>
            <a:ext cx="930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altLang="zh-CN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8L</a:t>
            </a:r>
            <a:r>
              <a:rPr lang="en-US" altLang="zh-CN" sz="2000" b="1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1" name="文本框 69"/>
          <p:cNvSpPr txBox="1"/>
          <p:nvPr/>
        </p:nvSpPr>
        <p:spPr bwMode="auto">
          <a:xfrm>
            <a:off x="7596336" y="2435933"/>
            <a:ext cx="992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8L</a:t>
            </a:r>
            <a:r>
              <a:rPr lang="en-US" altLang="zh-CN" sz="2000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0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文本框 70"/>
          <p:cNvSpPr txBox="1"/>
          <p:nvPr/>
        </p:nvSpPr>
        <p:spPr bwMode="auto">
          <a:xfrm>
            <a:off x="1663168" y="1174557"/>
            <a:ext cx="992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8L</a:t>
            </a:r>
            <a:r>
              <a:rPr lang="en-US" altLang="zh-CN" sz="2000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0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文本框 73"/>
          <p:cNvSpPr txBox="1"/>
          <p:nvPr/>
        </p:nvSpPr>
        <p:spPr bwMode="auto">
          <a:xfrm>
            <a:off x="6947372" y="1216257"/>
            <a:ext cx="992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8L</a:t>
            </a:r>
            <a:r>
              <a:rPr lang="en-US" altLang="zh-CN" sz="2000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0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583" y="1612724"/>
            <a:ext cx="1504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" name="直接连接符 44"/>
          <p:cNvCxnSpPr/>
          <p:nvPr/>
        </p:nvCxnSpPr>
        <p:spPr>
          <a:xfrm flipV="1">
            <a:off x="493391" y="1916832"/>
            <a:ext cx="1108526" cy="614140"/>
          </a:xfrm>
          <a:prstGeom prst="line">
            <a:avLst/>
          </a:prstGeom>
          <a:noFill/>
          <a:ln w="41275" cap="flat" cmpd="sng" algn="ctr">
            <a:solidFill>
              <a:srgbClr val="0000FF"/>
            </a:solidFill>
            <a:prstDash val="solid"/>
          </a:ln>
          <a:effectLst/>
        </p:spPr>
      </p:cxn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64"/>
          <a:stretch/>
        </p:blipFill>
        <p:spPr bwMode="auto">
          <a:xfrm rot="1590222">
            <a:off x="6448040" y="1563775"/>
            <a:ext cx="1506537" cy="29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" name="直接连接符 46"/>
          <p:cNvCxnSpPr/>
          <p:nvPr/>
        </p:nvCxnSpPr>
        <p:spPr>
          <a:xfrm flipH="1" flipV="1">
            <a:off x="7846550" y="1916832"/>
            <a:ext cx="1031149" cy="616216"/>
          </a:xfrm>
          <a:prstGeom prst="line">
            <a:avLst/>
          </a:prstGeom>
          <a:noFill/>
          <a:ln w="41275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48" name="直接连接符 47"/>
          <p:cNvCxnSpPr/>
          <p:nvPr/>
        </p:nvCxnSpPr>
        <p:spPr>
          <a:xfrm>
            <a:off x="4709235" y="1359223"/>
            <a:ext cx="0" cy="603250"/>
          </a:xfrm>
          <a:prstGeom prst="line">
            <a:avLst/>
          </a:prstGeom>
          <a:noFill/>
          <a:ln w="9525" cap="flat" cmpd="sng" algn="ctr">
            <a:solidFill>
              <a:srgbClr val="006600"/>
            </a:solidFill>
            <a:prstDash val="dashDot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7686841" y="2835983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573.28m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0102" y="2751956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573.28m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906512" y="1341739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2116FC"/>
                </a:solidFill>
              </a:rPr>
              <a:t>573.28m</a:t>
            </a:r>
            <a:endParaRPr lang="zh-CN" altLang="en-US" dirty="0">
              <a:solidFill>
                <a:srgbClr val="2116FC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6162" y="132532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2116FC"/>
                </a:solidFill>
              </a:rPr>
              <a:t>573.28m</a:t>
            </a:r>
            <a:endParaRPr lang="zh-CN" altLang="en-US" dirty="0">
              <a:solidFill>
                <a:srgbClr val="2116FC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739309" y="2315974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2116FC"/>
                </a:solidFill>
              </a:rPr>
              <a:t>3296.32m</a:t>
            </a:r>
            <a:endParaRPr lang="zh-CN" altLang="en-US" dirty="0">
              <a:solidFill>
                <a:srgbClr val="2116FC"/>
              </a:solidFill>
            </a:endParaRPr>
          </a:p>
        </p:txBody>
      </p:sp>
      <p:cxnSp>
        <p:nvCxnSpPr>
          <p:cNvPr id="54" name="直接箭头连接符 53"/>
          <p:cNvCxnSpPr/>
          <p:nvPr/>
        </p:nvCxnSpPr>
        <p:spPr>
          <a:xfrm flipH="1">
            <a:off x="4724687" y="1649182"/>
            <a:ext cx="9318" cy="54443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810229" y="1718912"/>
            <a:ext cx="98699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L=44.9m</a:t>
            </a:r>
            <a:endParaRPr lang="zh-CN" altLang="en-US" sz="1600" b="1" dirty="0"/>
          </a:p>
        </p:txBody>
      </p:sp>
      <p:sp>
        <p:nvSpPr>
          <p:cNvPr id="56" name="Rectangle 2"/>
          <p:cNvSpPr txBox="1">
            <a:spLocks noChangeArrowheads="1"/>
          </p:cNvSpPr>
          <p:nvPr/>
        </p:nvSpPr>
        <p:spPr bwMode="auto">
          <a:xfrm>
            <a:off x="1082675" y="94527"/>
            <a:ext cx="7162800" cy="563563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Booster Bypass at 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IP1/3 Option1</a:t>
            </a:r>
            <a:endParaRPr lang="en-US" altLang="zh-C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直接箭头连接符 38"/>
          <p:cNvCxnSpPr/>
          <p:nvPr/>
        </p:nvCxnSpPr>
        <p:spPr>
          <a:xfrm flipV="1">
            <a:off x="-10665" y="2210407"/>
            <a:ext cx="9030950" cy="10390"/>
          </a:xfrm>
          <a:prstGeom prst="straightConnector1">
            <a:avLst/>
          </a:prstGeom>
          <a:noFill/>
          <a:ln w="25400" cap="flat" cmpd="sng" algn="ctr">
            <a:solidFill>
              <a:srgbClr val="003300"/>
            </a:solidFill>
            <a:prstDash val="solid"/>
            <a:tailEnd type="triangle"/>
          </a:ln>
          <a:effectLst/>
        </p:spPr>
      </p:cxnSp>
      <p:cxnSp>
        <p:nvCxnSpPr>
          <p:cNvPr id="57" name="直接连接符 56"/>
          <p:cNvCxnSpPr/>
          <p:nvPr/>
        </p:nvCxnSpPr>
        <p:spPr>
          <a:xfrm>
            <a:off x="2633999" y="1640537"/>
            <a:ext cx="4155766" cy="17291"/>
          </a:xfrm>
          <a:prstGeom prst="line">
            <a:avLst/>
          </a:prstGeom>
          <a:noFill/>
          <a:ln w="41275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6" name="文本框 64"/>
          <p:cNvSpPr txBox="1">
            <a:spLocks noChangeArrowheads="1"/>
          </p:cNvSpPr>
          <p:nvPr/>
        </p:nvSpPr>
        <p:spPr bwMode="auto">
          <a:xfrm>
            <a:off x="3638525" y="1143839"/>
            <a:ext cx="115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altLang="zh-CN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30L</a:t>
            </a:r>
            <a:r>
              <a:rPr lang="en-US" altLang="zh-CN" sz="2000" b="1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000" b="1" i="1" baseline="-25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598538" y="1174557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2116FC"/>
                </a:solidFill>
              </a:rPr>
              <a:t>2149.8m</a:t>
            </a:r>
            <a:endParaRPr lang="zh-CN" altLang="en-US" dirty="0">
              <a:solidFill>
                <a:srgbClr val="2116FC"/>
              </a:solidFill>
            </a:endParaRPr>
          </a:p>
        </p:txBody>
      </p:sp>
      <p:cxnSp>
        <p:nvCxnSpPr>
          <p:cNvPr id="70" name="直接连接符 69"/>
          <p:cNvCxnSpPr/>
          <p:nvPr/>
        </p:nvCxnSpPr>
        <p:spPr>
          <a:xfrm>
            <a:off x="1505787" y="836712"/>
            <a:ext cx="1" cy="1683675"/>
          </a:xfrm>
          <a:prstGeom prst="line">
            <a:avLst/>
          </a:prstGeom>
          <a:noFill/>
          <a:ln w="9525" cap="flat" cmpd="sng" algn="ctr">
            <a:solidFill>
              <a:srgbClr val="006600"/>
            </a:solidFill>
            <a:prstDash val="dashDot"/>
          </a:ln>
          <a:effectLst/>
        </p:spPr>
      </p:cxnSp>
      <p:cxnSp>
        <p:nvCxnSpPr>
          <p:cNvPr id="76" name="直接连接符 75"/>
          <p:cNvCxnSpPr/>
          <p:nvPr/>
        </p:nvCxnSpPr>
        <p:spPr>
          <a:xfrm>
            <a:off x="7846550" y="882410"/>
            <a:ext cx="1" cy="1683675"/>
          </a:xfrm>
          <a:prstGeom prst="line">
            <a:avLst/>
          </a:prstGeom>
          <a:noFill/>
          <a:ln w="9525" cap="flat" cmpd="sng" algn="ctr">
            <a:solidFill>
              <a:srgbClr val="006600"/>
            </a:solidFill>
            <a:prstDash val="dashDot"/>
          </a:ln>
          <a:effectLst/>
        </p:spPr>
      </p:cxnSp>
      <p:cxnSp>
        <p:nvCxnSpPr>
          <p:cNvPr id="2051" name="直接箭头连接符 2050"/>
          <p:cNvCxnSpPr/>
          <p:nvPr/>
        </p:nvCxnSpPr>
        <p:spPr>
          <a:xfrm>
            <a:off x="1505788" y="980728"/>
            <a:ext cx="634076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255237" y="697744"/>
            <a:ext cx="2499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2116FC"/>
                </a:solidFill>
              </a:rPr>
              <a:t>CEPC PDR Length 3284m</a:t>
            </a:r>
            <a:endParaRPr lang="zh-CN" altLang="en-US" dirty="0">
              <a:solidFill>
                <a:srgbClr val="2116FC"/>
              </a:solidFill>
            </a:endParaRPr>
          </a:p>
        </p:txBody>
      </p:sp>
      <p:sp>
        <p:nvSpPr>
          <p:cNvPr id="2055" name="任意多边形 2054"/>
          <p:cNvSpPr/>
          <p:nvPr/>
        </p:nvSpPr>
        <p:spPr>
          <a:xfrm>
            <a:off x="1562100" y="1913926"/>
            <a:ext cx="6267450" cy="648459"/>
          </a:xfrm>
          <a:custGeom>
            <a:avLst/>
            <a:gdLst>
              <a:gd name="connsiteX0" fmla="*/ 0 w 6267450"/>
              <a:gd name="connsiteY0" fmla="*/ 276824 h 648459"/>
              <a:gd name="connsiteX1" fmla="*/ 723900 w 6267450"/>
              <a:gd name="connsiteY1" fmla="*/ 67274 h 648459"/>
              <a:gd name="connsiteX2" fmla="*/ 1619250 w 6267450"/>
              <a:gd name="connsiteY2" fmla="*/ 10124 h 648459"/>
              <a:gd name="connsiteX3" fmla="*/ 2419350 w 6267450"/>
              <a:gd name="connsiteY3" fmla="*/ 29174 h 648459"/>
              <a:gd name="connsiteX4" fmla="*/ 3181350 w 6267450"/>
              <a:gd name="connsiteY4" fmla="*/ 286349 h 648459"/>
              <a:gd name="connsiteX5" fmla="*/ 3876675 w 6267450"/>
              <a:gd name="connsiteY5" fmla="*/ 581624 h 648459"/>
              <a:gd name="connsiteX6" fmla="*/ 4772025 w 6267450"/>
              <a:gd name="connsiteY6" fmla="*/ 648299 h 648459"/>
              <a:gd name="connsiteX7" fmla="*/ 5667375 w 6267450"/>
              <a:gd name="connsiteY7" fmla="*/ 591149 h 648459"/>
              <a:gd name="connsiteX8" fmla="*/ 6267450 w 6267450"/>
              <a:gd name="connsiteY8" fmla="*/ 353024 h 64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67450" h="648459">
                <a:moveTo>
                  <a:pt x="0" y="276824"/>
                </a:moveTo>
                <a:cubicBezTo>
                  <a:pt x="227012" y="194274"/>
                  <a:pt x="454025" y="111724"/>
                  <a:pt x="723900" y="67274"/>
                </a:cubicBezTo>
                <a:cubicBezTo>
                  <a:pt x="993775" y="22824"/>
                  <a:pt x="1336675" y="16474"/>
                  <a:pt x="1619250" y="10124"/>
                </a:cubicBezTo>
                <a:cubicBezTo>
                  <a:pt x="1901825" y="3774"/>
                  <a:pt x="2159000" y="-16863"/>
                  <a:pt x="2419350" y="29174"/>
                </a:cubicBezTo>
                <a:cubicBezTo>
                  <a:pt x="2679700" y="75211"/>
                  <a:pt x="2938463" y="194274"/>
                  <a:pt x="3181350" y="286349"/>
                </a:cubicBezTo>
                <a:cubicBezTo>
                  <a:pt x="3424237" y="378424"/>
                  <a:pt x="3611563" y="521299"/>
                  <a:pt x="3876675" y="581624"/>
                </a:cubicBezTo>
                <a:cubicBezTo>
                  <a:pt x="4141788" y="641949"/>
                  <a:pt x="4473575" y="646712"/>
                  <a:pt x="4772025" y="648299"/>
                </a:cubicBezTo>
                <a:cubicBezTo>
                  <a:pt x="5070475" y="649886"/>
                  <a:pt x="5418138" y="640361"/>
                  <a:pt x="5667375" y="591149"/>
                </a:cubicBezTo>
                <a:cubicBezTo>
                  <a:pt x="5916612" y="541937"/>
                  <a:pt x="6092031" y="447480"/>
                  <a:pt x="6267450" y="35302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7" name="任意多边形 2056"/>
          <p:cNvSpPr/>
          <p:nvPr/>
        </p:nvSpPr>
        <p:spPr>
          <a:xfrm>
            <a:off x="1524000" y="1939886"/>
            <a:ext cx="6296025" cy="626598"/>
          </a:xfrm>
          <a:custGeom>
            <a:avLst/>
            <a:gdLst>
              <a:gd name="connsiteX0" fmla="*/ 0 w 6296025"/>
              <a:gd name="connsiteY0" fmla="*/ 298489 h 626598"/>
              <a:gd name="connsiteX1" fmla="*/ 552450 w 6296025"/>
              <a:gd name="connsiteY1" fmla="*/ 546139 h 626598"/>
              <a:gd name="connsiteX2" fmla="*/ 1390650 w 6296025"/>
              <a:gd name="connsiteY2" fmla="*/ 612814 h 626598"/>
              <a:gd name="connsiteX3" fmla="*/ 2438400 w 6296025"/>
              <a:gd name="connsiteY3" fmla="*/ 593764 h 626598"/>
              <a:gd name="connsiteX4" fmla="*/ 3238500 w 6296025"/>
              <a:gd name="connsiteY4" fmla="*/ 288964 h 626598"/>
              <a:gd name="connsiteX5" fmla="*/ 3705225 w 6296025"/>
              <a:gd name="connsiteY5" fmla="*/ 69889 h 626598"/>
              <a:gd name="connsiteX6" fmla="*/ 4562475 w 6296025"/>
              <a:gd name="connsiteY6" fmla="*/ 12739 h 626598"/>
              <a:gd name="connsiteX7" fmla="*/ 5534025 w 6296025"/>
              <a:gd name="connsiteY7" fmla="*/ 22264 h 626598"/>
              <a:gd name="connsiteX8" fmla="*/ 6296025 w 6296025"/>
              <a:gd name="connsiteY8" fmla="*/ 241339 h 626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6025" h="626598">
                <a:moveTo>
                  <a:pt x="0" y="298489"/>
                </a:moveTo>
                <a:cubicBezTo>
                  <a:pt x="160337" y="396120"/>
                  <a:pt x="320675" y="493752"/>
                  <a:pt x="552450" y="546139"/>
                </a:cubicBezTo>
                <a:cubicBezTo>
                  <a:pt x="784225" y="598526"/>
                  <a:pt x="1076325" y="604877"/>
                  <a:pt x="1390650" y="612814"/>
                </a:cubicBezTo>
                <a:cubicBezTo>
                  <a:pt x="1704975" y="620751"/>
                  <a:pt x="2130425" y="647739"/>
                  <a:pt x="2438400" y="593764"/>
                </a:cubicBezTo>
                <a:cubicBezTo>
                  <a:pt x="2746375" y="539789"/>
                  <a:pt x="3027363" y="376276"/>
                  <a:pt x="3238500" y="288964"/>
                </a:cubicBezTo>
                <a:cubicBezTo>
                  <a:pt x="3449637" y="201652"/>
                  <a:pt x="3484563" y="115926"/>
                  <a:pt x="3705225" y="69889"/>
                </a:cubicBezTo>
                <a:cubicBezTo>
                  <a:pt x="3925887" y="23852"/>
                  <a:pt x="4257675" y="20676"/>
                  <a:pt x="4562475" y="12739"/>
                </a:cubicBezTo>
                <a:cubicBezTo>
                  <a:pt x="4867275" y="4801"/>
                  <a:pt x="5245100" y="-15836"/>
                  <a:pt x="5534025" y="22264"/>
                </a:cubicBezTo>
                <a:cubicBezTo>
                  <a:pt x="5822950" y="60364"/>
                  <a:pt x="6059487" y="150851"/>
                  <a:pt x="6296025" y="24133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8" name="右箭头 2057"/>
          <p:cNvSpPr/>
          <p:nvPr/>
        </p:nvSpPr>
        <p:spPr>
          <a:xfrm>
            <a:off x="3073915" y="1864280"/>
            <a:ext cx="281817" cy="975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9" name="左箭头 2058"/>
          <p:cNvSpPr/>
          <p:nvPr/>
        </p:nvSpPr>
        <p:spPr>
          <a:xfrm>
            <a:off x="6455572" y="1880095"/>
            <a:ext cx="334193" cy="11225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61" name="直接箭头连接符 2060"/>
          <p:cNvCxnSpPr>
            <a:stCxn id="2055" idx="2"/>
          </p:cNvCxnSpPr>
          <p:nvPr/>
        </p:nvCxnSpPr>
        <p:spPr>
          <a:xfrm>
            <a:off x="3181350" y="1924050"/>
            <a:ext cx="0" cy="296747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7" name="TextBox 2066"/>
          <p:cNvSpPr txBox="1"/>
          <p:nvPr/>
        </p:nvSpPr>
        <p:spPr>
          <a:xfrm>
            <a:off x="3355732" y="1897145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7.8m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77413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536981" y="2003817"/>
            <a:ext cx="8192975" cy="4161650"/>
            <a:chOff x="536981" y="2003817"/>
            <a:chExt cx="8192975" cy="4161650"/>
          </a:xfrm>
        </p:grpSpPr>
        <p:grpSp>
          <p:nvGrpSpPr>
            <p:cNvPr id="32" name="组合 31"/>
            <p:cNvGrpSpPr/>
            <p:nvPr/>
          </p:nvGrpSpPr>
          <p:grpSpPr>
            <a:xfrm>
              <a:off x="536981" y="2003817"/>
              <a:ext cx="8192975" cy="4161650"/>
              <a:chOff x="536981" y="2003817"/>
              <a:chExt cx="8192975" cy="4161650"/>
            </a:xfrm>
          </p:grpSpPr>
          <p:cxnSp>
            <p:nvCxnSpPr>
              <p:cNvPr id="56" name="直接连接符 55"/>
              <p:cNvCxnSpPr>
                <a:endCxn id="106" idx="2"/>
              </p:cNvCxnSpPr>
              <p:nvPr/>
            </p:nvCxnSpPr>
            <p:spPr bwMode="auto">
              <a:xfrm flipH="1" flipV="1">
                <a:off x="6874005" y="2813432"/>
                <a:ext cx="563879" cy="42800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>
                <a:stCxn id="106" idx="0"/>
              </p:cNvCxnSpPr>
              <p:nvPr/>
            </p:nvCxnSpPr>
            <p:spPr bwMode="auto">
              <a:xfrm flipH="1">
                <a:off x="4607504" y="2774405"/>
                <a:ext cx="843384" cy="53342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>
                <a:stCxn id="70" idx="4"/>
                <a:endCxn id="105" idx="0"/>
              </p:cNvCxnSpPr>
              <p:nvPr/>
            </p:nvCxnSpPr>
            <p:spPr bwMode="auto">
              <a:xfrm flipH="1">
                <a:off x="3811273" y="3308686"/>
                <a:ext cx="789324" cy="52496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 bwMode="auto">
              <a:xfrm flipH="1" flipV="1">
                <a:off x="1720566" y="3409945"/>
                <a:ext cx="679517" cy="41584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>
                <a:endCxn id="83" idx="1"/>
              </p:cNvCxnSpPr>
              <p:nvPr/>
            </p:nvCxnSpPr>
            <p:spPr bwMode="auto">
              <a:xfrm flipV="1">
                <a:off x="536981" y="3327537"/>
                <a:ext cx="138362" cy="1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>
                <a:stCxn id="139" idx="1"/>
                <a:endCxn id="147" idx="3"/>
              </p:cNvCxnSpPr>
              <p:nvPr/>
            </p:nvCxnSpPr>
            <p:spPr bwMode="auto">
              <a:xfrm flipV="1">
                <a:off x="2039588" y="2723653"/>
                <a:ext cx="393141" cy="280144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>
                <a:endCxn id="70" idx="3"/>
              </p:cNvCxnSpPr>
              <p:nvPr/>
            </p:nvCxnSpPr>
            <p:spPr bwMode="auto">
              <a:xfrm>
                <a:off x="3842509" y="2729436"/>
                <a:ext cx="747194" cy="575611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>
                <a:stCxn id="70" idx="4"/>
              </p:cNvCxnSpPr>
              <p:nvPr/>
            </p:nvCxnSpPr>
            <p:spPr bwMode="auto">
              <a:xfrm>
                <a:off x="4601129" y="3308686"/>
                <a:ext cx="733120" cy="512389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>
                <a:endCxn id="115" idx="1"/>
              </p:cNvCxnSpPr>
              <p:nvPr/>
            </p:nvCxnSpPr>
            <p:spPr bwMode="auto">
              <a:xfrm flipV="1">
                <a:off x="6804248" y="3649829"/>
                <a:ext cx="281269" cy="2136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 bwMode="auto">
              <a:xfrm>
                <a:off x="8418645" y="3312421"/>
                <a:ext cx="31131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矩形 68"/>
              <p:cNvSpPr/>
              <p:nvPr/>
            </p:nvSpPr>
            <p:spPr bwMode="auto">
              <a:xfrm>
                <a:off x="748834" y="3211007"/>
                <a:ext cx="30599" cy="2330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 bwMode="auto">
              <a:xfrm>
                <a:off x="4585191" y="3283838"/>
                <a:ext cx="30812" cy="248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cxnSp>
            <p:nvCxnSpPr>
              <p:cNvPr id="71" name="直接连接符 70"/>
              <p:cNvCxnSpPr>
                <a:endCxn id="89" idx="1"/>
              </p:cNvCxnSpPr>
              <p:nvPr/>
            </p:nvCxnSpPr>
            <p:spPr bwMode="auto">
              <a:xfrm flipV="1">
                <a:off x="1074876" y="3310760"/>
                <a:ext cx="7040490" cy="37011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 bwMode="auto">
              <a:xfrm>
                <a:off x="4585191" y="2298474"/>
                <a:ext cx="30812" cy="2066630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55"/>
              <p:cNvSpPr txBox="1">
                <a:spLocks noChangeArrowheads="1"/>
              </p:cNvSpPr>
              <p:nvPr/>
            </p:nvSpPr>
            <p:spPr bwMode="auto">
              <a:xfrm>
                <a:off x="1519395" y="2729436"/>
                <a:ext cx="320873" cy="198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b="1" dirty="0"/>
                  <a:t>B1</a:t>
                </a:r>
                <a:endParaRPr lang="zh-CN" altLang="en-US" b="1" dirty="0"/>
              </a:p>
            </p:txBody>
          </p:sp>
          <p:sp>
            <p:nvSpPr>
              <p:cNvPr id="74" name="TextBox 56"/>
              <p:cNvSpPr txBox="1">
                <a:spLocks noChangeArrowheads="1"/>
              </p:cNvSpPr>
              <p:nvPr/>
            </p:nvSpPr>
            <p:spPr bwMode="auto">
              <a:xfrm>
                <a:off x="2236158" y="2003817"/>
                <a:ext cx="57990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b="1" dirty="0"/>
                  <a:t>B2</a:t>
                </a:r>
                <a:endParaRPr lang="zh-CN" altLang="en-US" b="1" dirty="0"/>
              </a:p>
            </p:txBody>
          </p:sp>
          <p:sp>
            <p:nvSpPr>
              <p:cNvPr id="75" name="TextBox 57"/>
              <p:cNvSpPr txBox="1">
                <a:spLocks noChangeArrowheads="1"/>
              </p:cNvSpPr>
              <p:nvPr/>
            </p:nvSpPr>
            <p:spPr bwMode="auto">
              <a:xfrm>
                <a:off x="3573310" y="2037309"/>
                <a:ext cx="320873" cy="1996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b="1" dirty="0"/>
                  <a:t>B3</a:t>
                </a:r>
                <a:endParaRPr lang="zh-CN" altLang="en-US" b="1" dirty="0"/>
              </a:p>
            </p:txBody>
          </p:sp>
          <p:sp>
            <p:nvSpPr>
              <p:cNvPr id="76" name="TextBox 58"/>
              <p:cNvSpPr txBox="1">
                <a:spLocks noChangeArrowheads="1"/>
              </p:cNvSpPr>
              <p:nvPr/>
            </p:nvSpPr>
            <p:spPr bwMode="auto">
              <a:xfrm>
                <a:off x="5220072" y="4234447"/>
                <a:ext cx="320873" cy="1996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b="1" dirty="0"/>
                  <a:t>B4</a:t>
                </a:r>
                <a:endParaRPr lang="zh-CN" altLang="en-US" b="1" dirty="0"/>
              </a:p>
            </p:txBody>
          </p:sp>
          <p:sp>
            <p:nvSpPr>
              <p:cNvPr id="77" name="TextBox 59"/>
              <p:cNvSpPr txBox="1">
                <a:spLocks noChangeArrowheads="1"/>
              </p:cNvSpPr>
              <p:nvPr/>
            </p:nvSpPr>
            <p:spPr bwMode="auto">
              <a:xfrm>
                <a:off x="7348816" y="3536565"/>
                <a:ext cx="320873" cy="1996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b="1"/>
                  <a:t>B6</a:t>
                </a:r>
                <a:endParaRPr lang="zh-CN" altLang="en-US" b="1"/>
              </a:p>
            </p:txBody>
          </p:sp>
          <p:sp>
            <p:nvSpPr>
              <p:cNvPr id="78" name="TextBox 82"/>
              <p:cNvSpPr txBox="1">
                <a:spLocks noChangeArrowheads="1"/>
              </p:cNvSpPr>
              <p:nvPr/>
            </p:nvSpPr>
            <p:spPr bwMode="auto">
              <a:xfrm>
                <a:off x="3374656" y="3269911"/>
                <a:ext cx="84144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1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13mrad</a:t>
                </a:r>
                <a:endParaRPr lang="zh-CN" altLang="en-US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9" name="TextBox 101"/>
              <p:cNvSpPr txBox="1">
                <a:spLocks noChangeArrowheads="1"/>
              </p:cNvSpPr>
              <p:nvPr/>
            </p:nvSpPr>
            <p:spPr bwMode="auto">
              <a:xfrm>
                <a:off x="4994251" y="3059346"/>
                <a:ext cx="226049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1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Full crossing angle </a:t>
                </a:r>
                <a:r>
                  <a:rPr lang="en-US" altLang="zh-CN" sz="1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26mrad</a:t>
                </a:r>
                <a:endParaRPr lang="zh-CN" altLang="en-US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" name="TextBox 59"/>
              <p:cNvSpPr txBox="1">
                <a:spLocks noChangeArrowheads="1"/>
              </p:cNvSpPr>
              <p:nvPr/>
            </p:nvSpPr>
            <p:spPr bwMode="auto">
              <a:xfrm>
                <a:off x="6583271" y="4265281"/>
                <a:ext cx="320873" cy="1996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b="1" dirty="0"/>
                  <a:t>B5</a:t>
                </a:r>
                <a:endParaRPr lang="zh-CN" altLang="en-US" b="1" dirty="0"/>
              </a:p>
            </p:txBody>
          </p:sp>
          <p:sp>
            <p:nvSpPr>
              <p:cNvPr id="83" name="矩形 82"/>
              <p:cNvSpPr/>
              <p:nvPr/>
            </p:nvSpPr>
            <p:spPr bwMode="auto">
              <a:xfrm>
                <a:off x="675343" y="3211007"/>
                <a:ext cx="30599" cy="2330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4" name="矩形 83"/>
              <p:cNvSpPr/>
              <p:nvPr/>
            </p:nvSpPr>
            <p:spPr bwMode="auto">
              <a:xfrm>
                <a:off x="970261" y="3211007"/>
                <a:ext cx="30599" cy="2330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5" name="矩形 84"/>
              <p:cNvSpPr/>
              <p:nvPr/>
            </p:nvSpPr>
            <p:spPr bwMode="auto">
              <a:xfrm>
                <a:off x="1052113" y="3208865"/>
                <a:ext cx="30599" cy="2330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cxnSp>
            <p:nvCxnSpPr>
              <p:cNvPr id="86" name="直接连接符 85"/>
              <p:cNvCxnSpPr>
                <a:stCxn id="69" idx="3"/>
                <a:endCxn id="84" idx="1"/>
              </p:cNvCxnSpPr>
              <p:nvPr/>
            </p:nvCxnSpPr>
            <p:spPr>
              <a:xfrm>
                <a:off x="779433" y="3327537"/>
                <a:ext cx="190828" cy="1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>
                <a:stCxn id="85" idx="3"/>
                <a:endCxn id="134" idx="1"/>
              </p:cNvCxnSpPr>
              <p:nvPr/>
            </p:nvCxnSpPr>
            <p:spPr bwMode="auto">
              <a:xfrm flipV="1">
                <a:off x="1082712" y="3261198"/>
                <a:ext cx="514800" cy="64197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/>
              <p:nvPr/>
            </p:nvCxnSpPr>
            <p:spPr bwMode="auto">
              <a:xfrm flipH="1" flipV="1">
                <a:off x="1082713" y="3328066"/>
                <a:ext cx="624348" cy="5831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矩形 88"/>
              <p:cNvSpPr/>
              <p:nvPr/>
            </p:nvSpPr>
            <p:spPr bwMode="auto">
              <a:xfrm>
                <a:off x="8115366" y="3194230"/>
                <a:ext cx="30599" cy="2330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0" name="矩形 89"/>
              <p:cNvSpPr/>
              <p:nvPr/>
            </p:nvSpPr>
            <p:spPr bwMode="auto">
              <a:xfrm>
                <a:off x="8041875" y="3194230"/>
                <a:ext cx="30599" cy="2330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1" name="矩形 90"/>
              <p:cNvSpPr/>
              <p:nvPr/>
            </p:nvSpPr>
            <p:spPr bwMode="auto">
              <a:xfrm>
                <a:off x="8336794" y="3194231"/>
                <a:ext cx="30599" cy="2330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2" name="矩形 91"/>
              <p:cNvSpPr/>
              <p:nvPr/>
            </p:nvSpPr>
            <p:spPr bwMode="auto">
              <a:xfrm>
                <a:off x="8418645" y="3192089"/>
                <a:ext cx="30599" cy="2330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cxnSp>
            <p:nvCxnSpPr>
              <p:cNvPr id="93" name="直接连接符 92"/>
              <p:cNvCxnSpPr>
                <a:stCxn id="89" idx="3"/>
                <a:endCxn id="91" idx="1"/>
              </p:cNvCxnSpPr>
              <p:nvPr/>
            </p:nvCxnSpPr>
            <p:spPr>
              <a:xfrm>
                <a:off x="8145966" y="3310760"/>
                <a:ext cx="190828" cy="1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>
                <a:stCxn id="110" idx="1"/>
              </p:cNvCxnSpPr>
              <p:nvPr/>
            </p:nvCxnSpPr>
            <p:spPr bwMode="auto">
              <a:xfrm flipV="1">
                <a:off x="7553096" y="3318113"/>
                <a:ext cx="492837" cy="8489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/>
              <p:cNvCxnSpPr/>
              <p:nvPr/>
            </p:nvCxnSpPr>
            <p:spPr bwMode="auto">
              <a:xfrm flipH="1" flipV="1">
                <a:off x="7437883" y="3235360"/>
                <a:ext cx="624348" cy="5831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xtBox 146"/>
              <p:cNvSpPr txBox="1">
                <a:spLocks noChangeArrowheads="1"/>
              </p:cNvSpPr>
              <p:nvPr/>
            </p:nvSpPr>
            <p:spPr bwMode="auto">
              <a:xfrm>
                <a:off x="7332367" y="5103638"/>
                <a:ext cx="1147455" cy="1061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lnSpc>
                    <a:spcPct val="150000"/>
                  </a:lnSpc>
                </a:pPr>
                <a:r>
                  <a:rPr lang="en-US" altLang="zh-CN" sz="1400" b="1" dirty="0" smtClean="0">
                    <a:latin typeface="Times New Roman" pitchFamily="18" charset="0"/>
                    <a:cs typeface="Times New Roman" pitchFamily="18" charset="0"/>
                  </a:rPr>
                  <a:t>Version 1.0</a:t>
                </a:r>
              </a:p>
              <a:p>
                <a:pPr algn="ctr" eaLnBrk="1" hangingPunct="1">
                  <a:lnSpc>
                    <a:spcPct val="150000"/>
                  </a:lnSpc>
                </a:pPr>
                <a:r>
                  <a:rPr lang="en-US" altLang="zh-CN" sz="1400" b="1" dirty="0" err="1" smtClean="0">
                    <a:latin typeface="Times New Roman" pitchFamily="18" charset="0"/>
                    <a:cs typeface="Times New Roman" pitchFamily="18" charset="0"/>
                  </a:rPr>
                  <a:t>sufeng</a:t>
                </a:r>
                <a:endParaRPr lang="en-US" altLang="zh-CN" sz="1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 eaLnBrk="1" hangingPunct="1">
                  <a:lnSpc>
                    <a:spcPct val="150000"/>
                  </a:lnSpc>
                </a:pPr>
                <a:r>
                  <a:rPr lang="en-US" altLang="zh-CN" sz="1400" b="1" dirty="0" smtClean="0">
                    <a:latin typeface="Times New Roman" pitchFamily="18" charset="0"/>
                    <a:cs typeface="Times New Roman" pitchFamily="18" charset="0"/>
                  </a:rPr>
                  <a:t>2015.12.20</a:t>
                </a:r>
                <a:endParaRPr lang="zh-CN" altLang="en-US" sz="1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97" name="直接连接符 96"/>
              <p:cNvCxnSpPr/>
              <p:nvPr/>
            </p:nvCxnSpPr>
            <p:spPr bwMode="auto">
              <a:xfrm>
                <a:off x="653031" y="3444067"/>
                <a:ext cx="0" cy="921037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箭头连接符 97"/>
              <p:cNvCxnSpPr/>
              <p:nvPr/>
            </p:nvCxnSpPr>
            <p:spPr>
              <a:xfrm>
                <a:off x="664187" y="4207510"/>
                <a:ext cx="3921004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extBox 98"/>
              <p:cNvSpPr txBox="1"/>
              <p:nvPr/>
            </p:nvSpPr>
            <p:spPr>
              <a:xfrm>
                <a:off x="2432729" y="4265281"/>
                <a:ext cx="8899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1642m</a:t>
                </a:r>
                <a:endParaRPr lang="zh-CN" altLang="en-US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4427538" y="3582309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IP</a:t>
                </a:r>
                <a:endParaRPr lang="zh-CN" altLang="en-US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02" name="组合 101"/>
              <p:cNvGrpSpPr/>
              <p:nvPr/>
            </p:nvGrpSpPr>
            <p:grpSpPr>
              <a:xfrm>
                <a:off x="2427978" y="2320922"/>
                <a:ext cx="1405063" cy="511552"/>
                <a:chOff x="2427978" y="2320922"/>
                <a:chExt cx="1405063" cy="511552"/>
              </a:xfrm>
            </p:grpSpPr>
            <p:cxnSp>
              <p:nvCxnSpPr>
                <p:cNvPr id="142" name="直接连接符 141"/>
                <p:cNvCxnSpPr/>
                <p:nvPr/>
              </p:nvCxnSpPr>
              <p:spPr bwMode="auto">
                <a:xfrm>
                  <a:off x="3054188" y="2431794"/>
                  <a:ext cx="159878" cy="0"/>
                </a:xfrm>
                <a:prstGeom prst="line">
                  <a:avLst/>
                </a:prstGeom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3" name="矩形 142"/>
                <p:cNvSpPr/>
                <p:nvPr/>
              </p:nvSpPr>
              <p:spPr bwMode="auto">
                <a:xfrm rot="20070805">
                  <a:off x="2636566" y="2433371"/>
                  <a:ext cx="53770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44" name="矩形 143"/>
                <p:cNvSpPr/>
                <p:nvPr/>
              </p:nvSpPr>
              <p:spPr bwMode="auto">
                <a:xfrm rot="20358377">
                  <a:off x="2728097" y="2397259"/>
                  <a:ext cx="48343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45" name="矩形 144"/>
                <p:cNvSpPr/>
                <p:nvPr/>
              </p:nvSpPr>
              <p:spPr bwMode="auto">
                <a:xfrm>
                  <a:off x="2924161" y="232092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46" name="矩形 145"/>
                <p:cNvSpPr/>
                <p:nvPr/>
              </p:nvSpPr>
              <p:spPr bwMode="auto">
                <a:xfrm>
                  <a:off x="3008469" y="232092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47" name="矩形 146"/>
                <p:cNvSpPr/>
                <p:nvPr/>
              </p:nvSpPr>
              <p:spPr bwMode="auto">
                <a:xfrm rot="19343285" flipH="1">
                  <a:off x="2427978" y="259317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48" name="矩形 147"/>
                <p:cNvSpPr/>
                <p:nvPr/>
              </p:nvSpPr>
              <p:spPr bwMode="auto">
                <a:xfrm rot="19438739" flipH="1">
                  <a:off x="2498841" y="2537038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cxnSp>
              <p:nvCxnSpPr>
                <p:cNvPr id="149" name="直接连接符 148"/>
                <p:cNvCxnSpPr>
                  <a:stCxn id="148" idx="1"/>
                  <a:endCxn id="143" idx="1"/>
                </p:cNvCxnSpPr>
                <p:nvPr/>
              </p:nvCxnSpPr>
              <p:spPr>
                <a:xfrm flipV="1">
                  <a:off x="2540189" y="2561470"/>
                  <a:ext cx="98993" cy="7865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直接连接符 149"/>
                <p:cNvCxnSpPr>
                  <a:stCxn id="144" idx="3"/>
                  <a:endCxn id="145" idx="1"/>
                </p:cNvCxnSpPr>
                <p:nvPr/>
              </p:nvCxnSpPr>
              <p:spPr>
                <a:xfrm flipV="1">
                  <a:off x="2774881" y="2437452"/>
                  <a:ext cx="149280" cy="6779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1" name="矩形 150"/>
                <p:cNvSpPr/>
                <p:nvPr/>
              </p:nvSpPr>
              <p:spPr bwMode="auto">
                <a:xfrm flipH="1">
                  <a:off x="3168347" y="232092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52" name="矩形 151"/>
                <p:cNvSpPr/>
                <p:nvPr/>
              </p:nvSpPr>
              <p:spPr bwMode="auto">
                <a:xfrm flipH="1">
                  <a:off x="3252655" y="232092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53" name="矩形 152"/>
                <p:cNvSpPr/>
                <p:nvPr/>
              </p:nvSpPr>
              <p:spPr bwMode="auto">
                <a:xfrm rot="1894675">
                  <a:off x="3706268" y="2548129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54" name="矩形 153"/>
                <p:cNvSpPr/>
                <p:nvPr/>
              </p:nvSpPr>
              <p:spPr bwMode="auto">
                <a:xfrm rot="1921615">
                  <a:off x="3787322" y="2599414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55" name="矩形 154"/>
                <p:cNvSpPr/>
                <p:nvPr/>
              </p:nvSpPr>
              <p:spPr bwMode="auto">
                <a:xfrm rot="1058343" flipH="1">
                  <a:off x="3452248" y="2405895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56" name="矩形 155"/>
                <p:cNvSpPr/>
                <p:nvPr/>
              </p:nvSpPr>
              <p:spPr bwMode="auto">
                <a:xfrm rot="1153797" flipH="1">
                  <a:off x="3550538" y="2444940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cxnSp>
              <p:nvCxnSpPr>
                <p:cNvPr id="157" name="直接连接符 156"/>
                <p:cNvCxnSpPr>
                  <a:endCxn id="155" idx="3"/>
                </p:cNvCxnSpPr>
                <p:nvPr/>
              </p:nvCxnSpPr>
              <p:spPr>
                <a:xfrm>
                  <a:off x="3295989" y="2438344"/>
                  <a:ext cx="157334" cy="7715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3" name="直接连接符 102"/>
              <p:cNvCxnSpPr>
                <a:endCxn id="153" idx="1"/>
              </p:cNvCxnSpPr>
              <p:nvPr/>
            </p:nvCxnSpPr>
            <p:spPr>
              <a:xfrm>
                <a:off x="3586987" y="2568226"/>
                <a:ext cx="122666" cy="8446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4" name="组合 103"/>
              <p:cNvGrpSpPr/>
              <p:nvPr/>
            </p:nvGrpSpPr>
            <p:grpSpPr>
              <a:xfrm>
                <a:off x="1596399" y="2900710"/>
                <a:ext cx="447560" cy="451826"/>
                <a:chOff x="1596399" y="2900710"/>
                <a:chExt cx="447560" cy="451826"/>
              </a:xfrm>
            </p:grpSpPr>
            <p:sp>
              <p:nvSpPr>
                <p:cNvPr id="134" name="矩形 133"/>
                <p:cNvSpPr/>
                <p:nvPr/>
              </p:nvSpPr>
              <p:spPr bwMode="auto">
                <a:xfrm rot="20522886">
                  <a:off x="1596399" y="3155767"/>
                  <a:ext cx="45719" cy="19676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35" name="矩形 134"/>
                <p:cNvSpPr/>
                <p:nvPr/>
              </p:nvSpPr>
              <p:spPr bwMode="auto">
                <a:xfrm rot="20526523">
                  <a:off x="1680127" y="3121792"/>
                  <a:ext cx="45719" cy="20653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36" name="矩形 135"/>
                <p:cNvSpPr/>
                <p:nvPr/>
              </p:nvSpPr>
              <p:spPr bwMode="auto">
                <a:xfrm rot="20033517">
                  <a:off x="1777807" y="3069504"/>
                  <a:ext cx="45719" cy="21905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37" name="矩形 136"/>
                <p:cNvSpPr/>
                <p:nvPr/>
              </p:nvSpPr>
              <p:spPr bwMode="auto">
                <a:xfrm rot="19929732">
                  <a:off x="1848653" y="3026197"/>
                  <a:ext cx="45719" cy="21425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38" name="矩形 137"/>
                <p:cNvSpPr/>
                <p:nvPr/>
              </p:nvSpPr>
              <p:spPr bwMode="auto">
                <a:xfrm rot="19343285" flipH="1">
                  <a:off x="1935760" y="2954088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39" name="矩形 138"/>
                <p:cNvSpPr/>
                <p:nvPr/>
              </p:nvSpPr>
              <p:spPr bwMode="auto">
                <a:xfrm rot="19438739" flipH="1">
                  <a:off x="1998240" y="2900710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cxnSp>
              <p:nvCxnSpPr>
                <p:cNvPr id="140" name="直接连接符 139"/>
                <p:cNvCxnSpPr>
                  <a:endCxn id="136" idx="1"/>
                </p:cNvCxnSpPr>
                <p:nvPr/>
              </p:nvCxnSpPr>
              <p:spPr>
                <a:xfrm flipV="1">
                  <a:off x="1707061" y="3189092"/>
                  <a:ext cx="73079" cy="3736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 flipV="1">
                  <a:off x="1894208" y="3084569"/>
                  <a:ext cx="39873" cy="4600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5" name="弧形 104"/>
              <p:cNvSpPr/>
              <p:nvPr/>
            </p:nvSpPr>
            <p:spPr>
              <a:xfrm rot="8091985">
                <a:off x="2099319" y="2078337"/>
                <a:ext cx="1964963" cy="2058464"/>
              </a:xfrm>
              <a:prstGeom prst="arc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弧形 105"/>
              <p:cNvSpPr/>
              <p:nvPr/>
            </p:nvSpPr>
            <p:spPr>
              <a:xfrm rot="19069129">
                <a:off x="5136465" y="2497839"/>
                <a:ext cx="2063021" cy="2135850"/>
              </a:xfrm>
              <a:prstGeom prst="arc">
                <a:avLst>
                  <a:gd name="adj1" fmla="val 16200000"/>
                  <a:gd name="adj2" fmla="val 21321761"/>
                </a:avLst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07" name="组合 106"/>
              <p:cNvGrpSpPr/>
              <p:nvPr/>
            </p:nvGrpSpPr>
            <p:grpSpPr>
              <a:xfrm rot="10800000">
                <a:off x="5339269" y="3722895"/>
                <a:ext cx="1442538" cy="511552"/>
                <a:chOff x="2390503" y="2320922"/>
                <a:chExt cx="1442538" cy="511552"/>
              </a:xfrm>
            </p:grpSpPr>
            <p:cxnSp>
              <p:nvCxnSpPr>
                <p:cNvPr id="118" name="直接连接符 117"/>
                <p:cNvCxnSpPr/>
                <p:nvPr/>
              </p:nvCxnSpPr>
              <p:spPr bwMode="auto">
                <a:xfrm>
                  <a:off x="3054188" y="2431794"/>
                  <a:ext cx="159878" cy="0"/>
                </a:xfrm>
                <a:prstGeom prst="line">
                  <a:avLst/>
                </a:prstGeom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9" name="矩形 118"/>
                <p:cNvSpPr/>
                <p:nvPr/>
              </p:nvSpPr>
              <p:spPr bwMode="auto">
                <a:xfrm rot="20070805">
                  <a:off x="2636566" y="2433371"/>
                  <a:ext cx="53770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20" name="矩形 119"/>
                <p:cNvSpPr/>
                <p:nvPr/>
              </p:nvSpPr>
              <p:spPr bwMode="auto">
                <a:xfrm rot="20358377">
                  <a:off x="2728097" y="2397259"/>
                  <a:ext cx="48343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21" name="矩形 120"/>
                <p:cNvSpPr/>
                <p:nvPr/>
              </p:nvSpPr>
              <p:spPr bwMode="auto">
                <a:xfrm>
                  <a:off x="2924161" y="232092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22" name="矩形 121"/>
                <p:cNvSpPr/>
                <p:nvPr/>
              </p:nvSpPr>
              <p:spPr bwMode="auto">
                <a:xfrm>
                  <a:off x="3008469" y="232092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23" name="矩形 122"/>
                <p:cNvSpPr/>
                <p:nvPr/>
              </p:nvSpPr>
              <p:spPr bwMode="auto">
                <a:xfrm rot="19343285" flipH="1">
                  <a:off x="2390503" y="257540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24" name="矩形 123"/>
                <p:cNvSpPr/>
                <p:nvPr/>
              </p:nvSpPr>
              <p:spPr bwMode="auto">
                <a:xfrm rot="19438739" flipH="1">
                  <a:off x="2461366" y="2519268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cxnSp>
              <p:nvCxnSpPr>
                <p:cNvPr id="125" name="直接连接符 124"/>
                <p:cNvCxnSpPr>
                  <a:stCxn id="124" idx="1"/>
                  <a:endCxn id="119" idx="1"/>
                </p:cNvCxnSpPr>
                <p:nvPr/>
              </p:nvCxnSpPr>
              <p:spPr>
                <a:xfrm rot="10800000" flipH="1">
                  <a:off x="2502714" y="2561470"/>
                  <a:ext cx="136468" cy="6088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直接连接符 125"/>
                <p:cNvCxnSpPr>
                  <a:stCxn id="120" idx="3"/>
                  <a:endCxn id="121" idx="1"/>
                </p:cNvCxnSpPr>
                <p:nvPr/>
              </p:nvCxnSpPr>
              <p:spPr>
                <a:xfrm flipV="1">
                  <a:off x="2774881" y="2437452"/>
                  <a:ext cx="149280" cy="6779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7" name="矩形 126"/>
                <p:cNvSpPr/>
                <p:nvPr/>
              </p:nvSpPr>
              <p:spPr bwMode="auto">
                <a:xfrm flipH="1">
                  <a:off x="3168347" y="232092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28" name="矩形 127"/>
                <p:cNvSpPr/>
                <p:nvPr/>
              </p:nvSpPr>
              <p:spPr bwMode="auto">
                <a:xfrm flipH="1">
                  <a:off x="3252655" y="232092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29" name="矩形 128"/>
                <p:cNvSpPr/>
                <p:nvPr/>
              </p:nvSpPr>
              <p:spPr bwMode="auto">
                <a:xfrm rot="1894675">
                  <a:off x="3706268" y="2548129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30" name="矩形 129"/>
                <p:cNvSpPr/>
                <p:nvPr/>
              </p:nvSpPr>
              <p:spPr bwMode="auto">
                <a:xfrm rot="1921615">
                  <a:off x="3787322" y="2599414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31" name="矩形 130"/>
                <p:cNvSpPr/>
                <p:nvPr/>
              </p:nvSpPr>
              <p:spPr bwMode="auto">
                <a:xfrm rot="1058343" flipH="1">
                  <a:off x="3452248" y="2405895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32" name="矩形 131"/>
                <p:cNvSpPr/>
                <p:nvPr/>
              </p:nvSpPr>
              <p:spPr bwMode="auto">
                <a:xfrm rot="1153797" flipH="1">
                  <a:off x="3550538" y="2444940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cxnSp>
              <p:nvCxnSpPr>
                <p:cNvPr id="133" name="直接连接符 132"/>
                <p:cNvCxnSpPr>
                  <a:endCxn id="131" idx="3"/>
                </p:cNvCxnSpPr>
                <p:nvPr/>
              </p:nvCxnSpPr>
              <p:spPr>
                <a:xfrm>
                  <a:off x="3295989" y="2438344"/>
                  <a:ext cx="157334" cy="7715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8" name="直接连接符 107"/>
              <p:cNvCxnSpPr>
                <a:stCxn id="132" idx="1"/>
              </p:cNvCxnSpPr>
              <p:nvPr/>
            </p:nvCxnSpPr>
            <p:spPr>
              <a:xfrm flipH="1" flipV="1">
                <a:off x="5460281" y="3910693"/>
                <a:ext cx="117047" cy="7567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9" name="组合 108"/>
              <p:cNvGrpSpPr/>
              <p:nvPr/>
            </p:nvGrpSpPr>
            <p:grpSpPr>
              <a:xfrm rot="10800000">
                <a:off x="7081147" y="3311665"/>
                <a:ext cx="473062" cy="440131"/>
                <a:chOff x="1596399" y="2912405"/>
                <a:chExt cx="473062" cy="440131"/>
              </a:xfrm>
            </p:grpSpPr>
            <p:sp>
              <p:nvSpPr>
                <p:cNvPr id="110" name="矩形 109"/>
                <p:cNvSpPr/>
                <p:nvPr/>
              </p:nvSpPr>
              <p:spPr bwMode="auto">
                <a:xfrm rot="20522886">
                  <a:off x="1596399" y="3155767"/>
                  <a:ext cx="45719" cy="19676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11" name="矩形 110"/>
                <p:cNvSpPr/>
                <p:nvPr/>
              </p:nvSpPr>
              <p:spPr bwMode="auto">
                <a:xfrm rot="20526523">
                  <a:off x="1680127" y="3121792"/>
                  <a:ext cx="45719" cy="20653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12" name="矩形 111"/>
                <p:cNvSpPr/>
                <p:nvPr/>
              </p:nvSpPr>
              <p:spPr bwMode="auto">
                <a:xfrm rot="20033517">
                  <a:off x="1777807" y="3069504"/>
                  <a:ext cx="45719" cy="21905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13" name="矩形 112"/>
                <p:cNvSpPr/>
                <p:nvPr/>
              </p:nvSpPr>
              <p:spPr bwMode="auto">
                <a:xfrm rot="19929732">
                  <a:off x="1848653" y="3026197"/>
                  <a:ext cx="45719" cy="21425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14" name="矩形 113"/>
                <p:cNvSpPr/>
                <p:nvPr/>
              </p:nvSpPr>
              <p:spPr bwMode="auto">
                <a:xfrm rot="19343285" flipH="1">
                  <a:off x="1946544" y="2963455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15" name="矩形 114"/>
                <p:cNvSpPr/>
                <p:nvPr/>
              </p:nvSpPr>
              <p:spPr bwMode="auto">
                <a:xfrm rot="19438739" flipH="1">
                  <a:off x="2023742" y="2912405"/>
                  <a:ext cx="45719" cy="2308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cxnSp>
              <p:nvCxnSpPr>
                <p:cNvPr id="116" name="直接连接符 115"/>
                <p:cNvCxnSpPr>
                  <a:endCxn id="112" idx="1"/>
                </p:cNvCxnSpPr>
                <p:nvPr/>
              </p:nvCxnSpPr>
              <p:spPr>
                <a:xfrm flipV="1">
                  <a:off x="1707061" y="3189092"/>
                  <a:ext cx="73079" cy="3736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/>
                <p:cNvCxnSpPr>
                  <a:endCxn id="114" idx="3"/>
                </p:cNvCxnSpPr>
                <p:nvPr/>
              </p:nvCxnSpPr>
              <p:spPr>
                <a:xfrm rot="10800000" flipH="1">
                  <a:off x="1894207" y="3093936"/>
                  <a:ext cx="57088" cy="3663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3" name="直接连接符 32"/>
            <p:cNvCxnSpPr/>
            <p:nvPr/>
          </p:nvCxnSpPr>
          <p:spPr bwMode="auto">
            <a:xfrm flipH="1">
              <a:off x="3881822" y="2525915"/>
              <a:ext cx="124481" cy="153113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 bwMode="auto">
            <a:xfrm flipH="1">
              <a:off x="4601129" y="3099879"/>
              <a:ext cx="124481" cy="153113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箭头连接符 36"/>
            <p:cNvCxnSpPr/>
            <p:nvPr/>
          </p:nvCxnSpPr>
          <p:spPr>
            <a:xfrm>
              <a:off x="3929396" y="2596524"/>
              <a:ext cx="757116" cy="52820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 rot="2136987">
              <a:off x="4021109" y="2656014"/>
              <a:ext cx="7040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/>
                <a:t>479.1m</a:t>
              </a:r>
              <a:endParaRPr lang="zh-CN" altLang="en-US" sz="1200" b="1" dirty="0"/>
            </a:p>
          </p:txBody>
        </p:sp>
        <p:cxnSp>
          <p:nvCxnSpPr>
            <p:cNvPr id="39" name="直接连接符 38"/>
            <p:cNvCxnSpPr/>
            <p:nvPr/>
          </p:nvCxnSpPr>
          <p:spPr bwMode="auto">
            <a:xfrm flipH="1">
              <a:off x="3619502" y="2887798"/>
              <a:ext cx="124481" cy="153113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>
              <a:stCxn id="147" idx="2"/>
            </p:cNvCxnSpPr>
            <p:nvPr/>
          </p:nvCxnSpPr>
          <p:spPr bwMode="auto">
            <a:xfrm>
              <a:off x="2521957" y="2802013"/>
              <a:ext cx="154467" cy="204209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箭头连接符 40"/>
            <p:cNvCxnSpPr/>
            <p:nvPr/>
          </p:nvCxnSpPr>
          <p:spPr>
            <a:xfrm>
              <a:off x="2624689" y="2904117"/>
              <a:ext cx="1057053" cy="2410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2782107" y="2687356"/>
              <a:ext cx="7040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/>
                <a:t>614.4m</a:t>
              </a:r>
              <a:endParaRPr lang="zh-CN" altLang="en-US" sz="1200" b="1" dirty="0"/>
            </a:p>
          </p:txBody>
        </p:sp>
        <p:cxnSp>
          <p:nvCxnSpPr>
            <p:cNvPr id="43" name="直接连接符 42"/>
            <p:cNvCxnSpPr/>
            <p:nvPr/>
          </p:nvCxnSpPr>
          <p:spPr bwMode="auto">
            <a:xfrm>
              <a:off x="2089949" y="3070618"/>
              <a:ext cx="154467" cy="204209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箭头连接符 43"/>
            <p:cNvCxnSpPr/>
            <p:nvPr/>
          </p:nvCxnSpPr>
          <p:spPr>
            <a:xfrm flipV="1">
              <a:off x="2148035" y="2864983"/>
              <a:ext cx="427148" cy="30559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 rot="19420775">
              <a:off x="2140565" y="2995246"/>
              <a:ext cx="6623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b="1" dirty="0" smtClean="0"/>
                <a:t>307.2m</a:t>
              </a:r>
              <a:endParaRPr lang="zh-CN" altLang="en-US" sz="1100" b="1" dirty="0"/>
            </a:p>
          </p:txBody>
        </p:sp>
        <p:cxnSp>
          <p:nvCxnSpPr>
            <p:cNvPr id="46" name="直接箭头连接符 45"/>
            <p:cNvCxnSpPr/>
            <p:nvPr/>
          </p:nvCxnSpPr>
          <p:spPr>
            <a:xfrm>
              <a:off x="3168347" y="3347771"/>
              <a:ext cx="0" cy="75991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2521957" y="3593582"/>
              <a:ext cx="7040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/>
                <a:t>7.852m</a:t>
              </a:r>
              <a:endParaRPr lang="zh-CN" altLang="en-US" sz="1200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06162" y="2920846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/>
                <a:t>54m</a:t>
              </a:r>
              <a:endParaRPr lang="zh-CN" altLang="en-US" sz="1200" b="1" dirty="0"/>
            </a:p>
          </p:txBody>
        </p:sp>
        <p:sp>
          <p:nvSpPr>
            <p:cNvPr id="49" name="矩形 48"/>
            <p:cNvSpPr/>
            <p:nvPr/>
          </p:nvSpPr>
          <p:spPr>
            <a:xfrm>
              <a:off x="1259632" y="3192089"/>
              <a:ext cx="259763" cy="112958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7696613" y="3316042"/>
              <a:ext cx="259763" cy="112958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51582" y="3700925"/>
              <a:ext cx="12634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>
                  <a:solidFill>
                    <a:srgbClr val="00B050"/>
                  </a:solidFill>
                </a:rPr>
                <a:t>Septum Dipole</a:t>
              </a:r>
              <a:endParaRPr lang="zh-CN" altLang="en-US" sz="12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52" name="直接箭头连接符 51"/>
            <p:cNvCxnSpPr/>
            <p:nvPr/>
          </p:nvCxnSpPr>
          <p:spPr>
            <a:xfrm flipV="1">
              <a:off x="1340112" y="3372521"/>
              <a:ext cx="0" cy="384653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7380312" y="3853325"/>
              <a:ext cx="12634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>
                  <a:solidFill>
                    <a:srgbClr val="00B050"/>
                  </a:solidFill>
                </a:rPr>
                <a:t>Septum Dipole</a:t>
              </a:r>
              <a:endParaRPr lang="zh-CN" altLang="en-US" sz="12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54" name="直接箭头连接符 53"/>
            <p:cNvCxnSpPr/>
            <p:nvPr/>
          </p:nvCxnSpPr>
          <p:spPr>
            <a:xfrm flipV="1">
              <a:off x="7868842" y="3524921"/>
              <a:ext cx="0" cy="384653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8" name="Rectangle 2"/>
          <p:cNvSpPr txBox="1">
            <a:spLocks noChangeArrowheads="1"/>
          </p:cNvSpPr>
          <p:nvPr/>
        </p:nvSpPr>
        <p:spPr>
          <a:xfrm>
            <a:off x="1066800" y="579438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Partial Double Ring Layout</a:t>
            </a:r>
          </a:p>
        </p:txBody>
      </p:sp>
    </p:spTree>
    <p:extLst>
      <p:ext uri="{BB962C8B-B14F-4D97-AF65-F5344CB8AC3E}">
        <p14:creationId xmlns:p14="http://schemas.microsoft.com/office/powerpoint/2010/main" val="22748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373</Words>
  <Application>Microsoft Office PowerPoint</Application>
  <PresentationFormat>全屏显示(4:3)</PresentationFormat>
  <Paragraphs>214</Paragraphs>
  <Slides>16</Slides>
  <Notes>15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主题​​</vt:lpstr>
      <vt:lpstr>A Preliminary Consideration of CEPC Booster Bypass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sufeng</dc:creator>
  <cp:lastModifiedBy>sufeng</cp:lastModifiedBy>
  <cp:revision>97</cp:revision>
  <dcterms:created xsi:type="dcterms:W3CDTF">2015-12-24T14:56:29Z</dcterms:created>
  <dcterms:modified xsi:type="dcterms:W3CDTF">2016-01-28T15:46:46Z</dcterms:modified>
</cp:coreProperties>
</file>