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60" r:id="rId5"/>
    <p:sldId id="266" r:id="rId6"/>
    <p:sldId id="262" r:id="rId7"/>
    <p:sldId id="273" r:id="rId8"/>
    <p:sldId id="274" r:id="rId9"/>
    <p:sldId id="264" r:id="rId10"/>
    <p:sldId id="269" r:id="rId11"/>
    <p:sldId id="275" r:id="rId12"/>
    <p:sldId id="276" r:id="rId13"/>
    <p:sldId id="271" r:id="rId14"/>
    <p:sldId id="270" r:id="rId15"/>
    <p:sldId id="272" r:id="rId16"/>
    <p:sldId id="267" r:id="rId17"/>
    <p:sldId id="268" r:id="rId18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5" autoAdjust="0"/>
  </p:normalViewPr>
  <p:slideViewPr>
    <p:cSldViewPr>
      <p:cViewPr varScale="1">
        <p:scale>
          <a:sx n="81" d="100"/>
          <a:sy n="81" d="100"/>
        </p:scale>
        <p:origin x="-8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7953C-5C24-4797-B571-FD86C39737EE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A678F-9C98-4145-85AC-C369E608B9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43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2016-3-22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software &amp; computing study group report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Xiaomei</a:t>
            </a:r>
            <a:r>
              <a:rPr lang="en-US" altLang="zh-CN" dirty="0" smtClean="0"/>
              <a:t> Zhang</a:t>
            </a:r>
          </a:p>
          <a:p>
            <a:r>
              <a:rPr lang="en-US" altLang="zh-CN" dirty="0" smtClean="0"/>
              <a:t>On behalf of CEPC software &amp; computing study group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34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Distributed computing(1)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/>
              <a:t>Organize heterogeneous and distributed worldwide computing resources for scientific computing purposes</a:t>
            </a:r>
          </a:p>
          <a:p>
            <a:pPr marL="742950" lvl="2" indent="-342900"/>
            <a:r>
              <a:rPr lang="en-US" altLang="zh-CN" dirty="0"/>
              <a:t>Distributed computing origins from grid </a:t>
            </a:r>
            <a:r>
              <a:rPr lang="en-US" altLang="zh-CN" dirty="0" smtClean="0"/>
              <a:t>computing</a:t>
            </a:r>
          </a:p>
          <a:p>
            <a:r>
              <a:rPr lang="en-US" altLang="zh-CN" sz="2800" dirty="0" smtClean="0"/>
              <a:t>In </a:t>
            </a:r>
            <a:r>
              <a:rPr lang="en-US" altLang="zh-CN" sz="2800" dirty="0"/>
              <a:t>HEP, distributed computing is becoming main </a:t>
            </a:r>
            <a:r>
              <a:rPr lang="en-US" altLang="zh-CN" sz="2800" dirty="0" smtClean="0"/>
              <a:t>way of resource </a:t>
            </a:r>
            <a:r>
              <a:rPr lang="en-US" altLang="zh-CN" sz="2800" dirty="0"/>
              <a:t>organization, taking place of one single data </a:t>
            </a:r>
            <a:r>
              <a:rPr lang="en-US" altLang="zh-CN" sz="2800" dirty="0" smtClean="0"/>
              <a:t>center</a:t>
            </a:r>
          </a:p>
          <a:p>
            <a:pPr lvl="1"/>
            <a:r>
              <a:rPr lang="en-US" altLang="zh-CN" sz="2400" dirty="0" smtClean="0"/>
              <a:t>The success of WLCG contributes a lot </a:t>
            </a:r>
            <a:endParaRPr lang="en-US" altLang="zh-CN" sz="24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316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Distributed </a:t>
            </a:r>
            <a:r>
              <a:rPr lang="en-US" altLang="zh-CN" dirty="0" smtClean="0"/>
              <a:t>computing(2)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968552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 smtClean="0"/>
              <a:t>Current evolution of distributed computing</a:t>
            </a:r>
          </a:p>
          <a:p>
            <a:pPr marL="742950" lvl="2" indent="-342900"/>
            <a:r>
              <a:rPr lang="en-US" altLang="zh-CN" dirty="0" smtClean="0"/>
              <a:t>Tiered computing model becomes more flexible</a:t>
            </a:r>
          </a:p>
          <a:p>
            <a:pPr marL="1200150" lvl="3" indent="-342900"/>
            <a:r>
              <a:rPr lang="en-US" altLang="zh-CN" dirty="0" smtClean="0"/>
              <a:t>To optimize resource usage and data access</a:t>
            </a:r>
          </a:p>
          <a:p>
            <a:pPr marL="742950" lvl="2" indent="-342900"/>
            <a:r>
              <a:rPr lang="en-US" altLang="zh-CN" dirty="0" smtClean="0"/>
              <a:t>Various heterogeneous resources (opportunistic resources) are integrated into distributed computing framework</a:t>
            </a:r>
          </a:p>
          <a:p>
            <a:pPr marL="1200150" lvl="3" indent="-342900"/>
            <a:r>
              <a:rPr lang="en-US" altLang="zh-CN" dirty="0" smtClean="0"/>
              <a:t>Not </a:t>
            </a:r>
            <a:r>
              <a:rPr lang="en-US" altLang="zh-CN" dirty="0"/>
              <a:t>only Grid, but also Cluster, Cloud, Volunteer computing……</a:t>
            </a:r>
          </a:p>
          <a:p>
            <a:pPr marL="742950" lvl="2" indent="-342900"/>
            <a:r>
              <a:rPr lang="en-US" altLang="zh-CN" dirty="0"/>
              <a:t>opportunistic resources </a:t>
            </a:r>
            <a:r>
              <a:rPr lang="en-US" altLang="zh-CN" dirty="0" smtClean="0"/>
              <a:t>are </a:t>
            </a:r>
          </a:p>
          <a:p>
            <a:pPr marL="400050" lvl="2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significantly additional to the</a:t>
            </a:r>
          </a:p>
          <a:p>
            <a:pPr marL="400050" lvl="2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pledged one</a:t>
            </a:r>
          </a:p>
          <a:p>
            <a:pPr marL="1200150" lvl="3" indent="-342900"/>
            <a:r>
              <a:rPr lang="en-US" altLang="zh-CN" dirty="0" smtClean="0"/>
              <a:t>50</a:t>
            </a:r>
            <a:r>
              <a:rPr lang="en-US" altLang="zh-CN" dirty="0"/>
              <a:t>% </a:t>
            </a:r>
            <a:r>
              <a:rPr lang="en-US" altLang="zh-CN" dirty="0" smtClean="0"/>
              <a:t>Atlas production use</a:t>
            </a:r>
          </a:p>
          <a:p>
            <a:pPr marL="857250" lvl="3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dirty="0"/>
              <a:t>opportunistic </a:t>
            </a:r>
            <a:r>
              <a:rPr lang="en-US" altLang="zh-CN" dirty="0" smtClean="0"/>
              <a:t>resources</a:t>
            </a:r>
          </a:p>
          <a:p>
            <a:pPr lvl="2"/>
            <a:endParaRPr lang="en-US" altLang="zh-CN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4005064"/>
            <a:ext cx="4094762" cy="2862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3262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Distributed </a:t>
            </a:r>
            <a:r>
              <a:rPr lang="en-US" altLang="zh-CN" dirty="0" smtClean="0"/>
              <a:t>computing(3)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2332856"/>
          </a:xfrm>
        </p:spPr>
        <p:txBody>
          <a:bodyPr/>
          <a:lstStyle/>
          <a:p>
            <a:pPr marL="742950" lvl="2" indent="-342900"/>
            <a:r>
              <a:rPr lang="en-US" altLang="zh-CN" dirty="0"/>
              <a:t>Distributed data management becomes more flexible and automatic  </a:t>
            </a:r>
          </a:p>
          <a:p>
            <a:pPr lvl="2"/>
            <a:r>
              <a:rPr lang="en-US" altLang="zh-CN" sz="2000" dirty="0"/>
              <a:t>Global data federation based on </a:t>
            </a:r>
            <a:r>
              <a:rPr lang="en-US" altLang="zh-CN" sz="2000" dirty="0" err="1"/>
              <a:t>xrootd</a:t>
            </a:r>
            <a:r>
              <a:rPr lang="en-US" altLang="zh-CN" sz="2000" dirty="0"/>
              <a:t> makes data accessible anywhere</a:t>
            </a:r>
          </a:p>
          <a:p>
            <a:pPr lvl="2"/>
            <a:r>
              <a:rPr lang="en-US" altLang="zh-CN" sz="2000" dirty="0"/>
              <a:t>Automatic global data placement tools  </a:t>
            </a:r>
            <a:r>
              <a:rPr lang="en-US" altLang="zh-CN" sz="2000" dirty="0" smtClean="0"/>
              <a:t>makes use of data storage more reasonable and efficiency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89040"/>
            <a:ext cx="5292828" cy="288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065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CN" dirty="0"/>
              <a:t>Distributed </a:t>
            </a:r>
            <a:r>
              <a:rPr lang="en-US" altLang="zh-CN" dirty="0" smtClean="0"/>
              <a:t>computing(4)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27363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Data volume of future CEPC is comparable to LHC</a:t>
            </a:r>
          </a:p>
          <a:p>
            <a:r>
              <a:rPr lang="en-US" altLang="zh-CN" dirty="0" smtClean="0"/>
              <a:t>Distributed computing is one of the ways we </a:t>
            </a:r>
            <a:r>
              <a:rPr lang="en-US" altLang="zh-CN" dirty="0" smtClean="0"/>
              <a:t>must </a:t>
            </a:r>
            <a:r>
              <a:rPr lang="en-US" altLang="zh-CN" dirty="0" smtClean="0"/>
              <a:t>think about </a:t>
            </a:r>
          </a:p>
          <a:p>
            <a:r>
              <a:rPr lang="en-US" altLang="zh-CN" dirty="0" smtClean="0"/>
              <a:t>The prototype of CEPC distributed computing has already set up</a:t>
            </a:r>
          </a:p>
          <a:p>
            <a:pPr lvl="1"/>
            <a:r>
              <a:rPr lang="en-US" altLang="zh-CN" dirty="0" smtClean="0"/>
              <a:t>It is working for current CEPC R&amp;D phrase</a:t>
            </a:r>
          </a:p>
          <a:p>
            <a:pPr lvl="1"/>
            <a:r>
              <a:rPr lang="en-US" altLang="zh-CN" dirty="0" smtClean="0"/>
              <a:t>It is small scale, but it is a start for us to look into distributed computing technology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218884"/>
            <a:ext cx="4608512" cy="272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821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Virtualization and Cloud computing(1)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It is a trend to use cloud for large scale resource management</a:t>
            </a:r>
          </a:p>
          <a:p>
            <a:pPr lvl="1"/>
            <a:r>
              <a:rPr lang="en-US" altLang="zh-CN" dirty="0" smtClean="0"/>
              <a:t>CERN computing center has already migrated into “virtualization” era</a:t>
            </a:r>
          </a:p>
          <a:p>
            <a:pPr lvl="2"/>
            <a:r>
              <a:rPr lang="en-US" altLang="zh-CN" dirty="0" smtClean="0"/>
              <a:t>125000 cores have been managed by VMs in 2015, in 2016 will extend to 190000 and more</a:t>
            </a:r>
          </a:p>
          <a:p>
            <a:pPr lvl="1"/>
            <a:r>
              <a:rPr lang="en-US" altLang="zh-CN" dirty="0" smtClean="0"/>
              <a:t>Many other US and Europe communities use cloud</a:t>
            </a:r>
          </a:p>
          <a:p>
            <a:r>
              <a:rPr lang="en-US" altLang="zh-CN" dirty="0" smtClean="0"/>
              <a:t>Cloud federation used to integrate distributed cloud has been a hot study topic now</a:t>
            </a:r>
          </a:p>
          <a:p>
            <a:pPr lvl="1"/>
            <a:r>
              <a:rPr lang="en-US" altLang="zh-CN" dirty="0" smtClean="0"/>
              <a:t>Could take place of grid in future?</a:t>
            </a:r>
          </a:p>
          <a:p>
            <a:r>
              <a:rPr lang="en-US" altLang="zh-CN" dirty="0" smtClean="0"/>
              <a:t>Commercial cloud received more and more concerns from HEP</a:t>
            </a:r>
          </a:p>
          <a:p>
            <a:pPr lvl="1"/>
            <a:r>
              <a:rPr lang="en-US" altLang="zh-CN" dirty="0" smtClean="0"/>
              <a:t>It is estimated that the HEP data processing is only 1% of commercial cloud problems</a:t>
            </a:r>
          </a:p>
          <a:p>
            <a:pPr lvl="1"/>
            <a:r>
              <a:rPr lang="en-US" altLang="zh-CN" dirty="0" smtClean="0"/>
              <a:t>Using commercial cloud to meet the requirement peak has become popular</a:t>
            </a:r>
          </a:p>
        </p:txBody>
      </p:sp>
    </p:spTree>
    <p:extLst>
      <p:ext uri="{BB962C8B-B14F-4D97-AF65-F5344CB8AC3E}">
        <p14:creationId xmlns:p14="http://schemas.microsoft.com/office/powerpoint/2010/main" val="2047766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Virtualization and Cloud </a:t>
            </a:r>
            <a:r>
              <a:rPr lang="en-US" altLang="zh-CN" dirty="0" smtClean="0"/>
              <a:t>computing(2)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IHEP computing center has already started cloud study and set up production system</a:t>
            </a:r>
          </a:p>
          <a:p>
            <a:r>
              <a:rPr lang="en-US" altLang="zh-CN" dirty="0" smtClean="0"/>
              <a:t>Cloud activities involved:</a:t>
            </a:r>
          </a:p>
          <a:p>
            <a:pPr lvl="1"/>
            <a:r>
              <a:rPr lang="en-US" altLang="zh-CN" dirty="0" smtClean="0"/>
              <a:t>Distributed computing integrate collaboration cloud and commercial cloud</a:t>
            </a:r>
          </a:p>
          <a:p>
            <a:pPr lvl="1"/>
            <a:r>
              <a:rPr lang="en-US" altLang="zh-CN" dirty="0" err="1" smtClean="0"/>
              <a:t>OpenStack</a:t>
            </a:r>
            <a:r>
              <a:rPr lang="en-US" altLang="zh-CN" dirty="0" smtClean="0"/>
              <a:t> </a:t>
            </a:r>
            <a:r>
              <a:rPr lang="en-US" altLang="zh-CN" dirty="0" smtClean="0"/>
              <a:t>based Cloud platform </a:t>
            </a:r>
          </a:p>
          <a:p>
            <a:pPr lvl="1"/>
            <a:r>
              <a:rPr lang="en-US" altLang="zh-CN" dirty="0"/>
              <a:t>V</a:t>
            </a:r>
            <a:r>
              <a:rPr lang="en-US" altLang="zh-CN" dirty="0" smtClean="0"/>
              <a:t>irtual </a:t>
            </a:r>
            <a:r>
              <a:rPr lang="en-US" altLang="zh-CN" dirty="0" smtClean="0"/>
              <a:t>farms to flexibly use cloud resources</a:t>
            </a:r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104" y="1196753"/>
            <a:ext cx="348761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997" y="4077071"/>
            <a:ext cx="3059832" cy="255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11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Challenges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Software and computing is evolving very rapidly</a:t>
            </a:r>
          </a:p>
          <a:p>
            <a:r>
              <a:rPr lang="en-US" altLang="zh-CN" dirty="0" smtClean="0"/>
              <a:t>Lack of man power</a:t>
            </a:r>
          </a:p>
          <a:p>
            <a:r>
              <a:rPr lang="en-US" altLang="zh-CN" dirty="0" smtClean="0"/>
              <a:t>Lack of funding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619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Strengthen international cooperation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Establish relationships with international organizations</a:t>
            </a:r>
          </a:p>
          <a:p>
            <a:pPr lvl="1"/>
            <a:r>
              <a:rPr lang="en-US" altLang="zh-CN" dirty="0" smtClean="0"/>
              <a:t>HEP software foundation</a:t>
            </a:r>
          </a:p>
          <a:p>
            <a:pPr lvl="1"/>
            <a:r>
              <a:rPr lang="en-US" altLang="zh-CN" dirty="0" smtClean="0"/>
              <a:t>DIRAC consortium</a:t>
            </a:r>
          </a:p>
          <a:p>
            <a:r>
              <a:rPr lang="en-US" altLang="zh-CN" dirty="0" smtClean="0"/>
              <a:t>Take part in conferences</a:t>
            </a:r>
          </a:p>
          <a:p>
            <a:pPr lvl="1"/>
            <a:r>
              <a:rPr lang="en-US" altLang="zh-CN" dirty="0" smtClean="0"/>
              <a:t>CHEP </a:t>
            </a:r>
          </a:p>
          <a:p>
            <a:pPr lvl="1"/>
            <a:r>
              <a:rPr lang="en-US" altLang="zh-CN" dirty="0" err="1" smtClean="0"/>
              <a:t>Hepix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Cooperate with international HEP experiments</a:t>
            </a:r>
          </a:p>
          <a:p>
            <a:pPr lvl="1"/>
            <a:r>
              <a:rPr lang="en-US" altLang="zh-CN" dirty="0" smtClean="0"/>
              <a:t>LHC, BELLEII</a:t>
            </a:r>
          </a:p>
          <a:p>
            <a:r>
              <a:rPr lang="en-US" altLang="zh-CN" dirty="0" smtClean="0"/>
              <a:t>Involved in the development of advanced technology</a:t>
            </a:r>
          </a:p>
        </p:txBody>
      </p:sp>
    </p:spTree>
    <p:extLst>
      <p:ext uri="{BB962C8B-B14F-4D97-AF65-F5344CB8AC3E}">
        <p14:creationId xmlns:p14="http://schemas.microsoft.com/office/powerpoint/2010/main" val="381916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Study group and organization</a:t>
            </a:r>
          </a:p>
          <a:p>
            <a:r>
              <a:rPr lang="en-US" altLang="zh-CN" dirty="0" smtClean="0"/>
              <a:t>Goal and Plan</a:t>
            </a:r>
          </a:p>
          <a:p>
            <a:r>
              <a:rPr lang="en-US" altLang="zh-CN" dirty="0" smtClean="0"/>
              <a:t>Status and progress</a:t>
            </a:r>
          </a:p>
          <a:p>
            <a:r>
              <a:rPr lang="en-US" altLang="zh-CN" dirty="0" smtClean="0"/>
              <a:t>Demand analysis</a:t>
            </a:r>
          </a:p>
          <a:p>
            <a:r>
              <a:rPr lang="en-US" altLang="zh-CN" dirty="0"/>
              <a:t>R</a:t>
            </a:r>
            <a:r>
              <a:rPr lang="en-US" altLang="zh-CN" dirty="0" smtClean="0"/>
              <a:t>oadmap </a:t>
            </a:r>
            <a:r>
              <a:rPr lang="en-US" altLang="zh-CN" dirty="0" smtClean="0"/>
              <a:t>study, design considerations</a:t>
            </a:r>
            <a:r>
              <a:rPr lang="zh-CN" altLang="en-US" dirty="0"/>
              <a:t> </a:t>
            </a:r>
            <a:r>
              <a:rPr lang="en-US" altLang="zh-CN" dirty="0" smtClean="0"/>
              <a:t>and </a:t>
            </a:r>
            <a:r>
              <a:rPr lang="en-US" altLang="zh-CN" dirty="0" smtClean="0"/>
              <a:t>Challenges </a:t>
            </a:r>
            <a:endParaRPr lang="en-US" altLang="zh-CN" dirty="0" smtClean="0"/>
          </a:p>
          <a:p>
            <a:r>
              <a:rPr lang="en-US" altLang="zh-CN" dirty="0" smtClean="0"/>
              <a:t>Strengthen International cooperation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220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Study </a:t>
            </a:r>
            <a:r>
              <a:rPr lang="en-US" altLang="zh-CN" dirty="0"/>
              <a:t>group and organization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People joined</a:t>
            </a:r>
          </a:p>
          <a:p>
            <a:pPr lvl="1"/>
            <a:r>
              <a:rPr lang="en-US" altLang="zh-CN" dirty="0" smtClean="0"/>
              <a:t>Current CEPC software group</a:t>
            </a:r>
          </a:p>
          <a:p>
            <a:pPr lvl="1"/>
            <a:r>
              <a:rPr lang="en-US" altLang="zh-CN" dirty="0" smtClean="0"/>
              <a:t>IHEP computing center</a:t>
            </a:r>
          </a:p>
          <a:p>
            <a:pPr lvl="1"/>
            <a:r>
              <a:rPr lang="en-US" altLang="zh-CN" dirty="0" smtClean="0"/>
              <a:t>Shandong </a:t>
            </a:r>
            <a:r>
              <a:rPr lang="en-US" altLang="zh-CN" dirty="0" smtClean="0"/>
              <a:t>University</a:t>
            </a:r>
          </a:p>
          <a:p>
            <a:pPr lvl="1"/>
            <a:r>
              <a:rPr lang="en-US" altLang="zh-CN" dirty="0"/>
              <a:t>Sun</a:t>
            </a:r>
            <a:r>
              <a:rPr lang="zh-CN" altLang="en-US" dirty="0"/>
              <a:t> </a:t>
            </a:r>
            <a:r>
              <a:rPr lang="en-US" altLang="zh-CN" dirty="0" err="1"/>
              <a:t>Yat-sen</a:t>
            </a:r>
            <a:r>
              <a:rPr lang="en-US" altLang="zh-CN" dirty="0"/>
              <a:t> University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JINR </a:t>
            </a:r>
          </a:p>
          <a:p>
            <a:pPr lvl="1"/>
            <a:r>
              <a:rPr lang="en-US" altLang="zh-CN" dirty="0" smtClean="0"/>
              <a:t>BESIII offline software group</a:t>
            </a:r>
          </a:p>
          <a:p>
            <a:r>
              <a:rPr lang="en-US" altLang="zh-CN" dirty="0" smtClean="0"/>
              <a:t>Have first meeting at the end of 2015</a:t>
            </a:r>
          </a:p>
          <a:p>
            <a:r>
              <a:rPr lang="en-US" altLang="zh-CN" dirty="0" smtClean="0"/>
              <a:t>Plan to have a monthly </a:t>
            </a:r>
            <a:r>
              <a:rPr lang="en-US" altLang="zh-CN" dirty="0" smtClean="0"/>
              <a:t>meeting</a:t>
            </a:r>
            <a:endParaRPr lang="en-US" altLang="zh-CN" dirty="0" smtClean="0"/>
          </a:p>
          <a:p>
            <a:r>
              <a:rPr lang="en-US" altLang="zh-CN" dirty="0" smtClean="0"/>
              <a:t>Welcome more people to join us!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89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Study goal and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Goal </a:t>
            </a:r>
          </a:p>
          <a:p>
            <a:pPr lvl="1"/>
            <a:r>
              <a:rPr lang="en-US" altLang="zh-CN" dirty="0" smtClean="0"/>
              <a:t>Discuss, investigate and confirm roadmap of CEPC software and computing</a:t>
            </a:r>
          </a:p>
          <a:p>
            <a:pPr lvl="1"/>
            <a:r>
              <a:rPr lang="en-US" altLang="zh-CN" dirty="0" smtClean="0"/>
              <a:t>Advanced </a:t>
            </a:r>
            <a:r>
              <a:rPr lang="en-US" altLang="zh-CN" dirty="0" smtClean="0"/>
              <a:t>computing and software technology </a:t>
            </a:r>
            <a:r>
              <a:rPr lang="en-US" altLang="zh-CN" dirty="0" smtClean="0"/>
              <a:t>study and practice</a:t>
            </a:r>
          </a:p>
          <a:p>
            <a:r>
              <a:rPr lang="en-US" altLang="zh-CN" dirty="0" smtClean="0"/>
              <a:t>Main topics involved </a:t>
            </a:r>
          </a:p>
          <a:p>
            <a:pPr lvl="1"/>
            <a:r>
              <a:rPr lang="en-US" altLang="zh-CN" dirty="0" smtClean="0"/>
              <a:t>Software framework</a:t>
            </a:r>
          </a:p>
          <a:p>
            <a:pPr lvl="1"/>
            <a:r>
              <a:rPr lang="en-US" altLang="zh-CN" dirty="0" smtClean="0"/>
              <a:t>Event </a:t>
            </a:r>
            <a:r>
              <a:rPr lang="en-US" altLang="zh-CN" dirty="0"/>
              <a:t>data model</a:t>
            </a:r>
          </a:p>
          <a:p>
            <a:pPr lvl="1"/>
            <a:r>
              <a:rPr lang="en-US" altLang="zh-CN" dirty="0" smtClean="0"/>
              <a:t>Software technology</a:t>
            </a:r>
          </a:p>
          <a:p>
            <a:pPr lvl="2"/>
            <a:r>
              <a:rPr lang="en-US" altLang="zh-CN" dirty="0" smtClean="0"/>
              <a:t>Parallel computing</a:t>
            </a:r>
          </a:p>
          <a:p>
            <a:pPr lvl="2"/>
            <a:r>
              <a:rPr lang="en-US" altLang="zh-CN" dirty="0" smtClean="0"/>
              <a:t>Status and future trends of </a:t>
            </a:r>
            <a:r>
              <a:rPr lang="en-US" altLang="zh-CN" dirty="0" smtClean="0"/>
              <a:t>GEANT, </a:t>
            </a:r>
            <a:r>
              <a:rPr lang="en-US" altLang="zh-CN" dirty="0" smtClean="0"/>
              <a:t>ROOT and DD4HEP</a:t>
            </a:r>
          </a:p>
          <a:p>
            <a:pPr lvl="1"/>
            <a:r>
              <a:rPr lang="en-US" altLang="zh-CN" dirty="0" smtClean="0"/>
              <a:t>Future </a:t>
            </a:r>
            <a:r>
              <a:rPr lang="en-US" altLang="zh-CN" dirty="0" smtClean="0"/>
              <a:t>computing technology</a:t>
            </a:r>
          </a:p>
          <a:p>
            <a:pPr lvl="1"/>
            <a:r>
              <a:rPr lang="en-US" altLang="zh-CN" dirty="0" smtClean="0"/>
              <a:t>Databases</a:t>
            </a:r>
          </a:p>
          <a:p>
            <a:pPr lvl="1"/>
            <a:r>
              <a:rPr lang="en-US" altLang="zh-CN" dirty="0" smtClean="0"/>
              <a:t>Deep demand analysis of CEPC software and computing </a:t>
            </a:r>
          </a:p>
          <a:p>
            <a:pPr lvl="1"/>
            <a:r>
              <a:rPr lang="en-US" altLang="zh-CN" dirty="0" smtClean="0"/>
              <a:t>Simulation</a:t>
            </a:r>
            <a:r>
              <a:rPr lang="en-US" altLang="zh-CN" dirty="0"/>
              <a:t>, reconstruction, analysis </a:t>
            </a:r>
            <a:r>
              <a:rPr lang="en-US" altLang="zh-CN" dirty="0" smtClean="0"/>
              <a:t>software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……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24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and progress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CEPC software </a:t>
            </a:r>
          </a:p>
          <a:p>
            <a:pPr lvl="1"/>
            <a:r>
              <a:rPr lang="en-US" altLang="zh-CN" dirty="0" smtClean="0"/>
              <a:t>Software framework </a:t>
            </a:r>
            <a:r>
              <a:rPr lang="en-US" altLang="zh-CN" dirty="0"/>
              <a:t>a</a:t>
            </a:r>
            <a:r>
              <a:rPr lang="en-US" altLang="zh-CN" dirty="0" smtClean="0"/>
              <a:t>dopted from ILC</a:t>
            </a:r>
          </a:p>
          <a:p>
            <a:pPr lvl="2"/>
            <a:r>
              <a:rPr lang="en-US" altLang="zh-CN" dirty="0" smtClean="0"/>
              <a:t>Simulation and other modules are working well on </a:t>
            </a:r>
            <a:r>
              <a:rPr lang="en-US" altLang="zh-CN" dirty="0" smtClean="0"/>
              <a:t>it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Advantages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Quite satisfied with functions for </a:t>
            </a:r>
            <a:r>
              <a:rPr lang="en-US" altLang="zh-CN" dirty="0" smtClean="0"/>
              <a:t>current </a:t>
            </a:r>
            <a:r>
              <a:rPr lang="en-US" altLang="zh-CN" dirty="0" smtClean="0"/>
              <a:t>developments</a:t>
            </a:r>
          </a:p>
          <a:p>
            <a:pPr lvl="1"/>
            <a:r>
              <a:rPr lang="en-US" altLang="zh-CN" dirty="0" smtClean="0"/>
              <a:t>Disadvantages</a:t>
            </a:r>
          </a:p>
          <a:p>
            <a:pPr lvl="2"/>
            <a:r>
              <a:rPr lang="en-US" altLang="zh-CN" dirty="0" smtClean="0"/>
              <a:t>Few </a:t>
            </a:r>
            <a:r>
              <a:rPr lang="en-US" altLang="zh-CN" dirty="0" smtClean="0"/>
              <a:t>communities use it</a:t>
            </a:r>
          </a:p>
          <a:p>
            <a:pPr lvl="2"/>
            <a:r>
              <a:rPr lang="en-US" altLang="zh-CN" dirty="0" smtClean="0"/>
              <a:t>Worry about future supports</a:t>
            </a:r>
          </a:p>
          <a:p>
            <a:r>
              <a:rPr lang="en-US" altLang="zh-CN" dirty="0" smtClean="0"/>
              <a:t>CEPC computing resources</a:t>
            </a:r>
          </a:p>
          <a:p>
            <a:pPr lvl="1"/>
            <a:r>
              <a:rPr lang="en-US" altLang="zh-CN" dirty="0" smtClean="0"/>
              <a:t>No direct funding supports</a:t>
            </a:r>
          </a:p>
          <a:p>
            <a:pPr lvl="1"/>
            <a:r>
              <a:rPr lang="en-US" altLang="zh-CN" dirty="0" smtClean="0"/>
              <a:t>Resources mainly shared with other experiments in the way of</a:t>
            </a:r>
          </a:p>
          <a:p>
            <a:pPr lvl="2"/>
            <a:r>
              <a:rPr lang="en-US" altLang="zh-CN" dirty="0" smtClean="0"/>
              <a:t>Local farm</a:t>
            </a:r>
          </a:p>
          <a:p>
            <a:pPr lvl="2"/>
            <a:r>
              <a:rPr lang="en-US" altLang="zh-CN" dirty="0" smtClean="0"/>
              <a:t>Distributed computing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746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Demand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 smtClean="0"/>
              <a:t>R&amp;D </a:t>
            </a:r>
            <a:r>
              <a:rPr lang="en-US" altLang="zh-CN" dirty="0" smtClean="0"/>
              <a:t>phase : data </a:t>
            </a:r>
            <a:r>
              <a:rPr lang="en-US" altLang="zh-CN" dirty="0"/>
              <a:t>volume </a:t>
            </a:r>
            <a:r>
              <a:rPr lang="en-US" altLang="zh-CN" dirty="0" smtClean="0"/>
              <a:t>evaluation</a:t>
            </a:r>
          </a:p>
          <a:p>
            <a:pPr lvl="1"/>
            <a:r>
              <a:rPr lang="en-US" altLang="zh-CN" dirty="0" smtClean="0"/>
              <a:t>1PB storage  and 2000 CPU</a:t>
            </a:r>
            <a:r>
              <a:rPr lang="en-US" altLang="zh-CN" dirty="0"/>
              <a:t> </a:t>
            </a:r>
            <a:r>
              <a:rPr lang="en-US" altLang="zh-CN" dirty="0" smtClean="0"/>
              <a:t>cores to support full simulation of 6 months each year</a:t>
            </a:r>
            <a:endParaRPr lang="en-US" altLang="zh-CN" dirty="0"/>
          </a:p>
          <a:p>
            <a:r>
              <a:rPr lang="en-US" altLang="zh-CN" dirty="0" smtClean="0"/>
              <a:t>Experiment </a:t>
            </a:r>
            <a:r>
              <a:rPr lang="en-US" altLang="zh-CN" dirty="0" smtClean="0"/>
              <a:t>phase : data </a:t>
            </a:r>
            <a:r>
              <a:rPr lang="en-US" altLang="zh-CN" dirty="0"/>
              <a:t>volume evaluation</a:t>
            </a:r>
          </a:p>
          <a:p>
            <a:pPr lvl="1"/>
            <a:r>
              <a:rPr lang="en-US" altLang="zh-CN" dirty="0" smtClean="0"/>
              <a:t>Higgs</a:t>
            </a:r>
            <a:r>
              <a:rPr lang="zh-CN" altLang="en-US" dirty="0"/>
              <a:t>工厂（</a:t>
            </a:r>
            <a:r>
              <a:rPr lang="en-US" altLang="zh-CN" dirty="0"/>
              <a:t>0~10</a:t>
            </a:r>
            <a:r>
              <a:rPr lang="zh-CN" altLang="en-US" dirty="0"/>
              <a:t>年）</a:t>
            </a:r>
            <a:endParaRPr lang="en-US" altLang="zh-CN" dirty="0"/>
          </a:p>
          <a:p>
            <a:pPr lvl="2"/>
            <a:r>
              <a:rPr lang="zh-CN" altLang="en-US" dirty="0"/>
              <a:t>原始产生</a:t>
            </a:r>
            <a:r>
              <a:rPr lang="en-US" altLang="zh-CN" dirty="0"/>
              <a:t>300TB/</a:t>
            </a:r>
            <a:r>
              <a:rPr lang="zh-CN" altLang="en-US" dirty="0"/>
              <a:t>年，</a:t>
            </a:r>
            <a:r>
              <a:rPr lang="en-US" altLang="zh-CN" dirty="0"/>
              <a:t>10</a:t>
            </a:r>
            <a:r>
              <a:rPr lang="zh-CN" altLang="en-US" dirty="0"/>
              <a:t>年积累大约</a:t>
            </a:r>
            <a:r>
              <a:rPr lang="en-US" altLang="zh-CN" dirty="0"/>
              <a:t>3PB</a:t>
            </a:r>
          </a:p>
          <a:p>
            <a:pPr lvl="3"/>
            <a:r>
              <a:rPr lang="zh-CN" altLang="en-US" dirty="0"/>
              <a:t>假设取</a:t>
            </a:r>
            <a:r>
              <a:rPr lang="en-US" altLang="zh-CN" dirty="0"/>
              <a:t>1</a:t>
            </a:r>
            <a:r>
              <a:rPr lang="zh-CN" altLang="en-US" dirty="0"/>
              <a:t>*</a:t>
            </a:r>
            <a:r>
              <a:rPr lang="en-US" altLang="zh-CN" dirty="0"/>
              <a:t>10^6</a:t>
            </a:r>
            <a:r>
              <a:rPr lang="zh-CN" altLang="en-US" dirty="0"/>
              <a:t>事例，</a:t>
            </a:r>
            <a:r>
              <a:rPr lang="en-US" altLang="zh-CN" dirty="0"/>
              <a:t>1IP</a:t>
            </a:r>
            <a:r>
              <a:rPr lang="zh-CN" altLang="en-US" dirty="0"/>
              <a:t>，</a:t>
            </a:r>
            <a:r>
              <a:rPr lang="en-US" altLang="zh-CN" dirty="0"/>
              <a:t>1MB/event</a:t>
            </a:r>
          </a:p>
          <a:p>
            <a:pPr lvl="2"/>
            <a:r>
              <a:rPr lang="en-US" altLang="zh-CN" dirty="0">
                <a:solidFill>
                  <a:srgbClr val="FF0000"/>
                </a:solidFill>
              </a:rPr>
              <a:t>BESIII</a:t>
            </a:r>
            <a:r>
              <a:rPr lang="zh-CN" altLang="en-US" dirty="0">
                <a:solidFill>
                  <a:srgbClr val="FF0000"/>
                </a:solidFill>
              </a:rPr>
              <a:t>数据量（每年）＊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endParaRPr lang="en-US" altLang="zh-CN" dirty="0"/>
          </a:p>
          <a:p>
            <a:pPr lvl="1"/>
            <a:r>
              <a:rPr lang="en-US" altLang="zh-CN" dirty="0"/>
              <a:t>Z</a:t>
            </a:r>
            <a:r>
              <a:rPr lang="zh-CN" altLang="en-US" dirty="0"/>
              <a:t>工厂（</a:t>
            </a:r>
            <a:r>
              <a:rPr lang="en-US" altLang="zh-CN" dirty="0"/>
              <a:t>10~11</a:t>
            </a:r>
            <a:r>
              <a:rPr lang="zh-CN" altLang="en-US" dirty="0"/>
              <a:t>年）</a:t>
            </a:r>
            <a:endParaRPr lang="en-US" altLang="zh-CN" dirty="0"/>
          </a:p>
          <a:p>
            <a:pPr lvl="2"/>
            <a:r>
              <a:rPr lang="zh-CN" altLang="en-US" dirty="0"/>
              <a:t>原始产生至少</a:t>
            </a:r>
            <a:r>
              <a:rPr lang="en-US" altLang="zh-CN" dirty="0"/>
              <a:t>100PB/</a:t>
            </a:r>
            <a:r>
              <a:rPr lang="zh-CN" altLang="en-US" dirty="0"/>
              <a:t>年</a:t>
            </a:r>
            <a:endParaRPr lang="en-US" altLang="zh-CN" dirty="0"/>
          </a:p>
          <a:p>
            <a:pPr lvl="3"/>
            <a:r>
              <a:rPr lang="zh-CN" altLang="en-US" dirty="0"/>
              <a:t>假设取</a:t>
            </a:r>
            <a:r>
              <a:rPr lang="en-US" altLang="zh-CN" dirty="0"/>
              <a:t>10^11</a:t>
            </a:r>
            <a:r>
              <a:rPr lang="zh-CN" altLang="en-US" dirty="0"/>
              <a:t>事例，</a:t>
            </a:r>
            <a:r>
              <a:rPr lang="en-US" altLang="zh-CN" dirty="0"/>
              <a:t>1IP</a:t>
            </a:r>
            <a:r>
              <a:rPr lang="zh-CN" altLang="en-US" dirty="0"/>
              <a:t>，</a:t>
            </a:r>
            <a:r>
              <a:rPr lang="en-US" altLang="zh-CN" dirty="0"/>
              <a:t>0.5MB/event </a:t>
            </a:r>
          </a:p>
          <a:p>
            <a:pPr lvl="2"/>
            <a:r>
              <a:rPr lang="en-US" altLang="zh-CN" dirty="0">
                <a:solidFill>
                  <a:srgbClr val="FF0000"/>
                </a:solidFill>
              </a:rPr>
              <a:t>BESIII</a:t>
            </a:r>
            <a:r>
              <a:rPr lang="zh-CN" altLang="en-US" dirty="0">
                <a:solidFill>
                  <a:srgbClr val="FF0000"/>
                </a:solidFill>
              </a:rPr>
              <a:t>数据量（每年）＊</a:t>
            </a:r>
            <a:r>
              <a:rPr lang="en-US" altLang="zh-CN" dirty="0" smtClean="0">
                <a:solidFill>
                  <a:srgbClr val="FF0000"/>
                </a:solidFill>
              </a:rPr>
              <a:t>1000</a:t>
            </a:r>
            <a:endParaRPr lang="en-US" altLang="zh-CN" dirty="0" smtClean="0"/>
          </a:p>
          <a:p>
            <a:r>
              <a:rPr lang="en-US" altLang="zh-CN" dirty="0" smtClean="0"/>
              <a:t>Other experiments</a:t>
            </a:r>
          </a:p>
          <a:p>
            <a:pPr lvl="1"/>
            <a:r>
              <a:rPr lang="en-US" altLang="zh-CN" dirty="0" smtClean="0"/>
              <a:t>BELLEII is going to have 100PB raw data/year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年）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LHC is going to have ~500PB raw data/year 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Run3, 2020</a:t>
            </a:r>
            <a:r>
              <a:rPr lang="zh-CN" altLang="en-US" dirty="0" smtClean="0"/>
              <a:t>年）</a:t>
            </a:r>
            <a:endParaRPr lang="en-US" altLang="zh-CN" dirty="0" smtClean="0"/>
          </a:p>
          <a:p>
            <a:r>
              <a:rPr lang="en-US" altLang="zh-CN" dirty="0" smtClean="0"/>
              <a:t>Need </a:t>
            </a:r>
            <a:r>
              <a:rPr lang="en-US" altLang="zh-CN" dirty="0" smtClean="0"/>
              <a:t>more details with software design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252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Software framework</a:t>
            </a:r>
            <a:r>
              <a:rPr lang="zh-CN" altLang="en-US" dirty="0"/>
              <a:t> </a:t>
            </a:r>
            <a:r>
              <a:rPr lang="en-US" altLang="zh-CN" dirty="0" smtClean="0"/>
              <a:t>consideration</a:t>
            </a:r>
            <a:endParaRPr lang="zh-CN" altLang="en-US" dirty="0"/>
          </a:p>
        </p:txBody>
      </p:sp>
      <p:grpSp>
        <p:nvGrpSpPr>
          <p:cNvPr id="14" name="组合 13"/>
          <p:cNvGrpSpPr/>
          <p:nvPr/>
        </p:nvGrpSpPr>
        <p:grpSpPr>
          <a:xfrm>
            <a:off x="539552" y="1609636"/>
            <a:ext cx="8064896" cy="523220"/>
            <a:chOff x="539552" y="1628800"/>
            <a:chExt cx="8064896" cy="523220"/>
          </a:xfrm>
        </p:grpSpPr>
        <p:grpSp>
          <p:nvGrpSpPr>
            <p:cNvPr id="9" name="组合 8"/>
            <p:cNvGrpSpPr/>
            <p:nvPr/>
          </p:nvGrpSpPr>
          <p:grpSpPr>
            <a:xfrm>
              <a:off x="539552" y="1628800"/>
              <a:ext cx="3368001" cy="487681"/>
              <a:chOff x="539552" y="1628800"/>
              <a:chExt cx="3368001" cy="487681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539552" y="1628800"/>
                <a:ext cx="3368001" cy="48768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sz="2800" dirty="0">
                    <a:solidFill>
                      <a:schemeClr val="tx1"/>
                    </a:solidFill>
                  </a:rPr>
                  <a:t>Use an existing one</a:t>
                </a:r>
                <a:endParaRPr lang="zh-CN" altLang="en-US" sz="28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9872" y="1628800"/>
                <a:ext cx="487681" cy="487681"/>
              </a:xfrm>
              <a:prstGeom prst="rect">
                <a:avLst/>
              </a:prstGeom>
            </p:spPr>
          </p:pic>
        </p:grpSp>
        <p:grpSp>
          <p:nvGrpSpPr>
            <p:cNvPr id="10" name="组合 9"/>
            <p:cNvGrpSpPr/>
            <p:nvPr/>
          </p:nvGrpSpPr>
          <p:grpSpPr>
            <a:xfrm>
              <a:off x="4499992" y="1628800"/>
              <a:ext cx="4104456" cy="487681"/>
              <a:chOff x="4499992" y="1628800"/>
              <a:chExt cx="4104456" cy="487681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4499992" y="1628800"/>
                <a:ext cx="4104456" cy="48768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sz="2800" dirty="0" smtClean="0">
                    <a:solidFill>
                      <a:schemeClr val="tx1"/>
                    </a:solidFill>
                  </a:rPr>
                  <a:t>Develop from beginning</a:t>
                </a:r>
                <a:endParaRPr lang="zh-CN" altLang="en-US" sz="28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5" name="图片 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162838" y="1687839"/>
                <a:ext cx="369602" cy="369602"/>
              </a:xfrm>
              <a:prstGeom prst="rect">
                <a:avLst/>
              </a:prstGeom>
            </p:spPr>
          </p:pic>
        </p:grpSp>
        <p:sp>
          <p:nvSpPr>
            <p:cNvPr id="13" name="文本框 12"/>
            <p:cNvSpPr txBox="1"/>
            <p:nvPr/>
          </p:nvSpPr>
          <p:spPr>
            <a:xfrm>
              <a:off x="3951744" y="162880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rgbClr val="FF0000"/>
                  </a:solidFill>
                </a:rPr>
                <a:t>vs.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39552" y="2373151"/>
            <a:ext cx="8280920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2800" dirty="0" smtClean="0">
                <a:solidFill>
                  <a:prstClr val="black"/>
                </a:solidFill>
              </a:rPr>
              <a:t>Consideration of the choice for </a:t>
            </a:r>
            <a:r>
              <a:rPr lang="en-US" altLang="zh-CN" sz="2800" dirty="0">
                <a:solidFill>
                  <a:prstClr val="black"/>
                </a:solidFill>
              </a:rPr>
              <a:t>CEPC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zh-CN" sz="2400" dirty="0">
                <a:solidFill>
                  <a:prstClr val="black"/>
                </a:solidFill>
              </a:rPr>
              <a:t>Enough services and </a:t>
            </a:r>
            <a:r>
              <a:rPr lang="en-US" altLang="zh-CN" sz="2400" dirty="0" smtClean="0">
                <a:solidFill>
                  <a:prstClr val="black"/>
                </a:solidFill>
              </a:rPr>
              <a:t>functionalities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zh-CN" sz="2400" dirty="0">
                <a:solidFill>
                  <a:prstClr val="black"/>
                </a:solidFill>
              </a:rPr>
              <a:t>Easy to use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zh-CN" sz="2400" dirty="0">
                <a:solidFill>
                  <a:prstClr val="black"/>
                </a:solidFill>
              </a:rPr>
              <a:t>Future </a:t>
            </a:r>
            <a:r>
              <a:rPr lang="en-US" altLang="zh-CN" sz="2400" dirty="0" smtClean="0">
                <a:solidFill>
                  <a:prstClr val="black"/>
                </a:solidFill>
              </a:rPr>
              <a:t>supports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2800" dirty="0" smtClean="0">
                <a:solidFill>
                  <a:prstClr val="black"/>
                </a:solidFill>
              </a:rPr>
              <a:t>Almost all widely used frameworks can satisfy our requirements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2800" dirty="0" smtClean="0">
                <a:solidFill>
                  <a:prstClr val="black"/>
                </a:solidFill>
              </a:rPr>
              <a:t>Several potential candidates are investigated and compared</a:t>
            </a:r>
          </a:p>
        </p:txBody>
      </p:sp>
    </p:spTree>
    <p:extLst>
      <p:ext uri="{BB962C8B-B14F-4D97-AF65-F5344CB8AC3E}">
        <p14:creationId xmlns:p14="http://schemas.microsoft.com/office/powerpoint/2010/main" val="126291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Framework candidates investigation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43384" y="1412776"/>
            <a:ext cx="8496944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Marlin: currently used by CEPC(with uncertain official </a:t>
            </a:r>
            <a:r>
              <a:rPr lang="en-US" altLang="zh-CN" sz="2400" dirty="0" smtClean="0">
                <a:solidFill>
                  <a:prstClr val="black"/>
                </a:solidFill>
              </a:rPr>
              <a:t>support)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Gaudi: very popular for collider physics experiments, most familiar to us, very comprehensive but a bit heavy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ROOT: very flexible and powerful, but need more manpower for some service functionalities development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ART: optimized for high intensity physics experiments and a little complex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smtClean="0">
                <a:solidFill>
                  <a:prstClr val="black"/>
                </a:solidFill>
              </a:rPr>
              <a:t>SNiper</a:t>
            </a:r>
            <a:r>
              <a:rPr lang="en-US" altLang="zh-CN" sz="2400" dirty="0" smtClean="0">
                <a:solidFill>
                  <a:prstClr val="black"/>
                </a:solidFill>
              </a:rPr>
              <a:t>: lightweight and optimized for non-collider experiments</a:t>
            </a:r>
            <a:endParaRPr lang="en-US" altLang="zh-CN" sz="2400" dirty="0">
              <a:solidFill>
                <a:prstClr val="black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642003"/>
              </p:ext>
            </p:extLst>
          </p:nvPr>
        </p:nvGraphicFramePr>
        <p:xfrm>
          <a:off x="539550" y="4941168"/>
          <a:ext cx="8147250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75"/>
                <a:gridCol w="1357875"/>
                <a:gridCol w="1357875"/>
                <a:gridCol w="1357875"/>
                <a:gridCol w="1357875"/>
                <a:gridCol w="1357875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Marlin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Gaudi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ROOT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ART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SNiPER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User I</a:t>
                      </a:r>
                      <a:r>
                        <a:rPr lang="en-US" altLang="zh-CN" sz="1600" baseline="0" dirty="0" smtClean="0"/>
                        <a:t>nterface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XML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Python, TXT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Root script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FHiCL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Python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Adoption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ILC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Atlas, BES3, DYB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Phenix</a:t>
                      </a:r>
                      <a:r>
                        <a:rPr lang="en-US" altLang="zh-CN" sz="1600" dirty="0" smtClean="0"/>
                        <a:t>, Alice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Mu2e, </a:t>
                      </a:r>
                      <a:r>
                        <a:rPr lang="en-US" altLang="zh-CN" sz="1400" dirty="0" err="1" smtClean="0"/>
                        <a:t>NO</a:t>
                      </a:r>
                      <a:r>
                        <a:rPr lang="en-US" altLang="zh-CN" sz="1400" dirty="0" err="1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v</a:t>
                      </a:r>
                      <a:r>
                        <a:rPr lang="en-US" altLang="zh-CN" sz="1400" dirty="0" err="1" smtClean="0"/>
                        <a:t>A</a:t>
                      </a:r>
                      <a:r>
                        <a:rPr lang="en-US" altLang="zh-CN" sz="1400" dirty="0" smtClean="0"/>
                        <a:t>, </a:t>
                      </a:r>
                      <a:r>
                        <a:rPr lang="en-US" altLang="zh-CN" sz="1400" dirty="0" err="1" smtClean="0"/>
                        <a:t>LArSoft</a:t>
                      </a:r>
                      <a:r>
                        <a:rPr lang="en-US" altLang="zh-CN" sz="1400" smtClean="0"/>
                        <a:t>, LBNF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JUNO,</a:t>
                      </a:r>
                      <a:r>
                        <a:rPr lang="en-US" altLang="zh-CN" sz="1400" baseline="0" dirty="0" smtClean="0"/>
                        <a:t> LHAASO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44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Computing </a:t>
            </a:r>
            <a:r>
              <a:rPr lang="en-US" altLang="zh-CN" dirty="0" smtClean="0"/>
              <a:t>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It is still far to confirm the computing technology now used for 30 years more </a:t>
            </a:r>
          </a:p>
          <a:p>
            <a:r>
              <a:rPr lang="en-US" altLang="zh-CN" dirty="0" smtClean="0"/>
              <a:t>But we believe the technology is evolving step by step</a:t>
            </a:r>
          </a:p>
          <a:p>
            <a:r>
              <a:rPr lang="en-US" altLang="zh-CN" dirty="0" smtClean="0"/>
              <a:t>Now the main computing task is to study and follow the latest computing technology to prepare for the future, including</a:t>
            </a:r>
          </a:p>
          <a:p>
            <a:pPr lvl="1"/>
            <a:r>
              <a:rPr lang="en-US" altLang="zh-CN" dirty="0" smtClean="0"/>
              <a:t>Cloud computing</a:t>
            </a:r>
          </a:p>
          <a:p>
            <a:pPr lvl="1"/>
            <a:r>
              <a:rPr lang="en-US" altLang="zh-CN" dirty="0" smtClean="0"/>
              <a:t>Distributed computing</a:t>
            </a:r>
          </a:p>
          <a:p>
            <a:pPr lvl="1"/>
            <a:r>
              <a:rPr lang="en-US" altLang="zh-CN" dirty="0" smtClean="0"/>
              <a:t>Multi-cores </a:t>
            </a:r>
            <a:r>
              <a:rPr lang="en-US" altLang="zh-CN" dirty="0" smtClean="0"/>
              <a:t>computing</a:t>
            </a:r>
          </a:p>
          <a:p>
            <a:pPr lvl="1"/>
            <a:r>
              <a:rPr lang="en-US" altLang="zh-CN" dirty="0" smtClean="0"/>
              <a:t>High performance computing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Unified distributed data management and access</a:t>
            </a:r>
          </a:p>
          <a:p>
            <a:pPr lvl="1"/>
            <a:r>
              <a:rPr lang="en-US" altLang="zh-CN" dirty="0" smtClean="0"/>
              <a:t>“Smart” network, high bandwidth future network</a:t>
            </a:r>
          </a:p>
          <a:p>
            <a:pPr lvl="1"/>
            <a:r>
              <a:rPr lang="en-US" altLang="zh-CN" dirty="0" smtClean="0"/>
              <a:t>…….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6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12584</TotalTime>
  <Words>961</Words>
  <Application>Microsoft Office PowerPoint</Application>
  <PresentationFormat>全屏显示(4:3)</PresentationFormat>
  <Paragraphs>166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CEPC software &amp; computing study group report</vt:lpstr>
      <vt:lpstr>Content</vt:lpstr>
      <vt:lpstr>Study group and organization</vt:lpstr>
      <vt:lpstr>Study goal and topics</vt:lpstr>
      <vt:lpstr>Status and progress </vt:lpstr>
      <vt:lpstr>Demand analysis</vt:lpstr>
      <vt:lpstr>Software framework consideration</vt:lpstr>
      <vt:lpstr>Framework candidates investigation</vt:lpstr>
      <vt:lpstr>Computing considerations</vt:lpstr>
      <vt:lpstr>Distributed computing(1)</vt:lpstr>
      <vt:lpstr>Distributed computing(2)</vt:lpstr>
      <vt:lpstr>Distributed computing(3)</vt:lpstr>
      <vt:lpstr>Distributed computing(4)</vt:lpstr>
      <vt:lpstr>Virtualization and Cloud computing(1)</vt:lpstr>
      <vt:lpstr>Virtualization and Cloud computing(2)</vt:lpstr>
      <vt:lpstr>Challenges </vt:lpstr>
      <vt:lpstr>Strengthen international cooperation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software and computing</dc:title>
  <dc:creator>zhangxm</dc:creator>
  <cp:lastModifiedBy>unknown</cp:lastModifiedBy>
  <cp:revision>184</cp:revision>
  <cp:lastPrinted>2016-03-25T07:35:18Z</cp:lastPrinted>
  <dcterms:created xsi:type="dcterms:W3CDTF">2016-03-14T02:40:01Z</dcterms:created>
  <dcterms:modified xsi:type="dcterms:W3CDTF">2016-03-26T23:27:17Z</dcterms:modified>
</cp:coreProperties>
</file>