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4" r:id="rId1"/>
  </p:sldMasterIdLst>
  <p:notesMasterIdLst>
    <p:notesMasterId r:id="rId35"/>
  </p:notesMasterIdLst>
  <p:sldIdLst>
    <p:sldId id="256" r:id="rId2"/>
    <p:sldId id="305" r:id="rId3"/>
    <p:sldId id="306" r:id="rId4"/>
    <p:sldId id="307" r:id="rId5"/>
    <p:sldId id="320" r:id="rId6"/>
    <p:sldId id="311" r:id="rId7"/>
    <p:sldId id="268" r:id="rId8"/>
    <p:sldId id="271" r:id="rId9"/>
    <p:sldId id="273" r:id="rId10"/>
    <p:sldId id="282" r:id="rId11"/>
    <p:sldId id="317" r:id="rId12"/>
    <p:sldId id="281" r:id="rId13"/>
    <p:sldId id="274" r:id="rId14"/>
    <p:sldId id="318" r:id="rId15"/>
    <p:sldId id="319" r:id="rId16"/>
    <p:sldId id="322" r:id="rId17"/>
    <p:sldId id="312" r:id="rId18"/>
    <p:sldId id="277" r:id="rId19"/>
    <p:sldId id="324" r:id="rId20"/>
    <p:sldId id="325" r:id="rId21"/>
    <p:sldId id="313" r:id="rId22"/>
    <p:sldId id="316" r:id="rId23"/>
    <p:sldId id="327" r:id="rId24"/>
    <p:sldId id="329" r:id="rId25"/>
    <p:sldId id="328" r:id="rId26"/>
    <p:sldId id="330" r:id="rId27"/>
    <p:sldId id="334" r:id="rId28"/>
    <p:sldId id="331" r:id="rId29"/>
    <p:sldId id="332" r:id="rId30"/>
    <p:sldId id="333" r:id="rId31"/>
    <p:sldId id="321" r:id="rId32"/>
    <p:sldId id="308" r:id="rId33"/>
    <p:sldId id="31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33CC33"/>
    <a:srgbClr val="66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05" autoAdjust="0"/>
    <p:restoredTop sz="90828" autoAdjust="0"/>
  </p:normalViewPr>
  <p:slideViewPr>
    <p:cSldViewPr snapToGrid="0">
      <p:cViewPr varScale="1">
        <p:scale>
          <a:sx n="79" d="100"/>
          <a:sy n="79" d="100"/>
        </p:scale>
        <p:origin x="232" y="7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56" y="-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4CF62-B4DB-4ABD-82A5-A9374F08AECC}" type="datetimeFigureOut">
              <a:rPr lang="zh-CN" altLang="en-US" smtClean="0"/>
              <a:t>16/8/22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6BC83-C2DD-4433-96ED-F4BB0DBB7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07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45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(1)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structure couples to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charmonium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has an electric charge, which is suggestive of a state containing more quarks than just a charm and anti-charm quark.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84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altLang="zh-CN" dirty="0" smtClean="0"/>
              <a:t>In the ±</a:t>
            </a:r>
            <a:r>
              <a:rPr lang="en-US" altLang="zh-CN" dirty="0" err="1" smtClean="0"/>
              <a:t>hc</a:t>
            </a:r>
            <a:r>
              <a:rPr lang="en-US" altLang="zh-CN" dirty="0" smtClean="0"/>
              <a:t> mass spectrum, a distinct structure, referred to as </a:t>
            </a:r>
            <a:r>
              <a:rPr lang="en-US" altLang="zh-CN" dirty="0" err="1" smtClean="0"/>
              <a:t>Zc</a:t>
            </a:r>
            <a:r>
              <a:rPr lang="en-US" altLang="zh-CN" dirty="0" smtClean="0"/>
              <a:t>(4020), is observed at 4.02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/c2. The </a:t>
            </a:r>
            <a:r>
              <a:rPr lang="en-US" altLang="zh-CN" dirty="0" err="1" smtClean="0"/>
              <a:t>Zc</a:t>
            </a:r>
            <a:r>
              <a:rPr lang="en-US" altLang="zh-CN" dirty="0" smtClean="0"/>
              <a:t>(4020) carries an electric charge and couples to </a:t>
            </a:r>
            <a:r>
              <a:rPr lang="en-US" altLang="zh-CN" dirty="0" err="1" smtClean="0"/>
              <a:t>charmonium</a:t>
            </a:r>
            <a:r>
              <a:rPr lang="en-US" altLang="zh-CN" dirty="0" smtClean="0"/>
              <a:t>. A fit to the ±</a:t>
            </a:r>
            <a:r>
              <a:rPr lang="en-US" altLang="zh-CN" dirty="0" err="1" smtClean="0"/>
              <a:t>hc</a:t>
            </a:r>
            <a:r>
              <a:rPr lang="en-US" altLang="zh-CN" dirty="0" smtClean="0"/>
              <a:t> invariant mass spectrum, neglecting possible interferences, results in a mass of (4022.9 ± 0.8 ± 2.7)  MeV/c2 and a width of (7.9 ± 2.7 ± 2.6) MeV for the </a:t>
            </a:r>
            <a:r>
              <a:rPr lang="en-US" altLang="zh-CN" dirty="0" err="1" smtClean="0"/>
              <a:t>Zc</a:t>
            </a:r>
            <a:r>
              <a:rPr lang="en-US" altLang="zh-CN" dirty="0" smtClean="0"/>
              <a:t>(4020)</a:t>
            </a:r>
          </a:p>
          <a:p>
            <a:r>
              <a:rPr lang="en-US" altLang="zh-CN" baseline="0" dirty="0" smtClean="0"/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structure couples to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charmonium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has an electric charge, which is suggestive of a state containing more quarks than just a charm and an anti-charm quark, as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Zc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(3900) observed in the ±J/  system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10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61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peculiar feature is the absence of any apparent corresponding structure in the cross sections for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e+e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→ D(∗) ¯D(∗)(π) in the √s = 4260 MeV energy region</a:t>
            </a:r>
          </a:p>
          <a:p>
            <a:r>
              <a:rPr lang="en-US" altLang="zh-CN" dirty="0" smtClean="0"/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ratio of partial decay widths is determined to be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This ratio is much smaller than typical values for decays of conventional </a:t>
            </a:r>
            <a:r>
              <a:rPr lang="en-US" altLang="zh-CN" dirty="0" err="1" smtClean="0"/>
              <a:t>charmonium</a:t>
            </a:r>
            <a:r>
              <a:rPr lang="en-US" altLang="zh-CN" dirty="0" smtClean="0"/>
              <a:t> states above the open charm threshold.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This suggests the influence of very different dynamics in the Y (4260)-</a:t>
            </a:r>
            <a:r>
              <a:rPr lang="en-US" altLang="zh-CN" dirty="0" err="1" smtClean="0"/>
              <a:t>Zc</a:t>
            </a:r>
            <a:r>
              <a:rPr lang="en-US" altLang="zh-CN" dirty="0" smtClean="0"/>
              <a:t>(3900) system.</a:t>
            </a:r>
          </a:p>
          <a:p>
            <a:endParaRPr lang="en-US" altLang="zh-CN" dirty="0" smtClean="0"/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JP quantum number determination of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Zc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(3900)± would provide an additional test of this possibility.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86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ratio of partial decay widths is determined to be</a:t>
            </a:r>
          </a:p>
          <a:p>
            <a:endParaRPr lang="en-US" altLang="zh-CN" dirty="0" smtClean="0"/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validate the establishment of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Zc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(4025), a rigorous spin analysis is required based on a larger data sample.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4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under the assumption that the Xð3872Þ is produced only from the Yð4260Þ radiative decays and the πþπ−J=ψ is only from the Yð4260Þ </a:t>
            </a:r>
            <a:r>
              <a:rPr lang="en-US" altLang="zh-CN" dirty="0" err="1" smtClean="0"/>
              <a:t>hadronic</a:t>
            </a:r>
            <a:r>
              <a:rPr lang="en-US" altLang="zh-CN" dirty="0" smtClean="0"/>
              <a:t> decays.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45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interaction point,  the crossing angle is 22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mrad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bunches are spacing of 8 ns</a:t>
            </a:r>
          </a:p>
          <a:p>
            <a:pPr marL="171450" indent="-171450">
              <a:buFontTx/>
              <a:buChar char="-"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BEPC II is a two-ring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e+e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collider running in the tau-charm energy region (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Ecm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2.0-4.2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C83-C2DD-4433-96ED-F4BB0DBB724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10E8-2F40-43AB-AD49-5C96E29DB70D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2014 </a:t>
            </a:r>
            <a:r>
              <a:rPr lang="en-US" altLang="zh-CN" dirty="0" err="1" smtClean="0"/>
              <a:t>Flavour</a:t>
            </a:r>
            <a:r>
              <a:rPr lang="en-US" altLang="zh-CN" dirty="0" smtClean="0"/>
              <a:t> Physics Conference</a:t>
            </a:r>
            <a:r>
              <a:rPr lang="fr-FR" altLang="zh-CN" dirty="0" smtClean="0"/>
              <a:t>, Quy Nhon, Vietnam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1934-15DA-46CE-A6A4-280D745282E8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8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EC39D-D019-4C90-986A-B24C60E0A08A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30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1F88-AD13-42F7-9111-6D6F3B966408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19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9150-6122-4C8E-ABC5-72AE7B308406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3199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07B7-820B-499A-83B5-CC821DF76ACF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41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6D52-0C0C-4C49-8E62-41139AE66A1A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4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5D0B4-9E04-497D-A60F-B4E5A43E10B9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9B0F-16B2-4D16-89EF-8C201EB4C440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1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1E0-F23B-4662-A07C-5DD8DA96EBF4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3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31CD6-CE5E-4AA0-AE47-F225EB5A56C6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7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E241-0D84-4B09-92C9-AA6DBFA73FFB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2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13EA-DA27-4EE5-A86A-12A26E33033E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3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30D5-B6AF-407C-B1B4-F889E19122AC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0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A024E-739D-420D-BBD8-E7996709F016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9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73CD8-4E6C-42FA-A0DF-D3D6CF9CEC93}" type="datetime1">
              <a:rPr lang="en-US" altLang="zh-CN" smtClean="0"/>
              <a:t>8/22/16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3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4BF95-35BE-4C88-8B20-9487AAEC948C}" type="datetime1">
              <a:rPr lang="en-US" altLang="zh-CN" smtClean="0"/>
              <a:t>8/22/16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2014 Flavour Physics Conference, Quy Nhon, Vietnam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7732" y="6074612"/>
            <a:ext cx="683339" cy="36512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/>
          <a:lstStyle>
            <a:lvl1pPr>
              <a:defRPr lang="en-US" sz="2400" smtClean="0">
                <a:solidFill>
                  <a:schemeClr val="bg1"/>
                </a:solidFill>
              </a:defRPr>
            </a:lvl1pPr>
          </a:lstStyle>
          <a:p>
            <a:pPr algn="r"/>
            <a:fld id="{D57F1E4F-1CFF-5643-939E-217C01CDF565}" type="slidenum">
              <a:rPr lang="en-US" altLang="zh-CN" smtClean="0"/>
              <a:pPr algn="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241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1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4" Type="http://schemas.openxmlformats.org/officeDocument/2006/relationships/image" Target="../media/image630.png"/><Relationship Id="rId5" Type="http://schemas.openxmlformats.org/officeDocument/2006/relationships/image" Target="../media/image640.png"/><Relationship Id="rId6" Type="http://schemas.openxmlformats.org/officeDocument/2006/relationships/image" Target="../media/image650.png"/><Relationship Id="rId7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0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61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61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61.png"/><Relationship Id="rId9" Type="http://schemas.openxmlformats.org/officeDocument/2006/relationships/image" Target="../media/image770.png"/><Relationship Id="rId10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4" Type="http://schemas.openxmlformats.org/officeDocument/2006/relationships/image" Target="../media/image85.png"/><Relationship Id="rId5" Type="http://schemas.openxmlformats.org/officeDocument/2006/relationships/image" Target="../media/image61.png"/><Relationship Id="rId6" Type="http://schemas.openxmlformats.org/officeDocument/2006/relationships/image" Target="../media/image86.png"/><Relationship Id="rId7" Type="http://schemas.openxmlformats.org/officeDocument/2006/relationships/image" Target="../media/image860.png"/><Relationship Id="rId8" Type="http://schemas.openxmlformats.org/officeDocument/2006/relationships/image" Target="../media/image88.png"/><Relationship Id="rId9" Type="http://schemas.openxmlformats.org/officeDocument/2006/relationships/image" Target="../media/image90.png"/><Relationship Id="rId10" Type="http://schemas.openxmlformats.org/officeDocument/2006/relationships/image" Target="../media/image87.png"/><Relationship Id="rId11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1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6.png"/><Relationship Id="rId7" Type="http://schemas.openxmlformats.org/officeDocument/2006/relationships/image" Target="../media/image61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47.png"/><Relationship Id="rId5" Type="http://schemas.openxmlformats.org/officeDocument/2006/relationships/image" Target="../media/image99.png"/><Relationship Id="rId6" Type="http://schemas.openxmlformats.org/officeDocument/2006/relationships/image" Target="../media/image102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1210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5" Type="http://schemas.openxmlformats.org/officeDocument/2006/relationships/image" Target="../media/image100.png"/><Relationship Id="rId30" Type="http://schemas.openxmlformats.org/officeDocument/2006/relationships/image" Target="../media/image35.png"/><Relationship Id="rId31" Type="http://schemas.openxmlformats.org/officeDocument/2006/relationships/image" Target="../media/image36.png"/><Relationship Id="rId32" Type="http://schemas.openxmlformats.org/officeDocument/2006/relationships/image" Target="../media/image37.png"/><Relationship Id="rId33" Type="http://schemas.openxmlformats.org/officeDocument/2006/relationships/image" Target="../media/image38.png"/><Relationship Id="rId6" Type="http://schemas.openxmlformats.org/officeDocument/2006/relationships/image" Target="../media/image116.png"/><Relationship Id="rId7" Type="http://schemas.openxmlformats.org/officeDocument/2006/relationships/image" Target="../media/image120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34" Type="http://schemas.openxmlformats.org/officeDocument/2006/relationships/image" Target="../media/image39.png"/><Relationship Id="rId35" Type="http://schemas.openxmlformats.org/officeDocument/2006/relationships/image" Target="../media/image5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8.png"/><Relationship Id="rId5" Type="http://schemas.openxmlformats.org/officeDocument/2006/relationships/image" Target="../media/image61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61.png"/><Relationship Id="rId6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4.jpeg"/><Relationship Id="rId5" Type="http://schemas.openxmlformats.org/officeDocument/2006/relationships/image" Target="../media/image115.png"/><Relationship Id="rId6" Type="http://schemas.openxmlformats.org/officeDocument/2006/relationships/image" Target="../media/image117.png"/><Relationship Id="rId7" Type="http://schemas.openxmlformats.org/officeDocument/2006/relationships/image" Target="../media/image47.png"/><Relationship Id="rId8" Type="http://schemas.openxmlformats.org/officeDocument/2006/relationships/image" Target="../media/image119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1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6.png"/><Relationship Id="rId7" Type="http://schemas.openxmlformats.org/officeDocument/2006/relationships/image" Target="../media/image61.png"/><Relationship Id="rId8" Type="http://schemas.openxmlformats.org/officeDocument/2006/relationships/image" Target="../media/image114.jpe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96.png"/><Relationship Id="rId6" Type="http://schemas.openxmlformats.org/officeDocument/2006/relationships/image" Target="../media/image61.pn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61.png"/><Relationship Id="rId5" Type="http://schemas.openxmlformats.org/officeDocument/2006/relationships/image" Target="../media/image1350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38.png"/><Relationship Id="rId5" Type="http://schemas.openxmlformats.org/officeDocument/2006/relationships/image" Target="../media/image136.png"/><Relationship Id="rId6" Type="http://schemas.openxmlformats.org/officeDocument/2006/relationships/image" Target="../media/image61.png"/><Relationship Id="rId7" Type="http://schemas.openxmlformats.org/officeDocument/2006/relationships/image" Target="../media/image145.png"/><Relationship Id="rId8" Type="http://schemas.openxmlformats.org/officeDocument/2006/relationships/image" Target="../media/image149.png"/><Relationship Id="rId9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jpeg"/><Relationship Id="rId5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1210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5" Type="http://schemas.openxmlformats.org/officeDocument/2006/relationships/image" Target="../media/image100.png"/><Relationship Id="rId30" Type="http://schemas.openxmlformats.org/officeDocument/2006/relationships/image" Target="../media/image35.png"/><Relationship Id="rId31" Type="http://schemas.openxmlformats.org/officeDocument/2006/relationships/image" Target="../media/image36.png"/><Relationship Id="rId32" Type="http://schemas.openxmlformats.org/officeDocument/2006/relationships/image" Target="../media/image37.png"/><Relationship Id="rId6" Type="http://schemas.openxmlformats.org/officeDocument/2006/relationships/image" Target="../media/image116.png"/><Relationship Id="rId34" Type="http://schemas.openxmlformats.org/officeDocument/2006/relationships/image" Target="../media/image39.png"/><Relationship Id="rId7" Type="http://schemas.openxmlformats.org/officeDocument/2006/relationships/image" Target="../media/image120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33" Type="http://schemas.openxmlformats.org/officeDocument/2006/relationships/image" Target="../media/image38.png"/><Relationship Id="rId35" Type="http://schemas.openxmlformats.org/officeDocument/2006/relationships/image" Target="../media/image40.png"/><Relationship Id="rId36" Type="http://schemas.openxmlformats.org/officeDocument/2006/relationships/image" Target="../media/image9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32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8289" y="1728367"/>
            <a:ext cx="8604700" cy="2361736"/>
          </a:xfrm>
          <a:effectLst/>
        </p:spPr>
        <p:txBody>
          <a:bodyPr/>
          <a:lstStyle/>
          <a:p>
            <a:r>
              <a:rPr lang="en-US" altLang="zh-CN" sz="4000">
                <a:solidFill>
                  <a:srgbClr val="0070C0"/>
                </a:solidFill>
              </a:rPr>
              <a:t>Exotic </a:t>
            </a:r>
            <a:r>
              <a:rPr lang="en-US" altLang="zh-CN" sz="4000" smtClean="0">
                <a:solidFill>
                  <a:srgbClr val="0070C0"/>
                </a:solidFill>
              </a:rPr>
              <a:t>Charmonium </a:t>
            </a:r>
            <a:r>
              <a:rPr lang="en-US" altLang="zh-CN" sz="4000" dirty="0">
                <a:solidFill>
                  <a:srgbClr val="0070C0"/>
                </a:solidFill>
              </a:rPr>
              <a:t>at </a:t>
            </a:r>
            <a:r>
              <a:rPr lang="en-US" altLang="zh-CN" sz="4000" dirty="0" smtClean="0">
                <a:solidFill>
                  <a:srgbClr val="0070C0"/>
                </a:solidFill>
              </a:rPr>
              <a:t>BESIII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56204" y="4106228"/>
            <a:ext cx="2232174" cy="785673"/>
          </a:xfrm>
        </p:spPr>
        <p:txBody>
          <a:bodyPr>
            <a:normAutofit/>
          </a:bodyPr>
          <a:lstStyle/>
          <a:p>
            <a:pPr algn="l"/>
            <a:r>
              <a:rPr lang="zh-CN" altLang="en-US"/>
              <a:t>蔡浩</a:t>
            </a:r>
            <a:endParaRPr lang="en-US" altLang="zh-CN" smtClean="0"/>
          </a:p>
          <a:p>
            <a:pPr algn="l"/>
            <a:r>
              <a:rPr lang="en-US" altLang="zh-CN" smtClean="0"/>
              <a:t>hcai@whu.edu.cn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48" y="3407576"/>
            <a:ext cx="1339679" cy="568348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457200" y="5091695"/>
            <a:ext cx="845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/>
              <a:t>中国物理学会高能物理分会第十二届全国粒子物理学术会</a:t>
            </a:r>
            <a:r>
              <a:rPr lang="zh-CN" altLang="en-US" sz="2000" smtClean="0"/>
              <a:t>议，合肥，</a:t>
            </a:r>
            <a:r>
              <a:rPr lang="en-US" altLang="zh-CN" sz="2000" smtClean="0"/>
              <a:t>2016</a:t>
            </a:r>
            <a:endParaRPr lang="zh-CN" altLang="en-US" sz="2000"/>
          </a:p>
        </p:txBody>
      </p:sp>
      <p:cxnSp>
        <p:nvCxnSpPr>
          <p:cNvPr id="8" name="直接连接符 7"/>
          <p:cNvCxnSpPr/>
          <p:nvPr/>
        </p:nvCxnSpPr>
        <p:spPr>
          <a:xfrm>
            <a:off x="2628901" y="3412550"/>
            <a:ext cx="0" cy="147935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ww.138top.com/UploadFiles/2012-03/admin/20120310013108931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4090103"/>
            <a:ext cx="2024742" cy="80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接连接符 11"/>
          <p:cNvCxnSpPr/>
          <p:nvPr/>
        </p:nvCxnSpPr>
        <p:spPr>
          <a:xfrm>
            <a:off x="391886" y="4916393"/>
            <a:ext cx="91929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6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9136" y="3257129"/>
            <a:ext cx="7741943" cy="2866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4" name="Picture 8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01" y="3395629"/>
            <a:ext cx="3594486" cy="266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36" y="3395629"/>
            <a:ext cx="3788165" cy="26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726618" y="575101"/>
                <a:ext cx="8596668" cy="13208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b="0" dirty="0" smtClean="0"/>
                  <a:t>Discovery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latin typeface="Cambria Math"/>
                      </a:rPr>
                      <m:t>(4020)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smtClean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mtClean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6618" y="575101"/>
                <a:ext cx="8596668" cy="1320800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96288" y="1748681"/>
                <a:ext cx="8932030" cy="3880773"/>
              </a:xfrm>
            </p:spPr>
            <p:txBody>
              <a:bodyPr/>
              <a:lstStyle/>
              <a:p>
                <a:r>
                  <a:rPr lang="en-US" altLang="zh-CN" dirty="0" smtClean="0"/>
                  <a:t>Using data collected @4.23, 4.26 and 4.36 </a:t>
                </a:r>
                <a:r>
                  <a:rPr lang="en-US" altLang="zh-CN" dirty="0" err="1" smtClean="0"/>
                  <a:t>GeV</a:t>
                </a:r>
                <a:r>
                  <a:rPr lang="en-US" altLang="zh-CN" dirty="0" smtClean="0"/>
                  <a:t> to study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dirty="0" smtClean="0"/>
              </a:p>
              <a:p>
                <a:r>
                  <a:rPr lang="en-US" altLang="zh-CN" dirty="0" smtClean="0"/>
                  <a:t>The Born cross sections are found be about half of those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dirty="0" smtClean="0"/>
              </a:p>
              <a:p>
                <a:r>
                  <a:rPr lang="en-US" altLang="zh-CN" dirty="0"/>
                  <a:t>Evidence of </a:t>
                </a:r>
                <a:r>
                  <a:rPr lang="en-US" altLang="zh-CN"/>
                  <a:t>neutral </a:t>
                </a:r>
                <a:r>
                  <a:rPr lang="en-US" altLang="zh-CN" smtClean="0"/>
                  <a:t>isospin </a:t>
                </a:r>
                <a:r>
                  <a:rPr lang="en-US" altLang="zh-CN" dirty="0" smtClean="0"/>
                  <a:t>partner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bSup>
                    <m:r>
                      <a:rPr lang="en-US" altLang="zh-CN" b="0" i="1" smtClean="0">
                        <a:latin typeface="Cambria Math"/>
                      </a:rPr>
                      <m:t>(4020)</m:t>
                    </m:r>
                  </m:oMath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6288" y="1748681"/>
                <a:ext cx="8932030" cy="3880773"/>
              </a:xfrm>
              <a:blipFill rotWithShape="1">
                <a:blip r:embed="rId6"/>
                <a:stretch>
                  <a:fillRect l="-137" t="-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6726228" y="2983889"/>
            <a:ext cx="2264851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600" i="1" smtClean="0"/>
              <a:t>PRL 113, 212002(2013)</a:t>
            </a:r>
            <a:endParaRPr lang="zh-CN" altLang="en-US" sz="16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57" y="3441235"/>
            <a:ext cx="466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63" y="3441235"/>
            <a:ext cx="466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13"/>
              <p:cNvSpPr txBox="1"/>
              <p:nvPr/>
            </p:nvSpPr>
            <p:spPr>
              <a:xfrm>
                <a:off x="3741205" y="6190173"/>
                <a:ext cx="3227093" cy="587853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/>
                        </a:rPr>
                        <m:t>M</m:t>
                      </m:r>
                      <m:r>
                        <a:rPr lang="en-US" altLang="zh-CN" sz="160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>
                              <a:latin typeface="Cambria Math"/>
                            </a:rPr>
                            <m:t>4023.6±2.2±3.9</m:t>
                          </m:r>
                        </m:e>
                      </m:d>
                      <m:r>
                        <a:rPr lang="en-US" altLang="zh-CN" sz="1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altLang="zh-CN" sz="1600" dirty="0" smtClean="0"/>
              </a:p>
              <a:p>
                <a:r>
                  <a:rPr lang="en-US" altLang="zh-CN" sz="1600" smtClean="0"/>
                  <a:t>Width is fixed to that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en-US" altLang="zh-CN" sz="1600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205" y="6190173"/>
                <a:ext cx="3227093" cy="587853"/>
              </a:xfrm>
              <a:prstGeom prst="rect">
                <a:avLst/>
              </a:prstGeom>
              <a:blipFill rotWithShape="1">
                <a:blip r:embed="rId8"/>
                <a:stretch>
                  <a:fillRect l="-376" b="-9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Study of open charm decays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Zc</a:t>
                </a:r>
                <a:r>
                  <a:rPr lang="en-US" altLang="zh-CN" dirty="0"/>
                  <a:t>(3900) is just </a:t>
                </a:r>
                <a:r>
                  <a:rPr lang="en-US" altLang="zh-CN" dirty="0" smtClean="0"/>
                  <a:t>~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charset="0"/>
                      </a:rPr>
                      <m:t>MeV</m:t>
                    </m:r>
                    <m:r>
                      <a:rPr lang="en-US" altLang="zh-CN" b="0" i="0" smtClean="0">
                        <a:latin typeface="Cambria Math" charset="0"/>
                      </a:rPr>
                      <m:t>/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charset="0"/>
                          </a:rPr>
                          <m:t>c</m:t>
                        </m:r>
                      </m:e>
                      <m:sup>
                        <m:r>
                          <a:rPr lang="en-US" altLang="zh-CN" b="0" i="0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above </a:t>
                </a:r>
                <a:r>
                  <a:rPr lang="en-US" altLang="zh-CN" dirty="0" smtClean="0"/>
                  <a:t>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𝐷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mass threshold. </a:t>
                </a:r>
              </a:p>
              <a:p>
                <a:r>
                  <a:rPr lang="en-US" altLang="zh-CN" dirty="0" err="1"/>
                  <a:t>Zc</a:t>
                </a:r>
                <a:r>
                  <a:rPr lang="en-US" altLang="zh-CN" dirty="0"/>
                  <a:t>(4020) is also slightly higher than the threshold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en-US" altLang="zh-CN" dirty="0"/>
                  <a:t>One natural explanation is that these Z states are S-wave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</a:rPr>
                      <m:t>𝐷</m:t>
                    </m:r>
                    <m:sSup>
                      <m:sSupPr>
                        <m:ctrlPr>
                          <a:rPr lang="en-US" altLang="zh-CN" i="1" dirty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 smtClean="0"/>
                  <a:t> </a:t>
                </a:r>
                <a:r>
                  <a:rPr lang="en-US" altLang="zh-CN" smtClean="0"/>
                  <a:t>molecular states </a:t>
                </a:r>
                <a:endParaRPr lang="en-US" altLang="zh-CN" dirty="0"/>
              </a:p>
              <a:p>
                <a:r>
                  <a:rPr lang="en-US" altLang="zh-CN" dirty="0"/>
                  <a:t>Investigation of open charm decays of Z may be helpful! </a:t>
                </a:r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2" t="-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2392136" y="5184321"/>
            <a:ext cx="130628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爆炸形 2 6"/>
          <p:cNvSpPr/>
          <p:nvPr/>
        </p:nvSpPr>
        <p:spPr>
          <a:xfrm>
            <a:off x="3796394" y="4894488"/>
            <a:ext cx="726621" cy="57966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4596493" y="5184320"/>
            <a:ext cx="12573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253593" y="5474153"/>
            <a:ext cx="269422" cy="51843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3339193" y="4604657"/>
            <a:ext cx="457201" cy="2898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4318907" y="4400550"/>
            <a:ext cx="277586" cy="4082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841172" y="4237264"/>
                <a:ext cx="804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𝑫</m:t>
                      </m:r>
                      <m:r>
                        <a:rPr lang="en-US" altLang="zh-CN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172" y="4237264"/>
                <a:ext cx="80496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96493" y="4215884"/>
                <a:ext cx="518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1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493" y="4215884"/>
                <a:ext cx="51802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57673" y="5807920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𝝅</m:t>
                      </m:r>
                    </m:oMath>
                  </m:oMathPara>
                </a14:m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673" y="5807920"/>
                <a:ext cx="41229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23176" y="4814989"/>
                <a:ext cx="511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176" y="4814989"/>
                <a:ext cx="51116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516336" y="4814988"/>
                <a:ext cx="511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336" y="4814988"/>
                <a:ext cx="51161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518756" y="3483664"/>
            <a:ext cx="3420404" cy="2427193"/>
            <a:chOff x="7421890" y="3445329"/>
            <a:chExt cx="3518253" cy="2583517"/>
          </a:xfrm>
        </p:grpSpPr>
        <p:sp>
          <p:nvSpPr>
            <p:cNvPr id="8" name="矩形 7"/>
            <p:cNvSpPr/>
            <p:nvPr/>
          </p:nvSpPr>
          <p:spPr>
            <a:xfrm>
              <a:off x="7421890" y="3445329"/>
              <a:ext cx="3518253" cy="25835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2" descr="Fig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394" y="3521999"/>
              <a:ext cx="3387586" cy="2405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77333" y="609600"/>
                <a:ext cx="9854595" cy="13208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0" smtClean="0"/>
                  <a:t>Discovery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/>
                              </a:rPr>
                              <m:t>3885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3200" b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en-US" altLang="zh-CN" sz="32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3200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CN" sz="3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zh-CN" altLang="en-US" sz="3200" dirty="0" smtClean="0"/>
                  <a:t> 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3" y="609600"/>
                <a:ext cx="9854595" cy="1320800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4" y="1623870"/>
                <a:ext cx="8835634" cy="184325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(3885)</m:t>
                    </m:r>
                  </m:oMath>
                </a14:m>
                <a:r>
                  <a:rPr lang="en-US" altLang="zh-CN" dirty="0" smtClean="0"/>
                  <a:t> is observed in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 smtClean="0"/>
                  <a:t> invariant mass</a:t>
                </a:r>
              </a:p>
              <a:p>
                <a:r>
                  <a:rPr lang="en-US" altLang="zh-CN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(3885)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en-US" altLang="zh-CN" dirty="0" smtClean="0"/>
                  <a:t>, the ratio of partial decay widths is</a:t>
                </a:r>
                <a:br>
                  <a:rPr lang="en-US" altLang="zh-CN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900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=6.2±2.9</m:t>
                    </m:r>
                  </m:oMath>
                </a14:m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en-US" altLang="zh-CN" dirty="0" smtClean="0"/>
                  <a:t>much smaller than that of conventional </a:t>
                </a:r>
                <a:r>
                  <a:rPr lang="en-US" altLang="zh-CN" dirty="0" err="1" smtClean="0"/>
                  <a:t>charmonium</a:t>
                </a:r>
                <a:r>
                  <a:rPr lang="en-US" altLang="zh-CN" dirty="0" smtClean="0"/>
                  <a:t> states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623870"/>
                <a:ext cx="8835634" cy="1843256"/>
              </a:xfrm>
              <a:blipFill rotWithShape="1">
                <a:blip r:embed="rId5"/>
                <a:stretch>
                  <a:fillRect l="-138" t="-1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653393" y="6028846"/>
                <a:ext cx="3126922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smtClean="0">
                        <a:latin typeface="Cambria Math"/>
                      </a:rPr>
                      <m:t>M</m:t>
                    </m:r>
                    <m:r>
                      <a:rPr lang="en-US" altLang="zh-CN" sz="1400" smtClean="0">
                        <a:latin typeface="Cambria Math"/>
                      </a:rPr>
                      <m:t>=(3883.9</m:t>
                    </m:r>
                    <m:r>
                      <a:rPr lang="en-US" altLang="zh-CN" sz="1400" b="0" i="1" smtClean="0">
                        <a:latin typeface="Cambria Math"/>
                      </a:rPr>
                      <m:t>±1.5±4.2</m:t>
                    </m:r>
                    <m:r>
                      <a:rPr lang="en-US" altLang="zh-CN" sz="1400">
                        <a:latin typeface="Cambria Math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/>
                      </a:rPr>
                      <m:t>MeV</m:t>
                    </m:r>
                  </m:oMath>
                </a14:m>
                <a:r>
                  <a:rPr lang="en-US" altLang="zh-CN" sz="1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/>
                      </a:rPr>
                      <m:t>Γ</m:t>
                    </m:r>
                    <m:r>
                      <a:rPr lang="en-US" altLang="zh-CN" sz="1400">
                        <a:latin typeface="Cambria Math"/>
                      </a:rPr>
                      <m:t>=(24.8±</m:t>
                    </m:r>
                    <m:r>
                      <a:rPr lang="en-US" altLang="zh-CN" sz="1400" b="0" i="0" smtClean="0">
                        <a:latin typeface="Cambria Math"/>
                      </a:rPr>
                      <m:t>3.3</m:t>
                    </m:r>
                    <m:r>
                      <a:rPr lang="en-US" altLang="zh-CN" sz="1400" b="0" i="1" smtClean="0">
                        <a:latin typeface="Cambria Math"/>
                      </a:rPr>
                      <m:t>±11.0</m:t>
                    </m:r>
                    <m:r>
                      <a:rPr lang="en-US" altLang="zh-CN" sz="1400">
                        <a:latin typeface="Cambria Math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/>
                      </a:rPr>
                      <m:t>MeV</m:t>
                    </m:r>
                  </m:oMath>
                </a14:m>
                <a:r>
                  <a:rPr lang="zh-CN" altLang="en-US" sz="1400" dirty="0"/>
                  <a:t> 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393" y="6028846"/>
                <a:ext cx="3126922" cy="523220"/>
              </a:xfrm>
              <a:prstGeom prst="rect">
                <a:avLst/>
              </a:prstGeom>
              <a:blipFill rotWithShape="1">
                <a:blip r:embed="rId6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 8"/>
          <p:cNvGrpSpPr/>
          <p:nvPr/>
        </p:nvGrpSpPr>
        <p:grpSpPr>
          <a:xfrm>
            <a:off x="953768" y="3521999"/>
            <a:ext cx="6468123" cy="2388858"/>
            <a:chOff x="2342614" y="4614336"/>
            <a:chExt cx="5415936" cy="207644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2614" y="4614336"/>
              <a:ext cx="5415936" cy="20764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667" y="4741021"/>
              <a:ext cx="466725" cy="198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242" y="4746581"/>
              <a:ext cx="466725" cy="198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5617027" y="3245000"/>
            <a:ext cx="1804863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200" i="1" dirty="0" smtClean="0"/>
              <a:t>PRL </a:t>
            </a:r>
            <a:r>
              <a:rPr lang="en-US" altLang="zh-CN" sz="1200" i="1" dirty="0"/>
              <a:t>112, 022001 (2013)</a:t>
            </a:r>
            <a:endParaRPr lang="zh-CN" altLang="en-US" sz="12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34" y="3584512"/>
            <a:ext cx="400469" cy="16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9202229" y="3206665"/>
            <a:ext cx="1721946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92, 092006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4"/>
              <p:cNvSpPr txBox="1"/>
              <p:nvPr/>
            </p:nvSpPr>
            <p:spPr>
              <a:xfrm>
                <a:off x="7494813" y="6028846"/>
                <a:ext cx="3444347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smtClean="0">
                        <a:latin typeface="Cambria Math"/>
                      </a:rPr>
                      <m:t>M</m:t>
                    </m:r>
                    <m:r>
                      <a:rPr lang="en-US" altLang="zh-CN" sz="1400" smtClean="0">
                        <a:latin typeface="Cambria Math"/>
                      </a:rPr>
                      <m:t>=(3881.</m:t>
                    </m:r>
                    <m:r>
                      <a:rPr lang="en-US" altLang="zh-CN" sz="1400" b="0" i="1" smtClean="0">
                        <a:latin typeface="Cambria Math"/>
                      </a:rPr>
                      <m:t>7±1.6±</m:t>
                    </m:r>
                    <m:r>
                      <a:rPr lang="en-US" altLang="zh-CN" sz="1400" b="0" i="0" smtClean="0">
                        <a:latin typeface="Cambria Math"/>
                      </a:rPr>
                      <m:t>1.6</m:t>
                    </m:r>
                    <m:r>
                      <a:rPr lang="en-US" altLang="zh-CN" sz="1400">
                        <a:latin typeface="Cambria Math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/>
                      </a:rPr>
                      <m:t>MeV</m:t>
                    </m:r>
                  </m:oMath>
                </a14:m>
                <a:r>
                  <a:rPr lang="en-US" altLang="zh-CN" sz="1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/>
                      </a:rPr>
                      <m:t>Γ</m:t>
                    </m:r>
                    <m:r>
                      <a:rPr lang="en-US" altLang="zh-CN" sz="1400">
                        <a:latin typeface="Cambria Math"/>
                      </a:rPr>
                      <m:t>=(26.6±</m:t>
                    </m:r>
                    <m:r>
                      <a:rPr lang="en-US" altLang="zh-CN" sz="1400" b="0" i="0" smtClean="0">
                        <a:latin typeface="Cambria Math"/>
                      </a:rPr>
                      <m:t>2.0</m:t>
                    </m:r>
                    <m:r>
                      <a:rPr lang="en-US" altLang="zh-CN" sz="1400" b="0" i="1" smtClean="0">
                        <a:latin typeface="Cambria Math"/>
                      </a:rPr>
                      <m:t>±</m:t>
                    </m:r>
                    <m:r>
                      <a:rPr lang="en-US" altLang="zh-CN" sz="1400" b="0" i="0" smtClean="0">
                        <a:latin typeface="Cambria Math"/>
                      </a:rPr>
                      <m:t>2.1</m:t>
                    </m:r>
                    <m:r>
                      <a:rPr lang="en-US" altLang="zh-CN" sz="1400">
                        <a:latin typeface="Cambria Math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/>
                      </a:rPr>
                      <m:t>MeV</m:t>
                    </m:r>
                  </m:oMath>
                </a14:m>
                <a:r>
                  <a:rPr lang="zh-CN" altLang="en-US" sz="1400" dirty="0"/>
                  <a:t> </a:t>
                </a:r>
              </a:p>
            </p:txBody>
          </p:sp>
        </mc:Choice>
        <mc:Fallback xmlns="">
          <p:sp>
            <p:nvSpPr>
              <p:cNvPr id="14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813" y="6028846"/>
                <a:ext cx="3444347" cy="523220"/>
              </a:xfrm>
              <a:prstGeom prst="rect">
                <a:avLst/>
              </a:prstGeom>
              <a:blipFill rotWithShape="1">
                <a:blip r:embed="rId9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518755" y="6552066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smtClean="0">
                <a:solidFill>
                  <a:schemeClr val="accent2"/>
                </a:solidFill>
              </a:rPr>
              <a:t>Double D tag method</a:t>
            </a:r>
            <a:endParaRPr lang="zh-CN" altLang="en-US" sz="1200" b="1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3393" y="6552065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smtClean="0">
                <a:solidFill>
                  <a:schemeClr val="accent2"/>
                </a:solidFill>
              </a:rPr>
              <a:t>Single D tag method</a:t>
            </a:r>
            <a:endParaRPr lang="zh-CN" altLang="en-US" sz="12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77333" y="609600"/>
                <a:ext cx="8891209" cy="13208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0" smtClean="0"/>
                  <a:t>Discovery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/>
                              </a:rPr>
                              <m:t>4025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3200" b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32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32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3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acc>
                              <m:accPr>
                                <m:chr m:val="̅"/>
                                <m:ctrlPr>
                                  <a:rPr lang="en-US" altLang="zh-CN" sz="3200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altLang="zh-CN" sz="32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3" y="609600"/>
                <a:ext cx="8891209" cy="13208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89"/>
                <a:ext cx="4008966" cy="3880773"/>
              </a:xfrm>
            </p:spPr>
            <p:txBody>
              <a:bodyPr/>
              <a:lstStyle/>
              <a:p>
                <a:r>
                  <a:rPr lang="en-US" altLang="zh-CN" dirty="0" smtClean="0"/>
                  <a:t>Deviation from phase space decay; Described by a charged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bSup>
                    <m:r>
                      <a:rPr lang="en-US" altLang="zh-CN" b="0" i="1" smtClean="0">
                        <a:latin typeface="Cambria Math"/>
                      </a:rPr>
                      <m:t>(4025)</m:t>
                    </m:r>
                  </m:oMath>
                </a14:m>
                <a:r>
                  <a:rPr lang="en-US" altLang="zh-CN" dirty="0" smtClean="0"/>
                  <a:t> decaying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endParaRPr lang="en-US" altLang="zh-CN" dirty="0" smtClean="0"/>
              </a:p>
              <a:p>
                <a:r>
                  <a:rPr lang="en-US" altLang="zh-CN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/>
                          </a:rPr>
                          <m:t>±</m:t>
                        </m:r>
                      </m:sup>
                    </m:sSubSup>
                    <m:r>
                      <a:rPr lang="en-US" altLang="zh-CN" i="1">
                        <a:latin typeface="Cambria Math"/>
                      </a:rPr>
                      <m:t>(4025) </m:t>
                    </m:r>
                  </m:oMath>
                </a14:m>
                <a:r>
                  <a:rPr lang="en-US" altLang="zh-CN" dirty="0" smtClean="0"/>
                  <a:t> is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/>
                          </a:rPr>
                          <m:t>±</m:t>
                        </m:r>
                      </m:sup>
                    </m:sSubSup>
                    <m:r>
                      <a:rPr lang="en-US" altLang="zh-CN" i="1">
                        <a:latin typeface="Cambria Math"/>
                      </a:rPr>
                      <m:t>(402</m:t>
                    </m:r>
                    <m:r>
                      <a:rPr lang="en-US" altLang="zh-CN" b="0" i="1" smtClean="0">
                        <a:latin typeface="Cambria Math"/>
                      </a:rPr>
                      <m:t>0</m:t>
                    </m:r>
                    <m:r>
                      <a:rPr lang="en-US" altLang="zh-CN" i="1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dirty="0" smtClean="0"/>
                  <a:t> observed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smtClean="0"/>
                  <a:t>spectrumthe, the </a:t>
                </a:r>
                <a:r>
                  <a:rPr lang="en-US" altLang="zh-CN" dirty="0"/>
                  <a:t>ratio of partial decay </a:t>
                </a:r>
                <a:r>
                  <a:rPr lang="en-US" altLang="zh-CN"/>
                  <a:t>widths </a:t>
                </a:r>
                <a:r>
                  <a:rPr lang="en-US" altLang="zh-CN" smtClean="0"/>
                  <a:t>is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=12±5</m:t>
                    </m:r>
                  </m:oMath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89"/>
                <a:ext cx="4008966" cy="3880773"/>
              </a:xfrm>
              <a:blipFill rotWithShape="1">
                <a:blip r:embed="rId4"/>
                <a:stretch>
                  <a:fillRect l="-304" t="-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002" y="2121909"/>
            <a:ext cx="3917421" cy="28422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60611" y="1917588"/>
            <a:ext cx="17833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dirty="0" smtClean="0"/>
              <a:t>PRL </a:t>
            </a:r>
            <a:r>
              <a:rPr lang="en-US" altLang="zh-CN" sz="1200" i="1" dirty="0"/>
              <a:t>112, 132001 (2014)</a:t>
            </a:r>
            <a:endParaRPr lang="zh-CN" alt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747657" y="5063320"/>
                <a:ext cx="3296263" cy="58477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latin typeface="Cambria Math" panose="02040503050406030204" pitchFamily="18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mtClean="0">
                        <a:latin typeface="Cambria Math"/>
                      </a:rPr>
                      <m:t>𝑀</m:t>
                    </m:r>
                    <m:r>
                      <a:rPr lang="en-US" altLang="zh-CN" smtClean="0">
                        <a:latin typeface="Cambria Math"/>
                      </a:rPr>
                      <m:t>=(4026.3±2.6</m:t>
                    </m:r>
                    <m:r>
                      <a:rPr lang="en-US" altLang="zh-CN" b="0" i="1" smtClean="0">
                        <a:latin typeface="Cambria Math"/>
                      </a:rPr>
                      <m:t>±3.7</m:t>
                    </m:r>
                    <m:r>
                      <a:rPr lang="en-US" altLang="zh-CN">
                        <a:latin typeface="Cambria Math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/>
                      </a:rPr>
                      <m:t>MeV</m:t>
                    </m:r>
                  </m:oMath>
                </a14:m>
                <a:r>
                  <a:rPr lang="zh-CN" altLang="en-US" dirty="0"/>
                  <a:t> </a:t>
                </a:r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/>
                      </a:rPr>
                      <m:t>Γ</m:t>
                    </m:r>
                    <m:r>
                      <a:rPr lang="en-US" altLang="zh-CN">
                        <a:latin typeface="Cambria Math"/>
                      </a:rPr>
                      <m:t>=(24.8</m:t>
                    </m:r>
                    <m:r>
                      <a:rPr lang="en-US" altLang="zh-CN" b="0" i="1" smtClean="0">
                        <a:latin typeface="Cambria Math"/>
                      </a:rPr>
                      <m:t>±6.0±1.0</m:t>
                    </m:r>
                    <m:r>
                      <a:rPr lang="en-US" altLang="zh-CN">
                        <a:latin typeface="Cambria Math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/>
                      </a:rPr>
                      <m:t>MeV</m:t>
                    </m:r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657" y="5063320"/>
                <a:ext cx="3296263" cy="584775"/>
              </a:xfrm>
              <a:prstGeom prst="rect">
                <a:avLst/>
              </a:prstGeom>
              <a:blipFill rotWithShape="1">
                <a:blip r:embed="rId6"/>
                <a:stretch>
                  <a:fillRect b="-40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028" y="2229156"/>
            <a:ext cx="466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1737" y="2868917"/>
                <a:ext cx="46198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1200" b="1" smtClean="0">
                    <a:solidFill>
                      <a:srgbClr val="FF0000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/>
                      </a:rPr>
                      <m:t>𝝈</m:t>
                    </m:r>
                  </m:oMath>
                </a14:m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737" y="2868917"/>
                <a:ext cx="461986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10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3200" smtClean="0"/>
                  <a:t>Neutral partners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3200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32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3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200" b="0" i="1" smtClean="0">
                                <a:latin typeface="Cambria Math"/>
                              </a:rPr>
                              <m:t>3885</m:t>
                            </m:r>
                          </m:e>
                        </m:d>
                      </m:e>
                      <m:sup>
                        <m:r>
                          <a:rPr kumimoji="1" lang="en-US" altLang="zh-CN" sz="3200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zh-CN" altLang="en-US" sz="3200" dirty="0" smtClean="0"/>
                  <a:t> </a:t>
                </a:r>
                <a:r>
                  <a:rPr kumimoji="1" lang="en-US" altLang="zh-CN" sz="320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3200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32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3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3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CN" sz="3200" b="0" i="1" smtClean="0">
                                <a:latin typeface="Cambria Math"/>
                              </a:rPr>
                              <m:t>4025</m:t>
                            </m:r>
                          </m:e>
                        </m:d>
                      </m:e>
                      <m:sup>
                        <m:r>
                          <a:rPr kumimoji="1" lang="en-US" altLang="zh-CN" sz="3200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90"/>
                <a:ext cx="8596668" cy="807200"/>
              </a:xfrm>
            </p:spPr>
            <p:txBody>
              <a:bodyPr/>
              <a:lstStyle/>
              <a:p>
                <a:r>
                  <a:rPr lang="en-US" altLang="zh-CN" dirty="0" smtClean="0"/>
                  <a:t>As expected, </a:t>
                </a:r>
                <a:r>
                  <a:rPr lang="en-US" altLang="zh-CN" smtClean="0"/>
                  <a:t>neutral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3885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4025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mtClean="0"/>
                  <a:t> are </a:t>
                </a:r>
                <a:r>
                  <a:rPr lang="en-US" altLang="zh-CN" dirty="0"/>
                  <a:t>also observed in </a:t>
                </a:r>
                <a:r>
                  <a:rPr lang="en-US" altLang="zh-CN"/>
                  <a:t>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  <a:r>
                  <a:rPr lang="en-US" altLang="zh-CN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altLang="zh-CN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mtClean="0"/>
                  <a:t>system</a:t>
                </a:r>
                <a:r>
                  <a:rPr lang="en-US" altLang="zh-CN" dirty="0"/>
                  <a:t>.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90"/>
                <a:ext cx="8596668" cy="807200"/>
              </a:xfrm>
              <a:blipFill rotWithShape="1">
                <a:blip r:embed="rId3"/>
                <a:stretch>
                  <a:fillRect l="-142" t="-4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122" name="Picture 2" descr="Fig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51569" y="3408589"/>
            <a:ext cx="4267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8347" y="3175907"/>
            <a:ext cx="2010422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400" i="1" smtClean="0"/>
              <a:t>PRL 115, 222002(2015)</a:t>
            </a:r>
            <a:endParaRPr lang="zh-CN" altLang="en-US" sz="1400" i="1"/>
          </a:p>
        </p:txBody>
      </p:sp>
      <p:pic>
        <p:nvPicPr>
          <p:cNvPr id="5124" name="Picture 4" descr="Fig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2"/>
          <a:stretch/>
        </p:blipFill>
        <p:spPr bwMode="auto">
          <a:xfrm>
            <a:off x="5446032" y="3329795"/>
            <a:ext cx="3930739" cy="25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66349" y="3103789"/>
            <a:ext cx="2010422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400" i="1" smtClean="0"/>
              <a:t>PRL 115, 182002(2015)</a:t>
            </a:r>
            <a:endParaRPr lang="zh-CN" altLang="en-US" sz="1400" i="1"/>
          </a:p>
        </p:txBody>
      </p:sp>
      <p:sp>
        <p:nvSpPr>
          <p:cNvPr id="7" name="矩形 6"/>
          <p:cNvSpPr/>
          <p:nvPr/>
        </p:nvSpPr>
        <p:spPr>
          <a:xfrm>
            <a:off x="5347607" y="5731329"/>
            <a:ext cx="334736" cy="33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45629" y="5870362"/>
                <a:ext cx="3531141" cy="58900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/>
                        </a:rPr>
                        <m:t>𝑀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>
                                  <a:latin typeface="Cambria Math"/>
                                </a:rPr>
                                <m:t>4025.5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/>
                                </a:rPr>
                                <m:t>−4.7</m:t>
                              </m:r>
                            </m:sub>
                            <m:sup>
                              <m:r>
                                <a:rPr lang="en-US" altLang="zh-CN">
                                  <a:latin typeface="Cambria Math"/>
                                </a:rPr>
                                <m:t>+2.0</m:t>
                              </m:r>
                            </m:sup>
                          </m:sSubSup>
                          <m:r>
                            <a:rPr lang="en-US" altLang="zh-CN">
                              <a:latin typeface="Cambria Math"/>
                            </a:rPr>
                            <m:t>±3.1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  <m:r>
                        <a:rPr lang="en-US" altLang="zh-CN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</a:rPr>
                            <m:t>c</m:t>
                          </m:r>
                        </m:e>
                        <m:sup>
                          <m:r>
                            <a:rPr lang="en-US" altLang="zh-CN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Γ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23.0±6.0±1.0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629" y="5870362"/>
                <a:ext cx="3531141" cy="5890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91987" y="5870362"/>
                <a:ext cx="3826782" cy="620554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/>
                        </a:rPr>
                        <m:t>𝑀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>
                                  <a:latin typeface="Cambria Math"/>
                                </a:rPr>
                                <m:t>3885.7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/>
                                </a:rPr>
                                <m:t>−5.7</m:t>
                              </m:r>
                            </m:sub>
                            <m:sup>
                              <m:r>
                                <a:rPr lang="en-US" altLang="zh-CN">
                                  <a:latin typeface="Cambria Math"/>
                                </a:rPr>
                                <m:t>+4.3</m:t>
                              </m:r>
                            </m:sup>
                          </m:sSubSup>
                          <m:r>
                            <a:rPr lang="en-US" altLang="zh-CN">
                              <a:latin typeface="Cambria Math"/>
                            </a:rPr>
                            <m:t>±8.4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  <m:r>
                        <a:rPr lang="en-US" altLang="zh-CN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</a:rPr>
                            <m:t>c</m:t>
                          </m:r>
                        </m:e>
                        <m:sup>
                          <m:r>
                            <a:rPr lang="en-US" altLang="zh-CN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Γ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>
                                  <a:latin typeface="Cambria Math"/>
                                </a:rPr>
                                <m:t>35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/>
                                </a:rPr>
                                <m:t>−12</m:t>
                              </m:r>
                            </m:sub>
                            <m:sup>
                              <m:r>
                                <a:rPr lang="en-US" altLang="zh-CN">
                                  <a:latin typeface="Cambria Math"/>
                                </a:rPr>
                                <m:t>+11</m:t>
                              </m:r>
                            </m:sup>
                          </m:sSubSup>
                          <m:r>
                            <a:rPr lang="en-US" altLang="zh-CN">
                              <a:latin typeface="Cambria Math"/>
                            </a:rPr>
                            <m:t>±15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987" y="5870362"/>
                <a:ext cx="3826782" cy="620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71" y="3483684"/>
            <a:ext cx="466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06" y="3388627"/>
            <a:ext cx="466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16629" y="3682122"/>
                <a:ext cx="1347548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𝒁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𝟑𝟖𝟖𝟓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629" y="3682122"/>
                <a:ext cx="1347548" cy="3755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64327" y="3669870"/>
                <a:ext cx="1347548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𝒁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𝟒𝟎𝟐𝟓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327" y="3669870"/>
                <a:ext cx="1347548" cy="3755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9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 smtClean="0"/>
                  <a:t>Summary of Z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charset="0"/>
                          </a:rPr>
                          <m:t>P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85525" y="1580926"/>
                <a:ext cx="8596668" cy="443818"/>
              </a:xfrm>
            </p:spPr>
            <p:txBody>
              <a:bodyPr/>
              <a:lstStyle/>
              <a:p>
                <a:r>
                  <a:rPr lang="en-US" altLang="zh-CN" dirty="0" smtClean="0"/>
                  <a:t>Both </a:t>
                </a:r>
                <a:r>
                  <a:rPr lang="en-US" altLang="zh-CN" dirty="0" err="1" smtClean="0"/>
                  <a:t>Zc</a:t>
                </a:r>
                <a:r>
                  <a:rPr lang="en-US" altLang="zh-CN" dirty="0" smtClean="0"/>
                  <a:t>(3900) and </a:t>
                </a:r>
                <a:r>
                  <a:rPr lang="en-US" altLang="zh-CN" dirty="0" err="1" smtClean="0"/>
                  <a:t>Zc</a:t>
                </a:r>
                <a:r>
                  <a:rPr lang="en-US" altLang="zh-CN" dirty="0" smtClean="0"/>
                  <a:t>(3885) favor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  <m:r>
                      <a:rPr lang="en-US" altLang="zh-CN" i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i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525" y="1580926"/>
                <a:ext cx="8596668" cy="443818"/>
              </a:xfrm>
              <a:blipFill rotWithShape="1">
                <a:blip r:embed="rId3"/>
                <a:stretch>
                  <a:fillRect l="-142" t="-6849" b="-4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组 7"/>
          <p:cNvGrpSpPr/>
          <p:nvPr/>
        </p:nvGrpSpPr>
        <p:grpSpPr>
          <a:xfrm>
            <a:off x="1147833" y="2072740"/>
            <a:ext cx="3723694" cy="2896958"/>
            <a:chOff x="5807725" y="2607429"/>
            <a:chExt cx="3407881" cy="261303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725" y="2732355"/>
              <a:ext cx="3407881" cy="248810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7408861" y="2607429"/>
              <a:ext cx="1632063" cy="249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1200" i="1" dirty="0" smtClean="0"/>
                <a:t>PRL </a:t>
              </a:r>
              <a:r>
                <a:rPr lang="en-US" altLang="zh-CN" sz="1200" i="1" dirty="0"/>
                <a:t>112, 022001 (2013)</a:t>
              </a:r>
              <a:endParaRPr lang="zh-CN" altLang="en-US" sz="1200" i="1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1293" y="2869809"/>
              <a:ext cx="466725" cy="198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Fig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02" y="5298622"/>
            <a:ext cx="3455756" cy="1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3015612" y="5046855"/>
            <a:ext cx="1721946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92, 092006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94546" y="2363630"/>
                <a:ext cx="1003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𝟑𝟖𝟖𝟓</m:t>
                      </m:r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CN" altLang="en-US" sz="1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546" y="2363630"/>
                <a:ext cx="1003223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60113" y="5355475"/>
                <a:ext cx="79778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  <m:r>
                        <a:rPr lang="en-US" altLang="zh-CN" sz="1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zh-CN" sz="1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𝟑𝟖𝟖𝟓</m:t>
                      </m:r>
                      <m:r>
                        <a:rPr lang="en-US" altLang="zh-CN" sz="1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CN" altLang="en-US" sz="1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113" y="5355475"/>
                <a:ext cx="797782" cy="253916"/>
              </a:xfrm>
              <a:prstGeom prst="rect">
                <a:avLst/>
              </a:prstGeom>
              <a:blipFill rotWithShape="1">
                <a:blip r:embed="rId8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88221" y="5370558"/>
                <a:ext cx="79778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  <m:r>
                        <a:rPr lang="en-US" altLang="zh-CN" sz="1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zh-CN" sz="1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𝟑𝟖𝟖𝟓</m:t>
                      </m:r>
                      <m:r>
                        <a:rPr lang="en-US" altLang="zh-CN" sz="1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CN" altLang="en-US" sz="1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21" y="5370558"/>
                <a:ext cx="797782" cy="253916"/>
              </a:xfrm>
              <a:prstGeom prst="rect">
                <a:avLst/>
              </a:prstGeom>
              <a:blipFill rotWithShape="1">
                <a:blip r:embed="rId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03" y="2902119"/>
            <a:ext cx="3859666" cy="300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03" y="1075221"/>
            <a:ext cx="3845378" cy="187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805057" y="846623"/>
            <a:ext cx="1689886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400" b="1" i="1" smtClean="0"/>
              <a:t>BESIII preliminary</a:t>
            </a:r>
            <a:endParaRPr lang="zh-CN" altLang="en-US" sz="1400" b="1" i="1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04" y="5356105"/>
            <a:ext cx="254989" cy="1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60" y="5359731"/>
            <a:ext cx="254989" cy="1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7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𝜔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𝜔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is searched @4.23 and 4.26 GeV</a:t>
                </a:r>
              </a:p>
              <a:p>
                <a:r>
                  <a:rPr lang="en-US" altLang="zh-CN" smtClean="0"/>
                  <a:t>No significant signal is found</a:t>
                </a:r>
                <a:endParaRPr lang="zh-CN" altLang="en-US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2" t="-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194" name="Picture 2" descr="Fig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8"/>
          <a:stretch/>
        </p:blipFill>
        <p:spPr bwMode="auto">
          <a:xfrm>
            <a:off x="4017283" y="3616778"/>
            <a:ext cx="2775403" cy="26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29"/>
          <a:stretch/>
        </p:blipFill>
        <p:spPr bwMode="auto">
          <a:xfrm>
            <a:off x="987880" y="3698420"/>
            <a:ext cx="2758620" cy="25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074691" y="3405092"/>
            <a:ext cx="1721946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92, 032009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99" y="3722763"/>
            <a:ext cx="509977" cy="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5" y="3714599"/>
            <a:ext cx="509977" cy="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2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The X states</a:t>
            </a:r>
            <a:endParaRPr kumimoji="1"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mtClean="0"/>
              <a:t>Neutral charmonium-like/exotic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mtClean="0"/>
              <a:t>Searched by photon/hadron transition at BESIII</a:t>
            </a:r>
            <a:endParaRPr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15346" y="3604929"/>
            <a:ext cx="7357155" cy="2601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b="0" dirty="0" smtClean="0"/>
                  <a:t>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zh-CN" altLang="en-US" dirty="0" smtClean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28" t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4" y="1434154"/>
                <a:ext cx="8930746" cy="233861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1600" dirty="0" smtClean="0"/>
                  <a:t>Search for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with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den>
                    </m:f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=4.23, 4.26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4.36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1600" dirty="0" smtClean="0"/>
              </a:p>
              <a:p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6.3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over all data</a:t>
                </a:r>
              </a:p>
              <a:p>
                <a:r>
                  <a:rPr lang="en-US" altLang="zh-CN" sz="1600" dirty="0" smtClean="0"/>
                  <a:t>Production in Y(4260) is suggestive, but not conclusive</a:t>
                </a:r>
                <a:br>
                  <a:rPr lang="en-US" altLang="zh-CN" sz="1600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f>
                          <m:fPr>
                            <m:type m:val="lin"/>
                            <m:ctrlPr>
                              <a:rPr lang="en-US" altLang="zh-CN" sz="16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den>
                        </m:f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≈0.1</m:t>
                    </m:r>
                  </m:oMath>
                </a14:m>
                <a:endParaRPr lang="en-US" altLang="zh-CN" sz="1600" dirty="0" smtClean="0"/>
              </a:p>
              <a:p>
                <a:r>
                  <a:rPr lang="en-US" altLang="zh-CN" sz="1600" dirty="0" smtClean="0"/>
                  <a:t>Measuring transitions between states is essential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434154"/>
                <a:ext cx="8930746" cy="2338614"/>
              </a:xfrm>
              <a:blipFill rotWithShape="1">
                <a:blip r:embed="rId4"/>
                <a:stretch>
                  <a:fillRect t="-14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838" y="3660315"/>
            <a:ext cx="3533951" cy="25401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586" y="3660316"/>
            <a:ext cx="3538765" cy="24909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07577" y="3338236"/>
            <a:ext cx="206492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400" i="1" dirty="0" smtClean="0"/>
              <a:t>PRL </a:t>
            </a:r>
            <a:r>
              <a:rPr lang="en-US" altLang="zh-CN" sz="1400" i="1" dirty="0"/>
              <a:t>112, 092001 (2014)</a:t>
            </a:r>
            <a:endParaRPr lang="zh-CN" altLang="en-US" sz="14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17" y="3785166"/>
            <a:ext cx="704108" cy="29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67" y="3753706"/>
            <a:ext cx="704108" cy="29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60797" y="6271995"/>
                <a:ext cx="3546933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400">
                              <a:latin typeface="Cambria Math"/>
                            </a:rPr>
                            <m:t>3872</m:t>
                          </m:r>
                        </m:e>
                      </m:d>
                      <m:r>
                        <a:rPr lang="en-US" altLang="zh-CN" sz="140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400">
                              <a:latin typeface="Cambria Math"/>
                            </a:rPr>
                            <m:t>3871.9±0.7±0.2</m:t>
                          </m:r>
                        </m:e>
                      </m:d>
                      <m:r>
                        <a:rPr lang="en-US" altLang="zh-CN" sz="14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altLang="zh-CN" sz="1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>
                          <a:latin typeface="Cambria Math"/>
                        </a:rPr>
                        <m:t>Γ</m:t>
                      </m:r>
                      <m:r>
                        <a:rPr lang="en-US" altLang="zh-CN" sz="1400">
                          <a:latin typeface="Cambria Math"/>
                        </a:rPr>
                        <m:t>&lt;2.4 </m:t>
                      </m:r>
                      <m:r>
                        <m:rPr>
                          <m:sty m:val="p"/>
                        </m:rPr>
                        <a:rPr lang="en-US" altLang="zh-CN" sz="140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 sz="14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797" y="6271995"/>
                <a:ext cx="35469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2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Observation of X(3823)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18156" y="1635250"/>
                <a:ext cx="9446380" cy="75688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smtClean="0"/>
                  <a:t>Using full Belle data set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772×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a:rPr lang="en-US" altLang="zh-CN" b="0" i="1" smtClean="0">
                        <a:latin typeface="Cambria Math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events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𝐵</m:t>
                    </m:r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𝛾</m:t>
                    </m:r>
                    <m:r>
                      <a:rPr lang="en-US" altLang="zh-CN" b="0" i="1" smtClean="0">
                        <a:latin typeface="Cambria Math"/>
                      </a:rPr>
                      <m:t>𝐾</m:t>
                    </m:r>
                  </m:oMath>
                </a14:m>
                <a:endParaRPr lang="en-US" altLang="zh-CN" smtClean="0"/>
              </a:p>
              <a:p>
                <a:r>
                  <a:rPr lang="en-US" altLang="zh-CN" smtClean="0"/>
                  <a:t>Five large data sets @BESIII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~4.1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f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/>
                          </a:rPr>
                          <m:t>b</m:t>
                        </m:r>
                      </m:e>
                      <m:sup>
                        <m:r>
                          <a:rPr lang="en-US" altLang="zh-CN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mtClean="0"/>
                  <a:t>) used,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𝛾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8156" y="1635250"/>
                <a:ext cx="9446380" cy="756886"/>
              </a:xfrm>
              <a:blipFill rotWithShape="1">
                <a:blip r:embed="rId2"/>
                <a:stretch>
                  <a:fillRect l="-194" t="-8065"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31" name="组合 30"/>
          <p:cNvGrpSpPr/>
          <p:nvPr/>
        </p:nvGrpSpPr>
        <p:grpSpPr>
          <a:xfrm>
            <a:off x="800553" y="2759677"/>
            <a:ext cx="3746953" cy="3040347"/>
            <a:chOff x="800553" y="2944343"/>
            <a:chExt cx="3746953" cy="3040347"/>
          </a:xfrm>
        </p:grpSpPr>
        <p:pic>
          <p:nvPicPr>
            <p:cNvPr id="11266" name="Picture 2" descr="Fig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53" y="3205014"/>
              <a:ext cx="3746953" cy="23380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6" name="Picture 10" descr="Belle-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24" y="3287971"/>
              <a:ext cx="679450" cy="525462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sp>
          <p:nvSpPr>
            <p:cNvPr id="7" name="矩形 6"/>
            <p:cNvSpPr/>
            <p:nvPr/>
          </p:nvSpPr>
          <p:spPr>
            <a:xfrm>
              <a:off x="2764197" y="2944343"/>
              <a:ext cx="1783309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1200" i="1" smtClean="0"/>
                <a:t>PRL 111, 032001 </a:t>
              </a:r>
              <a:r>
                <a:rPr lang="en-US" altLang="zh-CN" sz="1200" i="1"/>
                <a:t>(</a:t>
              </a:r>
              <a:r>
                <a:rPr lang="en-US" altLang="zh-CN" sz="1200" i="1" smtClean="0"/>
                <a:t>2013)</a:t>
              </a:r>
              <a:endParaRPr lang="zh-CN" altLang="en-US" sz="12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75657" y="5646136"/>
                  <a:ext cx="3371849" cy="338554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chemeClr val="dk1"/>
                      </a:solidFill>
                      <a:latin typeface="Cambria Math"/>
                    </a:defRPr>
                  </a:lvl1pPr>
                  <a:lvl2pPr>
                    <a:defRPr>
                      <a:solidFill>
                        <a:schemeClr val="dk1"/>
                      </a:solidFill>
                    </a:defRPr>
                  </a:lvl2pPr>
                  <a:lvl3pPr>
                    <a:defRPr>
                      <a:solidFill>
                        <a:schemeClr val="dk1"/>
                      </a:solidFill>
                    </a:defRPr>
                  </a:lvl3pPr>
                  <a:lvl4pPr>
                    <a:defRPr>
                      <a:solidFill>
                        <a:schemeClr val="dk1"/>
                      </a:solidFill>
                    </a:defRPr>
                  </a:lvl4pPr>
                  <a:lvl5pPr>
                    <a:defRPr>
                      <a:solidFill>
                        <a:schemeClr val="dk1"/>
                      </a:solidFill>
                    </a:defRPr>
                  </a:lvl5pPr>
                  <a:lvl6pPr>
                    <a:defRPr>
                      <a:solidFill>
                        <a:schemeClr val="dk1"/>
                      </a:solidFill>
                    </a:defRPr>
                  </a:lvl6pPr>
                  <a:lvl7pPr>
                    <a:defRPr>
                      <a:solidFill>
                        <a:schemeClr val="dk1"/>
                      </a:solidFill>
                    </a:defRPr>
                  </a:lvl7pPr>
                  <a:lvl8pPr>
                    <a:defRPr>
                      <a:solidFill>
                        <a:schemeClr val="dk1"/>
                      </a:solidFill>
                    </a:defRPr>
                  </a:lvl8pPr>
                  <a:lvl9pPr>
                    <a:defRPr>
                      <a:solidFill>
                        <a:schemeClr val="dk1"/>
                      </a:solidFill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>
                            <a:latin typeface="Cambria Math" charset="0"/>
                          </a:rPr>
                          <m:t>𝑀</m:t>
                        </m:r>
                        <m:r>
                          <a:rPr lang="en-US" altLang="zh-CN" sz="160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>
                                <a:latin typeface="Cambria Math" charset="0"/>
                              </a:rPr>
                              <m:t>3823.1±1.8±0.7</m:t>
                            </m:r>
                          </m:e>
                        </m:d>
                        <m:r>
                          <a:rPr lang="en-US" altLang="zh-CN" sz="160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charset="0"/>
                          </a:rPr>
                          <m:t>MeV</m:t>
                        </m:r>
                      </m:oMath>
                    </m:oMathPara>
                  </a14:m>
                  <a:endParaRPr lang="zh-CN" altLang="en-US" sz="160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657" y="5646136"/>
                  <a:ext cx="3371849" cy="3385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/>
          <p:cNvGrpSpPr/>
          <p:nvPr/>
        </p:nvGrpSpPr>
        <p:grpSpPr>
          <a:xfrm>
            <a:off x="4896349" y="2794632"/>
            <a:ext cx="4784053" cy="3712862"/>
            <a:chOff x="5450340" y="2435610"/>
            <a:chExt cx="4784053" cy="3712862"/>
          </a:xfrm>
        </p:grpSpPr>
        <p:pic>
          <p:nvPicPr>
            <p:cNvPr id="11268" name="Picture 4" descr="Fig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340" y="2435610"/>
              <a:ext cx="3665311" cy="326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630304" y="4123824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>
                  <a:solidFill>
                    <a:schemeClr val="accent1"/>
                  </a:solidFill>
                </a:rPr>
                <a:t>4.36 GeV</a:t>
              </a:r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852" y="3097214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>
                  <a:solidFill>
                    <a:schemeClr val="accent1"/>
                  </a:solidFill>
                </a:rPr>
                <a:t>4.23 GeV</a:t>
              </a:r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30304" y="5084471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>
                  <a:solidFill>
                    <a:schemeClr val="accent1"/>
                  </a:solidFill>
                </a:rPr>
                <a:t>4.60 GeV</a:t>
              </a:r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10622" y="4066674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>
                  <a:solidFill>
                    <a:schemeClr val="accent1"/>
                  </a:solidFill>
                </a:rPr>
                <a:t>4.42 GeV</a:t>
              </a:r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45650" y="5084470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>
                  <a:solidFill>
                    <a:schemeClr val="accent1"/>
                  </a:solidFill>
                </a:rPr>
                <a:t>Sum</a:t>
              </a:r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10621" y="3097213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>
                  <a:solidFill>
                    <a:schemeClr val="accent1"/>
                  </a:solidFill>
                </a:rPr>
                <a:t>4.26 GeV</a:t>
              </a:r>
              <a:endParaRPr lang="zh-CN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9021536" y="4629150"/>
              <a:ext cx="359228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9021536" y="4890407"/>
              <a:ext cx="359228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380763" y="4475261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mtClean="0">
                  <a:solidFill>
                    <a:srgbClr val="FF0000"/>
                  </a:solidFill>
                </a:rPr>
                <a:t>X(3823)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320938" y="4736518"/>
                  <a:ext cx="91345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/>
                          </a:rPr>
                          <m:t>𝜓</m:t>
                        </m:r>
                        <m:r>
                          <a:rPr lang="en-US" altLang="zh-CN" sz="1400" b="0" i="1" smtClean="0">
                            <a:latin typeface="Cambria Math"/>
                          </a:rPr>
                          <m:t>(3686)</m:t>
                        </m:r>
                      </m:oMath>
                    </m:oMathPara>
                  </a14:m>
                  <a:endParaRPr lang="zh-CN" altLang="en-US" sz="140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0938" y="4736518"/>
                  <a:ext cx="913455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接箭头连接符 19"/>
            <p:cNvCxnSpPr/>
            <p:nvPr/>
          </p:nvCxnSpPr>
          <p:spPr>
            <a:xfrm>
              <a:off x="8188779" y="5222972"/>
              <a:ext cx="0" cy="69613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8645650" y="5222969"/>
              <a:ext cx="0" cy="69613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41521" y="297588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7925243" y="5779140"/>
                  <a:ext cx="5760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5243" y="5779140"/>
                  <a:ext cx="576055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/>
                <p:cNvSpPr/>
                <p:nvPr/>
              </p:nvSpPr>
              <p:spPr>
                <a:xfrm>
                  <a:off x="8382114" y="5779140"/>
                  <a:ext cx="5760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altLang="zh-CN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28" name="矩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114" y="5779140"/>
                  <a:ext cx="576055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/>
            <p:cNvSpPr/>
            <p:nvPr/>
          </p:nvSpPr>
          <p:spPr>
            <a:xfrm>
              <a:off x="7925243" y="4400823"/>
              <a:ext cx="516628" cy="3356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767624" y="2544012"/>
            <a:ext cx="17833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115, 011803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11" y="2823334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3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088" y="675849"/>
            <a:ext cx="1393071" cy="16910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Charmonium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0270" y="1723440"/>
            <a:ext cx="3063867" cy="1181443"/>
          </a:xfrm>
        </p:spPr>
        <p:txBody>
          <a:bodyPr/>
          <a:lstStyle/>
          <a:p>
            <a:r>
              <a:rPr kumimoji="1" lang="en-US" altLang="zh-CN" dirty="0" err="1" smtClean="0"/>
              <a:t>Charmonium</a:t>
            </a:r>
            <a:r>
              <a:rPr kumimoji="1" lang="en-US" altLang="zh-CN" dirty="0" smtClean="0"/>
              <a:t> physics</a:t>
            </a:r>
          </a:p>
          <a:p>
            <a:r>
              <a:rPr kumimoji="1" lang="en-US" altLang="zh-CN" dirty="0" smtClean="0"/>
              <a:t>Potential mode succeeds for many years!</a:t>
            </a:r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9" name="组 78"/>
          <p:cNvGrpSpPr/>
          <p:nvPr/>
        </p:nvGrpSpPr>
        <p:grpSpPr>
          <a:xfrm>
            <a:off x="4812010" y="442288"/>
            <a:ext cx="6989061" cy="5480791"/>
            <a:chOff x="400172" y="1155032"/>
            <a:chExt cx="6989061" cy="5480791"/>
          </a:xfrm>
        </p:grpSpPr>
        <p:sp>
          <p:nvSpPr>
            <p:cNvPr id="77" name="矩形 76"/>
            <p:cNvSpPr/>
            <p:nvPr/>
          </p:nvSpPr>
          <p:spPr>
            <a:xfrm>
              <a:off x="400172" y="1155032"/>
              <a:ext cx="6989061" cy="54807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76" name="组 75"/>
            <p:cNvGrpSpPr/>
            <p:nvPr/>
          </p:nvGrpSpPr>
          <p:grpSpPr>
            <a:xfrm>
              <a:off x="400174" y="1270000"/>
              <a:ext cx="6827359" cy="5365823"/>
              <a:chOff x="412700" y="1153356"/>
              <a:chExt cx="6827359" cy="5365823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7334" y="1153356"/>
                <a:ext cx="6562725" cy="4981575"/>
              </a:xfrm>
              <a:prstGeom prst="rect">
                <a:avLst/>
              </a:prstGeom>
            </p:spPr>
          </p:pic>
          <p:grpSp>
            <p:nvGrpSpPr>
              <p:cNvPr id="41" name="组合 48"/>
              <p:cNvGrpSpPr/>
              <p:nvPr/>
            </p:nvGrpSpPr>
            <p:grpSpPr>
              <a:xfrm>
                <a:off x="412700" y="1378084"/>
                <a:ext cx="6547396" cy="4941513"/>
                <a:chOff x="412700" y="1378084"/>
                <a:chExt cx="6547396" cy="494151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文本框 41"/>
                    <p:cNvSpPr txBox="1"/>
                    <p:nvPr/>
                  </p:nvSpPr>
                  <p:spPr>
                    <a:xfrm>
                      <a:off x="1721222" y="5950265"/>
                      <a:ext cx="635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−+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3" name="文本框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21222" y="5950265"/>
                      <a:ext cx="635046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文本框 42"/>
                    <p:cNvSpPr txBox="1"/>
                    <p:nvPr/>
                  </p:nvSpPr>
                  <p:spPr>
                    <a:xfrm>
                      <a:off x="2579649" y="5943349"/>
                      <a:ext cx="635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−−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7" name="文本框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79649" y="5943349"/>
                      <a:ext cx="635046" cy="369332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文本框 43"/>
                    <p:cNvSpPr txBox="1"/>
                    <p:nvPr/>
                  </p:nvSpPr>
                  <p:spPr>
                    <a:xfrm>
                      <a:off x="3438076" y="5943349"/>
                      <a:ext cx="635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+−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8" name="文本框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38076" y="5943349"/>
                      <a:ext cx="635046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文本框 44"/>
                    <p:cNvSpPr txBox="1"/>
                    <p:nvPr/>
                  </p:nvSpPr>
                  <p:spPr>
                    <a:xfrm>
                      <a:off x="4296503" y="5950265"/>
                      <a:ext cx="635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++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9" name="文本框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96503" y="5950265"/>
                      <a:ext cx="635046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文本框 45"/>
                    <p:cNvSpPr txBox="1"/>
                    <p:nvPr/>
                  </p:nvSpPr>
                  <p:spPr>
                    <a:xfrm>
                      <a:off x="5154930" y="5943349"/>
                      <a:ext cx="635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++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0" name="文本框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4930" y="5943349"/>
                      <a:ext cx="635046" cy="36933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文本框 46"/>
                    <p:cNvSpPr txBox="1"/>
                    <p:nvPr/>
                  </p:nvSpPr>
                  <p:spPr>
                    <a:xfrm>
                      <a:off x="6013357" y="5950265"/>
                      <a:ext cx="635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++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1" name="文本框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13357" y="5950265"/>
                      <a:ext cx="635046" cy="36933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文本框 47"/>
                    <p:cNvSpPr txBox="1"/>
                    <p:nvPr/>
                  </p:nvSpPr>
                  <p:spPr>
                    <a:xfrm rot="16200000">
                      <a:off x="-236837" y="3248801"/>
                      <a:ext cx="166840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 smtClean="0"/>
                        <a:t>MASS [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a14:m>
                      <a:r>
                        <a:rPr lang="en-US" altLang="zh-CN" dirty="0" smtClean="0"/>
                        <a:t>]</a:t>
                      </a:r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" name="文本框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236837" y="3248801"/>
                      <a:ext cx="1668405" cy="369332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11667" t="-2190" r="-25000" b="-32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文本框 48"/>
                    <p:cNvSpPr txBox="1"/>
                    <p:nvPr/>
                  </p:nvSpPr>
                  <p:spPr>
                    <a:xfrm>
                      <a:off x="1033889" y="5930126"/>
                      <a:ext cx="554190" cy="3758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PC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6" name="文本框 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3889" y="5930126"/>
                      <a:ext cx="554190" cy="375872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文本框 49"/>
                    <p:cNvSpPr txBox="1"/>
                    <p:nvPr/>
                  </p:nvSpPr>
                  <p:spPr>
                    <a:xfrm>
                      <a:off x="1654051" y="5589240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1000" b="0" i="1">
                          <a:latin typeface="Cambria Math" panose="02040503050406030204" pitchFamily="18" charset="0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12" name="文本框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54051" y="5589240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文本框 50"/>
                    <p:cNvSpPr txBox="1"/>
                    <p:nvPr/>
                  </p:nvSpPr>
                  <p:spPr>
                    <a:xfrm>
                      <a:off x="1654053" y="3705606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′(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00" dirty="0"/>
                    </a:p>
                  </p:txBody>
                </p:sp>
              </mc:Choice>
              <mc:Fallback xmlns="">
                <p:sp>
                  <p:nvSpPr>
                    <p:cNvPr id="15" name="文本框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54053" y="3705606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文本框 51"/>
                    <p:cNvSpPr txBox="1"/>
                    <p:nvPr/>
                  </p:nvSpPr>
                  <p:spPr>
                    <a:xfrm>
                      <a:off x="1654052" y="2614033"/>
                      <a:ext cx="720000" cy="25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1050" b="0" i="0">
                          <a:latin typeface="Cambria Math" panose="02040503050406030204" pitchFamily="18" charset="0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6" name="文本框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54052" y="2614033"/>
                      <a:ext cx="720000" cy="252000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b="-46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文本框 52"/>
                    <p:cNvSpPr txBox="1"/>
                    <p:nvPr/>
                  </p:nvSpPr>
                  <p:spPr>
                    <a:xfrm>
                      <a:off x="1654051" y="1587777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文本框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54051" y="1587777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2533994" y="3613277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105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′(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18" name="文本框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994" y="3613277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2533995" y="3277970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105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′′(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19" name="文本框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995" y="3277970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2533995" y="5203918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1000" b="0" i="0">
                          <a:latin typeface="Cambria Math" panose="02040503050406030204" pitchFamily="18" charset="0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J</m:t>
                            </m:r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23" name="文本框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995" y="5203918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r="-1667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文本框 56"/>
                    <p:cNvSpPr txBox="1"/>
                    <p:nvPr/>
                  </p:nvSpPr>
                  <p:spPr>
                    <a:xfrm>
                      <a:off x="2533995" y="2551095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文本框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995" y="2551095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2533994" y="2258320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CN" sz="10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文本框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994" y="2258320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1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文本框 58"/>
                    <p:cNvSpPr txBox="1"/>
                    <p:nvPr/>
                  </p:nvSpPr>
                  <p:spPr>
                    <a:xfrm>
                      <a:off x="2536958" y="1378084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105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2" name="文本框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6958" y="1378084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2"/>
                      <a:stretch>
                        <a:fillRect b="-243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文本框 59"/>
                    <p:cNvSpPr txBox="1"/>
                    <p:nvPr/>
                  </p:nvSpPr>
                  <p:spPr>
                    <a:xfrm>
                      <a:off x="3392422" y="4013754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3" name="文本框 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92422" y="4013754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3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文本框 60"/>
                    <p:cNvSpPr txBox="1"/>
                    <p:nvPr/>
                  </p:nvSpPr>
                  <p:spPr>
                    <a:xfrm>
                      <a:off x="3392421" y="2921999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5" name="文本框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92421" y="2921999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4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文本框 61"/>
                    <p:cNvSpPr txBox="1"/>
                    <p:nvPr/>
                  </p:nvSpPr>
                  <p:spPr>
                    <a:xfrm>
                      <a:off x="3392420" y="1861273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6" name="文本框 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92420" y="1861273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5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文本框 62"/>
                    <p:cNvSpPr txBox="1"/>
                    <p:nvPr/>
                  </p:nvSpPr>
                  <p:spPr>
                    <a:xfrm>
                      <a:off x="4250849" y="4401108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7" name="文本框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50849" y="4401108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6"/>
                      <a:stretch>
                        <a:fillRect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文本框 63"/>
                    <p:cNvSpPr txBox="1"/>
                    <p:nvPr/>
                  </p:nvSpPr>
                  <p:spPr>
                    <a:xfrm>
                      <a:off x="4250848" y="3157132"/>
                      <a:ext cx="720001" cy="253916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1050" b="0" i="1">
                          <a:latin typeface="Cambria Math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>
                                    <a:latin typeface="Cambria Math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US" altLang="zh-CN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>
                                    <a:latin typeface="Cambria Math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38" name="文本框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50848" y="3157132"/>
                      <a:ext cx="720001" cy="253916"/>
                    </a:xfrm>
                    <a:prstGeom prst="rect">
                      <a:avLst/>
                    </a:prstGeom>
                    <a:blipFill rotWithShape="1">
                      <a:blip r:embed="rId27"/>
                      <a:stretch>
                        <a:fillRect r="-833" b="-2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文本框 64"/>
                    <p:cNvSpPr txBox="1"/>
                    <p:nvPr/>
                  </p:nvSpPr>
                  <p:spPr>
                    <a:xfrm>
                      <a:off x="4250848" y="2105604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9" name="文本框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50848" y="2105604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8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文本框 65"/>
                    <p:cNvSpPr txBox="1"/>
                    <p:nvPr/>
                  </p:nvSpPr>
                  <p:spPr>
                    <a:xfrm>
                      <a:off x="5109276" y="4140712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40" name="文本框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09276" y="4140712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29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文本框 66"/>
                    <p:cNvSpPr txBox="1"/>
                    <p:nvPr/>
                  </p:nvSpPr>
                  <p:spPr>
                    <a:xfrm>
                      <a:off x="5128630" y="1908531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42" name="文本框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28630" y="1908531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30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文本框 67"/>
                    <p:cNvSpPr txBox="1"/>
                    <p:nvPr/>
                  </p:nvSpPr>
                  <p:spPr>
                    <a:xfrm>
                      <a:off x="5965950" y="4013754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45" name="文本框 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65950" y="4013754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31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文本框 68"/>
                    <p:cNvSpPr txBox="1"/>
                    <p:nvPr/>
                  </p:nvSpPr>
                  <p:spPr>
                    <a:xfrm>
                      <a:off x="5965950" y="2867949"/>
                      <a:ext cx="720000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46" name="文本框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65950" y="2867949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32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文本框 69"/>
                    <p:cNvSpPr txBox="1"/>
                    <p:nvPr/>
                  </p:nvSpPr>
                  <p:spPr>
                    <a:xfrm>
                      <a:off x="5962890" y="1756737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47" name="文本框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62890" y="1756737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33"/>
                      <a:stretch>
                        <a:fillRect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文本框 70"/>
                    <p:cNvSpPr txBox="1"/>
                    <p:nvPr/>
                  </p:nvSpPr>
                  <p:spPr>
                    <a:xfrm>
                      <a:off x="5123892" y="2991581"/>
                      <a:ext cx="720000" cy="216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05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43" name="文本框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23892" y="2991581"/>
                      <a:ext cx="720000" cy="216000"/>
                    </a:xfrm>
                    <a:prstGeom prst="rect">
                      <a:avLst/>
                    </a:prstGeom>
                    <a:blipFill rotWithShape="0">
                      <a:blip r:embed="rId34"/>
                      <a:stretch>
                        <a:fillRect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2" name="直接连接符 13"/>
                <p:cNvCxnSpPr/>
                <p:nvPr/>
              </p:nvCxnSpPr>
              <p:spPr>
                <a:xfrm>
                  <a:off x="1199456" y="3501008"/>
                  <a:ext cx="5760640" cy="0"/>
                </a:xfrm>
                <a:prstGeom prst="line">
                  <a:avLst/>
                </a:prstGeom>
                <a:ln w="158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文本框 72"/>
                <p:cNvSpPr txBox="1"/>
                <p:nvPr/>
              </p:nvSpPr>
              <p:spPr>
                <a:xfrm>
                  <a:off x="5038530" y="4963887"/>
                  <a:ext cx="1872000" cy="2520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dirty="0" smtClean="0"/>
                    <a:t>predicted, discovered</a:t>
                  </a:r>
                  <a:endParaRPr lang="zh-CN" altLang="en-US" sz="1200" dirty="0"/>
                </a:p>
              </p:txBody>
            </p:sp>
            <p:sp>
              <p:nvSpPr>
                <p:cNvPr id="74" name="文本框 73"/>
                <p:cNvSpPr txBox="1"/>
                <p:nvPr/>
              </p:nvSpPr>
              <p:spPr>
                <a:xfrm>
                  <a:off x="5038530" y="5290458"/>
                  <a:ext cx="1872000" cy="252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dirty="0" smtClean="0"/>
                    <a:t>predicted, undiscovered</a:t>
                  </a:r>
                  <a:endParaRPr lang="zh-CN" altLang="en-US" sz="1200" dirty="0"/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2369976" y="6242180"/>
                <a:ext cx="46653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i="1" dirty="0" smtClean="0"/>
                  <a:t>Prediction: Barnes, Swanson, and Godfrey, PRD 72, 054026 (2005)</a:t>
                </a:r>
                <a:endParaRPr lang="zh-CN" altLang="en-US" sz="1200" i="1" dirty="0"/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13756" y="3353486"/>
            <a:ext cx="3811536" cy="25695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142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Observation of X(3823)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5" y="2160589"/>
                <a:ext cx="3829352" cy="343194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mtClean="0"/>
                  <a:t>A simultaneous fit of different data sets</a:t>
                </a:r>
              </a:p>
              <a:p>
                <a:r>
                  <a:rPr lang="en-US" altLang="zh-CN" smtClean="0"/>
                  <a:t>Significance is 6.7</a:t>
                </a:r>
                <a:r>
                  <a:rPr lang="el-GR" altLang="zh-CN" smtClean="0"/>
                  <a:t>σ</a:t>
                </a:r>
                <a:r>
                  <a:rPr lang="en-US" altLang="zh-CN" smtClean="0"/>
                  <a:t>, observation!</a:t>
                </a:r>
              </a:p>
              <a:p>
                <a:r>
                  <a:rPr lang="en-US" altLang="zh-CN" smtClean="0"/>
                  <a:t>Mass and narrow width agree with potential model prediction 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zh-CN" smtClean="0"/>
              </a:p>
              <a:p>
                <a:r>
                  <a:rPr lang="en-US" altLang="zh-CN" smtClean="0"/>
                  <a:t>Both Y(4360)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(4415)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lineshape give reasonable description</a:t>
                </a:r>
                <a:endParaRPr lang="zh-CN" altLang="en-US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5" y="2160589"/>
                <a:ext cx="3829352" cy="3431947"/>
              </a:xfrm>
              <a:blipFill rotWithShape="1">
                <a:blip r:embed="rId2"/>
                <a:stretch>
                  <a:fillRect l="-318" t="-1066" r="-2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290" name="Picture 2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03" y="2199340"/>
            <a:ext cx="4844143" cy="165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ig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03" y="3917267"/>
            <a:ext cx="4762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799294" y="1937409"/>
            <a:ext cx="17833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115, 011803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82" y="2233292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35336" y="5826950"/>
                <a:ext cx="4447267" cy="58477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dk1"/>
                    </a:solidFill>
                    <a:latin typeface="Cambria Math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charset="0"/>
                        </a:rPr>
                        <m:t>𝑀</m:t>
                      </m:r>
                      <m:r>
                        <a:rPr lang="en-US" altLang="zh-CN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 charset="0"/>
                            </a:rPr>
                            <m:t>3821.7±1.3±0.7</m:t>
                          </m:r>
                        </m:e>
                      </m:d>
                      <m:r>
                        <a:rPr lang="en-US" altLang="zh-CN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charset="0"/>
                        </a:rPr>
                        <m:t>MeV</m:t>
                      </m:r>
                    </m:oMath>
                  </m:oMathPara>
                </a14:m>
                <a:endParaRPr lang="en-US" altLang="zh-CN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Γ</m:t>
                    </m:r>
                    <m:r>
                      <a:rPr lang="en-US" altLang="zh-CN">
                        <a:latin typeface="Cambria Math" charset="0"/>
                      </a:rPr>
                      <m:t>&lt;16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MeV</m:t>
                    </m:r>
                  </m:oMath>
                </a14:m>
                <a:r>
                  <a:rPr lang="zh-CN" altLang="en-US"/>
                  <a:t> </a:t>
                </a:r>
                <a:r>
                  <a:rPr lang="en-US" altLang="zh-CN"/>
                  <a:t>@90% C.L</a:t>
                </a:r>
                <a:r>
                  <a:rPr lang="en-US" altLang="zh-CN" smtClean="0"/>
                  <a:t>. Consistent with Belle</a:t>
                </a:r>
                <a:endParaRPr lang="zh-CN" altLang="en-US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36" y="5826950"/>
                <a:ext cx="4447267" cy="584775"/>
              </a:xfrm>
              <a:prstGeom prst="rect">
                <a:avLst/>
              </a:prstGeom>
              <a:blipFill rotWithShape="1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0" y="2233292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59951" y="2887912"/>
                <a:ext cx="51809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>
                    <a:solidFill>
                      <a:srgbClr val="FF0000"/>
                    </a:solidFill>
                  </a:rPr>
                  <a:t>6</a:t>
                </a:r>
                <a:r>
                  <a:rPr lang="en-US" altLang="zh-CN" sz="1200" b="1" smtClean="0">
                    <a:solidFill>
                      <a:srgbClr val="FF0000"/>
                    </a:solidFill>
                  </a:rPr>
                  <a:t>.7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/>
                      </a:rPr>
                      <m:t>𝝈</m:t>
                    </m:r>
                  </m:oMath>
                </a14:m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951" y="2887912"/>
                <a:ext cx="518091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5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Search for X(4140)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/>
              <p:cNvSpPr>
                <a:spLocks noGrp="1"/>
              </p:cNvSpPr>
              <p:nvPr>
                <p:ph idx="1"/>
              </p:nvPr>
            </p:nvSpPr>
            <p:spPr>
              <a:xfrm>
                <a:off x="693663" y="1744211"/>
                <a:ext cx="9748459" cy="17216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CDF first reported evidence </a:t>
                </a:r>
                <a:r>
                  <a:rPr lang="en-US" altLang="zh-CN" smtClean="0"/>
                  <a:t>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𝑋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4140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𝜓𝜙</m:t>
                    </m:r>
                  </m:oMath>
                </a14:m>
                <a:r>
                  <a:rPr lang="en-US" altLang="zh-CN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𝜓𝜙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, also claimed by D0 and </a:t>
                </a:r>
                <a:r>
                  <a:rPr lang="en-US" altLang="zh-CN" dirty="0" smtClean="0"/>
                  <a:t>CMS. Not </a:t>
                </a:r>
                <a:r>
                  <a:rPr lang="en-US" altLang="zh-CN" dirty="0"/>
                  <a:t>seen by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, Belle (B decays and </a:t>
                </a:r>
                <a:r>
                  <a:rPr lang="en-US" altLang="zh-CN" dirty="0" err="1"/>
                  <a:t>γγ</a:t>
                </a:r>
                <a:r>
                  <a:rPr lang="en-US" altLang="zh-CN" dirty="0"/>
                  <a:t> events), or </a:t>
                </a:r>
                <a:r>
                  <a:rPr lang="en-US" altLang="zh-CN"/>
                  <a:t>BABAR </a:t>
                </a:r>
              </a:p>
              <a:p>
                <a:r>
                  <a:rPr lang="en-US" altLang="zh-CN" smtClean="0"/>
                  <a:t>At BESIII, no significant signal is observed via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𝛾𝜙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altLang="zh-CN" smtClean="0"/>
                  <a:t> @4.23, 4.26 and 4.36 GeV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663" y="1744211"/>
                <a:ext cx="9748459" cy="1721600"/>
              </a:xfrm>
              <a:blipFill rotWithShape="1">
                <a:blip r:embed="rId2"/>
                <a:stretch>
                  <a:fillRect l="-188" t="-2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21" y="3094978"/>
            <a:ext cx="3110850" cy="3059992"/>
          </a:xfrm>
          <a:prstGeom prst="rect">
            <a:avLst/>
          </a:prstGeom>
        </p:spPr>
      </p:pic>
      <p:pic>
        <p:nvPicPr>
          <p:cNvPr id="13314" name="Picture 2" descr="Fig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81" y="31641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7542853" y="2883498"/>
            <a:ext cx="1721946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91, 032002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68700" y="4129857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>
                <a:solidFill>
                  <a:schemeClr val="accent1"/>
                </a:solidFill>
              </a:rPr>
              <a:t>4.23 GeV</a:t>
            </a:r>
            <a:endParaRPr lang="zh-CN" altLang="en-US" sz="120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8700" y="5661608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>
                <a:solidFill>
                  <a:schemeClr val="accent1"/>
                </a:solidFill>
              </a:rPr>
              <a:t>4.36 GeV</a:t>
            </a:r>
            <a:endParaRPr lang="zh-CN" altLang="en-US" sz="12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38854" y="565661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>
                <a:solidFill>
                  <a:schemeClr val="accent1"/>
                </a:solidFill>
              </a:rPr>
              <a:t>Sum</a:t>
            </a:r>
            <a:endParaRPr lang="zh-CN" altLang="en-US" sz="120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03825" y="4135865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>
                <a:solidFill>
                  <a:schemeClr val="accent1"/>
                </a:solidFill>
              </a:rPr>
              <a:t>4.26 GeV</a:t>
            </a:r>
            <a:endParaRPr lang="zh-CN" altLang="en-US" sz="1200">
              <a:solidFill>
                <a:schemeClr val="accent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14" y="3245664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39" y="3243305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14" y="4764221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39" y="4761862"/>
            <a:ext cx="352054" cy="14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2501695" y="2928252"/>
            <a:ext cx="17556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102, 242002(2009)</a:t>
            </a:r>
            <a:endParaRPr lang="zh-CN" altLang="en-US" sz="1200" i="1" dirty="0"/>
          </a:p>
        </p:txBody>
      </p:sp>
      <p:pic>
        <p:nvPicPr>
          <p:cNvPr id="13316" name="Picture 4" descr="cdf fnal 的图像结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71" y="3245664"/>
            <a:ext cx="705901" cy="7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The Y states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占位符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mtClean="0"/>
                  <a:t>Can be directly produced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annihilation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mtClean="0"/>
                  <a:t>Not be seen from the inclusive hadronic cross section (R-scan): measure exclusive hadronic cross section at BESIII</a:t>
                </a:r>
                <a:endParaRPr lang="zh-CN" altLang="en-US"/>
              </a:p>
            </p:txBody>
          </p:sp>
        </mc:Choice>
        <mc:Fallback xmlns="">
          <p:sp>
            <p:nvSpPr>
              <p:cNvPr id="2" name="文本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t="-7801" b="-78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588281" y="4368129"/>
            <a:ext cx="2626457" cy="2106149"/>
            <a:chOff x="7054396" y="1265701"/>
            <a:chExt cx="2626457" cy="2106149"/>
          </a:xfrm>
        </p:grpSpPr>
        <p:pic>
          <p:nvPicPr>
            <p:cNvPr id="15362" name="Picture 2" descr="Fig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396" y="1496559"/>
              <a:ext cx="2626457" cy="1875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www.case-scenario.com/img/babar/collaboration_case-scenario-babar-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477" y="1615864"/>
              <a:ext cx="519238" cy="43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7977694" y="1265701"/>
              <a:ext cx="1703159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1200" i="1" smtClean="0"/>
                <a:t>PRL 95, 142001 </a:t>
              </a:r>
              <a:r>
                <a:rPr lang="en-US" altLang="zh-CN" sz="1200" i="1"/>
                <a:t>(</a:t>
              </a:r>
              <a:r>
                <a:rPr lang="en-US" altLang="zh-CN" sz="1200" i="1" smtClean="0"/>
                <a:t>2005)</a:t>
              </a:r>
              <a:endParaRPr lang="zh-CN" altLang="en-US" sz="1200" i="1" dirty="0"/>
            </a:p>
          </p:txBody>
        </p:sp>
      </p:grpSp>
      <p:pic>
        <p:nvPicPr>
          <p:cNvPr id="15364" name="Picture 4" descr="Fig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68827" y="4598987"/>
            <a:ext cx="2638060" cy="19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431428" y="4368128"/>
            <a:ext cx="167545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86, 051102(2012)</a:t>
            </a:r>
            <a:endParaRPr lang="zh-CN" altLang="en-US" sz="1200" i="1" dirty="0"/>
          </a:p>
        </p:txBody>
      </p:sp>
      <p:pic>
        <p:nvPicPr>
          <p:cNvPr id="15366" name="Picture 6" descr="Fig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09415" y="4598987"/>
            <a:ext cx="2816228" cy="20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Belle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81" y="4653933"/>
            <a:ext cx="326432" cy="2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7408670" y="4342367"/>
            <a:ext cx="1736822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110, 252002(2013)</a:t>
            </a:r>
            <a:endParaRPr lang="zh-CN" altLang="en-US" sz="1200" i="1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677333" y="2160589"/>
            <a:ext cx="2849637" cy="1643968"/>
          </a:xfrm>
        </p:spPr>
        <p:txBody>
          <a:bodyPr>
            <a:normAutofit/>
          </a:bodyPr>
          <a:lstStyle/>
          <a:p>
            <a:r>
              <a:rPr lang="en-US" altLang="zh-CN" smtClean="0"/>
              <a:t>BESIII result is inconsistent with a single peak for Y(4260)</a:t>
            </a:r>
          </a:p>
          <a:p>
            <a:r>
              <a:rPr lang="en-US" altLang="zh-CN" smtClean="0"/>
              <a:t>The check of Y(4008) needs more data</a:t>
            </a:r>
            <a:endParaRPr lang="zh-CN" altLang="en-US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84" y="2062843"/>
            <a:ext cx="6535129" cy="207645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7984672" y="4931139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>
                <a:solidFill>
                  <a:srgbClr val="FF0000"/>
                </a:solidFill>
              </a:rPr>
              <a:t>Y(4008)?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6207" y="2952749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>
                <a:solidFill>
                  <a:srgbClr val="FF0000"/>
                </a:solidFill>
              </a:rPr>
              <a:t>Y(4008)?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25555" y="1900790"/>
            <a:ext cx="1689886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 i="1"/>
            </a:lvl1pPr>
          </a:lstStyle>
          <a:p>
            <a:r>
              <a:rPr lang="en-US" altLang="zh-CN"/>
              <a:t>BESIII preliminary</a:t>
            </a:r>
            <a:endParaRPr lang="zh-CN" alt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43" y="2305062"/>
            <a:ext cx="462294" cy="19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378" y="2275444"/>
            <a:ext cx="462294" cy="19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3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75305" y="2078946"/>
                <a:ext cx="5262126" cy="388077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𝜎</m:t>
                    </m:r>
                    <m:r>
                      <a:rPr lang="en-US" altLang="zh-CN" b="0" i="1" smtClean="0">
                        <a:latin typeface="Cambria Math"/>
                      </a:rPr>
                      <m:t>(</m:t>
                    </m:r>
                    <m:r>
                      <a:rPr lang="en-US" altLang="zh-CN" b="0" i="1" smtClean="0">
                        <a:latin typeface="Cambria Math"/>
                      </a:rPr>
                      <m:t>𝑒𝑒</m:t>
                    </m:r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zh-CN" b="0" i="1" smtClean="0">
                            <a:latin typeface="Cambria Math"/>
                          </a:rPr>
                          <m:t>𝜓</m:t>
                        </m:r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is about half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</a:rPr>
                      <m:t>𝜎</m:t>
                    </m:r>
                    <m:r>
                      <a:rPr lang="en-US" altLang="zh-CN" i="1">
                        <a:latin typeface="Cambria Math"/>
                      </a:rPr>
                      <m:t>(</m:t>
                    </m:r>
                    <m:r>
                      <a:rPr lang="en-US" altLang="zh-CN" i="1">
                        <a:latin typeface="Cambria Math"/>
                      </a:rPr>
                      <m:t>𝑒𝑒</m:t>
                    </m:r>
                    <m:r>
                      <a:rPr lang="en-US" altLang="zh-CN" i="1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zh-CN" i="1">
                            <a:latin typeface="Cambria Math"/>
                          </a:rPr>
                          <m:t>𝜓</m:t>
                        </m:r>
                      </m:den>
                    </m:f>
                    <m:r>
                      <a:rPr lang="en-US" altLang="zh-CN" i="1">
                        <a:latin typeface="Cambria Math"/>
                      </a:rPr>
                      <m:t>)</m:t>
                    </m:r>
                  </m:oMath>
                </a14:m>
                <a:r>
                  <a:rPr lang="zh-CN" altLang="en-US"/>
                  <a:t> </a:t>
                </a:r>
                <a:endParaRPr lang="en-US" altLang="zh-CN" smtClean="0"/>
              </a:p>
              <a:p>
                <a:r>
                  <a:rPr lang="en-US" altLang="zh-CN" smtClean="0"/>
                  <a:t>Y(4260) is not significant</a:t>
                </a:r>
              </a:p>
              <a:p>
                <a:r>
                  <a:rPr lang="en-US" altLang="zh-CN" smtClean="0"/>
                  <a:t>Maximum cross section is around 4.23GeV</a:t>
                </a:r>
              </a:p>
              <a:p>
                <a:r>
                  <a:rPr lang="en-US" altLang="zh-CN" smtClean="0"/>
                  <a:t>Rich Y states/structures between 4.2~4.3GeV</a:t>
                </a:r>
              </a:p>
              <a:p>
                <a:endParaRPr lang="zh-CN" altLang="en-US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5305" y="2078946"/>
                <a:ext cx="5262126" cy="3880773"/>
              </a:xfrm>
              <a:blipFill rotWithShape="1">
                <a:blip r:embed="rId3"/>
                <a:stretch>
                  <a:fillRect l="-232" t="-10989" r="-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31" y="1551214"/>
            <a:ext cx="3514783" cy="50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00" y="1815204"/>
            <a:ext cx="850646" cy="36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80" y="4089582"/>
            <a:ext cx="850646" cy="36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7678353" y="1444380"/>
            <a:ext cx="1736822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115, 112003(2015)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011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(3686)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89"/>
                <a:ext cx="5035397" cy="1047975"/>
              </a:xfrm>
            </p:spPr>
            <p:txBody>
              <a:bodyPr/>
              <a:lstStyle/>
              <a:p>
                <a:r>
                  <a:rPr lang="en-US" altLang="zh-CN" smtClean="0"/>
                  <a:t>BESIII confirms the lineshape for the Y(4360)</a:t>
                </a:r>
              </a:p>
              <a:p>
                <a:r>
                  <a:rPr lang="en-US" altLang="zh-CN" smtClean="0"/>
                  <a:t>No evidence 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𝑌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4260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(3686)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89"/>
                <a:ext cx="5035397" cy="1047975"/>
              </a:xfrm>
              <a:blipFill rotWithShape="1">
                <a:blip r:embed="rId3"/>
                <a:stretch>
                  <a:fillRect l="-242" t="-3488" r="-23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7" y="3311230"/>
            <a:ext cx="4499648" cy="32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Fig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07" y="1647624"/>
            <a:ext cx="3402113" cy="20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ig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19" y="4051927"/>
            <a:ext cx="3380014" cy="24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7924726" y="3810025"/>
            <a:ext cx="167545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91, 112007(2015)</a:t>
            </a:r>
            <a:endParaRPr lang="zh-CN" altLang="en-US" sz="1200" i="1" dirty="0"/>
          </a:p>
        </p:txBody>
      </p:sp>
      <p:sp>
        <p:nvSpPr>
          <p:cNvPr id="9" name="矩形 8"/>
          <p:cNvSpPr/>
          <p:nvPr/>
        </p:nvSpPr>
        <p:spPr>
          <a:xfrm>
            <a:off x="7846661" y="1404201"/>
            <a:ext cx="170315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98, 212001 </a:t>
            </a:r>
            <a:r>
              <a:rPr lang="en-US" altLang="zh-CN" sz="1200" i="1"/>
              <a:t>(</a:t>
            </a:r>
            <a:r>
              <a:rPr lang="en-US" altLang="zh-CN" sz="1200" i="1" smtClean="0"/>
              <a:t>2007)</a:t>
            </a:r>
            <a:endParaRPr lang="zh-CN" alt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8165" y="3173669"/>
            <a:ext cx="1689886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 i="1"/>
            </a:lvl1pPr>
          </a:lstStyle>
          <a:p>
            <a:r>
              <a:rPr lang="en-US" altLang="zh-CN"/>
              <a:t>BESIII preliminary</a:t>
            </a:r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07" y="3586854"/>
            <a:ext cx="850646" cy="36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case-scenario.com/img/babar/collaboration_case-scenario-babar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40" y="1754656"/>
            <a:ext cx="746179" cy="6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elle-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74" y="4152501"/>
            <a:ext cx="326432" cy="2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77334" y="609600"/>
                <a:ext cx="9830102" cy="13208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and</m:t>
                    </m:r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mtClean="0"/>
                  <a:t> </a:t>
                </a:r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4" y="609600"/>
                <a:ext cx="9830102" cy="13208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79989" y="1662567"/>
                <a:ext cx="8596668" cy="137303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𝜋𝜋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line shape is clearly different from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𝜋𝜋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shape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𝜋𝜋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shape appears to be consistent with two peaks</a:t>
                </a:r>
              </a:p>
              <a:p>
                <a:r>
                  <a:rPr lang="en-US" altLang="zh-CN" smtClean="0"/>
                  <a:t>Born cross section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𝑒𝑒</m:t>
                    </m:r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is about half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𝑒𝑒</m:t>
                    </m:r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989" y="1662567"/>
                <a:ext cx="8596668" cy="1373033"/>
              </a:xfrm>
              <a:blipFill rotWithShape="1">
                <a:blip r:embed="rId3"/>
                <a:stretch>
                  <a:fillRect l="-142" t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761663"/>
            <a:ext cx="4104594" cy="99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00" y="3122039"/>
            <a:ext cx="3504957" cy="263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3" y="3533622"/>
            <a:ext cx="3574597" cy="258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66978" y="2902231"/>
            <a:ext cx="1689886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 i="1"/>
            </a:lvl1pPr>
          </a:lstStyle>
          <a:p>
            <a:r>
              <a:rPr lang="en-US" altLang="zh-CN"/>
              <a:t>BESIII preliminary</a:t>
            </a:r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77" y="3326921"/>
            <a:ext cx="642451" cy="2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037646" y="2819941"/>
            <a:ext cx="17833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113, 212002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2014)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4635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𝑋</m:t>
                    </m:r>
                    <m:r>
                      <a:rPr lang="en-US" altLang="zh-CN" b="0" i="1" smtClean="0">
                        <a:latin typeface="Cambria Math"/>
                      </a:rPr>
                      <m:t>+(</m:t>
                    </m:r>
                    <m:r>
                      <a:rPr lang="en-US" altLang="zh-CN" b="0" i="1" smtClean="0">
                        <a:latin typeface="Cambria Math"/>
                      </a:rPr>
                      <m:t>𝜋𝜋</m:t>
                    </m:r>
                    <m:r>
                      <a:rPr lang="en-US" altLang="zh-CN" b="0" i="1" smtClean="0">
                        <a:latin typeface="Cambria Math"/>
                      </a:rPr>
                      <m:t>, </m:t>
                    </m:r>
                    <m:r>
                      <a:rPr lang="en-US" altLang="zh-CN" b="0" i="1" smtClean="0">
                        <a:latin typeface="Cambria Math"/>
                      </a:rPr>
                      <m:t>𝛾</m:t>
                    </m:r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334" y="2160589"/>
                <a:ext cx="4184035" cy="112961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𝛾</m:t>
                    </m:r>
                    <m:r>
                      <a:rPr lang="en-US" altLang="zh-CN" b="0" i="1" smtClean="0">
                        <a:latin typeface="Cambria Math"/>
                      </a:rPr>
                      <m:t>𝑋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3872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𝛾𝜋𝜋</m:t>
                    </m:r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endParaRPr lang="en-US" altLang="zh-CN" smtClean="0"/>
              </a:p>
              <a:p>
                <a:r>
                  <a:rPr lang="en-US" altLang="zh-CN" smtClean="0"/>
                  <a:t>Data suggests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𝑌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4260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𝛾</m:t>
                    </m:r>
                    <m:r>
                      <a:rPr lang="en-US" altLang="zh-CN" b="0" i="1" smtClean="0">
                        <a:latin typeface="Cambria Math"/>
                      </a:rPr>
                      <m:t>𝑋</m:t>
                    </m:r>
                    <m:r>
                      <a:rPr lang="en-US" altLang="zh-CN" b="0" i="1" smtClean="0">
                        <a:latin typeface="Cambria Math"/>
                      </a:rPr>
                      <m:t>(3872)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334" y="2160589"/>
                <a:ext cx="4184035" cy="1129618"/>
              </a:xfrm>
              <a:blipFill rotWithShape="1">
                <a:blip r:embed="rId3"/>
                <a:stretch>
                  <a:fillRect l="-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089970" y="2160590"/>
                <a:ext cx="4184034" cy="11132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𝑋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3823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𝛾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smtClean="0"/>
              </a:p>
              <a:p>
                <a:r>
                  <a:rPr lang="en-US" altLang="zh-CN" smtClean="0"/>
                  <a:t>Data can not distinguish Y(4360)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(4415)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6" name="内容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089970" y="2160590"/>
                <a:ext cx="4184034" cy="1113290"/>
              </a:xfrm>
              <a:blipFill rotWithShape="1">
                <a:blip r:embed="rId4"/>
                <a:stretch>
                  <a:fillRect l="-437" b="-1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30" y="3543343"/>
            <a:ext cx="3538765" cy="249092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99" y="3780013"/>
            <a:ext cx="642451" cy="2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5322433" y="3412671"/>
            <a:ext cx="3528333" cy="2666061"/>
            <a:chOff x="5029198" y="3412671"/>
            <a:chExt cx="3528333" cy="266606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198" y="3498876"/>
              <a:ext cx="3528333" cy="2579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870121" y="3412671"/>
              <a:ext cx="2432958" cy="195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6981181" y="3372142"/>
            <a:ext cx="17833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115, 011803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p:sp>
        <p:nvSpPr>
          <p:cNvPr id="14" name="矩形 13"/>
          <p:cNvSpPr/>
          <p:nvPr/>
        </p:nvSpPr>
        <p:spPr>
          <a:xfrm>
            <a:off x="2564303" y="3363978"/>
            <a:ext cx="1783309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112, 092001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2014)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352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𝜔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𝑐𝐽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8434" name="Picture 2" descr="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4" y="1853293"/>
            <a:ext cx="32194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266852" y="1410449"/>
            <a:ext cx="173682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PRL 114, 092003(2015)</a:t>
            </a:r>
          </a:p>
          <a:p>
            <a:r>
              <a:rPr lang="en-US" altLang="zh-CN" sz="1200" i="1"/>
              <a:t>PRD 93, 011102 (2016</a:t>
            </a:r>
            <a:r>
              <a:rPr lang="en-US" altLang="zh-CN" sz="1200" i="1" smtClean="0"/>
              <a:t>)</a:t>
            </a:r>
            <a:endParaRPr lang="zh-CN" altLang="en-US" sz="1200" i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904587"/>
            <a:ext cx="522515" cy="22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接连接符 8"/>
          <p:cNvCxnSpPr/>
          <p:nvPr/>
        </p:nvCxnSpPr>
        <p:spPr>
          <a:xfrm>
            <a:off x="4060822" y="3298371"/>
            <a:ext cx="43096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986" y="4759779"/>
            <a:ext cx="43096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55373" y="1369335"/>
                <a:ext cx="3216009" cy="6463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𝑀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4226±8±6</m:t>
                          </m:r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altLang="zh-CN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/>
                        </a:rPr>
                        <m:t>Γ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39±12±2</m:t>
                          </m:r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373" y="1369335"/>
                <a:ext cx="3216009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74029" y="2953531"/>
            <a:ext cx="280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</a:rPr>
              <a:t>Inconsistent with Y(4260)</a:t>
            </a:r>
            <a:endParaRPr lang="zh-CN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74029" y="3858986"/>
                <a:ext cx="2713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mtClean="0"/>
                  <a:t>No significant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𝑒𝑒</m:t>
                    </m:r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𝜔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029" y="3858986"/>
                <a:ext cx="2713372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022" t="-9836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74029" y="5297447"/>
                <a:ext cx="3214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mtClean="0"/>
                  <a:t>Can be described by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(4415)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029" y="5297447"/>
                <a:ext cx="3214534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708" t="-9836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455373" y="2015666"/>
                <a:ext cx="3216009" cy="95410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smtClean="0"/>
                  <a:t>A new structure?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/>
                      </a:rPr>
                      <m:t>𝜓</m:t>
                    </m:r>
                    <m:r>
                      <a:rPr lang="en-US" altLang="zh-CN" sz="1400" b="0" i="1" smtClean="0">
                        <a:latin typeface="Cambria Math"/>
                      </a:rPr>
                      <m:t>(4</m:t>
                    </m:r>
                    <m:r>
                      <a:rPr lang="en-US" altLang="zh-CN" sz="1400" b="0" i="1" smtClean="0">
                        <a:latin typeface="Cambria Math"/>
                      </a:rPr>
                      <m:t>𝑆</m:t>
                    </m:r>
                    <m:r>
                      <a:rPr lang="en-US" altLang="zh-CN" sz="1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1400" smtClean="0"/>
                  <a:t>? </a:t>
                </a:r>
                <a:r>
                  <a:rPr lang="en-US" altLang="zh-CN" sz="1400" i="1" smtClean="0"/>
                  <a:t>EPJC 74, 3208(2014)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smtClean="0"/>
                  <a:t>Tetraquark? </a:t>
                </a:r>
                <a:r>
                  <a:rPr lang="en-US" altLang="zh-CN" sz="1400" i="1" smtClean="0"/>
                  <a:t>PRD 91, 117501(2015)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smtClean="0"/>
                  <a:t>Threshold effect?</a:t>
                </a:r>
                <a:endParaRPr lang="zh-CN" altLang="en-US" sz="140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373" y="2015666"/>
                <a:ext cx="3216009" cy="954107"/>
              </a:xfrm>
              <a:prstGeom prst="rect">
                <a:avLst/>
              </a:prstGeom>
              <a:blipFill rotWithShape="1">
                <a:blip r:embed="rId8"/>
                <a:stretch>
                  <a:fillRect l="-189" t="-629"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mtClean="0"/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</a:rPr>
                          <m:t>𝜂</m:t>
                        </m:r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𝜂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87921" y="1793196"/>
                <a:ext cx="4184035" cy="1230039"/>
              </a:xfrm>
            </p:spPr>
            <p:txBody>
              <a:bodyPr/>
              <a:lstStyle/>
              <a:p>
                <a:r>
                  <a:rPr lang="en-US" altLang="zh-CN" smtClean="0"/>
                  <a:t>Agree with previous results with improved precision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4160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r>
                      <a:rPr lang="en-US" altLang="zh-CN" b="0" i="1" smtClean="0">
                        <a:latin typeface="Cambria Math"/>
                      </a:rPr>
                      <m:t>𝜂</m:t>
                    </m:r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87921" y="1793196"/>
                <a:ext cx="4184035" cy="1230039"/>
              </a:xfrm>
              <a:blipFill rotWithShape="1">
                <a:blip r:embed="rId3"/>
                <a:stretch>
                  <a:fillRect l="-437" t="-2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081806" y="1762694"/>
                <a:ext cx="4184034" cy="1399040"/>
              </a:xfrm>
            </p:spPr>
            <p:txBody>
              <a:bodyPr/>
              <a:lstStyle/>
              <a:p>
                <a:r>
                  <a:rPr lang="en-US" altLang="zh-CN" smtClean="0"/>
                  <a:t>Fit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(4160)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  <m:r>
                      <a:rPr lang="en-US" altLang="zh-CN" b="0" i="1" smtClean="0">
                        <a:latin typeface="Cambria Math"/>
                      </a:rPr>
                      <m:t>(4415)</m:t>
                    </m:r>
                  </m:oMath>
                </a14:m>
                <a:endParaRPr lang="en-US" altLang="zh-CN" smtClean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𝜎</m:t>
                    </m:r>
                    <m:r>
                      <a:rPr lang="en-US" altLang="zh-CN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𝜂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zh-CN" b="0" i="1" smtClean="0">
                            <a:latin typeface="Cambria Math"/>
                          </a:rPr>
                          <m:t>𝜓</m:t>
                        </m:r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much lower than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𝜎</m:t>
                    </m:r>
                    <m:r>
                      <a:rPr lang="en-US" altLang="zh-CN" b="0" i="1" smtClean="0">
                        <a:latin typeface="Cambria Math"/>
                      </a:rPr>
                      <m:t>(</m:t>
                    </m:r>
                    <m:r>
                      <a:rPr lang="en-US" altLang="zh-CN" b="0" i="1" smtClean="0">
                        <a:latin typeface="Cambria Math"/>
                      </a:rPr>
                      <m:t>𝜂</m:t>
                    </m:r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zh-CN" b="0" i="1" smtClean="0">
                            <a:latin typeface="Cambria Math"/>
                          </a:rPr>
                          <m:t>𝜓</m:t>
                        </m:r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that is different from NRQCD calculation</a:t>
                </a:r>
                <a:endParaRPr lang="zh-CN" altLang="en-US"/>
              </a:p>
            </p:txBody>
          </p:sp>
        </mc:Choice>
        <mc:Fallback xmlns="">
          <p:sp>
            <p:nvSpPr>
              <p:cNvPr id="6" name="内容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081806" y="1762694"/>
                <a:ext cx="4184034" cy="1399040"/>
              </a:xfrm>
              <a:blipFill rotWithShape="1">
                <a:blip r:embed="rId4"/>
                <a:stretch>
                  <a:fillRect l="-437" t="-2609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0482" name="Picture 2" descr="Fig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3281816"/>
            <a:ext cx="3861707" cy="288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06" y="3824942"/>
            <a:ext cx="642451" cy="2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988847" y="3023235"/>
            <a:ext cx="1721946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PRD 91, 112005 </a:t>
            </a:r>
            <a:r>
              <a:rPr lang="en-US" altLang="zh-CN" sz="1200" i="1"/>
              <a:t>(</a:t>
            </a:r>
            <a:r>
              <a:rPr lang="en-US" altLang="zh-CN" sz="1200" i="1" smtClean="0"/>
              <a:t>2015)</a:t>
            </a:r>
            <a:endParaRPr lang="zh-CN" altLang="en-US" sz="1200" i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24" y="3223753"/>
            <a:ext cx="4456824" cy="308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35" y="3405842"/>
            <a:ext cx="642451" cy="2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7699641" y="3077089"/>
            <a:ext cx="1415772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200" i="1" smtClean="0"/>
              <a:t>arXiv: 1605.03256</a:t>
            </a:r>
            <a:endParaRPr lang="zh-CN" alt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729832" y="3699908"/>
                <a:ext cx="79541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100" b="1" i="1" smtClean="0">
                        <a:solidFill>
                          <a:srgbClr val="FF0000"/>
                        </a:solidFill>
                        <a:latin typeface="Cambria Math"/>
                      </a:rPr>
                      <m:t>𝝍</m:t>
                    </m:r>
                    <m:r>
                      <a:rPr lang="en-US" altLang="zh-CN" sz="1100" b="1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1100" b="1" i="1" smtClean="0">
                        <a:solidFill>
                          <a:srgbClr val="FF0000"/>
                        </a:solidFill>
                        <a:latin typeface="Cambria Math"/>
                      </a:rPr>
                      <m:t>𝟒𝟏𝟔𝟎</m:t>
                    </m:r>
                    <m:r>
                      <a:rPr lang="en-US" altLang="zh-CN" sz="1100" b="1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zh-CN" altLang="en-US" sz="1100" b="1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832" y="3699908"/>
                <a:ext cx="795411" cy="261610"/>
              </a:xfrm>
              <a:prstGeom prst="rect">
                <a:avLst/>
              </a:prstGeom>
              <a:blipFill rotWithShape="1">
                <a:blip r:embed="rId8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117761" y="5130758"/>
                <a:ext cx="79541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𝝍</m:t>
                      </m:r>
                      <m:r>
                        <a:rPr lang="en-US" altLang="zh-CN" sz="11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zh-CN" sz="11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𝟒𝟒𝟏𝟓</m:t>
                      </m:r>
                      <m:r>
                        <a:rPr lang="en-US" altLang="zh-CN" sz="11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altLang="zh-CN" sz="11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61" y="5130758"/>
                <a:ext cx="795410" cy="261610"/>
              </a:xfrm>
              <a:prstGeom prst="rect">
                <a:avLst/>
              </a:prstGeom>
              <a:blipFill rotWithShape="1">
                <a:blip r:embed="rId9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85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Exotic </a:t>
            </a:r>
            <a:r>
              <a:rPr kumimoji="1" lang="en-US" altLang="zh-CN" dirty="0" err="1" smtClean="0"/>
              <a:t>Charmonium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7334" y="1438695"/>
            <a:ext cx="10648392" cy="251281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smtClean="0"/>
              <a:t>The observation </a:t>
            </a:r>
            <a:r>
              <a:rPr kumimoji="1" lang="en-US" altLang="zh-CN" dirty="0" smtClean="0"/>
              <a:t>of X(3872) </a:t>
            </a:r>
            <a:r>
              <a:rPr kumimoji="1" lang="en-US" altLang="zh-CN" smtClean="0"/>
              <a:t>at Belle</a:t>
            </a:r>
            <a:endParaRPr kumimoji="1" lang="en-US" altLang="zh-CN" dirty="0" smtClean="0"/>
          </a:p>
          <a:p>
            <a:r>
              <a:rPr kumimoji="1" lang="en-US" altLang="zh-CN" dirty="0" smtClean="0"/>
              <a:t>X(3915), X(4940), Y(4360), Y(4660), Z(4050), </a:t>
            </a:r>
            <a:r>
              <a:rPr kumimoji="1" lang="is-IS" altLang="zh-CN" dirty="0" smtClean="0"/>
              <a:t>... ...</a:t>
            </a:r>
          </a:p>
          <a:p>
            <a:r>
              <a:rPr kumimoji="1" lang="en-US" altLang="zh-CN" dirty="0" smtClean="0"/>
              <a:t>C</a:t>
            </a:r>
            <a:r>
              <a:rPr kumimoji="1" lang="is-IS" altLang="zh-CN" dirty="0" smtClean="0"/>
              <a:t>haracteristics of exotic charmonium</a:t>
            </a:r>
          </a:p>
          <a:p>
            <a:pPr lvl="1"/>
            <a:r>
              <a:rPr kumimoji="1" lang="is-IS" altLang="zh-CN" dirty="0" smtClean="0"/>
              <a:t>Strong coupling to hidden-charm states</a:t>
            </a:r>
          </a:p>
          <a:p>
            <a:pPr lvl="1"/>
            <a:r>
              <a:rPr kumimoji="1" lang="is-IS" altLang="zh-CN" smtClean="0"/>
              <a:t>Narrow resonance</a:t>
            </a:r>
            <a:endParaRPr kumimoji="1" lang="is-IS" altLang="zh-CN" dirty="0" smtClean="0"/>
          </a:p>
          <a:p>
            <a:pPr lvl="1"/>
            <a:r>
              <a:rPr kumimoji="1" lang="is-IS" altLang="zh-CN" smtClean="0"/>
              <a:t>Charged states can’t </a:t>
            </a:r>
            <a:r>
              <a:rPr kumimoji="1" lang="is-IS" altLang="zh-CN" dirty="0" smtClean="0"/>
              <a:t>be assigned as </a:t>
            </a:r>
            <a:r>
              <a:rPr kumimoji="1" lang="is-IS" altLang="zh-CN" smtClean="0"/>
              <a:t>conventional charmonium</a:t>
            </a:r>
          </a:p>
          <a:p>
            <a:pPr lvl="1"/>
            <a:r>
              <a:rPr kumimoji="1" lang="is-IS" altLang="zh-CN" smtClean="0"/>
              <a:t>Can</a:t>
            </a:r>
            <a:r>
              <a:rPr kumimoji="1" lang="is-IS" altLang="zh-CN"/>
              <a:t>’</a:t>
            </a:r>
            <a:r>
              <a:rPr kumimoji="1" lang="is-IS" altLang="zh-CN" smtClean="0"/>
              <a:t>t be assigned as conventional charmonium</a:t>
            </a:r>
            <a:endParaRPr kumimoji="1" lang="is-IS" altLang="zh-CN" dirty="0"/>
          </a:p>
          <a:p>
            <a:pPr marL="0" indent="0">
              <a:buNone/>
            </a:pP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7" y="4128731"/>
            <a:ext cx="2588079" cy="241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814740" y="4036232"/>
            <a:ext cx="154080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smtClean="0"/>
              <a:t>PRL 91, 262001(2003</a:t>
            </a:r>
            <a:r>
              <a:rPr lang="en-US" altLang="zh-CN" sz="1100" i="1" dirty="0"/>
              <a:t>)</a:t>
            </a:r>
            <a:endParaRPr lang="zh-CN" altLang="en-US" sz="1100" i="1" dirty="0"/>
          </a:p>
        </p:txBody>
      </p:sp>
      <p:pic>
        <p:nvPicPr>
          <p:cNvPr id="1028" name="Picture 4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11" y="4183152"/>
            <a:ext cx="3306082" cy="23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459967" y="4036232"/>
            <a:ext cx="154080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smtClean="0"/>
              <a:t>PRL 95, 142001(2005)</a:t>
            </a:r>
            <a:endParaRPr lang="zh-CN" altLang="en-US" sz="1100" i="1" dirty="0"/>
          </a:p>
        </p:txBody>
      </p:sp>
      <p:pic>
        <p:nvPicPr>
          <p:cNvPr id="1030" name="Picture 6" descr="Fig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74" y="4245419"/>
            <a:ext cx="2389060" cy="22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8371897" y="4066708"/>
            <a:ext cx="1614545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smtClean="0"/>
              <a:t>PRL 100, 142001(2008)</a:t>
            </a:r>
            <a:endParaRPr lang="zh-CN" altLang="en-US" sz="1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339289" y="4558778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smtClean="0">
                <a:solidFill>
                  <a:srgbClr val="FF0000"/>
                </a:solidFill>
              </a:rPr>
              <a:t>X(3872)</a:t>
            </a:r>
            <a:endParaRPr lang="zh-CN" altLang="en-US" sz="1600" b="1" i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8026" y="4546664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smtClean="0">
                <a:solidFill>
                  <a:srgbClr val="FF0000"/>
                </a:solidFill>
              </a:rPr>
              <a:t>Y(4260)</a:t>
            </a:r>
            <a:endParaRPr lang="zh-CN" altLang="en-US" sz="1600" b="1" i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17376" y="4558778"/>
                <a:ext cx="1161793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𝒁</m:t>
                      </m:r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𝟒𝟒𝟑𝟎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zh-CN" altLang="en-US" sz="1600" b="1" i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376" y="4558778"/>
                <a:ext cx="1161793" cy="3416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Summary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701827" y="2126382"/>
            <a:ext cx="8596668" cy="2927312"/>
          </a:xfrm>
        </p:spPr>
        <p:txBody>
          <a:bodyPr/>
          <a:lstStyle/>
          <a:p>
            <a:r>
              <a:rPr lang="en-US" altLang="zh-CN" dirty="0" smtClean="0"/>
              <a:t>BESIII </a:t>
            </a:r>
            <a:r>
              <a:rPr lang="en-US" altLang="zh-CN" dirty="0"/>
              <a:t>produces significant XYZ </a:t>
            </a:r>
            <a:r>
              <a:rPr lang="en-US" altLang="zh-CN" dirty="0" smtClean="0"/>
              <a:t>results … </a:t>
            </a:r>
            <a:endParaRPr lang="en-US" altLang="zh-CN" dirty="0"/>
          </a:p>
          <a:p>
            <a:r>
              <a:rPr lang="en-US" altLang="zh-CN" dirty="0"/>
              <a:t>Many neutral </a:t>
            </a:r>
            <a:r>
              <a:rPr lang="en-US" altLang="zh-CN" dirty="0" err="1"/>
              <a:t>Zc</a:t>
            </a:r>
            <a:r>
              <a:rPr lang="en-US" altLang="zh-CN" dirty="0"/>
              <a:t> partners are observed, the corresponding </a:t>
            </a:r>
            <a:r>
              <a:rPr lang="en-US" altLang="zh-CN" dirty="0" err="1"/>
              <a:t>isospin</a:t>
            </a:r>
            <a:r>
              <a:rPr lang="en-US" altLang="zh-CN" dirty="0"/>
              <a:t> triplets are established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X and </a:t>
            </a:r>
            <a:r>
              <a:rPr lang="en-US" altLang="zh-CN" dirty="0"/>
              <a:t>Y states are difficult to distinguish from normal </a:t>
            </a:r>
            <a:r>
              <a:rPr lang="en-US" altLang="zh-CN" dirty="0" smtClean="0"/>
              <a:t>meson.</a:t>
            </a:r>
          </a:p>
          <a:p>
            <a:r>
              <a:rPr lang="en-US" altLang="zh-CN" dirty="0" smtClean="0"/>
              <a:t>Quark </a:t>
            </a:r>
            <a:r>
              <a:rPr lang="en-US" altLang="zh-CN" dirty="0"/>
              <a:t>composition is still puzzling. 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Data are needed to shed light on these puzzles!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28899" y="5290457"/>
            <a:ext cx="626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</a:rPr>
              <a:t>Thank you </a:t>
            </a:r>
            <a:r>
              <a:rPr lang="zh-CN" altLang="en-US" sz="4800" smtClean="0">
                <a:solidFill>
                  <a:srgbClr val="FF0000"/>
                </a:solidFill>
              </a:rPr>
              <a:t>（谢谢）！</a:t>
            </a:r>
            <a:endParaRPr lang="zh-CN" alt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BEPCII</a:t>
            </a:r>
            <a:endParaRPr lang="zh-CN" altLang="en-US" dirty="0"/>
          </a:p>
        </p:txBody>
      </p:sp>
      <p:pic>
        <p:nvPicPr>
          <p:cNvPr id="6" name="Picture 2" descr="http://www.hep.umn.edu/bes3/MN_BES3_files/BEP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1220" y="1439332"/>
            <a:ext cx="3931988" cy="36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nglish.ihep.cas.cn/rs/fs/bepc/bepcii/201010/W0201112293846820667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39332"/>
            <a:ext cx="4827538" cy="28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966425"/>
                  </p:ext>
                </p:extLst>
              </p:nvPr>
            </p:nvGraphicFramePr>
            <p:xfrm>
              <a:off x="677334" y="4508958"/>
              <a:ext cx="4827538" cy="182880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3061947"/>
                    <a:gridCol w="1765591"/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Beam energy range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1~2.3</a:t>
                          </a:r>
                          <a:r>
                            <a:rPr lang="en-US" altLang="zh-CN" sz="1400" b="0" i="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400" b="0" i="0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GeV</a:t>
                          </a:r>
                          <a:endParaRPr lang="zh-CN" altLang="en-US" sz="1400" b="0" i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Optimized beam energy region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1.89 </a:t>
                          </a:r>
                          <a:r>
                            <a:rPr lang="en-US" altLang="zh-CN" sz="1400" dirty="0" err="1" smtClean="0"/>
                            <a:t>GeV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Current of each beam in collision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0.93 A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Design luminosity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 smtClean="0"/>
                            <a:t> 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Beam lifetime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2.7 </a:t>
                          </a:r>
                          <a:r>
                            <a:rPr lang="en-US" altLang="zh-CN" sz="1400" dirty="0" err="1" smtClean="0"/>
                            <a:t>hrs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mode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0.25</a:t>
                          </a:r>
                          <a:r>
                            <a:rPr lang="en-US" altLang="zh-CN" sz="1400" baseline="0" dirty="0" smtClean="0"/>
                            <a:t> A</a:t>
                          </a:r>
                          <a:r>
                            <a:rPr lang="en-US" altLang="zh-CN" sz="1400" dirty="0" smtClean="0"/>
                            <a:t>@2.5</a:t>
                          </a:r>
                          <a:r>
                            <a:rPr lang="en-US" altLang="zh-CN" sz="1400" baseline="0" dirty="0" smtClean="0"/>
                            <a:t> </a:t>
                          </a:r>
                          <a:r>
                            <a:rPr lang="en-US" altLang="zh-CN" sz="1400" baseline="0" dirty="0" err="1" smtClean="0"/>
                            <a:t>GeV</a:t>
                          </a:r>
                          <a:endParaRPr lang="zh-CN" altLang="en-US" sz="1400" i="0" dirty="0"/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022300"/>
                  </p:ext>
                </p:extLst>
              </p:nvPr>
            </p:nvGraphicFramePr>
            <p:xfrm>
              <a:off x="677334" y="4508958"/>
              <a:ext cx="4827538" cy="182880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3061947"/>
                    <a:gridCol w="1765591"/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Beam energy range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1~2.3</a:t>
                          </a:r>
                          <a:r>
                            <a:rPr lang="en-US" altLang="zh-CN" sz="1400" b="0" i="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400" b="0" i="0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GeV</a:t>
                          </a:r>
                          <a:endParaRPr lang="zh-CN" altLang="en-US" sz="1400" b="0" i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Optimized beam energy region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1.89 </a:t>
                          </a:r>
                          <a:r>
                            <a:rPr lang="en-US" altLang="zh-CN" sz="1400" dirty="0" err="1" smtClean="0"/>
                            <a:t>GeV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Current of each beam in collision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0.93 A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Design luminosity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73793" t="-306000" r="-690" b="-21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Beam lifetime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2.7 </a:t>
                          </a:r>
                          <a:r>
                            <a:rPr lang="en-US" altLang="zh-CN" sz="1400" dirty="0" err="1" smtClean="0"/>
                            <a:t>hrs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mode</a:t>
                          </a:r>
                          <a:endParaRPr lang="zh-CN" altLang="en-US" sz="14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0.25</a:t>
                          </a:r>
                          <a:r>
                            <a:rPr lang="en-US" altLang="zh-CN" sz="1400" baseline="0" dirty="0" smtClean="0"/>
                            <a:t> A</a:t>
                          </a:r>
                          <a:r>
                            <a:rPr lang="en-US" altLang="zh-CN" sz="1400" dirty="0" smtClean="0"/>
                            <a:t>@2.5</a:t>
                          </a:r>
                          <a:r>
                            <a:rPr lang="en-US" altLang="zh-CN" sz="1400" baseline="0" dirty="0" smtClean="0"/>
                            <a:t> </a:t>
                          </a:r>
                          <a:r>
                            <a:rPr lang="en-US" altLang="zh-CN" sz="1400" baseline="0" dirty="0" err="1" smtClean="0"/>
                            <a:t>GeV</a:t>
                          </a:r>
                          <a:endParaRPr lang="zh-CN" altLang="en-US" sz="1400" i="0" dirty="0"/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BESIII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41960"/>
            <a:ext cx="8119316" cy="43391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77334" y="148218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HelveticaNeue" charset="0"/>
              </a:rPr>
              <a:t>Be</a:t>
            </a:r>
            <a:r>
              <a:rPr lang="en-US" altLang="zh-CN" sz="2800">
                <a:latin typeface="HelveticaNeue" charset="0"/>
              </a:rPr>
              <a:t>ijing </a:t>
            </a:r>
            <a:r>
              <a:rPr lang="en-US" altLang="zh-CN" sz="2800">
                <a:solidFill>
                  <a:srgbClr val="FF0000"/>
                </a:solidFill>
                <a:latin typeface="HelveticaNeue" charset="0"/>
              </a:rPr>
              <a:t>S</a:t>
            </a:r>
            <a:r>
              <a:rPr lang="en-US" altLang="zh-CN" sz="2800">
                <a:latin typeface="HelveticaNeue" charset="0"/>
              </a:rPr>
              <a:t>pectrometers III (BESIII</a:t>
            </a:r>
            <a:r>
              <a:rPr lang="en-US" altLang="zh-CN" sz="2800" smtClean="0">
                <a:latin typeface="HelveticaNeue" charset="0"/>
              </a:rPr>
              <a:t>)</a:t>
            </a:r>
            <a:endParaRPr lang="en-US" altLang="zh-CN" sz="2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6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BESIII collaboration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57556"/>
            <a:ext cx="8405003" cy="42996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20" y="1453119"/>
            <a:ext cx="1199902" cy="5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64687" cy="1320800"/>
          </a:xfrm>
        </p:spPr>
        <p:txBody>
          <a:bodyPr/>
          <a:lstStyle/>
          <a:p>
            <a:r>
              <a:rPr kumimoji="1" lang="en-US" altLang="zh-CN" dirty="0" smtClean="0"/>
              <a:t>Situation of XYZ physics before 2013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31292" y="3262340"/>
            <a:ext cx="2410377" cy="1706834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smtClean="0"/>
              <a:t>At </a:t>
            </a:r>
            <a:r>
              <a:rPr lang="en-US" altLang="zh-CN" sz="2400" dirty="0"/>
              <a:t>BESIII, Y(4260) can be </a:t>
            </a:r>
            <a:r>
              <a:rPr lang="en-US" altLang="zh-CN" sz="2400"/>
              <a:t>produced </a:t>
            </a:r>
            <a:r>
              <a:rPr lang="en-US" altLang="zh-CN" sz="2400" smtClean="0"/>
              <a:t>directly</a:t>
            </a:r>
            <a:r>
              <a:rPr lang="en-US" altLang="zh-CN" sz="2400"/>
              <a:t>!</a:t>
            </a:r>
            <a:endParaRPr lang="en-US" altLang="zh-CN" sz="24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5" name="组 44"/>
          <p:cNvGrpSpPr/>
          <p:nvPr/>
        </p:nvGrpSpPr>
        <p:grpSpPr>
          <a:xfrm>
            <a:off x="576059" y="1409566"/>
            <a:ext cx="6827359" cy="5365823"/>
            <a:chOff x="4415145" y="785818"/>
            <a:chExt cx="6827359" cy="536582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9779" y="785818"/>
              <a:ext cx="6562725" cy="4981575"/>
            </a:xfrm>
            <a:prstGeom prst="rect">
              <a:avLst/>
            </a:prstGeom>
          </p:spPr>
        </p:pic>
        <p:grpSp>
          <p:nvGrpSpPr>
            <p:cNvPr id="6" name="组合 48"/>
            <p:cNvGrpSpPr/>
            <p:nvPr/>
          </p:nvGrpSpPr>
          <p:grpSpPr>
            <a:xfrm>
              <a:off x="4415145" y="1010546"/>
              <a:ext cx="6547396" cy="4941513"/>
              <a:chOff x="412700" y="1378084"/>
              <a:chExt cx="6547396" cy="49415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文本框 6"/>
                  <p:cNvSpPr txBox="1"/>
                  <p:nvPr/>
                </p:nvSpPr>
                <p:spPr>
                  <a:xfrm>
                    <a:off x="1721222" y="5950265"/>
                    <a:ext cx="6350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1222" y="5950265"/>
                    <a:ext cx="635046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本框 7"/>
                  <p:cNvSpPr txBox="1"/>
                  <p:nvPr/>
                </p:nvSpPr>
                <p:spPr>
                  <a:xfrm>
                    <a:off x="2579649" y="5943349"/>
                    <a:ext cx="6350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" name="文本框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9649" y="5943349"/>
                    <a:ext cx="635046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/>
                  <p:cNvSpPr txBox="1"/>
                  <p:nvPr/>
                </p:nvSpPr>
                <p:spPr>
                  <a:xfrm>
                    <a:off x="3438076" y="5943349"/>
                    <a:ext cx="6350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" name="文本框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8076" y="5943349"/>
                    <a:ext cx="63504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4296503" y="5950265"/>
                    <a:ext cx="6350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9" name="文本框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503" y="5950265"/>
                    <a:ext cx="635046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5154930" y="5943349"/>
                    <a:ext cx="6350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" name="文本框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4930" y="5943349"/>
                    <a:ext cx="635046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6013357" y="5950265"/>
                    <a:ext cx="6350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13357" y="5950265"/>
                    <a:ext cx="635046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/>
                  <p:cNvSpPr txBox="1"/>
                  <p:nvPr/>
                </p:nvSpPr>
                <p:spPr>
                  <a:xfrm rot="16200000">
                    <a:off x="-236837" y="3248801"/>
                    <a:ext cx="16684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 smtClean="0"/>
                      <a:t>MASS [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altLang="zh-CN" dirty="0" smtClean="0"/>
                      <a:t>]</a:t>
                    </a:r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" name="文本框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236837" y="3248801"/>
                    <a:ext cx="1668405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1667" t="-2190" r="-25000" b="-32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1033889" y="5930126"/>
                    <a:ext cx="554190" cy="3758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PC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6" name="文本框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3889" y="5930126"/>
                    <a:ext cx="554190" cy="37587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1654051" y="5589240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000" b="0" i="1">
                        <a:latin typeface="Cambria Math" panose="02040503050406030204" pitchFamily="18" charset="0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12" name="文本框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4051" y="5589240"/>
                    <a:ext cx="720000" cy="216000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1654053" y="3705606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′(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00" dirty="0"/>
                  </a:p>
                </p:txBody>
              </p:sp>
            </mc:Choice>
            <mc:Fallback xmlns="">
              <p:sp>
                <p:nvSpPr>
                  <p:cNvPr id="15" name="文本框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4053" y="3705606"/>
                    <a:ext cx="720000" cy="216000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1654052" y="2614033"/>
                    <a:ext cx="720000" cy="252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050" b="0" i="0">
                        <a:latin typeface="Cambria Math" panose="02040503050406030204" pitchFamily="18" charset="0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6" name="文本框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4052" y="2614033"/>
                    <a:ext cx="720000" cy="252000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b="-465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1654051" y="1587777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" name="文本框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4051" y="1587777"/>
                    <a:ext cx="720000" cy="216000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2533994" y="3613277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05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′(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18" name="文本框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3994" y="3613277"/>
                    <a:ext cx="720000" cy="216000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2533995" y="3277970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05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′′(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3995" y="3277970"/>
                    <a:ext cx="720000" cy="216000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2533995" y="5203918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000" b="0" i="0">
                        <a:latin typeface="Cambria Math" panose="02040503050406030204" pitchFamily="18" charset="0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05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105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23" name="文本框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3995" y="5203918"/>
                    <a:ext cx="720000" cy="216000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r="-1667"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2533995" y="2551095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05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文本框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3995" y="2551095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2533994" y="2258320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05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文本框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3994" y="2258320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文本框 23"/>
              <p:cNvSpPr txBox="1"/>
              <p:nvPr/>
            </p:nvSpPr>
            <p:spPr>
              <a:xfrm>
                <a:off x="2533992" y="1993351"/>
                <a:ext cx="720000" cy="216000"/>
              </a:xfrm>
              <a:prstGeom prst="rect">
                <a:avLst/>
              </a:prstGeom>
              <a:solidFill>
                <a:srgbClr val="FF6699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sz="1050" dirty="0" smtClean="0"/>
                  <a:t>Y(4260)</a:t>
                </a:r>
                <a:endParaRPr lang="zh-CN" altLang="en-US" sz="1050" dirty="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2533992" y="1626622"/>
                <a:ext cx="720000" cy="216000"/>
              </a:xfrm>
              <a:prstGeom prst="rect">
                <a:avLst/>
              </a:prstGeom>
              <a:solidFill>
                <a:srgbClr val="FF6699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sz="1050" dirty="0" smtClean="0"/>
                  <a:t>Y(4360)</a:t>
                </a:r>
                <a:endParaRPr lang="zh-CN" altLang="en-US" sz="10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2536958" y="1378084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05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32" name="文本框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6958" y="1378084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b="-243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3392422" y="4013754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33" name="文本框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2422" y="4013754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3392421" y="2921999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2421" y="2921999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3392420" y="1861273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36" name="文本框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2420" y="1861273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4250849" y="4401108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37" name="文本框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0849" y="4401108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/>
                  <p:cNvSpPr txBox="1"/>
                  <p:nvPr/>
                </p:nvSpPr>
                <p:spPr>
                  <a:xfrm>
                    <a:off x="4250848" y="3157132"/>
                    <a:ext cx="720001" cy="25391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050" b="0" i="1">
                        <a:latin typeface="Cambria Math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altLang="zh-CN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8" name="文本框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0848" y="3157132"/>
                    <a:ext cx="720001" cy="253916"/>
                  </a:xfrm>
                  <a:prstGeom prst="rect">
                    <a:avLst/>
                  </a:prstGeom>
                  <a:blipFill rotWithShape="1">
                    <a:blip r:embed="rId27"/>
                    <a:stretch>
                      <a:fillRect r="-833" b="-227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4250848" y="2105604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39" name="文本框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0848" y="2105604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8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/>
                  <p:cNvSpPr txBox="1"/>
                  <p:nvPr/>
                </p:nvSpPr>
                <p:spPr>
                  <a:xfrm>
                    <a:off x="5109276" y="4140712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9276" y="4140712"/>
                    <a:ext cx="720000" cy="216000"/>
                  </a:xfrm>
                  <a:prstGeom prst="rect">
                    <a:avLst/>
                  </a:prstGeom>
                  <a:blipFill rotWithShape="0">
                    <a:blip r:embed="rId29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文本框 33"/>
                  <p:cNvSpPr txBox="1"/>
                  <p:nvPr/>
                </p:nvSpPr>
                <p:spPr>
                  <a:xfrm>
                    <a:off x="5128630" y="1908531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2" name="文本框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8630" y="1908531"/>
                    <a:ext cx="720000" cy="216000"/>
                  </a:xfrm>
                  <a:prstGeom prst="rect">
                    <a:avLst/>
                  </a:prstGeom>
                  <a:blipFill rotWithShape="0">
                    <a:blip r:embed="rId30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5965950" y="4013754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5950" y="4013754"/>
                    <a:ext cx="720000" cy="216000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本框 35"/>
                  <p:cNvSpPr txBox="1"/>
                  <p:nvPr/>
                </p:nvSpPr>
                <p:spPr>
                  <a:xfrm>
                    <a:off x="5965950" y="2867949"/>
                    <a:ext cx="720000" cy="2160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6" name="文本框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5950" y="2867949"/>
                    <a:ext cx="720000" cy="216000"/>
                  </a:xfrm>
                  <a:prstGeom prst="rect">
                    <a:avLst/>
                  </a:prstGeom>
                  <a:blipFill rotWithShape="0">
                    <a:blip r:embed="rId32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/>
                  <p:cNvSpPr txBox="1"/>
                  <p:nvPr/>
                </p:nvSpPr>
                <p:spPr>
                  <a:xfrm>
                    <a:off x="5962890" y="1756737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7" name="文本框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890" y="1756737"/>
                    <a:ext cx="720000" cy="216000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5123892" y="2991581"/>
                    <a:ext cx="720000" cy="216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05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3" name="文本框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3892" y="2991581"/>
                    <a:ext cx="720000" cy="216000"/>
                  </a:xfrm>
                  <a:prstGeom prst="rect">
                    <a:avLst/>
                  </a:prstGeom>
                  <a:blipFill rotWithShape="0">
                    <a:blip r:embed="rId34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5123892" y="3062293"/>
                    <a:ext cx="720000" cy="216000"/>
                  </a:xfrm>
                  <a:prstGeom prst="rect">
                    <a:avLst/>
                  </a:prstGeom>
                  <a:solidFill>
                    <a:srgbClr val="FF6699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(3872)</m:t>
                          </m:r>
                        </m:oMath>
                      </m:oMathPara>
                    </a14:m>
                    <a:endParaRPr lang="zh-CN" altLang="en-US" sz="1050" dirty="0"/>
                  </a:p>
                </p:txBody>
              </p:sp>
            </mc:Choice>
            <mc:Fallback xmlns="">
              <p:sp>
                <p:nvSpPr>
                  <p:cNvPr id="41" name="文本框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3892" y="3062293"/>
                    <a:ext cx="720000" cy="216000"/>
                  </a:xfrm>
                  <a:prstGeom prst="rect">
                    <a:avLst/>
                  </a:prstGeom>
                  <a:blipFill rotWithShape="0">
                    <a:blip r:embed="rId35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直接连接符 13"/>
              <p:cNvCxnSpPr/>
              <p:nvPr/>
            </p:nvCxnSpPr>
            <p:spPr>
              <a:xfrm>
                <a:off x="1199456" y="3501008"/>
                <a:ext cx="5760640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/>
              <p:cNvSpPr txBox="1"/>
              <p:nvPr/>
            </p:nvSpPr>
            <p:spPr>
              <a:xfrm>
                <a:off x="5038530" y="4963887"/>
                <a:ext cx="1872000" cy="2520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predicted, discovered</a:t>
                </a:r>
                <a:endParaRPr lang="zh-CN" altLang="en-US" sz="1200" dirty="0"/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5038530" y="5290458"/>
                <a:ext cx="1872000" cy="25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predicted, undiscovered</a:t>
                </a:r>
                <a:endParaRPr lang="zh-CN" altLang="en-US" sz="1200" dirty="0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038530" y="5626360"/>
                <a:ext cx="1872000" cy="252000"/>
              </a:xfrm>
              <a:prstGeom prst="rect">
                <a:avLst/>
              </a:prstGeom>
              <a:solidFill>
                <a:srgbClr val="FF6699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unpredicted, discovered</a:t>
                </a:r>
                <a:endParaRPr lang="zh-CN" altLang="en-US" sz="1200" dirty="0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6372421" y="5874642"/>
              <a:ext cx="4665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i="1" dirty="0" smtClean="0"/>
                <a:t>Prediction: Barnes, Swanson, and Godfrey, PRD 72, 054026 (2005)</a:t>
              </a:r>
              <a:endParaRPr lang="zh-CN" altLang="en-US" sz="12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2"/>
              <p:cNvSpPr txBox="1"/>
              <p:nvPr/>
            </p:nvSpPr>
            <p:spPr>
              <a:xfrm>
                <a:off x="840693" y="1596378"/>
                <a:ext cx="803360" cy="266740"/>
              </a:xfrm>
              <a:prstGeom prst="rect">
                <a:avLst/>
              </a:prstGeom>
              <a:solidFill>
                <a:srgbClr val="FF6699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5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05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1050" b="0" i="1" smtClean="0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050" b="0" i="1" smtClean="0">
                              <a:latin typeface="Cambria Math"/>
                            </a:rPr>
                            <m:t>±</m:t>
                          </m:r>
                        </m:sup>
                      </m:sSubSup>
                      <m:r>
                        <a:rPr lang="en-US" altLang="zh-CN" sz="1050" b="0" i="1" smtClean="0">
                          <a:latin typeface="Cambria Math" panose="02040503050406030204" pitchFamily="18" charset="0"/>
                        </a:rPr>
                        <m:t>(4</m:t>
                      </m:r>
                      <m:r>
                        <a:rPr lang="en-US" altLang="zh-CN" sz="1050" b="0" i="1" smtClean="0">
                          <a:latin typeface="Cambria Math" charset="0"/>
                        </a:rPr>
                        <m:t>43</m:t>
                      </m:r>
                      <m:r>
                        <a:rPr lang="en-US" altLang="zh-CN" sz="1050" b="0" i="1" smtClean="0">
                          <a:latin typeface="Cambria Math" panose="02040503050406030204" pitchFamily="18" charset="0"/>
                        </a:rPr>
                        <m:t>0)</m:t>
                      </m:r>
                    </m:oMath>
                  </m:oMathPara>
                </a14:m>
                <a:endParaRPr lang="zh-CN" altLang="en-US" sz="1050" dirty="0"/>
              </a:p>
            </p:txBody>
          </p:sp>
        </mc:Choice>
        <mc:Fallback xmlns="">
          <p:sp>
            <p:nvSpPr>
              <p:cNvPr id="48" name="文本框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93" y="1596378"/>
                <a:ext cx="803360" cy="266740"/>
              </a:xfrm>
              <a:prstGeom prst="rect">
                <a:avLst/>
              </a:prstGeom>
              <a:blipFill rotWithShape="1">
                <a:blip r:embed="rId36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爆炸形 2 48"/>
          <p:cNvSpPr/>
          <p:nvPr/>
        </p:nvSpPr>
        <p:spPr>
          <a:xfrm>
            <a:off x="6849309" y="3247791"/>
            <a:ext cx="3205818" cy="1942397"/>
          </a:xfrm>
          <a:prstGeom prst="irregularSeal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BESIII, Y(4260</a:t>
            </a:r>
            <a:r>
              <a:rPr lang="en-US" altLang="zh-C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can be produced directly!</a:t>
            </a:r>
            <a:endParaRPr lang="en-US" altLang="zh-C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194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Data 4~4.6 GeV for XYZ study </a:t>
            </a:r>
            <a:r>
              <a:rPr kumimoji="1" lang="en-US" altLang="zh-CN" dirty="0" smtClean="0"/>
              <a:t>at BESIII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idx="1"/>
              </p:nvPr>
            </p:nvSpPr>
            <p:spPr>
              <a:xfrm>
                <a:off x="682436" y="1458461"/>
                <a:ext cx="10127078" cy="721404"/>
              </a:xfrm>
            </p:spPr>
            <p:txBody>
              <a:bodyPr/>
              <a:lstStyle/>
              <a:p>
                <a:r>
                  <a:rPr lang="en-US" altLang="zh-CN" dirty="0" smtClean="0"/>
                  <a:t>From 2013, BESIII start to operate </a:t>
                </a:r>
                <a:r>
                  <a:rPr lang="en-US" altLang="zh-CN" dirty="0"/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𝑆</m:t>
                        </m:r>
                      </m:e>
                    </m:rad>
                    <m:r>
                      <a:rPr lang="en-US" altLang="zh-CN" b="0" i="1" smtClean="0">
                        <a:latin typeface="Cambria Math" charset="0"/>
                      </a:rPr>
                      <m:t>&gt;4.0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charset="0"/>
                      </a:rPr>
                      <m:t>GeV</m:t>
                    </m:r>
                  </m:oMath>
                </a14:m>
                <a:r>
                  <a:rPr lang="en-US" altLang="zh-CN" dirty="0" smtClean="0"/>
                  <a:t> </a:t>
                </a:r>
                <a:r>
                  <a:rPr lang="en-US" altLang="zh-CN" dirty="0"/>
                  <a:t>for XYZ </a:t>
                </a:r>
                <a:r>
                  <a:rPr lang="en-US" altLang="zh-CN"/>
                  <a:t>physics 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436" y="1458461"/>
                <a:ext cx="10127078" cy="721404"/>
              </a:xfrm>
              <a:blipFill rotWithShape="1">
                <a:blip r:embed="rId2"/>
                <a:stretch>
                  <a:fillRect l="-181" t="-8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15" y="2212521"/>
            <a:ext cx="6972756" cy="45609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矩形 6"/>
          <p:cNvSpPr/>
          <p:nvPr/>
        </p:nvSpPr>
        <p:spPr>
          <a:xfrm>
            <a:off x="5797029" y="1877784"/>
            <a:ext cx="1992853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400" i="1" smtClean="0"/>
              <a:t>CPC </a:t>
            </a:r>
            <a:r>
              <a:rPr lang="en-US" altLang="zh-CN" sz="1400" i="1"/>
              <a:t>39, 093001 (2015</a:t>
            </a:r>
            <a:r>
              <a:rPr lang="en-US" altLang="zh-CN" sz="1400" i="1" smtClean="0"/>
              <a:t>)</a:t>
            </a:r>
          </a:p>
          <a:p>
            <a:r>
              <a:rPr lang="en-US" altLang="zh-CN" sz="1400" i="1"/>
              <a:t>CPC 40, 063001 (2016</a:t>
            </a:r>
            <a:r>
              <a:rPr lang="en-US" altLang="zh-CN" sz="1400" i="1" smtClean="0"/>
              <a:t>)</a:t>
            </a:r>
            <a:endParaRPr lang="zh-CN" altLang="en-US" sz="1400" i="1"/>
          </a:p>
        </p:txBody>
      </p:sp>
      <p:sp>
        <p:nvSpPr>
          <p:cNvPr id="6" name="椭圆 5"/>
          <p:cNvSpPr/>
          <p:nvPr/>
        </p:nvSpPr>
        <p:spPr>
          <a:xfrm>
            <a:off x="4441371" y="2490107"/>
            <a:ext cx="195943" cy="1959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 rot="10800000">
            <a:off x="4323898" y="2718707"/>
            <a:ext cx="430887" cy="5219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smtClean="0"/>
              <a:t>4180</a:t>
            </a:r>
            <a:endParaRPr lang="zh-CN" altLang="en-US" sz="1600"/>
          </a:p>
        </p:txBody>
      </p:sp>
      <p:sp>
        <p:nvSpPr>
          <p:cNvPr id="9" name="圆角矩形标注 8"/>
          <p:cNvSpPr/>
          <p:nvPr/>
        </p:nvSpPr>
        <p:spPr>
          <a:xfrm>
            <a:off x="2664502" y="1926770"/>
            <a:ext cx="1719491" cy="285751"/>
          </a:xfrm>
          <a:prstGeom prst="wedgeRoundRectCallout">
            <a:avLst>
              <a:gd name="adj1" fmla="val 54227"/>
              <a:gd name="adj2" fmla="val 16485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smtClean="0"/>
              <a:t>Data taking this year</a:t>
            </a:r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042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The Z states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占位符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mtClean="0"/>
                  <a:t>Charged exotic states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mtClean="0"/>
                  <a:t>Observed via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transition at BESIII</a:t>
                </a:r>
                <a:endParaRPr lang="zh-CN" altLang="en-US"/>
              </a:p>
            </p:txBody>
          </p:sp>
        </mc:Choice>
        <mc:Fallback xmlns="">
          <p:sp>
            <p:nvSpPr>
              <p:cNvPr id="2" name="文本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l="-213" t="-4255" b="-8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72" y="3340791"/>
            <a:ext cx="3386981" cy="2447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3"/>
              <p:cNvSpPr>
                <a:spLocks noGrp="1"/>
              </p:cNvSpPr>
              <p:nvPr>
                <p:ph type="title"/>
              </p:nvPr>
            </p:nvSpPr>
            <p:spPr>
              <a:xfrm>
                <a:off x="677334" y="609600"/>
                <a:ext cx="9160630" cy="1320800"/>
              </a:xfrm>
            </p:spPr>
            <p:txBody>
              <a:bodyPr/>
              <a:lstStyle/>
              <a:p>
                <a:r>
                  <a:rPr lang="en-US" altLang="zh-CN" b="0" dirty="0" smtClean="0"/>
                  <a:t>Discovery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smtClean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标题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4" y="609600"/>
                <a:ext cx="9160630" cy="1320800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677333" y="1714980"/>
            <a:ext cx="6335788" cy="12689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In 2013, A </a:t>
            </a:r>
            <a:r>
              <a:rPr lang="en-US" altLang="zh-CN" dirty="0"/>
              <a:t>new charged </a:t>
            </a:r>
            <a:r>
              <a:rPr lang="en-US" altLang="zh-CN" dirty="0" err="1"/>
              <a:t>charmonium</a:t>
            </a:r>
            <a:r>
              <a:rPr lang="en-US" altLang="zh-CN" dirty="0"/>
              <a:t>- like state, named </a:t>
            </a:r>
            <a:r>
              <a:rPr lang="en-US" altLang="zh-CN" dirty="0" err="1"/>
              <a:t>Zc</a:t>
            </a:r>
            <a:r>
              <a:rPr lang="en-US" altLang="zh-CN" dirty="0"/>
              <a:t>(3900), is observed at BESIII, Belle </a:t>
            </a:r>
            <a:r>
              <a:rPr lang="en-US" altLang="zh-CN"/>
              <a:t>and </a:t>
            </a:r>
            <a:r>
              <a:rPr lang="en-US" altLang="zh-CN" smtClean="0"/>
              <a:t>CLEO-c </a:t>
            </a:r>
            <a:r>
              <a:rPr lang="en-US" altLang="zh-CN" dirty="0"/>
              <a:t>experiments. </a:t>
            </a:r>
          </a:p>
          <a:p>
            <a:pPr marL="0" indent="0">
              <a:buNone/>
            </a:pP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68498" y="5810659"/>
                <a:ext cx="2820040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3899.0±3.6±4.9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Γ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46±10±20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98" y="5810659"/>
                <a:ext cx="282004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728" y="1622711"/>
            <a:ext cx="1576503" cy="130997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030712" y="3152783"/>
            <a:ext cx="165782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dirty="0" smtClean="0"/>
              <a:t>PRL </a:t>
            </a:r>
            <a:r>
              <a:rPr lang="en-US" altLang="zh-CN" sz="1100" i="1" dirty="0"/>
              <a:t>110, 252001 (2013)</a:t>
            </a:r>
            <a:endParaRPr lang="zh-CN" altLang="en-US" sz="1100" i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746" y="3328461"/>
            <a:ext cx="3406565" cy="2477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4343400" y="5810659"/>
                <a:ext cx="2770437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40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400">
                              <a:latin typeface="Cambria Math" panose="02040503050406030204" pitchFamily="18" charset="0"/>
                            </a:rPr>
                            <m:t>3894.5±6.6±4.5</m:t>
                          </m:r>
                        </m:e>
                      </m:d>
                      <m:r>
                        <a:rPr lang="en-US" altLang="zh-CN" sz="1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zh-CN" sz="1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400">
                              <a:latin typeface="Cambria Math" panose="02040503050406030204" pitchFamily="18" charset="0"/>
                            </a:rPr>
                            <m:t>63±24±26</m:t>
                          </m:r>
                        </m:e>
                      </m:d>
                      <m:r>
                        <a:rPr lang="en-US" altLang="zh-CN" sz="1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5810659"/>
                <a:ext cx="2770437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/>
        </p:nvSpPr>
        <p:spPr>
          <a:xfrm>
            <a:off x="5456011" y="3165708"/>
            <a:ext cx="165782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dirty="0" smtClean="0"/>
              <a:t>PRL </a:t>
            </a:r>
            <a:r>
              <a:rPr lang="en-US" altLang="zh-CN" sz="1100" i="1" dirty="0"/>
              <a:t>110, 252002 (2013)</a:t>
            </a:r>
            <a:endParaRPr lang="zh-CN" altLang="en-US" sz="1100" i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/>
          <a:srcRect r="1826"/>
          <a:stretch/>
        </p:blipFill>
        <p:spPr>
          <a:xfrm>
            <a:off x="7288044" y="3283588"/>
            <a:ext cx="3350021" cy="2515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7842683" y="5805047"/>
                <a:ext cx="2795382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3886±6±4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Γ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33±6±7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683" y="5805047"/>
                <a:ext cx="2795382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8270109" y="3152783"/>
            <a:ext cx="236795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dirty="0"/>
              <a:t>T. Xiao et al., PLB 727, 366 (2013)</a:t>
            </a:r>
            <a:endParaRPr lang="zh-CN" altLang="en-US" sz="1100" i="1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903" y="3425438"/>
            <a:ext cx="933600" cy="396073"/>
          </a:xfrm>
          <a:prstGeom prst="rect">
            <a:avLst/>
          </a:prstGeom>
        </p:spPr>
      </p:pic>
      <p:pic>
        <p:nvPicPr>
          <p:cNvPr id="20" name="Picture 10" descr="Belle-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83" y="3425438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241" y="1656490"/>
            <a:ext cx="3799701" cy="44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77334" y="609600"/>
                <a:ext cx="9152466" cy="13208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Discovery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smtClean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 </m:t>
                    </m:r>
                    <m:r>
                      <a:rPr lang="en-US" altLang="zh-CN" b="0" i="1" smtClean="0">
                        <a:latin typeface="Cambria Math"/>
                      </a:rPr>
                      <m:t>𝐽</m:t>
                    </m:r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r>
                      <a:rPr lang="en-US" altLang="zh-CN" b="0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CN" altLang="en-US" smtClean="0"/>
                  <a:t> </a:t>
                </a:r>
                <a:r>
                  <a:rPr lang="en-US" altLang="zh-CN" smtClean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4" y="609600"/>
                <a:ext cx="9152466" cy="13208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999217" y="1695523"/>
                <a:ext cx="4299403" cy="151474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Evidence of </a:t>
                </a:r>
                <a:r>
                  <a:rPr lang="en-US" altLang="zh-CN" smtClean="0"/>
                  <a:t>neutral isospin partner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/>
                          </a:rPr>
                          <m:t>±</m:t>
                        </m:r>
                      </m:sup>
                    </m:sSubSup>
                    <m:r>
                      <a:rPr lang="en-US" altLang="zh-CN" b="0" i="1" smtClean="0">
                        <a:latin typeface="Cambria Math"/>
                      </a:rPr>
                      <m:t>(3900)</m:t>
                    </m:r>
                  </m:oMath>
                </a14:m>
                <a:r>
                  <a:rPr lang="en-US" altLang="zh-CN" smtClean="0"/>
                  <a:t> </a:t>
                </a:r>
                <a:r>
                  <a:rPr lang="en-US" altLang="zh-CN" dirty="0" smtClean="0"/>
                  <a:t>is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a:rPr lang="en-US" altLang="zh-CN" b="0" i="1" smtClean="0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endParaRPr lang="en-US" altLang="zh-CN" dirty="0" smtClean="0"/>
              </a:p>
              <a:p>
                <a:r>
                  <a:rPr lang="en-US" altLang="zh-CN" smtClean="0"/>
                  <a:t>Isospin triplet is established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9217" y="1695523"/>
                <a:ext cx="4299403" cy="1514744"/>
              </a:xfrm>
              <a:blipFill rotWithShape="1">
                <a:blip r:embed="rId4"/>
                <a:stretch>
                  <a:fillRect l="-426" t="-2410" b="-5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27" y="3413271"/>
            <a:ext cx="3798356" cy="273459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98395" y="3295680"/>
            <a:ext cx="236795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dirty="0"/>
              <a:t>T. Xiao et al., PLB 727, 366 (2013)</a:t>
            </a:r>
            <a:endParaRPr lang="zh-CN" altLang="en-US" sz="11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1714500" y="6197457"/>
                <a:ext cx="3051851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3886±6±4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Γ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33±6±7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6197457"/>
                <a:ext cx="3051851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6026556" y="6197457"/>
                <a:ext cx="3231717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3894.8±2.3±3.2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Γ</m:t>
                      </m:r>
                      <m:r>
                        <a:rPr lang="en-US" altLang="zh-CN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>
                              <a:latin typeface="Cambria Math"/>
                            </a:rPr>
                            <m:t>29.6±8.2±8.2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556" y="6197457"/>
                <a:ext cx="3231717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858" y="1739085"/>
            <a:ext cx="709649" cy="301063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矩形 14"/>
          <p:cNvSpPr/>
          <p:nvPr/>
        </p:nvSpPr>
        <p:spPr>
          <a:xfrm>
            <a:off x="7642415" y="1459175"/>
            <a:ext cx="1614545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1100" i="1" smtClean="0"/>
              <a:t>PRL 115, 112003(2013)</a:t>
            </a:r>
            <a:endParaRPr lang="zh-CN" altLang="en-US" sz="11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2722" y="3613666"/>
                <a:ext cx="7617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</m:t>
                      </m:r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𝟕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𝝈</m:t>
                      </m:r>
                    </m:oMath>
                  </m:oMathPara>
                </a14:m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722" y="3613666"/>
                <a:ext cx="761747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5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77333" y="609600"/>
                <a:ext cx="8997345" cy="1320800"/>
              </a:xfrm>
            </p:spPr>
            <p:txBody>
              <a:bodyPr/>
              <a:lstStyle/>
              <a:p>
                <a:r>
                  <a:rPr lang="en-US" altLang="zh-CN" dirty="0" smtClean="0"/>
                  <a:t>Discovery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smtClean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3" y="609600"/>
                <a:ext cx="8997345" cy="13208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7333" y="1693629"/>
                <a:ext cx="9352423" cy="1359814"/>
              </a:xfrm>
            </p:spPr>
            <p:txBody>
              <a:bodyPr/>
              <a:lstStyle/>
              <a:p>
                <a:r>
                  <a:rPr lang="en-US" altLang="zh-CN" dirty="0" smtClean="0"/>
                  <a:t>No sharp structure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section, correlation with Y(4260) or Y(4360) unclear</a:t>
                </a:r>
              </a:p>
              <a:p>
                <a:r>
                  <a:rPr lang="en-US" altLang="zh-CN" dirty="0" smtClean="0"/>
                  <a:t>Narrow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structure observed</a:t>
                </a:r>
              </a:p>
              <a:p>
                <a:r>
                  <a:rPr lang="en-US" altLang="zh-CN" dirty="0" smtClean="0"/>
                  <a:t>No significance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1693629"/>
                <a:ext cx="9352423" cy="1359814"/>
              </a:xfrm>
              <a:blipFill rotWithShape="1">
                <a:blip r:embed="rId4"/>
                <a:stretch>
                  <a:fillRect l="-130" t="-2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图片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341" y="3153119"/>
            <a:ext cx="4203860" cy="3032293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090664" y="3220161"/>
            <a:ext cx="3502478" cy="2541910"/>
            <a:chOff x="7398705" y="1315463"/>
            <a:chExt cx="3100719" cy="229643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8705" y="1315463"/>
              <a:ext cx="3100719" cy="2296437"/>
            </a:xfrm>
            <a:prstGeom prst="rect">
              <a:avLst/>
            </a:prstGeom>
          </p:spPr>
        </p:pic>
        <p:sp>
          <p:nvSpPr>
            <p:cNvPr id="63" name="矩形 62"/>
            <p:cNvSpPr/>
            <p:nvPr/>
          </p:nvSpPr>
          <p:spPr>
            <a:xfrm>
              <a:off x="7410616" y="2504661"/>
              <a:ext cx="3053301" cy="135172"/>
            </a:xfrm>
            <a:prstGeom prst="rect">
              <a:avLst/>
            </a:prstGeom>
            <a:solidFill>
              <a:srgbClr val="66CCFF">
                <a:alpha val="29020"/>
              </a:srgb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dk1"/>
                </a:solidFill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7418567" y="2798859"/>
              <a:ext cx="3053301" cy="135172"/>
            </a:xfrm>
            <a:prstGeom prst="rect">
              <a:avLst/>
            </a:prstGeom>
            <a:solidFill>
              <a:srgbClr val="66CCFF">
                <a:alpha val="29020"/>
              </a:srgb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dk1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7418567" y="3093058"/>
              <a:ext cx="3053301" cy="135172"/>
            </a:xfrm>
            <a:prstGeom prst="rect">
              <a:avLst/>
            </a:prstGeom>
            <a:solidFill>
              <a:srgbClr val="66CCFF">
                <a:alpha val="29020"/>
              </a:srgb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/>
              <p:cNvSpPr txBox="1"/>
              <p:nvPr/>
            </p:nvSpPr>
            <p:spPr>
              <a:xfrm>
                <a:off x="5661371" y="6199817"/>
                <a:ext cx="3419400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CN" sz="1200">
                        <a:latin typeface="Cambria Math"/>
                      </a:rPr>
                      <m:t>𝑀</m:t>
                    </m:r>
                    <m:r>
                      <a:rPr lang="en-US" altLang="zh-CN" sz="1200">
                        <a:latin typeface="Cambria Math"/>
                      </a:rPr>
                      <m:t>=(4023±3) </m:t>
                    </m:r>
                    <m:r>
                      <m:rPr>
                        <m:sty m:val="p"/>
                      </m:rPr>
                      <a:rPr lang="en-US" altLang="zh-CN" sz="1200">
                        <a:latin typeface="Cambria Math"/>
                      </a:rPr>
                      <m:t>MeV</m:t>
                    </m:r>
                  </m:oMath>
                </a14:m>
                <a:r>
                  <a:rPr lang="zh-CN" altLang="en-US" sz="1200" dirty="0"/>
                  <a:t> </a:t>
                </a:r>
                <a:endParaRPr lang="en-US" altLang="zh-CN" sz="12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200">
                        <a:latin typeface="Cambria Math"/>
                      </a:rPr>
                      <m:t>Γ</m:t>
                    </m:r>
                    <m:r>
                      <a:rPr lang="en-US" altLang="zh-CN" sz="120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zh-CN" sz="12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1200">
                            <a:latin typeface="Cambria Math"/>
                          </a:rPr>
                          <m:t>8±4</m:t>
                        </m:r>
                      </m:e>
                    </m:d>
                    <m:r>
                      <a:rPr lang="en-US" altLang="zh-CN" sz="12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200">
                        <a:latin typeface="Cambria Math"/>
                      </a:rPr>
                      <m:t>MeV</m:t>
                    </m:r>
                  </m:oMath>
                </a14:m>
                <a:r>
                  <a:rPr lang="zh-CN" altLang="en-US" sz="1200" dirty="0"/>
                  <a:t> </a:t>
                </a:r>
              </a:p>
            </p:txBody>
          </p:sp>
        </mc:Choice>
        <mc:Fallback xmlns="">
          <p:sp>
            <p:nvSpPr>
              <p:cNvPr id="67" name="文本框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371" y="6199817"/>
                <a:ext cx="34194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/>
              <p:cNvSpPr txBox="1"/>
              <p:nvPr/>
            </p:nvSpPr>
            <p:spPr>
              <a:xfrm>
                <a:off x="1177949" y="6366134"/>
                <a:ext cx="3584892" cy="28495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1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CN" sz="1100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1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∓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  <m:r>
                          <a:rPr lang="en-US" altLang="zh-CN" sz="11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1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altLang="zh-CN" sz="1100" b="0" i="1" smtClean="0">
                        <a:latin typeface="Cambria Math" panose="02040503050406030204" pitchFamily="18" charset="0"/>
                      </a:rPr>
                      <m:t>&lt;11 </m:t>
                    </m:r>
                    <m:r>
                      <m:rPr>
                        <m:sty m:val="p"/>
                      </m:rPr>
                      <a:rPr lang="en-US" altLang="zh-CN" sz="1100" b="0" i="0" smtClean="0">
                        <a:latin typeface="Cambria Math" panose="02040503050406030204" pitchFamily="18" charset="0"/>
                      </a:rPr>
                      <m:t>pb</m:t>
                    </m:r>
                  </m:oMath>
                </a14:m>
                <a:r>
                  <a:rPr lang="zh-CN" altLang="en-US" sz="1100" dirty="0" smtClean="0"/>
                  <a:t> </a:t>
                </a:r>
                <a:r>
                  <a:rPr lang="en-US" altLang="zh-CN" sz="1100" dirty="0" smtClean="0"/>
                  <a:t>@90% C.L.</a:t>
                </a:r>
                <a:endParaRPr lang="zh-CN" altLang="en-US" sz="1100" dirty="0"/>
              </a:p>
            </p:txBody>
          </p:sp>
        </mc:Choice>
        <mc:Fallback xmlns="">
          <p:sp>
            <p:nvSpPr>
              <p:cNvPr id="68" name="文本框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949" y="6366134"/>
                <a:ext cx="3584892" cy="284950"/>
              </a:xfrm>
              <a:prstGeom prst="rect">
                <a:avLst/>
              </a:prstGeom>
              <a:blipFill rotWithShape="1"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31" y="3257481"/>
            <a:ext cx="466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文本框 68"/>
          <p:cNvSpPr txBox="1"/>
          <p:nvPr/>
        </p:nvSpPr>
        <p:spPr>
          <a:xfrm>
            <a:off x="1110099" y="6037622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@ 4260 MeV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7422945" y="3012774"/>
            <a:ext cx="1657826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100" i="1" dirty="0" smtClean="0"/>
              <a:t>PRL </a:t>
            </a:r>
            <a:r>
              <a:rPr lang="en-US" altLang="zh-CN" sz="1100" i="1" dirty="0"/>
              <a:t>111, 242001 (2013)</a:t>
            </a:r>
            <a:endParaRPr lang="zh-CN" altLang="en-US" sz="1100" i="1" dirty="0"/>
          </a:p>
        </p:txBody>
      </p:sp>
      <p:sp>
        <p:nvSpPr>
          <p:cNvPr id="54" name="灯片编号占位符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7592664" y="3554716"/>
                <a:ext cx="51809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smtClean="0">
                    <a:solidFill>
                      <a:srgbClr val="FF0000"/>
                    </a:solidFill>
                  </a:rPr>
                  <a:t>2.1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/>
                      </a:rPr>
                      <m:t>𝝈</m:t>
                    </m:r>
                  </m:oMath>
                </a14:m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664" y="3554716"/>
                <a:ext cx="518091" cy="276999"/>
              </a:xfrm>
              <a:prstGeom prst="rect">
                <a:avLst/>
              </a:prstGeom>
              <a:blipFill rotWithShape="1">
                <a:blip r:embed="rId10"/>
                <a:stretch>
                  <a:fillRect l="-1176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902751" y="3554716"/>
                <a:ext cx="51809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smtClean="0">
                    <a:solidFill>
                      <a:srgbClr val="FF0000"/>
                    </a:solidFill>
                  </a:rPr>
                  <a:t>8.9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/>
                      </a:rPr>
                      <m:t>𝝈</m:t>
                    </m:r>
                  </m:oMath>
                </a14:m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751" y="3554716"/>
                <a:ext cx="518091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5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平面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12319</TotalTime>
  <Words>1458</Words>
  <Application>Microsoft Macintosh PowerPoint</Application>
  <PresentationFormat>宽屏</PresentationFormat>
  <Paragraphs>372</Paragraphs>
  <Slides>33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Calibri</vt:lpstr>
      <vt:lpstr>Cambria Math</vt:lpstr>
      <vt:lpstr>HelveticaNeue</vt:lpstr>
      <vt:lpstr>Trebuchet MS</vt:lpstr>
      <vt:lpstr>Wingdings 3</vt:lpstr>
      <vt:lpstr>方正姚体</vt:lpstr>
      <vt:lpstr>华文新魏</vt:lpstr>
      <vt:lpstr>宋体</vt:lpstr>
      <vt:lpstr>平面</vt:lpstr>
      <vt:lpstr>Exotic Charmonium at BESIII</vt:lpstr>
      <vt:lpstr>Charmonium</vt:lpstr>
      <vt:lpstr>Exotic Charmonium</vt:lpstr>
      <vt:lpstr>Situation of XYZ physics before 2013</vt:lpstr>
      <vt:lpstr>Data 4~4.6 GeV for XYZ study at BESIII</vt:lpstr>
      <vt:lpstr>The Z states</vt:lpstr>
      <vt:lpstr>Discovery of Z_C^± (3900) in e^+ e^-→π^+ π^-  J/ψ</vt:lpstr>
      <vt:lpstr>Discovery of Z_c^0 (3900) in e^+ e^-→π^0 π^0  J/ψ  </vt:lpstr>
      <vt:lpstr>Discovery of Z_c^± (4020) in e^+ e^-→π^+ π^- h_c</vt:lpstr>
      <vt:lpstr>Discovery of Z_c^0 (4020) in e^+ e^-→π^0 π^0 h_c </vt:lpstr>
      <vt:lpstr>Study of open charm decays</vt:lpstr>
      <vt:lpstr>Discovery of Z_c (3885)^± in e^+ e^-→π^± (DD ̅^∗ )^∓ </vt:lpstr>
      <vt:lpstr>Discovery of Z_c (4025)^± in e^+ e^-→π^± (D^∗ (D^∗ ) ̅ )^∓</vt:lpstr>
      <vt:lpstr>Neutral partners of Z_c (3885)^± and Z_c (4025)^±</vt:lpstr>
      <vt:lpstr>Summary of Z - J^P</vt:lpstr>
      <vt:lpstr>Search for Z_c (3900)^±→ωπ^±</vt:lpstr>
      <vt:lpstr>The X states</vt:lpstr>
      <vt:lpstr>Observation of e^+ e^-→γX(3872) </vt:lpstr>
      <vt:lpstr>Observation of X(3823)</vt:lpstr>
      <vt:lpstr>Observation of X(3823)</vt:lpstr>
      <vt:lpstr>Search for X(4140)</vt:lpstr>
      <vt:lpstr>The Y states</vt:lpstr>
      <vt:lpstr>Cross section of e^+ e^-→π^+ π^- J/ψ</vt:lpstr>
      <vt:lpstr>Cross section of e^+ e^-→π^0 π^0 J/ψ</vt:lpstr>
      <vt:lpstr>Cross section of e^+ e^-→π^+ π^- ψ(3686)</vt:lpstr>
      <vt:lpstr>Cross section of e^+ e^-→π^+ π^- h_c  and π^0 π^0 h_c </vt:lpstr>
      <vt:lpstr>Cross section of e^+ e^-→X+(ππ, γ)</vt:lpstr>
      <vt:lpstr>Cross section of e^+ e^-→ωχ_cJ</vt:lpstr>
      <vt:lpstr>Cross section of e^+ e^-→η∕η^′   J/ψ</vt:lpstr>
      <vt:lpstr>Summary</vt:lpstr>
      <vt:lpstr>BEPCII</vt:lpstr>
      <vt:lpstr>BESIII</vt:lpstr>
      <vt:lpstr>BESIII collaboration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Lights of Charmonium states</dc:title>
  <dc:creator>hao</dc:creator>
  <cp:lastModifiedBy>蔡浩</cp:lastModifiedBy>
  <cp:revision>356</cp:revision>
  <dcterms:created xsi:type="dcterms:W3CDTF">2014-06-11T02:50:23Z</dcterms:created>
  <dcterms:modified xsi:type="dcterms:W3CDTF">2016-08-22T14:58:38Z</dcterms:modified>
</cp:coreProperties>
</file>