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36" r:id="rId2"/>
    <p:sldId id="737" r:id="rId3"/>
    <p:sldId id="742" r:id="rId4"/>
    <p:sldId id="739" r:id="rId5"/>
    <p:sldId id="740" r:id="rId6"/>
    <p:sldId id="741" r:id="rId7"/>
    <p:sldId id="729" r:id="rId8"/>
    <p:sldId id="727" r:id="rId9"/>
    <p:sldId id="695" r:id="rId10"/>
    <p:sldId id="735" r:id="rId11"/>
    <p:sldId id="734" r:id="rId12"/>
    <p:sldId id="753" r:id="rId13"/>
    <p:sldId id="750" r:id="rId14"/>
    <p:sldId id="751" r:id="rId15"/>
    <p:sldId id="743" r:id="rId16"/>
    <p:sldId id="744" r:id="rId17"/>
    <p:sldId id="745" r:id="rId18"/>
    <p:sldId id="746" r:id="rId19"/>
    <p:sldId id="747" r:id="rId20"/>
    <p:sldId id="759" r:id="rId21"/>
    <p:sldId id="760" r:id="rId22"/>
    <p:sldId id="748" r:id="rId23"/>
    <p:sldId id="752" r:id="rId24"/>
    <p:sldId id="754" r:id="rId25"/>
    <p:sldId id="755" r:id="rId26"/>
    <p:sldId id="756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F81BD"/>
    <a:srgbClr val="54DC2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87382" autoAdjust="0"/>
  </p:normalViewPr>
  <p:slideViewPr>
    <p:cSldViewPr>
      <p:cViewPr varScale="1">
        <p:scale>
          <a:sx n="78" d="100"/>
          <a:sy n="78" d="100"/>
        </p:scale>
        <p:origin x="-9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0" y="4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C596C-8625-4710-860C-E98C7091B81C}" type="datetimeFigureOut">
              <a:rPr lang="zh-CN" altLang="en-US" smtClean="0"/>
              <a:pPr/>
              <a:t>2016/8/25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418C-5EF1-4237-B6FD-E273833936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9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162472" cy="365125"/>
          </a:xfrm>
        </p:spPr>
        <p:txBody>
          <a:bodyPr/>
          <a:lstStyle/>
          <a:p>
            <a:fld id="{D59009CE-8525-401E-BF3D-9DBC2F2DCD01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FC9E-C9F1-43F5-923F-744C7A580C99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FA71-9A2A-4E0A-8D71-A559759B56B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234480" cy="365125"/>
          </a:xfrm>
        </p:spPr>
        <p:txBody>
          <a:bodyPr/>
          <a:lstStyle/>
          <a:p>
            <a:fld id="{544B12B5-8F6F-48E0-A9CE-2F36742A567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4464496" cy="365125"/>
          </a:xfrm>
        </p:spPr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24328" y="6356350"/>
            <a:ext cx="1162472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36AE-D105-49E9-9FE3-99F05866AFFD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00FB-F926-4A3B-9821-BAB34A25DA30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A2C1-A2DE-4208-8071-30255B614FF6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8E8A-A1DC-403E-B1A5-B383932116A2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05D4-8EEF-400F-8E5F-86F199502664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D0087-6A14-4856-AA9F-5CBD3B5D5AAB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F5AF-E729-4786-80AA-5D63E5F62D83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FAB7A-F3A3-444B-A80E-3555BBC0971A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>
            <a:grpSpLocks/>
          </p:cNvGrpSpPr>
          <p:nvPr/>
        </p:nvGrpSpPr>
        <p:grpSpPr bwMode="auto">
          <a:xfrm>
            <a:off x="0" y="0"/>
            <a:ext cx="9144000" cy="3356992"/>
            <a:chOff x="179512" y="1052736"/>
            <a:chExt cx="8027362" cy="2376599"/>
          </a:xfrm>
        </p:grpSpPr>
        <p:pic>
          <p:nvPicPr>
            <p:cNvPr id="4102" name="图片 15"/>
            <p:cNvPicPr>
              <a:picLocks noChangeAspect="1"/>
            </p:cNvPicPr>
            <p:nvPr/>
          </p:nvPicPr>
          <p:blipFill>
            <a:blip r:embed="rId2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图片 17"/>
            <p:cNvPicPr>
              <a:picLocks noChangeAspect="1"/>
            </p:cNvPicPr>
            <p:nvPr/>
          </p:nvPicPr>
          <p:blipFill>
            <a:blip r:embed="rId3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1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10"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8496944" cy="1470025"/>
          </a:xfrm>
        </p:spPr>
        <p:txBody>
          <a:bodyPr>
            <a:normAutofit/>
          </a:bodyPr>
          <a:lstStyle/>
          <a:p>
            <a:pPr lvl="0"/>
            <a:r>
              <a:rPr lang="zh-CN" altLang="en-US" dirty="0"/>
              <a:t>利用</a:t>
            </a:r>
            <a:r>
              <a:rPr lang="en-US" altLang="zh-CN" dirty="0"/>
              <a:t>LHAASO</a:t>
            </a:r>
            <a:r>
              <a:rPr lang="zh-CN" altLang="en-US" dirty="0"/>
              <a:t>实验多参数测量宇宙线分成分能谱展望</a:t>
            </a:r>
            <a:endParaRPr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/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毕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白洋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中国科学院高能物理研究所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B91AA-C559-49D1-A6DB-8197E196512B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123727" y="6356350"/>
            <a:ext cx="4948983" cy="365125"/>
          </a:xfrm>
        </p:spPr>
        <p:txBody>
          <a:bodyPr/>
          <a:lstStyle/>
          <a:p>
            <a:r>
              <a:rPr lang="zh-CN" altLang="en-US" sz="1800" dirty="0" smtClean="0">
                <a:solidFill>
                  <a:srgbClr val="FF0000"/>
                </a:solidFill>
              </a:rPr>
              <a:t>第十二届全国粒子物理学术会议</a:t>
            </a:r>
            <a:r>
              <a:rPr lang="en-US" altLang="zh-CN" sz="1800" dirty="0" smtClean="0">
                <a:solidFill>
                  <a:srgbClr val="FF0000"/>
                </a:solidFill>
              </a:rPr>
              <a:t>·</a:t>
            </a:r>
            <a:r>
              <a:rPr lang="zh-CN" altLang="en-US" sz="1800" dirty="0" smtClean="0">
                <a:solidFill>
                  <a:srgbClr val="FF0000"/>
                </a:solidFill>
              </a:rPr>
              <a:t>合肥</a:t>
            </a:r>
            <a:r>
              <a:rPr lang="en-US" altLang="zh-CN" sz="1800" dirty="0" smtClean="0">
                <a:solidFill>
                  <a:srgbClr val="FF0000"/>
                </a:solidFill>
              </a:rPr>
              <a:t>·2016-08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8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1995"/>
            <a:ext cx="4320480" cy="38950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20" y="134144"/>
            <a:ext cx="2846120" cy="9906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WCDA++</a:t>
            </a:r>
            <a:endParaRPr lang="en-US" sz="3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1" y="4209942"/>
            <a:ext cx="2611557" cy="26480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42" y="4530609"/>
            <a:ext cx="4311882" cy="23274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76057" y="620688"/>
            <a:ext cx="474535" cy="49530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251520" y="1409356"/>
            <a:ext cx="4464496" cy="244827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3 water ponds:</a:t>
            </a:r>
          </a:p>
          <a:p>
            <a:pPr lvl="1"/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78,000 m</a:t>
            </a:r>
            <a:r>
              <a:rPr lang="en-US" altLang="zh-CN" baseline="30000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2</a:t>
            </a:r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 in total;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4 m</a:t>
            </a:r>
            <a:r>
              <a:rPr lang="zh-CN" altLang="en-US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 </a:t>
            </a:r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effective depth;</a:t>
            </a:r>
          </a:p>
          <a:p>
            <a:pPr lvl="1"/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3120 cells, with an 8”/9” PMT in each cell;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Cells are partitioned with black curtains.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组合 28"/>
          <p:cNvGrpSpPr/>
          <p:nvPr/>
        </p:nvGrpSpPr>
        <p:grpSpPr>
          <a:xfrm>
            <a:off x="285720" y="1714488"/>
            <a:ext cx="6619984" cy="4643470"/>
            <a:chOff x="285720" y="1714488"/>
            <a:chExt cx="6619984" cy="4643470"/>
          </a:xfrm>
        </p:grpSpPr>
        <p:sp>
          <p:nvSpPr>
            <p:cNvPr id="8" name="内容占位符 2"/>
            <p:cNvSpPr txBox="1">
              <a:spLocks/>
            </p:cNvSpPr>
            <p:nvPr/>
          </p:nvSpPr>
          <p:spPr>
            <a:xfrm>
              <a:off x="285720" y="3847772"/>
              <a:ext cx="5214974" cy="509922"/>
            </a:xfrm>
            <a:prstGeom prst="rect">
              <a:avLst/>
            </a:prstGeom>
          </p:spPr>
          <p:txBody>
            <a:bodyPr vert="horz">
              <a:normAutofit fontScale="77500" lnSpcReduction="20000"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76000"/>
                <a:buFont typeface="Wingdings" pitchFamily="2" charset="2"/>
                <a:buChar char="u"/>
                <a:defRPr kumimoji="0" sz="26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Tahoma" pitchFamily="34" charset="0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accent2"/>
                </a:buClr>
                <a:buSzPct val="76000"/>
                <a:buFont typeface="Wingdings" pitchFamily="2" charset="2"/>
                <a:buChar char="n"/>
                <a:defRPr kumimoji="0" sz="23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bg1">
                    <a:shade val="50000"/>
                  </a:schemeClr>
                </a:buClr>
                <a:buSzPct val="76000"/>
                <a:buFont typeface="Wingdings 3" pitchFamily="18" charset="2"/>
                <a:buChar char="}"/>
                <a:defRPr kumimoji="0" sz="20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spcAft>
                  <a:spcPts val="20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18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spcAft>
                  <a:spcPts val="200"/>
                </a:spcAft>
                <a:buClr>
                  <a:schemeClr val="accent2"/>
                </a:buClr>
                <a:buSzPct val="70000"/>
                <a:buFont typeface="Wingdings"/>
                <a:buChar char=""/>
                <a:defRPr kumimoji="0" sz="16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WCDA++: 1”PMTs enhance Dynamic Range</a:t>
              </a:r>
              <a:endParaRPr lang="zh-CN" alt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71538" y="478632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143108" y="478632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143108" y="585789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071538" y="585789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893190" y="6286520"/>
              <a:ext cx="36000" cy="714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869704" y="6286520"/>
              <a:ext cx="36000" cy="714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>
              <a:endCxn id="9" idx="0"/>
            </p:cNvCxnSpPr>
            <p:nvPr/>
          </p:nvCxnSpPr>
          <p:spPr>
            <a:xfrm rot="10800000" flipV="1">
              <a:off x="1107258" y="4143380"/>
              <a:ext cx="2250297" cy="642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endCxn id="14" idx="0"/>
            </p:cNvCxnSpPr>
            <p:nvPr/>
          </p:nvCxnSpPr>
          <p:spPr>
            <a:xfrm rot="16200000" flipH="1">
              <a:off x="3348554" y="4723884"/>
              <a:ext cx="2071702" cy="10535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 flipH="1" flipV="1">
              <a:off x="3571868" y="2071678"/>
              <a:ext cx="2143140" cy="14287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205E-7B0F-402A-B510-D60404411225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22" name="组合 18"/>
          <p:cNvGrpSpPr/>
          <p:nvPr/>
        </p:nvGrpSpPr>
        <p:grpSpPr>
          <a:xfrm>
            <a:off x="2889617" y="44624"/>
            <a:ext cx="1754391" cy="1454063"/>
            <a:chOff x="5374034" y="1347498"/>
            <a:chExt cx="3663637" cy="285695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034" y="1347498"/>
              <a:ext cx="3663637" cy="285695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5996159" y="1551566"/>
              <a:ext cx="0" cy="23127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81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望远镜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761" y="116632"/>
            <a:ext cx="8019679" cy="645333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0"/>
            <a:ext cx="4572032" cy="2786082"/>
            <a:chOff x="4906272" y="2834936"/>
            <a:chExt cx="3923095" cy="2285994"/>
          </a:xfrm>
        </p:grpSpPr>
        <p:pic>
          <p:nvPicPr>
            <p:cNvPr id="9" name="Picture 25" descr="WFCTA_eventshow"/>
            <p:cNvPicPr>
              <a:picLocks noChangeAspect="1" noChangeArrowheads="1"/>
            </p:cNvPicPr>
            <p:nvPr/>
          </p:nvPicPr>
          <p:blipFill>
            <a:blip r:embed="rId3" cstate="print"/>
            <a:srcRect l="7060" r="8208"/>
            <a:stretch>
              <a:fillRect/>
            </a:stretch>
          </p:blipFill>
          <p:spPr bwMode="auto">
            <a:xfrm>
              <a:off x="4906272" y="2834936"/>
              <a:ext cx="3923095" cy="2285994"/>
            </a:xfrm>
            <a:prstGeom prst="rect">
              <a:avLst/>
            </a:prstGeom>
            <a:noFill/>
          </p:spPr>
        </p:pic>
        <p:cxnSp>
          <p:nvCxnSpPr>
            <p:cNvPr id="10" name="直接箭头连接符 9"/>
            <p:cNvCxnSpPr/>
            <p:nvPr/>
          </p:nvCxnSpPr>
          <p:spPr>
            <a:xfrm flipV="1">
              <a:off x="6973952" y="3822487"/>
              <a:ext cx="763978" cy="428627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rot="16200000" flipV="1">
              <a:off x="7778281" y="3906482"/>
              <a:ext cx="294102" cy="214313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148146" y="3755139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a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30631" y="3772780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b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7504" y="3429000"/>
            <a:ext cx="4666895" cy="3168352"/>
            <a:chOff x="107504" y="3429000"/>
            <a:chExt cx="4666895" cy="316835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013176"/>
              <a:ext cx="4666895" cy="1584176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683568" y="4437112"/>
              <a:ext cx="26613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altLang="zh-CN" sz="2400" b="1" dirty="0" smtClean="0">
                  <a:sym typeface="Symbol" panose="05050102010706020507" pitchFamily="18" charset="2"/>
                </a:rPr>
                <a:t></a:t>
              </a:r>
              <a:r>
                <a:rPr lang="zh-CN" altLang="en-US" sz="2400" b="1" dirty="0" smtClean="0">
                  <a:sym typeface="Symbol" panose="05050102010706020507" pitchFamily="18" charset="2"/>
                </a:rPr>
                <a:t>子探测器（</a:t>
              </a:r>
              <a:r>
                <a:rPr lang="en-US" altLang="zh-CN" sz="2400" b="1" dirty="0" smtClean="0"/>
                <a:t>MD</a:t>
              </a:r>
              <a:r>
                <a:rPr lang="zh-CN" altLang="en-US" sz="2400" b="1" dirty="0" smtClean="0"/>
                <a:t>）</a:t>
              </a:r>
              <a:endParaRPr lang="en-US" altLang="zh-CN" sz="2400" b="1" dirty="0"/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H="1">
              <a:off x="1835696" y="3429000"/>
              <a:ext cx="720080" cy="100811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内容占位符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2747850" cy="2071678"/>
          </a:xfr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45731-1B9F-4035-B032-46DE0C68BE32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5482952" cy="56467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探测器模拟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5199856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 smtClean="0"/>
                  <a:t>Cherenkov</a:t>
                </a:r>
                <a:r>
                  <a:rPr lang="zh-CN" altLang="en-US" sz="2000" dirty="0" smtClean="0"/>
                  <a:t>望远镜</a:t>
                </a:r>
                <a:endParaRPr lang="en-US" altLang="zh-CN" sz="2000" dirty="0" smtClean="0"/>
              </a:p>
              <a:p>
                <a:pPr lvl="1"/>
                <a:r>
                  <a:rPr lang="en-US" altLang="zh-CN" sz="1800" dirty="0" smtClean="0"/>
                  <a:t>WFCTA</a:t>
                </a:r>
                <a:r>
                  <a:rPr lang="zh-CN" altLang="en-US" sz="1800" dirty="0" smtClean="0"/>
                  <a:t>现有模拟程序</a:t>
                </a:r>
                <a:endParaRPr lang="en-US" altLang="zh-CN" sz="1800" dirty="0" smtClean="0"/>
              </a:p>
              <a:p>
                <a:r>
                  <a:rPr lang="en-US" altLang="zh-CN" sz="2000" dirty="0" smtClean="0"/>
                  <a:t>KM2A-MD</a:t>
                </a:r>
              </a:p>
              <a:p>
                <a:pPr lvl="1"/>
                <a:r>
                  <a:rPr lang="zh-CN" altLang="en-US" sz="1800" dirty="0" smtClean="0"/>
                  <a:t>对于能量大于</a:t>
                </a:r>
                <a:r>
                  <a:rPr lang="en-US" altLang="zh-CN" sz="1800" dirty="0" smtClean="0"/>
                  <a:t>1GeV</a:t>
                </a:r>
                <a:r>
                  <a:rPr lang="zh-CN" altLang="en-US" sz="1800" dirty="0" smtClean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800" dirty="0" smtClean="0"/>
                  <a:t>计数，加</a:t>
                </a:r>
                <a:r>
                  <a:rPr lang="en-US" altLang="zh-CN" sz="1800" dirty="0" smtClean="0"/>
                  <a:t>25%</a:t>
                </a:r>
                <a:r>
                  <a:rPr lang="zh-CN" altLang="en-US" sz="1800" dirty="0"/>
                  <a:t> </a:t>
                </a:r>
                <a:r>
                  <a:rPr lang="en-US" altLang="zh-CN" sz="1800" dirty="0" smtClean="0"/>
                  <a:t>smear </a:t>
                </a:r>
              </a:p>
              <a:p>
                <a:r>
                  <a:rPr lang="en-US" altLang="zh-CN" sz="2000" dirty="0" smtClean="0"/>
                  <a:t>WCDA</a:t>
                </a:r>
              </a:p>
              <a:p>
                <a:pPr lvl="1"/>
                <a:r>
                  <a:rPr lang="zh-CN" altLang="en-US" sz="1800" dirty="0" smtClean="0"/>
                  <a:t>对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zh-CN" altLang="en-US" sz="1800" dirty="0" smtClean="0"/>
                  <a:t>和电子，采用平均光电子数求和（研究表明和集中水池的位置关系不大，主要依赖于能量）  （</a:t>
                </a:r>
                <a:r>
                  <a:rPr lang="en-US" altLang="zh-CN" sz="1800" dirty="0" smtClean="0"/>
                  <a:t>Wu </a:t>
                </a:r>
                <a:r>
                  <a:rPr lang="en-US" altLang="zh-CN" sz="1800" dirty="0" err="1" smtClean="0"/>
                  <a:t>Hanrong</a:t>
                </a:r>
                <a:r>
                  <a:rPr lang="zh-CN" altLang="en-US" sz="1800" dirty="0" smtClean="0"/>
                  <a:t>） </a:t>
                </a:r>
                <a:endParaRPr lang="en-US" altLang="zh-CN" sz="1800" dirty="0" smtClean="0"/>
              </a:p>
              <a:p>
                <a:pPr lvl="1"/>
                <a:r>
                  <a:rPr lang="zh-CN" altLang="en-US" sz="1800" dirty="0" smtClean="0"/>
                  <a:t>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800" dirty="0" smtClean="0"/>
                  <a:t>，从单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/>
                      </a:rPr>
                      <m:t>𝜇</m:t>
                    </m:r>
                  </m:oMath>
                </a14:m>
                <a:r>
                  <a:rPr lang="zh-CN" altLang="en-US" sz="1800" dirty="0" smtClean="0"/>
                  <a:t>的光电子分布中抽样 （</a:t>
                </a:r>
                <a:r>
                  <a:rPr lang="en-US" altLang="zh-CN" sz="1800" dirty="0" smtClean="0"/>
                  <a:t>Li </a:t>
                </a:r>
                <a:r>
                  <a:rPr lang="en-US" altLang="zh-CN" sz="1800" dirty="0" err="1" smtClean="0"/>
                  <a:t>Huicai</a:t>
                </a:r>
                <a:r>
                  <a:rPr lang="zh-CN" altLang="en-US" sz="1800" dirty="0" smtClean="0"/>
                  <a:t>）</a:t>
                </a:r>
                <a:endParaRPr lang="en-US" altLang="zh-CN" sz="1800" dirty="0" smtClean="0"/>
              </a:p>
              <a:p>
                <a:r>
                  <a:rPr lang="zh-CN" altLang="en-US" sz="2200" dirty="0" smtClean="0"/>
                  <a:t>考虑电子学响应</a:t>
                </a:r>
                <a:endParaRPr lang="en-US" altLang="zh-CN" sz="22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199856"/>
              </a:xfrm>
              <a:blipFill rotWithShape="1">
                <a:blip r:embed="rId2"/>
                <a:stretch>
                  <a:fillRect l="-815" t="-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4308855"/>
            <a:ext cx="3024337" cy="2380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8" y="4308854"/>
            <a:ext cx="2736304" cy="2399099"/>
          </a:xfrm>
          <a:prstGeom prst="rect">
            <a:avLst/>
          </a:prstGeom>
        </p:spPr>
      </p:pic>
      <p:pic>
        <p:nvPicPr>
          <p:cNvPr id="3074" name="Picture 2" descr="D:\工作\组会\20150908\figures\muon_spctru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48" y="188641"/>
            <a:ext cx="26918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992A-4913-44C6-B196-66EB3B7B35ED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5952" y="45811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electron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1" y="45780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gamma</a:t>
            </a:r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8855"/>
            <a:ext cx="2843808" cy="192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5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82" y="332656"/>
            <a:ext cx="5050904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芯</a:t>
            </a:r>
            <a:r>
              <a:rPr lang="zh-CN" altLang="en-US" dirty="0" smtClean="0"/>
              <a:t>位重建分辨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A203-E1B6-47FC-A830-A8ABDFC18390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5" y="1179580"/>
            <a:ext cx="5971473" cy="4049620"/>
          </a:xfrm>
          <a:prstGeom prst="rect">
            <a:avLst/>
          </a:prstGeom>
          <a:blipFill dpi="0" rotWithShape="1">
            <a:blip r:embed="rId3">
              <a:alphaModFix amt="29000"/>
            </a:blip>
            <a:srcRect/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971682" y="5806446"/>
            <a:ext cx="705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对轻成分（</a:t>
            </a:r>
            <a:r>
              <a:rPr lang="en-US" altLang="zh-CN" sz="2000" dirty="0" smtClean="0"/>
              <a:t>proton and helium</a:t>
            </a:r>
            <a:r>
              <a:rPr lang="zh-CN" altLang="en-US" sz="2000" dirty="0" smtClean="0"/>
              <a:t>）的芯位重建分辨好于</a:t>
            </a:r>
            <a:r>
              <a:rPr lang="en-US" altLang="zh-CN" sz="2000" dirty="0" smtClean="0"/>
              <a:t>3m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91466" y="3429000"/>
                <a:ext cx="3737848" cy="62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𝑁</m:t>
                      </m:r>
                      <m:r>
                        <a:rPr lang="en-US" altLang="zh-CN" b="0" i="1" smtClean="0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𝑎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66" y="3429000"/>
                <a:ext cx="3737848" cy="6271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32" y="1195572"/>
            <a:ext cx="2984116" cy="19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9791106">
            <a:off x="1682934" y="2005021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zh-CN" altLang="en-US" dirty="0" smtClean="0"/>
              <a:t>能量重建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53" y="836712"/>
            <a:ext cx="5740515" cy="439248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B512-C806-4F0B-8159-621DDBFFF1B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67544" y="1556792"/>
            <a:ext cx="280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Cherenkov</a:t>
            </a:r>
            <a:r>
              <a:rPr lang="zh-CN" altLang="en-US" sz="2400" dirty="0" smtClean="0"/>
              <a:t>望远镜对观测平面以上的所有</a:t>
            </a:r>
            <a:r>
              <a:rPr lang="en-US" altLang="zh-CN" sz="2400" dirty="0" smtClean="0"/>
              <a:t>Cherenkov</a:t>
            </a:r>
            <a:r>
              <a:rPr lang="zh-CN" altLang="en-US" sz="2400" dirty="0" smtClean="0"/>
              <a:t>光子进行积分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有量能器的特点</a:t>
            </a: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Bias &lt; ±5%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Resolution ~ 20%</a:t>
            </a:r>
            <a:endParaRPr lang="zh-CN" altLang="en-US" sz="2400" dirty="0"/>
          </a:p>
        </p:txBody>
      </p:sp>
      <p:sp>
        <p:nvSpPr>
          <p:cNvPr id="9" name="TextBox 8"/>
          <p:cNvSpPr txBox="1"/>
          <p:nvPr/>
        </p:nvSpPr>
        <p:spPr>
          <a:xfrm rot="19791106">
            <a:off x="4285069" y="2005021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成分敏感的参数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400" dirty="0" smtClean="0"/>
                  <a:t>用</a:t>
                </a:r>
                <a:r>
                  <a:rPr lang="en-US" altLang="zh-CN" sz="2400" dirty="0" err="1" smtClean="0"/>
                  <a:t>Rp</a:t>
                </a:r>
                <a:r>
                  <a:rPr lang="zh-CN" altLang="en-US" sz="2400" dirty="0" smtClean="0"/>
                  <a:t>和</a:t>
                </a:r>
                <a:r>
                  <a:rPr lang="el-GR" altLang="zh-CN" sz="2400" dirty="0" smtClean="0"/>
                  <a:t>α</a:t>
                </a:r>
                <a:r>
                  <a:rPr lang="zh-CN" altLang="en-US" sz="2400" dirty="0" smtClean="0"/>
                  <a:t>修正望远镜的光子数</a:t>
                </a:r>
                <a:endParaRPr lang="en-US" altLang="zh-CN" sz="240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000" i="1">
                            <a:latin typeface="Cambria Math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𝑝𝑒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US" altLang="zh-CN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𝑝𝑒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/>
                          </a:rPr>
                          <m:t>)+0.0092×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/>
                          </a:rPr>
                          <m:t>+0.0182×</m:t>
                        </m:r>
                        <m:r>
                          <a:rPr lang="en-US" altLang="zh-CN" sz="2000" b="0" i="1" smtClean="0"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endParaRPr lang="en-US" altLang="zh-CN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400" b="0" i="1" smtClean="0">
                            <a:latin typeface="Cambria Math"/>
                          </a:rPr>
                          <m:t>−1.392×</m:t>
                        </m:r>
                        <m:func>
                          <m:func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zh-CN" sz="2400" b="0" i="1" smtClean="0">
                                <a:latin typeface="Cambria Math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sz="2400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𝑝𝑒</m:t>
                                </m:r>
                              </m:sub>
                              <m:sup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400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altLang="zh-CN" sz="2400" dirty="0" smtClean="0"/>
              </a:p>
              <a:p>
                <a:pPr lvl="1"/>
                <a:r>
                  <a:rPr lang="zh-CN" altLang="en-US" sz="2000" dirty="0" smtClean="0"/>
                  <a:t>芯</a:t>
                </a:r>
                <a:r>
                  <a:rPr lang="zh-CN" altLang="en-US" sz="2000" dirty="0"/>
                  <a:t>区能流密度，</a:t>
                </a:r>
                <a:r>
                  <a:rPr lang="en-US" altLang="zh-CN" sz="2000" dirty="0"/>
                  <a:t>WCDA++</a:t>
                </a:r>
                <a:r>
                  <a:rPr lang="zh-CN" altLang="en-US" sz="2000" dirty="0" smtClean="0"/>
                  <a:t>提供簇芯最亮的</a:t>
                </a:r>
                <a:r>
                  <a:rPr lang="en-US" altLang="zh-CN" sz="2000" dirty="0" smtClean="0"/>
                  <a:t>PMT</a:t>
                </a:r>
                <a:r>
                  <a:rPr lang="zh-CN" altLang="en-US" sz="2000" dirty="0" smtClean="0"/>
                  <a:t>光电子数</a:t>
                </a:r>
                <a:endParaRPr lang="en-US" altLang="zh-CN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Σ</m:t>
                            </m:r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𝑊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/>
                          </a:rPr>
                          <m:t>−1.16×</m:t>
                        </m:r>
                        <m:func>
                          <m:func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zh-CN" sz="2400" b="0" i="1" smtClean="0">
                                <a:latin typeface="Cambria Math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sz="2400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𝑝𝑒</m:t>
                                </m:r>
                              </m:sub>
                              <m:sup>
                                <m:r>
                                  <a:rPr lang="en-US" altLang="zh-CN" sz="2400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400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altLang="zh-CN" sz="2400" dirty="0"/>
              </a:p>
              <a:p>
                <a:pPr lvl="1"/>
                <a:r>
                  <a:rPr lang="zh-CN" altLang="en-US" sz="2000" dirty="0" smtClean="0"/>
                  <a:t>簇射剩余能量，</a:t>
                </a:r>
                <a:r>
                  <a:rPr lang="en-US" altLang="zh-CN" sz="2000" dirty="0" smtClean="0"/>
                  <a:t>WCDA++</a:t>
                </a:r>
                <a:r>
                  <a:rPr lang="zh-CN" altLang="en-US" sz="2000" dirty="0" smtClean="0"/>
                  <a:t>中的总光电子数</a:t>
                </a:r>
                <a:endParaRPr lang="en-US" altLang="zh-CN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𝐶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/>
                          </a:rPr>
                          <m:t>𝑊</m:t>
                        </m:r>
                      </m:den>
                    </m:f>
                    <m:r>
                      <a:rPr lang="en-US" altLang="zh-CN" sz="2400" b="0" i="1" smtClean="0">
                        <a:latin typeface="Cambria Math"/>
                      </a:rPr>
                      <m:t>−0.0139×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+0.267×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𝑝𝑒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2400" dirty="0"/>
              </a:p>
              <a:p>
                <a:pPr lvl="1"/>
                <a:r>
                  <a:rPr lang="zh-CN" altLang="en-US" sz="2000" dirty="0" smtClean="0"/>
                  <a:t>契伦科夫像的长宽比，</a:t>
                </a:r>
                <a:r>
                  <a:rPr lang="en-US" altLang="zh-CN" sz="2000" dirty="0" smtClean="0"/>
                  <a:t>WFCTA</a:t>
                </a:r>
                <a:r>
                  <a:rPr lang="zh-CN" altLang="en-US" sz="2000" dirty="0" smtClean="0"/>
                  <a:t>提供簇射的纵向发展信息</a:t>
                </a:r>
                <a:endParaRPr lang="en-US" altLang="zh-CN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US" altLang="zh-CN" sz="2400" b="0" i="1" smtClean="0">
                        <a:latin typeface="Cambria Math"/>
                      </a:rPr>
                      <m:t>−0.9823×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/>
                              </a:rPr>
                              <m:t>𝑝𝑒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2400" dirty="0"/>
              </a:p>
              <a:p>
                <a:pPr lvl="1"/>
                <a:r>
                  <a:rPr lang="en-US" altLang="zh-CN" sz="2000" dirty="0" smtClean="0"/>
                  <a:t>MD</a:t>
                </a:r>
                <a:r>
                  <a:rPr lang="zh-CN" altLang="en-US" sz="2000" dirty="0" smtClean="0"/>
                  <a:t>提供簇射的</a:t>
                </a:r>
                <a:r>
                  <a:rPr lang="en-US" altLang="zh-CN" sz="2000" dirty="0" smtClean="0"/>
                  <a:t>μ</a:t>
                </a:r>
                <a:r>
                  <a:rPr lang="zh-CN" altLang="en-US" sz="2000" dirty="0" smtClean="0"/>
                  <a:t>子信息，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0.9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0.1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AB19-7706-448D-94CA-E93C5097F42D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546"/>
            <a:ext cx="4589593" cy="3432454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96B1-A7B5-44B0-9425-A0BA139D03B8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93" y="-18264"/>
            <a:ext cx="4525415" cy="33032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64"/>
            <a:ext cx="4427984" cy="3443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91" y="3284984"/>
            <a:ext cx="4329309" cy="3584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791106">
            <a:off x="1980813" y="2005021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791106">
            <a:off x="6661333" y="2005021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791106">
            <a:off x="2196837" y="5352919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91106">
            <a:off x="7021373" y="5424927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9CB9-42BA-403E-81F6-4E0FD1868818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88" y="0"/>
            <a:ext cx="2880320" cy="28083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0" y="3140968"/>
            <a:ext cx="3256768" cy="28083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32" y="2977112"/>
            <a:ext cx="2930264" cy="31360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31840" cy="31409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12004"/>
            <a:ext cx="2952328" cy="3140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9791106">
            <a:off x="1682934" y="2005021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91106">
            <a:off x="6517317" y="1629933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791106">
            <a:off x="3929117" y="3430133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791106">
            <a:off x="1120805" y="4848863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791106">
            <a:off x="3709005" y="549813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58" y="905578"/>
            <a:ext cx="4191879" cy="28427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04" y="3789040"/>
            <a:ext cx="4230609" cy="28690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对</a:t>
            </a:r>
            <a:r>
              <a:rPr lang="en-US" altLang="zh-CN" dirty="0" err="1" smtClean="0"/>
              <a:t>proton+helium</a:t>
            </a:r>
            <a:r>
              <a:rPr lang="zh-CN" altLang="en-US" dirty="0" smtClean="0"/>
              <a:t>的挑选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0128-F18B-4D9D-A51E-7E8B3AE7BDB9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0" y="1052736"/>
            <a:ext cx="4139952" cy="3164222"/>
            <a:chOff x="683568" y="-715479"/>
            <a:chExt cx="5832648" cy="620532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-715479"/>
              <a:ext cx="5832648" cy="620532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777073" y="2204864"/>
              <a:ext cx="2141376" cy="2473424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5537" y="4149080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12</a:t>
            </a:r>
            <a:r>
              <a:rPr lang="zh-CN" altLang="en-US" sz="2800" dirty="0" smtClean="0"/>
              <a:t>台望远镜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Aperture ~ 2500m</a:t>
            </a:r>
            <a:r>
              <a:rPr lang="en-US" altLang="zh-CN" sz="2800" baseline="30000" dirty="0" smtClean="0"/>
              <a:t>2</a:t>
            </a:r>
            <a:r>
              <a:rPr lang="en-US" altLang="zh-CN" sz="2800" dirty="0" smtClean="0"/>
              <a:t>·sr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Contamination &lt; </a:t>
            </a:r>
            <a:r>
              <a:rPr lang="en-US" altLang="zh-CN" sz="2800" dirty="0"/>
              <a:t>5</a:t>
            </a:r>
            <a:r>
              <a:rPr lang="en-US" altLang="zh-CN" sz="2800" dirty="0" smtClean="0"/>
              <a:t>%</a:t>
            </a:r>
            <a:endParaRPr lang="zh-CN" altLang="en-US" sz="2800" dirty="0"/>
          </a:p>
        </p:txBody>
      </p:sp>
      <p:sp>
        <p:nvSpPr>
          <p:cNvPr id="15" name="TextBox 14"/>
          <p:cNvSpPr txBox="1"/>
          <p:nvPr/>
        </p:nvSpPr>
        <p:spPr>
          <a:xfrm rot="19791106">
            <a:off x="6809437" y="2544607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791106">
            <a:off x="5437197" y="5136895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对</a:t>
            </a:r>
            <a:r>
              <a:rPr lang="en-US" altLang="zh-CN" dirty="0" smtClean="0"/>
              <a:t>proton</a:t>
            </a:r>
            <a:r>
              <a:rPr lang="zh-CN" altLang="en-US" dirty="0" smtClean="0"/>
              <a:t>的挑选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7BD1-8DBF-4553-B581-026A585831CE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9512" y="1060868"/>
            <a:ext cx="3744416" cy="2800180"/>
            <a:chOff x="683568" y="-715479"/>
            <a:chExt cx="5832648" cy="62053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-715479"/>
              <a:ext cx="5832648" cy="620532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600154" y="1660095"/>
              <a:ext cx="2355231" cy="3018192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2" y="788258"/>
            <a:ext cx="4283967" cy="29052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2" y="3819361"/>
            <a:ext cx="4329811" cy="2936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1" y="4077072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12</a:t>
            </a:r>
            <a:r>
              <a:rPr lang="zh-CN" altLang="en-US" sz="2800" dirty="0" smtClean="0"/>
              <a:t>台望远镜</a:t>
            </a:r>
            <a:endParaRPr lang="en-US" altLang="zh-CN" sz="2800" dirty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Aperture ~ 800m</a:t>
            </a:r>
            <a:r>
              <a:rPr lang="en-US" altLang="zh-CN" sz="2800" baseline="30000" dirty="0" smtClean="0"/>
              <a:t>2</a:t>
            </a:r>
            <a:r>
              <a:rPr lang="en-US" altLang="zh-CN" sz="2800" dirty="0" smtClean="0"/>
              <a:t>·sr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Contamination &lt; </a:t>
            </a:r>
            <a:r>
              <a:rPr lang="en-US" altLang="zh-CN" sz="2800" dirty="0" smtClean="0"/>
              <a:t>15%</a:t>
            </a:r>
            <a:endParaRPr lang="zh-CN" altLang="en-US" sz="2800" dirty="0"/>
          </a:p>
        </p:txBody>
      </p:sp>
      <p:sp>
        <p:nvSpPr>
          <p:cNvPr id="13" name="TextBox 12"/>
          <p:cNvSpPr txBox="1"/>
          <p:nvPr/>
        </p:nvSpPr>
        <p:spPr>
          <a:xfrm rot="19791106">
            <a:off x="6449398" y="2538428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91106">
            <a:off x="5873332" y="5025905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</a:t>
            </a:r>
            <a:r>
              <a:rPr lang="zh-CN" altLang="en-US" dirty="0" smtClean="0"/>
              <a:t>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</a:t>
            </a:r>
            <a:r>
              <a:rPr lang="zh-CN" altLang="en-US" dirty="0"/>
              <a:t>背景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宇宙线的“膝”</a:t>
            </a:r>
            <a:endParaRPr lang="en-US" altLang="zh-CN" dirty="0"/>
          </a:p>
          <a:p>
            <a:pPr lvl="1"/>
            <a:r>
              <a:rPr lang="en-US" altLang="zh-CN" dirty="0" smtClean="0"/>
              <a:t>WFCTA</a:t>
            </a:r>
            <a:r>
              <a:rPr lang="zh-CN" altLang="en-US" dirty="0" smtClean="0"/>
              <a:t>样机和</a:t>
            </a:r>
            <a:r>
              <a:rPr lang="en-US" altLang="zh-CN" dirty="0" smtClean="0"/>
              <a:t>ARGO-YBJ</a:t>
            </a:r>
            <a:r>
              <a:rPr lang="zh-CN" altLang="en-US" dirty="0" smtClean="0"/>
              <a:t>复合</a:t>
            </a:r>
            <a:r>
              <a:rPr lang="zh-CN" altLang="en-US" dirty="0"/>
              <a:t>实验</a:t>
            </a:r>
            <a:endParaRPr lang="en-US" altLang="zh-CN" dirty="0" smtClean="0"/>
          </a:p>
          <a:p>
            <a:r>
              <a:rPr lang="en-US" altLang="zh-CN" dirty="0" smtClean="0"/>
              <a:t> LHAASO</a:t>
            </a:r>
            <a:r>
              <a:rPr lang="zh-CN" altLang="en-US" dirty="0" smtClean="0"/>
              <a:t>宇宙线轻成分能谱测量展望</a:t>
            </a:r>
            <a:endParaRPr lang="en-US" altLang="zh-CN" dirty="0"/>
          </a:p>
          <a:p>
            <a:pPr lvl="1"/>
            <a:r>
              <a:rPr lang="zh-CN" altLang="en-US" dirty="0" smtClean="0"/>
              <a:t>探测器阵列和参数化模拟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位置和能量重建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成分敏感变量与预期</a:t>
            </a:r>
            <a:endParaRPr lang="en-US" altLang="zh-CN" dirty="0" smtClean="0"/>
          </a:p>
          <a:p>
            <a:r>
              <a:rPr lang="en-US" altLang="zh-CN" dirty="0" smtClean="0"/>
              <a:t> </a:t>
            </a:r>
            <a:r>
              <a:rPr lang="zh-CN" altLang="en-US" dirty="0" smtClean="0"/>
              <a:t>总结和展望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47E4-74F5-4976-AD5B-97222634B112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对</a:t>
            </a:r>
            <a:r>
              <a:rPr lang="en-US" altLang="zh-CN" dirty="0" err="1" smtClean="0"/>
              <a:t>MgAlSi+iron</a:t>
            </a:r>
            <a:r>
              <a:rPr lang="zh-CN" altLang="en-US" dirty="0" smtClean="0"/>
              <a:t>的挑选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7BD1-8DBF-4553-B581-026A585831CE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0868"/>
            <a:ext cx="3744416" cy="28001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3" y="764704"/>
            <a:ext cx="4283967" cy="29052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2" y="3819361"/>
            <a:ext cx="4329811" cy="2936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1" y="4077072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12</a:t>
            </a:r>
            <a:r>
              <a:rPr lang="zh-CN" altLang="en-US" sz="2800" dirty="0" smtClean="0"/>
              <a:t>台望远镜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Aperture ~ 1600m</a:t>
            </a:r>
            <a:r>
              <a:rPr lang="en-US" altLang="zh-CN" sz="2800" baseline="30000" dirty="0" smtClean="0"/>
              <a:t>2</a:t>
            </a:r>
            <a:r>
              <a:rPr lang="en-US" altLang="zh-CN" sz="2800" dirty="0" smtClean="0"/>
              <a:t>·sr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Contamination &lt; 10%</a:t>
            </a:r>
            <a:endParaRPr lang="zh-CN" altLang="en-US" sz="2800" dirty="0"/>
          </a:p>
        </p:txBody>
      </p:sp>
      <p:sp>
        <p:nvSpPr>
          <p:cNvPr id="3" name="L 形 2"/>
          <p:cNvSpPr/>
          <p:nvPr/>
        </p:nvSpPr>
        <p:spPr>
          <a:xfrm rot="5400000">
            <a:off x="1025728" y="984307"/>
            <a:ext cx="2196000" cy="2880320"/>
          </a:xfrm>
          <a:prstGeom prst="corner">
            <a:avLst>
              <a:gd name="adj1" fmla="val 68502"/>
              <a:gd name="adj2" fmla="val 48878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 rot="19791106">
            <a:off x="6449397" y="2422020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91106">
            <a:off x="6233372" y="4726276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对</a:t>
            </a:r>
            <a:r>
              <a:rPr lang="en-US" altLang="zh-CN" dirty="0" smtClean="0"/>
              <a:t>iron</a:t>
            </a:r>
            <a:r>
              <a:rPr lang="zh-CN" altLang="en-US" dirty="0" smtClean="0"/>
              <a:t>的挑选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7BD1-8DBF-4553-B581-026A585831CE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0868"/>
            <a:ext cx="3744416" cy="28001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2" y="788258"/>
            <a:ext cx="4283967" cy="29052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2" y="3819361"/>
            <a:ext cx="4329811" cy="2936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1" y="4077072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12</a:t>
            </a:r>
            <a:r>
              <a:rPr lang="zh-CN" altLang="en-US" sz="2800" dirty="0" smtClean="0"/>
              <a:t>台望远镜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Aperture ~ 1200m</a:t>
            </a:r>
            <a:r>
              <a:rPr lang="en-US" altLang="zh-CN" sz="2800" baseline="30000" dirty="0" smtClean="0"/>
              <a:t>2</a:t>
            </a:r>
            <a:r>
              <a:rPr lang="en-US" altLang="zh-CN" sz="2800" dirty="0" smtClean="0"/>
              <a:t>·sr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Contamination &lt; 15%</a:t>
            </a:r>
            <a:endParaRPr lang="zh-CN" altLang="en-US" sz="2800" dirty="0"/>
          </a:p>
        </p:txBody>
      </p:sp>
      <p:sp>
        <p:nvSpPr>
          <p:cNvPr id="13" name="L 形 12"/>
          <p:cNvSpPr/>
          <p:nvPr/>
        </p:nvSpPr>
        <p:spPr>
          <a:xfrm rot="5400000">
            <a:off x="1036457" y="973578"/>
            <a:ext cx="2174541" cy="2880320"/>
          </a:xfrm>
          <a:prstGeom prst="corner">
            <a:avLst>
              <a:gd name="adj1" fmla="val 79715"/>
              <a:gd name="adj2" fmla="val 55045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 rot="19791106">
            <a:off x="6305380" y="2538427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791106">
            <a:off x="6161364" y="4654268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观测统计量的估计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5472607" cy="5084457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BE08-ECA1-43F4-9E0E-1976BE04D7AC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436096" y="1916832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12 telescopes </a:t>
            </a:r>
          </a:p>
          <a:p>
            <a:r>
              <a:rPr lang="en-US" altLang="zh-CN" sz="2400" dirty="0" smtClean="0"/>
              <a:t>Duty cycle ~ 10%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1500 protons  &gt;1PeV </a:t>
            </a:r>
          </a:p>
          <a:p>
            <a:r>
              <a:rPr lang="en-US" altLang="zh-CN" sz="2400" dirty="0" smtClean="0"/>
              <a:t>11000 </a:t>
            </a:r>
            <a:r>
              <a:rPr lang="en-US" altLang="zh-CN" sz="2400" dirty="0" err="1" smtClean="0"/>
              <a:t>p&amp;He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&gt;1PeV</a:t>
            </a:r>
          </a:p>
          <a:p>
            <a:r>
              <a:rPr lang="en-US" altLang="zh-CN" sz="2400" dirty="0" smtClean="0"/>
              <a:t>2000 </a:t>
            </a:r>
            <a:r>
              <a:rPr lang="en-US" altLang="zh-CN" sz="2400" dirty="0" err="1" smtClean="0"/>
              <a:t>MgAlSi&amp;iron</a:t>
            </a:r>
            <a:r>
              <a:rPr lang="en-US" altLang="zh-CN" sz="2400" dirty="0" smtClean="0"/>
              <a:t> &gt;1PeV</a:t>
            </a:r>
          </a:p>
          <a:p>
            <a:r>
              <a:rPr lang="en-US" altLang="zh-CN" sz="2400" dirty="0" smtClean="0"/>
              <a:t>1000 iron  &gt;1PeV</a:t>
            </a:r>
            <a:endParaRPr lang="zh-CN" altLang="en-US" sz="2400" dirty="0"/>
          </a:p>
        </p:txBody>
      </p:sp>
      <p:sp>
        <p:nvSpPr>
          <p:cNvPr id="9" name="TextBox 8"/>
          <p:cNvSpPr txBox="1"/>
          <p:nvPr/>
        </p:nvSpPr>
        <p:spPr>
          <a:xfrm rot="19791106">
            <a:off x="2848996" y="4332878"/>
            <a:ext cx="186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preliminary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486916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各成分比例与能谱采用</a:t>
            </a:r>
            <a:r>
              <a:rPr lang="en-US" altLang="zh-CN" dirty="0" smtClean="0"/>
              <a:t>H4a</a:t>
            </a:r>
            <a:r>
              <a:rPr lang="zh-CN" altLang="en-US" dirty="0" smtClean="0"/>
              <a:t>模型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84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总结与展望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位置分辨和能量分辨：</a:t>
            </a:r>
            <a:endParaRPr lang="en-US" altLang="zh-CN" dirty="0" smtClean="0"/>
          </a:p>
          <a:p>
            <a:pPr lvl="1"/>
            <a:r>
              <a:rPr lang="zh-CN" altLang="en-US" dirty="0"/>
              <a:t>对轻</a:t>
            </a:r>
            <a:r>
              <a:rPr lang="zh-CN" altLang="en-US" dirty="0" smtClean="0"/>
              <a:t>成分，位置分辨好于</a:t>
            </a:r>
            <a:r>
              <a:rPr lang="en-US" altLang="zh-CN" dirty="0"/>
              <a:t>3</a:t>
            </a:r>
            <a:r>
              <a:rPr lang="en-US" altLang="zh-CN" dirty="0" smtClean="0"/>
              <a:t>m</a:t>
            </a:r>
          </a:p>
          <a:p>
            <a:pPr lvl="1"/>
            <a:r>
              <a:rPr lang="zh-CN" altLang="en-US" dirty="0" smtClean="0"/>
              <a:t>能量</a:t>
            </a:r>
            <a:r>
              <a:rPr lang="en-US" altLang="zh-CN" dirty="0" smtClean="0"/>
              <a:t>bias&lt;±5%</a:t>
            </a:r>
            <a:r>
              <a:rPr lang="zh-CN" altLang="en-US" dirty="0" smtClean="0"/>
              <a:t>，分辨率好于</a:t>
            </a:r>
            <a:r>
              <a:rPr lang="en-US" altLang="zh-CN" dirty="0" smtClean="0"/>
              <a:t>20%</a:t>
            </a:r>
          </a:p>
          <a:p>
            <a:r>
              <a:rPr lang="zh-CN" altLang="en-US" dirty="0" smtClean="0"/>
              <a:t>成分分辨和统计量估计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12</a:t>
            </a:r>
            <a:r>
              <a:rPr lang="zh-CN" altLang="en-US" dirty="0" smtClean="0"/>
              <a:t>台望远镜在</a:t>
            </a:r>
            <a:r>
              <a:rPr lang="en-US" altLang="zh-CN" dirty="0" smtClean="0"/>
              <a:t>10%</a:t>
            </a:r>
            <a:r>
              <a:rPr lang="zh-CN" altLang="en-US" dirty="0" smtClean="0"/>
              <a:t>的</a:t>
            </a:r>
            <a:r>
              <a:rPr lang="en-US" altLang="zh-CN" dirty="0" smtClean="0"/>
              <a:t>duty cycle</a:t>
            </a:r>
            <a:r>
              <a:rPr lang="zh-CN" altLang="en-US" dirty="0" smtClean="0"/>
              <a:t>下观测一年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15</a:t>
            </a:r>
            <a:r>
              <a:rPr lang="en-US" altLang="zh-CN" dirty="0" smtClean="0"/>
              <a:t>00  </a:t>
            </a:r>
            <a:r>
              <a:rPr lang="en-US" altLang="zh-CN" dirty="0" smtClean="0"/>
              <a:t>proton</a:t>
            </a:r>
            <a:r>
              <a:rPr lang="en-US" altLang="zh-CN" dirty="0"/>
              <a:t>,</a:t>
            </a:r>
            <a:r>
              <a:rPr lang="en-US" altLang="zh-CN" dirty="0" smtClean="0"/>
              <a:t> E&gt;1PeV, </a:t>
            </a:r>
            <a:r>
              <a:rPr lang="en-US" altLang="zh-CN" dirty="0" smtClean="0"/>
              <a:t>contamination&lt;15%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11000 </a:t>
            </a:r>
            <a:r>
              <a:rPr lang="en-US" altLang="zh-CN" dirty="0" err="1" smtClean="0"/>
              <a:t>proton&amp;helium</a:t>
            </a:r>
            <a:r>
              <a:rPr lang="en-US" altLang="zh-CN" dirty="0" smtClean="0"/>
              <a:t>, E&gt;1PeV, contamination&lt;5%</a:t>
            </a:r>
          </a:p>
          <a:p>
            <a:pPr lvl="1"/>
            <a:r>
              <a:rPr lang="en-US" altLang="zh-CN" dirty="0" smtClean="0"/>
              <a:t>2000 </a:t>
            </a:r>
            <a:r>
              <a:rPr lang="en-US" altLang="zh-CN" dirty="0" err="1" smtClean="0"/>
              <a:t>MgAlSi&amp;iron</a:t>
            </a:r>
            <a:r>
              <a:rPr lang="en-US" altLang="zh-CN" dirty="0" smtClean="0"/>
              <a:t>, </a:t>
            </a:r>
            <a:r>
              <a:rPr lang="en-US" altLang="zh-CN" dirty="0"/>
              <a:t>E&gt;1PeV, </a:t>
            </a:r>
            <a:r>
              <a:rPr lang="en-US" altLang="zh-CN" dirty="0" smtClean="0"/>
              <a:t>contamination&lt;10%</a:t>
            </a:r>
            <a:endParaRPr lang="en-US" altLang="zh-CN" dirty="0"/>
          </a:p>
          <a:p>
            <a:pPr lvl="1"/>
            <a:r>
              <a:rPr lang="en-US" altLang="zh-CN" dirty="0"/>
              <a:t>1</a:t>
            </a:r>
            <a:r>
              <a:rPr lang="en-US" altLang="zh-CN" dirty="0" smtClean="0"/>
              <a:t>000 iron</a:t>
            </a:r>
            <a:r>
              <a:rPr lang="en-US" altLang="zh-CN" dirty="0"/>
              <a:t>, E&gt;1PeV, </a:t>
            </a:r>
            <a:r>
              <a:rPr lang="en-US" altLang="zh-CN" dirty="0" smtClean="0"/>
              <a:t>contamination&lt;15%</a:t>
            </a:r>
          </a:p>
          <a:p>
            <a:r>
              <a:rPr lang="zh-CN" altLang="en-US" dirty="0" smtClean="0"/>
              <a:t>更好的分析方法可能带来更好的结果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引入多参数分析</a:t>
            </a:r>
            <a:r>
              <a:rPr lang="zh-CN" altLang="en-US" dirty="0" smtClean="0"/>
              <a:t>方法（</a:t>
            </a:r>
            <a:r>
              <a:rPr lang="en-US" altLang="zh-CN" dirty="0" smtClean="0"/>
              <a:t>BDT,  ANN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或许</a:t>
            </a:r>
            <a:r>
              <a:rPr lang="zh-CN" altLang="en-US" dirty="0" smtClean="0"/>
              <a:t>有更多的成分敏感参量有待发掘</a:t>
            </a:r>
            <a:endParaRPr lang="en-US" altLang="zh-CN" dirty="0" smtClean="0"/>
          </a:p>
          <a:p>
            <a:pPr lvl="1"/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535FA-DFCC-4B90-B06B-8A4B83F511A3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12B5-8F6F-48E0-A9CE-2F36742A567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6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12B5-8F6F-48E0-A9CE-2F36742A567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444"/>
            <a:ext cx="4389690" cy="36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42" y="623443"/>
            <a:ext cx="4196965" cy="36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 flipV="1">
            <a:off x="6444208" y="980728"/>
            <a:ext cx="0" cy="273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860032" y="184482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860032" y="1628800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5616" y="45811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Horandel</a:t>
            </a:r>
            <a:r>
              <a:rPr lang="zh-CN" altLang="en-US" dirty="0" smtClean="0"/>
              <a:t>模型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08104" y="45091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H4a</a:t>
            </a:r>
            <a:r>
              <a:rPr lang="zh-CN" altLang="en-US" dirty="0" smtClean="0"/>
              <a:t>模型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4860032" y="2060848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12B5-8F6F-48E0-A9CE-2F36742A567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55157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6" y="537321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Auger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HiRes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ASASA</a:t>
            </a:r>
            <a:r>
              <a:rPr lang="zh-CN" altLang="en-US" dirty="0" smtClean="0"/>
              <a:t>，</a:t>
            </a:r>
            <a:r>
              <a:rPr lang="en-US" altLang="zh-CN" dirty="0" smtClean="0"/>
              <a:t>Yakutsk</a:t>
            </a:r>
            <a:r>
              <a:rPr lang="zh-CN" altLang="en-US" dirty="0" smtClean="0"/>
              <a:t>的能量分别乘以</a:t>
            </a:r>
            <a:r>
              <a:rPr lang="en-US" altLang="zh-CN" dirty="0" smtClean="0"/>
              <a:t>1.2,  1.0,  0.75,  0.625</a:t>
            </a:r>
            <a:r>
              <a:rPr lang="zh-CN" altLang="en-US" dirty="0" smtClean="0"/>
              <a:t>以后，可以很好符合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能标问题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23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898776" cy="56467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宇宙线能谱</a:t>
            </a:r>
            <a:endParaRPr lang="zh-CN" altLang="en-US" dirty="0"/>
          </a:p>
        </p:txBody>
      </p:sp>
      <p:pic>
        <p:nvPicPr>
          <p:cNvPr id="3074" name="Picture 2" descr="http://www.sciencemag.org/content/314/5798/429/F1.medi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905"/>
            <a:ext cx="4427984" cy="52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hisparc.nl/uploads/pics/Spectrum2_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1"/>
          <a:stretch/>
        </p:blipFill>
        <p:spPr bwMode="auto">
          <a:xfrm>
            <a:off x="4427984" y="44624"/>
            <a:ext cx="4427984" cy="33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39752" y="2276872"/>
                <a:ext cx="17281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3200" i="1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l-GR" altLang="zh-CN" sz="320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l-GR" altLang="zh-CN" sz="3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3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CN" altLang="en-US" sz="32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2276872"/>
                <a:ext cx="1728192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3B2E-73DF-4109-BC73-A22C6BF71278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8738"/>
            <a:ext cx="3744416" cy="31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Line 15"/>
          <p:cNvSpPr>
            <a:spLocks noChangeShapeType="1"/>
          </p:cNvSpPr>
          <p:nvPr/>
        </p:nvSpPr>
        <p:spPr bwMode="auto">
          <a:xfrm>
            <a:off x="4256013" y="2071688"/>
            <a:ext cx="0" cy="1223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7" name="Text Box 17"/>
          <p:cNvSpPr txBox="1">
            <a:spLocks noChangeArrowheads="1"/>
          </p:cNvSpPr>
          <p:nvPr/>
        </p:nvSpPr>
        <p:spPr bwMode="auto">
          <a:xfrm>
            <a:off x="3827388" y="1643063"/>
            <a:ext cx="649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zh-CN" b="1" dirty="0">
                <a:solidFill>
                  <a:schemeClr val="bg1"/>
                </a:solidFill>
              </a:rPr>
              <a:t>knee</a:t>
            </a:r>
            <a:endParaRPr lang="fr-FR" altLang="zh-CN" b="1" noProof="1">
              <a:solidFill>
                <a:schemeClr val="bg1"/>
              </a:solidFill>
            </a:endParaRPr>
          </a:p>
        </p:txBody>
      </p:sp>
      <p:sp>
        <p:nvSpPr>
          <p:cNvPr id="7178" name="Text Box 18"/>
          <p:cNvSpPr txBox="1">
            <a:spLocks noChangeArrowheads="1"/>
          </p:cNvSpPr>
          <p:nvPr/>
        </p:nvSpPr>
        <p:spPr bwMode="auto">
          <a:xfrm>
            <a:off x="6113388" y="1643063"/>
            <a:ext cx="704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zh-CN" b="1" dirty="0" smtClean="0">
                <a:solidFill>
                  <a:schemeClr val="bg1"/>
                </a:solidFill>
              </a:rPr>
              <a:t>ankle</a:t>
            </a:r>
            <a:endParaRPr lang="fr-FR" altLang="zh-CN" b="1" noProof="1">
              <a:solidFill>
                <a:schemeClr val="bg1"/>
              </a:solidFill>
            </a:endParaRPr>
          </a:p>
        </p:txBody>
      </p:sp>
      <p:sp>
        <p:nvSpPr>
          <p:cNvPr id="7179" name="Line 16"/>
          <p:cNvSpPr>
            <a:spLocks noChangeShapeType="1"/>
          </p:cNvSpPr>
          <p:nvPr/>
        </p:nvSpPr>
        <p:spPr bwMode="auto">
          <a:xfrm>
            <a:off x="6613451" y="2071688"/>
            <a:ext cx="0" cy="1223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07740" y="1340768"/>
            <a:ext cx="7488832" cy="4479192"/>
            <a:chOff x="579711" y="1932195"/>
            <a:chExt cx="7488832" cy="4001347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11" y="1932195"/>
              <a:ext cx="7488832" cy="4001347"/>
            </a:xfrm>
            <a:prstGeom prst="rect">
              <a:avLst/>
            </a:prstGeom>
            <a:noFill/>
            <a:ln/>
          </p:spPr>
        </p:pic>
        <p:sp>
          <p:nvSpPr>
            <p:cNvPr id="26" name="TextBox 25"/>
            <p:cNvSpPr txBox="1"/>
            <p:nvPr/>
          </p:nvSpPr>
          <p:spPr>
            <a:xfrm>
              <a:off x="3663852" y="2060848"/>
              <a:ext cx="4122224" cy="6323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000" b="1" dirty="0" smtClean="0">
                  <a:solidFill>
                    <a:srgbClr val="C00000"/>
                  </a:solidFill>
                </a:rPr>
                <a:t>Knee</a:t>
              </a:r>
              <a:r>
                <a:rPr lang="zh-CN" altLang="en-US" sz="2000" b="1" dirty="0" smtClean="0">
                  <a:solidFill>
                    <a:srgbClr val="C00000"/>
                  </a:solidFill>
                </a:rPr>
                <a:t>的成分（粒子鉴别）</a:t>
              </a:r>
              <a:endParaRPr lang="en-US" altLang="zh-CN" sz="2000" b="1" dirty="0" smtClean="0">
                <a:solidFill>
                  <a:srgbClr val="C00000"/>
                </a:solidFill>
              </a:endParaRPr>
            </a:p>
            <a:p>
              <a:pPr marL="457200" indent="-457200">
                <a:buAutoNum type="arabicPeriod"/>
              </a:pPr>
              <a:r>
                <a:rPr lang="en-US" altLang="zh-CN" sz="2000" b="1" dirty="0" smtClean="0">
                  <a:solidFill>
                    <a:srgbClr val="C00000"/>
                  </a:solidFill>
                </a:rPr>
                <a:t>Knee</a:t>
              </a:r>
              <a:r>
                <a:rPr lang="zh-CN" altLang="en-US" sz="2000" b="1" dirty="0" smtClean="0">
                  <a:solidFill>
                    <a:srgbClr val="C00000"/>
                  </a:solidFill>
                </a:rPr>
                <a:t>的准确位置</a:t>
              </a:r>
              <a:r>
                <a:rPr lang="en-US" altLang="zh-CN" sz="2000" b="1" dirty="0" smtClean="0">
                  <a:solidFill>
                    <a:srgbClr val="C00000"/>
                  </a:solidFill>
                </a:rPr>
                <a:t>(</a:t>
              </a:r>
              <a:r>
                <a:rPr lang="zh-CN" altLang="en-US" sz="2000" b="1" dirty="0" smtClean="0">
                  <a:solidFill>
                    <a:srgbClr val="C00000"/>
                  </a:solidFill>
                </a:rPr>
                <a:t>绝对能标</a:t>
              </a:r>
              <a:r>
                <a:rPr lang="en-US" altLang="zh-CN" sz="2000" b="1" dirty="0" smtClean="0">
                  <a:solidFill>
                    <a:srgbClr val="C00000"/>
                  </a:solidFill>
                </a:rPr>
                <a:t>)</a:t>
              </a:r>
            </a:p>
          </p:txBody>
        </p:sp>
      </p:grp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781FE-F16B-4582-B6F7-333935CB5F5B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zh-CN" altLang="en-US" dirty="0"/>
              <a:t>膝</a:t>
            </a:r>
            <a:r>
              <a:rPr lang="zh-CN" altLang="en-US" dirty="0" smtClean="0"/>
              <a:t>区物理面临的问题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0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ybj-zhan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51" t="7291" b="51042"/>
          <a:stretch>
            <a:fillRect/>
          </a:stretch>
        </p:blipFill>
        <p:spPr>
          <a:xfrm>
            <a:off x="107504" y="-99392"/>
            <a:ext cx="8180120" cy="6715100"/>
          </a:xfrm>
        </p:spPr>
      </p:pic>
      <p:sp>
        <p:nvSpPr>
          <p:cNvPr id="24" name="TextBox 23"/>
          <p:cNvSpPr txBox="1"/>
          <p:nvPr/>
        </p:nvSpPr>
        <p:spPr>
          <a:xfrm>
            <a:off x="1115616" y="-27384"/>
            <a:ext cx="666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ARGO-YBJ experiment @ 4300 m </a:t>
            </a:r>
            <a:r>
              <a:rPr lang="en-US" altLang="zh-CN" sz="3200" b="1" dirty="0" err="1" smtClean="0">
                <a:solidFill>
                  <a:srgbClr val="C00000"/>
                </a:solidFill>
              </a:rPr>
              <a:t>a.s.l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.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65344" t="41999" b="11801"/>
          <a:stretch>
            <a:fillRect/>
          </a:stretch>
        </p:blipFill>
        <p:spPr bwMode="auto">
          <a:xfrm>
            <a:off x="0" y="404665"/>
            <a:ext cx="3203848" cy="318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663" y="3915716"/>
            <a:ext cx="3871801" cy="27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8D42D-CA60-4E75-AF56-65DDDF122204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5498" r="10253" b="4902"/>
          <a:stretch/>
        </p:blipFill>
        <p:spPr bwMode="auto">
          <a:xfrm>
            <a:off x="323528" y="3915716"/>
            <a:ext cx="4035552" cy="275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613112" y="534676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spacing of adjacent RPC is less than 3 m.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7391"/>
            <a:ext cx="3826841" cy="24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3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ybj-zhan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51" t="7291" b="51042"/>
          <a:stretch>
            <a:fillRect/>
          </a:stretch>
        </p:blipFill>
        <p:spPr>
          <a:xfrm>
            <a:off x="-46480" y="0"/>
            <a:ext cx="9476264" cy="6715100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6541" r="25872" b="15254"/>
          <a:stretch>
            <a:fillRect/>
          </a:stretch>
        </p:blipFill>
        <p:spPr bwMode="auto">
          <a:xfrm>
            <a:off x="5500694" y="3547848"/>
            <a:ext cx="571504" cy="7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235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/>
              <a:t>ARGO-YBJ array and Cherenkov telescope</a:t>
            </a:r>
            <a:endParaRPr lang="zh-CN" altLang="en-US" sz="3200" b="1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3663295" cy="311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357422" y="0"/>
            <a:ext cx="3714776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Wide Field of View Cherenkov Telescope (WFCTA)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 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mirror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；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16×16 PMT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Pixel size 1</a:t>
            </a:r>
            <a:r>
              <a:rPr lang="en-US" altLang="zh-CN" sz="2400" b="1" kern="0" dirty="0" smtClean="0">
                <a:latin typeface="Times New Roman" pitchFamily="18" charset="0"/>
              </a:rPr>
              <a:t>°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FOV: 14°× 16°;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Elevation angle: 60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°.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3474050"/>
            <a:ext cx="3131840" cy="300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0598" y="692696"/>
            <a:ext cx="3391043" cy="235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49C6-5BFB-407F-BFE6-A6D17BD47AA1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39" y="3688526"/>
            <a:ext cx="3302136" cy="257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-27384"/>
            <a:ext cx="7747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ARGO-YBJ </a:t>
            </a:r>
            <a:r>
              <a:rPr lang="zh-CN" altLang="en-US" sz="3600" dirty="0" smtClean="0">
                <a:solidFill>
                  <a:srgbClr val="FF0000"/>
                </a:solidFill>
              </a:rPr>
              <a:t>与</a:t>
            </a:r>
            <a:r>
              <a:rPr lang="en-US" altLang="zh-CN" sz="3600" dirty="0" smtClean="0">
                <a:solidFill>
                  <a:srgbClr val="FF0000"/>
                </a:solidFill>
              </a:rPr>
              <a:t> WFCTA</a:t>
            </a:r>
            <a:r>
              <a:rPr lang="zh-CN" altLang="en-US" sz="3600" dirty="0" smtClean="0">
                <a:solidFill>
                  <a:srgbClr val="FF0000"/>
                </a:solidFill>
              </a:rPr>
              <a:t>样机联合观测结果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01356"/>
            <a:ext cx="3672408" cy="31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aperture_icrc20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92344"/>
            <a:ext cx="4140968" cy="276565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2595" t="57975" r="8416"/>
          <a:stretch>
            <a:fillRect/>
          </a:stretch>
        </p:blipFill>
        <p:spPr bwMode="auto">
          <a:xfrm>
            <a:off x="4572000" y="1340768"/>
            <a:ext cx="3912950" cy="261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07504" y="4509120"/>
            <a:ext cx="475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The aperture of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H&amp;He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: ~120 m</a:t>
            </a:r>
            <a:r>
              <a:rPr lang="en-US" altLang="zh-CN" sz="20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sr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above 300 TeV;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purity of H&amp;He showers: ~93% below 700 TeV;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contamination of heavy nuclei increases with energy: 13% @ 1 PeV, gradually increases to 27% @ 3 PeV;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126454"/>
            <a:ext cx="4362821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0728"/>
            <a:ext cx="4542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74" y="620687"/>
            <a:ext cx="5078190" cy="36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右箭头 15"/>
          <p:cNvSpPr/>
          <p:nvPr/>
        </p:nvSpPr>
        <p:spPr>
          <a:xfrm>
            <a:off x="3923928" y="2420888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9C46-BD85-41AC-AC9F-DEEC6F40C278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7584" y="2991242"/>
            <a:ext cx="1476000" cy="110110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6228184" cy="447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5496" y="980728"/>
            <a:ext cx="3225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The spectrum of H &amp; He</a:t>
            </a: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with its knee below 1PeV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51520" y="5099699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 测量了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100TeV-3PeV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的质子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+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氦核能谱；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楷体_GB231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 在</a:t>
            </a:r>
            <a:r>
              <a:rPr kumimoji="0" 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（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640±87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）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  <a:cs typeface="楷体_GB2312"/>
              </a:rPr>
              <a:t>P</a:t>
            </a:r>
            <a:r>
              <a:rPr kumimoji="0" lang="en-US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eV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处发现了非常重要的质子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+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氦核能谱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/>
                <a:ea typeface="宋体" pitchFamily="2" charset="-122"/>
                <a:cs typeface="楷体_GB2312"/>
              </a:rPr>
              <a:t>“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膝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/>
                <a:ea typeface="宋体" pitchFamily="2" charset="-122"/>
                <a:cs typeface="楷体_GB2312"/>
              </a:rPr>
              <a:t>”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，远低于人们根据之前实验结果推断的结果（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4PeV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）。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0"/>
            <a:ext cx="723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B. Bartoli, et al.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PHYSICAL REVIEW D 92, 092005 (2015)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9FC1-2802-4412-A5FB-E2918C43A2BA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339752" y="6356350"/>
            <a:ext cx="4032448" cy="365125"/>
          </a:xfrm>
        </p:spPr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63888" y="118373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6412" y="788511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</a:rPr>
              <a:t>大型高海拔空气簇射观测站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9614" y="726956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四川稻城海子山</a:t>
            </a:r>
            <a:endParaRPr lang="zh-CN" alt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72200" y="303039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海拔：</a:t>
            </a:r>
            <a:r>
              <a:rPr lang="en-US" altLang="zh-CN" sz="2400" b="1" dirty="0" smtClean="0"/>
              <a:t>~4400m</a:t>
            </a:r>
            <a:endParaRPr lang="zh-CN" altLang="en-US" sz="2400" b="1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8F7D-28EA-4744-8F99-85EF3C487D7B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r>
              <a:rPr lang="en-US" altLang="zh-CN" smtClean="0"/>
              <a:t>·</a:t>
            </a:r>
            <a:r>
              <a:rPr lang="zh-CN" altLang="en-US" smtClean="0"/>
              <a:t>合肥</a:t>
            </a:r>
            <a:r>
              <a:rPr lang="en-US" altLang="zh-CN" smtClean="0"/>
              <a:t>·2016-08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8" name="图片 27" descr="lhaaso_layout_aligned3_box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79" y="1531079"/>
            <a:ext cx="6531689" cy="44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23355</TotalTime>
  <Words>1279</Words>
  <Application>Microsoft Office PowerPoint</Application>
  <PresentationFormat>全屏显示(4:3)</PresentationFormat>
  <Paragraphs>232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利用LHAASO实验多参数测量宇宙线分成分能谱展望</vt:lpstr>
      <vt:lpstr>主要内容</vt:lpstr>
      <vt:lpstr>宇宙线能谱</vt:lpstr>
      <vt:lpstr>膝区物理面临的问题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WCDA++</vt:lpstr>
      <vt:lpstr>PowerPoint 演示文稿</vt:lpstr>
      <vt:lpstr>探测器模拟</vt:lpstr>
      <vt:lpstr>芯位重建分辨</vt:lpstr>
      <vt:lpstr>能量重建</vt:lpstr>
      <vt:lpstr>成分敏感的参数</vt:lpstr>
      <vt:lpstr>PowerPoint 演示文稿</vt:lpstr>
      <vt:lpstr>PowerPoint 演示文稿</vt:lpstr>
      <vt:lpstr>对proton+helium的挑选</vt:lpstr>
      <vt:lpstr>对proton的挑选</vt:lpstr>
      <vt:lpstr>对MgAlSi+iron的挑选</vt:lpstr>
      <vt:lpstr>对iron的挑选</vt:lpstr>
      <vt:lpstr>观测统计量的估计</vt:lpstr>
      <vt:lpstr>总结与展望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menghun</dc:creator>
  <cp:lastModifiedBy>ThinkPad</cp:lastModifiedBy>
  <cp:revision>2418</cp:revision>
  <dcterms:created xsi:type="dcterms:W3CDTF">2011-07-06T08:48:42Z</dcterms:created>
  <dcterms:modified xsi:type="dcterms:W3CDTF">2016-08-24T23:44:11Z</dcterms:modified>
</cp:coreProperties>
</file>