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5" r:id="rId10"/>
    <p:sldId id="266" r:id="rId11"/>
    <p:sldId id="276" r:id="rId12"/>
    <p:sldId id="273" r:id="rId13"/>
    <p:sldId id="267" r:id="rId14"/>
    <p:sldId id="272" r:id="rId15"/>
    <p:sldId id="271" r:id="rId16"/>
    <p:sldId id="269" r:id="rId17"/>
    <p:sldId id="268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5844" autoAdjust="0"/>
  </p:normalViewPr>
  <p:slideViewPr>
    <p:cSldViewPr>
      <p:cViewPr varScale="1">
        <p:scale>
          <a:sx n="70" d="100"/>
          <a:sy n="70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D208-0C85-4265-8BA8-A186F41FBEC9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8041-94BD-4193-ABD9-5B36EAF4B4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E8041-94BD-4193-ABD9-5B36EAF4B44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2016/8/25</a:t>
            </a:fld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calibration of WFCTA prototype using N</a:t>
            </a:r>
            <a:r>
              <a:rPr lang="en-US" altLang="zh-CN" baseline="-25000" dirty="0" smtClean="0"/>
              <a:t>2 </a:t>
            </a:r>
            <a:r>
              <a:rPr lang="en-US" altLang="zh-CN" dirty="0" smtClean="0"/>
              <a:t>laser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Liu </a:t>
            </a:r>
            <a:r>
              <a:rPr lang="en-US" altLang="zh-CN" dirty="0" err="1" smtClean="0"/>
              <a:t>Jiali</a:t>
            </a:r>
            <a:endParaRPr lang="en-US" altLang="zh-CN" dirty="0" smtClean="0"/>
          </a:p>
          <a:p>
            <a:r>
              <a:rPr lang="en-US" altLang="zh-CN" dirty="0" smtClean="0"/>
              <a:t>Kunming University</a:t>
            </a:r>
          </a:p>
          <a:p>
            <a:r>
              <a:rPr lang="en-US" altLang="zh-CN" dirty="0" smtClean="0"/>
              <a:t>2016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第十二届全国粒子物理学术会议  中国科学技术大学  合肥 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21—2016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26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779686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             </a:t>
            </a:r>
            <a:r>
              <a:rPr lang="en-US" altLang="zh-CN" sz="4000" b="0" dirty="0" smtClean="0"/>
              <a:t> Light flux calculation</a:t>
            </a:r>
            <a:endParaRPr lang="zh-CN" altLang="en-US" sz="4000" b="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文本占位符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-76581" y="836712"/>
                <a:ext cx="9252520" cy="568863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b="1" dirty="0" smtClean="0"/>
                  <a:t>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/>
                          </a:rPr>
                          <m:t>𝒆𝒙𝒑</m:t>
                        </m:r>
                      </m:sub>
                    </m:sSub>
                  </m:oMath>
                </a14:m>
                <a:endParaRPr lang="en-US" altLang="zh-CN" sz="2800" b="1" dirty="0" smtClean="0"/>
              </a:p>
              <a:p>
                <a:r>
                  <a:rPr lang="en-US" altLang="zh-CN" sz="2400" dirty="0" smtClean="0"/>
                  <a:t>(0)   L: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/>
                              </a:rPr>
                              <m:t>h𝑐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den>
                        </m:f>
                      </m:den>
                    </m:f>
                    <m:r>
                      <a:rPr lang="en-US" altLang="zh-CN" sz="2400" b="0" i="0" smtClean="0">
                        <a:latin typeface="Cambria Math"/>
                      </a:rPr>
                      <m:t>=1.54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pPr marL="514350" indent="-514350">
                  <a:buAutoNum type="arabicParenBoth"/>
                </a:pPr>
                <a:r>
                  <a:rPr lang="en-US" altLang="zh-CN" sz="2400" dirty="0" smtClean="0"/>
                  <a:t>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marL="514350" indent="-514350">
                  <a:buAutoNum type="arabicParenBoth"/>
                </a:pPr>
                <a:r>
                  <a:rPr lang="en-US" altLang="zh-CN" sz="2400" dirty="0" smtClean="0"/>
                  <a:t> 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]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𝑆𝐷</m:t>
                            </m:r>
                          </m:e>
                          <m:sub/>
                          <m:sup>
                            <m:r>
                              <a:rPr lang="en-US" altLang="zh-CN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pPr marL="514350" indent="-514350">
                  <a:buAutoNum type="arabicParenBoth"/>
                </a:pPr>
                <a:r>
                  <a:rPr lang="en-US" altLang="zh-CN" sz="2400" dirty="0" smtClean="0"/>
                  <a:t>SD: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𝑒𝑥𝑝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endParaRPr lang="en-US" altLang="zh-CN" sz="2800" dirty="0" smtClean="0"/>
              </a:p>
              <a:p>
                <a:r>
                  <a:rPr lang="en-US" altLang="zh-CN" sz="2800" b="1" dirty="0" smtClean="0"/>
                  <a:t>II.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𝒐𝒃𝒔</m:t>
                        </m:r>
                      </m:sub>
                    </m:sSub>
                  </m:oMath>
                </a14:m>
                <a:endParaRPr lang="en-US" altLang="zh-CN" sz="2800" b="1" dirty="0" smtClean="0"/>
              </a:p>
              <a:p>
                <a:r>
                  <a:rPr lang="en-US" altLang="zh-CN" sz="2400" dirty="0" smtClean="0"/>
                  <a:t>(0)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𝐹𝐴𝐷𝐶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∙△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400" b="0" dirty="0" smtClean="0">
                    <a:latin typeface="Cambria Math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𝐺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𝑚𝑖𝑟𝑟𝑜𝑟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𝑓𝑖𝑙𝑡𝑒𝑟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b="0" i="1" dirty="0" smtClean="0">
                  <a:latin typeface="Cambria Math"/>
                </a:endParaRPr>
              </a:p>
              <a:p>
                <a:r>
                  <a:rPr lang="en-US" altLang="zh-CN" sz="2400" dirty="0" smtClean="0">
                    <a:latin typeface="Cambria Math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>
                    <a:latin typeface="Cambria Math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5" name="文本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-76581" y="836712"/>
                <a:ext cx="9252520" cy="5688632"/>
              </a:xfrm>
              <a:blipFill rotWithShape="1">
                <a:blip r:embed="rId2"/>
                <a:stretch>
                  <a:fillRect l="-1318" t="-1501"/>
                </a:stretch>
              </a:blipFill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4067944" cy="32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08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Track binning</a:t>
            </a:r>
            <a:endParaRPr lang="zh-CN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00108"/>
            <a:ext cx="8501090" cy="41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500702"/>
            <a:ext cx="77454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820"/>
            <a:ext cx="8229600" cy="808892"/>
          </a:xfrm>
        </p:spPr>
        <p:txBody>
          <a:bodyPr/>
          <a:lstStyle/>
          <a:p>
            <a:r>
              <a:rPr lang="en-US" altLang="zh-CN" dirty="0" smtClean="0"/>
              <a:t> effective area of the detector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5814"/>
            <a:ext cx="791832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37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Uncertainty estimation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500034" y="857232"/>
          <a:ext cx="714380" cy="714380"/>
        </p:xfrm>
        <a:graphic>
          <a:graphicData uri="http://schemas.openxmlformats.org/presentationml/2006/ole">
            <p:oleObj spid="_x0000_s41986" name="Equation" r:id="rId3" imgW="241200" imgH="241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643050"/>
            <a:ext cx="77153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zh-CN" sz="2400" dirty="0" smtClean="0"/>
              <a:t>Laser </a:t>
            </a:r>
            <a:r>
              <a:rPr lang="en-US" altLang="zh-CN" sz="2400" dirty="0" smtClean="0"/>
              <a:t>energy probing  </a:t>
            </a:r>
            <a:r>
              <a:rPr lang="en-US" altLang="zh-CN" sz="2400" dirty="0" smtClean="0"/>
              <a:t>(±5%)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Aerosol scattering model (-4.1%, +4.9%)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/>
              <a:t>The calculation of </a:t>
            </a:r>
            <a:r>
              <a:rPr lang="en-US" altLang="zh-CN" sz="2400" dirty="0" err="1" smtClean="0"/>
              <a:t>rayleigh</a:t>
            </a:r>
            <a:r>
              <a:rPr lang="en-US" altLang="zh-CN" sz="2400" dirty="0" smtClean="0"/>
              <a:t> scattering (±2%)</a:t>
            </a:r>
          </a:p>
          <a:p>
            <a:pPr marL="457200" indent="-457200"/>
            <a:r>
              <a:rPr lang="en-US" altLang="zh-CN" sz="3200" dirty="0" smtClean="0"/>
              <a:t> </a:t>
            </a:r>
            <a:r>
              <a:rPr lang="en-US" altLang="zh-CN" sz="3200" dirty="0" smtClean="0"/>
              <a:t>     total (-6.8%, +7.3%)</a:t>
            </a:r>
            <a:endParaRPr lang="zh-CN" altLang="en-US" sz="3200" dirty="0"/>
          </a:p>
        </p:txBody>
      </p:sp>
      <p:graphicFrame>
        <p:nvGraphicFramePr>
          <p:cNvPr id="41987" name="内容占位符 3"/>
          <p:cNvGraphicFramePr>
            <a:graphicFrameLocks noChangeAspect="1"/>
          </p:cNvGraphicFramePr>
          <p:nvPr/>
        </p:nvGraphicFramePr>
        <p:xfrm>
          <a:off x="428596" y="3786190"/>
          <a:ext cx="714375" cy="676275"/>
        </p:xfrm>
        <a:graphic>
          <a:graphicData uri="http://schemas.openxmlformats.org/presentationml/2006/ole">
            <p:oleObj spid="_x0000_s41987" name="Equation" r:id="rId4" imgW="24120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457200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400" dirty="0" smtClean="0"/>
              <a:t>4)  The calculation of </a:t>
            </a:r>
            <a:r>
              <a:rPr lang="en-US" altLang="zh-CN" sz="2400" dirty="0" err="1" smtClean="0"/>
              <a:t>A</a:t>
            </a:r>
            <a:r>
              <a:rPr lang="en-US" altLang="zh-CN" sz="2400" baseline="-25000" dirty="0" err="1" smtClean="0"/>
              <a:t>eff</a:t>
            </a:r>
            <a:r>
              <a:rPr lang="en-US" altLang="zh-CN" sz="2400" dirty="0" smtClean="0"/>
              <a:t>  (±2%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457200" indent="-457200"/>
            <a:r>
              <a:rPr lang="en-US" altLang="zh-CN" sz="2400" dirty="0" smtClean="0"/>
              <a:t>5)  ADC count (±2%)</a:t>
            </a:r>
          </a:p>
          <a:p>
            <a:pPr marL="457200" indent="-457200"/>
            <a:r>
              <a:rPr lang="en-US" altLang="zh-CN" sz="3200" dirty="0" smtClean="0"/>
              <a:t> </a:t>
            </a:r>
            <a:r>
              <a:rPr lang="en-US" altLang="zh-CN" sz="3200" dirty="0" smtClean="0"/>
              <a:t>    total (2.8%)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predicted and observed light </a:t>
            </a:r>
            <a:r>
              <a:rPr lang="en-US" altLang="zh-CN" dirty="0" smtClean="0"/>
              <a:t>fluxes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56"/>
            <a:ext cx="4286248" cy="3013258"/>
          </a:xfrm>
        </p:spPr>
      </p:pic>
      <p:pic>
        <p:nvPicPr>
          <p:cNvPr id="11" name="内容占位符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14356"/>
            <a:ext cx="4572001" cy="3203087"/>
          </a:xfrm>
          <a:prstGeom prst="rect">
            <a:avLst/>
          </a:prstGeom>
        </p:spPr>
      </p:pic>
      <p:pic>
        <p:nvPicPr>
          <p:cNvPr id="12" name="内容占位符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596516"/>
            <a:ext cx="4643470" cy="3261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Integral predicted and observed light fluxes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876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6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a complete analysis procedure and the method has been established for the absolute calibration of WFCTA telescopes.</a:t>
            </a:r>
          </a:p>
          <a:p>
            <a:pPr>
              <a:buNone/>
            </a:pPr>
            <a:r>
              <a:rPr lang="en-US" altLang="zh-CN" sz="2400" dirty="0" smtClean="0"/>
              <a:t>    --the detailed calculation of light scattering and propagation in the atmosphere.</a:t>
            </a:r>
          </a:p>
          <a:p>
            <a:pPr>
              <a:buNone/>
            </a:pPr>
            <a:r>
              <a:rPr lang="en-US" altLang="zh-CN" sz="2400" dirty="0" smtClean="0"/>
              <a:t>    --the shower track binning method, the ray trace procedure .</a:t>
            </a:r>
          </a:p>
          <a:p>
            <a:pPr>
              <a:buNone/>
            </a:pPr>
            <a:r>
              <a:rPr lang="en-US" altLang="zh-CN" sz="2400" dirty="0" smtClean="0"/>
              <a:t>    -- the estimation of the calibration uncertainties.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In the calibration of LHAASO-WFCTA in the future</a:t>
            </a:r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en-US" altLang="zh-CN" sz="2400" dirty="0" smtClean="0"/>
              <a:t>-- the aerosol condition will be monitored hourly.</a:t>
            </a:r>
          </a:p>
          <a:p>
            <a:pPr>
              <a:buNone/>
            </a:pPr>
            <a:r>
              <a:rPr lang="en-US" altLang="zh-CN" sz="2400" dirty="0" smtClean="0"/>
              <a:t>    -- the temperature, the pressure and humidity of the atmosphere will be monitored.</a:t>
            </a:r>
          </a:p>
          <a:p>
            <a:pPr>
              <a:buNone/>
            </a:pPr>
            <a:r>
              <a:rPr lang="en-US" altLang="zh-CN" sz="2800" dirty="0" smtClean="0"/>
              <a:t>                decrease the calibration uncertainty initiated by atmosphere model significantly.</a:t>
            </a:r>
            <a:endParaRPr lang="zh-CN" altLang="en-US" sz="2800" dirty="0"/>
          </a:p>
        </p:txBody>
      </p:sp>
      <p:sp>
        <p:nvSpPr>
          <p:cNvPr id="4" name="右箭头 3"/>
          <p:cNvSpPr/>
          <p:nvPr/>
        </p:nvSpPr>
        <p:spPr>
          <a:xfrm>
            <a:off x="500034" y="5715016"/>
            <a:ext cx="64291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Aerosol scattering</a:t>
            </a:r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258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68168"/>
            <a:ext cx="4462461" cy="40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背景介绍</a:t>
            </a:r>
            <a:endParaRPr lang="en-US" altLang="zh-CN" dirty="0" smtClean="0"/>
          </a:p>
          <a:p>
            <a:r>
              <a:rPr lang="zh-CN" altLang="en-US" dirty="0" smtClean="0"/>
              <a:t>探测器设置</a:t>
            </a:r>
            <a:endParaRPr lang="en-US" altLang="zh-CN" dirty="0" smtClean="0"/>
          </a:p>
          <a:p>
            <a:r>
              <a:rPr lang="zh-CN" altLang="en-US" dirty="0" smtClean="0"/>
              <a:t>标定过程和方法</a:t>
            </a:r>
            <a:endParaRPr lang="en-US" altLang="zh-CN" dirty="0" smtClean="0"/>
          </a:p>
          <a:p>
            <a:r>
              <a:rPr lang="zh-CN" altLang="en-US" dirty="0" smtClean="0"/>
              <a:t>标定不确定性</a:t>
            </a:r>
            <a:endParaRPr lang="en-US" altLang="zh-CN" dirty="0" smtClean="0"/>
          </a:p>
          <a:p>
            <a:r>
              <a:rPr lang="zh-CN" altLang="en-US" smtClean="0"/>
              <a:t>总结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宇宙线能谱</a:t>
            </a:r>
            <a:endParaRPr lang="zh-CN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786" y="928670"/>
            <a:ext cx="6286545" cy="4000528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57158" y="500063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宇宙线能谱：包含河内、河外源区宇宙线粒子的加速机制、           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  </a:t>
            </a:r>
            <a:r>
              <a:rPr lang="zh-CN" altLang="en-US" sz="2400" dirty="0" smtClean="0"/>
              <a:t>传播机制以及宇宙线粒子和空间辐射场相互作              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  </a:t>
            </a:r>
            <a:r>
              <a:rPr lang="zh-CN" altLang="en-US" sz="2400" dirty="0" smtClean="0"/>
              <a:t>用的信息。</a:t>
            </a:r>
            <a:endParaRPr lang="en-US" altLang="zh-CN" sz="2400" dirty="0" smtClean="0"/>
          </a:p>
          <a:p>
            <a:r>
              <a:rPr lang="zh-CN" altLang="en-US" sz="2400" dirty="0" smtClean="0"/>
              <a:t>能谱及流强：测量的关键在于</a:t>
            </a:r>
            <a:r>
              <a:rPr lang="zh-CN" altLang="en-US" sz="2400" b="1" dirty="0" smtClean="0"/>
              <a:t>能量</a:t>
            </a:r>
            <a:r>
              <a:rPr lang="zh-CN" altLang="en-US" sz="2400" dirty="0" smtClean="0"/>
              <a:t>的精确测量。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Cherenkov</a:t>
            </a:r>
            <a:r>
              <a:rPr lang="zh-CN" altLang="en-US" dirty="0" smtClean="0"/>
              <a:t>光望远镜宇宙线测量原理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000496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000164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14810" y="1071546"/>
          <a:ext cx="4638675" cy="835025"/>
        </p:xfrm>
        <a:graphic>
          <a:graphicData uri="http://schemas.openxmlformats.org/presentationml/2006/ole">
            <p:oleObj spid="_x0000_s1027" name="Equation" r:id="rId4" imgW="126972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3372" y="2000240"/>
            <a:ext cx="5000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: photon intensity of the shower at h.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atm</a:t>
            </a:r>
            <a:r>
              <a:rPr lang="en-US" altLang="zh-CN" sz="2400" dirty="0" smtClean="0"/>
              <a:t>: atmospheric transmission.</a:t>
            </a:r>
          </a:p>
          <a:p>
            <a:r>
              <a:rPr lang="en-US" altLang="zh-CN" sz="2400" dirty="0" smtClean="0"/>
              <a:t>(including phase function of scattering)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A</a:t>
            </a:r>
            <a:r>
              <a:rPr lang="en-US" altLang="zh-CN" sz="2400" baseline="-25000" dirty="0" err="1" smtClean="0"/>
              <a:t>eff</a:t>
            </a:r>
            <a:r>
              <a:rPr lang="en-US" altLang="zh-CN" sz="2400" dirty="0" smtClean="0"/>
              <a:t>: effective mirror area  (ray  trace).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G:  </a:t>
            </a:r>
            <a:r>
              <a:rPr lang="en-US" altLang="zh-CN" sz="2400" dirty="0" err="1" smtClean="0"/>
              <a:t>R</a:t>
            </a:r>
            <a:r>
              <a:rPr lang="en-US" altLang="zh-CN" sz="2400" baseline="-25000" dirty="0" err="1" smtClean="0"/>
              <a:t>mirror</a:t>
            </a:r>
            <a:r>
              <a:rPr lang="en-US" altLang="zh-CN" sz="2400" dirty="0" err="1" smtClean="0"/>
              <a:t>T</a:t>
            </a:r>
            <a:r>
              <a:rPr lang="en-US" altLang="zh-CN" sz="2400" baseline="-25000" dirty="0" err="1" smtClean="0"/>
              <a:t>filter</a:t>
            </a:r>
            <a:r>
              <a:rPr lang="en-US" altLang="zh-CN" sz="2400" dirty="0" err="1" smtClean="0"/>
              <a:t>Q</a:t>
            </a:r>
            <a:r>
              <a:rPr lang="en-US" altLang="zh-CN" sz="2400" baseline="-25000" dirty="0" err="1" smtClean="0"/>
              <a:t>e</a:t>
            </a:r>
            <a:r>
              <a:rPr lang="en-US" altLang="zh-CN" sz="2400" dirty="0" err="1" smtClean="0"/>
              <a:t>G</a:t>
            </a:r>
            <a:r>
              <a:rPr lang="en-US" altLang="zh-CN" sz="2400" baseline="-25000" dirty="0" err="1" smtClean="0"/>
              <a:t>e</a:t>
            </a:r>
            <a:r>
              <a:rPr lang="en-US" altLang="zh-CN" sz="2400" baseline="-25000" dirty="0" smtClean="0"/>
              <a:t>.</a:t>
            </a:r>
          </a:p>
          <a:p>
            <a:endParaRPr lang="en-US" altLang="zh-CN" sz="2400" baseline="-250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            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      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800" baseline="-25000" dirty="0" err="1" smtClean="0">
                <a:solidFill>
                  <a:srgbClr val="FF0000"/>
                </a:solidFill>
              </a:rPr>
              <a:t>atm</a:t>
            </a:r>
            <a:r>
              <a:rPr lang="en-US" altLang="zh-CN" sz="2800" dirty="0" smtClean="0">
                <a:solidFill>
                  <a:srgbClr val="FF0000"/>
                </a:solidFill>
              </a:rPr>
              <a:t>  and  G ??</a:t>
            </a:r>
          </a:p>
          <a:p>
            <a:endParaRPr lang="zh-CN" altLang="en-US" sz="2800" dirty="0"/>
          </a:p>
        </p:txBody>
      </p:sp>
      <p:sp>
        <p:nvSpPr>
          <p:cNvPr id="8" name="下箭头 7"/>
          <p:cNvSpPr/>
          <p:nvPr/>
        </p:nvSpPr>
        <p:spPr>
          <a:xfrm>
            <a:off x="6143636" y="5286388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en-US" altLang="zh-CN" dirty="0" smtClean="0"/>
              <a:t>Calibration 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atm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G </a:t>
            </a:r>
          </a:p>
          <a:p>
            <a:pPr>
              <a:buNone/>
            </a:pPr>
            <a:r>
              <a:rPr lang="en-US" altLang="zh-CN" dirty="0" smtClean="0"/>
              <a:t>    Using cosmic ray : compare MC-predicted cosmic ray counting rate and the measured counting rate</a:t>
            </a:r>
          </a:p>
          <a:p>
            <a:pPr>
              <a:buNone/>
            </a:pPr>
            <a:r>
              <a:rPr lang="en-US" altLang="zh-CN" dirty="0" smtClean="0"/>
              <a:t>          adjust a global calibration factor K (including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atm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and</a:t>
            </a:r>
            <a:r>
              <a:rPr lang="en-US" altLang="zh-CN" baseline="-25000" dirty="0" smtClean="0"/>
              <a:t>  </a:t>
            </a:r>
            <a:r>
              <a:rPr lang="en-US" altLang="zh-CN" dirty="0" smtClean="0"/>
              <a:t>G:  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mirror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filter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e</a:t>
            </a:r>
            <a:r>
              <a:rPr lang="en-US" altLang="zh-CN" dirty="0" err="1" smtClean="0"/>
              <a:t>G</a:t>
            </a:r>
            <a:r>
              <a:rPr lang="en-US" altLang="zh-CN" baseline="-25000" dirty="0" err="1" smtClean="0"/>
              <a:t>e</a:t>
            </a:r>
            <a:r>
              <a:rPr lang="en-US" altLang="zh-CN" dirty="0" smtClean="0"/>
              <a:t>) .    (HEGRA)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--drawback:  the predicted rate depends on </a:t>
            </a:r>
            <a:r>
              <a:rPr lang="en-US" altLang="zh-CN" b="1" dirty="0" smtClean="0"/>
              <a:t>the flux of cosmic ray </a:t>
            </a:r>
            <a:r>
              <a:rPr lang="en-US" altLang="zh-CN" dirty="0" smtClean="0"/>
              <a:t>and in particular on </a:t>
            </a:r>
            <a:r>
              <a:rPr lang="en-US" altLang="zh-CN" b="1" dirty="0" smtClean="0"/>
              <a:t>the composition</a:t>
            </a:r>
            <a:r>
              <a:rPr lang="en-US" altLang="zh-CN" dirty="0" smtClean="0"/>
              <a:t>, as well as the </a:t>
            </a:r>
            <a:r>
              <a:rPr lang="en-US" altLang="zh-CN" b="1" dirty="0" err="1" smtClean="0"/>
              <a:t>hadronic</a:t>
            </a:r>
            <a:r>
              <a:rPr lang="en-US" altLang="zh-CN" b="1" dirty="0" smtClean="0"/>
              <a:t> interaction model </a:t>
            </a:r>
          </a:p>
          <a:p>
            <a:pPr>
              <a:buNone/>
            </a:pPr>
            <a:r>
              <a:rPr lang="en-US" altLang="zh-CN" dirty="0" smtClean="0"/>
              <a:t>          involves </a:t>
            </a:r>
            <a:r>
              <a:rPr lang="en-US" altLang="zh-CN" b="1" dirty="0" smtClean="0"/>
              <a:t>large uncertainties </a:t>
            </a:r>
            <a:r>
              <a:rPr lang="en-US" altLang="zh-CN" dirty="0" smtClean="0"/>
              <a:t>into the </a:t>
            </a:r>
            <a:r>
              <a:rPr lang="el-GR" altLang="zh-CN" dirty="0" smtClean="0"/>
              <a:t>γ</a:t>
            </a:r>
            <a:r>
              <a:rPr lang="en-US" altLang="zh-CN" dirty="0" smtClean="0"/>
              <a:t> ray flux.</a:t>
            </a:r>
          </a:p>
          <a:p>
            <a:pPr>
              <a:buNone/>
            </a:pPr>
            <a:r>
              <a:rPr lang="en-US" altLang="zh-CN" dirty="0" smtClean="0"/>
              <a:t>       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428596" y="250030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00034" y="535782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en-US" altLang="zh-CN" dirty="0" smtClean="0"/>
              <a:t>Calibration 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atm</a:t>
            </a:r>
            <a:r>
              <a:rPr lang="en-US" altLang="zh-CN" dirty="0" smtClean="0"/>
              <a:t>:  </a:t>
            </a:r>
            <a:r>
              <a:rPr lang="en-US" altLang="zh-CN" dirty="0" err="1" smtClean="0"/>
              <a:t>atmospherical</a:t>
            </a:r>
            <a:r>
              <a:rPr lang="en-US" altLang="zh-CN" dirty="0" smtClean="0"/>
              <a:t> model.</a:t>
            </a:r>
            <a:endParaRPr lang="en-US" altLang="zh-CN" baseline="-25000" dirty="0" smtClean="0"/>
          </a:p>
          <a:p>
            <a:r>
              <a:rPr lang="en-US" altLang="zh-CN" dirty="0" smtClean="0"/>
              <a:t>G:  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mirror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filter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e</a:t>
            </a:r>
            <a:r>
              <a:rPr lang="en-US" altLang="zh-CN" dirty="0" err="1" smtClean="0"/>
              <a:t>G</a:t>
            </a:r>
            <a:r>
              <a:rPr lang="en-US" altLang="zh-CN" baseline="-25000" dirty="0" err="1" smtClean="0"/>
              <a:t>e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err="1" smtClean="0"/>
              <a:t>Cherenov</a:t>
            </a:r>
            <a:r>
              <a:rPr lang="en-US" altLang="zh-CN" dirty="0" smtClean="0"/>
              <a:t> rings generated by local </a:t>
            </a:r>
            <a:r>
              <a:rPr lang="en-US" altLang="zh-CN" dirty="0" err="1" smtClean="0"/>
              <a:t>muons</a:t>
            </a:r>
            <a:r>
              <a:rPr lang="en-US" altLang="zh-CN" dirty="0" smtClean="0"/>
              <a:t>: compare properties of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rings by MC and measurement</a:t>
            </a:r>
          </a:p>
          <a:p>
            <a:pPr>
              <a:buNone/>
            </a:pPr>
            <a:r>
              <a:rPr lang="en-US" altLang="zh-CN" dirty="0" smtClean="0"/>
              <a:t>          calibrate the detector response.  (VERITAS)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--drawback: the calibration depends</a:t>
            </a:r>
          </a:p>
          <a:p>
            <a:pPr>
              <a:buNone/>
            </a:pPr>
            <a:r>
              <a:rPr lang="en-US" altLang="zh-CN" dirty="0" smtClean="0"/>
              <a:t>   on the </a:t>
            </a:r>
            <a:r>
              <a:rPr lang="en-US" altLang="zh-CN" b="1" dirty="0" err="1" smtClean="0"/>
              <a:t>muon</a:t>
            </a:r>
            <a:r>
              <a:rPr lang="en-US" altLang="zh-CN" b="1" dirty="0" smtClean="0"/>
              <a:t> spectrum</a:t>
            </a:r>
            <a:r>
              <a:rPr lang="en-US" altLang="zh-CN" dirty="0" smtClean="0"/>
              <a:t>, i.e. only</a:t>
            </a:r>
          </a:p>
          <a:p>
            <a:pPr>
              <a:buNone/>
            </a:pPr>
            <a:r>
              <a:rPr lang="en-US" altLang="zh-CN" dirty="0" smtClean="0"/>
              <a:t>    the </a:t>
            </a:r>
            <a:r>
              <a:rPr lang="en-US" altLang="zh-CN" b="1" dirty="0" smtClean="0"/>
              <a:t>spectrum-weighted response</a:t>
            </a:r>
          </a:p>
          <a:p>
            <a:pPr>
              <a:buNone/>
            </a:pPr>
            <a:r>
              <a:rPr lang="en-US" altLang="zh-CN" dirty="0" smtClean="0"/>
              <a:t>    is measured.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500034" y="3429000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19" y="3774598"/>
            <a:ext cx="3076581" cy="30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en-US" altLang="zh-CN" dirty="0" smtClean="0"/>
              <a:t>Calibration 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59293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 known distant, pulsed light source to calibrate.</a:t>
            </a:r>
          </a:p>
          <a:p>
            <a:pPr>
              <a:buNone/>
            </a:pPr>
            <a:r>
              <a:rPr lang="en-US" altLang="zh-CN" dirty="0" smtClean="0"/>
              <a:t>   (TA, AUGER, WFCTA et. al.)</a:t>
            </a:r>
          </a:p>
          <a:p>
            <a:pPr>
              <a:buNone/>
            </a:pPr>
            <a:r>
              <a:rPr lang="en-US" altLang="zh-CN" dirty="0" smtClean="0"/>
              <a:t>--piece-by-piece calibration (G:  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mirror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filter</a:t>
            </a:r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e</a:t>
            </a:r>
            <a:r>
              <a:rPr lang="en-US" altLang="zh-CN" dirty="0" err="1" smtClean="0"/>
              <a:t>G</a:t>
            </a:r>
            <a:r>
              <a:rPr lang="en-US" altLang="zh-CN" baseline="-25000" dirty="0" err="1" smtClean="0"/>
              <a:t>e</a:t>
            </a:r>
            <a:r>
              <a:rPr lang="en-US" altLang="zh-CN" dirty="0" smtClean="0"/>
              <a:t> )</a:t>
            </a:r>
          </a:p>
          <a:p>
            <a:pPr>
              <a:buNone/>
            </a:pPr>
            <a:r>
              <a:rPr lang="en-US" altLang="zh-CN" dirty="0" smtClean="0"/>
              <a:t>    source: calibrated LED.</a:t>
            </a:r>
          </a:p>
          <a:p>
            <a:pPr>
              <a:buNone/>
            </a:pPr>
            <a:r>
              <a:rPr lang="en-US" altLang="zh-CN" dirty="0" smtClean="0"/>
              <a:t>    advantage: </a:t>
            </a:r>
            <a:r>
              <a:rPr lang="en-US" altLang="zh-CN" dirty="0" smtClean="0"/>
              <a:t>calibration details, wavelength.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drawback</a:t>
            </a:r>
            <a:r>
              <a:rPr lang="en-US" altLang="zh-CN" dirty="0" smtClean="0"/>
              <a:t>: other factor? </a:t>
            </a:r>
            <a:r>
              <a:rPr lang="en-US" altLang="zh-CN" dirty="0" smtClean="0"/>
              <a:t>Total u</a:t>
            </a:r>
            <a:r>
              <a:rPr lang="en-US" altLang="zh-CN" dirty="0" smtClean="0"/>
              <a:t>ncertainty?                                       </a:t>
            </a:r>
            <a:endParaRPr lang="en-US" altLang="zh-CN" sz="4400" dirty="0" smtClean="0"/>
          </a:p>
          <a:p>
            <a:pPr>
              <a:buNone/>
            </a:pPr>
            <a:r>
              <a:rPr lang="en-US" altLang="zh-CN" dirty="0" smtClean="0"/>
              <a:t>--end-to-end calibration            </a:t>
            </a:r>
          </a:p>
          <a:p>
            <a:pPr>
              <a:buNone/>
            </a:pPr>
            <a:r>
              <a:rPr lang="en-US" altLang="zh-CN" dirty="0" smtClean="0"/>
              <a:t>    source: 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laser, YAG laser.</a:t>
            </a:r>
          </a:p>
          <a:p>
            <a:pPr>
              <a:buNone/>
            </a:pPr>
            <a:r>
              <a:rPr lang="en-US" altLang="zh-CN" dirty="0" smtClean="0"/>
              <a:t>    advantage</a:t>
            </a:r>
            <a:r>
              <a:rPr lang="en-US" altLang="zh-CN" dirty="0" smtClean="0"/>
              <a:t>: total uncertainty, consider all factors.</a:t>
            </a:r>
            <a:endParaRPr lang="en-US" altLang="zh-CN" dirty="0" smtClean="0"/>
          </a:p>
          <a:p>
            <a:pPr>
              <a:buNone/>
            </a:pPr>
            <a:r>
              <a:rPr lang="en-US" altLang="zh-CN" baseline="-25000" dirty="0" smtClean="0"/>
              <a:t>      </a:t>
            </a:r>
            <a:r>
              <a:rPr lang="en-US" altLang="zh-CN" dirty="0" smtClean="0"/>
              <a:t>drawback:  wavelength</a:t>
            </a:r>
          </a:p>
          <a:p>
            <a:pPr>
              <a:buNone/>
            </a:pPr>
            <a:r>
              <a:rPr lang="en-US" altLang="zh-CN" sz="4000" dirty="0" smtClean="0"/>
              <a:t> </a:t>
            </a:r>
            <a:r>
              <a:rPr lang="en-US" altLang="zh-CN" sz="4000" dirty="0" smtClean="0"/>
              <a:t>                             combination</a:t>
            </a:r>
            <a:endParaRPr lang="zh-CN" altLang="en-US" sz="4000" dirty="0"/>
          </a:p>
        </p:txBody>
      </p:sp>
      <p:sp>
        <p:nvSpPr>
          <p:cNvPr id="4" name="右箭头 3"/>
          <p:cNvSpPr/>
          <p:nvPr/>
        </p:nvSpPr>
        <p:spPr>
          <a:xfrm>
            <a:off x="1785918" y="5929330"/>
            <a:ext cx="785818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0001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Detector </a:t>
            </a:r>
            <a:r>
              <a:rPr lang="en-US" altLang="zh-CN" dirty="0" err="1" smtClean="0"/>
              <a:t>configuation</a:t>
            </a:r>
            <a:endParaRPr lang="zh-CN" altLang="en-US" dirty="0"/>
          </a:p>
        </p:txBody>
      </p:sp>
      <p:pic>
        <p:nvPicPr>
          <p:cNvPr id="4" name="Picture 7" descr="Laser_WFCTA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85794"/>
            <a:ext cx="4143372" cy="2870179"/>
          </a:xfr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18183"/>
            <a:ext cx="4143404" cy="2809014"/>
          </a:xfrm>
          <a:prstGeom prst="rect">
            <a:avLst/>
          </a:prstGeom>
          <a:noFill/>
        </p:spPr>
      </p:pic>
      <p:pic>
        <p:nvPicPr>
          <p:cNvPr id="6" name="Picture 19" descr="100_3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8847"/>
            <a:ext cx="4167014" cy="313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178"/>
          <p:cNvGraphicFramePr>
            <a:graphicFrameLocks/>
          </p:cNvGraphicFramePr>
          <p:nvPr/>
        </p:nvGraphicFramePr>
        <p:xfrm>
          <a:off x="4267200" y="4114800"/>
          <a:ext cx="4876800" cy="2281556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990600"/>
                <a:gridCol w="16764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x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Dis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laser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-2477.817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427.72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2537.61 (LO)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WFCT01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-65.53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2462.85 (LT1)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WFCT02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-61.045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2596.54 (LT2)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Event display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01"/>
            <a:ext cx="7164288" cy="36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572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5004049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34" y="1502550"/>
            <a:ext cx="1368152" cy="3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87" y="1939967"/>
            <a:ext cx="1438275" cy="4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7" y="3037552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5334" y="1034733"/>
            <a:ext cx="1223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WFCT01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07511" y="2575887"/>
            <a:ext cx="1223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WFCT02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304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沉稳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稳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597</Words>
  <PresentationFormat>全屏显示(4:3)</PresentationFormat>
  <Paragraphs>106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Office 主题</vt:lpstr>
      <vt:lpstr>沉稳</vt:lpstr>
      <vt:lpstr>Equation</vt:lpstr>
      <vt:lpstr>Microsoft Equation 3.0</vt:lpstr>
      <vt:lpstr>A calibration of WFCTA prototype using N2 laser</vt:lpstr>
      <vt:lpstr>主要内容</vt:lpstr>
      <vt:lpstr>宇宙线能谱</vt:lpstr>
      <vt:lpstr>Cherenkov光望远镜宇宙线测量原理</vt:lpstr>
      <vt:lpstr>Calibration method (1)</vt:lpstr>
      <vt:lpstr>Calibration method (2)</vt:lpstr>
      <vt:lpstr>Calibration method (3)</vt:lpstr>
      <vt:lpstr>Detector configuation</vt:lpstr>
      <vt:lpstr>Event display</vt:lpstr>
      <vt:lpstr>              Light flux calculation</vt:lpstr>
      <vt:lpstr>Track binning</vt:lpstr>
      <vt:lpstr> effective area of the detector</vt:lpstr>
      <vt:lpstr>Uncertainty estimation</vt:lpstr>
      <vt:lpstr>predicted and observed light fluxes</vt:lpstr>
      <vt:lpstr>Integral predicted and observed light fluxes</vt:lpstr>
      <vt:lpstr>summary</vt:lpstr>
      <vt:lpstr>幻灯片 17</vt:lpstr>
      <vt:lpstr>Aerosol scattering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基于N2激光的WFCTA样机绝对标定</dc:title>
  <dc:creator>lenovo</dc:creator>
  <cp:lastModifiedBy>lenovo</cp:lastModifiedBy>
  <cp:revision>73</cp:revision>
  <dcterms:created xsi:type="dcterms:W3CDTF">2016-08-12T03:12:12Z</dcterms:created>
  <dcterms:modified xsi:type="dcterms:W3CDTF">2016-08-25T00:24:14Z</dcterms:modified>
</cp:coreProperties>
</file>