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handoutMasterIdLst>
    <p:handoutMasterId r:id="rId27"/>
  </p:handoutMasterIdLst>
  <p:sldIdLst>
    <p:sldId id="343" r:id="rId5"/>
    <p:sldId id="352" r:id="rId6"/>
    <p:sldId id="354" r:id="rId7"/>
    <p:sldId id="406" r:id="rId8"/>
    <p:sldId id="386" r:id="rId9"/>
    <p:sldId id="396" r:id="rId10"/>
    <p:sldId id="395" r:id="rId11"/>
    <p:sldId id="388" r:id="rId12"/>
    <p:sldId id="378" r:id="rId13"/>
    <p:sldId id="380" r:id="rId14"/>
    <p:sldId id="381" r:id="rId15"/>
    <p:sldId id="383" r:id="rId16"/>
    <p:sldId id="385" r:id="rId17"/>
    <p:sldId id="391" r:id="rId18"/>
    <p:sldId id="389" r:id="rId19"/>
    <p:sldId id="404" r:id="rId20"/>
    <p:sldId id="401" r:id="rId21"/>
    <p:sldId id="402" r:id="rId22"/>
    <p:sldId id="394" r:id="rId23"/>
    <p:sldId id="374" r:id="rId24"/>
    <p:sldId id="405" r:id="rId25"/>
  </p:sldIdLst>
  <p:sldSz cx="9144000" cy="6858000" type="screen4x3"/>
  <p:notesSz cx="7102475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019" autoAdjust="0"/>
    <p:restoredTop sz="94660"/>
  </p:normalViewPr>
  <p:slideViewPr>
    <p:cSldViewPr>
      <p:cViewPr>
        <p:scale>
          <a:sx n="66" d="100"/>
          <a:sy n="66" d="100"/>
        </p:scale>
        <p:origin x="-212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1451F-EE93-4465-9506-51BF8E1803D5}" type="datetimeFigureOut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BF54F-C719-4508-967E-8F83ADF9EE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07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EBF61A84-540E-447C-AAF3-35B4FE2AC019}" type="datetimeFigureOut">
              <a:rPr lang="zh-CN" altLang="en-US" smtClean="0"/>
              <a:pPr/>
              <a:t>2016/8/25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46534FD-2A19-4507-BF0E-71B4D68969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36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69F1-2952-4521-BF0E-2600488F02E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78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34FD-2A19-4507-BF0E-71B4D689696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6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video" Target="file:///C:\Users\Huege\Documents\Pr&#228;sentationen\201307-icrcrio\nature03614-s4.mpg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wmf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1E1E-D984-4A8C-BDA9-ED74815B468A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9C6F-2EC2-464E-841B-C030B05645B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DF642-BA74-4629-BC8C-BB6805F02D65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A8742BB-7BAE-452E-9A5E-114910338FA6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BB501F4-F9CE-4073-B52E-8C4E45F94689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1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8807-1E75-4D4D-B207-21C4612AC864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6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2E119-BEA8-487D-BF65-7D4EE3D67267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0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0356-C8E0-4D5A-8A50-15844C7E8DD2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94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5CCEB34-132B-42DA-8457-BBE80E37F437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5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3DD60C3-3CCE-4260-88BC-CDD709C5E080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227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D979-CE37-48C1-8A74-E0B8445C428C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28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684A-4EDD-4A93-BA0B-52793DF0D7FA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5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B8620-138B-491F-8806-988C736BC50A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DF43-CBE4-4FF6-87FE-C3212F771364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40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E8207-2E8D-429F-A554-01841582A14F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954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1112-34CA-4630-BBAE-D68D68F9BDA8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6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E7F0182-85E8-49CE-A9B5-B271BFDDDF0E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BB501F4-F9CE-4073-B52E-8C4E45F94689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2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2FFC-119A-4A47-8221-5CC22347C402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49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F7AE-BD60-415B-B821-9C7D2759345F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449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6653-A80F-47F6-AA45-AED2423CA6C2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76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7F350C-AB2D-41AE-87FE-2EBCB214E6AE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31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E2F879A-3839-402D-B11C-4447BDEDBF02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641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94BC9-CE17-4A30-AAAB-0539126AB579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50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3607-E73E-4AE1-8A1A-3C252008AD10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AA32-455E-4F62-A341-C8A30043D312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816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D200-BD88-4257-B6F8-E4DDC62216B5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74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5D472-873C-48FA-98DD-4F4F1BE94291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1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A498-4DA1-45D1-9C35-93C6AA261903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669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5" name="Picture 4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5095875"/>
            <a:ext cx="1941512" cy="124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67" name="Picture 4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5241925"/>
            <a:ext cx="2435225" cy="110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46464"/>
                  </a:outerShdw>
                </a:effectLst>
              </a14:hiddenEffects>
            </a:ext>
          </a:extLst>
        </p:spPr>
      </p:pic>
      <p:pic>
        <p:nvPicPr>
          <p:cNvPr id="26669" name="Picture 45"/>
          <p:cNvPicPr>
            <a:picLocks noChangeAspect="1" noChangeArrowheads="1"/>
          </p:cNvPicPr>
          <p:nvPr userDrawn="1"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/>
          <a:stretch>
            <a:fillRect/>
          </a:stretch>
        </p:blipFill>
        <p:spPr bwMode="auto">
          <a:xfrm>
            <a:off x="4497388" y="3678238"/>
            <a:ext cx="2581275" cy="1449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46464"/>
                  </a:outerShdw>
                </a:effectLst>
              </a14:hiddenEffects>
            </a:ext>
          </a:extLst>
        </p:spPr>
      </p:pic>
      <p:pic>
        <p:nvPicPr>
          <p:cNvPr id="26658" name="Picture 34" descr="AERA9"/>
          <p:cNvPicPr>
            <a:picLocks noChangeAspect="1" noChangeArrowheads="1"/>
          </p:cNvPicPr>
          <p:nvPr userDrawn="1"/>
        </p:nvPicPr>
        <p:blipFill>
          <a:blip r:embed="rId6" cstate="print">
            <a:lum bright="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776788"/>
            <a:ext cx="2363788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7" name="Picture 33"/>
          <p:cNvPicPr>
            <a:picLocks noChangeAspect="1" noChangeArrowheads="1"/>
          </p:cNvPicPr>
          <p:nvPr userDrawn="1"/>
        </p:nvPicPr>
        <p:blipFill>
          <a:blip r:embed="rId7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675063"/>
            <a:ext cx="2247900" cy="141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66" name="Picture 4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3687763"/>
            <a:ext cx="1762125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46464"/>
                  </a:outerShdw>
                </a:effectLst>
              </a14:hiddenEffects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altLang="zh-CN" sz="800" smtClean="0">
                <a:solidFill>
                  <a:srgbClr val="000000"/>
                </a:solidFill>
              </a:rPr>
            </a:br>
            <a:r>
              <a:rPr lang="en-US" altLang="zh-CN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altLang="zh-CN" sz="800" smtClean="0">
                <a:solidFill>
                  <a:srgbClr val="000000"/>
                </a:solidFill>
                <a:ea typeface="宋体" pitchFamily="2" charset="-122"/>
              </a:rPr>
              <a:t> </a:t>
            </a:r>
            <a:endParaRPr lang="en-US" altLang="zh-CN" sz="800" smtClean="0">
              <a:solidFill>
                <a:srgbClr val="000000"/>
              </a:solidFill>
            </a:endParaRP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8" name="nature03614-s4.mpg">
            <a:hlinkClick r:id="" action="ppaction://media"/>
          </p:cNvPr>
          <p:cNvPicPr>
            <a:picLocks noRot="1" noChangeAspect="1" noChangeArrowheads="1"/>
          </p:cNvPicPr>
          <p:nvPr userDrawn="1"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3675063"/>
            <a:ext cx="17970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36925"/>
            <a:ext cx="8074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zh-CN" sz="1400" smtClean="0">
                <a:solidFill>
                  <a:srgbClr val="FFFFFF"/>
                </a:solidFill>
                <a:ea typeface="宋体" pitchFamily="2" charset="-122"/>
              </a:rPr>
              <a:t>Tim Huege (Karlsruhe Institute of Technology)</a:t>
            </a:r>
          </a:p>
        </p:txBody>
      </p:sp>
    </p:spTree>
    <p:extLst>
      <p:ext uri="{BB962C8B-B14F-4D97-AF65-F5344CB8AC3E}">
        <p14:creationId xmlns:p14="http://schemas.microsoft.com/office/powerpoint/2010/main" val="30027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68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51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03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4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44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FC7-FC96-44E4-B279-EBDA8C9058C0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79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12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3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49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08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9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E5-E492-4F0E-8936-B348835DFD0F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2E87-34C8-4002-9ED7-62BF0DA6BA73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A617-9D06-4ADA-94D9-DE1EA3EC9DC1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1565-42C0-4CA5-AB3A-0176D5CD7F69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5DAE3-1A9D-4ABC-9217-9249B7263943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7B28-40D6-48FC-BF54-88ACD8C71C97}" type="datetime1">
              <a:rPr lang="zh-CN" altLang="en-US" smtClean="0"/>
              <a:t>2016/8/25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6996-C3B1-4C7F-AC35-3116A4C5EF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259632" y="146018"/>
            <a:ext cx="7488832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9617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47235C6-34D1-4115-A920-0AF3CD7ABAAC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5998" r="12182" b="3698"/>
          <a:stretch/>
        </p:blipFill>
        <p:spPr bwMode="auto">
          <a:xfrm>
            <a:off x="65314" y="184068"/>
            <a:ext cx="1050967" cy="10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 userDrawn="1"/>
        </p:nvSpPr>
        <p:spPr>
          <a:xfrm>
            <a:off x="-36512" y="6525344"/>
            <a:ext cx="9180512" cy="338554"/>
          </a:xfrm>
          <a:prstGeom prst="rect">
            <a:avLst/>
          </a:prstGeom>
          <a:solidFill>
            <a:srgbClr val="92D050">
              <a:alpha val="34118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prstClr val="black"/>
                </a:solidFill>
                <a:latin typeface="Bodoni MT Condensed" panose="02070606080606020203" pitchFamily="18" charset="0"/>
              </a:rPr>
              <a:t>O. Martineau, LPNHE Paris  			-- The GRAND </a:t>
            </a:r>
            <a:r>
              <a:rPr lang="fr-FR" sz="1600" b="1" dirty="0" err="1" smtClean="0">
                <a:solidFill>
                  <a:prstClr val="black"/>
                </a:solidFill>
                <a:latin typeface="Bodoni MT Condensed" panose="02070606080606020203" pitchFamily="18" charset="0"/>
              </a:rPr>
              <a:t>proposal</a:t>
            </a:r>
            <a:r>
              <a:rPr lang="fr-FR" sz="1600" b="1" dirty="0" smtClean="0">
                <a:solidFill>
                  <a:prstClr val="black"/>
                </a:solidFill>
                <a:latin typeface="Bodoni MT Condensed" panose="02070606080606020203" pitchFamily="18" charset="0"/>
              </a:rPr>
              <a:t> --	 	   	                      ARENA2016</a:t>
            </a:r>
            <a:endParaRPr lang="en-US" sz="1600" b="1" dirty="0">
              <a:solidFill>
                <a:prstClr val="black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1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259632" y="146018"/>
            <a:ext cx="7488832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9617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434FB9-3F6A-4CB3-A3C5-7641F2BF4B4B}" type="datetime1">
              <a:rPr lang="zh-CN" altLang="en-US" smtClean="0">
                <a:solidFill>
                  <a:srgbClr val="438086"/>
                </a:solidFill>
              </a:rPr>
              <a:t>2016/8/25</a:t>
            </a:fld>
            <a:endParaRPr lang="fr-FR">
              <a:solidFill>
                <a:srgbClr val="438086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>
              <a:solidFill>
                <a:srgbClr val="438086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BB501F4-F9CE-4073-B52E-8C4E45F94689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5998" r="12182" b="3698"/>
          <a:stretch/>
        </p:blipFill>
        <p:spPr bwMode="auto">
          <a:xfrm>
            <a:off x="65314" y="184068"/>
            <a:ext cx="1050967" cy="10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 userDrawn="1"/>
        </p:nvSpPr>
        <p:spPr>
          <a:xfrm>
            <a:off x="-36512" y="6525344"/>
            <a:ext cx="9180512" cy="338554"/>
          </a:xfrm>
          <a:prstGeom prst="rect">
            <a:avLst/>
          </a:prstGeom>
          <a:solidFill>
            <a:srgbClr val="92D050">
              <a:alpha val="34118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prstClr val="black"/>
                </a:solidFill>
                <a:latin typeface="Bodoni MT Condensed" panose="02070606080606020203" pitchFamily="18" charset="0"/>
              </a:rPr>
              <a:t>O. Martineau, LPNHE Paris  			-- The GRAND </a:t>
            </a:r>
            <a:r>
              <a:rPr lang="fr-FR" sz="1600" b="1" dirty="0" err="1" smtClean="0">
                <a:solidFill>
                  <a:prstClr val="black"/>
                </a:solidFill>
                <a:latin typeface="Bodoni MT Condensed" panose="02070606080606020203" pitchFamily="18" charset="0"/>
              </a:rPr>
              <a:t>proposal</a:t>
            </a:r>
            <a:r>
              <a:rPr lang="fr-FR" sz="1600" b="1" dirty="0" smtClean="0">
                <a:solidFill>
                  <a:prstClr val="black"/>
                </a:solidFill>
                <a:latin typeface="Bodoni MT Condensed" panose="02070606080606020203" pitchFamily="18" charset="0"/>
              </a:rPr>
              <a:t> --	 	   	                      ARENA2016</a:t>
            </a:r>
            <a:endParaRPr lang="en-US" sz="1600" b="1" dirty="0">
              <a:solidFill>
                <a:prstClr val="black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add text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43663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900" smtClean="0">
                <a:solidFill>
                  <a:srgbClr val="000000"/>
                </a:solidFill>
              </a:rPr>
              <a:t>Tim Huege &lt;tim.huege@kit.edu&gt;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fld id="{FA39B5C1-9EDF-4459-A578-58E848CBE2D8}" type="slidenum">
              <a:rPr lang="de-DE" altLang="zh-CN" sz="900" b="1" smtClean="0">
                <a:solidFill>
                  <a:srgbClr val="000000"/>
                </a:solidFill>
                <a:ea typeface="宋体" pitchFamily="2" charset="-122"/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de-DE" altLang="zh-CN" sz="900" b="1" smtClean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pic>
        <p:nvPicPr>
          <p:cNvPr id="1038" name="Picture 13" descr="KIT-Logo-rgb_en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341313"/>
            <a:ext cx="137636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3"/>
          <p:cNvSpPr txBox="1">
            <a:spLocks/>
          </p:cNvSpPr>
          <p:nvPr/>
        </p:nvSpPr>
        <p:spPr>
          <a:xfrm>
            <a:off x="534220" y="1855293"/>
            <a:ext cx="8075560" cy="1213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苟全补 </a:t>
            </a:r>
            <a:r>
              <a:rPr lang="zh-CN" altLang="en-US" sz="2600" b="1" dirty="0"/>
              <a:t>（代表</a:t>
            </a:r>
            <a:r>
              <a:rPr lang="en-US" altLang="zh-CN" sz="2600" b="1" dirty="0"/>
              <a:t>TREND </a:t>
            </a:r>
            <a:r>
              <a:rPr lang="zh-CN" altLang="en-US" sz="2600" b="1" dirty="0"/>
              <a:t>合作组）</a:t>
            </a:r>
            <a:endParaRPr lang="en-US" altLang="zh-CN" sz="2600" b="1" dirty="0"/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b="1" noProof="0" dirty="0" smtClean="0"/>
              <a:t>中科院高能物理研究所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27584" y="188640"/>
            <a:ext cx="7782196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 anchor="ctr"/>
          <a:lstStyle/>
          <a:p>
            <a:pPr algn="ctr">
              <a:lnSpc>
                <a:spcPct val="120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zh-CN" altLang="zh-CN" sz="4600" b="1" dirty="0" smtClean="0"/>
              <a:t>宇</a:t>
            </a:r>
            <a:r>
              <a:rPr lang="zh-CN" altLang="zh-CN" sz="4600" b="1" dirty="0"/>
              <a:t>宙线射电</a:t>
            </a:r>
            <a:r>
              <a:rPr lang="zh-CN" altLang="zh-CN" sz="4600" b="1" dirty="0" smtClean="0"/>
              <a:t>探测</a:t>
            </a:r>
            <a:r>
              <a:rPr lang="zh-CN" altLang="en-US" sz="4600" b="1" dirty="0"/>
              <a:t>技术</a:t>
            </a:r>
            <a:r>
              <a:rPr lang="zh-CN" altLang="zh-CN" sz="4600" b="1" dirty="0" smtClean="0"/>
              <a:t>研究</a:t>
            </a:r>
            <a:endParaRPr lang="en-US" altLang="zh-CN" sz="4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内容占位符 3"/>
          <p:cNvSpPr txBox="1">
            <a:spLocks/>
          </p:cNvSpPr>
          <p:nvPr/>
        </p:nvSpPr>
        <p:spPr>
          <a:xfrm>
            <a:off x="1043608" y="3861048"/>
            <a:ext cx="6630068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报告内容：</a:t>
            </a: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1. </a:t>
            </a:r>
            <a:r>
              <a:rPr lang="en-US" altLang="zh-CN" sz="2800" dirty="0" smtClean="0"/>
              <a:t> </a:t>
            </a:r>
            <a:r>
              <a:rPr lang="zh-CN" altLang="en-US" sz="2800" dirty="0" smtClean="0"/>
              <a:t>宇宙线</a:t>
            </a:r>
            <a:r>
              <a:rPr lang="zh-CN" altLang="zh-CN" sz="2800" dirty="0" smtClean="0"/>
              <a:t>射电</a:t>
            </a:r>
            <a:r>
              <a:rPr lang="zh-CN" altLang="zh-CN" sz="2800" dirty="0"/>
              <a:t>探测技术</a:t>
            </a:r>
          </a:p>
          <a:p>
            <a:pPr marL="514350" indent="-514350">
              <a:buAutoNum type="arabicPeriod" startAt="2"/>
            </a:pPr>
            <a:r>
              <a:rPr lang="en-US" altLang="zh-CN" sz="2800" dirty="0" smtClean="0"/>
              <a:t>TREND</a:t>
            </a:r>
          </a:p>
          <a:p>
            <a:pPr marL="514350" indent="-514350">
              <a:buAutoNum type="arabicPeriod" startAt="2"/>
            </a:pPr>
            <a:r>
              <a:rPr lang="en-US" altLang="zh-CN" sz="2800" dirty="0" err="1" smtClean="0"/>
              <a:t>GRANDproto</a:t>
            </a:r>
            <a:endParaRPr lang="zh-CN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22001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92088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TREND </a:t>
            </a:r>
            <a:r>
              <a:rPr lang="zh-CN" altLang="en-US" sz="2800" b="1" dirty="0" smtClean="0"/>
              <a:t>数据获取</a:t>
            </a:r>
            <a:endParaRPr lang="en-US" sz="2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6213" r="5756" b="1888"/>
          <a:stretch>
            <a:fillRect/>
          </a:stretch>
        </p:blipFill>
        <p:spPr bwMode="auto">
          <a:xfrm>
            <a:off x="3923928" y="1745828"/>
            <a:ext cx="5042315" cy="377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1534562"/>
            <a:ext cx="3781467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/>
              <a:t>模拟信号通过光纤传到数据控制室</a:t>
            </a:r>
            <a:endParaRPr lang="en-US" altLang="zh-CN" sz="2200" dirty="0" smtClean="0"/>
          </a:p>
          <a:p>
            <a:pPr marL="342900" indent="-34290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/>
              <a:t>采样率：</a:t>
            </a:r>
            <a:r>
              <a:rPr lang="fr-FR" sz="2200" dirty="0" smtClean="0"/>
              <a:t>200MS/s, 8bits</a:t>
            </a:r>
          </a:p>
          <a:p>
            <a:pPr marL="342900" indent="-34290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/>
              <a:t>触发条件：信号幅度</a:t>
            </a:r>
            <a:r>
              <a:rPr lang="en-US" sz="2200" dirty="0" smtClean="0">
                <a:ea typeface="Lucida Grande" charset="0"/>
                <a:cs typeface="Lucida Grande" charset="0"/>
              </a:rPr>
              <a:t> &gt; N x </a:t>
            </a:r>
            <a:r>
              <a:rPr lang="en-US" sz="2200" dirty="0" err="1" smtClean="0">
                <a:ea typeface="Lucida Grande" charset="0"/>
                <a:cs typeface="Lucida Grande" charset="0"/>
              </a:rPr>
              <a:t>σ</a:t>
            </a:r>
            <a:r>
              <a:rPr lang="en-US" sz="2200" baseline="-6000" dirty="0" err="1" smtClean="0"/>
              <a:t>noise</a:t>
            </a:r>
            <a:r>
              <a:rPr lang="en-US" sz="2200" baseline="-6000" dirty="0" smtClean="0"/>
              <a:t>   </a:t>
            </a:r>
            <a:r>
              <a:rPr lang="en-US" sz="2200" dirty="0"/>
              <a:t>(</a:t>
            </a:r>
            <a:r>
              <a:rPr lang="en-US" sz="2200" dirty="0" smtClean="0"/>
              <a:t>N in 6-10)</a:t>
            </a:r>
          </a:p>
          <a:p>
            <a:pPr indent="-285750">
              <a:lnSpc>
                <a:spcPts val="2200"/>
              </a:lnSpc>
              <a:buFont typeface="Arial" pitchFamily="34" charset="0"/>
              <a:buChar char="•"/>
            </a:pPr>
            <a:endParaRPr lang="en-US" sz="2200" dirty="0" smtClean="0"/>
          </a:p>
          <a:p>
            <a:pPr>
              <a:lnSpc>
                <a:spcPts val="2200"/>
              </a:lnSpc>
            </a:pPr>
            <a:r>
              <a:rPr lang="zh-CN" altLang="en-US" sz="2200" dirty="0" smtClean="0"/>
              <a:t>事例选取：有</a:t>
            </a:r>
            <a:r>
              <a:rPr lang="en-US" altLang="zh-CN" sz="2200" dirty="0" smtClean="0"/>
              <a:t>4</a:t>
            </a:r>
            <a:r>
              <a:rPr lang="zh-CN" altLang="en-US" sz="2200" dirty="0" smtClean="0"/>
              <a:t>支以上天线  信号在时间上符合</a:t>
            </a:r>
            <a:endParaRPr lang="en-US" altLang="zh-CN" sz="2200" dirty="0" smtClean="0"/>
          </a:p>
          <a:p>
            <a:pPr>
              <a:lnSpc>
                <a:spcPts val="2200"/>
              </a:lnSpc>
            </a:pPr>
            <a:endParaRPr lang="en-US" sz="2200" dirty="0" smtClean="0"/>
          </a:p>
          <a:p>
            <a:pPr indent="-28575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/>
              <a:t>门宽：</a:t>
            </a:r>
            <a:r>
              <a:rPr lang="en-US" altLang="zh-CN" sz="2200" dirty="0"/>
              <a:t>1</a:t>
            </a:r>
            <a:r>
              <a:rPr lang="en-US" sz="2200" dirty="0" smtClean="0"/>
              <a:t> </a:t>
            </a:r>
            <a:r>
              <a:rPr lang="en-US" sz="2200" i="1" dirty="0" err="1" smtClean="0">
                <a:cs typeface="Times New Roman" charset="0"/>
                <a:sym typeface="Times New Roman" charset="0"/>
              </a:rPr>
              <a:t>μ</a:t>
            </a:r>
            <a:r>
              <a:rPr lang="en-US" sz="2200" dirty="0" err="1" smtClean="0"/>
              <a:t>s</a:t>
            </a:r>
            <a:endParaRPr lang="en-US" sz="2200" dirty="0" smtClean="0"/>
          </a:p>
          <a:p>
            <a:pPr indent="-28575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>
                <a:ea typeface="Papyrus" charset="0"/>
                <a:cs typeface="Papyrus" charset="0"/>
                <a:sym typeface="Papyrus" charset="0"/>
              </a:rPr>
              <a:t>离线方向重建，与闪烁信    号离线关联</a:t>
            </a:r>
            <a:r>
              <a:rPr lang="en-US" sz="2200" dirty="0" smtClean="0">
                <a:ea typeface="Papyrus" charset="0"/>
                <a:cs typeface="Papyrus" charset="0"/>
                <a:sym typeface="Papyrus" charset="0"/>
              </a:rPr>
              <a:t> </a:t>
            </a:r>
          </a:p>
          <a:p>
            <a:pPr lvl="1" indent="-28575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>
                <a:ea typeface="Lucida Grande" charset="0"/>
                <a:cs typeface="Lucida Grande" charset="0"/>
                <a:sym typeface="Papyrus" charset="0"/>
              </a:rPr>
              <a:t>平面波</a:t>
            </a:r>
            <a:r>
              <a:rPr lang="en-US" sz="2200" dirty="0" smtClean="0">
                <a:ea typeface="Lucida Grande" charset="0"/>
                <a:cs typeface="Lucida Grande" charset="0"/>
                <a:sym typeface="Papyrus" charset="0"/>
              </a:rPr>
              <a:t>: direction </a:t>
            </a:r>
            <a:r>
              <a:rPr lang="en-US" sz="2200" dirty="0">
                <a:ea typeface="Lucida Grande" charset="0"/>
                <a:cs typeface="Lucida Grande" charset="0"/>
                <a:sym typeface="Papyrus" charset="0"/>
              </a:rPr>
              <a:t>(</a:t>
            </a:r>
            <a:r>
              <a:rPr lang="en-US" sz="2200" dirty="0" smtClean="0">
                <a:ea typeface="Lucida Grande" charset="0"/>
                <a:cs typeface="Lucida Grande" charset="0"/>
                <a:sym typeface="Papyrus" charset="0"/>
              </a:rPr>
              <a:t>Θ, φ)</a:t>
            </a:r>
          </a:p>
          <a:p>
            <a:pPr lvl="1" indent="-285750">
              <a:lnSpc>
                <a:spcPts val="2200"/>
              </a:lnSpc>
              <a:buFont typeface="Arial" pitchFamily="34" charset="0"/>
              <a:buChar char="•"/>
            </a:pPr>
            <a:r>
              <a:rPr lang="zh-CN" altLang="en-US" sz="2200" dirty="0" smtClean="0">
                <a:ea typeface="Lucida Grande" charset="0"/>
                <a:cs typeface="Lucida Grande" charset="0"/>
                <a:sym typeface="Papyrus" charset="0"/>
              </a:rPr>
              <a:t>点源</a:t>
            </a:r>
            <a:r>
              <a:rPr lang="en-US" sz="2200" dirty="0" smtClean="0">
                <a:ea typeface="Lucida Grande" charset="0"/>
                <a:cs typeface="Lucida Grande" charset="0"/>
                <a:sym typeface="Papyrus" charset="0"/>
              </a:rPr>
              <a:t>: position </a:t>
            </a:r>
            <a:r>
              <a:rPr lang="en-US" sz="2200" dirty="0">
                <a:ea typeface="Lucida Grande" charset="0"/>
                <a:cs typeface="Lucida Grande" charset="0"/>
                <a:sym typeface="Papyrus" charset="0"/>
              </a:rPr>
              <a:t>(x</a:t>
            </a:r>
            <a:r>
              <a:rPr lang="en-US" sz="2200" dirty="0" smtClean="0">
                <a:ea typeface="Lucida Grande" charset="0"/>
                <a:cs typeface="Lucida Grande" charset="0"/>
                <a:sym typeface="Papyrus" charset="0"/>
              </a:rPr>
              <a:t>, y, z)</a:t>
            </a:r>
            <a:endParaRPr lang="en-US" sz="2200" dirty="0">
              <a:ea typeface="Lucida Grande" charset="0"/>
              <a:cs typeface="Lucida Grande" charset="0"/>
              <a:sym typeface="Papyrus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25955" y="2164781"/>
            <a:ext cx="4248472" cy="381718"/>
            <a:chOff x="4499992" y="2596829"/>
            <a:chExt cx="4248472" cy="381718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4499992" y="2978547"/>
              <a:ext cx="4248472" cy="0"/>
            </a:xfrm>
            <a:prstGeom prst="line">
              <a:avLst/>
            </a:prstGeom>
            <a:noFill/>
            <a:ln w="50800">
              <a:solidFill>
                <a:srgbClr val="D90B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6776467" y="2596829"/>
              <a:ext cx="1479572" cy="31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60000"/>
                </a:lnSpc>
                <a:spcBef>
                  <a:spcPts val="2400"/>
                </a:spcBef>
              </a:pPr>
              <a:r>
                <a:rPr lang="en-US" sz="3200" dirty="0" err="1" smtClean="0">
                  <a:ea typeface="Lucida Grande" charset="0"/>
                  <a:cs typeface="Lucida Grande" charset="0"/>
                  <a:sym typeface="Papyrus" charset="0"/>
                </a:rPr>
                <a:t>Nxσ</a:t>
              </a:r>
              <a:r>
                <a:rPr lang="en-US" sz="3200" baseline="-25000" dirty="0" err="1" smtClean="0">
                  <a:ea typeface="Lucida Grande" charset="0"/>
                  <a:cs typeface="Lucida Grande" charset="0"/>
                  <a:sym typeface="Papyrus" charset="0"/>
                </a:rPr>
                <a:t>noise</a:t>
              </a:r>
              <a:endParaRPr lang="en-US" sz="3200" dirty="0">
                <a:ea typeface="Lucida Grande" charset="0"/>
                <a:cs typeface="Lucida Grande" charset="0"/>
                <a:sym typeface="Papyrus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836063" y="3311972"/>
            <a:ext cx="4525825" cy="1125140"/>
            <a:chOff x="4908071" y="3383980"/>
            <a:chExt cx="4525825" cy="1125140"/>
          </a:xfrm>
        </p:grpSpPr>
        <p:grpSp>
          <p:nvGrpSpPr>
            <p:cNvPr id="13" name="Group 12"/>
            <p:cNvGrpSpPr/>
            <p:nvPr/>
          </p:nvGrpSpPr>
          <p:grpSpPr>
            <a:xfrm>
              <a:off x="4908071" y="3383980"/>
              <a:ext cx="4210372" cy="953191"/>
              <a:chOff x="4538092" y="3861048"/>
              <a:chExt cx="4210372" cy="953191"/>
            </a:xfrm>
          </p:grpSpPr>
          <p:sp>
            <p:nvSpPr>
              <p:cNvPr id="10" name="Rectangle 8"/>
              <p:cNvSpPr>
                <a:spLocks/>
              </p:cNvSpPr>
              <p:nvPr/>
            </p:nvSpPr>
            <p:spPr bwMode="auto">
              <a:xfrm>
                <a:off x="4538092" y="3911848"/>
                <a:ext cx="4210372" cy="342900"/>
              </a:xfrm>
              <a:prstGeom prst="rect">
                <a:avLst/>
              </a:prstGeom>
              <a:blipFill dpi="0" rotWithShape="0">
                <a:blip r:embed="rId3">
                  <a:alphaModFix amt="60000"/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>
                        <a:alpha val="59999"/>
                      </a:srgbClr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>
                <a:off x="7036276" y="3861048"/>
                <a:ext cx="9525" cy="447675"/>
              </a:xfrm>
              <a:prstGeom prst="line">
                <a:avLst/>
              </a:prstGeom>
              <a:noFill/>
              <a:ln w="50800">
                <a:solidFill>
                  <a:srgbClr val="D90B00"/>
                </a:solidFill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Rectangle 10"/>
              <p:cNvSpPr>
                <a:spLocks/>
              </p:cNvSpPr>
              <p:nvPr/>
            </p:nvSpPr>
            <p:spPr bwMode="auto">
              <a:xfrm>
                <a:off x="6776467" y="4768521"/>
                <a:ext cx="1770520" cy="45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l">
                  <a:lnSpc>
                    <a:spcPts val="100"/>
                  </a:lnSpc>
                  <a:spcBef>
                    <a:spcPts val="2400"/>
                  </a:spcBef>
                </a:pPr>
                <a:endParaRPr lang="en-US" sz="1600" baseline="-25000" dirty="0">
                  <a:ea typeface="Lucida Grande" charset="0"/>
                  <a:cs typeface="Lucida Grande" charset="0"/>
                  <a:sym typeface="Papyrus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876256" y="4083362"/>
              <a:ext cx="2557640" cy="425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00"/>
                </a:lnSpc>
                <a:spcBef>
                  <a:spcPts val="2400"/>
                </a:spcBef>
              </a:pPr>
              <a:r>
                <a:rPr lang="fr-FR" sz="3200" dirty="0" smtClean="0">
                  <a:latin typeface="Symbol" panose="05050102010706020507" pitchFamily="18" charset="2"/>
                  <a:ea typeface="Lucida Grande" charset="0"/>
                  <a:cs typeface="Lucida Grande" charset="0"/>
                  <a:sym typeface="Papyrus" charset="0"/>
                </a:rPr>
                <a:t>s</a:t>
              </a:r>
              <a:r>
                <a:rPr lang="en-US" sz="3200" baseline="-25000" dirty="0" smtClean="0">
                  <a:ea typeface="Lucida Grande" charset="0"/>
                  <a:cs typeface="Lucida Grande" charset="0"/>
                  <a:sym typeface="Papyrus" charset="0"/>
                </a:rPr>
                <a:t>noise</a:t>
              </a:r>
              <a:endParaRPr lang="en-US" sz="3200" baseline="-25000" dirty="0">
                <a:ea typeface="Lucida Grande" charset="0"/>
                <a:cs typeface="Lucida Grande" charset="0"/>
                <a:sym typeface="Papyrus" charset="0"/>
              </a:endParaRPr>
            </a:p>
            <a:p>
              <a:pPr>
                <a:lnSpc>
                  <a:spcPts val="100"/>
                </a:lnSpc>
                <a:spcBef>
                  <a:spcPts val="2400"/>
                </a:spcBef>
              </a:pPr>
              <a:r>
                <a:rPr lang="en-US" sz="1600" dirty="0" smtClean="0">
                  <a:ea typeface="Lucida Grande" charset="0"/>
                  <a:cs typeface="Lucida Grande" charset="0"/>
                  <a:sym typeface="Papyrus" charset="0"/>
                </a:rPr>
                <a:t>(~</a:t>
              </a:r>
              <a:r>
                <a:rPr lang="en-US" sz="1600" dirty="0">
                  <a:ea typeface="Lucida Grande" charset="0"/>
                  <a:cs typeface="Lucida Grande" charset="0"/>
                  <a:sym typeface="Papyrus" charset="0"/>
                </a:rPr>
                <a:t>10µV @ </a:t>
              </a:r>
              <a:r>
                <a:rPr lang="en-US" sz="1600" dirty="0" smtClean="0">
                  <a:ea typeface="Lucida Grande" charset="0"/>
                  <a:cs typeface="Lucida Grande" charset="0"/>
                  <a:sym typeface="Papyrus" charset="0"/>
                </a:rPr>
                <a:t>antenna </a:t>
              </a:r>
              <a:r>
                <a:rPr lang="en-US" sz="1600" dirty="0">
                  <a:ea typeface="Lucida Grande" charset="0"/>
                  <a:cs typeface="Lucida Grande" charset="0"/>
                  <a:sym typeface="Papyrus" charset="0"/>
                </a:rPr>
                <a:t>level)</a:t>
              </a:r>
              <a:endParaRPr lang="en-US" sz="1600" baseline="-25000" dirty="0">
                <a:ea typeface="Lucida Grande" charset="0"/>
                <a:cs typeface="Lucida Grande" charset="0"/>
                <a:sym typeface="Papyrus" charset="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14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" y="3327053"/>
            <a:ext cx="493811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51867" y="188640"/>
            <a:ext cx="7733109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TREND </a:t>
            </a:r>
            <a:r>
              <a:rPr lang="zh-CN" altLang="en-US" sz="2800" b="1" dirty="0" smtClean="0"/>
              <a:t>天线灵敏度</a:t>
            </a:r>
            <a:endParaRPr lang="en-US" sz="2800" b="1" dirty="0" smtClean="0"/>
          </a:p>
        </p:txBody>
      </p:sp>
      <p:pic>
        <p:nvPicPr>
          <p:cNvPr id="2355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7" y="1356941"/>
            <a:ext cx="3651126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4"/>
          <p:cNvSpPr>
            <a:spLocks/>
          </p:cNvSpPr>
          <p:nvPr/>
        </p:nvSpPr>
        <p:spPr bwMode="auto">
          <a:xfrm>
            <a:off x="4283968" y="1249015"/>
            <a:ext cx="4811588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87"/>
              </a:spcBef>
            </a:pPr>
            <a:r>
              <a:rPr lang="zh-CN" altLang="en-US" sz="2200" dirty="0">
                <a:latin typeface="+mn-ea"/>
                <a:cs typeface="Papyrus" charset="0"/>
                <a:sym typeface="Papyrus" charset="0"/>
              </a:rPr>
              <a:t>主要的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射电本底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: 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来自银道面的热发射。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 </a:t>
            </a:r>
            <a:endParaRPr lang="en-US" sz="2200" dirty="0">
              <a:latin typeface="+mn-ea"/>
              <a:cs typeface="Papyrus" charset="0"/>
              <a:sym typeface="Papyrus" charset="0"/>
            </a:endParaRPr>
          </a:p>
          <a:p>
            <a:pPr>
              <a:spcBef>
                <a:spcPts val="1687"/>
              </a:spcBef>
            </a:pPr>
            <a:r>
              <a:rPr lang="zh-CN" altLang="en-US" sz="2200" dirty="0">
                <a:latin typeface="+mn-ea"/>
                <a:cs typeface="Papyrus" charset="0"/>
                <a:sym typeface="Papyrus" charset="0"/>
              </a:rPr>
              <a:t>银盘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在</a:t>
            </a:r>
            <a:r>
              <a:rPr lang="zh-CN" altLang="en-US" sz="2200" dirty="0">
                <a:latin typeface="+mn-ea"/>
                <a:cs typeface="Papyrus" charset="0"/>
                <a:sym typeface="Papyrus" charset="0"/>
              </a:rPr>
              <a:t>乌拉斯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台出现的时间：地方恒星时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15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点到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 23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点之间。</a:t>
            </a:r>
            <a:endParaRPr lang="en-US" sz="2200" dirty="0">
              <a:latin typeface="+mn-ea"/>
              <a:cs typeface="Papyrus" charset="0"/>
              <a:sym typeface="Papyrus" charset="0"/>
            </a:endParaRPr>
          </a:p>
        </p:txBody>
      </p:sp>
      <p:sp>
        <p:nvSpPr>
          <p:cNvPr id="23558" name="Rectangle 5"/>
          <p:cNvSpPr>
            <a:spLocks/>
          </p:cNvSpPr>
          <p:nvPr/>
        </p:nvSpPr>
        <p:spPr bwMode="auto">
          <a:xfrm>
            <a:off x="1028031" y="2492896"/>
            <a:ext cx="2330648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Gill Sans" charset="0"/>
                <a:cs typeface="Gill Sans" charset="0"/>
              </a:rPr>
              <a:t>Galactic plane @ 408MHz</a:t>
            </a:r>
          </a:p>
        </p:txBody>
      </p:sp>
      <p:sp>
        <p:nvSpPr>
          <p:cNvPr id="23560" name="Rectangle 7"/>
          <p:cNvSpPr>
            <a:spLocks/>
          </p:cNvSpPr>
          <p:nvPr/>
        </p:nvSpPr>
        <p:spPr bwMode="auto">
          <a:xfrm>
            <a:off x="5179526" y="3429000"/>
            <a:ext cx="3712953" cy="258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87"/>
              </a:spcBef>
            </a:pP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当银盘出现在乌拉斯台时，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TREND 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天线观测</a:t>
            </a:r>
            <a:r>
              <a:rPr lang="zh-CN" altLang="en-US" sz="2200" dirty="0">
                <a:latin typeface="+mn-ea"/>
                <a:cs typeface="Papyrus" charset="0"/>
                <a:sym typeface="Papyrus" charset="0"/>
              </a:rPr>
              <a:t>到了高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出基线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~3dB 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的噪音信号。</a:t>
            </a:r>
            <a:endParaRPr lang="en-US" sz="2200" dirty="0" smtClean="0">
              <a:latin typeface="+mn-ea"/>
              <a:cs typeface="Papyrus" charset="0"/>
              <a:sym typeface="Papyrus" charset="0"/>
            </a:endParaRPr>
          </a:p>
          <a:p>
            <a:pPr>
              <a:spcBef>
                <a:spcPts val="1687"/>
              </a:spcBef>
            </a:pP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观测结果（</a:t>
            </a:r>
            <a:r>
              <a:rPr lang="zh-CN" altLang="en-US" sz="2200" dirty="0" smtClean="0">
                <a:solidFill>
                  <a:srgbClr val="003399"/>
                </a:solidFill>
                <a:latin typeface="+mn-ea"/>
                <a:cs typeface="Papyrus" charset="0"/>
                <a:sym typeface="Papyrus" charset="0"/>
              </a:rPr>
              <a:t>蓝点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）与预期（</a:t>
            </a:r>
            <a:r>
              <a:rPr lang="zh-CN" altLang="en-US" sz="2200" dirty="0" smtClean="0">
                <a:solidFill>
                  <a:srgbClr val="FF0000"/>
                </a:solidFill>
                <a:latin typeface="+mn-ea"/>
                <a:cs typeface="Papyrus" charset="0"/>
                <a:sym typeface="Papyrus" charset="0"/>
              </a:rPr>
              <a:t>红线</a:t>
            </a:r>
            <a:r>
              <a:rPr lang="zh-CN" altLang="en-US" sz="2200" dirty="0" smtClean="0">
                <a:latin typeface="+mn-ea"/>
                <a:cs typeface="Papyrus" charset="0"/>
                <a:sym typeface="Papyrus" charset="0"/>
              </a:rPr>
              <a:t>，模拟结果）能很好地符合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 (</a:t>
            </a:r>
            <a:r>
              <a:rPr lang="zh-CN" altLang="en-US" sz="2200" dirty="0">
                <a:latin typeface="+mn-ea"/>
                <a:cs typeface="Papyrus" charset="0"/>
                <a:sym typeface="Papyrus" charset="0"/>
              </a:rPr>
              <a:t>见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 </a:t>
            </a:r>
            <a:r>
              <a:rPr lang="en-US" sz="2200" i="1" dirty="0" err="1" smtClean="0">
                <a:solidFill>
                  <a:srgbClr val="00B050"/>
                </a:solidFill>
                <a:latin typeface="+mn-ea"/>
                <a:cs typeface="Papyrus" charset="0"/>
                <a:sym typeface="Papyrus" charset="0"/>
              </a:rPr>
              <a:t>Lamblin</a:t>
            </a:r>
            <a:r>
              <a:rPr lang="en-US" sz="2200" i="1" dirty="0" smtClean="0">
                <a:solidFill>
                  <a:srgbClr val="00B050"/>
                </a:solidFill>
                <a:latin typeface="+mn-ea"/>
                <a:cs typeface="Papyrus" charset="0"/>
                <a:sym typeface="Papyrus" charset="0"/>
              </a:rPr>
              <a:t> et al, ICRC2007</a:t>
            </a:r>
            <a:r>
              <a:rPr lang="en-US" sz="2200" dirty="0" smtClean="0">
                <a:latin typeface="+mn-ea"/>
                <a:cs typeface="Papyrus" charset="0"/>
                <a:sym typeface="Papyrus" charset="0"/>
              </a:rPr>
              <a:t>).</a:t>
            </a:r>
            <a:endParaRPr lang="en-US" sz="2200" dirty="0">
              <a:latin typeface="+mn-ea"/>
              <a:cs typeface="Papyrus" charset="0"/>
              <a:sym typeface="Papyru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891" y="5994772"/>
            <a:ext cx="49381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Local </a:t>
            </a:r>
            <a:r>
              <a:rPr lang="fr-FR" dirty="0" err="1" smtClean="0"/>
              <a:t>sideral</a:t>
            </a:r>
            <a:r>
              <a:rPr lang="fr-FR" dirty="0" smtClean="0"/>
              <a:t> time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11919" y="4557260"/>
            <a:ext cx="196566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Signal noise </a:t>
            </a:r>
            <a:r>
              <a:rPr lang="fr-FR" sz="1400" dirty="0" err="1" smtClean="0"/>
              <a:t>level</a:t>
            </a:r>
            <a:r>
              <a:rPr lang="fr-FR" sz="1400" dirty="0" smtClean="0"/>
              <a:t> (A. U. )</a:t>
            </a:r>
            <a:endParaRPr lang="en-US" sz="1400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707904" y="4266580"/>
            <a:ext cx="0" cy="1461616"/>
          </a:xfrm>
          <a:prstGeom prst="straightConnector1">
            <a:avLst/>
          </a:prstGeom>
          <a:ln w="57150">
            <a:solidFill>
              <a:srgbClr val="CC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692012" y="495819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~3dB</a:t>
            </a:r>
            <a:endParaRPr lang="fr-FR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latin typeface="Calibri" pitchFamily="34" charset="0"/>
              </a:rPr>
              <a:t>TREND</a:t>
            </a:r>
            <a:r>
              <a:rPr lang="zh-CN" altLang="en-US" sz="2800" b="1" dirty="0" smtClean="0">
                <a:latin typeface="Calibri" pitchFamily="34" charset="0"/>
              </a:rPr>
              <a:t>方向重建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7504" y="116713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sz="2400" b="1" u="sng" dirty="0" smtClean="0"/>
              <a:t>Plane </a:t>
            </a:r>
            <a:r>
              <a:rPr lang="fr-FR" sz="2400" b="1" u="sng" dirty="0" err="1" smtClean="0"/>
              <a:t>track</a:t>
            </a:r>
            <a:r>
              <a:rPr lang="fr-FR" sz="2400" b="1" u="sng" dirty="0" smtClean="0"/>
              <a:t> reconstruction :</a:t>
            </a:r>
            <a:endParaRPr lang="fr-FR" sz="2400" b="1" u="sng" dirty="0"/>
          </a:p>
        </p:txBody>
      </p:sp>
      <p:sp>
        <p:nvSpPr>
          <p:cNvPr id="9" name="ZoneTexte 8"/>
          <p:cNvSpPr txBox="1"/>
          <p:nvPr/>
        </p:nvSpPr>
        <p:spPr>
          <a:xfrm>
            <a:off x="5220072" y="1268760"/>
            <a:ext cx="331236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- 3037 </a:t>
            </a:r>
            <a:r>
              <a:rPr lang="fr-FR" dirty="0" err="1" smtClean="0"/>
              <a:t>events</a:t>
            </a:r>
            <a:r>
              <a:rPr lang="fr-FR" dirty="0" smtClean="0"/>
              <a:t> in 4 minutes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el-GR" dirty="0" smtClean="0"/>
              <a:t>Θ</a:t>
            </a:r>
            <a:r>
              <a:rPr lang="fr-FR" dirty="0" smtClean="0"/>
              <a:t> &gt; 60°</a:t>
            </a:r>
          </a:p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 smtClean="0"/>
              <a:t>Max </a:t>
            </a:r>
            <a:r>
              <a:rPr lang="fr-FR" dirty="0" err="1" smtClean="0"/>
              <a:t>multiplicity</a:t>
            </a:r>
            <a:r>
              <a:rPr lang="fr-FR" dirty="0" smtClean="0"/>
              <a:t>: 40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871700" y="5550331"/>
            <a:ext cx="6660740" cy="903005"/>
            <a:chOff x="1331640" y="5536446"/>
            <a:chExt cx="5760640" cy="903005"/>
          </a:xfrm>
        </p:grpSpPr>
        <p:sp>
          <p:nvSpPr>
            <p:cNvPr id="10" name="ZoneTexte 9"/>
            <p:cNvSpPr txBox="1"/>
            <p:nvPr/>
          </p:nvSpPr>
          <p:spPr>
            <a:xfrm>
              <a:off x="1331640" y="5588596"/>
              <a:ext cx="5688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Total angular resolution &lt;1.5°</a:t>
              </a:r>
              <a:r>
                <a:rPr lang="fr-FR" sz="2400" dirty="0" smtClean="0"/>
                <a:t> on the </a:t>
              </a:r>
              <a:r>
                <a:rPr lang="en-US" altLang="zh-CN" sz="2400" dirty="0" smtClean="0"/>
                <a:t>plane </a:t>
              </a:r>
              <a:r>
                <a:rPr lang="fr-FR" sz="2400" dirty="0" smtClean="0"/>
                <a:t>track</a:t>
              </a:r>
            </a:p>
            <a:p>
              <a:pPr algn="ctr"/>
              <a:r>
                <a:rPr lang="fr-FR" sz="2400" dirty="0" smtClean="0"/>
                <a:t>(and </a:t>
              </a:r>
              <a:r>
                <a:rPr lang="fr-FR" sz="2400" dirty="0" err="1" smtClean="0"/>
                <a:t>improves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with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smaller</a:t>
              </a:r>
              <a:r>
                <a:rPr lang="fr-FR" sz="2400" dirty="0" smtClean="0"/>
                <a:t> </a:t>
              </a:r>
              <a:r>
                <a:rPr lang="fr-FR" sz="2400" dirty="0" err="1" smtClean="0"/>
                <a:t>zenithal</a:t>
              </a:r>
              <a:r>
                <a:rPr lang="fr-FR" sz="2400" dirty="0" smtClean="0"/>
                <a:t> angle) </a:t>
              </a:r>
              <a:endParaRPr lang="fr-FR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03648" y="5536446"/>
              <a:ext cx="5688632" cy="9030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071583" cy="367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92846"/>
            <a:ext cx="3915139" cy="2936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5350" y="2505670"/>
            <a:ext cx="2021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source recons</a:t>
            </a:r>
          </a:p>
          <a:p>
            <a:r>
              <a:rPr lang="en-US" dirty="0" err="1" smtClean="0"/>
              <a:t>mult</a:t>
            </a:r>
            <a:r>
              <a:rPr lang="en-US" dirty="0" smtClean="0"/>
              <a:t> ≥ 22 antennas</a:t>
            </a:r>
          </a:p>
          <a:p>
            <a:r>
              <a:rPr lang="en-US" b="1" dirty="0" smtClean="0"/>
              <a:t>σ = 0.7°</a:t>
            </a:r>
            <a:endParaRPr lang="en-US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0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411956" y="2908498"/>
            <a:ext cx="2664296" cy="3904878"/>
            <a:chOff x="6037984" y="1045944"/>
            <a:chExt cx="2638472" cy="3904878"/>
          </a:xfrm>
        </p:grpSpPr>
        <p:pic>
          <p:nvPicPr>
            <p:cNvPr id="37" name="Picture 4" descr="D:\FCPPL\setup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19448"/>
            <a:stretch/>
          </p:blipFill>
          <p:spPr bwMode="auto">
            <a:xfrm>
              <a:off x="6037984" y="1045944"/>
              <a:ext cx="2638472" cy="3904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Connecteur droit avec flèche 45"/>
            <p:cNvCxnSpPr/>
            <p:nvPr/>
          </p:nvCxnSpPr>
          <p:spPr>
            <a:xfrm>
              <a:off x="6940444" y="3933056"/>
              <a:ext cx="1512168" cy="1588"/>
            </a:xfrm>
            <a:prstGeom prst="straightConnector1">
              <a:avLst/>
            </a:prstGeom>
            <a:ln w="539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rot="5400000">
              <a:off x="6316147" y="2997589"/>
              <a:ext cx="1296144" cy="1588"/>
            </a:xfrm>
            <a:prstGeom prst="straightConnector1">
              <a:avLst/>
            </a:prstGeom>
            <a:ln w="539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/>
            <p:cNvSpPr txBox="1"/>
            <p:nvPr/>
          </p:nvSpPr>
          <p:spPr>
            <a:xfrm>
              <a:off x="7272566" y="397661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400 m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 rot="16200000">
              <a:off x="6325599" y="275021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800 m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74512" y="4728856"/>
            <a:ext cx="2029691" cy="1436897"/>
            <a:chOff x="80543" y="5419749"/>
            <a:chExt cx="2410137" cy="1436897"/>
          </a:xfrm>
        </p:grpSpPr>
        <p:grpSp>
          <p:nvGrpSpPr>
            <p:cNvPr id="16" name="Group 15"/>
            <p:cNvGrpSpPr/>
            <p:nvPr/>
          </p:nvGrpSpPr>
          <p:grpSpPr>
            <a:xfrm>
              <a:off x="80543" y="5441274"/>
              <a:ext cx="2410137" cy="1415372"/>
              <a:chOff x="80543" y="5441274"/>
              <a:chExt cx="2410137" cy="1415372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80543" y="6425759"/>
                <a:ext cx="24101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b="1" dirty="0" err="1" smtClean="0">
                    <a:solidFill>
                      <a:srgbClr val="00B050"/>
                    </a:solidFill>
                    <a:latin typeface="Calibri" pitchFamily="34" charset="0"/>
                  </a:rPr>
                  <a:t>Ardouin</a:t>
                </a:r>
                <a:r>
                  <a:rPr lang="fr-FR" sz="11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 et al., </a:t>
                </a:r>
                <a:r>
                  <a:rPr lang="fr-FR" sz="1100" b="1" dirty="0" err="1" smtClean="0">
                    <a:solidFill>
                      <a:srgbClr val="00B050"/>
                    </a:solidFill>
                    <a:latin typeface="Calibri" pitchFamily="34" charset="0"/>
                  </a:rPr>
                  <a:t>Astropart</a:t>
                </a:r>
                <a:r>
                  <a:rPr lang="fr-FR" sz="11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. </a:t>
                </a:r>
                <a:r>
                  <a:rPr lang="fr-FR" sz="1100" b="1" dirty="0" err="1" smtClean="0">
                    <a:solidFill>
                      <a:srgbClr val="00B050"/>
                    </a:solidFill>
                    <a:latin typeface="Calibri" pitchFamily="34" charset="0"/>
                  </a:rPr>
                  <a:t>Phys</a:t>
                </a:r>
                <a:r>
                  <a:rPr lang="fr-FR" sz="11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 34, 2011  &lt;</a:t>
                </a:r>
                <a:r>
                  <a:rPr lang="en-US" sz="1100" b="1" dirty="0" smtClean="0">
                    <a:solidFill>
                      <a:srgbClr val="00B050"/>
                    </a:solidFill>
                    <a:latin typeface="Calibri" pitchFamily="34" charset="0"/>
                  </a:rPr>
                  <a:t>arXiv:1007.4359&gt;</a:t>
                </a:r>
                <a:endParaRPr lang="en-US" sz="1100" b="1" dirty="0">
                  <a:solidFill>
                    <a:srgbClr val="00B050"/>
                  </a:solidFill>
                  <a:latin typeface="Calibri" pitchFamily="34" charset="0"/>
                </a:endParaRP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163543" y="5441274"/>
                <a:ext cx="210795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First EAS identification </a:t>
                </a:r>
                <a:r>
                  <a:rPr lang="fr-FR" sz="1400" b="1" dirty="0" err="1" smtClean="0"/>
                  <a:t>with</a:t>
                </a:r>
                <a:r>
                  <a:rPr lang="fr-FR" sz="1400" b="1" dirty="0" smtClean="0"/>
                  <a:t> </a:t>
                </a:r>
                <a:r>
                  <a:rPr lang="fr-FR" sz="1400" b="1" u="sng" dirty="0" err="1" smtClean="0"/>
                  <a:t>autonomous</a:t>
                </a:r>
                <a:r>
                  <a:rPr lang="fr-FR" sz="1400" b="1" dirty="0" smtClean="0"/>
                  <a:t> radio </a:t>
                </a:r>
                <a:r>
                  <a:rPr lang="fr-FR" sz="1400" b="1" dirty="0" err="1" smtClean="0"/>
                  <a:t>array</a:t>
                </a:r>
                <a:endParaRPr lang="fr-FR" sz="1400" b="1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56076" y="5419749"/>
              <a:ext cx="2117898" cy="9939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50299"/>
              </p:ext>
            </p:extLst>
          </p:nvPr>
        </p:nvGraphicFramePr>
        <p:xfrm>
          <a:off x="687579" y="5180145"/>
          <a:ext cx="2952328" cy="134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21"/>
                <a:gridCol w="542074"/>
                <a:gridCol w="631072"/>
                <a:gridCol w="578481"/>
                <a:gridCol w="785380"/>
              </a:tblGrid>
              <a:tr h="278399">
                <a:tc>
                  <a:txBody>
                    <a:bodyPr/>
                    <a:lstStyle/>
                    <a:p>
                      <a:pPr algn="ctr"/>
                      <a:r>
                        <a:rPr lang="fr-FR" sz="700" dirty="0" smtClean="0"/>
                        <a:t>N</a:t>
                      </a:r>
                      <a:r>
                        <a:rPr lang="fr-FR" sz="700" baseline="-25000" dirty="0" smtClean="0"/>
                        <a:t>ants</a:t>
                      </a:r>
                      <a:endParaRPr lang="en-US" sz="700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800" dirty="0" smtClean="0"/>
                        <a:t>θ</a:t>
                      </a:r>
                      <a:r>
                        <a:rPr lang="fr-FR" sz="800" baseline="-25000" dirty="0" smtClean="0"/>
                        <a:t>radio</a:t>
                      </a:r>
                      <a:endParaRPr lang="en-US" sz="800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800" dirty="0" smtClean="0"/>
                        <a:t>θ</a:t>
                      </a:r>
                      <a:r>
                        <a:rPr lang="fr-FR" sz="800" baseline="-25000" dirty="0" err="1" smtClean="0"/>
                        <a:t>scints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800" dirty="0" smtClean="0"/>
                        <a:t>ϕ</a:t>
                      </a:r>
                      <a:r>
                        <a:rPr lang="fr-FR" sz="800" baseline="-25000" dirty="0" smtClean="0"/>
                        <a:t>radio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800" dirty="0" smtClean="0"/>
                        <a:t>ϕ</a:t>
                      </a:r>
                      <a:r>
                        <a:rPr lang="fr-FR" sz="800" baseline="-25000" dirty="0" err="1" smtClean="0"/>
                        <a:t>scints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61±3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67±5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359±2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3±4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52±1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49±3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195±2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191±4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42±1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36±3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55±4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56±5</a:t>
                      </a:r>
                      <a:endParaRPr 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45±1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49±3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12±1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10±5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3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7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56±2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53±4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323±2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331±5</a:t>
                      </a:r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51520" y="4684221"/>
            <a:ext cx="3665094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/>
              <a:t>Some</a:t>
            </a:r>
            <a:r>
              <a:rPr lang="fr-FR" sz="1100" b="1" dirty="0" smtClean="0"/>
              <a:t> radio EAS candidates are </a:t>
            </a:r>
            <a:r>
              <a:rPr lang="fr-FR" sz="1100" b="1" dirty="0" err="1" smtClean="0"/>
              <a:t>coincident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with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scintillator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coincidences</a:t>
            </a:r>
            <a:r>
              <a:rPr lang="fr-FR" sz="1100" b="1" dirty="0" smtClean="0"/>
              <a:t> + </a:t>
            </a:r>
            <a:r>
              <a:rPr lang="fr-FR" sz="1100" b="1" u="sng" dirty="0" smtClean="0"/>
              <a:t>direction </a:t>
            </a:r>
            <a:r>
              <a:rPr lang="fr-FR" sz="1100" b="1" u="sng" dirty="0" err="1" smtClean="0"/>
              <a:t>recons</a:t>
            </a:r>
            <a:r>
              <a:rPr lang="fr-FR" sz="1100" b="1" u="sng" dirty="0" smtClean="0"/>
              <a:t> match</a:t>
            </a:r>
            <a:r>
              <a:rPr lang="fr-FR" sz="1100" b="1" dirty="0" smtClean="0"/>
              <a:t>!</a:t>
            </a:r>
            <a:endParaRPr lang="en-GB" sz="11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3423883" y="1998186"/>
            <a:ext cx="2614113" cy="2539873"/>
            <a:chOff x="35496" y="2401295"/>
            <a:chExt cx="2614113" cy="2539873"/>
          </a:xfrm>
        </p:grpSpPr>
        <p:grpSp>
          <p:nvGrpSpPr>
            <p:cNvPr id="27" name="Group 26"/>
            <p:cNvGrpSpPr/>
            <p:nvPr/>
          </p:nvGrpSpPr>
          <p:grpSpPr>
            <a:xfrm>
              <a:off x="35496" y="2401295"/>
              <a:ext cx="2614113" cy="2539873"/>
              <a:chOff x="455983" y="2410949"/>
              <a:chExt cx="2614113" cy="253987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55983" y="2410949"/>
                <a:ext cx="2614113" cy="2539873"/>
                <a:chOff x="455983" y="2410949"/>
                <a:chExt cx="2614113" cy="2539873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1" r="5012"/>
                <a:stretch/>
              </p:blipFill>
              <p:spPr>
                <a:xfrm>
                  <a:off x="455983" y="2691827"/>
                  <a:ext cx="2614113" cy="2258995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455983" y="2410949"/>
                  <a:ext cx="2614113" cy="43088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100" b="1" dirty="0" smtClean="0"/>
                    <a:t> </a:t>
                  </a:r>
                  <a:r>
                    <a:rPr lang="fr-FR" sz="1100" b="1" dirty="0" err="1" smtClean="0"/>
                    <a:t>Selection</a:t>
                  </a:r>
                  <a:r>
                    <a:rPr lang="fr-FR" sz="1100" b="1" dirty="0" smtClean="0"/>
                    <a:t> of </a:t>
                  </a:r>
                  <a:r>
                    <a:rPr lang="fr-FR" sz="1100" b="1" u="sng" dirty="0" smtClean="0"/>
                    <a:t>radio EAS candidates </a:t>
                  </a:r>
                  <a:r>
                    <a:rPr lang="fr-FR" sz="1100" b="1" dirty="0" err="1" smtClean="0"/>
                    <a:t>with</a:t>
                  </a:r>
                  <a:r>
                    <a:rPr lang="fr-FR" sz="1100" b="1" dirty="0" smtClean="0"/>
                    <a:t> </a:t>
                  </a:r>
                  <a:r>
                    <a:rPr lang="fr-FR" sz="1100" b="1" dirty="0" err="1" smtClean="0"/>
                    <a:t>dedicated</a:t>
                  </a:r>
                  <a:r>
                    <a:rPr lang="fr-FR" sz="1100" b="1" dirty="0" smtClean="0"/>
                    <a:t> </a:t>
                  </a:r>
                  <a:r>
                    <a:rPr lang="fr-FR" sz="1100" b="1" dirty="0" err="1" smtClean="0"/>
                    <a:t>algorithm</a:t>
                  </a:r>
                  <a:endParaRPr lang="fr-FR" sz="1100" b="1" dirty="0" smtClean="0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1681741" y="3140968"/>
                <a:ext cx="144016" cy="15012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2892" y="4077072"/>
              <a:ext cx="982770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Radio data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738" y="2026741"/>
            <a:ext cx="2625072" cy="2528478"/>
            <a:chOff x="2811024" y="2422049"/>
            <a:chExt cx="2625072" cy="2528478"/>
          </a:xfrm>
        </p:grpSpPr>
        <p:grpSp>
          <p:nvGrpSpPr>
            <p:cNvPr id="30" name="Group 29"/>
            <p:cNvGrpSpPr/>
            <p:nvPr/>
          </p:nvGrpSpPr>
          <p:grpSpPr>
            <a:xfrm>
              <a:off x="2811024" y="2422049"/>
              <a:ext cx="2625072" cy="2528478"/>
              <a:chOff x="2811024" y="2422049"/>
              <a:chExt cx="2625072" cy="2528478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4" t="3097" r="3724" b="537"/>
              <a:stretch/>
            </p:blipFill>
            <p:spPr>
              <a:xfrm>
                <a:off x="2811024" y="2780928"/>
                <a:ext cx="2625072" cy="2169599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811024" y="2422049"/>
                <a:ext cx="2625072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smtClean="0"/>
                  <a:t>Reconstruction </a:t>
                </a:r>
                <a:r>
                  <a:rPr lang="fr-FR" sz="1100" b="1" dirty="0"/>
                  <a:t>of </a:t>
                </a:r>
                <a:r>
                  <a:rPr lang="fr-FR" sz="1100" b="1" dirty="0" smtClean="0"/>
                  <a:t>3-fold </a:t>
                </a:r>
              </a:p>
              <a:p>
                <a:pPr algn="ctr"/>
                <a:r>
                  <a:rPr lang="fr-FR" sz="1100" b="1" u="sng" dirty="0" err="1" smtClean="0"/>
                  <a:t>scintillator</a:t>
                </a:r>
                <a:r>
                  <a:rPr lang="fr-FR" sz="1100" b="1" u="sng" dirty="0" smtClean="0"/>
                  <a:t> </a:t>
                </a:r>
                <a:r>
                  <a:rPr lang="fr-FR" sz="1100" b="1" u="sng" dirty="0" err="1" smtClean="0"/>
                  <a:t>coincidences</a:t>
                </a:r>
                <a:r>
                  <a:rPr lang="fr-FR" sz="1100" b="1" u="sng" dirty="0" smtClean="0"/>
                  <a:t> </a:t>
                </a:r>
                <a:r>
                  <a:rPr lang="fr-FR" sz="1100" b="1" dirty="0" smtClean="0">
                    <a:sym typeface="Symbol"/>
                  </a:rPr>
                  <a:t> </a:t>
                </a:r>
                <a:r>
                  <a:rPr lang="fr-FR" sz="1100" b="1" dirty="0" smtClean="0"/>
                  <a:t>EAS</a:t>
                </a:r>
                <a:endParaRPr lang="en-GB" sz="1100" dirty="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823930" y="4077072"/>
              <a:ext cx="1124026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/>
                <a:t>Scintillator</a:t>
              </a:r>
              <a:r>
                <a:rPr lang="fr-FR" sz="1400" b="1" dirty="0"/>
                <a:t> </a:t>
              </a:r>
              <a:endParaRPr lang="fr-FR" sz="1400" b="1" dirty="0" smtClean="0"/>
            </a:p>
            <a:p>
              <a:r>
                <a:rPr lang="fr-FR" sz="1400" b="1" dirty="0" smtClean="0"/>
                <a:t>data</a:t>
              </a:r>
              <a:endParaRPr lang="en-GB" sz="1400" b="1" dirty="0"/>
            </a:p>
          </p:txBody>
        </p:sp>
      </p:grp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10713" r="13794" b="10356"/>
          <a:stretch/>
        </p:blipFill>
        <p:spPr bwMode="auto">
          <a:xfrm>
            <a:off x="6300192" y="690290"/>
            <a:ext cx="2664296" cy="22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triped Right Arrow 33"/>
          <p:cNvSpPr/>
          <p:nvPr/>
        </p:nvSpPr>
        <p:spPr>
          <a:xfrm>
            <a:off x="3855931" y="4661643"/>
            <a:ext cx="647990" cy="514824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Rectangle 1"/>
          <p:cNvSpPr/>
          <p:nvPr/>
        </p:nvSpPr>
        <p:spPr>
          <a:xfrm>
            <a:off x="144016" y="1340768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Independent </a:t>
            </a:r>
            <a:r>
              <a:rPr lang="fr-FR" b="1" dirty="0"/>
              <a:t>trigger &amp; </a:t>
            </a:r>
            <a:r>
              <a:rPr lang="fr-FR" b="1" dirty="0" smtClean="0"/>
              <a:t>analysis </a:t>
            </a:r>
            <a:r>
              <a:rPr lang="fr-FR" b="1" dirty="0"/>
              <a:t>of </a:t>
            </a:r>
            <a:r>
              <a:rPr lang="fr-FR" b="1" dirty="0" smtClean="0"/>
              <a:t>scint </a:t>
            </a:r>
            <a:r>
              <a:rPr lang="fr-FR" b="1" dirty="0"/>
              <a:t>data (EAS) &amp; radio data (EAS radio candidates).</a:t>
            </a:r>
          </a:p>
        </p:txBody>
      </p:sp>
      <p:sp>
        <p:nvSpPr>
          <p:cNvPr id="36" name="ZoneTexte 57"/>
          <p:cNvSpPr txBox="1"/>
          <p:nvPr/>
        </p:nvSpPr>
        <p:spPr>
          <a:xfrm>
            <a:off x="144016" y="900736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b="1" dirty="0" smtClean="0"/>
              <a:t> Hybrid:  </a:t>
            </a:r>
            <a:r>
              <a:rPr lang="en-US" altLang="zh-CN" b="1" dirty="0" smtClean="0"/>
              <a:t>15 antennas </a:t>
            </a:r>
            <a:r>
              <a:rPr lang="fr-FR" b="1" dirty="0" smtClean="0"/>
              <a:t> + </a:t>
            </a:r>
            <a:r>
              <a:rPr lang="fr-FR" b="1" dirty="0" smtClean="0">
                <a:solidFill>
                  <a:srgbClr val="FF0000"/>
                </a:solidFill>
              </a:rPr>
              <a:t>3 scintillators  (</a:t>
            </a:r>
            <a:r>
              <a:rPr lang="fr-FR" b="1" dirty="0">
                <a:solidFill>
                  <a:srgbClr val="FF0000"/>
                </a:solidFill>
              </a:rPr>
              <a:t>IHEP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endParaRPr lang="fr-FR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583232" y="241484"/>
            <a:ext cx="3349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b="1" dirty="0">
                <a:latin typeface="Calibri" pitchFamily="34" charset="0"/>
              </a:rPr>
              <a:t>EAS </a:t>
            </a:r>
            <a:r>
              <a:rPr lang="zh-CN" altLang="en-US" sz="2800" b="1" dirty="0" smtClean="0">
                <a:latin typeface="Calibri" pitchFamily="34" charset="0"/>
              </a:rPr>
              <a:t>射电自触发探测</a:t>
            </a:r>
            <a:endParaRPr lang="zh-CN" altLang="en-US" sz="2800" b="1" dirty="0">
              <a:latin typeface="Calibri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67544" y="205995"/>
            <a:ext cx="8229600" cy="1062765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4000" b="1" dirty="0" smtClean="0"/>
              <a:t>3. </a:t>
            </a:r>
            <a:r>
              <a:rPr lang="en-US" altLang="zh-CN" sz="4000" b="1" dirty="0" err="1" smtClean="0"/>
              <a:t>GRANDproto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3200" b="1" dirty="0" smtClean="0"/>
              <a:t>(</a:t>
            </a:r>
            <a:r>
              <a:rPr lang="fr-FR" altLang="zh-CN" sz="3200" b="1" dirty="0"/>
              <a:t>Giant Radio Array for Neutrino Detection)</a:t>
            </a:r>
            <a:br>
              <a:rPr lang="fr-FR" altLang="zh-CN" sz="3200" b="1" dirty="0"/>
            </a:br>
            <a:endParaRPr lang="fr-FR" sz="3200" b="1" dirty="0"/>
          </a:p>
        </p:txBody>
      </p:sp>
      <p:sp>
        <p:nvSpPr>
          <p:cNvPr id="6" name="矩形 5"/>
          <p:cNvSpPr/>
          <p:nvPr/>
        </p:nvSpPr>
        <p:spPr>
          <a:xfrm>
            <a:off x="971600" y="1628800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2600" b="1" dirty="0"/>
              <a:t>Context: </a:t>
            </a:r>
            <a:r>
              <a:rPr lang="fr-FR" altLang="zh-CN" sz="2600" dirty="0"/>
              <a:t>autonomous radio-detection of EAS so far with </a:t>
            </a:r>
            <a:r>
              <a:rPr lang="fr-FR" altLang="zh-CN" sz="2600" dirty="0">
                <a:solidFill>
                  <a:srgbClr val="FF0000"/>
                </a:solidFill>
              </a:rPr>
              <a:t>limited efficiency only: </a:t>
            </a:r>
            <a:r>
              <a:rPr lang="fr-FR" altLang="zh-CN" sz="2600" dirty="0"/>
              <a:t>~10%s for TREND (?). </a:t>
            </a:r>
          </a:p>
          <a:p>
            <a:r>
              <a:rPr lang="fr-FR" altLang="zh-CN" sz="2600" b="1" dirty="0"/>
              <a:t>Likely causes:</a:t>
            </a:r>
          </a:p>
          <a:p>
            <a:pPr lvl="1"/>
            <a:r>
              <a:rPr lang="fr-FR" altLang="zh-CN" sz="2600" dirty="0"/>
              <a:t>Large background rate kills DAQ live time</a:t>
            </a:r>
          </a:p>
          <a:p>
            <a:pPr lvl="1"/>
            <a:r>
              <a:rPr lang="fr-FR" altLang="zh-CN" sz="2600" dirty="0"/>
              <a:t>Air showers selection cuts strongly affect detection efficiency</a:t>
            </a:r>
          </a:p>
          <a:p>
            <a:pPr marL="0" lvl="1"/>
            <a:r>
              <a:rPr lang="fr-FR" altLang="zh-CN" sz="2600" b="1" dirty="0" smtClean="0"/>
              <a:t>GRANDproto</a:t>
            </a:r>
            <a:r>
              <a:rPr lang="fr-FR" altLang="zh-CN" sz="2600" b="1" dirty="0"/>
              <a:t>: </a:t>
            </a:r>
            <a:r>
              <a:rPr lang="en-US" altLang="zh-CN" sz="2600" dirty="0"/>
              <a:t>is composed of </a:t>
            </a:r>
            <a:r>
              <a:rPr lang="fr-FR" altLang="zh-CN" sz="2600" dirty="0"/>
              <a:t>35 </a:t>
            </a:r>
            <a:r>
              <a:rPr lang="en-US" altLang="zh-CN" sz="2600" dirty="0"/>
              <a:t>3-arms antennas</a:t>
            </a:r>
            <a:r>
              <a:rPr lang="fr-FR" altLang="zh-CN" sz="2600" dirty="0"/>
              <a:t>  </a:t>
            </a:r>
            <a:r>
              <a:rPr lang="en-US" altLang="zh-CN" sz="2600" dirty="0"/>
              <a:t>+ 21 </a:t>
            </a:r>
            <a:r>
              <a:rPr lang="en-US" altLang="zh-CN" sz="2600" dirty="0" smtClean="0"/>
              <a:t>scintillators, </a:t>
            </a:r>
            <a:r>
              <a:rPr lang="fr-FR" altLang="zh-CN" sz="2600" dirty="0" smtClean="0"/>
              <a:t> </a:t>
            </a:r>
            <a:r>
              <a:rPr lang="fr-FR" altLang="zh-CN" sz="2600" dirty="0"/>
              <a:t>for air shower autonomous radiodetection </a:t>
            </a:r>
            <a:r>
              <a:rPr lang="fr-FR" altLang="zh-CN" sz="2600" b="1" dirty="0"/>
              <a:t>with </a:t>
            </a:r>
            <a:r>
              <a:rPr lang="fr-FR" altLang="zh-CN" sz="2600" b="1" dirty="0" smtClean="0"/>
              <a:t>high-efficiency</a:t>
            </a:r>
            <a:endParaRPr lang="fr-FR" altLang="zh-CN" sz="2600" b="1" dirty="0"/>
          </a:p>
        </p:txBody>
      </p:sp>
      <p:sp>
        <p:nvSpPr>
          <p:cNvPr id="7" name="矩形 6"/>
          <p:cNvSpPr/>
          <p:nvPr/>
        </p:nvSpPr>
        <p:spPr>
          <a:xfrm>
            <a:off x="909035" y="5600853"/>
            <a:ext cx="75608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altLang="zh-CN" sz="2600" b="1" dirty="0" smtClean="0"/>
              <a:t>Reconstruction </a:t>
            </a:r>
            <a:r>
              <a:rPr lang="fr-FR" altLang="zh-CN" sz="2600" b="1" dirty="0"/>
              <a:t>of full polarization </a:t>
            </a:r>
            <a:r>
              <a:rPr lang="fr-FR" altLang="zh-CN" sz="2600" b="1" dirty="0" smtClean="0"/>
              <a:t>info</a:t>
            </a:r>
            <a:endParaRPr lang="fr-FR" altLang="zh-CN" sz="26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8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4600" y="57944"/>
            <a:ext cx="4583164" cy="1066800"/>
          </a:xfrm>
        </p:spPr>
        <p:txBody>
          <a:bodyPr>
            <a:normAutofit/>
          </a:bodyPr>
          <a:lstStyle/>
          <a:p>
            <a:r>
              <a:rPr lang="fr-FR" sz="2900" b="1" dirty="0" err="1" smtClean="0"/>
              <a:t>GRANDproto</a:t>
            </a:r>
            <a:r>
              <a:rPr lang="fr-FR" sz="2900" b="1" dirty="0" smtClean="0"/>
              <a:t> </a:t>
            </a:r>
            <a:r>
              <a:rPr lang="fr-FR" sz="2900" b="1" dirty="0" err="1" smtClean="0"/>
              <a:t>status</a:t>
            </a:r>
            <a:endParaRPr lang="en-US" sz="29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08520" y="1263243"/>
            <a:ext cx="4464496" cy="2957845"/>
          </a:xfrm>
        </p:spPr>
        <p:txBody>
          <a:bodyPr>
            <a:noAutofit/>
          </a:bodyPr>
          <a:lstStyle/>
          <a:p>
            <a:r>
              <a:rPr lang="fr-FR" sz="2000" dirty="0" smtClean="0"/>
              <a:t>6 </a:t>
            </a:r>
            <a:r>
              <a:rPr lang="fr-FR" sz="2000" dirty="0" err="1" smtClean="0"/>
              <a:t>antennas</a:t>
            </a:r>
            <a:r>
              <a:rPr lang="fr-FR" sz="2000" dirty="0" smtClean="0"/>
              <a:t> + 6 </a:t>
            </a:r>
            <a:r>
              <a:rPr lang="fr-FR" sz="2000" dirty="0" err="1" smtClean="0"/>
              <a:t>scintillators</a:t>
            </a:r>
            <a:r>
              <a:rPr lang="fr-FR" sz="2000" dirty="0" smtClean="0"/>
              <a:t> </a:t>
            </a:r>
            <a:r>
              <a:rPr lang="fr-FR" sz="2000" dirty="0" err="1" smtClean="0"/>
              <a:t>deployed</a:t>
            </a:r>
            <a:r>
              <a:rPr lang="fr-FR" sz="2000" dirty="0" smtClean="0"/>
              <a:t> </a:t>
            </a:r>
            <a:r>
              <a:rPr lang="fr-FR" sz="2000" dirty="0" err="1" smtClean="0"/>
              <a:t>summer</a:t>
            </a:r>
            <a:r>
              <a:rPr lang="fr-FR" sz="2000" dirty="0" smtClean="0"/>
              <a:t> 2015 for tests.</a:t>
            </a:r>
          </a:p>
          <a:p>
            <a:r>
              <a:rPr lang="fr-FR" sz="2000" dirty="0" smtClean="0"/>
              <a:t>Radio DAQ </a:t>
            </a:r>
            <a:r>
              <a:rPr lang="fr-FR" sz="2000" dirty="0" err="1" smtClean="0"/>
              <a:t>card</a:t>
            </a:r>
            <a:r>
              <a:rPr lang="fr-FR" sz="2000" dirty="0" smtClean="0"/>
              <a:t> </a:t>
            </a:r>
            <a:r>
              <a:rPr lang="fr-FR" sz="2000" dirty="0" err="1" smtClean="0"/>
              <a:t>tested</a:t>
            </a:r>
            <a:r>
              <a:rPr lang="fr-FR" sz="2000" dirty="0" smtClean="0"/>
              <a:t> on site in April 2016. Full </a:t>
            </a:r>
            <a:r>
              <a:rPr lang="fr-FR" sz="2000" dirty="0" err="1" smtClean="0"/>
              <a:t>deployment</a:t>
            </a:r>
            <a:r>
              <a:rPr lang="fr-FR" sz="2000" dirty="0" smtClean="0"/>
              <a:t>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end 2016.</a:t>
            </a:r>
          </a:p>
          <a:p>
            <a:r>
              <a:rPr lang="fr-FR" sz="2000" b="1" dirty="0" smtClean="0"/>
              <a:t>3 units of AUGER-AERA DAQ to be deployed on site in summer 2016.</a:t>
            </a:r>
            <a:endParaRPr lang="en-US" sz="2000" dirty="0"/>
          </a:p>
        </p:txBody>
      </p:sp>
      <p:grpSp>
        <p:nvGrpSpPr>
          <p:cNvPr id="4" name="Groupe 3"/>
          <p:cNvGrpSpPr/>
          <p:nvPr/>
        </p:nvGrpSpPr>
        <p:grpSpPr>
          <a:xfrm>
            <a:off x="4250767" y="4111671"/>
            <a:ext cx="4857737" cy="2629697"/>
            <a:chOff x="112144" y="1570005"/>
            <a:chExt cx="4857737" cy="2629697"/>
          </a:xfrm>
        </p:grpSpPr>
        <p:grpSp>
          <p:nvGrpSpPr>
            <p:cNvPr id="5" name="Groupe 4"/>
            <p:cNvGrpSpPr/>
            <p:nvPr/>
          </p:nvGrpSpPr>
          <p:grpSpPr>
            <a:xfrm>
              <a:off x="2123728" y="2015382"/>
              <a:ext cx="2846153" cy="2184320"/>
              <a:chOff x="2386010" y="2855584"/>
              <a:chExt cx="2846153" cy="218432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2" t="8319" r="19768" b="4930"/>
              <a:stretch/>
            </p:blipFill>
            <p:spPr>
              <a:xfrm>
                <a:off x="2386010" y="2855584"/>
                <a:ext cx="2846153" cy="2184320"/>
              </a:xfrm>
              <a:prstGeom prst="rect">
                <a:avLst/>
              </a:prstGeom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2555776" y="3018438"/>
                <a:ext cx="3818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solidFill>
                      <a:srgbClr val="99CCFF"/>
                    </a:solidFill>
                  </a:rPr>
                  <a:t>V</a:t>
                </a:r>
                <a:r>
                  <a:rPr lang="fr-FR" sz="1600" baseline="-25000" dirty="0" err="1" smtClean="0">
                    <a:solidFill>
                      <a:srgbClr val="99CCFF"/>
                    </a:solidFill>
                  </a:rPr>
                  <a:t>z</a:t>
                </a:r>
                <a:endParaRPr lang="en-US" sz="1600" baseline="-25000" dirty="0">
                  <a:solidFill>
                    <a:srgbClr val="99CCFF"/>
                  </a:solidFill>
                </a:endParaRP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2555776" y="3419708"/>
                <a:ext cx="3882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V</a:t>
                </a:r>
                <a:r>
                  <a:rPr lang="fr-FR" sz="1600" baseline="-25000" dirty="0" err="1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y</a:t>
                </a:r>
                <a:endParaRPr lang="en-US" sz="1600" baseline="-250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2573928" y="3769115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</a:rPr>
                  <a:t>V</a:t>
                </a:r>
                <a:r>
                  <a:rPr lang="fr-FR" sz="1600" baseline="-25000" dirty="0">
                    <a:solidFill>
                      <a:srgbClr val="FFFF00"/>
                    </a:solidFill>
                  </a:rPr>
                  <a:t>x</a:t>
                </a:r>
                <a:endParaRPr lang="en-US" sz="1600" baseline="-250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6" name="Picture 6" descr="C:\Users\lpnhe\Documents\TREND\photos\HTC\IMAG374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4445" b="18413"/>
            <a:stretch/>
          </p:blipFill>
          <p:spPr bwMode="auto">
            <a:xfrm>
              <a:off x="112144" y="1570005"/>
              <a:ext cx="2011584" cy="262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1" y="4365104"/>
            <a:ext cx="3881923" cy="2188339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355976" y="1052736"/>
            <a:ext cx="4754213" cy="2708920"/>
            <a:chOff x="4355976" y="1052736"/>
            <a:chExt cx="4754213" cy="2708920"/>
          </a:xfrm>
        </p:grpSpPr>
        <p:pic>
          <p:nvPicPr>
            <p:cNvPr id="11" name="Picture 2" descr="C:\Users\lpnhe\Documents\TREND\photos\HTC\IMAG365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81"/>
            <a:stretch/>
          </p:blipFill>
          <p:spPr bwMode="auto">
            <a:xfrm>
              <a:off x="4355976" y="1086238"/>
              <a:ext cx="1744523" cy="2649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lpnhe\AppData\Local\Temp\thetaphi_scints-1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51" y="1052736"/>
              <a:ext cx="2942138" cy="270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7923691" y="1124744"/>
              <a:ext cx="1112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Zenith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distrib</a:t>
              </a:r>
              <a:endParaRPr lang="en-US" sz="12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64288" y="2575937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Azim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distrib</a:t>
              </a:r>
              <a:endParaRPr lang="en-US" sz="1200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211960" y="218354"/>
            <a:ext cx="4896544" cy="6489915"/>
            <a:chOff x="4250767" y="218354"/>
            <a:chExt cx="4896544" cy="6489915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" b="25325"/>
            <a:stretch/>
          </p:blipFill>
          <p:spPr>
            <a:xfrm>
              <a:off x="4278587" y="218354"/>
              <a:ext cx="4868724" cy="6483617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250767" y="5877272"/>
              <a:ext cx="4896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</a:rPr>
                <a:t>Charles Timmermans + René </a:t>
              </a:r>
              <a:r>
                <a:rPr lang="fr-FR" sz="1600" b="1" dirty="0" err="1" smtClean="0">
                  <a:solidFill>
                    <a:schemeClr val="bg1"/>
                  </a:solidFill>
                </a:rPr>
                <a:t>Habraken</a:t>
              </a:r>
              <a:r>
                <a:rPr lang="fr-FR" sz="16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bg1"/>
                  </a:solidFill>
                </a:rPr>
                <a:t>introducing</a:t>
              </a:r>
              <a:r>
                <a:rPr lang="fr-FR" sz="1600" b="1" dirty="0" smtClean="0">
                  <a:solidFill>
                    <a:schemeClr val="bg1"/>
                  </a:solidFill>
                </a:rPr>
                <a:t>  AERA </a:t>
              </a:r>
              <a:r>
                <a:rPr lang="fr-FR" sz="1600" b="1" dirty="0">
                  <a:solidFill>
                    <a:schemeClr val="bg1"/>
                  </a:solidFill>
                </a:rPr>
                <a:t>DAQ </a:t>
              </a:r>
              <a:r>
                <a:rPr lang="fr-FR" sz="1600" b="1" dirty="0" smtClean="0">
                  <a:solidFill>
                    <a:schemeClr val="bg1"/>
                  </a:solidFill>
                </a:rPr>
                <a:t>to </a:t>
              </a:r>
              <a:r>
                <a:rPr lang="fr-FR" sz="1600" b="1" dirty="0" err="1" smtClean="0">
                  <a:solidFill>
                    <a:schemeClr val="bg1"/>
                  </a:solidFill>
                </a:rPr>
                <a:t>GRANDproto</a:t>
              </a:r>
              <a:r>
                <a:rPr lang="fr-FR" sz="16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bg1"/>
                  </a:solidFill>
                </a:rPr>
                <a:t>antenna</a:t>
              </a:r>
              <a:r>
                <a:rPr lang="fr-FR" sz="1600" b="1" dirty="0" smtClean="0">
                  <a:solidFill>
                    <a:schemeClr val="bg1"/>
                  </a:solidFill>
                </a:rPr>
                <a:t> in LPNHE (May 2016)</a:t>
              </a:r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1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900" dirty="0" smtClean="0"/>
              <a:t>Timeline </a:t>
            </a:r>
            <a:r>
              <a:rPr lang="en-US" altLang="zh-CN" sz="2900" dirty="0" smtClean="0"/>
              <a:t>&amp;</a:t>
            </a:r>
            <a:r>
              <a:rPr lang="fr-FR" sz="2900" dirty="0" smtClean="0"/>
              <a:t> budget</a:t>
            </a:r>
            <a:endParaRPr lang="en-US" sz="2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4325112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Goal: &lt;500$/</a:t>
            </a:r>
            <a:r>
              <a:rPr lang="fr-FR" dirty="0" err="1" smtClean="0"/>
              <a:t>antenna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100M$ </a:t>
            </a:r>
            <a:r>
              <a:rPr lang="fr-FR" dirty="0" err="1" smtClean="0">
                <a:sym typeface="Wingdings" panose="05000000000000000000" pitchFamily="2" charset="2"/>
              </a:rPr>
              <a:t>project</a:t>
            </a:r>
            <a:r>
              <a:rPr lang="fr-FR" dirty="0" smtClean="0">
                <a:sym typeface="Wingdings" panose="05000000000000000000" pitchFamily="2" charset="2"/>
              </a:rPr>
              <a:t> budget range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Timeline</a:t>
            </a:r>
            <a:r>
              <a:rPr lang="fr-FR" dirty="0" smtClean="0">
                <a:sym typeface="Wingdings" panose="05000000000000000000" pitchFamily="2" charset="2"/>
              </a:rPr>
              <a:t> impossible to </a:t>
            </a:r>
            <a:r>
              <a:rPr lang="fr-FR" dirty="0" err="1" smtClean="0">
                <a:sym typeface="Wingdings" panose="05000000000000000000" pitchFamily="2" charset="2"/>
              </a:rPr>
              <a:t>define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today</a:t>
            </a:r>
            <a:r>
              <a:rPr lang="fr-FR" dirty="0" smtClean="0">
                <a:sym typeface="Wingdings" panose="05000000000000000000" pitchFamily="2" charset="2"/>
              </a:rPr>
              <a:t>. Possible </a:t>
            </a:r>
            <a:r>
              <a:rPr lang="fr-FR" dirty="0" err="1" smtClean="0">
                <a:sym typeface="Wingdings" panose="05000000000000000000" pitchFamily="2" charset="2"/>
              </a:rPr>
              <a:t>steps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GRANDproto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(2017-2020 (?)): </a:t>
            </a:r>
            <a:r>
              <a:rPr lang="fr-FR" dirty="0" err="1" smtClean="0">
                <a:sym typeface="Wingdings" panose="05000000000000000000" pitchFamily="2" charset="2"/>
              </a:rPr>
              <a:t>establish</a:t>
            </a:r>
            <a:r>
              <a:rPr lang="fr-FR" dirty="0" smtClean="0">
                <a:sym typeface="Wingdings" panose="05000000000000000000" pitchFamily="2" charset="2"/>
              </a:rPr>
              <a:t> efficient </a:t>
            </a:r>
            <a:r>
              <a:rPr lang="fr-FR" dirty="0" err="1" smtClean="0">
                <a:sym typeface="Wingdings" panose="05000000000000000000" pitchFamily="2" charset="2"/>
              </a:rPr>
              <a:t>automous</a:t>
            </a:r>
            <a:r>
              <a:rPr lang="fr-FR" dirty="0" smtClean="0">
                <a:sym typeface="Wingdings" panose="05000000000000000000" pitchFamily="2" charset="2"/>
              </a:rPr>
              <a:t> radio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r>
              <a:rPr lang="fr-FR" dirty="0" smtClean="0">
                <a:sym typeface="Wingdings" panose="05000000000000000000" pitchFamily="2" charset="2"/>
              </a:rPr>
              <a:t> + R&amp;D for </a:t>
            </a:r>
            <a:r>
              <a:rPr lang="fr-FR" dirty="0" err="1" smtClean="0">
                <a:sym typeface="Wingdings" panose="05000000000000000000" pitchFamily="2" charset="2"/>
              </a:rPr>
              <a:t>autonomous</a:t>
            </a:r>
            <a:r>
              <a:rPr lang="fr-FR" dirty="0" smtClean="0">
                <a:sym typeface="Wingdings" panose="05000000000000000000" pitchFamily="2" charset="2"/>
              </a:rPr>
              <a:t> stations </a:t>
            </a:r>
            <a:r>
              <a:rPr lang="fr-FR" dirty="0" err="1" smtClean="0">
                <a:sym typeface="Wingdings" panose="05000000000000000000" pitchFamily="2" charset="2"/>
              </a:rPr>
              <a:t>with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optimized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sensitivity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inclined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showers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GRAND engineering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array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several</a:t>
            </a:r>
            <a:r>
              <a:rPr lang="fr-FR" dirty="0" smtClean="0">
                <a:sym typeface="Wingdings" panose="05000000000000000000" pitchFamily="2" charset="2"/>
              </a:rPr>
              <a:t> 100s to few 1000 </a:t>
            </a:r>
            <a:r>
              <a:rPr lang="fr-FR" dirty="0" err="1" smtClean="0">
                <a:sym typeface="Wingdings" panose="05000000000000000000" pitchFamily="2" charset="2"/>
              </a:rPr>
              <a:t>antennas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validate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very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inclined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shower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r>
              <a:rPr lang="fr-FR" dirty="0" smtClean="0">
                <a:sym typeface="Wingdings" panose="05000000000000000000" pitchFamily="2" charset="2"/>
              </a:rPr>
              <a:t>, trigger &amp; data </a:t>
            </a:r>
            <a:r>
              <a:rPr lang="fr-FR" dirty="0" err="1" smtClean="0">
                <a:sym typeface="Wingdings" panose="05000000000000000000" pitchFamily="2" charset="2"/>
              </a:rPr>
              <a:t>transfer</a:t>
            </a:r>
            <a:r>
              <a:rPr lang="fr-FR" dirty="0" smtClean="0">
                <a:sym typeface="Wingdings" panose="05000000000000000000" pitchFamily="2" charset="2"/>
              </a:rPr>
              <a:t>. </a:t>
            </a:r>
            <a:r>
              <a:rPr lang="fr-FR" dirty="0" err="1" smtClean="0">
                <a:sym typeface="Wingdings" panose="05000000000000000000" pitchFamily="2" charset="2"/>
              </a:rPr>
              <a:t>UHECRs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First GRAND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hotspot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scale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deployment</a:t>
            </a:r>
            <a:r>
              <a:rPr lang="fr-FR" dirty="0" smtClean="0">
                <a:sym typeface="Wingdings" panose="05000000000000000000" pitchFamily="2" charset="2"/>
              </a:rPr>
              <a:t> (few 10000) on one </a:t>
            </a:r>
            <a:r>
              <a:rPr lang="fr-FR" dirty="0" err="1" smtClean="0">
                <a:sym typeface="Wingdings" panose="05000000000000000000" pitchFamily="2" charset="2"/>
              </a:rPr>
              <a:t>hotspot</a:t>
            </a:r>
            <a:r>
              <a:rPr lang="fr-FR" dirty="0" smtClean="0">
                <a:sym typeface="Wingdings" panose="05000000000000000000" pitchFamily="2" charset="2"/>
              </a:rPr>
              <a:t> for final validation. Begin neutrino </a:t>
            </a:r>
            <a:r>
              <a:rPr lang="fr-FR" dirty="0" err="1" smtClean="0">
                <a:sym typeface="Wingdings" panose="05000000000000000000" pitchFamily="2" charset="2"/>
              </a:rPr>
              <a:t>search</a:t>
            </a:r>
            <a:r>
              <a:rPr lang="fr-FR" dirty="0" smtClean="0">
                <a:sym typeface="Wingdings" panose="05000000000000000000" pitchFamily="2" charset="2"/>
              </a:rPr>
              <a:t>. 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Full setup (200’000)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could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very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well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in </a:t>
            </a:r>
            <a:r>
              <a:rPr lang="fr-FR" dirty="0" err="1" smtClean="0">
                <a:sym typeface="Wingdings" panose="05000000000000000000" pitchFamily="2" charset="2"/>
              </a:rPr>
              <a:t>different</a:t>
            </a:r>
            <a:r>
              <a:rPr lang="fr-FR" dirty="0" smtClean="0">
                <a:sym typeface="Wingdings" panose="05000000000000000000" pitchFamily="2" charset="2"/>
              </a:rPr>
              <a:t> sites in the world.</a:t>
            </a: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0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:\Olivier\NanJing_南京\赵蒙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208" y="4794250"/>
            <a:ext cx="3048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517" y="980728"/>
            <a:ext cx="44751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Olivier\NanJing_南京\武向平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4128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jlzhang\Desktop\新疆之行\探索宇宙\与天相通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797425"/>
            <a:ext cx="2716212" cy="203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67544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TREND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合作组主要成员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0" y="1916832"/>
            <a:ext cx="9515475" cy="446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中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国</a:t>
            </a:r>
            <a:r>
              <a:rPr kumimoji="0" lang="zh-C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：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新宋体" pitchFamily="49" charset="-122"/>
              <a:ea typeface="新宋体" pitchFamily="49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国家天文台：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新宋体" pitchFamily="49" charset="-122"/>
              <a:ea typeface="新宋体" pitchFamily="49" charset="-122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武向平，秦波，邓建榕，赵蒙，李宽君，顾俊骅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，张建立</a:t>
            </a: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等</a:t>
            </a: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高能物理研究所：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新宋体" pitchFamily="49" charset="-122"/>
              <a:ea typeface="新宋体" pitchFamily="49" charset="-122"/>
              <a:cs typeface="+mn-cs"/>
            </a:endParaRPr>
          </a:p>
          <a:p>
            <a:pPr marL="1143000" lvl="2" indent="-228600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zh-CN" dirty="0" smtClean="0">
                <a:latin typeface="新宋体" pitchFamily="49" charset="-122"/>
                <a:ea typeface="新宋体" pitchFamily="49" charset="-122"/>
              </a:rPr>
              <a:t>胡红波</a:t>
            </a:r>
            <a:r>
              <a:rPr lang="en-US" altLang="zh-CN" dirty="0" smtClean="0">
                <a:latin typeface="新宋体" pitchFamily="49" charset="-122"/>
                <a:ea typeface="新宋体" pitchFamily="49" charset="-122"/>
              </a:rPr>
              <a:t>, </a:t>
            </a:r>
            <a:r>
              <a:rPr lang="zh-CN" altLang="zh-CN" dirty="0" smtClean="0">
                <a:latin typeface="新宋体" pitchFamily="49" charset="-122"/>
                <a:ea typeface="新宋体" pitchFamily="49" charset="-122"/>
              </a:rPr>
              <a:t>苟全补，刘振安</a:t>
            </a: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，张毅，张吉龙，郭义庆，冯朝阳，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F. Hernandez</a:t>
            </a: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等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新宋体" pitchFamily="49" charset="-122"/>
              <a:ea typeface="新宋体" pitchFamily="49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 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新宋体" pitchFamily="49" charset="-122"/>
              <a:ea typeface="新宋体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法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国</a:t>
            </a: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新宋体" pitchFamily="49" charset="-122"/>
                <a:ea typeface="新宋体" pitchFamily="49" charset="-122"/>
                <a:cs typeface="+mn-cs"/>
              </a:rPr>
              <a:t>：</a:t>
            </a: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LPNHE: O. Martineau-Huynh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SUBATECH: P.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Lautridou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O. Ravel, ...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LPC-Clermont: V.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Niess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CC: F. Hernandez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美国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UCI: M.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Schernau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3" y="907132"/>
            <a:ext cx="9143998" cy="73596"/>
          </a:xfrm>
          <a:prstGeom prst="line">
            <a:avLst/>
          </a:prstGeom>
          <a:noFill/>
          <a:ln w="57240">
            <a:solidFill>
              <a:srgbClr val="003366"/>
            </a:solidFill>
            <a:miter lim="800000"/>
            <a:headEnd/>
            <a:tailEnd/>
          </a:ln>
          <a:effectLst>
            <a:outerShdw dist="17819" dir="2700000" algn="ctr" rotWithShape="0">
              <a:srgbClr val="808080">
                <a:alpha val="50027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12" name="Picture 6" descr="D:\Olivier\NanJing_南京\苟全补.jpg"/>
          <p:cNvPicPr>
            <a:picLocks noChangeAspect="1" noChangeArrowheads="1"/>
          </p:cNvPicPr>
          <p:nvPr/>
        </p:nvPicPr>
        <p:blipFill>
          <a:blip r:embed="rId6" cstate="print"/>
          <a:srcRect t="14111" r="71272" b="5249"/>
          <a:stretch>
            <a:fillRect/>
          </a:stretch>
        </p:blipFill>
        <p:spPr bwMode="auto">
          <a:xfrm>
            <a:off x="5076056" y="1412776"/>
            <a:ext cx="13684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C:\Users\jlzhang\AppData\Roaming\Fetion\temp\b355c340a8d576e5bd6ad37a930810c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1639" y="3356992"/>
            <a:ext cx="2956585" cy="1663079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小</a:t>
            </a:r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结</a:t>
            </a:r>
            <a:endParaRPr lang="fr-FR" sz="3600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67544" y="1196752"/>
            <a:ext cx="8229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zh-CN" altLang="en-US" sz="2400" dirty="0" smtClean="0"/>
              <a:t>射电探测技术可能会成为极高能宇宙线和中微子探测的重要补充</a:t>
            </a:r>
            <a:r>
              <a:rPr lang="zh-CN" altLang="en-US" sz="2400" dirty="0" smtClean="0">
                <a:ea typeface="楷体_GB2312" pitchFamily="49" charset="-122"/>
              </a:rPr>
              <a:t>。</a:t>
            </a:r>
            <a:endParaRPr lang="en-US" altLang="zh-CN" sz="2400" dirty="0">
              <a:ea typeface="楷体_GB2312" pitchFamily="49" charset="-122"/>
            </a:endParaRP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zh-CN" altLang="en-US" sz="2400" dirty="0">
                <a:ea typeface="楷体_GB2312" pitchFamily="49" charset="-122"/>
              </a:rPr>
              <a:t>中法合作</a:t>
            </a:r>
            <a:r>
              <a:rPr lang="en-US" altLang="zh-CN" sz="2400" dirty="0">
                <a:ea typeface="楷体_GB2312" pitchFamily="49" charset="-122"/>
              </a:rPr>
              <a:t>TREND</a:t>
            </a:r>
            <a:r>
              <a:rPr lang="zh-CN" altLang="en-US" sz="2400" dirty="0" smtClean="0">
                <a:ea typeface="楷体_GB2312" pitchFamily="49" charset="-122"/>
              </a:rPr>
              <a:t>实验</a:t>
            </a:r>
            <a:r>
              <a:rPr lang="zh-CN" altLang="en-US" sz="2400" b="1" dirty="0"/>
              <a:t>首次</a:t>
            </a:r>
            <a:r>
              <a:rPr lang="zh-CN" altLang="zh-CN" sz="2400" b="1" dirty="0" smtClean="0"/>
              <a:t>在</a:t>
            </a:r>
            <a:r>
              <a:rPr lang="zh-CN" altLang="zh-CN" sz="2400" b="1" dirty="0"/>
              <a:t>世界</a:t>
            </a:r>
            <a:r>
              <a:rPr lang="zh-CN" altLang="zh-CN" sz="2400" b="1" dirty="0" smtClean="0"/>
              <a:t>上用</a:t>
            </a:r>
            <a:r>
              <a:rPr lang="zh-CN" altLang="zh-CN" sz="2400" b="1" dirty="0"/>
              <a:t>射电自触发方式探测到了宇宙线事例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zh-CN" altLang="en-US" sz="2400" dirty="0" smtClean="0">
                <a:ea typeface="楷体_GB2312" pitchFamily="49" charset="-122"/>
              </a:rPr>
              <a:t>正在进行的</a:t>
            </a:r>
            <a:r>
              <a:rPr lang="en-US" altLang="zh-CN" sz="2400" dirty="0" err="1" smtClean="0">
                <a:ea typeface="楷体_GB2312" pitchFamily="49" charset="-122"/>
              </a:rPr>
              <a:t>GRANDproto</a:t>
            </a:r>
            <a:r>
              <a:rPr lang="en-US" altLang="zh-CN" sz="2400" dirty="0" smtClean="0">
                <a:ea typeface="楷体_GB2312" pitchFamily="49" charset="-122"/>
              </a:rPr>
              <a:t> </a:t>
            </a:r>
            <a:r>
              <a:rPr lang="zh-CN" altLang="en-US" sz="2400" dirty="0" smtClean="0">
                <a:ea typeface="楷体_GB2312" pitchFamily="49" charset="-122"/>
              </a:rPr>
              <a:t>实验将会在提高</a:t>
            </a:r>
            <a:r>
              <a:rPr lang="zh-CN" altLang="en-US" sz="2400" dirty="0" smtClean="0">
                <a:sym typeface="Wingdings" panose="05000000000000000000" pitchFamily="2" charset="2"/>
              </a:rPr>
              <a:t>射电</a:t>
            </a:r>
            <a:r>
              <a:rPr lang="zh-CN" altLang="en-US" sz="2400" dirty="0">
                <a:sym typeface="Wingdings" panose="05000000000000000000" pitchFamily="2" charset="2"/>
              </a:rPr>
              <a:t>自</a:t>
            </a:r>
            <a:r>
              <a:rPr lang="zh-CN" altLang="en-US" sz="2400" dirty="0" smtClean="0">
                <a:sym typeface="Wingdings" panose="05000000000000000000" pitchFamily="2" charset="2"/>
              </a:rPr>
              <a:t>触发的探测效率方面发挥重要作用。</a:t>
            </a:r>
            <a:endParaRPr lang="en-US" altLang="zh-CN" sz="2400" dirty="0" smtClean="0">
              <a:sym typeface="Wingdings" panose="05000000000000000000" pitchFamily="2" charset="2"/>
            </a:endParaRPr>
          </a:p>
        </p:txBody>
      </p:sp>
      <p:sp>
        <p:nvSpPr>
          <p:cNvPr id="6" name="内容占位符 5"/>
          <p:cNvSpPr txBox="1">
            <a:spLocks/>
          </p:cNvSpPr>
          <p:nvPr/>
        </p:nvSpPr>
        <p:spPr>
          <a:xfrm>
            <a:off x="611560" y="5428918"/>
            <a:ext cx="76328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Thanks for your attention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！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(Te</a:t>
            </a:r>
            <a:r>
              <a:rPr lang="en-US" altLang="zh-CN" dirty="0" err="1" smtClean="0"/>
              <a:t>nta</a:t>
            </a:r>
            <a:r>
              <a:rPr lang="fr-FR" dirty="0" smtClean="0"/>
              <a:t>tive) budget for the detection unit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374185"/>
              </p:ext>
            </p:extLst>
          </p:nvPr>
        </p:nvGraphicFramePr>
        <p:xfrm>
          <a:off x="457200" y="1320760"/>
          <a:ext cx="82296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Element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Power </a:t>
                      </a:r>
                      <a:r>
                        <a:rPr lang="fr-FR" dirty="0" err="1" smtClean="0"/>
                        <a:t>consumption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Price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Antenna+Mechanics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LNA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~500mW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20$ (3 </a:t>
                      </a:r>
                      <a:r>
                        <a:rPr lang="fr-FR" dirty="0" err="1" smtClean="0"/>
                        <a:t>channels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Filter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30$ (3 </a:t>
                      </a:r>
                      <a:r>
                        <a:rPr lang="fr-FR" dirty="0" err="1" smtClean="0"/>
                        <a:t>channels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Signal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detection</a:t>
                      </a:r>
                      <a:r>
                        <a:rPr lang="fr-FR" baseline="0" dirty="0" smtClean="0"/>
                        <a:t> (</a:t>
                      </a:r>
                      <a:r>
                        <a:rPr lang="fr-FR" baseline="0" dirty="0" err="1" smtClean="0"/>
                        <a:t>shape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selection</a:t>
                      </a:r>
                      <a:r>
                        <a:rPr lang="fr-FR" baseline="0" dirty="0" smtClean="0"/>
                        <a:t> &amp; trigger)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negligeable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~10$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ADC+FPGA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~150mW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GPS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~100mW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&lt;50$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Com.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~100mW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10$ or ?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Solar </a:t>
                      </a:r>
                      <a:r>
                        <a:rPr lang="fr-FR" dirty="0" err="1" smtClean="0"/>
                        <a:t>pannel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Cables</a:t>
                      </a:r>
                      <a:r>
                        <a:rPr lang="fr-FR" dirty="0" smtClean="0"/>
                        <a:t>, </a:t>
                      </a:r>
                      <a:r>
                        <a:rPr lang="fr-FR" dirty="0" err="1" smtClean="0"/>
                        <a:t>connectors</a:t>
                      </a:r>
                      <a:r>
                        <a:rPr lang="fr-FR" dirty="0" smtClean="0"/>
                        <a:t> &amp; PCB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30$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Total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~ 1W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300$</a:t>
                      </a:r>
                      <a:endParaRPr lang="fr-FR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257222" y="6237312"/>
            <a:ext cx="574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300x200000 = 60M$ 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100M$ budget </a:t>
            </a: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project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5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-99392"/>
            <a:ext cx="5761038" cy="93610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en-US" altLang="zh-CN" sz="4000" b="1" dirty="0">
                <a:latin typeface="+mn-ea"/>
                <a:ea typeface="+mn-ea"/>
              </a:rPr>
              <a:t>1</a:t>
            </a:r>
            <a:r>
              <a:rPr lang="en-US" altLang="zh-CN" sz="4000" b="1" dirty="0" smtClean="0">
                <a:latin typeface="+mn-ea"/>
                <a:ea typeface="+mn-ea"/>
              </a:rPr>
              <a:t>. </a:t>
            </a:r>
            <a:r>
              <a:rPr lang="zh-CN" altLang="en-US" sz="4000" b="1" dirty="0" smtClean="0">
                <a:latin typeface="+mn-ea"/>
                <a:ea typeface="+mn-ea"/>
              </a:rPr>
              <a:t>宇宙线射电</a:t>
            </a:r>
            <a:r>
              <a:rPr lang="zh-CN" altLang="en-US" sz="4000" b="1" dirty="0">
                <a:latin typeface="+mn-ea"/>
                <a:ea typeface="+mn-ea"/>
              </a:rPr>
              <a:t>探测技术</a:t>
            </a:r>
            <a:r>
              <a:rPr lang="zh-CN" altLang="en-US" sz="4000" dirty="0">
                <a:latin typeface="+mn-ea"/>
                <a:ea typeface="+mn-ea"/>
              </a:rPr>
              <a:t> </a:t>
            </a:r>
            <a:endParaRPr lang="zh-CN" altLang="en-US" sz="3100" b="1" dirty="0" smtClean="0">
              <a:latin typeface="+mn-ea"/>
              <a:ea typeface="+mn-ea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8417"/>
            <a:ext cx="3821512" cy="486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4423"/>
            <a:ext cx="4571999" cy="312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62181" y="5445224"/>
            <a:ext cx="48183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0" dirty="0">
                <a:solidFill>
                  <a:schemeClr val="tx1"/>
                </a:solidFill>
                <a:ea typeface="楷体_GB2312"/>
              </a:rPr>
              <a:t>0,100m,200m</a:t>
            </a:r>
            <a:r>
              <a:rPr lang="zh-CN" altLang="en-US" sz="2000" b="0" dirty="0">
                <a:solidFill>
                  <a:schemeClr val="tx1"/>
                </a:solidFill>
                <a:ea typeface="楷体_GB2312"/>
              </a:rPr>
              <a:t>为离</a:t>
            </a:r>
            <a:r>
              <a:rPr lang="en-US" altLang="zh-CN" sz="2000" b="0" dirty="0">
                <a:solidFill>
                  <a:schemeClr val="tx1"/>
                </a:solidFill>
                <a:ea typeface="楷体_GB2312"/>
              </a:rPr>
              <a:t>EAS</a:t>
            </a:r>
            <a:r>
              <a:rPr lang="zh-CN" altLang="en-US" sz="2000" b="0" dirty="0">
                <a:solidFill>
                  <a:schemeClr val="tx1"/>
                </a:solidFill>
                <a:ea typeface="楷体_GB2312"/>
              </a:rPr>
              <a:t>芯位距离</a:t>
            </a:r>
          </a:p>
          <a:p>
            <a:r>
              <a:rPr lang="zh-CN" altLang="en-US" sz="2000" dirty="0">
                <a:solidFill>
                  <a:schemeClr val="tx1"/>
                </a:solidFill>
                <a:ea typeface="楷体_GB2312"/>
              </a:rPr>
              <a:t>（模拟）</a:t>
            </a:r>
            <a:r>
              <a:rPr lang="en-US" altLang="zh-CN" sz="2000" dirty="0">
                <a:solidFill>
                  <a:schemeClr val="tx1"/>
                </a:solidFill>
                <a:ea typeface="楷体_GB2312"/>
              </a:rPr>
              <a:t>10</a:t>
            </a:r>
            <a:r>
              <a:rPr lang="en-US" altLang="zh-CN" sz="2000" baseline="30000" dirty="0">
                <a:solidFill>
                  <a:schemeClr val="tx1"/>
                </a:solidFill>
                <a:ea typeface="楷体_GB2312"/>
              </a:rPr>
              <a:t>17</a:t>
            </a:r>
            <a:r>
              <a:rPr lang="en-US" altLang="zh-CN" sz="2000" dirty="0">
                <a:solidFill>
                  <a:schemeClr val="tx1"/>
                </a:solidFill>
                <a:ea typeface="楷体_GB2312"/>
              </a:rPr>
              <a:t>eV</a:t>
            </a:r>
            <a:r>
              <a:rPr lang="zh-CN" altLang="en-US" sz="2000" dirty="0">
                <a:solidFill>
                  <a:schemeClr val="tx1"/>
                </a:solidFill>
                <a:ea typeface="楷体_GB2312"/>
              </a:rPr>
              <a:t>宇宙线垂直簇射时的射电脉冲信号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94230" y="1096868"/>
            <a:ext cx="431427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200" b="1" dirty="0">
                <a:solidFill>
                  <a:srgbClr val="FF0000"/>
                </a:solidFill>
                <a:latin typeface="+mn-ea"/>
              </a:rPr>
              <a:t>脉冲特点：</a:t>
            </a:r>
          </a:p>
          <a:p>
            <a:pPr algn="l">
              <a:lnSpc>
                <a:spcPct val="100000"/>
              </a:lnSpc>
            </a:pPr>
            <a:r>
              <a:rPr lang="zh-CN" altLang="en-US" sz="2200" b="1" dirty="0" smtClean="0">
                <a:solidFill>
                  <a:schemeClr val="tx1"/>
                </a:solidFill>
                <a:latin typeface="+mn-ea"/>
              </a:rPr>
              <a:t>峰</a:t>
            </a:r>
            <a:r>
              <a:rPr lang="zh-CN" altLang="en-US" sz="2200" b="1" dirty="0">
                <a:solidFill>
                  <a:schemeClr val="tx1"/>
                </a:solidFill>
                <a:latin typeface="+mn-ea"/>
              </a:rPr>
              <a:t>值时间约</a:t>
            </a:r>
            <a:r>
              <a:rPr lang="en-US" altLang="zh-CN" sz="2200" b="1" dirty="0">
                <a:solidFill>
                  <a:schemeClr val="tx1"/>
                </a:solidFill>
                <a:latin typeface="+mn-ea"/>
              </a:rPr>
              <a:t>2ns</a:t>
            </a:r>
            <a:r>
              <a:rPr lang="zh-CN" altLang="en-US" sz="2200" b="0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sz="2200" b="1" dirty="0">
                <a:solidFill>
                  <a:schemeClr val="tx1"/>
                </a:solidFill>
                <a:latin typeface="+mn-ea"/>
              </a:rPr>
              <a:t>持续时间约</a:t>
            </a:r>
            <a:r>
              <a:rPr lang="en-US" altLang="zh-CN" sz="2200" b="1" dirty="0">
                <a:solidFill>
                  <a:schemeClr val="tx1"/>
                </a:solidFill>
                <a:latin typeface="+mn-ea"/>
              </a:rPr>
              <a:t>10ns</a:t>
            </a:r>
            <a:r>
              <a:rPr lang="en-US" altLang="zh-CN" sz="2200" b="0" dirty="0" smtClean="0">
                <a:solidFill>
                  <a:schemeClr val="tx1"/>
                </a:solidFill>
                <a:latin typeface="+mn-ea"/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zh-CN" altLang="en-US" sz="2200" b="0" dirty="0" smtClean="0">
                <a:solidFill>
                  <a:schemeClr val="tx1"/>
                </a:solidFill>
                <a:latin typeface="+mn-ea"/>
              </a:rPr>
              <a:t>信号</a:t>
            </a:r>
            <a:r>
              <a:rPr lang="zh-CN" altLang="en-US" sz="2200" b="0" dirty="0">
                <a:solidFill>
                  <a:schemeClr val="tx1"/>
                </a:solidFill>
                <a:latin typeface="+mn-ea"/>
              </a:rPr>
              <a:t>幅值约</a:t>
            </a:r>
            <a:r>
              <a:rPr lang="en-US" altLang="zh-CN" sz="2200" b="0" dirty="0" smtClean="0">
                <a:solidFill>
                  <a:schemeClr val="tx1"/>
                </a:solidFill>
                <a:latin typeface="+mn-ea"/>
              </a:rPr>
              <a:t>100uV/m</a:t>
            </a:r>
            <a:r>
              <a:rPr lang="zh-CN" altLang="en-US" sz="2200" b="0" dirty="0">
                <a:solidFill>
                  <a:schemeClr val="tx1"/>
                </a:solidFill>
                <a:latin typeface="+mn-ea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786229" y="1095127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+mn-ea"/>
              </a:rPr>
              <a:t>宇宙线射电</a:t>
            </a:r>
            <a:r>
              <a:rPr lang="zh-CN" altLang="en-US" sz="2400" b="1" dirty="0">
                <a:latin typeface="+mn-ea"/>
              </a:rPr>
              <a:t>探测原理</a:t>
            </a:r>
            <a:endParaRPr lang="zh-CN" altLang="en-US" sz="2400" dirty="0"/>
          </a:p>
        </p:txBody>
      </p:sp>
      <p:grpSp>
        <p:nvGrpSpPr>
          <p:cNvPr id="9" name="Groupe 7"/>
          <p:cNvGrpSpPr/>
          <p:nvPr/>
        </p:nvGrpSpPr>
        <p:grpSpPr>
          <a:xfrm>
            <a:off x="3669949" y="5869198"/>
            <a:ext cx="614019" cy="535533"/>
            <a:chOff x="2627784" y="5664272"/>
            <a:chExt cx="936104" cy="707419"/>
          </a:xfrm>
        </p:grpSpPr>
        <p:sp>
          <p:nvSpPr>
            <p:cNvPr id="10" name="Triangle isocèle 8"/>
            <p:cNvSpPr/>
            <p:nvPr/>
          </p:nvSpPr>
          <p:spPr>
            <a:xfrm>
              <a:off x="3275856" y="5805264"/>
              <a:ext cx="288032" cy="360040"/>
            </a:xfrm>
            <a:prstGeom prst="triangle">
              <a:avLst/>
            </a:prstGeom>
            <a:scene3d>
              <a:camera prst="orthographicFront">
                <a:rot lat="0" lon="5400000" rev="212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riangle isocèle 9"/>
            <p:cNvSpPr/>
            <p:nvPr/>
          </p:nvSpPr>
          <p:spPr>
            <a:xfrm rot="5400000">
              <a:off x="2606354" y="5685702"/>
              <a:ext cx="402900" cy="36004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0"/>
            <p:cNvSpPr/>
            <p:nvPr/>
          </p:nvSpPr>
          <p:spPr>
            <a:xfrm rot="16200000">
              <a:off x="2962896" y="5679218"/>
              <a:ext cx="412773" cy="3892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1"/>
            <p:cNvCxnSpPr/>
            <p:nvPr/>
          </p:nvCxnSpPr>
          <p:spPr>
            <a:xfrm>
              <a:off x="2977924" y="5877272"/>
              <a:ext cx="9900" cy="4944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20"/>
          <p:cNvGrpSpPr>
            <a:grpSpLocks noChangeAspect="1"/>
          </p:cNvGrpSpPr>
          <p:nvPr/>
        </p:nvGrpSpPr>
        <p:grpSpPr>
          <a:xfrm rot="7071867">
            <a:off x="3047014" y="5595069"/>
            <a:ext cx="556297" cy="260349"/>
            <a:chOff x="2444995" y="4797153"/>
            <a:chExt cx="1545268" cy="720083"/>
          </a:xfrm>
        </p:grpSpPr>
        <p:sp>
          <p:nvSpPr>
            <p:cNvPr id="18" name="Arc 18"/>
            <p:cNvSpPr/>
            <p:nvPr/>
          </p:nvSpPr>
          <p:spPr>
            <a:xfrm>
              <a:off x="2444995" y="4797156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rc 19"/>
            <p:cNvSpPr/>
            <p:nvPr/>
          </p:nvSpPr>
          <p:spPr>
            <a:xfrm flipH="1">
              <a:off x="2511330" y="4797153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1"/>
          <p:cNvGrpSpPr/>
          <p:nvPr/>
        </p:nvGrpSpPr>
        <p:grpSpPr>
          <a:xfrm rot="7071867">
            <a:off x="2985844" y="5519628"/>
            <a:ext cx="771447" cy="460295"/>
            <a:chOff x="2444995" y="4797152"/>
            <a:chExt cx="1545269" cy="720080"/>
          </a:xfrm>
        </p:grpSpPr>
        <p:sp>
          <p:nvSpPr>
            <p:cNvPr id="21" name="Arc 22"/>
            <p:cNvSpPr/>
            <p:nvPr/>
          </p:nvSpPr>
          <p:spPr>
            <a:xfrm>
              <a:off x="2444995" y="4797152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Arc 23"/>
            <p:cNvSpPr/>
            <p:nvPr/>
          </p:nvSpPr>
          <p:spPr>
            <a:xfrm flipH="1">
              <a:off x="2511331" y="4797152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4"/>
          <p:cNvGrpSpPr>
            <a:grpSpLocks noChangeAspect="1"/>
          </p:cNvGrpSpPr>
          <p:nvPr/>
        </p:nvGrpSpPr>
        <p:grpSpPr>
          <a:xfrm rot="7071867">
            <a:off x="3126685" y="5660990"/>
            <a:ext cx="286044" cy="108143"/>
            <a:chOff x="2444995" y="4797152"/>
            <a:chExt cx="1545269" cy="720080"/>
          </a:xfrm>
        </p:grpSpPr>
        <p:sp>
          <p:nvSpPr>
            <p:cNvPr id="24" name="Arc 25"/>
            <p:cNvSpPr/>
            <p:nvPr/>
          </p:nvSpPr>
          <p:spPr>
            <a:xfrm>
              <a:off x="2444995" y="4797152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Arc 26"/>
            <p:cNvSpPr/>
            <p:nvPr/>
          </p:nvSpPr>
          <p:spPr>
            <a:xfrm flipH="1">
              <a:off x="2511331" y="4797152"/>
              <a:ext cx="1478933" cy="720080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ea typeface="宋体" pitchFamily="2" charset="-122"/>
              </a:rPr>
              <a:t>外触发与自触发</a:t>
            </a:r>
            <a:endParaRPr lang="de-DE" altLang="zh-CN" sz="3600" b="1" dirty="0" smtClean="0">
              <a:ea typeface="宋体" pitchFamily="2" charset="-122"/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45505"/>
            <a:ext cx="4111625" cy="4248001"/>
          </a:xfrm>
        </p:spPr>
        <p:txBody>
          <a:bodyPr/>
          <a:lstStyle/>
          <a:p>
            <a:r>
              <a:rPr lang="de-DE" altLang="zh-CN" b="1" dirty="0" smtClean="0">
                <a:ea typeface="宋体" pitchFamily="2" charset="-122"/>
              </a:rPr>
              <a:t>external triggering </a:t>
            </a:r>
            <a:r>
              <a:rPr lang="de-DE" altLang="zh-CN" dirty="0" smtClean="0">
                <a:ea typeface="宋体" pitchFamily="2" charset="-122"/>
              </a:rPr>
              <a:t>works well</a:t>
            </a:r>
          </a:p>
          <a:p>
            <a:pPr lvl="1"/>
            <a:r>
              <a:rPr lang="de-DE" altLang="zh-CN" dirty="0" smtClean="0">
                <a:ea typeface="宋体" pitchFamily="2" charset="-122"/>
              </a:rPr>
              <a:t>LOPES</a:t>
            </a:r>
          </a:p>
          <a:p>
            <a:pPr lvl="1"/>
            <a:r>
              <a:rPr lang="de-DE" altLang="zh-CN" dirty="0" smtClean="0">
                <a:ea typeface="宋体" pitchFamily="2" charset="-122"/>
              </a:rPr>
              <a:t>CODALEMA</a:t>
            </a:r>
          </a:p>
          <a:p>
            <a:pPr lvl="1"/>
            <a:r>
              <a:rPr lang="de-DE" altLang="zh-CN" dirty="0" smtClean="0">
                <a:ea typeface="宋体" pitchFamily="2" charset="-122"/>
              </a:rPr>
              <a:t>AERA</a:t>
            </a:r>
          </a:p>
          <a:p>
            <a:pPr lvl="1"/>
            <a:r>
              <a:rPr lang="de-DE" altLang="zh-CN" dirty="0" smtClean="0">
                <a:ea typeface="宋体" pitchFamily="2" charset="-122"/>
              </a:rPr>
              <a:t>LOFAR</a:t>
            </a:r>
          </a:p>
        </p:txBody>
      </p:sp>
      <p:sp>
        <p:nvSpPr>
          <p:cNvPr id="731140" name="Rectangle 4"/>
          <p:cNvSpPr>
            <a:spLocks noChangeArrowheads="1"/>
          </p:cNvSpPr>
          <p:nvPr/>
        </p:nvSpPr>
        <p:spPr bwMode="auto">
          <a:xfrm>
            <a:off x="4644008" y="1556792"/>
            <a:ext cx="423805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90575" indent="-314325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9675" indent="-276225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57350" indent="-276225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276225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zh-CN" dirty="0">
                <a:solidFill>
                  <a:srgbClr val="FF0000"/>
                </a:solidFill>
                <a:ea typeface="宋体" pitchFamily="2" charset="-122"/>
              </a:rPr>
              <a:t>self-triggering</a:t>
            </a:r>
            <a:r>
              <a:rPr lang="de-DE" altLang="zh-CN" dirty="0">
                <a:ea typeface="宋体" pitchFamily="2" charset="-122"/>
              </a:rPr>
              <a:t> is very challenging</a:t>
            </a:r>
          </a:p>
          <a:p>
            <a:pPr lvl="1"/>
            <a:r>
              <a:rPr lang="de-DE" altLang="zh-CN" dirty="0">
                <a:ea typeface="宋体" pitchFamily="2" charset="-122"/>
              </a:rPr>
              <a:t>transient noise (RFI)</a:t>
            </a:r>
          </a:p>
          <a:p>
            <a:r>
              <a:rPr lang="de-DE" altLang="zh-CN" dirty="0">
                <a:ea typeface="宋体" pitchFamily="2" charset="-122"/>
              </a:rPr>
              <a:t>it has been done successfully</a:t>
            </a:r>
          </a:p>
          <a:p>
            <a:pPr lvl="1"/>
            <a:r>
              <a:rPr lang="de-DE" altLang="zh-CN" dirty="0">
                <a:solidFill>
                  <a:srgbClr val="FF0000"/>
                </a:solidFill>
                <a:ea typeface="宋体" pitchFamily="2" charset="-122"/>
              </a:rPr>
              <a:t>TREND</a:t>
            </a:r>
          </a:p>
          <a:p>
            <a:pPr lvl="1"/>
            <a:r>
              <a:rPr lang="de-DE" altLang="zh-CN" dirty="0">
                <a:ea typeface="宋体" pitchFamily="2" charset="-122"/>
              </a:rPr>
              <a:t>AERA prototype and AERA</a:t>
            </a:r>
          </a:p>
          <a:p>
            <a:pPr lvl="1"/>
            <a:r>
              <a:rPr lang="de-DE" altLang="zh-CN" dirty="0">
                <a:ea typeface="宋体" pitchFamily="2" charset="-122"/>
              </a:rPr>
              <a:t>CODALEMA-III</a:t>
            </a:r>
          </a:p>
          <a:p>
            <a:r>
              <a:rPr lang="de-DE" altLang="zh-CN" b="1" dirty="0">
                <a:ea typeface="宋体" pitchFamily="2" charset="-122"/>
              </a:rPr>
              <a:t>but:</a:t>
            </a:r>
            <a:r>
              <a:rPr lang="de-DE" altLang="zh-CN" dirty="0">
                <a:ea typeface="宋体" pitchFamily="2" charset="-122"/>
              </a:rPr>
              <a:t> radio trigger purity is very low</a:t>
            </a:r>
          </a:p>
          <a:p>
            <a:pPr lvl="1"/>
            <a:r>
              <a:rPr lang="de-DE" altLang="zh-CN" dirty="0">
                <a:ea typeface="宋体" pitchFamily="2" charset="-122"/>
              </a:rPr>
              <a:t>need coincidence with other detector for clear identification</a:t>
            </a:r>
          </a:p>
          <a:p>
            <a:pPr lvl="1"/>
            <a:r>
              <a:rPr lang="de-DE" altLang="zh-CN" dirty="0">
                <a:ea typeface="宋体" pitchFamily="2" charset="-122"/>
              </a:rPr>
              <a:t>or </a:t>
            </a:r>
            <a:r>
              <a:rPr lang="de-DE" altLang="zh-CN" b="1" dirty="0">
                <a:ea typeface="宋体" pitchFamily="2" charset="-122"/>
              </a:rPr>
              <a:t>need to use many details of radio signal (LDF, </a:t>
            </a:r>
            <a:r>
              <a:rPr lang="de-DE" altLang="zh-CN" b="1" dirty="0">
                <a:solidFill>
                  <a:srgbClr val="FF0000"/>
                </a:solidFill>
                <a:ea typeface="宋体" pitchFamily="2" charset="-122"/>
              </a:rPr>
              <a:t>polarization</a:t>
            </a:r>
            <a:r>
              <a:rPr lang="de-DE" altLang="zh-CN" b="1" dirty="0">
                <a:ea typeface="宋体" pitchFamily="2" charset="-122"/>
              </a:rPr>
              <a:t>) to identify air showers </a:t>
            </a:r>
            <a:r>
              <a:rPr lang="de-DE" altLang="zh-CN" dirty="0">
                <a:ea typeface="宋体" pitchFamily="2" charset="-122"/>
              </a:rPr>
              <a:t>- what is realistic in a low-level trigger?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41" y="2377544"/>
            <a:ext cx="5386071" cy="45078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GRAND 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- </a:t>
            </a:r>
            <a:r>
              <a:rPr lang="fr-FR" dirty="0" err="1" smtClean="0"/>
              <a:t>Results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29142"/>
            <a:ext cx="3873151" cy="3307970"/>
          </a:xfrm>
        </p:spPr>
      </p:pic>
      <p:cxnSp>
        <p:nvCxnSpPr>
          <p:cNvPr id="13" name="Straight Connector 8"/>
          <p:cNvCxnSpPr/>
          <p:nvPr/>
        </p:nvCxnSpPr>
        <p:spPr>
          <a:xfrm>
            <a:off x="2349749" y="2140831"/>
            <a:ext cx="432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/>
          <p:cNvSpPr txBox="1"/>
          <p:nvPr/>
        </p:nvSpPr>
        <p:spPr>
          <a:xfrm>
            <a:off x="2794522" y="199681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</a:rPr>
              <a:t>3.10</a:t>
            </a:r>
            <a:r>
              <a:rPr lang="fr-FR" sz="1200" baseline="30000" dirty="0" smtClean="0">
                <a:solidFill>
                  <a:prstClr val="black"/>
                </a:solidFill>
              </a:rPr>
              <a:t>17 </a:t>
            </a:r>
            <a:r>
              <a:rPr lang="fr-FR" sz="1200" dirty="0" smtClean="0">
                <a:solidFill>
                  <a:prstClr val="black"/>
                </a:solidFill>
              </a:rPr>
              <a:t>eV</a:t>
            </a:r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0"/>
          <p:cNvCxnSpPr/>
          <p:nvPr/>
        </p:nvCxnSpPr>
        <p:spPr>
          <a:xfrm>
            <a:off x="2342245" y="1512637"/>
            <a:ext cx="4320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1"/>
          <p:cNvSpPr txBox="1"/>
          <p:nvPr/>
        </p:nvSpPr>
        <p:spPr>
          <a:xfrm>
            <a:off x="2796690" y="1808207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</a:rPr>
              <a:t>3.10</a:t>
            </a:r>
            <a:r>
              <a:rPr lang="fr-FR" sz="1200" baseline="30000" dirty="0" smtClean="0">
                <a:solidFill>
                  <a:prstClr val="black"/>
                </a:solidFill>
              </a:rPr>
              <a:t>18 </a:t>
            </a:r>
            <a:r>
              <a:rPr lang="fr-FR" sz="1200" dirty="0" smtClean="0">
                <a:solidFill>
                  <a:prstClr val="black"/>
                </a:solidFill>
              </a:rPr>
              <a:t>eV</a:t>
            </a:r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2"/>
          <p:cNvCxnSpPr/>
          <p:nvPr/>
        </p:nvCxnSpPr>
        <p:spPr>
          <a:xfrm>
            <a:off x="2342262" y="1934746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2806913" y="1564767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</a:rPr>
              <a:t>3.10</a:t>
            </a:r>
            <a:r>
              <a:rPr lang="fr-FR" sz="1200" baseline="30000" dirty="0" smtClean="0">
                <a:solidFill>
                  <a:prstClr val="black"/>
                </a:solidFill>
              </a:rPr>
              <a:t>19</a:t>
            </a:r>
            <a:r>
              <a:rPr lang="fr-FR" sz="1200" dirty="0" smtClean="0">
                <a:solidFill>
                  <a:prstClr val="black"/>
                </a:solidFill>
              </a:rPr>
              <a:t>eV</a:t>
            </a:r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19" name="Straight Connector 14"/>
          <p:cNvCxnSpPr/>
          <p:nvPr/>
        </p:nvCxnSpPr>
        <p:spPr>
          <a:xfrm>
            <a:off x="2352184" y="1708783"/>
            <a:ext cx="432048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5"/>
          <p:cNvSpPr txBox="1"/>
          <p:nvPr/>
        </p:nvSpPr>
        <p:spPr>
          <a:xfrm>
            <a:off x="2806913" y="1358682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</a:rPr>
              <a:t>3.10</a:t>
            </a:r>
            <a:r>
              <a:rPr lang="fr-FR" sz="1200" baseline="30000" dirty="0" smtClean="0">
                <a:solidFill>
                  <a:prstClr val="black"/>
                </a:solidFill>
              </a:rPr>
              <a:t>20</a:t>
            </a:r>
            <a:r>
              <a:rPr lang="fr-FR" sz="1200" dirty="0" smtClean="0">
                <a:solidFill>
                  <a:prstClr val="black"/>
                </a:solidFill>
              </a:rPr>
              <a:t>eV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2247347" y="3429675"/>
            <a:ext cx="94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prstClr val="black"/>
                </a:solidFill>
              </a:rPr>
              <a:t>Downward</a:t>
            </a:r>
            <a:endParaRPr lang="fr-FR" sz="1200" dirty="0" smtClean="0">
              <a:solidFill>
                <a:prstClr val="black"/>
              </a:solidFill>
            </a:endParaRPr>
          </a:p>
          <a:p>
            <a:r>
              <a:rPr lang="fr-FR" sz="1200" dirty="0" err="1" smtClean="0">
                <a:solidFill>
                  <a:prstClr val="black"/>
                </a:solidFill>
              </a:rPr>
              <a:t>Going</a:t>
            </a:r>
            <a:endParaRPr lang="fr-FR" sz="1200" dirty="0" smtClean="0">
              <a:solidFill>
                <a:prstClr val="black"/>
              </a:solidFill>
            </a:endParaRPr>
          </a:p>
          <a:p>
            <a:r>
              <a:rPr lang="fr-FR" sz="1200" dirty="0" smtClean="0">
                <a:solidFill>
                  <a:prstClr val="black"/>
                </a:solidFill>
              </a:rPr>
              <a:t>(</a:t>
            </a:r>
            <a:r>
              <a:rPr lang="fr-FR" sz="1200" dirty="0" err="1" smtClean="0">
                <a:solidFill>
                  <a:prstClr val="black"/>
                </a:solidFill>
              </a:rPr>
              <a:t>mountains</a:t>
            </a:r>
            <a:r>
              <a:rPr lang="fr-FR" sz="1200" dirty="0" smtClean="0">
                <a:solidFill>
                  <a:prstClr val="black"/>
                </a:solidFill>
              </a:rPr>
              <a:t>)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1503475" y="3437375"/>
            <a:ext cx="67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err="1" smtClean="0">
                <a:solidFill>
                  <a:prstClr val="black"/>
                </a:solidFill>
              </a:rPr>
              <a:t>Upward</a:t>
            </a:r>
            <a:endParaRPr lang="fr-FR" sz="1200" dirty="0" smtClean="0">
              <a:solidFill>
                <a:prstClr val="black"/>
              </a:solidFill>
            </a:endParaRPr>
          </a:p>
          <a:p>
            <a:pPr algn="r"/>
            <a:r>
              <a:rPr lang="fr-FR" sz="1200" dirty="0" err="1" smtClean="0">
                <a:solidFill>
                  <a:prstClr val="black"/>
                </a:solidFill>
              </a:rPr>
              <a:t>Going</a:t>
            </a:r>
            <a:endParaRPr lang="fr-FR" sz="1200" dirty="0" smtClean="0">
              <a:solidFill>
                <a:prstClr val="black"/>
              </a:solidFill>
            </a:endParaRPr>
          </a:p>
          <a:p>
            <a:pPr algn="r"/>
            <a:r>
              <a:rPr lang="fr-FR" sz="1200" dirty="0" smtClean="0">
                <a:solidFill>
                  <a:prstClr val="black"/>
                </a:solidFill>
              </a:rPr>
              <a:t>(</a:t>
            </a:r>
            <a:r>
              <a:rPr lang="fr-FR" sz="1200" dirty="0" err="1" smtClean="0">
                <a:solidFill>
                  <a:prstClr val="black"/>
                </a:solidFill>
              </a:rPr>
              <a:t>Earth</a:t>
            </a:r>
            <a:r>
              <a:rPr lang="fr-FR" sz="1200" dirty="0" smtClean="0">
                <a:solidFill>
                  <a:prstClr val="black"/>
                </a:solidFill>
              </a:rPr>
              <a:t>)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0" name="Right Arrow 19"/>
          <p:cNvSpPr/>
          <p:nvPr/>
        </p:nvSpPr>
        <p:spPr>
          <a:xfrm>
            <a:off x="2316846" y="3077335"/>
            <a:ext cx="936104" cy="3523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11" name="Right Arrow 20"/>
          <p:cNvSpPr/>
          <p:nvPr/>
        </p:nvSpPr>
        <p:spPr>
          <a:xfrm rot="10800000">
            <a:off x="1164718" y="3077335"/>
            <a:ext cx="936104" cy="3523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7904" y="1124744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</a:rPr>
              <a:t>Sensitivities</a:t>
            </a:r>
            <a:r>
              <a:rPr lang="fr-FR" dirty="0" smtClean="0">
                <a:solidFill>
                  <a:prstClr val="black"/>
                </a:solidFill>
              </a:rPr>
              <a:t> &gt; </a:t>
            </a:r>
            <a:r>
              <a:rPr lang="fr-FR" dirty="0">
                <a:solidFill>
                  <a:prstClr val="black"/>
                </a:solidFill>
                <a:latin typeface="Symbol" panose="05050102010706020507" pitchFamily="18" charset="2"/>
              </a:rPr>
              <a:t>0</a:t>
            </a:r>
            <a:r>
              <a:rPr lang="fr-FR" dirty="0" smtClean="0">
                <a:solidFill>
                  <a:prstClr val="black"/>
                </a:solidFill>
              </a:rPr>
              <a:t> for </a:t>
            </a:r>
            <a:r>
              <a:rPr lang="fr-FR" dirty="0" err="1" smtClean="0">
                <a:solidFill>
                  <a:prstClr val="black"/>
                </a:solidFill>
              </a:rPr>
              <a:t>zenith</a:t>
            </a:r>
            <a:r>
              <a:rPr lang="fr-FR" dirty="0" smtClean="0">
                <a:solidFill>
                  <a:prstClr val="black"/>
                </a:solidFill>
              </a:rPr>
              <a:t> values = ±4° </a:t>
            </a:r>
            <a:r>
              <a:rPr lang="fr-FR" dirty="0" err="1" smtClean="0">
                <a:solidFill>
                  <a:prstClr val="black"/>
                </a:solidFill>
              </a:rPr>
              <a:t>around</a:t>
            </a:r>
            <a:r>
              <a:rPr lang="fr-FR" dirty="0" smtClean="0">
                <a:solidFill>
                  <a:prstClr val="black"/>
                </a:solidFill>
              </a:rPr>
              <a:t> horizontal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  <a:sym typeface="Wingdings"/>
              </a:rPr>
              <a:t>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Earth-skimming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trajectories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only</a:t>
            </a:r>
            <a:r>
              <a:rPr lang="fr-FR" dirty="0">
                <a:solidFill>
                  <a:prstClr val="black"/>
                </a:solidFill>
              </a:rPr>
              <a:t>.</a:t>
            </a:r>
            <a:endParaRPr lang="fr-F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</a:rPr>
              <a:t>Mountains</a:t>
            </a:r>
            <a:r>
              <a:rPr lang="fr-FR" dirty="0" smtClean="0">
                <a:solidFill>
                  <a:prstClr val="black"/>
                </a:solidFill>
              </a:rPr>
              <a:t> are </a:t>
            </a:r>
            <a:r>
              <a:rPr lang="fr-FR" dirty="0" err="1" smtClean="0">
                <a:solidFill>
                  <a:prstClr val="black"/>
                </a:solidFill>
              </a:rPr>
              <a:t>sizable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tragets</a:t>
            </a:r>
            <a:r>
              <a:rPr lang="fr-FR" dirty="0" smtClean="0">
                <a:solidFill>
                  <a:prstClr val="black"/>
                </a:solidFill>
              </a:rPr>
              <a:t> (~40% of total).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</a:rPr>
              <a:t>Earth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becomes</a:t>
            </a:r>
            <a:r>
              <a:rPr lang="fr-FR" dirty="0" smtClean="0">
                <a:solidFill>
                  <a:prstClr val="black"/>
                </a:solidFill>
              </a:rPr>
              <a:t> opaque at </a:t>
            </a:r>
            <a:r>
              <a:rPr lang="fr-FR" dirty="0" err="1" smtClean="0">
                <a:solidFill>
                  <a:prstClr val="black"/>
                </a:solidFill>
              </a:rPr>
              <a:t>higher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energies</a:t>
            </a:r>
            <a:endParaRPr lang="fr-FR" dirty="0" smtClean="0">
              <a:solidFill>
                <a:prstClr val="black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2212586" y="1358682"/>
            <a:ext cx="0" cy="27173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0" y="4856093"/>
            <a:ext cx="3764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prstClr val="black"/>
                </a:solidFill>
              </a:rPr>
              <a:t>- 60’000km² simulation setup</a:t>
            </a:r>
          </a:p>
          <a:p>
            <a:pPr algn="r"/>
            <a:r>
              <a:rPr lang="fr-FR" dirty="0" smtClean="0">
                <a:solidFill>
                  <a:prstClr val="black"/>
                </a:solidFill>
              </a:rPr>
              <a:t>- single </a:t>
            </a:r>
            <a:r>
              <a:rPr lang="fr-FR" dirty="0" err="1" smtClean="0">
                <a:solidFill>
                  <a:prstClr val="black"/>
                </a:solidFill>
              </a:rPr>
              <a:t>flavor</a:t>
            </a:r>
            <a:r>
              <a:rPr lang="fr-FR" dirty="0" smtClean="0">
                <a:solidFill>
                  <a:prstClr val="black"/>
                </a:solidFill>
              </a:rPr>
              <a:t> flux  </a:t>
            </a:r>
            <a:r>
              <a:rPr lang="fr-FR" dirty="0" smtClean="0">
                <a:solidFill>
                  <a:prstClr val="black"/>
                </a:solidFill>
                <a:latin typeface="Symbol" panose="05050102010706020507" pitchFamily="18" charset="2"/>
              </a:rPr>
              <a:t>f</a:t>
            </a:r>
            <a:r>
              <a:rPr lang="fr-FR" dirty="0" smtClean="0">
                <a:solidFill>
                  <a:prstClr val="black"/>
                </a:solidFill>
              </a:rPr>
              <a:t>(E)= </a:t>
            </a:r>
            <a:r>
              <a:rPr lang="fr-FR" dirty="0" smtClean="0">
                <a:solidFill>
                  <a:prstClr val="black"/>
                </a:solidFill>
                <a:latin typeface="Symbol" panose="05050102010706020507" pitchFamily="18" charset="2"/>
              </a:rPr>
              <a:t>f</a:t>
            </a:r>
            <a:r>
              <a:rPr lang="fr-FR" baseline="-25000" dirty="0" smtClean="0">
                <a:solidFill>
                  <a:prstClr val="black"/>
                </a:solidFill>
              </a:rPr>
              <a:t>0</a:t>
            </a:r>
            <a:r>
              <a:rPr lang="fr-FR" dirty="0" smtClean="0">
                <a:solidFill>
                  <a:prstClr val="black"/>
                </a:solidFill>
              </a:rPr>
              <a:t>E</a:t>
            </a:r>
            <a:r>
              <a:rPr lang="fr-FR" baseline="30000" dirty="0" smtClean="0">
                <a:solidFill>
                  <a:prstClr val="black"/>
                </a:solidFill>
              </a:rPr>
              <a:t>-2</a:t>
            </a:r>
          </a:p>
          <a:p>
            <a:pPr algn="r"/>
            <a:r>
              <a:rPr lang="fr-FR" dirty="0" smtClean="0">
                <a:solidFill>
                  <a:prstClr val="black"/>
                </a:solidFill>
              </a:rPr>
              <a:t>- no </a:t>
            </a:r>
            <a:r>
              <a:rPr lang="fr-FR" dirty="0">
                <a:solidFill>
                  <a:prstClr val="black"/>
                </a:solidFill>
              </a:rPr>
              <a:t>candidate in 3 </a:t>
            </a:r>
            <a:r>
              <a:rPr lang="fr-FR" dirty="0" err="1" smtClean="0">
                <a:solidFill>
                  <a:prstClr val="black"/>
                </a:solidFill>
              </a:rPr>
              <a:t>years</a:t>
            </a:r>
            <a:endParaRPr lang="fr-FR" dirty="0" smtClean="0">
              <a:solidFill>
                <a:prstClr val="black"/>
              </a:solidFill>
            </a:endParaRPr>
          </a:p>
          <a:p>
            <a:pPr algn="r"/>
            <a:r>
              <a:rPr lang="fr-FR" dirty="0" smtClean="0">
                <a:solidFill>
                  <a:prstClr val="black"/>
                </a:solidFill>
                <a:sym typeface="Wingdings"/>
              </a:rPr>
              <a:t></a:t>
            </a:r>
            <a:r>
              <a:rPr lang="fr-FR" dirty="0" smtClean="0">
                <a:solidFill>
                  <a:prstClr val="black"/>
                </a:solidFill>
              </a:rPr>
              <a:t> 90% CL </a:t>
            </a:r>
            <a:r>
              <a:rPr lang="fr-FR" dirty="0" err="1" smtClean="0">
                <a:solidFill>
                  <a:prstClr val="black"/>
                </a:solidFill>
              </a:rPr>
              <a:t>integral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limit</a:t>
            </a:r>
            <a:r>
              <a:rPr lang="fr-FR" dirty="0" smtClean="0">
                <a:solidFill>
                  <a:prstClr val="black"/>
                </a:solidFill>
              </a:rPr>
              <a:t>:</a:t>
            </a:r>
          </a:p>
          <a:p>
            <a:pPr algn="r"/>
            <a:r>
              <a:rPr lang="fr-FR" dirty="0">
                <a:solidFill>
                  <a:prstClr val="black"/>
                </a:solidFill>
                <a:latin typeface="Symbol" panose="05050102010706020507" pitchFamily="18" charset="2"/>
              </a:rPr>
              <a:t>f</a:t>
            </a:r>
            <a:r>
              <a:rPr lang="fr-FR" baseline="-25000" dirty="0" smtClean="0">
                <a:solidFill>
                  <a:prstClr val="black"/>
                </a:solidFill>
              </a:rPr>
              <a:t>0</a:t>
            </a:r>
            <a:r>
              <a:rPr lang="fr-FR" dirty="0" smtClean="0">
                <a:solidFill>
                  <a:prstClr val="black"/>
                </a:solidFill>
              </a:rPr>
              <a:t> &lt; 8 10</a:t>
            </a:r>
            <a:r>
              <a:rPr lang="fr-FR" baseline="30000" dirty="0" smtClean="0">
                <a:solidFill>
                  <a:prstClr val="black"/>
                </a:solidFill>
              </a:rPr>
              <a:t>-10</a:t>
            </a:r>
            <a:r>
              <a:rPr lang="fr-FR" dirty="0" smtClean="0">
                <a:solidFill>
                  <a:prstClr val="black"/>
                </a:solidFill>
              </a:rPr>
              <a:t> - 2 10</a:t>
            </a:r>
            <a:r>
              <a:rPr lang="fr-FR" baseline="30000" dirty="0" smtClean="0">
                <a:solidFill>
                  <a:prstClr val="black"/>
                </a:solidFill>
              </a:rPr>
              <a:t>-9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Gev</a:t>
            </a:r>
            <a:r>
              <a:rPr lang="fr-FR" dirty="0" smtClean="0">
                <a:solidFill>
                  <a:prstClr val="black"/>
                </a:solidFill>
              </a:rPr>
              <a:t>/cm²/sr/s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9552" y="129464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prstClr val="black"/>
                </a:solidFill>
              </a:rPr>
              <a:t>Agressive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499992" y="2726718"/>
            <a:ext cx="1462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Single </a:t>
            </a:r>
            <a:r>
              <a:rPr lang="fr-FR" dirty="0" err="1" smtClean="0">
                <a:solidFill>
                  <a:prstClr val="black"/>
                </a:solidFill>
              </a:rPr>
              <a:t>flavor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065464" y="4537262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5C92B5">
                    <a:lumMod val="50000"/>
                  </a:srgbClr>
                </a:solidFill>
              </a:rPr>
              <a:t>GRAND 60’000km² </a:t>
            </a:r>
            <a:r>
              <a:rPr lang="fr-FR" sz="1200" b="1" dirty="0" err="1" smtClean="0">
                <a:solidFill>
                  <a:srgbClr val="5C92B5">
                    <a:lumMod val="50000"/>
                  </a:srgbClr>
                </a:solidFill>
              </a:rPr>
              <a:t>simu</a:t>
            </a:r>
            <a:endParaRPr lang="fr-FR" sz="1200" b="1" dirty="0" smtClean="0">
              <a:solidFill>
                <a:srgbClr val="5C92B5">
                  <a:lumMod val="50000"/>
                </a:srgbClr>
              </a:solidFill>
            </a:endParaRPr>
          </a:p>
          <a:p>
            <a:r>
              <a:rPr lang="fr-FR" sz="1200" b="1" dirty="0" smtClean="0">
                <a:solidFill>
                  <a:srgbClr val="5C92B5">
                    <a:lumMod val="50000"/>
                  </a:srgbClr>
                </a:solidFill>
              </a:rPr>
              <a:t>Conservative/agressive</a:t>
            </a:r>
            <a:endParaRPr lang="en-US" sz="1200" b="1" dirty="0">
              <a:solidFill>
                <a:srgbClr val="5C92B5">
                  <a:lumMod val="50000"/>
                </a:srgbClr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111850" y="3272953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CC00FF"/>
                </a:solidFill>
              </a:rPr>
              <a:t>TUNKA Radio </a:t>
            </a:r>
          </a:p>
          <a:p>
            <a:r>
              <a:rPr lang="fr-FR" sz="1200" b="1" dirty="0" smtClean="0">
                <a:solidFill>
                  <a:srgbClr val="CC00FF"/>
                </a:solidFill>
              </a:rPr>
              <a:t>63000km²</a:t>
            </a:r>
            <a:endParaRPr lang="en-US" sz="1200" b="1" dirty="0">
              <a:solidFill>
                <a:srgbClr val="CC00FF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869749" y="5941644"/>
            <a:ext cx="306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0070C0"/>
                </a:solidFill>
              </a:rPr>
              <a:t>Kotera</a:t>
            </a:r>
            <a:r>
              <a:rPr lang="fr-FR" sz="1200" dirty="0" smtClean="0">
                <a:solidFill>
                  <a:srgbClr val="0070C0"/>
                </a:solidFill>
              </a:rPr>
              <a:t>  - </a:t>
            </a:r>
            <a:r>
              <a:rPr lang="en-US" sz="1200" dirty="0" err="1" smtClean="0">
                <a:solidFill>
                  <a:srgbClr val="0070C0"/>
                </a:solidFill>
              </a:rPr>
              <a:t>astro-ph</a:t>
            </a:r>
            <a:r>
              <a:rPr lang="en-US" sz="1200" dirty="0" smtClean="0">
                <a:solidFill>
                  <a:srgbClr val="0070C0"/>
                </a:solidFill>
              </a:rPr>
              <a:t>/1009.1382</a:t>
            </a:r>
          </a:p>
          <a:p>
            <a:pPr algn="ctr"/>
            <a:r>
              <a:rPr lang="fr-FR" sz="1200" dirty="0" err="1" smtClean="0">
                <a:solidFill>
                  <a:srgbClr val="0070C0"/>
                </a:solidFill>
              </a:rPr>
              <a:t>cosmogenic</a:t>
            </a:r>
            <a:r>
              <a:rPr lang="fr-FR" sz="1200" dirty="0" smtClean="0">
                <a:solidFill>
                  <a:srgbClr val="0070C0"/>
                </a:solidFill>
              </a:rPr>
              <a:t>  «</a:t>
            </a:r>
            <a:r>
              <a:rPr lang="fr-FR" sz="1200" dirty="0" err="1">
                <a:solidFill>
                  <a:srgbClr val="0070C0"/>
                </a:solidFill>
              </a:rPr>
              <a:t>p</a:t>
            </a:r>
            <a:r>
              <a:rPr lang="fr-FR" sz="1200" dirty="0" err="1" smtClean="0">
                <a:solidFill>
                  <a:srgbClr val="0070C0"/>
                </a:solidFill>
              </a:rPr>
              <a:t>essimistic</a:t>
            </a:r>
            <a:r>
              <a:rPr lang="fr-FR" sz="1200" dirty="0" smtClean="0">
                <a:solidFill>
                  <a:srgbClr val="0070C0"/>
                </a:solidFill>
              </a:rPr>
              <a:t>» </a:t>
            </a:r>
            <a:r>
              <a:rPr lang="fr-FR" sz="1200" dirty="0" err="1" smtClean="0">
                <a:solidFill>
                  <a:srgbClr val="0070C0"/>
                </a:solidFill>
              </a:rPr>
              <a:t>models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353060" y="4608512"/>
            <a:ext cx="1662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>
                <a:solidFill>
                  <a:prstClr val="black"/>
                </a:solidFill>
              </a:rPr>
              <a:t>Kotera</a:t>
            </a:r>
            <a:r>
              <a:rPr lang="fr-FR" sz="1100" dirty="0" smtClean="0">
                <a:solidFill>
                  <a:prstClr val="black"/>
                </a:solidFill>
              </a:rPr>
              <a:t>  </a:t>
            </a:r>
            <a:r>
              <a:rPr lang="fr-FR" sz="1100" dirty="0" err="1" smtClean="0">
                <a:solidFill>
                  <a:prstClr val="black"/>
                </a:solidFill>
              </a:rPr>
              <a:t>cosmogenic</a:t>
            </a:r>
            <a:r>
              <a:rPr lang="fr-FR" sz="1100" dirty="0" smtClean="0">
                <a:solidFill>
                  <a:prstClr val="black"/>
                </a:solidFill>
              </a:rPr>
              <a:t> «</a:t>
            </a:r>
            <a:r>
              <a:rPr lang="fr-FR" sz="1100" dirty="0" err="1" smtClean="0">
                <a:solidFill>
                  <a:prstClr val="black"/>
                </a:solidFill>
              </a:rPr>
              <a:t>reasonnable</a:t>
            </a:r>
            <a:r>
              <a:rPr lang="fr-FR" sz="1100" dirty="0" smtClean="0">
                <a:solidFill>
                  <a:prstClr val="black"/>
                </a:solidFill>
              </a:rPr>
              <a:t>» </a:t>
            </a:r>
            <a:r>
              <a:rPr lang="fr-FR" sz="1100" dirty="0" err="1" smtClean="0">
                <a:solidFill>
                  <a:prstClr val="black"/>
                </a:solidFill>
              </a:rPr>
              <a:t>models</a:t>
            </a:r>
            <a:r>
              <a:rPr lang="fr-FR" sz="1100" dirty="0" smtClean="0">
                <a:solidFill>
                  <a:prstClr val="black"/>
                </a:solidFill>
              </a:rPr>
              <a:t> 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3" name="Flèche droite 42"/>
          <p:cNvSpPr/>
          <p:nvPr/>
        </p:nvSpPr>
        <p:spPr>
          <a:xfrm rot="5400000">
            <a:off x="7409674" y="4149737"/>
            <a:ext cx="783344" cy="493998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lèche droite 43"/>
          <p:cNvSpPr/>
          <p:nvPr/>
        </p:nvSpPr>
        <p:spPr>
          <a:xfrm rot="5400000">
            <a:off x="6597625" y="4705795"/>
            <a:ext cx="783344" cy="493998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lèche droite 44"/>
          <p:cNvSpPr/>
          <p:nvPr/>
        </p:nvSpPr>
        <p:spPr>
          <a:xfrm rot="5400000">
            <a:off x="5723471" y="4804684"/>
            <a:ext cx="783344" cy="493998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3995936" y="2533928"/>
            <a:ext cx="4968552" cy="4221088"/>
            <a:chOff x="1092402" y="2636912"/>
            <a:chExt cx="4968552" cy="4221088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02" y="2636912"/>
              <a:ext cx="4968552" cy="4221088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>
            <a:xfrm>
              <a:off x="3352888" y="5589240"/>
              <a:ext cx="2036072" cy="646331"/>
              <a:chOff x="5019355" y="5729480"/>
              <a:chExt cx="2036072" cy="646331"/>
            </a:xfrm>
          </p:grpSpPr>
          <p:cxnSp>
            <p:nvCxnSpPr>
              <p:cNvPr id="30" name="Connecteur droit 29"/>
              <p:cNvCxnSpPr/>
              <p:nvPr/>
            </p:nvCxnSpPr>
            <p:spPr>
              <a:xfrm>
                <a:off x="6437827" y="5967921"/>
                <a:ext cx="5993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6456083" y="6237312"/>
                <a:ext cx="59934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>
                <a:off x="5019355" y="5729480"/>
                <a:ext cx="15071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prstClr val="black"/>
                    </a:solidFill>
                  </a:rPr>
                  <a:t>Agressive</a:t>
                </a:r>
              </a:p>
              <a:p>
                <a:r>
                  <a:rPr lang="fr-FR" dirty="0" smtClean="0">
                    <a:solidFill>
                      <a:prstClr val="black"/>
                    </a:solidFill>
                  </a:rPr>
                  <a:t>Conservative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6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762313" cy="357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211960" y="836712"/>
            <a:ext cx="442798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200" b="0" dirty="0">
                <a:solidFill>
                  <a:schemeClr val="tx1"/>
                </a:solidFill>
              </a:rPr>
              <a:t>   </a:t>
            </a:r>
            <a:r>
              <a:rPr lang="zh-CN" altLang="en-US" sz="2200" b="0" dirty="0" smtClean="0">
                <a:solidFill>
                  <a:schemeClr val="tx1"/>
                </a:solidFill>
              </a:rPr>
              <a:t>    对</a:t>
            </a:r>
            <a:r>
              <a:rPr lang="zh-CN" altLang="en-US" sz="2200" b="0" dirty="0">
                <a:solidFill>
                  <a:schemeClr val="tx1"/>
                </a:solidFill>
              </a:rPr>
              <a:t>于</a:t>
            </a:r>
            <a:r>
              <a:rPr lang="en-US" altLang="zh-CN" sz="2200" dirty="0">
                <a:solidFill>
                  <a:schemeClr val="tx1"/>
                </a:solidFill>
              </a:rPr>
              <a:t>10</a:t>
            </a:r>
            <a:r>
              <a:rPr lang="en-US" altLang="zh-CN" sz="2200" baseline="30000" dirty="0">
                <a:solidFill>
                  <a:schemeClr val="tx1"/>
                </a:solidFill>
              </a:rPr>
              <a:t>17</a:t>
            </a:r>
            <a:r>
              <a:rPr lang="en-US" altLang="zh-CN" sz="2200" dirty="0">
                <a:solidFill>
                  <a:schemeClr val="tx1"/>
                </a:solidFill>
              </a:rPr>
              <a:t>eV</a:t>
            </a:r>
            <a:r>
              <a:rPr lang="zh-CN" altLang="en-US" sz="2200" dirty="0">
                <a:solidFill>
                  <a:schemeClr val="tx1"/>
                </a:solidFill>
              </a:rPr>
              <a:t>的</a:t>
            </a:r>
            <a:r>
              <a:rPr lang="zh-CN" altLang="en-US" sz="2200" b="0" dirty="0">
                <a:solidFill>
                  <a:schemeClr val="tx1"/>
                </a:solidFill>
              </a:rPr>
              <a:t>宇宙线来说（以距芯位</a:t>
            </a:r>
            <a:r>
              <a:rPr lang="en-US" altLang="zh-CN" sz="2200" b="0" dirty="0">
                <a:solidFill>
                  <a:schemeClr val="tx1"/>
                </a:solidFill>
              </a:rPr>
              <a:t>100m</a:t>
            </a:r>
            <a:r>
              <a:rPr lang="zh-CN" altLang="en-US" sz="2200" b="0" dirty="0">
                <a:solidFill>
                  <a:schemeClr val="tx1"/>
                </a:solidFill>
              </a:rPr>
              <a:t>为例），信号</a:t>
            </a:r>
            <a:r>
              <a:rPr lang="zh-CN" altLang="en-US" sz="2200" b="1" dirty="0">
                <a:solidFill>
                  <a:srgbClr val="FF0000"/>
                </a:solidFill>
              </a:rPr>
              <a:t>脉冲功率</a:t>
            </a:r>
            <a:r>
              <a:rPr lang="zh-CN" altLang="en-US" sz="2200" b="0" dirty="0">
                <a:solidFill>
                  <a:schemeClr val="tx1"/>
                </a:solidFill>
              </a:rPr>
              <a:t>主要分布在</a:t>
            </a:r>
            <a:r>
              <a:rPr lang="en-US" altLang="zh-CN" sz="2200" b="0" dirty="0">
                <a:solidFill>
                  <a:schemeClr val="tx1"/>
                </a:solidFill>
              </a:rPr>
              <a:t>1MHz---200MHz, </a:t>
            </a:r>
            <a:r>
              <a:rPr lang="zh-CN" altLang="en-US" sz="2200" b="0" dirty="0">
                <a:solidFill>
                  <a:schemeClr val="tx1"/>
                </a:solidFill>
              </a:rPr>
              <a:t>大于</a:t>
            </a:r>
            <a:r>
              <a:rPr lang="en-US" altLang="zh-CN" sz="2200" b="0" dirty="0">
                <a:solidFill>
                  <a:schemeClr val="tx1"/>
                </a:solidFill>
              </a:rPr>
              <a:t>200MHz</a:t>
            </a:r>
            <a:r>
              <a:rPr lang="zh-CN" altLang="en-US" sz="2200" b="0" dirty="0">
                <a:solidFill>
                  <a:schemeClr val="tx1"/>
                </a:solidFill>
              </a:rPr>
              <a:t>的信号衰减较快</a:t>
            </a:r>
            <a:r>
              <a:rPr lang="zh-CN" altLang="en-US" sz="2200" b="0" dirty="0" smtClean="0">
                <a:solidFill>
                  <a:schemeClr val="tx1"/>
                </a:solidFill>
              </a:rPr>
              <a:t>。</a:t>
            </a:r>
            <a:endParaRPr lang="en-US" altLang="zh-CN" sz="2200" b="0" dirty="0" smtClean="0">
              <a:solidFill>
                <a:schemeClr val="tx1"/>
              </a:solidFill>
            </a:endParaRPr>
          </a:p>
          <a:p>
            <a:r>
              <a:rPr lang="en-US" altLang="zh-CN" sz="2200" dirty="0"/>
              <a:t> </a:t>
            </a:r>
            <a:r>
              <a:rPr lang="en-US" altLang="zh-CN" sz="2200" dirty="0" smtClean="0"/>
              <a:t>     </a:t>
            </a:r>
            <a:r>
              <a:rPr lang="zh-CN" altLang="en-US" sz="2200" dirty="0" smtClean="0"/>
              <a:t>目</a:t>
            </a:r>
            <a:r>
              <a:rPr lang="zh-CN" altLang="en-US" sz="2200" dirty="0"/>
              <a:t>前国际上测量</a:t>
            </a:r>
            <a:r>
              <a:rPr lang="en-US" altLang="zh-CN" sz="2200" dirty="0"/>
              <a:t>EAS</a:t>
            </a:r>
            <a:r>
              <a:rPr lang="zh-CN" altLang="en-US" sz="2200" dirty="0"/>
              <a:t>射电信号的天线频率范围是：</a:t>
            </a:r>
            <a:r>
              <a:rPr lang="en-US" altLang="zh-CN" sz="2200" dirty="0"/>
              <a:t>20MHz---200MHz</a:t>
            </a:r>
            <a:r>
              <a:rPr lang="zh-CN" altLang="en-US" sz="2200" dirty="0" smtClean="0"/>
              <a:t>。</a:t>
            </a:r>
            <a:endParaRPr lang="zh-CN" altLang="en-US" sz="2200" dirty="0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4283968" y="239975"/>
            <a:ext cx="4188897" cy="44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altLang="zh-CN" sz="2200" b="1" dirty="0" smtClean="0"/>
              <a:t>EAS</a:t>
            </a:r>
            <a:r>
              <a:rPr lang="zh-CN" altLang="en-US" sz="2200" b="1" dirty="0"/>
              <a:t>射电信号功率分布（举例）</a:t>
            </a:r>
            <a:endParaRPr lang="zh-CN" altLang="en-GB" sz="2200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4006007"/>
            <a:ext cx="7772400" cy="719137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atin typeface="Times New Roman" pitchFamily="18" charset="0"/>
                <a:ea typeface="楷体_GB2312" pitchFamily="49" charset="-122"/>
              </a:rPr>
              <a:t>宇宙线</a:t>
            </a:r>
            <a:r>
              <a:rPr lang="zh-CN" altLang="en-US" sz="2400" b="1" dirty="0" smtClean="0">
                <a:ea typeface="楷体_GB2312" pitchFamily="49" charset="-122"/>
              </a:rPr>
              <a:t>射电探测的优点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9147" y="4725144"/>
            <a:ext cx="8977522" cy="198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defTabSz="449263" eaLnBrk="0" hangingPunct="0">
              <a:spcBef>
                <a:spcPct val="0"/>
              </a:spcBef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algn="l" defTabSz="449263" eaLnBrk="0" hangingPunct="0">
              <a:spcBef>
                <a:spcPct val="0"/>
              </a:spcBef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algn="l" defTabSz="449263" eaLnBrk="0" hangingPunct="0">
              <a:spcBef>
                <a:spcPct val="0"/>
              </a:spcBef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algn="l" defTabSz="449263" eaLnBrk="0" hangingPunct="0">
              <a:spcBef>
                <a:spcPct val="0"/>
              </a:spcBef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algn="l" defTabSz="449263" eaLnBrk="0" hangingPunct="0">
              <a:spcBef>
                <a:spcPct val="0"/>
              </a:spcBef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lnSpc>
                <a:spcPct val="115000"/>
              </a:lnSpc>
              <a:buClr>
                <a:srgbClr val="000099"/>
              </a:buClr>
              <a:buSzPct val="100000"/>
            </a:pPr>
            <a:r>
              <a:rPr lang="zh-CN" altLang="en-US" sz="2200" b="0" dirty="0">
                <a:solidFill>
                  <a:srgbClr val="000099"/>
                </a:solidFill>
                <a:latin typeface="楷体_GB2312" pitchFamily="49" charset="-122"/>
                <a:ea typeface="楷体_GB2312" pitchFamily="49" charset="-122"/>
              </a:rPr>
              <a:t>	</a:t>
            </a:r>
            <a:r>
              <a:rPr lang="zh-CN" altLang="en-US" sz="2200" b="0" dirty="0">
                <a:solidFill>
                  <a:schemeClr val="tx1"/>
                </a:solidFill>
              </a:rPr>
              <a:t/>
            </a:r>
            <a:br>
              <a:rPr lang="zh-CN" altLang="en-US" sz="2200" b="0" dirty="0">
                <a:solidFill>
                  <a:schemeClr val="tx1"/>
                </a:solidFill>
              </a:rPr>
            </a:br>
            <a:r>
              <a:rPr lang="en-US" altLang="zh-CN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 smtClean="0">
                <a:solidFill>
                  <a:schemeClr val="tx1"/>
                </a:solidFill>
              </a:rPr>
              <a:t>    </a:t>
            </a:r>
            <a:r>
              <a:rPr lang="zh-CN" altLang="en-US" sz="2200" dirty="0" smtClean="0">
                <a:solidFill>
                  <a:schemeClr val="tx1"/>
                </a:solidFill>
              </a:rPr>
              <a:t>● </a:t>
            </a:r>
            <a:r>
              <a:rPr lang="zh-CN" altLang="en-US" sz="2200" dirty="0" smtClean="0">
                <a:solidFill>
                  <a:schemeClr val="tx1"/>
                </a:solidFill>
                <a:ea typeface="楷体_GB2312" pitchFamily="49" charset="-122"/>
              </a:rPr>
              <a:t>射电</a:t>
            </a:r>
            <a:r>
              <a:rPr lang="zh-CN" altLang="en-US" sz="2200" dirty="0">
                <a:solidFill>
                  <a:schemeClr val="tx1"/>
                </a:solidFill>
                <a:ea typeface="楷体_GB2312" pitchFamily="49" charset="-122"/>
              </a:rPr>
              <a:t>天线</a:t>
            </a:r>
            <a:r>
              <a:rPr lang="zh-CN" altLang="en-US" sz="2200" b="1" dirty="0">
                <a:solidFill>
                  <a:schemeClr val="tx1"/>
                </a:solidFill>
                <a:ea typeface="楷体_GB2312" pitchFamily="49" charset="-122"/>
              </a:rPr>
              <a:t>造价较低</a:t>
            </a:r>
            <a:r>
              <a:rPr lang="zh-CN" altLang="en-US" sz="2200" dirty="0">
                <a:solidFill>
                  <a:schemeClr val="tx1"/>
                </a:solidFill>
                <a:ea typeface="楷体_GB2312" pitchFamily="49" charset="-122"/>
              </a:rPr>
              <a:t>，</a:t>
            </a:r>
            <a:r>
              <a:rPr lang="zh-CN" altLang="en-US" sz="2200" b="1" dirty="0">
                <a:solidFill>
                  <a:srgbClr val="FF0000"/>
                </a:solidFill>
                <a:ea typeface="楷体_GB2312" pitchFamily="49" charset="-122"/>
              </a:rPr>
              <a:t>容易把探测</a:t>
            </a:r>
            <a:r>
              <a:rPr lang="zh-CN" altLang="en-US" sz="2200" b="1" dirty="0" smtClean="0">
                <a:solidFill>
                  <a:srgbClr val="FF0000"/>
                </a:solidFill>
                <a:ea typeface="楷体_GB2312" pitchFamily="49" charset="-122"/>
              </a:rPr>
              <a:t>器覆盖面</a:t>
            </a:r>
            <a:r>
              <a:rPr lang="zh-CN" altLang="en-US" sz="2200" b="1" dirty="0">
                <a:solidFill>
                  <a:srgbClr val="FF0000"/>
                </a:solidFill>
                <a:ea typeface="楷体_GB2312" pitchFamily="49" charset="-122"/>
              </a:rPr>
              <a:t>积做</a:t>
            </a:r>
            <a:r>
              <a:rPr lang="zh-CN" altLang="en-US" sz="2200" b="1" dirty="0" smtClean="0">
                <a:solidFill>
                  <a:srgbClr val="FF0000"/>
                </a:solidFill>
                <a:ea typeface="楷体_GB2312" pitchFamily="49" charset="-122"/>
              </a:rPr>
              <a:t>大</a:t>
            </a:r>
            <a:r>
              <a:rPr lang="zh-CN" altLang="en-US" sz="2200" b="0" dirty="0" smtClean="0">
                <a:solidFill>
                  <a:schemeClr val="tx1"/>
                </a:solidFill>
                <a:ea typeface="楷体_GB2312" pitchFamily="49" charset="-122"/>
              </a:rPr>
              <a:t>。</a:t>
            </a:r>
            <a:endParaRPr lang="en-US" altLang="zh-CN" sz="2200" b="0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lnSpc>
                <a:spcPct val="115000"/>
              </a:lnSpc>
              <a:buClr>
                <a:srgbClr val="000099"/>
              </a:buClr>
              <a:buSzPct val="100000"/>
              <a:buFont typeface="Arial" pitchFamily="34" charset="0"/>
              <a:buNone/>
            </a:pPr>
            <a:r>
              <a:rPr lang="zh-CN" altLang="en-US" sz="2200" dirty="0" smtClean="0">
                <a:solidFill>
                  <a:schemeClr val="tx1"/>
                </a:solidFill>
              </a:rPr>
              <a:t>     ● 探测器</a:t>
            </a:r>
            <a:r>
              <a:rPr lang="zh-CN" altLang="en-US" sz="2200" b="1" dirty="0" smtClean="0">
                <a:solidFill>
                  <a:schemeClr val="tx1"/>
                </a:solidFill>
                <a:ea typeface="楷体_GB2312" pitchFamily="49" charset="-122"/>
              </a:rPr>
              <a:t>性</a:t>
            </a:r>
            <a:r>
              <a:rPr lang="zh-CN" altLang="en-US" sz="2200" b="1" dirty="0">
                <a:solidFill>
                  <a:schemeClr val="tx1"/>
                </a:solidFill>
                <a:ea typeface="楷体_GB2312" pitchFamily="49" charset="-122"/>
              </a:rPr>
              <a:t>能稳</a:t>
            </a:r>
            <a:r>
              <a:rPr lang="zh-CN" altLang="en-US" sz="2200" b="1" dirty="0" smtClean="0">
                <a:solidFill>
                  <a:schemeClr val="tx1"/>
                </a:solidFill>
                <a:ea typeface="楷体_GB2312" pitchFamily="49" charset="-122"/>
              </a:rPr>
              <a:t>定</a:t>
            </a:r>
            <a:r>
              <a:rPr lang="zh-CN" altLang="en-US" sz="2200" dirty="0" smtClean="0">
                <a:solidFill>
                  <a:schemeClr val="tx1"/>
                </a:solidFill>
                <a:ea typeface="楷体_GB2312" pitchFamily="49" charset="-122"/>
              </a:rPr>
              <a:t>，</a:t>
            </a:r>
            <a:r>
              <a:rPr lang="zh-CN" altLang="en-US" sz="2200" b="1" dirty="0" smtClean="0">
                <a:solidFill>
                  <a:srgbClr val="FF0000"/>
                </a:solidFill>
                <a:ea typeface="楷体_GB2312" pitchFamily="49" charset="-122"/>
              </a:rPr>
              <a:t>能</a:t>
            </a:r>
            <a:r>
              <a:rPr lang="zh-CN" altLang="en-US" sz="2200" b="1" dirty="0">
                <a:solidFill>
                  <a:srgbClr val="FF0000"/>
                </a:solidFill>
                <a:ea typeface="楷体_GB2312" pitchFamily="49" charset="-122"/>
              </a:rPr>
              <a:t>全天候工</a:t>
            </a:r>
            <a:r>
              <a:rPr lang="zh-CN" altLang="en-US" sz="2200" b="1" dirty="0" smtClean="0">
                <a:solidFill>
                  <a:srgbClr val="FF0000"/>
                </a:solidFill>
                <a:ea typeface="楷体_GB2312" pitchFamily="49" charset="-122"/>
              </a:rPr>
              <a:t>作</a:t>
            </a:r>
            <a:r>
              <a:rPr lang="zh-CN" altLang="en-US" sz="2200" dirty="0" smtClean="0">
                <a:solidFill>
                  <a:schemeClr val="tx1"/>
                </a:solidFill>
                <a:ea typeface="楷体_GB2312" pitchFamily="49" charset="-122"/>
              </a:rPr>
              <a:t>。</a:t>
            </a:r>
            <a:endParaRPr lang="en-US" altLang="zh-CN" sz="2200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lnSpc>
                <a:spcPct val="115000"/>
              </a:lnSpc>
              <a:buClr>
                <a:srgbClr val="000099"/>
              </a:buClr>
              <a:buSzPct val="100000"/>
              <a:buFont typeface="Arial" pitchFamily="34" charset="0"/>
              <a:buNone/>
            </a:pPr>
            <a:r>
              <a:rPr lang="en-US" altLang="zh-CN" sz="2200" dirty="0" smtClean="0">
                <a:solidFill>
                  <a:schemeClr val="tx1"/>
                </a:solidFill>
                <a:ea typeface="楷体_GB2312" pitchFamily="49" charset="-122"/>
              </a:rPr>
              <a:t>     </a:t>
            </a:r>
            <a:r>
              <a:rPr lang="zh-CN" altLang="en-US" sz="2200" dirty="0" smtClean="0">
                <a:solidFill>
                  <a:schemeClr val="tx1"/>
                </a:solidFill>
              </a:rPr>
              <a:t>● 射电信号</a:t>
            </a:r>
            <a:r>
              <a:rPr lang="zh-CN" altLang="en-US" sz="2200" dirty="0">
                <a:solidFill>
                  <a:schemeClr val="tx1"/>
                </a:solidFill>
              </a:rPr>
              <a:t>在</a:t>
            </a:r>
            <a:r>
              <a:rPr lang="zh-CN" altLang="en-US" sz="2200" dirty="0" smtClean="0">
                <a:solidFill>
                  <a:schemeClr val="tx1"/>
                </a:solidFill>
              </a:rPr>
              <a:t>大</a:t>
            </a:r>
            <a:r>
              <a:rPr lang="zh-CN" altLang="en-US" sz="2200" dirty="0">
                <a:solidFill>
                  <a:schemeClr val="tx1"/>
                </a:solidFill>
              </a:rPr>
              <a:t>气中传播时</a:t>
            </a:r>
            <a:r>
              <a:rPr lang="zh-CN" altLang="en-US" sz="2200" b="1" dirty="0" smtClean="0">
                <a:solidFill>
                  <a:schemeClr val="tx1"/>
                </a:solidFill>
              </a:rPr>
              <a:t>没有衰减</a:t>
            </a:r>
            <a:r>
              <a:rPr lang="zh-CN" altLang="en-US" sz="2200" dirty="0" smtClean="0">
                <a:solidFill>
                  <a:schemeClr val="tx1"/>
                </a:solidFill>
                <a:ea typeface="楷体_GB2312" pitchFamily="49" charset="-122"/>
              </a:rPr>
              <a:t>。</a:t>
            </a:r>
            <a:endParaRPr lang="zh-CN" altLang="en-US" sz="2200" dirty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lnSpc>
                <a:spcPct val="115000"/>
              </a:lnSpc>
              <a:buClr>
                <a:srgbClr val="000099"/>
              </a:buClr>
              <a:buSzPct val="100000"/>
              <a:buFont typeface="Arial" pitchFamily="34" charset="0"/>
              <a:buNone/>
            </a:pPr>
            <a:r>
              <a:rPr lang="zh-CN" altLang="en-US" sz="2200" dirty="0" smtClean="0">
                <a:solidFill>
                  <a:schemeClr val="tx1"/>
                </a:solidFill>
              </a:rPr>
              <a:t>     ● 可以探测斜入射的中微子事例</a:t>
            </a:r>
            <a:r>
              <a:rPr lang="zh-CN" altLang="en-US" sz="2200" dirty="0" smtClean="0">
                <a:solidFill>
                  <a:schemeClr val="tx1"/>
                </a:solidFill>
                <a:ea typeface="楷体_GB2312" pitchFamily="49" charset="-122"/>
              </a:rPr>
              <a:t>。</a:t>
            </a:r>
            <a:endParaRPr lang="en-US" altLang="zh-CN" sz="2200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lnSpc>
                <a:spcPct val="115000"/>
              </a:lnSpc>
              <a:buClr>
                <a:srgbClr val="000099"/>
              </a:buClr>
              <a:buSzPct val="100000"/>
              <a:buFont typeface="Arial" pitchFamily="34" charset="0"/>
              <a:buNone/>
            </a:pPr>
            <a:r>
              <a:rPr lang="zh-CN" altLang="en-US" sz="2200" b="0" dirty="0">
                <a:solidFill>
                  <a:srgbClr val="000099"/>
                </a:solidFill>
                <a:ea typeface="楷体_GB2312" pitchFamily="49" charset="-122"/>
              </a:rPr>
              <a:t>	</a:t>
            </a:r>
            <a:endParaRPr lang="zh-CN" altLang="en-US" sz="2200" b="0" dirty="0">
              <a:solidFill>
                <a:srgbClr val="FF3300"/>
              </a:solidFill>
              <a:ea typeface="楷体_GB2312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smtClean="0">
                <a:ea typeface="宋体" pitchFamily="2" charset="-122"/>
              </a:rPr>
              <a:t>To understand the sources of cosmic rays …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277938"/>
            <a:ext cx="2009775" cy="4894262"/>
          </a:xfrm>
        </p:spPr>
        <p:txBody>
          <a:bodyPr/>
          <a:lstStyle/>
          <a:p>
            <a:r>
              <a:rPr lang="de-DE" altLang="zh-CN" smtClean="0">
                <a:ea typeface="宋体" pitchFamily="2" charset="-122"/>
              </a:rPr>
              <a:t>we need to know their</a:t>
            </a:r>
          </a:p>
          <a:p>
            <a:pPr lvl="1"/>
            <a:r>
              <a:rPr lang="de-DE" altLang="zh-CN" smtClean="0">
                <a:ea typeface="宋体" pitchFamily="2" charset="-122"/>
              </a:rPr>
              <a:t>arrival direction</a:t>
            </a:r>
          </a:p>
          <a:p>
            <a:pPr lvl="1"/>
            <a:r>
              <a:rPr lang="de-DE" altLang="zh-CN" smtClean="0">
                <a:ea typeface="宋体" pitchFamily="2" charset="-122"/>
              </a:rPr>
              <a:t>energy</a:t>
            </a:r>
          </a:p>
          <a:p>
            <a:pPr lvl="1"/>
            <a:r>
              <a:rPr lang="de-DE" altLang="zh-CN" smtClean="0">
                <a:ea typeface="宋体" pitchFamily="2" charset="-122"/>
              </a:rPr>
              <a:t>and mass</a:t>
            </a:r>
          </a:p>
          <a:p>
            <a:r>
              <a:rPr lang="de-DE" altLang="zh-CN" smtClean="0">
                <a:ea typeface="宋体" pitchFamily="2" charset="-122"/>
              </a:rPr>
              <a:t>we need large statistics</a:t>
            </a:r>
          </a:p>
          <a:p>
            <a:pPr lvl="1"/>
            <a:r>
              <a:rPr lang="de-DE" altLang="zh-CN" smtClean="0">
                <a:ea typeface="宋体" pitchFamily="2" charset="-122"/>
              </a:rPr>
              <a:t>large effective areas and high duty cycles</a:t>
            </a:r>
          </a:p>
        </p:txBody>
      </p:sp>
      <p:sp>
        <p:nvSpPr>
          <p:cNvPr id="512005" name="Text Box 5"/>
          <p:cNvSpPr txBox="1">
            <a:spLocks noChangeArrowheads="1"/>
          </p:cNvSpPr>
          <p:nvPr/>
        </p:nvSpPr>
        <p:spPr bwMode="auto">
          <a:xfrm>
            <a:off x="6970713" y="5824538"/>
            <a:ext cx="1790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sz="1400" smtClean="0">
                <a:solidFill>
                  <a:srgbClr val="000099"/>
                </a:solidFill>
                <a:ea typeface="宋体" pitchFamily="2" charset="-122"/>
              </a:rPr>
              <a:t>diagram by R. Engel</a:t>
            </a:r>
          </a:p>
        </p:txBody>
      </p:sp>
      <p:pic>
        <p:nvPicPr>
          <p:cNvPr id="5120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3"/>
          <a:stretch>
            <a:fillRect/>
          </a:stretch>
        </p:blipFill>
        <p:spPr bwMode="auto">
          <a:xfrm>
            <a:off x="2525713" y="1114425"/>
            <a:ext cx="6351587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07" name="Rectangle 7"/>
          <p:cNvSpPr>
            <a:spLocks noChangeArrowheads="1"/>
          </p:cNvSpPr>
          <p:nvPr/>
        </p:nvSpPr>
        <p:spPr bwMode="auto">
          <a:xfrm>
            <a:off x="5988050" y="3198813"/>
            <a:ext cx="1546225" cy="488950"/>
          </a:xfrm>
          <a:prstGeom prst="rect">
            <a:avLst/>
          </a:prstGeom>
          <a:solidFill>
            <a:srgbClr val="FF00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sz="2000" b="1" smtClean="0">
                <a:solidFill>
                  <a:srgbClr val="FFFFFF"/>
                </a:solidFill>
                <a:ea typeface="宋体" pitchFamily="2" charset="-122"/>
              </a:rPr>
              <a:t>RADIO</a:t>
            </a:r>
          </a:p>
        </p:txBody>
      </p:sp>
      <p:sp>
        <p:nvSpPr>
          <p:cNvPr id="512009" name="Rectangle 9"/>
          <p:cNvSpPr>
            <a:spLocks noChangeArrowheads="1"/>
          </p:cNvSpPr>
          <p:nvPr/>
        </p:nvSpPr>
        <p:spPr bwMode="auto">
          <a:xfrm>
            <a:off x="7596188" y="3198813"/>
            <a:ext cx="90487" cy="488950"/>
          </a:xfrm>
          <a:prstGeom prst="rect">
            <a:avLst/>
          </a:prstGeom>
          <a:solidFill>
            <a:srgbClr val="FF00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z="2000" b="1" smtClean="0">
              <a:solidFill>
                <a:srgbClr val="FFFFFF"/>
              </a:solidFill>
            </a:endParaRPr>
          </a:p>
        </p:txBody>
      </p:sp>
      <p:sp>
        <p:nvSpPr>
          <p:cNvPr id="512010" name="Rectangle 10"/>
          <p:cNvSpPr>
            <a:spLocks noChangeArrowheads="1"/>
          </p:cNvSpPr>
          <p:nvPr/>
        </p:nvSpPr>
        <p:spPr bwMode="auto">
          <a:xfrm>
            <a:off x="7773988" y="3198813"/>
            <a:ext cx="68262" cy="488950"/>
          </a:xfrm>
          <a:prstGeom prst="rect">
            <a:avLst/>
          </a:prstGeom>
          <a:solidFill>
            <a:srgbClr val="FF00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z="2000" b="1" smtClean="0">
              <a:solidFill>
                <a:srgbClr val="FFFFFF"/>
              </a:solidFill>
            </a:endParaRPr>
          </a:p>
        </p:txBody>
      </p:sp>
      <p:sp>
        <p:nvSpPr>
          <p:cNvPr id="512011" name="Rectangle 11"/>
          <p:cNvSpPr>
            <a:spLocks noChangeArrowheads="1"/>
          </p:cNvSpPr>
          <p:nvPr/>
        </p:nvSpPr>
        <p:spPr bwMode="auto">
          <a:xfrm>
            <a:off x="7926388" y="3198813"/>
            <a:ext cx="42862" cy="488950"/>
          </a:xfrm>
          <a:prstGeom prst="rect">
            <a:avLst/>
          </a:prstGeom>
          <a:solidFill>
            <a:srgbClr val="FF00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z="20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7" grpId="0" animBg="1"/>
      <p:bldP spid="512009" grpId="0" animBg="1"/>
      <p:bldP spid="512010" grpId="0" animBg="1"/>
      <p:bldP spid="5120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049" y="1259620"/>
            <a:ext cx="2010831" cy="657212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ym typeface="Gill Sans" charset="0"/>
              </a:rPr>
              <a:t>21cm array </a:t>
            </a:r>
            <a:endParaRPr lang="fr-F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96449"/>
            <a:ext cx="3070895" cy="363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3"/>
          <a:stretch/>
        </p:blipFill>
        <p:spPr bwMode="auto">
          <a:xfrm>
            <a:off x="645500" y="260648"/>
            <a:ext cx="604604" cy="64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0104" y="5793635"/>
            <a:ext cx="7423598" cy="494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42949" y="6395203"/>
            <a:ext cx="5766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East</a:t>
            </a:r>
            <a:endParaRPr lang="fr-FR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6395203"/>
            <a:ext cx="6708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West</a:t>
            </a:r>
            <a:endParaRPr lang="fr-F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346531"/>
            <a:ext cx="7954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North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6332487"/>
            <a:ext cx="744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South</a:t>
            </a:r>
            <a:endParaRPr lang="fr-FR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2845" y="443325"/>
            <a:ext cx="0" cy="609390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496" y="319151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4 km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250104" y="6359871"/>
            <a:ext cx="721116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83938" y="6440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</a:t>
            </a:r>
            <a:r>
              <a:rPr lang="fr-FR" b="1" dirty="0" smtClean="0"/>
              <a:t> km</a:t>
            </a:r>
            <a:endParaRPr lang="en-US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59633" y="630275"/>
            <a:ext cx="7359950" cy="494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altLang="zh-CN" sz="2400" b="1" dirty="0" smtClean="0"/>
              <a:t>(</a:t>
            </a:r>
            <a:r>
              <a:rPr lang="en-US" altLang="zh-CN" sz="2400" b="1" dirty="0" err="1" smtClean="0"/>
              <a:t>Tianshan</a:t>
            </a:r>
            <a:r>
              <a:rPr lang="en-US" altLang="zh-CN" sz="2400" b="1" dirty="0" smtClean="0"/>
              <a:t> </a:t>
            </a:r>
            <a:r>
              <a:rPr lang="en-US" altLang="zh-CN" sz="2400" b="1" dirty="0"/>
              <a:t>Radio Experiment for Neutrino </a:t>
            </a:r>
            <a:r>
              <a:rPr lang="en-US" altLang="zh-CN" sz="2400" b="1" dirty="0" smtClean="0"/>
              <a:t>Detection) </a:t>
            </a:r>
          </a:p>
        </p:txBody>
      </p:sp>
      <p:grpSp>
        <p:nvGrpSpPr>
          <p:cNvPr id="29" name="Groupe 22"/>
          <p:cNvGrpSpPr/>
          <p:nvPr/>
        </p:nvGrpSpPr>
        <p:grpSpPr>
          <a:xfrm>
            <a:off x="4427984" y="1505698"/>
            <a:ext cx="4670296" cy="4250725"/>
            <a:chOff x="4510216" y="1285102"/>
            <a:chExt cx="4670296" cy="4250725"/>
          </a:xfrm>
        </p:grpSpPr>
        <p:grpSp>
          <p:nvGrpSpPr>
            <p:cNvPr id="30" name="Group 12"/>
            <p:cNvGrpSpPr/>
            <p:nvPr/>
          </p:nvGrpSpPr>
          <p:grpSpPr>
            <a:xfrm>
              <a:off x="4510216" y="1285102"/>
              <a:ext cx="4670296" cy="4250725"/>
              <a:chOff x="4405429" y="2437230"/>
              <a:chExt cx="4670296" cy="4250725"/>
            </a:xfrm>
          </p:grpSpPr>
          <p:pic>
            <p:nvPicPr>
              <p:cNvPr id="35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4" t="6235" r="7548" b="2688"/>
              <a:stretch/>
            </p:blipFill>
            <p:spPr>
              <a:xfrm>
                <a:off x="4405429" y="2437230"/>
                <a:ext cx="4670296" cy="425072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5031646" y="2609043"/>
                <a:ext cx="1320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Short </a:t>
                </a:r>
                <a:r>
                  <a:rPr lang="fr-FR" dirty="0" err="1" smtClean="0"/>
                  <a:t>waves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71590" y="3657805"/>
                <a:ext cx="1175322" cy="64633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/>
                  <a:t>TREND </a:t>
                </a:r>
              </a:p>
              <a:p>
                <a:pPr algn="ctr"/>
                <a:r>
                  <a:rPr lang="fr-FR" b="1" dirty="0" smtClean="0"/>
                  <a:t>@ </a:t>
                </a:r>
                <a:r>
                  <a:rPr lang="fr-FR" b="1" dirty="0" err="1" smtClean="0"/>
                  <a:t>Ulastai</a:t>
                </a:r>
                <a:endParaRPr lang="en-US" b="1" dirty="0"/>
              </a:p>
            </p:txBody>
          </p:sp>
        </p:grpSp>
        <p:grpSp>
          <p:nvGrpSpPr>
            <p:cNvPr id="31" name="Groupe 20"/>
            <p:cNvGrpSpPr/>
            <p:nvPr/>
          </p:nvGrpSpPr>
          <p:grpSpPr>
            <a:xfrm>
              <a:off x="7452320" y="1412776"/>
              <a:ext cx="1656184" cy="1015663"/>
              <a:chOff x="7380312" y="1484784"/>
              <a:chExt cx="1656184" cy="1015663"/>
            </a:xfrm>
          </p:grpSpPr>
          <p:cxnSp>
            <p:nvCxnSpPr>
              <p:cNvPr id="32" name="Connecteur droit 6"/>
              <p:cNvCxnSpPr/>
              <p:nvPr/>
            </p:nvCxnSpPr>
            <p:spPr>
              <a:xfrm>
                <a:off x="7380312" y="1628800"/>
                <a:ext cx="432048" cy="0"/>
              </a:xfrm>
              <a:prstGeom prst="lin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11"/>
              <p:cNvSpPr txBox="1"/>
              <p:nvPr/>
            </p:nvSpPr>
            <p:spPr>
              <a:xfrm>
                <a:off x="7816095" y="1484784"/>
                <a:ext cx="12204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/>
                  <a:t>Simulated</a:t>
                </a:r>
                <a:r>
                  <a:rPr lang="fr-FR" sz="1200" b="1" dirty="0" smtClean="0"/>
                  <a:t> </a:t>
                </a:r>
              </a:p>
              <a:p>
                <a:r>
                  <a:rPr lang="fr-FR" sz="1200" b="1" dirty="0" err="1" smtClean="0"/>
                  <a:t>galactic</a:t>
                </a:r>
                <a:r>
                  <a:rPr lang="fr-FR" sz="1200" b="1" dirty="0" smtClean="0"/>
                  <a:t> </a:t>
                </a:r>
                <a:r>
                  <a:rPr lang="fr-FR" sz="1200" b="1" dirty="0" err="1" smtClean="0"/>
                  <a:t>bckgd</a:t>
                </a:r>
                <a:endParaRPr lang="fr-FR" sz="1200" b="1" dirty="0" smtClean="0"/>
              </a:p>
              <a:p>
                <a:endParaRPr lang="fr-FR" sz="1200" b="1" dirty="0"/>
              </a:p>
              <a:p>
                <a:r>
                  <a:rPr lang="fr-FR" sz="1200" b="1" dirty="0" err="1" smtClean="0"/>
                  <a:t>Measured</a:t>
                </a:r>
                <a:r>
                  <a:rPr lang="fr-FR" sz="1200" b="1" dirty="0" smtClean="0"/>
                  <a:t> </a:t>
                </a:r>
                <a:r>
                  <a:rPr lang="fr-FR" sz="1200" b="1" dirty="0" err="1" smtClean="0"/>
                  <a:t>bckgd</a:t>
                </a:r>
                <a:r>
                  <a:rPr lang="fr-FR" sz="1200" b="1" dirty="0" smtClean="0"/>
                  <a:t> noise</a:t>
                </a:r>
                <a:endParaRPr lang="fr-FR" sz="1200" b="1" dirty="0"/>
              </a:p>
            </p:txBody>
          </p:sp>
          <p:cxnSp>
            <p:nvCxnSpPr>
              <p:cNvPr id="34" name="Connecteur droit 21"/>
              <p:cNvCxnSpPr/>
              <p:nvPr/>
            </p:nvCxnSpPr>
            <p:spPr>
              <a:xfrm>
                <a:off x="7380312" y="2204864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矩形 2"/>
          <p:cNvSpPr/>
          <p:nvPr/>
        </p:nvSpPr>
        <p:spPr>
          <a:xfrm>
            <a:off x="3769315" y="-171400"/>
            <a:ext cx="2060179" cy="8790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3600" b="1" dirty="0"/>
              <a:t>2. TREND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err="1" smtClean="0">
                <a:ea typeface="宋体" pitchFamily="2" charset="-122"/>
              </a:rPr>
              <a:t>IceCube</a:t>
            </a:r>
            <a:r>
              <a:rPr lang="en-US" altLang="zh-CN" sz="4000" b="1" dirty="0" smtClean="0">
                <a:ea typeface="宋体" pitchFamily="2" charset="-122"/>
              </a:rPr>
              <a:t> :</a:t>
            </a:r>
            <a:r>
              <a:rPr lang="en-US" altLang="zh-CN" sz="4000" dirty="0">
                <a:ea typeface="宋体" pitchFamily="2" charset="-122"/>
              </a:rPr>
              <a:t/>
            </a:r>
            <a:br>
              <a:rPr lang="en-US" altLang="zh-CN" sz="4000" dirty="0">
                <a:ea typeface="宋体" pitchFamily="2" charset="-122"/>
              </a:rPr>
            </a:br>
            <a:r>
              <a:rPr lang="en-US" altLang="zh-CN" sz="4000" dirty="0">
                <a:ea typeface="宋体" pitchFamily="2" charset="-122"/>
              </a:rPr>
              <a:t>Diffuse neutrinos </a:t>
            </a:r>
            <a:r>
              <a:rPr lang="en-US" altLang="zh-CN" sz="4000" dirty="0" smtClean="0">
                <a:ea typeface="宋体" pitchFamily="2" charset="-122"/>
              </a:rPr>
              <a:t>discovery</a:t>
            </a:r>
            <a:endParaRPr lang="en-US" altLang="zh-CN" sz="4000" dirty="0">
              <a:ea typeface="宋体" pitchFamily="2" charset="-122"/>
            </a:endParaRPr>
          </a:p>
        </p:txBody>
      </p:sp>
      <p:pic>
        <p:nvPicPr>
          <p:cNvPr id="4270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4995"/>
            <a:ext cx="8856984" cy="418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CN" sz="4000" dirty="0">
                <a:ea typeface="宋体" pitchFamily="2" charset="-122"/>
              </a:rPr>
              <a:t>Where are HE neutrinos from?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5105400" cy="3048000"/>
          </a:xfrm>
        </p:spPr>
        <p:txBody>
          <a:bodyPr/>
          <a:lstStyle/>
          <a:p>
            <a:r>
              <a:rPr lang="en-US" altLang="zh-CN" sz="1800">
                <a:ea typeface="宋体" pitchFamily="2" charset="-122"/>
              </a:rPr>
              <a:t>Galactic origin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Diffuse emission (from CR propagation)?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Galactic point sources?</a:t>
            </a:r>
          </a:p>
          <a:p>
            <a:r>
              <a:rPr lang="en-US" altLang="zh-CN" sz="1800">
                <a:ea typeface="宋体" pitchFamily="2" charset="-122"/>
              </a:rPr>
              <a:t>Extragalactic origin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(Diffuse emission from CR propagation?)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Gamma ray bursts?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Active galactic nuclei jets/cores?</a:t>
            </a:r>
          </a:p>
          <a:p>
            <a:pPr lvl="1"/>
            <a:r>
              <a:rPr lang="en-US" altLang="zh-CN" sz="1800">
                <a:ea typeface="宋体" pitchFamily="2" charset="-122"/>
              </a:rPr>
              <a:t>Star forming/starburst galaxies? </a:t>
            </a:r>
          </a:p>
          <a:p>
            <a:pPr lvl="1"/>
            <a:endParaRPr lang="en-US" altLang="zh-CN" sz="1600">
              <a:solidFill>
                <a:srgbClr val="FF3300"/>
              </a:solidFill>
              <a:ea typeface="宋体" pitchFamily="2" charset="-122"/>
            </a:endParaRPr>
          </a:p>
        </p:txBody>
      </p:sp>
      <p:pic>
        <p:nvPicPr>
          <p:cNvPr id="394244" name="Picture 4" descr="image001(07-09-21-09-4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17430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5" name="Picture 5" descr="Femri_5_y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7484" b="4561"/>
          <a:stretch>
            <a:fillRect/>
          </a:stretch>
        </p:blipFill>
        <p:spPr bwMode="auto">
          <a:xfrm>
            <a:off x="5715000" y="1295400"/>
            <a:ext cx="29718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6" name="Picture 6" descr="mesza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32766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4247" name="Picture 7" descr="th?&amp;id=O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4495800"/>
            <a:ext cx="16922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8" name="Picture 8" descr="th?&amp;id=O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71800"/>
            <a:ext cx="14462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9" name="Picture 9" descr="th?&amp;id=OI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5334"/>
          <a:stretch>
            <a:fillRect/>
          </a:stretch>
        </p:blipFill>
        <p:spPr bwMode="auto">
          <a:xfrm>
            <a:off x="5562600" y="3024188"/>
            <a:ext cx="1752600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2570053" y="2025874"/>
            <a:ext cx="2352610" cy="100811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 rot="287593">
            <a:off x="2481887" y="2753879"/>
            <a:ext cx="8665018" cy="5002364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black-hole-emitting-jet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13015">
            <a:off x="-180203" y="3056758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2118114" y="2899846"/>
            <a:ext cx="100805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n</a:t>
            </a:r>
            <a:r>
              <a:rPr lang="en-US" sz="4400" baseline="-250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t</a:t>
            </a:r>
            <a:endParaRPr lang="en-US" sz="4400" baseline="-6000" dirty="0">
              <a:solidFill>
                <a:srgbClr val="FF0000"/>
              </a:solidFill>
              <a:latin typeface="华文仿宋" charset="0"/>
              <a:ea typeface="华文仿宋" charset="0"/>
              <a:cs typeface="华文仿宋" charset="0"/>
              <a:sym typeface="华文仿宋" charset="0"/>
            </a:endParaRPr>
          </a:p>
        </p:txBody>
      </p:sp>
      <p:sp>
        <p:nvSpPr>
          <p:cNvPr id="13" name="Éclair 12"/>
          <p:cNvSpPr>
            <a:spLocks noChangeAspect="1"/>
          </p:cNvSpPr>
          <p:nvPr/>
        </p:nvSpPr>
        <p:spPr>
          <a:xfrm>
            <a:off x="7431746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clair 13"/>
          <p:cNvSpPr>
            <a:spLocks noChangeAspect="1"/>
          </p:cNvSpPr>
          <p:nvPr/>
        </p:nvSpPr>
        <p:spPr>
          <a:xfrm>
            <a:off x="7975729" y="3106277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clair 14"/>
          <p:cNvSpPr>
            <a:spLocks noChangeAspect="1"/>
          </p:cNvSpPr>
          <p:nvPr/>
        </p:nvSpPr>
        <p:spPr>
          <a:xfrm>
            <a:off x="8599487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clair 15"/>
          <p:cNvSpPr>
            <a:spLocks noChangeAspect="1"/>
          </p:cNvSpPr>
          <p:nvPr/>
        </p:nvSpPr>
        <p:spPr>
          <a:xfrm>
            <a:off x="8992724" y="2925163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40889" y="116632"/>
            <a:ext cx="4903111" cy="123386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6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6200000">
            <a:off x="3201434" y="311041"/>
            <a:ext cx="1089848" cy="1008112"/>
          </a:xfrm>
          <a:prstGeom prst="rect">
            <a:avLst/>
          </a:prstGeom>
          <a:gradFill flip="none" rotWithShape="1">
            <a:gsLst>
              <a:gs pos="47000">
                <a:srgbClr val="000000">
                  <a:alpha val="0"/>
                </a:srgbClr>
              </a:gs>
              <a:gs pos="76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" r="15742"/>
          <a:stretch/>
        </p:blipFill>
        <p:spPr bwMode="auto">
          <a:xfrm>
            <a:off x="4248149" y="1331788"/>
            <a:ext cx="4895851" cy="30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>
            <a:stCxn id="12" idx="1"/>
          </p:cNvCxnSpPr>
          <p:nvPr/>
        </p:nvCxnSpPr>
        <p:spPr>
          <a:xfrm flipH="1">
            <a:off x="1489951" y="3293618"/>
            <a:ext cx="2846474" cy="613355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proton_10TeV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5509810">
            <a:off x="6862754" y="1137444"/>
            <a:ext cx="1743403" cy="2819760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7" idx="3"/>
          </p:cNvCxnSpPr>
          <p:nvPr/>
        </p:nvCxnSpPr>
        <p:spPr>
          <a:xfrm flipH="1">
            <a:off x="4422521" y="2845788"/>
            <a:ext cx="1933896" cy="42560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0683" y="4506036"/>
            <a:ext cx="6300193" cy="2318457"/>
          </a:xfrm>
        </p:spPr>
        <p:txBody>
          <a:bodyPr>
            <a:normAutofit fontScale="70000" lnSpcReduction="20000"/>
          </a:bodyPr>
          <a:lstStyle/>
          <a:p>
            <a:pPr marL="109728" indent="0">
              <a:buClrTx/>
              <a:buNone/>
            </a:pPr>
            <a:r>
              <a:rPr lang="zh-CN" altLang="en-US" dirty="0" smtClean="0"/>
              <a:t>岩石靶</a:t>
            </a:r>
            <a:r>
              <a:rPr lang="fr-FR" dirty="0" smtClean="0"/>
              <a:t>:</a:t>
            </a:r>
          </a:p>
          <a:p>
            <a:pPr>
              <a:buClrTx/>
            </a:pPr>
            <a:r>
              <a:rPr lang="zh-CN" altLang="en-US" dirty="0"/>
              <a:t>原理</a:t>
            </a:r>
            <a:r>
              <a:rPr lang="fr-FR" dirty="0" smtClean="0"/>
              <a:t>:</a:t>
            </a:r>
          </a:p>
          <a:p>
            <a:pPr lvl="1">
              <a:buClrTx/>
            </a:pPr>
            <a:r>
              <a:rPr lang="fr-FR" sz="2400" dirty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fr-FR" sz="2400" dirty="0" smtClean="0">
                <a:solidFill>
                  <a:schemeClr val="tx1"/>
                </a:solidFill>
              </a:rPr>
              <a:t>-</a:t>
            </a:r>
            <a:r>
              <a:rPr lang="fr-FR" sz="2400" dirty="0" err="1" smtClean="0">
                <a:solidFill>
                  <a:schemeClr val="tx1"/>
                </a:solidFill>
              </a:rPr>
              <a:t>induced</a:t>
            </a:r>
            <a:r>
              <a:rPr lang="fr-FR" sz="2400" dirty="0" smtClean="0">
                <a:solidFill>
                  <a:schemeClr val="tx1"/>
                </a:solidFill>
              </a:rPr>
              <a:t> tau </a:t>
            </a:r>
            <a:r>
              <a:rPr lang="fr-FR" sz="2400" dirty="0" err="1" smtClean="0">
                <a:solidFill>
                  <a:schemeClr val="tx1"/>
                </a:solidFill>
              </a:rPr>
              <a:t>decays</a:t>
            </a:r>
            <a:r>
              <a:rPr lang="fr-FR" sz="2400" dirty="0" smtClean="0">
                <a:solidFill>
                  <a:schemeClr val="tx1"/>
                </a:solidFill>
              </a:rPr>
              <a:t> in </a:t>
            </a:r>
            <a:r>
              <a:rPr lang="fr-FR" sz="2400" dirty="0" err="1" smtClean="0">
                <a:solidFill>
                  <a:schemeClr val="tx1"/>
                </a:solidFill>
              </a:rPr>
              <a:t>atmosphere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generate</a:t>
            </a:r>
            <a:r>
              <a:rPr lang="fr-FR" sz="2400" dirty="0" smtClean="0">
                <a:solidFill>
                  <a:schemeClr val="tx1"/>
                </a:solidFill>
              </a:rPr>
              <a:t> ~horizontal extensive air </a:t>
            </a:r>
            <a:r>
              <a:rPr lang="fr-FR" sz="2400" dirty="0" err="1" smtClean="0">
                <a:solidFill>
                  <a:schemeClr val="tx1"/>
                </a:solidFill>
              </a:rPr>
              <a:t>showers</a:t>
            </a:r>
            <a:r>
              <a:rPr lang="fr-FR" sz="2400" dirty="0" smtClean="0">
                <a:solidFill>
                  <a:schemeClr val="tx1"/>
                </a:solidFill>
              </a:rPr>
              <a:t>.</a:t>
            </a:r>
          </a:p>
          <a:p>
            <a:pPr marL="411480" lvl="1" indent="0">
              <a:buClrTx/>
              <a:buNone/>
            </a:pPr>
            <a:r>
              <a:rPr lang="fr-FR" sz="1900" dirty="0">
                <a:solidFill>
                  <a:schemeClr val="tx1"/>
                </a:solidFill>
              </a:rPr>
              <a:t> </a:t>
            </a:r>
            <a:r>
              <a:rPr lang="fr-FR" sz="1900" dirty="0" smtClean="0">
                <a:solidFill>
                  <a:schemeClr val="tx1"/>
                </a:solidFill>
              </a:rPr>
              <a:t>     [</a:t>
            </a:r>
            <a:r>
              <a:rPr lang="fr-FR" sz="1900" dirty="0" err="1" smtClean="0">
                <a:solidFill>
                  <a:schemeClr val="tx1"/>
                </a:solidFill>
              </a:rPr>
              <a:t>Fargion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-ph/99066450, </a:t>
            </a:r>
            <a:r>
              <a:rPr lang="fr-FR" sz="1900" dirty="0" err="1" smtClean="0">
                <a:solidFill>
                  <a:schemeClr val="tx1"/>
                </a:solidFill>
              </a:rPr>
              <a:t>Bertou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-ph/0104452]</a:t>
            </a:r>
          </a:p>
          <a:p>
            <a:pPr>
              <a:buClrTx/>
            </a:pPr>
            <a:r>
              <a:rPr lang="zh-CN" altLang="en-US" dirty="0" smtClean="0">
                <a:solidFill>
                  <a:schemeClr val="tx1"/>
                </a:solidFill>
              </a:rPr>
              <a:t>问题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</a:p>
          <a:p>
            <a:pPr lvl="1">
              <a:buClrTx/>
            </a:pPr>
            <a:r>
              <a:rPr lang="fr-FR" sz="2400" dirty="0" smtClean="0">
                <a:solidFill>
                  <a:schemeClr val="tx1"/>
                </a:solidFill>
              </a:rPr>
              <a:t>VERY </a:t>
            </a:r>
            <a:r>
              <a:rPr lang="fr-FR" sz="2400" dirty="0" err="1" smtClean="0">
                <a:solidFill>
                  <a:schemeClr val="tx1"/>
                </a:solidFill>
              </a:rPr>
              <a:t>seldom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events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ClrTx/>
            </a:pPr>
            <a:r>
              <a:rPr lang="fr-FR" sz="2400" dirty="0" err="1" smtClean="0">
                <a:solidFill>
                  <a:schemeClr val="tx1"/>
                </a:solidFill>
              </a:rPr>
              <a:t>Earth-skimming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trajectories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7" name="Soleil 6"/>
          <p:cNvSpPr/>
          <p:nvPr/>
        </p:nvSpPr>
        <p:spPr>
          <a:xfrm>
            <a:off x="6184228" y="276641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5175583" y="2204864"/>
            <a:ext cx="2605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ymbol" pitchFamily="18" charset="2"/>
                <a:ea typeface="华文楷体" charset="0"/>
                <a:cs typeface="华文楷体" charset="0"/>
                <a:sym typeface="华文楷体" charset="0"/>
              </a:rPr>
              <a:t>t</a:t>
            </a:r>
            <a:endParaRPr lang="en-US" sz="4400" dirty="0">
              <a:solidFill>
                <a:srgbClr val="FF0000"/>
              </a:solidFill>
              <a:latin typeface="Symbol" pitchFamily="18" charset="2"/>
              <a:ea typeface="华文楷体" charset="0"/>
              <a:cs typeface="华文楷体" charset="0"/>
              <a:sym typeface="华文楷体" charset="0"/>
            </a:endParaRPr>
          </a:p>
        </p:txBody>
      </p:sp>
      <p:sp>
        <p:nvSpPr>
          <p:cNvPr id="12" name="Soleil 11"/>
          <p:cNvSpPr/>
          <p:nvPr/>
        </p:nvSpPr>
        <p:spPr>
          <a:xfrm>
            <a:off x="4336425" y="321424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e 34"/>
          <p:cNvGrpSpPr/>
          <p:nvPr/>
        </p:nvGrpSpPr>
        <p:grpSpPr>
          <a:xfrm>
            <a:off x="7317430" y="2119456"/>
            <a:ext cx="1789080" cy="964962"/>
            <a:chOff x="8726835" y="1628801"/>
            <a:chExt cx="1157582" cy="748132"/>
          </a:xfrm>
        </p:grpSpPr>
        <p:sp>
          <p:nvSpPr>
            <p:cNvPr id="32" name="Arc 31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020272" y="1988840"/>
            <a:ext cx="2352938" cy="1247978"/>
            <a:chOff x="8726835" y="1628801"/>
            <a:chExt cx="1157582" cy="748132"/>
          </a:xfrm>
        </p:grpSpPr>
        <p:sp>
          <p:nvSpPr>
            <p:cNvPr id="37" name="Arc 36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7532313" y="2128979"/>
            <a:ext cx="1422650" cy="762339"/>
            <a:chOff x="8726835" y="1628801"/>
            <a:chExt cx="1157582" cy="748132"/>
          </a:xfrm>
        </p:grpSpPr>
        <p:sp>
          <p:nvSpPr>
            <p:cNvPr id="40" name="Arc 39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3392828" y="188640"/>
            <a:ext cx="368823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SzPct val="100000"/>
            </a:pPr>
            <a:r>
              <a:rPr lang="fr-FR" altLang="zh-CN" sz="2800" b="1" dirty="0" smtClean="0">
                <a:solidFill>
                  <a:schemeClr val="bg2"/>
                </a:solidFill>
              </a:rPr>
              <a:t>EeV </a:t>
            </a:r>
            <a:r>
              <a:rPr lang="fr-FR" altLang="zh-CN" sz="2800" b="1" dirty="0">
                <a:solidFill>
                  <a:schemeClr val="bg2"/>
                </a:solidFill>
              </a:rPr>
              <a:t>neutrino detection</a:t>
            </a:r>
            <a:endParaRPr lang="zh-CN" altLang="en-US" sz="2600" b="1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Rectangle 9"/>
          <p:cNvSpPr>
            <a:spLocks/>
          </p:cNvSpPr>
          <p:nvPr/>
        </p:nvSpPr>
        <p:spPr bwMode="auto">
          <a:xfrm>
            <a:off x="4011838" y="3356992"/>
            <a:ext cx="13882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fr-FR" altLang="zh-CN" sz="2200" b="1" dirty="0" smtClean="0">
                <a:solidFill>
                  <a:srgbClr val="FF0000"/>
                </a:solidFill>
                <a:ea typeface="华文仿宋" charset="0"/>
                <a:cs typeface="Times New Roman" panose="02020603050405020304" pitchFamily="18" charset="0"/>
              </a:rPr>
              <a:t>Neutrino</a:t>
            </a:r>
          </a:p>
          <a:p>
            <a:r>
              <a:rPr lang="fr-FR" altLang="zh-CN" sz="2200" b="1" dirty="0" smtClean="0">
                <a:solidFill>
                  <a:srgbClr val="FF0000"/>
                </a:solidFill>
                <a:ea typeface="华文仿宋" charset="0"/>
                <a:cs typeface="Times New Roman" panose="02020603050405020304" pitchFamily="18" charset="0"/>
              </a:rPr>
              <a:t> </a:t>
            </a:r>
            <a:r>
              <a:rPr lang="fr-FR" altLang="zh-CN" sz="2200" b="1" dirty="0">
                <a:solidFill>
                  <a:srgbClr val="FF0000"/>
                </a:solidFill>
                <a:ea typeface="华文仿宋" charset="0"/>
                <a:cs typeface="Times New Roman" panose="02020603050405020304" pitchFamily="18" charset="0"/>
              </a:rPr>
              <a:t>interaction</a:t>
            </a:r>
            <a:endParaRPr lang="en-US" altLang="zh-CN" sz="2200" b="1" dirty="0">
              <a:solidFill>
                <a:srgbClr val="FF0000"/>
              </a:solidFill>
              <a:ea typeface="华文仿宋" charset="0"/>
              <a:cs typeface="Times New Roman" panose="02020603050405020304" pitchFamily="18" charset="0"/>
            </a:endParaRPr>
          </a:p>
        </p:txBody>
      </p:sp>
      <p:sp>
        <p:nvSpPr>
          <p:cNvPr id="49" name="Rectangle 9"/>
          <p:cNvSpPr>
            <a:spLocks/>
          </p:cNvSpPr>
          <p:nvPr/>
        </p:nvSpPr>
        <p:spPr bwMode="auto">
          <a:xfrm>
            <a:off x="5761210" y="2924944"/>
            <a:ext cx="1254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fr-FR" altLang="zh-CN" sz="2400" b="1" dirty="0">
                <a:solidFill>
                  <a:srgbClr val="FF0000"/>
                </a:solidFill>
                <a:ea typeface="华文仿宋" charset="0"/>
                <a:cs typeface="Times New Roman" panose="02020603050405020304" pitchFamily="18" charset="0"/>
              </a:rPr>
              <a:t>Tau decay</a:t>
            </a:r>
            <a:endParaRPr lang="en-US" altLang="zh-CN" sz="2400" b="1" dirty="0">
              <a:solidFill>
                <a:srgbClr val="FF0000"/>
              </a:solidFill>
              <a:ea typeface="华文仿宋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5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/>
      <p:bldP spid="12" grpId="0" animBg="1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5485"/>
            <a:ext cx="8229600" cy="636173"/>
          </a:xfrm>
        </p:spPr>
        <p:txBody>
          <a:bodyPr>
            <a:normAutofit/>
          </a:bodyPr>
          <a:lstStyle/>
          <a:p>
            <a:r>
              <a:rPr lang="en-US" sz="2800" b="1" dirty="0"/>
              <a:t>TREND </a:t>
            </a:r>
            <a:r>
              <a:rPr lang="zh-CN" altLang="en-US" sz="2800" b="1" dirty="0" smtClean="0"/>
              <a:t>数据传输</a:t>
            </a:r>
            <a:endParaRPr lang="en-US" sz="2800" b="1" dirty="0"/>
          </a:p>
        </p:txBody>
      </p:sp>
      <p:pic>
        <p:nvPicPr>
          <p:cNvPr id="1026" name="Picture 2" descr="C:\Documents and Settings\martineau\Mes documents\TREND\photos\TREND_antenna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7650" r="17367"/>
          <a:stretch/>
        </p:blipFill>
        <p:spPr bwMode="auto">
          <a:xfrm>
            <a:off x="107504" y="1244953"/>
            <a:ext cx="4498125" cy="55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4815508" y="2170713"/>
            <a:ext cx="4220988" cy="4624534"/>
            <a:chOff x="4815508" y="2122512"/>
            <a:chExt cx="4220988" cy="4624534"/>
          </a:xfrm>
        </p:grpSpPr>
        <p:pic>
          <p:nvPicPr>
            <p:cNvPr id="7" name="Picture 3" descr="C:\Documents and Settings\martineau\Mes documents\TREND\photos\daq_ulastai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508" y="3933055"/>
              <a:ext cx="4220988" cy="281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Bent Arrow 7"/>
            <p:cNvSpPr/>
            <p:nvPr/>
          </p:nvSpPr>
          <p:spPr>
            <a:xfrm rot="5400000">
              <a:off x="6181836" y="2302532"/>
              <a:ext cx="1738536" cy="1378496"/>
            </a:xfrm>
            <a:prstGeom prst="bentArrow">
              <a:avLst>
                <a:gd name="adj1" fmla="val 15173"/>
                <a:gd name="adj2" fmla="val 25000"/>
                <a:gd name="adj3" fmla="val 29940"/>
                <a:gd name="adj4" fmla="val 290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52320" y="2442278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f</a:t>
              </a:r>
              <a:r>
                <a:rPr lang="fr-FR" dirty="0" err="1" smtClean="0"/>
                <a:t>iber</a:t>
              </a:r>
              <a:r>
                <a:rPr lang="fr-FR" dirty="0" smtClean="0"/>
                <a:t> to the DAQ room</a:t>
              </a:r>
            </a:p>
            <a:p>
              <a:pPr algn="ctr"/>
              <a:r>
                <a:rPr lang="fr-FR" dirty="0" smtClean="0"/>
                <a:t>(&lt;4km)</a:t>
              </a:r>
              <a:endParaRPr lang="en-US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619672" y="1196752"/>
            <a:ext cx="4893654" cy="2217057"/>
            <a:chOff x="1619672" y="1148551"/>
            <a:chExt cx="4893654" cy="22170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79912" y="1545692"/>
              <a:ext cx="2733414" cy="1819916"/>
            </a:xfrm>
            <a:prstGeom prst="rect">
              <a:avLst/>
            </a:prstGeom>
          </p:spPr>
        </p:pic>
        <p:sp>
          <p:nvSpPr>
            <p:cNvPr id="13" name="Bent Arrow 12"/>
            <p:cNvSpPr/>
            <p:nvPr/>
          </p:nvSpPr>
          <p:spPr>
            <a:xfrm rot="10800000" flipH="1" flipV="1">
              <a:off x="2806417" y="2060848"/>
              <a:ext cx="1238070" cy="802432"/>
            </a:xfrm>
            <a:prstGeom prst="bentArrow">
              <a:avLst>
                <a:gd name="adj1" fmla="val 27529"/>
                <a:gd name="adj2" fmla="val 25000"/>
                <a:gd name="adj3" fmla="val 29940"/>
                <a:gd name="adj4" fmla="val 166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1619672" y="1148551"/>
              <a:ext cx="14401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Coax</a:t>
              </a:r>
              <a:r>
                <a:rPr lang="fr-FR" dirty="0" smtClean="0"/>
                <a:t> </a:t>
              </a:r>
              <a:r>
                <a:rPr lang="fr-FR" dirty="0" err="1" smtClean="0"/>
                <a:t>cable</a:t>
              </a:r>
              <a:r>
                <a:rPr lang="fr-FR" dirty="0" smtClean="0"/>
                <a:t> to </a:t>
              </a:r>
              <a:r>
                <a:rPr lang="fr-FR" dirty="0" err="1" smtClean="0"/>
                <a:t>optical</a:t>
              </a:r>
              <a:r>
                <a:rPr lang="fr-FR" dirty="0" smtClean="0"/>
                <a:t> </a:t>
              </a:r>
              <a:r>
                <a:rPr lang="fr-FR" dirty="0" err="1" smtClean="0"/>
                <a:t>transmitter</a:t>
              </a:r>
              <a:r>
                <a:rPr lang="fr-FR" dirty="0" smtClean="0"/>
                <a:t> (&lt;300m)</a:t>
              </a:r>
              <a:endParaRPr lang="en-US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071908" y="3909249"/>
            <a:ext cx="3489574" cy="2952328"/>
            <a:chOff x="1071908" y="3861048"/>
            <a:chExt cx="3489574" cy="2952328"/>
          </a:xfrm>
        </p:grpSpPr>
        <p:grpSp>
          <p:nvGrpSpPr>
            <p:cNvPr id="6" name="Group 5"/>
            <p:cNvGrpSpPr/>
            <p:nvPr/>
          </p:nvGrpSpPr>
          <p:grpSpPr>
            <a:xfrm>
              <a:off x="1331640" y="3861048"/>
              <a:ext cx="3229842" cy="2939646"/>
              <a:chOff x="1486174" y="3861048"/>
              <a:chExt cx="3229842" cy="293964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471"/>
              <a:stretch/>
            </p:blipFill>
            <p:spPr>
              <a:xfrm>
                <a:off x="2615329" y="5085184"/>
                <a:ext cx="2100687" cy="1715510"/>
              </a:xfrm>
              <a:prstGeom prst="rect">
                <a:avLst/>
              </a:prstGeom>
            </p:spPr>
          </p:pic>
          <p:sp>
            <p:nvSpPr>
              <p:cNvPr id="4" name="U-Turn Arrow 3"/>
              <p:cNvSpPr/>
              <p:nvPr/>
            </p:nvSpPr>
            <p:spPr>
              <a:xfrm flipH="1">
                <a:off x="1486174" y="3861048"/>
                <a:ext cx="1740784" cy="1739071"/>
              </a:xfrm>
              <a:prstGeom prst="uturnArrow">
                <a:avLst>
                  <a:gd name="adj1" fmla="val 16131"/>
                  <a:gd name="adj2" fmla="val 25000"/>
                  <a:gd name="adj3" fmla="val 52241"/>
                  <a:gd name="adj4" fmla="val 27486"/>
                  <a:gd name="adj5" fmla="val 1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1071908" y="6167045"/>
              <a:ext cx="14838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Amplification </a:t>
              </a:r>
            </a:p>
            <a:p>
              <a:r>
                <a:rPr lang="fr-FR" dirty="0" smtClean="0">
                  <a:solidFill>
                    <a:schemeClr val="bg1"/>
                  </a:solidFill>
                </a:rPr>
                <a:t>&amp; </a:t>
              </a:r>
              <a:r>
                <a:rPr lang="fr-FR" dirty="0" err="1" smtClean="0">
                  <a:solidFill>
                    <a:schemeClr val="bg1"/>
                  </a:solidFill>
                </a:rPr>
                <a:t>filtering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"/>
          <p:cNvSpPr txBox="1"/>
          <p:nvPr/>
        </p:nvSpPr>
        <p:spPr>
          <a:xfrm>
            <a:off x="143211" y="580618"/>
            <a:ext cx="883654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</a:t>
            </a:r>
            <a:r>
              <a:rPr lang="zh-CN" altLang="en-US" sz="2000" b="1" dirty="0" smtClean="0"/>
              <a:t>使用</a:t>
            </a:r>
            <a:r>
              <a:rPr lang="en-US" altLang="zh-CN" sz="2000" b="1" dirty="0" smtClean="0"/>
              <a:t>21CMA</a:t>
            </a:r>
            <a:r>
              <a:rPr lang="zh-CN" altLang="en-US" sz="2000" b="1" dirty="0" smtClean="0"/>
              <a:t>已有设备</a:t>
            </a:r>
            <a:r>
              <a:rPr lang="fr-FR" sz="2000" b="1" dirty="0" smtClean="0"/>
              <a:t>;  </a:t>
            </a:r>
            <a:r>
              <a:rPr lang="zh-CN" altLang="en-US" sz="2000" b="1" dirty="0" smtClean="0"/>
              <a:t>考虑到较高的事例率</a:t>
            </a:r>
            <a:r>
              <a:rPr lang="fr-FR" sz="2000" b="1" dirty="0" smtClean="0"/>
              <a:t>(200Hz/antenna)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6996-C3B1-4C7F-AC35-3116A4C5EF5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0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1338</Words>
  <Application>Microsoft Office PowerPoint</Application>
  <PresentationFormat>全屏显示(4:3)</PresentationFormat>
  <Paragraphs>302</Paragraphs>
  <Slides>21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Office 主题</vt:lpstr>
      <vt:lpstr>Urbain</vt:lpstr>
      <vt:lpstr>1_Urbain</vt:lpstr>
      <vt:lpstr>KIT_master_ppt2003_en</vt:lpstr>
      <vt:lpstr>PowerPoint 演示文稿</vt:lpstr>
      <vt:lpstr>1. 宇宙线射电探测技术 </vt:lpstr>
      <vt:lpstr>宇宙线射电探测的优点</vt:lpstr>
      <vt:lpstr>To understand the sources of cosmic rays …</vt:lpstr>
      <vt:lpstr>21cm array </vt:lpstr>
      <vt:lpstr>IceCube : Diffuse neutrinos discovery</vt:lpstr>
      <vt:lpstr>Where are HE neutrinos from?</vt:lpstr>
      <vt:lpstr>PowerPoint 演示文稿</vt:lpstr>
      <vt:lpstr>TREND 数据传输</vt:lpstr>
      <vt:lpstr>TREND 数据获取</vt:lpstr>
      <vt:lpstr>TREND 天线灵敏度</vt:lpstr>
      <vt:lpstr>PowerPoint 演示文稿</vt:lpstr>
      <vt:lpstr>PowerPoint 演示文稿</vt:lpstr>
      <vt:lpstr> 3. GRANDproto (Giant Radio Array for Neutrino Detection) </vt:lpstr>
      <vt:lpstr>GRANDproto status</vt:lpstr>
      <vt:lpstr>Timeline &amp; budget</vt:lpstr>
      <vt:lpstr>PowerPoint 演示文稿</vt:lpstr>
      <vt:lpstr>小结</vt:lpstr>
      <vt:lpstr>(Tentative) budget for the detection unit</vt:lpstr>
      <vt:lpstr>外触发与自触发</vt:lpstr>
      <vt:lpstr>GRAND n sensitivity study -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icrc2011</dc:creator>
  <cp:lastModifiedBy>Gou</cp:lastModifiedBy>
  <cp:revision>442</cp:revision>
  <cp:lastPrinted>2014-04-20T15:49:36Z</cp:lastPrinted>
  <dcterms:created xsi:type="dcterms:W3CDTF">2013-10-10T15:28:28Z</dcterms:created>
  <dcterms:modified xsi:type="dcterms:W3CDTF">2016-08-24T22:45:23Z</dcterms:modified>
</cp:coreProperties>
</file>