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98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9" r:id="rId10"/>
    <p:sldId id="317" r:id="rId11"/>
    <p:sldId id="310" r:id="rId12"/>
    <p:sldId id="327" r:id="rId13"/>
    <p:sldId id="321" r:id="rId14"/>
    <p:sldId id="318" r:id="rId15"/>
    <p:sldId id="319" r:id="rId16"/>
    <p:sldId id="328" r:id="rId17"/>
    <p:sldId id="329" r:id="rId18"/>
    <p:sldId id="311" r:id="rId19"/>
    <p:sldId id="323" r:id="rId20"/>
    <p:sldId id="32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5" autoAdjust="0"/>
    <p:restoredTop sz="90193" autoAdjust="0"/>
  </p:normalViewPr>
  <p:slideViewPr>
    <p:cSldViewPr snapToGrid="0">
      <p:cViewPr varScale="1">
        <p:scale>
          <a:sx n="98" d="100"/>
          <a:sy n="98" d="100"/>
        </p:scale>
        <p:origin x="-15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66F59-B7F7-413A-BEBB-77319CD93304}" type="datetimeFigureOut">
              <a:rPr lang="zh-CN" altLang="en-US" smtClean="0"/>
              <a:t>16/8/24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7499-CB44-417B-807F-7FEE48BBE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07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</a:t>
            </a:r>
            <a:r>
              <a:rPr lang="zh-CN" altLang="en-US" dirty="0" smtClean="0"/>
              <a:t>实验</a:t>
            </a:r>
            <a:r>
              <a:rPr lang="zh-CN" altLang="en-US" dirty="0" smtClean="0"/>
              <a:t>观测的角度讨论</a:t>
            </a:r>
            <a:r>
              <a:rPr lang="en-US" altLang="zh-CN" dirty="0" smtClean="0"/>
              <a:t>GRB</a:t>
            </a:r>
            <a:r>
              <a:rPr lang="zh-CN" altLang="en-US" dirty="0" smtClean="0"/>
              <a:t>，</a:t>
            </a:r>
            <a:r>
              <a:rPr lang="zh-CN" altLang="en-US" dirty="0" smtClean="0"/>
              <a:t>介绍一些重要实验在探测</a:t>
            </a:r>
            <a:r>
              <a:rPr lang="en-US" altLang="zh-CN" dirty="0" smtClean="0"/>
              <a:t>GRB</a:t>
            </a:r>
            <a:r>
              <a:rPr lang="zh-CN" altLang="en-US" dirty="0" smtClean="0"/>
              <a:t>时的优势；从而引出目前</a:t>
            </a:r>
            <a:r>
              <a:rPr lang="zh-CN" altLang="en-US" dirty="0" smtClean="0"/>
              <a:t>正在探索的超广角契伦科夫望远镜</a:t>
            </a:r>
            <a:r>
              <a:rPr lang="zh-CN" altLang="en-US" dirty="0" smtClean="0"/>
              <a:t>的研制，以及其探测</a:t>
            </a:r>
            <a:r>
              <a:rPr lang="en-US" altLang="zh-CN" dirty="0" smtClean="0"/>
              <a:t>GRB</a:t>
            </a:r>
            <a:r>
              <a:rPr lang="zh-CN" altLang="en-US" dirty="0" smtClean="0"/>
              <a:t>的潜在优势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54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制作成本可行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2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/>
              <a:t>Following</a:t>
            </a:r>
            <a:r>
              <a:rPr lang="en-US" altLang="zh-CN" b="0" baseline="0" dirty="0" smtClean="0"/>
              <a:t> slides outline </a:t>
            </a:r>
            <a:r>
              <a:rPr lang="en-US" altLang="zh-CN" sz="1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prototype.</a:t>
            </a:r>
          </a:p>
          <a:p>
            <a:r>
              <a:rPr lang="en-US" altLang="zh-CN" sz="1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the prototype</a:t>
            </a:r>
            <a:r>
              <a:rPr lang="en-US" altLang="zh-CN" sz="1200" b="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0.9 meter, is a </a:t>
            </a:r>
            <a:r>
              <a:rPr lang="en-US" altLang="zh-CN" sz="1200" b="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</a:t>
            </a:r>
            <a:r>
              <a:rPr lang="en-US" altLang="zh-CN" sz="1200" b="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convex, spherical cap lens. Using the water lens as a magnifying glass, we can see an explicit, amplifying, virtual image. 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337D-4F6C-4481-A12B-4C820C5F13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62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/>
              <a:t>We do </a:t>
            </a:r>
            <a:r>
              <a:rPr lang="en-US" altLang="zh-CN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Coincidence measurement of cosmic rays</a:t>
            </a:r>
            <a:r>
              <a:rPr lang="en-US" altLang="zh-CN" b="0" baseline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lens telescope and Scintillator EAS array.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from the center of the scintillator EAS array to Water lens is about 80 meters.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camera is composed of</a:t>
            </a:r>
            <a:r>
              <a:rPr lang="en-US" altLang="zh-CN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3×3 PMT  arrays, placed at the  center of focal plane of the lens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任何一个新的探测技术及手段都是在摸索中前进的，就像人在会跑之前一定是经历过爬行这样的过程，所以希望大家对我们搭建的望远镜多些包容和理解。</a:t>
            </a:r>
            <a:endParaRPr lang="zh-CN" alt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337D-4F6C-4481-A12B-4C820C5F13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79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en-US" altLang="zh-CN" baseline="0" dirty="0" smtClean="0"/>
              <a:t> we show a real coincidence cosmic ray event. The left picture is a front plane of the event, the red point is the fired</a:t>
            </a:r>
            <a:r>
              <a:rPr lang="en-US" altLang="zh-CN" b="0" baseline="0" dirty="0" smtClean="0"/>
              <a:t> 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</a:t>
            </a:r>
            <a:r>
              <a:rPr lang="en-US" altLang="zh-CN" baseline="0" dirty="0" smtClean="0"/>
              <a:t>detector, and the vertical coordinate is the arrival time of second particles. The zenith angle is 4.7 degree and the azimuth angle is 57.2 degree.</a:t>
            </a:r>
          </a:p>
          <a:p>
            <a:r>
              <a:rPr lang="en-US" altLang="zh-CN" baseline="0" dirty="0" smtClean="0"/>
              <a:t>And the same time, the No 1 PMT of the water lens is triggered, it points to the same direction. The picture shows the wave form recorded by FADC. The other PMTs were not fired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337D-4F6C-4481-A12B-4C820C5F13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66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/>
              <a:t>Since </a:t>
            </a:r>
            <a:r>
              <a:rPr lang="en-US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transmittance of purified water</a:t>
            </a:r>
            <a:r>
              <a:rPr lang="en-US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propose to use water lens as an economic light collector. The left picture show</a:t>
            </a:r>
            <a:r>
              <a:rPr lang="en-US" altLang="zh-CN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concept design of water lens. The material of hemisphere shell is Ultraviolet transparent one, which contains high purified water. Photon multiplier tube array is installed at the focal plane.</a:t>
            </a:r>
          </a:p>
          <a:p>
            <a:r>
              <a:rPr lang="en-US" altLang="zh-CN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picture shows a assumed water lens array at </a:t>
            </a:r>
            <a:r>
              <a:rPr lang="en-US" altLang="zh-CN" sz="12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Yangbajing</a:t>
            </a:r>
            <a:r>
              <a:rPr lang="en-US" altLang="zh-CN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observatory.</a:t>
            </a:r>
            <a:r>
              <a:rPr lang="en-US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尽管我们的有效面积没有</a:t>
            </a:r>
            <a:r>
              <a:rPr lang="en-US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zh-CN" alt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大，但是仍然要好于</a:t>
            </a:r>
            <a:r>
              <a:rPr lang="en-US" altLang="zh-CN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hawc</a:t>
            </a:r>
            <a:r>
              <a:rPr lang="en-US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但是设计指标是能够实现广角探测</a:t>
            </a:r>
            <a:r>
              <a:rPr lang="zh-CN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337D-4F6C-4481-A12B-4C820C5F133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26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水透镜可以更大，探讨菲涅耳透镜实现的可能</a:t>
            </a:r>
            <a:endParaRPr lang="en-US" altLang="zh-CN" dirty="0" smtClean="0"/>
          </a:p>
          <a:p>
            <a:r>
              <a:rPr lang="en-US" altLang="zh-CN" dirty="0" smtClean="0"/>
              <a:t>the energy range of 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 to sub-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is crucial for its important role in filling the gap between space experiments and ground-based </a:t>
            </a:r>
          </a:p>
          <a:p>
            <a:r>
              <a:rPr lang="en-US" altLang="zh-CN" dirty="0" smtClean="0"/>
              <a:t>ones.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337D-4F6C-4481-A12B-4C820C5F133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9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首先呢，把关注点放在</a:t>
            </a:r>
            <a:r>
              <a:rPr kumimoji="1" lang="en-US" altLang="zh-CN" dirty="0" smtClean="0"/>
              <a:t>GEV</a:t>
            </a:r>
            <a:r>
              <a:rPr kumimoji="1" lang="zh-CN" altLang="en-US" dirty="0" smtClean="0"/>
              <a:t>到百</a:t>
            </a:r>
            <a:r>
              <a:rPr kumimoji="1" lang="en-US" altLang="zh-CN" dirty="0" smtClean="0"/>
              <a:t>GEV</a:t>
            </a:r>
            <a:r>
              <a:rPr kumimoji="1" lang="zh-CN" altLang="en-US" dirty="0" smtClean="0"/>
              <a:t>能区，这一能区观测点是比较少的，显得比较重要；；宇宙线加速机制；宇宙学和星际演化研究；河外背景光吸收；限制洛伦兹不变性；研究潜在的甚高能宇宙线源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96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 </a:t>
            </a:r>
            <a:r>
              <a:rPr lang="en-US" altLang="zh-CN" dirty="0" smtClean="0"/>
              <a:t>19 (</a:t>
            </a:r>
            <a:r>
              <a:rPr lang="zh-CN" altLang="en-US" dirty="0" smtClean="0"/>
              <a:t>网络版彩图</a:t>
            </a:r>
            <a:r>
              <a:rPr lang="en-US" altLang="zh-CN" dirty="0" smtClean="0"/>
              <a:t>) </a:t>
            </a:r>
            <a:r>
              <a:rPr lang="zh-CN" altLang="en-US" dirty="0" smtClean="0"/>
              <a:t>各实验灵敏度</a:t>
            </a:r>
            <a:r>
              <a:rPr lang="en-US" altLang="zh-CN" dirty="0" smtClean="0"/>
              <a:t>, </a:t>
            </a:r>
            <a:r>
              <a:rPr lang="zh-CN" altLang="en-US" dirty="0" smtClean="0"/>
              <a:t>其中 </a:t>
            </a:r>
            <a:r>
              <a:rPr lang="en-US" altLang="zh-CN" dirty="0" smtClean="0"/>
              <a:t>Fermi </a:t>
            </a:r>
            <a:r>
              <a:rPr lang="zh-CN" altLang="en-US" dirty="0" smtClean="0"/>
              <a:t>从上至下三</a:t>
            </a:r>
          </a:p>
          <a:p>
            <a:r>
              <a:rPr lang="zh-CN" altLang="en-US" dirty="0" smtClean="0"/>
              <a:t>条线分别代表 </a:t>
            </a:r>
            <a:r>
              <a:rPr lang="en-US" altLang="zh-CN" dirty="0" smtClean="0"/>
              <a:t>(l=0◦, b=0◦), (l=0◦, b=30◦), (l=0◦, b=90◦) </a:t>
            </a:r>
            <a:r>
              <a:rPr lang="zh-CN" altLang="en-US" dirty="0" smtClean="0"/>
              <a:t>位</a:t>
            </a:r>
          </a:p>
          <a:p>
            <a:r>
              <a:rPr lang="zh-CN" altLang="en-US" dirty="0" smtClean="0"/>
              <a:t>置处 </a:t>
            </a:r>
            <a:r>
              <a:rPr lang="en-US" altLang="zh-CN" dirty="0" smtClean="0"/>
              <a:t>4 </a:t>
            </a:r>
            <a:r>
              <a:rPr lang="zh-CN" altLang="en-US" dirty="0" smtClean="0"/>
              <a:t>年观测时间</a:t>
            </a:r>
            <a:r>
              <a:rPr lang="en-US" altLang="zh-CN" dirty="0" smtClean="0"/>
              <a:t>,</a:t>
            </a:r>
            <a:r>
              <a:rPr lang="zh-CN" altLang="en-US" dirty="0" smtClean="0"/>
              <a:t>为</a:t>
            </a:r>
            <a:r>
              <a:rPr lang="en-US" altLang="zh-CN" dirty="0" smtClean="0"/>
              <a:t>50 h</a:t>
            </a:r>
            <a:r>
              <a:rPr lang="zh-CN" altLang="en-US" dirty="0" smtClean="0"/>
              <a:t>观测时间</a:t>
            </a:r>
            <a:r>
              <a:rPr lang="en-US" altLang="zh-CN" dirty="0" smtClean="0"/>
              <a:t>(MAGIC</a:t>
            </a:r>
            <a:r>
              <a:rPr lang="zh-CN" altLang="en-US" dirty="0" smtClean="0"/>
              <a:t>为最新的双镜联合观测</a:t>
            </a:r>
            <a:r>
              <a:rPr lang="en-US" altLang="zh-CN" dirty="0" smtClean="0"/>
              <a:t>);</a:t>
            </a:r>
          </a:p>
          <a:p>
            <a:r>
              <a:rPr lang="en-US" altLang="zh-CN" dirty="0" smtClean="0"/>
              <a:t>Tibet </a:t>
            </a:r>
            <a:r>
              <a:rPr lang="en-US" altLang="zh-CN" dirty="0" err="1" smtClean="0"/>
              <a:t>ASγ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ASγ+MD</a:t>
            </a:r>
            <a:r>
              <a:rPr lang="zh-CN" altLang="en-US" dirty="0" smtClean="0"/>
              <a:t>为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MD</a:t>
            </a:r>
            <a:r>
              <a:rPr lang="zh-CN" altLang="en-US" dirty="0" smtClean="0"/>
              <a:t>水池和地面阵列全加密</a:t>
            </a:r>
          </a:p>
          <a:p>
            <a:r>
              <a:rPr lang="zh-CN" altLang="en-US" dirty="0" smtClean="0"/>
              <a:t>结果</a:t>
            </a:r>
            <a:r>
              <a:rPr lang="en-US" altLang="zh-CN" dirty="0" smtClean="0"/>
              <a:t>), </a:t>
            </a:r>
            <a:r>
              <a:rPr lang="en-US" altLang="zh-CN" dirty="0" err="1" smtClean="0"/>
              <a:t>Milagro</a:t>
            </a:r>
            <a:r>
              <a:rPr lang="en-US" altLang="zh-CN" dirty="0" smtClean="0"/>
              <a:t>[34], ARGO-YBJ[32],, HAWC[34], LHAASO[35]</a:t>
            </a:r>
          </a:p>
          <a:p>
            <a:r>
              <a:rPr lang="zh-CN" altLang="en-US" dirty="0" smtClean="0"/>
              <a:t>为一年观测时间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蓝色的框框，空间实验和地面实验在这里交接，显示出这是我们探测的薄弱区间。对于寻找伽马射线点源，我们用这张图来描述。每个实验有一条线，实际上对</a:t>
            </a:r>
            <a:r>
              <a:rPr lang="en-US" altLang="zh-CN" dirty="0" smtClean="0"/>
              <a:t>GRB</a:t>
            </a:r>
            <a:r>
              <a:rPr lang="zh-CN" altLang="en-US" dirty="0" smtClean="0"/>
              <a:t>来说，用灵敏度曲线来描述还不是那么全面。所以我们可以分开来看。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1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能量分辨</a:t>
            </a:r>
            <a:r>
              <a:rPr kumimoji="1" lang="en-US" altLang="zh-CN" dirty="0" smtClean="0"/>
              <a:t>6%</a:t>
            </a:r>
            <a:r>
              <a:rPr kumimoji="1" lang="zh-CN" altLang="en-US" dirty="0" smtClean="0"/>
              <a:t>，有量能器，有</a:t>
            </a:r>
            <a:r>
              <a:rPr kumimoji="1" lang="en-US" altLang="zh-CN" dirty="0" smtClean="0"/>
              <a:t>track,</a:t>
            </a:r>
            <a:r>
              <a:rPr kumimoji="1" lang="zh-CN" altLang="en-US" dirty="0" smtClean="0"/>
              <a:t>所以角分辨也很好。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69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目前看到的</a:t>
            </a:r>
            <a:r>
              <a:rPr lang="en-US" altLang="zh-CN" dirty="0" smtClean="0"/>
              <a:t>10GEV</a:t>
            </a:r>
            <a:r>
              <a:rPr lang="zh-CN" altLang="en-US" dirty="0" smtClean="0"/>
              <a:t>以上的</a:t>
            </a:r>
            <a:r>
              <a:rPr lang="en-US" altLang="zh-CN" dirty="0" smtClean="0"/>
              <a:t>GRB</a:t>
            </a:r>
            <a:r>
              <a:rPr lang="zh-CN" altLang="en-US" dirty="0" smtClean="0"/>
              <a:t>有这么几个，</a:t>
            </a:r>
            <a:r>
              <a:rPr lang="en-US" altLang="zh-CN" dirty="0" err="1" smtClean="0"/>
              <a:t>fermi</a:t>
            </a:r>
            <a:r>
              <a:rPr lang="zh-CN" altLang="en-US" dirty="0" smtClean="0"/>
              <a:t>看到这些暴的光子极为有限，可能就一个或者两个，因为有效面积小，看光变曲线也能知道高能的比其他能段的要延后，</a:t>
            </a:r>
            <a:r>
              <a:rPr lang="zh-CN" altLang="en-US" dirty="0" smtClean="0"/>
              <a:t>高能</a:t>
            </a:r>
            <a:r>
              <a:rPr lang="zh-CN" altLang="en-US" dirty="0" smtClean="0"/>
              <a:t>光子来的晚，给</a:t>
            </a:r>
            <a:r>
              <a:rPr lang="en-US" altLang="zh-CN" dirty="0" smtClean="0"/>
              <a:t>CTA</a:t>
            </a:r>
            <a:r>
              <a:rPr lang="zh-CN" altLang="en-US" dirty="0" smtClean="0"/>
              <a:t>容易观测，晚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57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接近阈值，能谱测</a:t>
            </a:r>
            <a:r>
              <a:rPr lang="zh-CN" altLang="en-US" dirty="0" smtClean="0"/>
              <a:t>不好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HAWC</a:t>
            </a:r>
            <a:r>
              <a:rPr lang="zh-CN" altLang="en-US" dirty="0" smtClean="0"/>
              <a:t> </a:t>
            </a:r>
            <a:r>
              <a:rPr lang="en-US" altLang="zh-CN" dirty="0" smtClean="0"/>
              <a:t>300</a:t>
            </a:r>
            <a:r>
              <a:rPr lang="zh-CN" altLang="en-US" dirty="0" smtClean="0"/>
              <a:t>个水罐子，宇宙线发生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产生次级粒子，次级粒子在水中产生切伦科夫光，从而被光电倍增光探测到，反推出原初粒子的方向和能量。百</a:t>
            </a:r>
            <a:r>
              <a:rPr lang="en-US" altLang="zh-CN" dirty="0" smtClean="0"/>
              <a:t>GEV</a:t>
            </a:r>
            <a:r>
              <a:rPr lang="zh-CN" altLang="en-US" dirty="0" smtClean="0"/>
              <a:t>基本到达阈值，这一点基本上是由于海拔和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造成的，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发展到极大后要被空气吸收掉。第二，这种探测器角分辨就在这个阈值附近变差到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度左右。能量分辨更糟糕，第一次相互作用在大气中的位置不确定，到达观测面次级粒子的数目涨落很大的。能量分辨</a:t>
            </a:r>
            <a:r>
              <a:rPr lang="en-US" altLang="zh-CN" dirty="0" smtClean="0"/>
              <a:t>100%</a:t>
            </a:r>
            <a:r>
              <a:rPr lang="zh-CN" altLang="en-US" dirty="0" smtClean="0"/>
              <a:t>。即使这样，</a:t>
            </a:r>
            <a:r>
              <a:rPr lang="en-US" altLang="zh-CN" dirty="0" err="1" smtClean="0"/>
              <a:t>hawc</a:t>
            </a:r>
            <a:r>
              <a:rPr lang="zh-CN" altLang="en-US" dirty="0" smtClean="0"/>
              <a:t>也能看到这几个暴，但是对卫星没看到的，他们也没看到，但是根据灵敏度曲线做了一个预期。即使看不到也可以限制</a:t>
            </a:r>
            <a:r>
              <a:rPr lang="en-US" altLang="zh-CN" dirty="0" smtClean="0"/>
              <a:t>GRB</a:t>
            </a:r>
            <a:r>
              <a:rPr lang="zh-CN" altLang="en-US" dirty="0" smtClean="0"/>
              <a:t>能谱。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09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0.1</a:t>
            </a:r>
            <a:r>
              <a:rPr lang="zh-CN" altLang="en-US" dirty="0" smtClean="0"/>
              <a:t>时间</a:t>
            </a:r>
            <a:r>
              <a:rPr lang="en-US" altLang="zh-CN" dirty="0" smtClean="0"/>
              <a:t>,a whole sky rate of  600 GRBs/year, a 5 diameter </a:t>
            </a:r>
            <a:r>
              <a:rPr lang="en-US" altLang="zh-CN" dirty="0" err="1" smtClean="0"/>
              <a:t>FoV</a:t>
            </a:r>
            <a:endParaRPr lang="en-US" altLang="zh-CN" dirty="0" smtClean="0"/>
          </a:p>
          <a:p>
            <a:r>
              <a:rPr lang="en-US" altLang="zh-CN" dirty="0" smtClean="0"/>
              <a:t>and a 10% duty cycle, the telescopes will cover a patch of the sky</a:t>
            </a:r>
          </a:p>
          <a:p>
            <a:r>
              <a:rPr lang="en-US" altLang="zh-CN" dirty="0" smtClean="0"/>
              <a:t>where a GRB is expected to go off only once every  35 years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探测原理：宇宙线在大气发展过程中产生其伦科夫光，主要靠探测切伦科夫光来重建能量和角分辨，所以这种仪器只要把镜子做得很大，镜子上的光子可以投到照相机上，阈能就能降到</a:t>
            </a:r>
            <a:r>
              <a:rPr lang="en-US" altLang="zh-CN" dirty="0" smtClean="0"/>
              <a:t>20GeV,</a:t>
            </a:r>
            <a:r>
              <a:rPr lang="zh-CN" altLang="en-US" dirty="0" smtClean="0"/>
              <a:t>有限面积也比较大，</a:t>
            </a:r>
            <a:r>
              <a:rPr lang="en-US" altLang="zh-CN" dirty="0" smtClean="0"/>
              <a:t>shower</a:t>
            </a:r>
            <a:r>
              <a:rPr lang="zh-CN" altLang="en-US" dirty="0" smtClean="0"/>
              <a:t>的其伦科夫光的</a:t>
            </a:r>
            <a:r>
              <a:rPr lang="en-US" altLang="zh-CN" dirty="0" err="1" smtClean="0"/>
              <a:t>lightpool</a:t>
            </a:r>
            <a:r>
              <a:rPr lang="zh-CN" altLang="en-US" dirty="0" smtClean="0"/>
              <a:t>可以盖万平米的面积。缺点，</a:t>
            </a:r>
            <a:r>
              <a:rPr lang="en-US" altLang="zh-CN" dirty="0" smtClean="0"/>
              <a:t>10%dutycycle</a:t>
            </a:r>
            <a:r>
              <a:rPr lang="zh-CN" altLang="en-US" dirty="0" smtClean="0"/>
              <a:t>，晴朗无月夜。如果就摆在那看，</a:t>
            </a:r>
            <a:r>
              <a:rPr lang="en-US" altLang="zh-CN" dirty="0" smtClean="0"/>
              <a:t>35</a:t>
            </a:r>
            <a:r>
              <a:rPr lang="zh-CN" altLang="en-US" dirty="0" smtClean="0"/>
              <a:t>年看到一个</a:t>
            </a:r>
            <a:endParaRPr lang="en-US" altLang="zh-CN" dirty="0" smtClean="0"/>
          </a:p>
          <a:p>
            <a:r>
              <a:rPr lang="zh-CN" altLang="en-US" dirty="0" smtClean="0"/>
              <a:t>所以改进：空间卫星预警；中等尺度探测器对着不同的天空去看，能看到更多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7499-CB44-417B-807F-7FEE48BBE0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9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discovery of the Crab Nebula as the first source of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gamma rays in 1989, using the technique of ground-based imaging air Cherenkov telescope, has marked the birthday of observational gamma astronomy in very high energy range.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techique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large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diameter mirrors and camera on the focal plane to image of development of air shower. The telescopes with good angular resolution of nearly 0.1 degree and 20% energy resolution. Moreover, they could discriminate the gamma ray and proton well.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337D-4F6C-4481-A12B-4C820C5F13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39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2002/2004+: HESS (4 telescopes 12m →28m, 5 degree </a:t>
            </a:r>
            <a:r>
              <a:rPr lang="en-US" altLang="zh-CN" dirty="0" err="1" smtClean="0"/>
              <a:t>fov</a:t>
            </a:r>
            <a:r>
              <a:rPr lang="en-US" altLang="zh-CN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2005+: MAGIC (1 → 2 telescopes 17m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3.6degree </a:t>
            </a:r>
            <a:r>
              <a:rPr lang="en-US" altLang="zh-CN" dirty="0" err="1" smtClean="0"/>
              <a:t>fov</a:t>
            </a:r>
            <a:r>
              <a:rPr lang="en-US" altLang="zh-CN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pt-BR" altLang="zh-CN" dirty="0" smtClean="0"/>
              <a:t>2007+: VERITAS (4 telescopes 12m, 3.5 degree fov)</a:t>
            </a:r>
          </a:p>
          <a:p>
            <a:pPr eaLnBrk="1" hangingPunct="1">
              <a:spcBef>
                <a:spcPct val="0"/>
              </a:spcBef>
            </a:pPr>
            <a:r>
              <a:rPr lang="pt-B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Relatively, the FoV is 3~5</a:t>
            </a:r>
            <a:r>
              <a:rPr lang="pt-BR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 </a:t>
            </a:r>
            <a:r>
              <a:rPr lang="pt-BR" altLang="zh-CN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not effcient go detect tansient source.For the lange-angle event,the image will distorted, </a:t>
            </a:r>
            <a:r>
              <a:rPr lang="pt-BR" altLang="zh-CN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b="0" baseline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nlarge camera area will shield the incident light.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0D7CE-4978-4697-A013-F2668740E53E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0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07377-8E00-4C35-98D9-5BA8B615B0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0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FC57-6A57-4517-B257-212260FAB44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13A0-D8DB-4EA2-9059-F2F2AB4DBDF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B3A7-B18F-4C66-8D49-5D2E5132D3E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8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7E85-DE66-4D4E-8A81-3395E4F80F7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29D3-A85C-49D4-9D13-59A4C1724DB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A5D3-DCDB-4981-9A6D-C0B99C6A306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D2DA-7AB7-427B-8B9F-772E4E5380C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B3A3-2885-4855-9E9A-A94F4263576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E708-2699-4152-8404-8964E654E6F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B630-8B02-4944-8D86-0CFD3496DA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404040"/>
            </a:gs>
            <a:gs pos="40000">
              <a:schemeClr val="tx1"/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D8811-A780-4A60-BCB3-1EC28B01A492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7.wmf"/><Relationship Id="rId8" Type="http://schemas.openxmlformats.org/officeDocument/2006/relationships/image" Target="../media/image30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1113056"/>
            <a:ext cx="9144000" cy="221942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超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广角契伦科夫望远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镜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和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能</a:t>
            </a:r>
            <a:r>
              <a: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GRB</a:t>
            </a:r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探测</a:t>
            </a:r>
            <a:endParaRPr lang="en-US" altLang="zh-CN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754075"/>
            <a:ext cx="9143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报告人：蔡 晖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中国科学院高能物理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研究所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兰州大学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9840" y="6488668"/>
            <a:ext cx="5344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第十二届全国粒子物理学术会议，合肥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2016.8.25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799" y="5281450"/>
            <a:ext cx="840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       合作者：陈天禄（西藏大学）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	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张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毅，刘成，王振，冯有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亮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，胡红波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高能所）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92321" y="6271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46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28909"/>
          <a:stretch>
            <a:fillRect/>
          </a:stretch>
        </p:blipFill>
        <p:spPr bwMode="auto">
          <a:xfrm>
            <a:off x="57299" y="3501008"/>
            <a:ext cx="912321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矩形 2"/>
          <p:cNvSpPr>
            <a:spLocks noChangeArrowheads="1"/>
          </p:cNvSpPr>
          <p:nvPr/>
        </p:nvSpPr>
        <p:spPr bwMode="auto">
          <a:xfrm>
            <a:off x="-22532" y="185832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Traditional  IACT Technology</a:t>
            </a:r>
            <a:endParaRPr lang="zh-CN" alt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299" y="1196752"/>
            <a:ext cx="7992888" cy="2376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reflective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28m  H.E.S.S. II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FoV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3~5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is not efficient to detect GRBs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</a:p>
          <a:p>
            <a:pPr lvl="1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distorted for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Lange-angle event;</a:t>
            </a:r>
          </a:p>
          <a:p>
            <a:pPr lvl="1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Enlarge camera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shield the incident particles</a:t>
            </a:r>
          </a:p>
          <a:p>
            <a:pPr lvl="1"/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580675" y="1066801"/>
            <a:ext cx="4522375" cy="2850920"/>
            <a:chOff x="1899446" y="831354"/>
            <a:chExt cx="5131301" cy="2889938"/>
          </a:xfrm>
        </p:grpSpPr>
        <p:pic>
          <p:nvPicPr>
            <p:cNvPr id="6167" name="Picture 9" descr="C:\Users\Administrator\Desktop\toujing_副本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446" y="831354"/>
              <a:ext cx="2050944" cy="288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10" descr="C:\Users\Administrator\Desktop\toujing_副本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796" y="917781"/>
              <a:ext cx="1962951" cy="28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右箭头 2"/>
            <p:cNvSpPr/>
            <p:nvPr/>
          </p:nvSpPr>
          <p:spPr>
            <a:xfrm>
              <a:off x="3886730" y="1907998"/>
              <a:ext cx="1334905" cy="31959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1183481" y="41275"/>
            <a:ext cx="7215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楷体_GB2312" pitchFamily="49" charset="-122"/>
              </a:rPr>
              <a:t>一种尝试：广角大气契伦科夫成像技术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7321" y="3488909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accent3"/>
                </a:solidFill>
                <a:latin typeface="Segoe Script" panose="020B0504020000000003" pitchFamily="34" charset="0"/>
                <a:ea typeface="华文楷体" panose="02010600040101010101" pitchFamily="2" charset="-122"/>
              </a:rPr>
              <a:t>反射镜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0900" y="1318697"/>
            <a:ext cx="1091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accent3"/>
                </a:solidFill>
                <a:latin typeface="Segoe Script" panose="020B0504020000000003" pitchFamily="34" charset="0"/>
                <a:ea typeface="华文楷体" panose="02010600040101010101" pitchFamily="2" charset="-122"/>
              </a:rPr>
              <a:t>探测器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07103" y="3548389"/>
            <a:ext cx="1042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accent3"/>
                </a:solidFill>
                <a:latin typeface="Segoe Script" panose="020B0504020000000003" pitchFamily="34" charset="0"/>
                <a:ea typeface="华文楷体" panose="02010600040101010101" pitchFamily="2" charset="-122"/>
              </a:rPr>
              <a:t>探测器</a:t>
            </a: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13" y="4246406"/>
            <a:ext cx="2481609" cy="24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484CD7-3DAB-4B01-AB15-AC077CABDEC7}" type="slidenum">
              <a:rPr lang="zh-CN" altLang="en-US">
                <a:solidFill>
                  <a:schemeClr val="accent3"/>
                </a:solidFill>
              </a:rPr>
              <a:pPr eaLnBrk="1" hangingPunct="1"/>
              <a:t>11</a:t>
            </a:fld>
            <a:endParaRPr lang="zh-CN" altLang="en-US">
              <a:solidFill>
                <a:schemeClr val="accent3"/>
              </a:solidFill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75728" y="4308635"/>
            <a:ext cx="2216705" cy="2352995"/>
            <a:chOff x="6048375" y="3846513"/>
            <a:chExt cx="3203575" cy="3017837"/>
          </a:xfrm>
        </p:grpSpPr>
        <p:pic>
          <p:nvPicPr>
            <p:cNvPr id="616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846513"/>
              <a:ext cx="3203575" cy="301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TextBox 4"/>
            <p:cNvSpPr txBox="1">
              <a:spLocks noChangeArrowheads="1"/>
            </p:cNvSpPr>
            <p:nvPr/>
          </p:nvSpPr>
          <p:spPr bwMode="auto">
            <a:xfrm>
              <a:off x="6996112" y="3846513"/>
              <a:ext cx="879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chemeClr val="accent3"/>
                  </a:solidFill>
                </a:rPr>
                <a:t>GAW</a:t>
              </a:r>
              <a:endParaRPr lang="zh-CN" alt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04" y="4308635"/>
            <a:ext cx="2164276" cy="200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37202" y="6400692"/>
            <a:ext cx="204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1.5m</a:t>
            </a:r>
            <a:r>
              <a:rPr lang="zh-CN" altLang="en-US" b="1" dirty="0">
                <a:solidFill>
                  <a:schemeClr val="bg1"/>
                </a:solidFill>
                <a:latin typeface="Segoe Script" panose="020B0504020000000003" pitchFamily="34" charset="0"/>
                <a:ea typeface="华文楷体" panose="02010600040101010101" pitchFamily="2" charset="-122"/>
              </a:rPr>
              <a:t>菲涅尔透镜</a:t>
            </a:r>
          </a:p>
          <a:p>
            <a:endParaRPr lang="zh-CN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07103" y="1318697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accent3"/>
                </a:solidFill>
                <a:latin typeface="Segoe Script" panose="020B0504020000000003" pitchFamily="34" charset="0"/>
                <a:ea typeface="华文楷体" panose="02010600040101010101" pitchFamily="2" charset="-122"/>
              </a:rPr>
              <a:t>透镜</a:t>
            </a:r>
            <a:endParaRPr lang="zh-CN" altLang="en-US" b="1" dirty="0">
              <a:solidFill>
                <a:schemeClr val="accent3"/>
              </a:solidFill>
              <a:latin typeface="Segoe Script" panose="020B0504020000000003" pitchFamily="34" charset="0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47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994220" y="8929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玻璃体 </a:t>
            </a:r>
            <a:r>
              <a:rPr lang="en-US" altLang="zh-CN" dirty="0" smtClean="0"/>
              <a:t>1.336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265491" y="2345836"/>
            <a:ext cx="4669132" cy="2550159"/>
            <a:chOff x="1291094" y="552946"/>
            <a:chExt cx="4669132" cy="255015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094" y="552946"/>
              <a:ext cx="4669132" cy="25501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1908523" y="162684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</a:rPr>
                <a:t>晶状体</a:t>
              </a:r>
              <a:r>
                <a:rPr lang="en-US" altLang="zh-CN" dirty="0" smtClean="0">
                  <a:solidFill>
                    <a:srgbClr val="0070C0"/>
                  </a:solidFill>
                </a:rPr>
                <a:t>1.406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99371" y="87644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玻璃体 </a:t>
              </a:r>
              <a:r>
                <a:rPr lang="en-US" altLang="zh-CN" dirty="0" smtClean="0"/>
                <a:t>1.336</a:t>
              </a:r>
              <a:endParaRPr lang="zh-CN" altLang="en-US" dirty="0"/>
            </a:p>
          </p:txBody>
        </p:sp>
      </p:grpSp>
      <p:sp>
        <p:nvSpPr>
          <p:cNvPr id="36" name="矩形 2"/>
          <p:cNvSpPr>
            <a:spLocks noChangeArrowheads="1"/>
          </p:cNvSpPr>
          <p:nvPr/>
        </p:nvSpPr>
        <p:spPr bwMode="auto">
          <a:xfrm>
            <a:off x="1183481" y="41275"/>
            <a:ext cx="7215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水球透镜的原理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10043" y="107136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人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眼的光学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39152" y="100069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水球透镜的光学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56181" y="5638266"/>
            <a:ext cx="4204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像质量与入射角度无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关。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纯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水对光的吸收小。</a:t>
            </a:r>
            <a:endParaRPr lang="zh-CN" altLang="en-US" sz="2400" dirty="0"/>
          </a:p>
        </p:txBody>
      </p:sp>
      <p:grpSp>
        <p:nvGrpSpPr>
          <p:cNvPr id="77" name="组合 76"/>
          <p:cNvGrpSpPr/>
          <p:nvPr/>
        </p:nvGrpSpPr>
        <p:grpSpPr>
          <a:xfrm>
            <a:off x="5457110" y="1708132"/>
            <a:ext cx="3476021" cy="3722564"/>
            <a:chOff x="5734769" y="1916236"/>
            <a:chExt cx="3095572" cy="3458404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 bwMode="auto">
            <a:xfrm>
              <a:off x="5744929" y="2105042"/>
              <a:ext cx="2555696" cy="2694121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b="1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梯形 18"/>
            <p:cNvSpPr/>
            <p:nvPr/>
          </p:nvSpPr>
          <p:spPr bwMode="auto">
            <a:xfrm>
              <a:off x="5734769" y="3386506"/>
              <a:ext cx="2582713" cy="1988134"/>
            </a:xfrm>
            <a:prstGeom prst="trapezoid">
              <a:avLst>
                <a:gd name="adj" fmla="val 0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组合 22"/>
            <p:cNvGrpSpPr>
              <a:grpSpLocks/>
            </p:cNvGrpSpPr>
            <p:nvPr/>
          </p:nvGrpSpPr>
          <p:grpSpPr bwMode="auto">
            <a:xfrm>
              <a:off x="6493084" y="1916236"/>
              <a:ext cx="1072230" cy="2969721"/>
              <a:chOff x="3667590" y="-27384"/>
              <a:chExt cx="2416578" cy="6347722"/>
            </a:xfrm>
          </p:grpSpPr>
          <p:sp>
            <p:nvSpPr>
              <p:cNvPr id="25" name="梯形 24"/>
              <p:cNvSpPr/>
              <p:nvPr/>
            </p:nvSpPr>
            <p:spPr>
              <a:xfrm rot="10800000">
                <a:off x="3665935" y="667223"/>
                <a:ext cx="2418113" cy="5653858"/>
              </a:xfrm>
              <a:prstGeom prst="trapezoid">
                <a:avLst>
                  <a:gd name="adj" fmla="val 41081"/>
                </a:avLst>
              </a:prstGeom>
              <a:solidFill>
                <a:srgbClr val="4F81BD">
                  <a:alpha val="4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665935" y="-27384"/>
                <a:ext cx="2418113" cy="694607"/>
              </a:xfrm>
              <a:prstGeom prst="rect">
                <a:avLst/>
              </a:prstGeom>
              <a:solidFill>
                <a:srgbClr val="4F81BD">
                  <a:alpha val="4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组合 24"/>
            <p:cNvGrpSpPr>
              <a:grpSpLocks/>
            </p:cNvGrpSpPr>
            <p:nvPr/>
          </p:nvGrpSpPr>
          <p:grpSpPr bwMode="auto">
            <a:xfrm rot="20400000">
              <a:off x="6463847" y="1966939"/>
              <a:ext cx="1072230" cy="2969721"/>
              <a:chOff x="3667589" y="-27384"/>
              <a:chExt cx="2416579" cy="6347722"/>
            </a:xfrm>
          </p:grpSpPr>
          <p:sp>
            <p:nvSpPr>
              <p:cNvPr id="23" name="梯形 22"/>
              <p:cNvSpPr/>
              <p:nvPr/>
            </p:nvSpPr>
            <p:spPr>
              <a:xfrm rot="10800000">
                <a:off x="3661817" y="659807"/>
                <a:ext cx="2421995" cy="5653860"/>
              </a:xfrm>
              <a:prstGeom prst="trapezoid">
                <a:avLst>
                  <a:gd name="adj" fmla="val 41283"/>
                </a:avLst>
              </a:prstGeom>
              <a:solidFill>
                <a:srgbClr val="4F81BD">
                  <a:alpha val="4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651463" y="-41945"/>
                <a:ext cx="2433638" cy="694605"/>
              </a:xfrm>
              <a:prstGeom prst="rect">
                <a:avLst/>
              </a:prstGeom>
              <a:solidFill>
                <a:srgbClr val="4F81BD">
                  <a:alpha val="4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组合 5"/>
            <p:cNvGrpSpPr>
              <a:grpSpLocks/>
            </p:cNvGrpSpPr>
            <p:nvPr/>
          </p:nvGrpSpPr>
          <p:grpSpPr bwMode="auto">
            <a:xfrm>
              <a:off x="6934042" y="4808199"/>
              <a:ext cx="174335" cy="304707"/>
              <a:chOff x="7789257" y="3730367"/>
              <a:chExt cx="347462" cy="576066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360" y="3852693"/>
                <a:ext cx="305782" cy="449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直接连接符 17"/>
              <p:cNvCxnSpPr>
                <a:cxnSpLocks noChangeShapeType="1"/>
              </p:cNvCxnSpPr>
              <p:nvPr/>
            </p:nvCxnSpPr>
            <p:spPr bwMode="auto">
              <a:xfrm rot="600000">
                <a:off x="8136719" y="3730369"/>
                <a:ext cx="0" cy="576064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直接连接符 18"/>
              <p:cNvCxnSpPr>
                <a:cxnSpLocks noChangeShapeType="1"/>
              </p:cNvCxnSpPr>
              <p:nvPr/>
            </p:nvCxnSpPr>
            <p:spPr bwMode="auto">
              <a:xfrm rot="-600000">
                <a:off x="7789257" y="3730367"/>
                <a:ext cx="0" cy="576064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直接连接符 19"/>
              <p:cNvCxnSpPr>
                <a:cxnSpLocks noChangeShapeType="1"/>
              </p:cNvCxnSpPr>
              <p:nvPr/>
            </p:nvCxnSpPr>
            <p:spPr bwMode="auto">
              <a:xfrm flipH="1">
                <a:off x="7839275" y="4302056"/>
                <a:ext cx="248120" cy="1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" name="组合 6"/>
            <p:cNvGrpSpPr>
              <a:grpSpLocks/>
            </p:cNvGrpSpPr>
            <p:nvPr/>
          </p:nvGrpSpPr>
          <p:grpSpPr bwMode="auto">
            <a:xfrm rot="20400000">
              <a:off x="7441859" y="4720549"/>
              <a:ext cx="174335" cy="304707"/>
              <a:chOff x="7789257" y="3730367"/>
              <a:chExt cx="347462" cy="57606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360" y="3852693"/>
                <a:ext cx="305782" cy="449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直接连接符 13"/>
              <p:cNvCxnSpPr>
                <a:cxnSpLocks noChangeShapeType="1"/>
              </p:cNvCxnSpPr>
              <p:nvPr/>
            </p:nvCxnSpPr>
            <p:spPr bwMode="auto">
              <a:xfrm rot="600000">
                <a:off x="8136719" y="3730369"/>
                <a:ext cx="0" cy="576064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直接连接符 14"/>
              <p:cNvCxnSpPr>
                <a:cxnSpLocks noChangeShapeType="1"/>
              </p:cNvCxnSpPr>
              <p:nvPr/>
            </p:nvCxnSpPr>
            <p:spPr bwMode="auto">
              <a:xfrm rot="-600000">
                <a:off x="7789257" y="3730367"/>
                <a:ext cx="0" cy="576064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直接连接符 15"/>
              <p:cNvCxnSpPr>
                <a:cxnSpLocks noChangeShapeType="1"/>
              </p:cNvCxnSpPr>
              <p:nvPr/>
            </p:nvCxnSpPr>
            <p:spPr bwMode="auto">
              <a:xfrm flipH="1">
                <a:off x="7839275" y="4302056"/>
                <a:ext cx="248120" cy="1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组合 7"/>
            <p:cNvGrpSpPr>
              <a:grpSpLocks/>
            </p:cNvGrpSpPr>
            <p:nvPr/>
          </p:nvGrpSpPr>
          <p:grpSpPr bwMode="auto">
            <a:xfrm rot="1200000">
              <a:off x="6381628" y="4642793"/>
              <a:ext cx="174335" cy="304707"/>
              <a:chOff x="7789257" y="3730367"/>
              <a:chExt cx="347462" cy="57606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360" y="3852693"/>
                <a:ext cx="305782" cy="449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直接连接符 9"/>
              <p:cNvCxnSpPr>
                <a:cxnSpLocks noChangeShapeType="1"/>
              </p:cNvCxnSpPr>
              <p:nvPr/>
            </p:nvCxnSpPr>
            <p:spPr bwMode="auto">
              <a:xfrm rot="600000">
                <a:off x="8136719" y="3730369"/>
                <a:ext cx="0" cy="576064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直接连接符 10"/>
              <p:cNvCxnSpPr>
                <a:cxnSpLocks noChangeShapeType="1"/>
              </p:cNvCxnSpPr>
              <p:nvPr/>
            </p:nvCxnSpPr>
            <p:spPr bwMode="auto">
              <a:xfrm rot="-600000">
                <a:off x="7789257" y="3730367"/>
                <a:ext cx="0" cy="576064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7839275" y="4302056"/>
                <a:ext cx="248120" cy="1"/>
              </a:xfrm>
              <a:prstGeom prst="line">
                <a:avLst/>
              </a:prstGeom>
              <a:noFill/>
              <a:ln w="38100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6" name="TextBox 31"/>
            <p:cNvSpPr txBox="1">
              <a:spLocks noChangeArrowheads="1"/>
            </p:cNvSpPr>
            <p:nvPr/>
          </p:nvSpPr>
          <p:spPr bwMode="auto">
            <a:xfrm>
              <a:off x="6377860" y="2713813"/>
              <a:ext cx="16930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20°</a:t>
              </a:r>
              <a:r>
                <a:rPr lang="zh-CN" alt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和</a:t>
              </a:r>
              <a:r>
                <a:rPr lang="en-US" altLang="zh-CN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0°</a:t>
              </a:r>
              <a:r>
                <a:rPr lang="zh-CN" alt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入射</a:t>
              </a:r>
            </a:p>
          </p:txBody>
        </p:sp>
        <p:sp>
          <p:nvSpPr>
            <p:cNvPr id="67" name="TextBox 32"/>
            <p:cNvSpPr txBox="1">
              <a:spLocks noChangeArrowheads="1"/>
            </p:cNvSpPr>
            <p:nvPr/>
          </p:nvSpPr>
          <p:spPr bwMode="auto">
            <a:xfrm>
              <a:off x="6758107" y="2136214"/>
              <a:ext cx="650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光圈</a:t>
              </a:r>
            </a:p>
          </p:txBody>
        </p:sp>
        <p:sp>
          <p:nvSpPr>
            <p:cNvPr id="68" name="TextBox 33"/>
            <p:cNvSpPr txBox="1">
              <a:spLocks noChangeArrowheads="1"/>
            </p:cNvSpPr>
            <p:nvPr/>
          </p:nvSpPr>
          <p:spPr bwMode="auto">
            <a:xfrm>
              <a:off x="7820842" y="4475203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相机</a:t>
              </a:r>
            </a:p>
          </p:txBody>
        </p:sp>
        <p:cxnSp>
          <p:nvCxnSpPr>
            <p:cNvPr id="69" name="直接箭头连接符 68"/>
            <p:cNvCxnSpPr/>
            <p:nvPr/>
          </p:nvCxnSpPr>
          <p:spPr>
            <a:xfrm>
              <a:off x="6492901" y="2149212"/>
              <a:ext cx="1131139" cy="3715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33"/>
            <p:cNvSpPr txBox="1">
              <a:spLocks noChangeArrowheads="1"/>
            </p:cNvSpPr>
            <p:nvPr/>
          </p:nvSpPr>
          <p:spPr bwMode="auto">
            <a:xfrm>
              <a:off x="7715933" y="2027581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玻璃球壳</a:t>
              </a:r>
            </a:p>
          </p:txBody>
        </p:sp>
        <p:sp>
          <p:nvSpPr>
            <p:cNvPr id="76" name="弧形 75"/>
            <p:cNvSpPr/>
            <p:nvPr/>
          </p:nvSpPr>
          <p:spPr>
            <a:xfrm rot="10800000">
              <a:off x="5919009" y="3381094"/>
              <a:ext cx="2204748" cy="1756558"/>
            </a:xfrm>
            <a:prstGeom prst="arc">
              <a:avLst>
                <a:gd name="adj1" fmla="val 12651398"/>
                <a:gd name="adj2" fmla="val 19772732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TextBox 31"/>
          <p:cNvSpPr txBox="1">
            <a:spLocks noChangeArrowheads="1"/>
          </p:cNvSpPr>
          <p:nvPr/>
        </p:nvSpPr>
        <p:spPr bwMode="auto">
          <a:xfrm>
            <a:off x="5439152" y="3628671"/>
            <a:ext cx="1401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高纯水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1.333</a:t>
            </a:r>
            <a:endParaRPr lang="zh-CN" alt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0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2008" y="0"/>
            <a:ext cx="9468544" cy="83671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and specifications of 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prototype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965770"/>
            <a:ext cx="3170952" cy="2242305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00" y="1057210"/>
            <a:ext cx="4480220" cy="3168352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27871"/>
              </p:ext>
            </p:extLst>
          </p:nvPr>
        </p:nvGraphicFramePr>
        <p:xfrm>
          <a:off x="680720" y="3310667"/>
          <a:ext cx="3119120" cy="59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6" imgW="2070000" imgH="393480" progId="Equation.DSMT4">
                  <p:embed/>
                </p:oleObj>
              </mc:Choice>
              <mc:Fallback>
                <p:oleObj name="Equation" r:id="rId6" imgW="2070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" y="3310667"/>
                        <a:ext cx="3119120" cy="597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33326" y="4555958"/>
            <a:ext cx="454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image formation using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lens as a magnifying glass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WaterLenseDistribu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r="9201"/>
          <a:stretch/>
        </p:blipFill>
        <p:spPr bwMode="auto">
          <a:xfrm>
            <a:off x="365760" y="3899750"/>
            <a:ext cx="3852246" cy="26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6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114" y="2245216"/>
            <a:ext cx="3506446" cy="46548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557" name="Picture 2" descr="C:\Documents and Settings\ybj109\桌面\S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8" y="2816233"/>
            <a:ext cx="4283869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弧形 6"/>
          <p:cNvSpPr/>
          <p:nvPr/>
        </p:nvSpPr>
        <p:spPr>
          <a:xfrm rot="6968066">
            <a:off x="-1924717" y="1366377"/>
            <a:ext cx="7234238" cy="5595938"/>
          </a:xfrm>
          <a:prstGeom prst="arc">
            <a:avLst>
              <a:gd name="adj1" fmla="val 16196738"/>
              <a:gd name="adj2" fmla="val 17861732"/>
            </a:avLst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961800" y="3832926"/>
            <a:ext cx="1860006" cy="2221013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16"/>
          <p:cNvSpPr txBox="1">
            <a:spLocks noChangeArrowheads="1"/>
          </p:cNvSpPr>
          <p:nvPr/>
        </p:nvSpPr>
        <p:spPr bwMode="auto">
          <a:xfrm>
            <a:off x="3821806" y="5991233"/>
            <a:ext cx="1238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Tw Cen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Tw Cen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Tw Cen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Tw Cen MT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 Cen MT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 Cen MT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 Cen MT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 Cen MT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Water lens</a:t>
            </a:r>
            <a:endParaRPr lang="zh-CN" altLang="en-US" dirty="0"/>
          </a:p>
        </p:txBody>
      </p:sp>
      <p:sp>
        <p:nvSpPr>
          <p:cNvPr id="23563" name="矩形 18"/>
          <p:cNvSpPr>
            <a:spLocks noChangeArrowheads="1"/>
          </p:cNvSpPr>
          <p:nvPr/>
        </p:nvSpPr>
        <p:spPr bwMode="auto">
          <a:xfrm>
            <a:off x="653454" y="4487424"/>
            <a:ext cx="2399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 EAS array</a:t>
            </a:r>
            <a:endParaRPr lang="zh-CN" altLang="en-US" dirty="0">
              <a:solidFill>
                <a:srgbClr val="C00000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2509" y="4889122"/>
            <a:ext cx="98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~80m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5022880" y="6227868"/>
            <a:ext cx="216000" cy="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C:\Users\Administrator\Desktop\P50911-105335_副本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114" y="2665034"/>
            <a:ext cx="3173799" cy="332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内容占位符 2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182832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Coincidence measurement of cosmic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rays:</a:t>
            </a:r>
          </a:p>
          <a:p>
            <a:pPr lvl="1"/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lens telescope and Scintillator EAS array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80m from the center of the scintillator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 array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Water lens</a:t>
            </a:r>
          </a:p>
          <a:p>
            <a:pPr lvl="1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3×3 PMT  arrays placed at the  focal plane of the lens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37" y="4481424"/>
            <a:ext cx="2291353" cy="23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-72008" y="0"/>
            <a:ext cx="94685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and specifications of our prototype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4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8"/>
          <p:cNvGrpSpPr>
            <a:grpSpLocks/>
          </p:cNvGrpSpPr>
          <p:nvPr/>
        </p:nvGrpSpPr>
        <p:grpSpPr bwMode="auto">
          <a:xfrm>
            <a:off x="5606166" y="4356100"/>
            <a:ext cx="3145900" cy="2501900"/>
            <a:chOff x="7202488" y="3568700"/>
            <a:chExt cx="3047641" cy="2500313"/>
          </a:xfrm>
        </p:grpSpPr>
        <p:grpSp>
          <p:nvGrpSpPr>
            <p:cNvPr id="19473" name="组合 13"/>
            <p:cNvGrpSpPr>
              <a:grpSpLocks/>
            </p:cNvGrpSpPr>
            <p:nvPr/>
          </p:nvGrpSpPr>
          <p:grpSpPr bwMode="auto">
            <a:xfrm>
              <a:off x="7202488" y="3568700"/>
              <a:ext cx="2628900" cy="2500313"/>
              <a:chOff x="7140973" y="2367092"/>
              <a:chExt cx="3600000" cy="342410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140973" y="2367092"/>
                <a:ext cx="3599576" cy="342410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477890" y="2729925"/>
                <a:ext cx="669486" cy="6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3</a:t>
                </a:r>
                <a:endParaRPr lang="zh-CN" altLang="en-US" dirty="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586455" y="2729925"/>
                <a:ext cx="669486" cy="6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6</a:t>
                </a:r>
                <a:endParaRPr lang="zh-CN" altLang="en-US" dirty="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9697193" y="2729925"/>
                <a:ext cx="669486" cy="6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9</a:t>
                </a:r>
                <a:endParaRPr lang="zh-CN" altLang="en-US" dirty="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8606018" y="3729347"/>
                <a:ext cx="669486" cy="69959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5</a:t>
                </a:r>
                <a:endParaRPr lang="zh-CN" altLang="en-US" dirty="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586455" y="4733114"/>
                <a:ext cx="669486" cy="6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4</a:t>
                </a:r>
                <a:endParaRPr lang="zh-CN" altLang="en-US" dirty="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697193" y="4733114"/>
                <a:ext cx="669486" cy="6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7</a:t>
                </a:r>
                <a:endParaRPr lang="zh-CN" altLang="en-US" dirty="0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697193" y="3729347"/>
                <a:ext cx="669486" cy="6995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8</a:t>
                </a:r>
                <a:endParaRPr lang="zh-CN" altLang="en-US" dirty="0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477890" y="3729347"/>
                <a:ext cx="669486" cy="6995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7469196" y="4791777"/>
                <a:ext cx="671659" cy="69307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</p:grpSp>
        <p:cxnSp>
          <p:nvCxnSpPr>
            <p:cNvPr id="3" name="直接箭头连接符 2"/>
            <p:cNvCxnSpPr/>
            <p:nvPr/>
          </p:nvCxnSpPr>
          <p:spPr>
            <a:xfrm flipV="1">
              <a:off x="9931080" y="4054167"/>
              <a:ext cx="0" cy="9154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5" name="TextBox 4"/>
            <p:cNvSpPr txBox="1">
              <a:spLocks noChangeArrowheads="1"/>
            </p:cNvSpPr>
            <p:nvPr/>
          </p:nvSpPr>
          <p:spPr bwMode="auto">
            <a:xfrm>
              <a:off x="9930581" y="4194731"/>
              <a:ext cx="3195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N</a:t>
              </a:r>
              <a:endParaRPr lang="zh-CN" altLang="en-US"/>
            </a:p>
          </p:txBody>
        </p:sp>
      </p:grpSp>
      <p:grpSp>
        <p:nvGrpSpPr>
          <p:cNvPr id="19459" name="组合 37"/>
          <p:cNvGrpSpPr>
            <a:grpSpLocks/>
          </p:cNvGrpSpPr>
          <p:nvPr/>
        </p:nvGrpSpPr>
        <p:grpSpPr bwMode="auto">
          <a:xfrm>
            <a:off x="0" y="2369126"/>
            <a:ext cx="4991448" cy="4140612"/>
            <a:chOff x="342313" y="1016015"/>
            <a:chExt cx="6405641" cy="4651001"/>
          </a:xfrm>
        </p:grpSpPr>
        <p:pic>
          <p:nvPicPr>
            <p:cNvPr id="19469" name="Picture 2" descr="C:\Documents and Settings\ybj109\桌面\3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13" y="1478321"/>
              <a:ext cx="6176550" cy="4188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直接箭头连接符 39"/>
            <p:cNvCxnSpPr/>
            <p:nvPr/>
          </p:nvCxnSpPr>
          <p:spPr bwMode="auto">
            <a:xfrm flipH="1">
              <a:off x="3087262" y="1599577"/>
              <a:ext cx="343326" cy="2341318"/>
            </a:xfrm>
            <a:prstGeom prst="straightConnector1">
              <a:avLst/>
            </a:prstGeom>
            <a:ln w="2222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 bwMode="auto">
            <a:xfrm>
              <a:off x="2405422" y="1016015"/>
              <a:ext cx="3408885" cy="518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Cosmic ray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2" name="TextBox 41"/>
            <p:cNvSpPr txBox="1">
              <a:spLocks noChangeArrowheads="1"/>
            </p:cNvSpPr>
            <p:nvPr/>
          </p:nvSpPr>
          <p:spPr bwMode="auto">
            <a:xfrm>
              <a:off x="4895554" y="2075732"/>
              <a:ext cx="1852400" cy="259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 eaLnBrk="0" hangingPunct="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 eaLnBrk="0" hangingPunct="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 eaLnBrk="0" hangingPunct="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Zenith:   4.7°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Azimuth: 57.2°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(Due North is 0 degree, rotated by clockwise </a:t>
              </a:r>
              <a:r>
                <a:rPr lang="zh-CN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</p:grpSp>
      <p:pic>
        <p:nvPicPr>
          <p:cNvPr id="19460" name="Picture 29" descr="C:\Documents and Settings\ybj109\桌面\NoSign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79" y="1868742"/>
            <a:ext cx="2297906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0" descr="C:\Documents and Settings\ybj109\桌面\Sig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44" y="1844824"/>
            <a:ext cx="23098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7042547" y="3169464"/>
            <a:ext cx="1883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PMT: 2,3,4,5,6,7,8,9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矩形 17"/>
          <p:cNvSpPr>
            <a:spLocks noChangeArrowheads="1"/>
          </p:cNvSpPr>
          <p:nvPr/>
        </p:nvSpPr>
        <p:spPr bwMode="auto">
          <a:xfrm>
            <a:off x="4844844" y="3427736"/>
            <a:ext cx="930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PMT: 1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>
            <a:stCxn id="34" idx="0"/>
          </p:cNvCxnSpPr>
          <p:nvPr/>
        </p:nvCxnSpPr>
        <p:spPr>
          <a:xfrm flipH="1" flipV="1">
            <a:off x="6012160" y="2996952"/>
            <a:ext cx="94564" cy="31307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216399" y="3612402"/>
            <a:ext cx="984016" cy="1771740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1"/>
          <p:cNvSpPr txBox="1">
            <a:spLocks/>
          </p:cNvSpPr>
          <p:nvPr/>
        </p:nvSpPr>
        <p:spPr>
          <a:xfrm>
            <a:off x="-72008" y="-99392"/>
            <a:ext cx="94685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and specifications of our prototype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9" name="内容占位符 2"/>
          <p:cNvSpPr>
            <a:spLocks noGrp="1"/>
          </p:cNvSpPr>
          <p:nvPr>
            <p:ph idx="1"/>
          </p:nvPr>
        </p:nvSpPr>
        <p:spPr>
          <a:xfrm>
            <a:off x="56620" y="657282"/>
            <a:ext cx="9118848" cy="160966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Coincidence measurement of cosmic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rays:</a:t>
            </a:r>
          </a:p>
          <a:p>
            <a:pPr lvl="1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form of any PMT signal above threshold will be recorded by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FADC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49766" y="3832880"/>
            <a:ext cx="33712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VERY PRELIMINARY !</a:t>
            </a:r>
            <a:endParaRPr lang="zh-CN" alt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65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  <a:ea typeface="+mn-ea"/>
              </a:rPr>
              <a:t>PMT</a:t>
            </a:r>
            <a:r>
              <a:rPr lang="zh-CN" altLang="en-US" dirty="0" smtClean="0">
                <a:solidFill>
                  <a:srgbClr val="FFFFFF"/>
                </a:solidFill>
                <a:latin typeface="+mn-ea"/>
                <a:ea typeface="+mn-ea"/>
              </a:rPr>
              <a:t>阵列成像系统升级</a:t>
            </a:r>
            <a:endParaRPr lang="zh-CN" altLang="en-US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65822"/>
            <a:ext cx="8229600" cy="4525963"/>
          </a:xfrm>
        </p:spPr>
        <p:txBody>
          <a:bodyPr/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49</a:t>
            </a:r>
            <a:r>
              <a:rPr lang="zh-CN" altLang="en-US" sz="2400" dirty="0" smtClean="0">
                <a:solidFill>
                  <a:schemeClr val="bg1"/>
                </a:solidFill>
              </a:rPr>
              <a:t>支</a:t>
            </a:r>
            <a:r>
              <a:rPr lang="en-US" altLang="zh-CN" sz="2400" dirty="0" smtClean="0">
                <a:solidFill>
                  <a:schemeClr val="bg1"/>
                </a:solidFill>
              </a:rPr>
              <a:t>PMT-R7725</a:t>
            </a: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2inch</a:t>
            </a:r>
            <a:r>
              <a:rPr lang="zh-CN" altLang="en-US" sz="2400" dirty="0" smtClean="0">
                <a:solidFill>
                  <a:schemeClr val="bg1"/>
                </a:solidFill>
              </a:rPr>
              <a:t>）；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Base</a:t>
            </a:r>
            <a:r>
              <a:rPr lang="zh-CN" altLang="en-US" sz="2400" dirty="0" smtClean="0">
                <a:solidFill>
                  <a:schemeClr val="bg1"/>
                </a:solidFill>
              </a:rPr>
              <a:t>改进，</a:t>
            </a:r>
            <a:r>
              <a:rPr lang="zh-CN" altLang="en-US" sz="2400" dirty="0" smtClean="0">
                <a:solidFill>
                  <a:schemeClr val="bg1"/>
                </a:solidFill>
              </a:rPr>
              <a:t>正六边形排</a:t>
            </a:r>
            <a:r>
              <a:rPr lang="zh-CN" altLang="en-US" sz="2400" dirty="0" smtClean="0">
                <a:solidFill>
                  <a:schemeClr val="bg1"/>
                </a:solidFill>
              </a:rPr>
              <a:t>布；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像素间距</a:t>
            </a:r>
            <a:r>
              <a:rPr lang="en-US" altLang="zh-CN" sz="2400" dirty="0" smtClean="0">
                <a:solidFill>
                  <a:srgbClr val="FFFFFF"/>
                </a:solidFill>
              </a:rPr>
              <a:t>86mm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→</a:t>
            </a:r>
            <a:r>
              <a:rPr lang="en-US" altLang="zh-CN" sz="2400" dirty="0" smtClean="0">
                <a:solidFill>
                  <a:srgbClr val="FFFFFF"/>
                </a:solidFill>
              </a:rPr>
              <a:t>58mm</a:t>
            </a:r>
            <a:r>
              <a:rPr lang="zh-CN" altLang="en-US" sz="2400" dirty="0" smtClean="0">
                <a:solidFill>
                  <a:srgbClr val="FFFFFF"/>
                </a:solidFill>
              </a:rPr>
              <a:t>；</a:t>
            </a:r>
            <a:endParaRPr lang="en-US" altLang="zh-CN" sz="2400" dirty="0" smtClean="0">
              <a:solidFill>
                <a:srgbClr val="FFFFFF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覆盖</a:t>
            </a:r>
            <a:r>
              <a:rPr lang="en-US" altLang="zh-CN" sz="2400" dirty="0" smtClean="0">
                <a:solidFill>
                  <a:schemeClr val="bg1"/>
                </a:solidFill>
              </a:rPr>
              <a:t>7°× 8°</a:t>
            </a:r>
            <a:r>
              <a:rPr lang="zh-CN" altLang="en-US" sz="2400" dirty="0" smtClean="0">
                <a:solidFill>
                  <a:schemeClr val="bg1"/>
                </a:solidFill>
              </a:rPr>
              <a:t>天区；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rgbClr val="FFFFFF"/>
                </a:solidFill>
              </a:rPr>
              <a:t>今年</a:t>
            </a:r>
            <a:r>
              <a:rPr lang="en-US" altLang="zh-CN" sz="2400" dirty="0" smtClean="0">
                <a:solidFill>
                  <a:srgbClr val="FFFFFF"/>
                </a:solidFill>
              </a:rPr>
              <a:t>9</a:t>
            </a:r>
            <a:r>
              <a:rPr lang="zh-CN" altLang="en-US" sz="2400" dirty="0" smtClean="0">
                <a:solidFill>
                  <a:srgbClr val="FFFFFF"/>
                </a:solidFill>
              </a:rPr>
              <a:t>、</a:t>
            </a:r>
            <a:r>
              <a:rPr lang="en-US" altLang="zh-CN" sz="2400" dirty="0" smtClean="0">
                <a:solidFill>
                  <a:srgbClr val="FFFFFF"/>
                </a:solidFill>
              </a:rPr>
              <a:t>10</a:t>
            </a:r>
            <a:r>
              <a:rPr lang="zh-CN" altLang="en-US" sz="2400" dirty="0" smtClean="0">
                <a:solidFill>
                  <a:srgbClr val="FFFFFF"/>
                </a:solidFill>
              </a:rPr>
              <a:t>月份在</a:t>
            </a:r>
            <a:endParaRPr lang="en-US" altLang="zh-CN" sz="24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FFFFFF"/>
                </a:solidFill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</a:rPr>
              <a:t>    YBJ</a:t>
            </a:r>
            <a:r>
              <a:rPr lang="zh-CN" altLang="en-US" sz="2400" dirty="0" smtClean="0">
                <a:solidFill>
                  <a:srgbClr val="FFFFFF"/>
                </a:solidFill>
              </a:rPr>
              <a:t>测试观测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58861" y="1794721"/>
            <a:ext cx="2927939" cy="4632718"/>
            <a:chOff x="5612322" y="1751214"/>
            <a:chExt cx="2927939" cy="463271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612324" y="4450132"/>
              <a:ext cx="2927937" cy="1933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H="1">
              <a:off x="5612322" y="1751214"/>
              <a:ext cx="2927939" cy="19785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561372" y="4651710"/>
            <a:ext cx="4902278" cy="2054672"/>
            <a:chOff x="259816" y="2939566"/>
            <a:chExt cx="4902278" cy="20546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741001" y="2573145"/>
              <a:ext cx="2054671" cy="27875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图片 1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816" y="2939566"/>
              <a:ext cx="1917380" cy="205467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42" y="2394418"/>
            <a:ext cx="1655579" cy="1717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箭头 4"/>
          <p:cNvSpPr/>
          <p:nvPr/>
        </p:nvSpPr>
        <p:spPr>
          <a:xfrm>
            <a:off x="4572000" y="4111573"/>
            <a:ext cx="567159" cy="540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571" y="710067"/>
            <a:ext cx="8229600" cy="1143000"/>
          </a:xfrm>
        </p:spPr>
        <p:txBody>
          <a:bodyPr/>
          <a:lstStyle/>
          <a:p>
            <a:pPr algn="l"/>
            <a:r>
              <a:rPr lang="zh-CN" altLang="en-US" sz="4000" dirty="0" smtClean="0">
                <a:solidFill>
                  <a:schemeClr val="bg1"/>
                </a:solidFill>
              </a:rPr>
              <a:t>更大口径的样机研制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008201"/>
              </p:ext>
            </p:extLst>
          </p:nvPr>
        </p:nvGraphicFramePr>
        <p:xfrm>
          <a:off x="1765790" y="6138485"/>
          <a:ext cx="5982134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678"/>
                <a:gridCol w="1175657"/>
                <a:gridCol w="856343"/>
                <a:gridCol w="1132114"/>
                <a:gridCol w="136434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>
                          <a:solidFill>
                            <a:schemeClr val="tx1"/>
                          </a:solidFill>
                          <a:effectLst/>
                        </a:rPr>
                        <a:t>密度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>
                          <a:solidFill>
                            <a:schemeClr val="tx1"/>
                          </a:solidFill>
                          <a:effectLst/>
                        </a:rPr>
                        <a:t>弹性模量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>
                          <a:solidFill>
                            <a:schemeClr val="tx1"/>
                          </a:solidFill>
                          <a:effectLst/>
                        </a:rPr>
                        <a:t>泊松比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>
                          <a:solidFill>
                            <a:schemeClr val="tx1"/>
                          </a:solidFill>
                          <a:effectLst/>
                        </a:rPr>
                        <a:t>抗拉强度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>
                          <a:solidFill>
                            <a:schemeClr val="tx1"/>
                          </a:solidFill>
                          <a:effectLst/>
                        </a:rPr>
                        <a:t>弯曲强度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1.18g/cm^3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3140MPa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0.37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69MPa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117.7MPa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49003" y="442870"/>
            <a:ext cx="3533140" cy="241935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27943" y="5634429"/>
            <a:ext cx="175400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PMMA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材料参数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456" y="2492888"/>
            <a:ext cx="447738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半球面顶面受全部大气压</a:t>
            </a:r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工况</a:t>
            </a:r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0.06MPa</a:t>
            </a:r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5792"/>
              </p:ext>
            </p:extLst>
          </p:nvPr>
        </p:nvGraphicFramePr>
        <p:xfrm>
          <a:off x="642455" y="3287478"/>
          <a:ext cx="7920974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9374"/>
                <a:gridCol w="1337029"/>
                <a:gridCol w="1312009"/>
                <a:gridCol w="1266281"/>
                <a:gridCol w="1266281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</a:rPr>
                        <a:t>亚克力半球玻璃面规格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</a:rPr>
                        <a:t>位移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(mm)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0">
                          <a:solidFill>
                            <a:schemeClr val="tx1"/>
                          </a:solidFill>
                          <a:effectLst/>
                        </a:rPr>
                        <a:t>应力（</a:t>
                      </a: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MPa</a:t>
                      </a:r>
                      <a:r>
                        <a:rPr lang="zh-CN" sz="1600" b="0" kern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0">
                          <a:solidFill>
                            <a:schemeClr val="tx1"/>
                          </a:solidFill>
                          <a:effectLst/>
                        </a:rPr>
                        <a:t>基频</a:t>
                      </a: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(Hz)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</a:rPr>
                        <a:t>重量（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pmma-5-1000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0.377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8.088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293.01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13.472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pmma-yx-5-1000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0.3543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3.029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324.26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16.753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pmma-10-2000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0.9854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19.1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142.06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92.864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pmma-yx-10-2000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0.692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4.564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</a:rPr>
                        <a:t>156.86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107.582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pmma-15-3000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1.136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15.58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95.66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287.549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pmma-yx-15-3000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1.037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3.059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solidFill>
                            <a:schemeClr val="tx1"/>
                          </a:solidFill>
                          <a:effectLst/>
                        </a:rPr>
                        <a:t>101.42</a:t>
                      </a:r>
                      <a:endParaRPr lang="zh-CN" sz="16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r>
                        <a:rPr lang="en-US" altLang="zh-CN" sz="16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600" b="0" kern="0" dirty="0" smtClean="0">
                          <a:solidFill>
                            <a:schemeClr val="tx1"/>
                          </a:solidFill>
                          <a:effectLst/>
                        </a:rPr>
                        <a:t>582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81780" y="5172764"/>
            <a:ext cx="691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直径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2m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的半球透镜今年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月交工，明年进行测试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内容占位符 5" descr="屏幕快照 2016-08-25 上午12.3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2496"/>
          <a:stretch>
            <a:fillRect/>
          </a:stretch>
        </p:blipFill>
        <p:spPr bwMode="auto">
          <a:xfrm>
            <a:off x="5251927" y="453529"/>
            <a:ext cx="3793261" cy="242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3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0" y="1259741"/>
            <a:ext cx="3982719" cy="4274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1197409"/>
            <a:ext cx="2570480" cy="4303133"/>
          </a:xfrm>
          <a:prstGeom prst="rect">
            <a:avLst/>
          </a:prstGeom>
        </p:spPr>
      </p:pic>
      <p:pic>
        <p:nvPicPr>
          <p:cNvPr id="22531" name="Picture 31" descr="C:\Users\Administrator\Desktop\QQ截图201411081413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8" y="1197409"/>
            <a:ext cx="2304932" cy="444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242248" y="1568526"/>
            <a:ext cx="854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Segoe Script" pitchFamily="34" charset="0"/>
                <a:ea typeface="华文楷体" pitchFamily="2" charset="-122"/>
              </a:rPr>
              <a:t>air</a:t>
            </a:r>
            <a:endParaRPr lang="zh-CN" altLang="en-US" sz="3200" b="1" dirty="0">
              <a:solidFill>
                <a:srgbClr val="FF0000"/>
              </a:solidFill>
              <a:latin typeface="Segoe Script" pitchFamily="34" charset="0"/>
              <a:ea typeface="华文楷体" pitchFamily="2" charset="-122"/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815579" y="5208983"/>
            <a:ext cx="1402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Segoe Script" pitchFamily="34" charset="0"/>
                <a:ea typeface="华文楷体" pitchFamily="2" charset="-122"/>
              </a:rPr>
              <a:t>water</a:t>
            </a:r>
            <a:endParaRPr lang="zh-CN" altLang="en-US" sz="3200" b="1" dirty="0">
              <a:solidFill>
                <a:srgbClr val="FF0000"/>
              </a:solidFill>
              <a:latin typeface="Segoe Script" pitchFamily="34" charset="0"/>
              <a:ea typeface="华文楷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-9412" y="387314"/>
            <a:ext cx="9144000" cy="7547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water lens telescope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5162" y="5793758"/>
            <a:ext cx="5457512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Aperture</a:t>
            </a: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6.9m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Effective aperture:5m</a:t>
            </a:r>
            <a:endParaRPr lang="en-US" altLang="zh-C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Focal length</a:t>
            </a: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14.9m</a:t>
            </a:r>
            <a:endParaRPr lang="en-US" altLang="zh-C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Field of View</a:t>
            </a: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：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altLang="zh-CN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×40</a:t>
            </a:r>
            <a:r>
              <a:rPr lang="en-US" altLang="zh-CN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altLang="zh-CN" sz="20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2674" y="5534561"/>
            <a:ext cx="33712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VERY PRELIMINARY !</a:t>
            </a:r>
            <a:endParaRPr lang="zh-CN" alt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039342" y="1953612"/>
            <a:ext cx="717057" cy="39937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365328" y="3532544"/>
            <a:ext cx="940268" cy="3790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HAWC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211244" y="2578437"/>
            <a:ext cx="1094352" cy="3993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Waterlens</a:t>
            </a:r>
            <a:endParaRPr lang="en-US" altLang="zh-CN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3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Discussions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0304"/>
            <a:ext cx="9144000" cy="4924896"/>
          </a:xfrm>
        </p:spPr>
        <p:txBody>
          <a:bodyPr>
            <a:noAutofit/>
          </a:bodyPr>
          <a:lstStyle/>
          <a:p>
            <a:pPr marL="342900" lvl="1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百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能区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是空间实验和地面实验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的连接处，也是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射线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GRB)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观测的薄弱区。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于透镜光学的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广角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大气契伦科夫望远镜是一种可能的下一代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IACT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</a:p>
          <a:p>
            <a:pPr marL="342900" lvl="1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zh-CN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球透镜具有成像质量与入射角度无关的优点。研制小型的水球透镜样机，成功观测到了宇宙射线。成像系统和透镜的升级改造也在进行中。模拟研究了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水球透镜阵列的性能。</a:t>
            </a:r>
            <a:endParaRPr lang="en-US" altLang="zh-CN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1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61B3DAFD-1E3F-4A9C-A7BB-19A95061BC91}" type="slidenum">
              <a:rPr lang="en-US" altLang="zh-CN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28600"/>
            <a:ext cx="92202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FFFF00"/>
                </a:solidFill>
              </a:rPr>
              <a:t>Why Study GRBs at Very High Energy (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GeV-subTeV</a:t>
            </a:r>
            <a:r>
              <a:rPr lang="en-US" altLang="zh-CN" sz="2800" dirty="0" smtClean="0">
                <a:solidFill>
                  <a:srgbClr val="FFFF00"/>
                </a:solidFill>
              </a:rPr>
              <a:t>)?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" y="3845560"/>
            <a:ext cx="8763000" cy="25247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FF00"/>
                </a:solidFill>
              </a:rPr>
              <a:t>Acceleration mechanisms </a:t>
            </a:r>
            <a:r>
              <a:rPr lang="en-US" altLang="zh-CN" sz="1800" dirty="0" smtClean="0">
                <a:solidFill>
                  <a:schemeClr val="bg1"/>
                </a:solidFill>
              </a:rPr>
              <a:t>, energetics, and therefore constrain the progenitors and jet feeding mechanism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bg1"/>
                </a:solidFill>
              </a:rPr>
              <a:t>Understanding progenitor then leads to an understanding of </a:t>
            </a:r>
            <a:r>
              <a:rPr lang="en-US" altLang="zh-CN" sz="1800" dirty="0" smtClean="0">
                <a:solidFill>
                  <a:srgbClr val="FFFF00"/>
                </a:solidFill>
              </a:rPr>
              <a:t>cosmology &amp; stellar evolution </a:t>
            </a:r>
            <a:r>
              <a:rPr lang="en-US" altLang="zh-CN" sz="1800" dirty="0" smtClean="0">
                <a:solidFill>
                  <a:schemeClr val="bg1"/>
                </a:solidFill>
              </a:rPr>
              <a:t>required to support progenitor population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kumimoji="1" lang="en-US" altLang="zh-CN" sz="1800" dirty="0" smtClean="0">
                <a:solidFill>
                  <a:schemeClr val="bg1"/>
                </a:solidFill>
              </a:rPr>
              <a:t>Extragalactic background light induced absorption (</a:t>
            </a:r>
            <a:r>
              <a:rPr kumimoji="1" lang="en-US" altLang="zh-CN" sz="1800" dirty="0" smtClean="0">
                <a:solidFill>
                  <a:srgbClr val="FFFF00"/>
                </a:solidFill>
              </a:rPr>
              <a:t>EBL absorption</a:t>
            </a:r>
            <a:r>
              <a:rPr kumimoji="1" lang="en-US" altLang="zh-CN" sz="1800" dirty="0" smtClean="0">
                <a:solidFill>
                  <a:schemeClr val="bg1"/>
                </a:solidFill>
              </a:rPr>
              <a:t>) of high energy photons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FF00"/>
                </a:solidFill>
              </a:rPr>
              <a:t>Limits on Lorentz Invariance Violation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1800" dirty="0">
                <a:solidFill>
                  <a:srgbClr val="FFFF00"/>
                </a:solidFill>
              </a:rPr>
              <a:t>Potential ultra high energy cosmic ray </a:t>
            </a:r>
            <a:r>
              <a:rPr lang="en-US" altLang="zh-CN" sz="1800" dirty="0" smtClean="0">
                <a:solidFill>
                  <a:srgbClr val="FFFF00"/>
                </a:solidFill>
              </a:rPr>
              <a:t>sources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en-US" altLang="zh-CN" sz="1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1" y="1028604"/>
            <a:ext cx="4257675" cy="2051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91480" y="3211734"/>
            <a:ext cx="790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C000"/>
                </a:solidFill>
              </a:rPr>
              <a:t>Gamma-ray bursts:</a:t>
            </a:r>
            <a:r>
              <a:rPr lang="en-US" altLang="zh-CN" dirty="0">
                <a:solidFill>
                  <a:srgbClr val="FFC000"/>
                </a:solidFill>
              </a:rPr>
              <a:t> </a:t>
            </a:r>
            <a:r>
              <a:rPr lang="en-US" altLang="zh-CN" dirty="0" smtClean="0">
                <a:solidFill>
                  <a:srgbClr val="FFC000"/>
                </a:solidFill>
              </a:rPr>
              <a:t>the </a:t>
            </a:r>
            <a:r>
              <a:rPr lang="en-US" altLang="zh-CN" dirty="0">
                <a:solidFill>
                  <a:srgbClr val="FFC000"/>
                </a:solidFill>
              </a:rPr>
              <a:t>most violent explosions in the universe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86" y="817091"/>
            <a:ext cx="1847818" cy="252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space.com/images/i/000/016/755/original/cosmic-ray-illustration.jpg?133476563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656" y="-17868"/>
            <a:ext cx="9162656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36149" y="2147372"/>
            <a:ext cx="63642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i="1" dirty="0" smtClean="0">
                <a:solidFill>
                  <a:srgbClr val="FFC000"/>
                </a:solidFill>
              </a:rPr>
              <a:t>谢谢大家！</a:t>
            </a:r>
            <a:endParaRPr lang="zh-CN" altLang="en-US" sz="9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9" y="584200"/>
            <a:ext cx="7315201" cy="557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599" y="86360"/>
            <a:ext cx="854456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FF00"/>
                </a:solidFill>
              </a:rPr>
              <a:t>VHE</a:t>
            </a:r>
            <a:r>
              <a:rPr lang="zh-CN" altLang="en-US" sz="2800" b="1" dirty="0">
                <a:solidFill>
                  <a:srgbClr val="FFFF00"/>
                </a:solidFill>
              </a:rPr>
              <a:t>能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段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γ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射</a:t>
            </a:r>
            <a:r>
              <a:rPr lang="zh-CN" altLang="en-US" sz="2800" b="1" dirty="0">
                <a:solidFill>
                  <a:srgbClr val="FFFF00"/>
                </a:solidFill>
              </a:rPr>
              <a:t>线的探测能力</a:t>
            </a:r>
            <a:endParaRPr lang="en-US" altLang="zh-CN" sz="2800" b="1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2992" y="792480"/>
            <a:ext cx="1979168" cy="4815840"/>
          </a:xfrm>
          <a:prstGeom prst="rect">
            <a:avLst/>
          </a:prstGeom>
          <a:solidFill>
            <a:srgbClr val="0070C0">
              <a:alpha val="15000"/>
            </a:srgb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09497" y="6134725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accent3"/>
                </a:solidFill>
                <a:latin typeface="CG Times" pitchFamily="18" charset="0"/>
                <a:ea typeface="楷体_GB2312" pitchFamily="49" charset="-122"/>
              </a:rPr>
              <a:t>当前探测技术存在薄落区</a:t>
            </a:r>
            <a:endParaRPr lang="en-US" altLang="zh-CN" sz="2400" b="1" dirty="0">
              <a:solidFill>
                <a:schemeClr val="accent3"/>
              </a:solidFill>
              <a:latin typeface="CG Times" pitchFamily="18" charset="0"/>
              <a:ea typeface="楷体_GB2312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96390"/>
            <a:ext cx="53096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 smtClean="0">
                <a:solidFill>
                  <a:srgbClr val="00B0F0"/>
                </a:solidFill>
              </a:rPr>
              <a:t>Chensz</a:t>
            </a:r>
            <a:r>
              <a:rPr lang="en-US" altLang="zh-CN" sz="1100" dirty="0" smtClean="0">
                <a:solidFill>
                  <a:srgbClr val="00B0F0"/>
                </a:solidFill>
              </a:rPr>
              <a:t>, SCIENTIA </a:t>
            </a:r>
            <a:r>
              <a:rPr lang="en-US" altLang="zh-CN" sz="1100" dirty="0">
                <a:solidFill>
                  <a:srgbClr val="00B0F0"/>
                </a:solidFill>
              </a:rPr>
              <a:t>SINICA </a:t>
            </a:r>
            <a:r>
              <a:rPr lang="en-US" altLang="zh-CN" sz="1100" dirty="0" err="1">
                <a:solidFill>
                  <a:srgbClr val="00B0F0"/>
                </a:solidFill>
              </a:rPr>
              <a:t>Physica</a:t>
            </a:r>
            <a:r>
              <a:rPr lang="en-US" altLang="zh-CN" sz="1100" dirty="0">
                <a:solidFill>
                  <a:srgbClr val="00B0F0"/>
                </a:solidFill>
              </a:rPr>
              <a:t>, </a:t>
            </a:r>
            <a:r>
              <a:rPr lang="en-US" altLang="zh-CN" sz="1100" dirty="0" err="1">
                <a:solidFill>
                  <a:srgbClr val="00B0F0"/>
                </a:solidFill>
              </a:rPr>
              <a:t>Mechanica</a:t>
            </a:r>
            <a:r>
              <a:rPr lang="en-US" altLang="zh-CN" sz="1100" dirty="0">
                <a:solidFill>
                  <a:srgbClr val="00B0F0"/>
                </a:solidFill>
              </a:rPr>
              <a:t> &amp; </a:t>
            </a:r>
            <a:r>
              <a:rPr lang="en-US" altLang="zh-CN" sz="1100" dirty="0" err="1" smtClean="0">
                <a:solidFill>
                  <a:srgbClr val="00B0F0"/>
                </a:solidFill>
              </a:rPr>
              <a:t>Astronomica,45,119503</a:t>
            </a:r>
            <a:r>
              <a:rPr lang="en-US" altLang="zh-CN" sz="1100" dirty="0" smtClean="0">
                <a:solidFill>
                  <a:srgbClr val="00B0F0"/>
                </a:solidFill>
              </a:rPr>
              <a:t>, 2015</a:t>
            </a:r>
            <a:endParaRPr lang="zh-CN" alt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1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ermibooth0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262" y="1000629"/>
            <a:ext cx="4637992" cy="1770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5384719" y="992860"/>
            <a:ext cx="31758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CG Times" pitchFamily="18" charset="0"/>
                <a:ea typeface="楷体_GB2312" pitchFamily="49" charset="-122"/>
              </a:rPr>
              <a:t>空间实验能够覆盖</a:t>
            </a:r>
            <a:endParaRPr lang="en-US" altLang="zh-CN" sz="2400" b="1" dirty="0" smtClean="0">
              <a:solidFill>
                <a:schemeClr val="bg1"/>
              </a:solidFill>
              <a:latin typeface="CG Times" pitchFamily="18" charset="0"/>
              <a:ea typeface="楷体_GB2312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bg1"/>
                </a:solidFill>
                <a:latin typeface="CG Times" pitchFamily="18" charset="0"/>
                <a:ea typeface="楷体_GB2312" pitchFamily="49" charset="-122"/>
              </a:rPr>
              <a:t>20 MeV–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G Times" pitchFamily="18" charset="0"/>
                <a:ea typeface="楷体_GB2312" pitchFamily="49" charset="-122"/>
              </a:rPr>
              <a:t>300GeV</a:t>
            </a:r>
            <a:endParaRPr lang="en-US" altLang="zh-CN" sz="2400" b="1" dirty="0" smtClean="0">
              <a:solidFill>
                <a:schemeClr val="bg1"/>
              </a:solidFill>
              <a:latin typeface="CG Times" pitchFamily="18" charset="0"/>
              <a:ea typeface="楷体_GB2312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CG Times" pitchFamily="18" charset="0"/>
                <a:ea typeface="楷体_GB2312" pitchFamily="49" charset="-122"/>
              </a:rPr>
              <a:t>全天</a:t>
            </a:r>
            <a:r>
              <a:rPr lang="zh-CN" altLang="en-US" sz="2400" b="1" dirty="0" smtClean="0">
                <a:solidFill>
                  <a:schemeClr val="bg1"/>
                </a:solidFill>
                <a:latin typeface="CG Times" pitchFamily="18" charset="0"/>
                <a:ea typeface="楷体_GB2312" pitchFamily="49" charset="-122"/>
              </a:rPr>
              <a:t>候，大视场</a:t>
            </a:r>
            <a:endParaRPr lang="en-US" altLang="zh-CN" sz="2400" b="1" dirty="0" smtClean="0">
              <a:solidFill>
                <a:schemeClr val="bg1"/>
              </a:solidFill>
              <a:latin typeface="CG Times" pitchFamily="18" charset="0"/>
              <a:ea typeface="楷体_GB2312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/>
                </a:solidFill>
                <a:latin typeface="CG Times" pitchFamily="18" charset="0"/>
                <a:ea typeface="楷体_GB2312" pitchFamily="49" charset="-122"/>
              </a:rPr>
              <a:t>能量角度分辨好</a:t>
            </a:r>
            <a:endParaRPr lang="en-US" altLang="zh-CN" sz="2400" b="1" dirty="0">
              <a:solidFill>
                <a:schemeClr val="bg1"/>
              </a:solidFill>
              <a:latin typeface="CG Times" pitchFamily="18" charset="0"/>
              <a:ea typeface="楷体_GB2312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但有效面积</a:t>
            </a:r>
            <a:r>
              <a:rPr lang="zh-CN" altLang="en-US" sz="2400" b="1" dirty="0" smtClean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小约１</a:t>
            </a:r>
            <a:r>
              <a:rPr lang="zh-CN" altLang="en-US" sz="2400" b="1" dirty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ｍ</a:t>
            </a:r>
            <a:r>
              <a:rPr lang="zh-CN" altLang="en-US" sz="2400" b="1" baseline="30000" dirty="0" smtClean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２</a:t>
            </a:r>
            <a:endParaRPr lang="en-US" altLang="zh-CN" sz="2400" b="1" baseline="30000" dirty="0">
              <a:solidFill>
                <a:srgbClr val="FF0000"/>
              </a:solidFill>
              <a:latin typeface="CG Times" pitchFamily="18" charset="0"/>
              <a:ea typeface="楷体_GB2312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8836" y="100738"/>
            <a:ext cx="356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00"/>
                </a:solidFill>
              </a:rPr>
              <a:t>Fermi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对高能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GRB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的探测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4" y="3382582"/>
            <a:ext cx="6353898" cy="32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81100" y="213806"/>
            <a:ext cx="5064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00"/>
                </a:solidFill>
              </a:rPr>
              <a:t>观测到的最高能量的</a:t>
            </a:r>
            <a:r>
              <a:rPr lang="en-US" altLang="zh-CN" sz="2400" b="1" dirty="0">
                <a:solidFill>
                  <a:srgbClr val="FFFF00"/>
                </a:solidFill>
              </a:rPr>
              <a:t>GRB </a:t>
            </a:r>
            <a:r>
              <a:rPr lang="en-US" altLang="zh-CN" sz="2400" b="1" dirty="0" err="1">
                <a:solidFill>
                  <a:srgbClr val="FFFF00"/>
                </a:solidFill>
              </a:rPr>
              <a:t>130427A</a:t>
            </a:r>
            <a:r>
              <a:rPr lang="en-US" altLang="zh-CN" sz="2400" b="1" dirty="0">
                <a:solidFill>
                  <a:srgbClr val="FFFF00"/>
                </a:solidFill>
              </a:rPr>
              <a:t> 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3107" y="827871"/>
            <a:ext cx="4642906" cy="480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39290"/>
              </p:ext>
            </p:extLst>
          </p:nvPr>
        </p:nvGraphicFramePr>
        <p:xfrm>
          <a:off x="162559" y="1555662"/>
          <a:ext cx="4114800" cy="3347312"/>
        </p:xfrm>
        <a:graphic>
          <a:graphicData uri="http://schemas.openxmlformats.org/drawingml/2006/table">
            <a:tbl>
              <a:tblPr/>
              <a:tblGrid>
                <a:gridCol w="1444957"/>
                <a:gridCol w="1035947"/>
                <a:gridCol w="1633896"/>
              </a:tblGrid>
              <a:tr h="5210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 Name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Photon E</a:t>
                      </a:r>
                      <a:r>
                        <a:rPr kumimoji="0" lang="en-US" altLang="zh-CN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max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Redshift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71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GRB080916C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13GeV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4.35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GRB090510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31GeV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0.903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GRB090902B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33GeV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1.822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GRB090926A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19.6GeV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2.1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GRB130427A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95GeV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0.145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GRB 940217</a:t>
                      </a:r>
                    </a:p>
                  </a:txBody>
                  <a:tcPr marL="7620" marR="7620" marT="762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18GeV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628" y="5615647"/>
            <a:ext cx="4198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有效面积</a:t>
            </a:r>
            <a:r>
              <a:rPr lang="en-US" altLang="zh-CN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en-US" altLang="zh-CN" sz="1800" b="1" baseline="30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探</a:t>
            </a:r>
            <a:r>
              <a:rPr lang="zh-CN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测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GRB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光子数少；</a:t>
            </a:r>
            <a:endParaRPr lang="en-US" altLang="zh-C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高能光子时间延后。</a:t>
            </a:r>
            <a:endParaRPr lang="zh-CN" alt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5" descr="Science_Mag_Cvr_010314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12" y="2072640"/>
            <a:ext cx="806807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63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515" y="5158651"/>
            <a:ext cx="8299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</a:rPr>
              <a:t>GRB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090510,090902B</a:t>
            </a:r>
            <a:r>
              <a:rPr lang="en-US" altLang="zh-CN" sz="2400" dirty="0">
                <a:solidFill>
                  <a:schemeClr val="bg1"/>
                </a:solidFill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130427A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</a:rPr>
              <a:t>HAWC </a:t>
            </a:r>
            <a:r>
              <a:rPr lang="en-US" altLang="zh-CN" sz="2400" dirty="0" smtClean="0">
                <a:solidFill>
                  <a:srgbClr val="FFC000"/>
                </a:solidFill>
              </a:rPr>
              <a:t>1–2 </a:t>
            </a:r>
            <a:r>
              <a:rPr lang="en-US" altLang="zh-CN" sz="2400" dirty="0">
                <a:solidFill>
                  <a:srgbClr val="FFC000"/>
                </a:solidFill>
              </a:rPr>
              <a:t>GRBs per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year，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Lhaaso</a:t>
            </a:r>
            <a:r>
              <a:rPr lang="en-US" altLang="zh-CN" sz="2400" dirty="0" smtClean="0">
                <a:solidFill>
                  <a:srgbClr val="FFC000"/>
                </a:solidFill>
              </a:rPr>
              <a:t> </a:t>
            </a:r>
            <a:r>
              <a:rPr lang="en-US" altLang="zh-CN" sz="2400" dirty="0">
                <a:solidFill>
                  <a:srgbClr val="FFC000"/>
                </a:solidFill>
              </a:rPr>
              <a:t>&gt;2 GRBs per </a:t>
            </a:r>
            <a:r>
              <a:rPr lang="en-US" altLang="zh-CN" sz="2400" dirty="0" smtClean="0">
                <a:solidFill>
                  <a:srgbClr val="FFC000"/>
                </a:solidFill>
              </a:rPr>
              <a:t>year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/>
                </a:solidFill>
              </a:rPr>
              <a:t>C</a:t>
            </a:r>
            <a:r>
              <a:rPr lang="en-US" altLang="zh-CN" sz="2400" dirty="0" smtClean="0">
                <a:solidFill>
                  <a:schemeClr val="bg1"/>
                </a:solidFill>
              </a:rPr>
              <a:t>onstraining </a:t>
            </a:r>
            <a:r>
              <a:rPr lang="en-US" altLang="zh-CN" sz="2400" dirty="0">
                <a:solidFill>
                  <a:schemeClr val="bg1"/>
                </a:solidFill>
              </a:rPr>
              <a:t>the highest energy </a:t>
            </a:r>
            <a:r>
              <a:rPr lang="en-US" altLang="zh-CN" sz="2400" dirty="0" smtClean="0">
                <a:solidFill>
                  <a:schemeClr val="bg1"/>
                </a:solidFill>
              </a:rPr>
              <a:t>of </a:t>
            </a:r>
            <a:r>
              <a:rPr lang="en-US" altLang="zh-CN" sz="2400" dirty="0">
                <a:solidFill>
                  <a:schemeClr val="bg1"/>
                </a:solidFill>
              </a:rPr>
              <a:t>GRB spectra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33" y="1040585"/>
            <a:ext cx="4173764" cy="253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6170" y="100738"/>
            <a:ext cx="640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FF00"/>
                </a:solidFill>
              </a:rPr>
              <a:t>下一代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EAS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实验对高能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GRB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的探测能力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8" y="1023937"/>
            <a:ext cx="4395405" cy="254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523227" y="1040585"/>
            <a:ext cx="2123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γ-ray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灵敏度提高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20~30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倍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宇宙线能量覆盖范围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100GeV-EeV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932" y="3810331"/>
            <a:ext cx="6853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大视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场，全</a:t>
            </a:r>
            <a:r>
              <a: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天候观测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在阈值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100GeV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角分辨以及能量分辨相对较差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γ-p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鉴别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能力差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导致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噪声较多。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32" y="780380"/>
            <a:ext cx="4528487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13354" y="839860"/>
            <a:ext cx="79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00"/>
                </a:solidFill>
              </a:rPr>
              <a:t>CTA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8024" y="1070692"/>
            <a:ext cx="39036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契仑柯夫望远镜阵列</a:t>
            </a:r>
            <a:r>
              <a:rPr lang="en-US" altLang="zh-CN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CTA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把阈能</a:t>
            </a:r>
            <a:r>
              <a:rPr lang="en-US" altLang="zh-CN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100GeV</a:t>
            </a:r>
            <a:r>
              <a:rPr lang="zh-CN" altLang="en-US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降到</a:t>
            </a:r>
            <a:r>
              <a:rPr lang="en-US" altLang="zh-CN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20 </a:t>
            </a:r>
            <a:r>
              <a:rPr lang="en-US" altLang="zh-CN" sz="2400" b="1" dirty="0" err="1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GeV</a:t>
            </a:r>
            <a:endParaRPr lang="en-US" altLang="zh-CN" sz="2400" b="1" dirty="0" smtClean="0">
              <a:solidFill>
                <a:srgbClr val="FFFFFF"/>
              </a:solidFill>
              <a:latin typeface="CG Times" pitchFamily="18" charset="0"/>
              <a:ea typeface="楷体_GB2312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有</a:t>
            </a:r>
            <a:r>
              <a:rPr lang="zh-CN" altLang="en-US" sz="2400" b="1" dirty="0" smtClean="0">
                <a:solidFill>
                  <a:srgbClr val="FFFFFF"/>
                </a:solidFill>
                <a:latin typeface="CG Times" pitchFamily="18" charset="0"/>
                <a:ea typeface="楷体_GB2312" pitchFamily="49" charset="-122"/>
              </a:rPr>
              <a:t>效面积大，光子数多</a:t>
            </a:r>
            <a:endParaRPr lang="en-US" altLang="zh-CN" sz="2400" b="1" dirty="0">
              <a:solidFill>
                <a:srgbClr val="FFFFFF"/>
              </a:solidFill>
              <a:latin typeface="CG Times" pitchFamily="18" charset="0"/>
              <a:ea typeface="楷体_GB2312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但低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DutyCycle</a:t>
            </a:r>
            <a:r>
              <a:rPr lang="zh-CN" altLang="en-US" sz="2400" b="1" dirty="0" smtClean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CG Times" pitchFamily="18" charset="0"/>
                <a:ea typeface="楷体_GB2312" pitchFamily="49" charset="-122"/>
              </a:rPr>
              <a:t>视场小</a:t>
            </a:r>
            <a:endParaRPr lang="zh-CN" altLang="en-US" sz="2400" b="1" dirty="0">
              <a:solidFill>
                <a:srgbClr val="FF0000"/>
              </a:solidFill>
              <a:latin typeface="CG Times" pitchFamily="18" charset="0"/>
              <a:ea typeface="楷体_GB2312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395" y="100738"/>
            <a:ext cx="458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FF00"/>
                </a:solidFill>
              </a:rPr>
              <a:t>CTA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对高能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GRB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的探测能力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526332"/>
            <a:ext cx="4003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200" dirty="0">
                <a:solidFill>
                  <a:srgbClr val="92D050"/>
                </a:solidFill>
              </a:rPr>
              <a:t>S. Inoue et al. / Astroparticle Physics 43 (2013) 252–275</a:t>
            </a:r>
            <a:endParaRPr lang="zh-CN" altLang="en-US" sz="1200" dirty="0">
              <a:solidFill>
                <a:srgbClr val="92D05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8825" y="5952390"/>
            <a:ext cx="352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Wide-ﬁeld </a:t>
            </a:r>
            <a:r>
              <a:rPr lang="en-US" altLang="zh-CN" dirty="0" smtClean="0">
                <a:solidFill>
                  <a:srgbClr val="FFFF00"/>
                </a:solidFill>
              </a:rPr>
              <a:t>mode: </a:t>
            </a:r>
            <a:r>
              <a:rPr lang="en-US" altLang="zh-CN" dirty="0" smtClean="0">
                <a:solidFill>
                  <a:schemeClr val="bg1"/>
                </a:solidFill>
              </a:rPr>
              <a:t>~2–3 </a:t>
            </a:r>
            <a:r>
              <a:rPr lang="en-US" altLang="zh-CN" dirty="0">
                <a:solidFill>
                  <a:schemeClr val="bg1"/>
                </a:solidFill>
              </a:rPr>
              <a:t>per </a:t>
            </a:r>
            <a:r>
              <a:rPr lang="en-US" altLang="zh-CN" dirty="0" smtClean="0">
                <a:solidFill>
                  <a:schemeClr val="bg1"/>
                </a:solidFill>
              </a:rPr>
              <a:t>year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007" y="2928540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Following up </a:t>
            </a:r>
            <a:r>
              <a:rPr lang="en-US" altLang="zh-CN" dirty="0" smtClean="0">
                <a:solidFill>
                  <a:srgbClr val="FFFF00"/>
                </a:solidFill>
              </a:rPr>
              <a:t>alerts mode: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6" y="3409276"/>
            <a:ext cx="7831841" cy="20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615019" y="5952390"/>
            <a:ext cx="3647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After-glow </a:t>
            </a:r>
            <a:r>
              <a:rPr lang="en-US" altLang="zh-CN" dirty="0">
                <a:solidFill>
                  <a:schemeClr val="bg1"/>
                </a:solidFill>
              </a:rPr>
              <a:t>photons are detected.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73244" y="5577164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Prompt photons are detected.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5615019" y="5181600"/>
            <a:ext cx="0" cy="5073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425239" y="5283200"/>
            <a:ext cx="0" cy="6593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5" y="2756712"/>
            <a:ext cx="8722295" cy="41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8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1341120" y="592792"/>
            <a:ext cx="6119329" cy="4886960"/>
          </a:xfrm>
          <a:prstGeom prst="triangl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0639" y="1299018"/>
            <a:ext cx="1266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大视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场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全天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候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58" y="4504946"/>
            <a:ext cx="201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能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量</a:t>
            </a:r>
            <a:r>
              <a:rPr lang="zh-CN" altLang="en-US" sz="2800" b="1" dirty="0">
                <a:solidFill>
                  <a:schemeClr val="bg1"/>
                </a:solidFill>
              </a:rPr>
              <a:t>分辨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好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角度分辨好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9622" y="4391788"/>
            <a:ext cx="148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大有效面积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Fermibooth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626" y="2617821"/>
            <a:ext cx="3309705" cy="1263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30" y="5281466"/>
            <a:ext cx="3119708" cy="157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11" y="2209867"/>
            <a:ext cx="3083948" cy="2041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102569" y="2804775"/>
            <a:ext cx="1317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88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？</a:t>
            </a:r>
            <a:endParaRPr lang="zh-CN" altLang="en-US" sz="8800" b="1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603" y="100738"/>
            <a:ext cx="526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FF00"/>
                </a:solidFill>
              </a:rPr>
              <a:t>现有</a:t>
            </a:r>
            <a:r>
              <a:rPr lang="en-US" altLang="zh-CN" sz="2800" dirty="0" err="1">
                <a:solidFill>
                  <a:srgbClr val="FFFF00"/>
                </a:solidFill>
              </a:rPr>
              <a:t>GeV-subTeV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 GRB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探测技术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27778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C000"/>
                </a:solidFill>
              </a:rPr>
              <a:t>互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为补充，各占一边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0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shower_jv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3688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5003800" y="5805488"/>
            <a:ext cx="38115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400">
              <a:solidFill>
                <a:srgbClr val="000000"/>
              </a:solidFill>
            </a:endParaRPr>
          </a:p>
        </p:txBody>
      </p:sp>
      <p:pic>
        <p:nvPicPr>
          <p:cNvPr id="197636" name="Picture 4" descr="imagec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733800"/>
            <a:ext cx="2632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 descr="imaged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3733800"/>
            <a:ext cx="26304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425093" y="3753927"/>
            <a:ext cx="5718907" cy="7694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1" dirty="0" smtClean="0">
                <a:solidFill>
                  <a:srgbClr val="000000"/>
                </a:solidFill>
                <a:latin typeface="Times New Roman" pitchFamily="18" charset="0"/>
              </a:rPr>
              <a:t>Whipple(10m diameter):</a:t>
            </a:r>
            <a:endParaRPr lang="en-US" altLang="zh-CN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</a:rPr>
              <a:t>1968 - now</a:t>
            </a:r>
            <a:r>
              <a:rPr lang="zh-CN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，</a:t>
            </a:r>
            <a:r>
              <a:rPr lang="en-US" altLang="zh-CN" sz="2200" b="1" dirty="0">
                <a:solidFill>
                  <a:srgbClr val="333399"/>
                </a:solidFill>
                <a:latin typeface="Times New Roman" pitchFamily="18" charset="0"/>
              </a:rPr>
              <a:t>490pixels</a:t>
            </a:r>
            <a:r>
              <a:rPr lang="zh-CN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（</a:t>
            </a:r>
            <a:r>
              <a:rPr lang="en-US" altLang="zh-CN" sz="2200" b="1" dirty="0" smtClean="0">
                <a:solidFill>
                  <a:srgbClr val="333399"/>
                </a:solidFill>
                <a:latin typeface="Times New Roman" pitchFamily="18" charset="0"/>
              </a:rPr>
              <a:t>first generation</a:t>
            </a:r>
            <a:r>
              <a:rPr lang="zh-CN" altLang="en-US" sz="2200" b="1" dirty="0" smtClean="0">
                <a:solidFill>
                  <a:srgbClr val="333399"/>
                </a:solidFill>
                <a:latin typeface="Times New Roman" pitchFamily="18" charset="0"/>
              </a:rPr>
              <a:t>）</a:t>
            </a:r>
            <a:endParaRPr lang="zh-CN" altLang="en-US" sz="22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97638" name="Picture 6" descr="whi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870198"/>
            <a:ext cx="2616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34314" y="280854"/>
            <a:ext cx="9185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楷体_GB2312" pitchFamily="49" charset="-122"/>
              </a:rPr>
              <a:t>Imaging Atmospheric Cherenkov Telescope</a:t>
            </a:r>
            <a:r>
              <a:rPr lang="zh-CN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楷体_GB2312" pitchFamily="49" charset="-122"/>
              </a:rPr>
              <a:t>(IACT)</a:t>
            </a:r>
          </a:p>
        </p:txBody>
      </p:sp>
    </p:spTree>
    <p:extLst>
      <p:ext uri="{BB962C8B-B14F-4D97-AF65-F5344CB8AC3E}">
        <p14:creationId xmlns:p14="http://schemas.microsoft.com/office/powerpoint/2010/main" val="2205132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1802</Words>
  <Application>Microsoft Macintosh PowerPoint</Application>
  <PresentationFormat>全屏显示(4:3)</PresentationFormat>
  <Paragraphs>266</Paragraphs>
  <Slides>20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1_默认设计模板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Status and specifications of our prototype</vt:lpstr>
      <vt:lpstr>PowerPoint 演示文稿</vt:lpstr>
      <vt:lpstr>PowerPoint 演示文稿</vt:lpstr>
      <vt:lpstr>PMT阵列成像系统升级</vt:lpstr>
      <vt:lpstr>更大口径的样机研制</vt:lpstr>
      <vt:lpstr>PowerPoint 演示文稿</vt:lpstr>
      <vt:lpstr>Conclusions and Discussions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超广角契伦科夫望远镜的预研究</dc:title>
  <dc:creator>微软用户</dc:creator>
  <cp:lastModifiedBy>hui cai</cp:lastModifiedBy>
  <cp:revision>234</cp:revision>
  <dcterms:created xsi:type="dcterms:W3CDTF">2015-12-22T00:56:58Z</dcterms:created>
  <dcterms:modified xsi:type="dcterms:W3CDTF">2016-08-24T16:45:25Z</dcterms:modified>
</cp:coreProperties>
</file>