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handoutMasterIdLst>
    <p:handoutMasterId r:id="rId42"/>
  </p:handoutMasterIdLst>
  <p:sldIdLst>
    <p:sldId id="256" r:id="rId2"/>
    <p:sldId id="261" r:id="rId3"/>
    <p:sldId id="330" r:id="rId4"/>
    <p:sldId id="348" r:id="rId5"/>
    <p:sldId id="291" r:id="rId6"/>
    <p:sldId id="349" r:id="rId7"/>
    <p:sldId id="350" r:id="rId8"/>
    <p:sldId id="351" r:id="rId9"/>
    <p:sldId id="327" r:id="rId10"/>
    <p:sldId id="352" r:id="rId11"/>
    <p:sldId id="353" r:id="rId12"/>
    <p:sldId id="329" r:id="rId13"/>
    <p:sldId id="294" r:id="rId14"/>
    <p:sldId id="331" r:id="rId15"/>
    <p:sldId id="264" r:id="rId16"/>
    <p:sldId id="332" r:id="rId17"/>
    <p:sldId id="354" r:id="rId18"/>
    <p:sldId id="299" r:id="rId19"/>
    <p:sldId id="300" r:id="rId20"/>
    <p:sldId id="333" r:id="rId21"/>
    <p:sldId id="309" r:id="rId22"/>
    <p:sldId id="355" r:id="rId23"/>
    <p:sldId id="335" r:id="rId24"/>
    <p:sldId id="336" r:id="rId25"/>
    <p:sldId id="337" r:id="rId26"/>
    <p:sldId id="338" r:id="rId27"/>
    <p:sldId id="339" r:id="rId28"/>
    <p:sldId id="347" r:id="rId29"/>
    <p:sldId id="340" r:id="rId30"/>
    <p:sldId id="341" r:id="rId31"/>
    <p:sldId id="342" r:id="rId32"/>
    <p:sldId id="344" r:id="rId33"/>
    <p:sldId id="345" r:id="rId34"/>
    <p:sldId id="346" r:id="rId35"/>
    <p:sldId id="281" r:id="rId36"/>
    <p:sldId id="282" r:id="rId37"/>
    <p:sldId id="283" r:id="rId38"/>
    <p:sldId id="284" r:id="rId39"/>
    <p:sldId id="285" r:id="rId40"/>
  </p:sldIdLst>
  <p:sldSz cx="9144000" cy="6858000" type="screen4x3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90B03"/>
    <a:srgbClr val="4A170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94" autoAdjust="0"/>
  </p:normalViewPr>
  <p:slideViewPr>
    <p:cSldViewPr>
      <p:cViewPr varScale="1">
        <p:scale>
          <a:sx n="60" d="100"/>
          <a:sy n="60" d="100"/>
        </p:scale>
        <p:origin x="-10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6" d="100"/>
          <a:sy n="46" d="100"/>
        </p:scale>
        <p:origin x="-2316" y="-11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A2739-1078-45FF-9454-6C090447B32E}" type="datetimeFigureOut">
              <a:rPr lang="zh-CN" altLang="en-US" smtClean="0"/>
              <a:t>2016-8-25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AE641-C693-407C-B485-C96711E478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05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B0EB6A42-D835-4F80-8515-6410800E1E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74144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0795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72F24-1E5D-4382-B90E-2A67614D837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111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83D75-1DA5-4058-9BE5-EE31D17E74B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787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B04C2B-7200-4F39-9EF2-5011F0CE7FE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8483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0795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47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タイトルテキスト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本文レベル1</a:t>
            </a:r>
          </a:p>
          <a:p>
            <a:pPr lvl="1"/>
            <a:r>
              <a:rPr/>
              <a:t>本文レベル2</a:t>
            </a:r>
          </a:p>
          <a:p>
            <a:pPr lvl="2"/>
            <a:r>
              <a:rPr/>
              <a:t>本文レベル3</a:t>
            </a:r>
          </a:p>
          <a:p>
            <a:pPr lvl="3"/>
            <a:r>
              <a:rPr/>
              <a:t>本文レベル4</a:t>
            </a:r>
          </a:p>
          <a:p>
            <a:pPr lvl="4"/>
            <a:r>
              <a:rPr/>
              <a:t>本文レベル 5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4628-B8BD-4B89-8B48-0594FE3CA50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2177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E45DE9-6DFC-4492-B007-658287B356D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943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4670D9-898B-4982-BD82-B234E4139EE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912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D91EBB-F158-4DB9-9175-AAEAD29EF25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900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E766D-AC42-486F-BF6A-0EAAD1029F3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734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D577E-8DEA-4ED5-8C69-599C59BD0A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156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68B3F-437E-4545-A657-D6D8CDB80D4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362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246AC-7471-40F6-B4C3-120587110CC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80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2DD130-4D79-4A0D-8733-0BA0BD231B2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394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BB44628-B8BD-4B89-8B48-0594FE3CA50D}" type="slidenum">
              <a:rPr lang="en-US" altLang="zh-CN"/>
              <a:pPr/>
              <a:t>‹#›</a:t>
            </a:fld>
            <a:endParaRPr lang="en-US" altLang="zh-CN"/>
          </a:p>
        </p:txBody>
      </p:sp>
      <p:pic>
        <p:nvPicPr>
          <p:cNvPr id="1031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47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图片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0795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1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 2" pitchFamily="18" charset="2"/>
        <a:buChar char="¡"/>
        <a:defRPr kumimoji="1"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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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 2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comet.kek.jp/Introduction.htm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214313" y="188640"/>
            <a:ext cx="8750175" cy="2383110"/>
          </a:xfrm>
        </p:spPr>
        <p:txBody>
          <a:bodyPr/>
          <a:lstStyle/>
          <a:p>
            <a:pPr algn="l" eaLnBrk="1" hangingPunct="1"/>
            <a:r>
              <a:rPr kumimoji="0" lang="en-US" altLang="zh-CN" sz="4000" b="1" dirty="0"/>
              <a:t>Search for </a:t>
            </a:r>
            <a:r>
              <a:rPr kumimoji="0" lang="en-US" altLang="zh-CN" sz="4000" b="1" dirty="0" smtClean="0"/>
              <a:t>CLFV </a:t>
            </a:r>
            <a:r>
              <a:rPr kumimoji="0" lang="en-US" altLang="zh-CN" sz="4000" b="1" dirty="0"/>
              <a:t>at COMET experiment muon to electron </a:t>
            </a:r>
            <a:r>
              <a:rPr kumimoji="0" lang="en-US" altLang="zh-CN" sz="4000" b="1" dirty="0" smtClean="0"/>
              <a:t>conversion</a:t>
            </a:r>
            <a:endParaRPr kumimoji="0" lang="en-US" altLang="zh-CN" sz="4000" b="1" dirty="0" smtClean="0">
              <a:solidFill>
                <a:schemeClr val="tx1"/>
              </a:solidFill>
            </a:endParaRPr>
          </a:p>
        </p:txBody>
      </p:sp>
      <p:sp>
        <p:nvSpPr>
          <p:cNvPr id="1843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251520" y="2708920"/>
            <a:ext cx="5219005" cy="3960440"/>
          </a:xfrm>
        </p:spPr>
        <p:txBody>
          <a:bodyPr/>
          <a:lstStyle/>
          <a:p>
            <a:pPr algn="l" eaLnBrk="1" hangingPunct="1"/>
            <a:r>
              <a:rPr kumimoji="0" lang="en-US" altLang="zh-CN" sz="2400" dirty="0" err="1" smtClean="0"/>
              <a:t>Jie</a:t>
            </a:r>
            <a:r>
              <a:rPr kumimoji="0" lang="en-US" altLang="zh-CN" sz="2400" dirty="0" smtClean="0"/>
              <a:t> Zhang (</a:t>
            </a:r>
            <a:r>
              <a:rPr kumimoji="0" lang="zh-CN" altLang="en-US" sz="2400" dirty="0" smtClean="0"/>
              <a:t>张杰</a:t>
            </a:r>
            <a:r>
              <a:rPr kumimoji="0" lang="en-US" altLang="zh-CN" sz="2400" dirty="0" smtClean="0"/>
              <a:t>)</a:t>
            </a:r>
          </a:p>
          <a:p>
            <a:pPr algn="l" eaLnBrk="1" hangingPunct="1"/>
            <a:r>
              <a:rPr kumimoji="0" lang="en-US" altLang="zh-CN" sz="2400" dirty="0" smtClean="0"/>
              <a:t>On behalf of COMET Collaboration</a:t>
            </a:r>
          </a:p>
          <a:p>
            <a:pPr algn="l" eaLnBrk="1" hangingPunct="1">
              <a:lnSpc>
                <a:spcPct val="80000"/>
              </a:lnSpc>
            </a:pPr>
            <a:r>
              <a:rPr kumimoji="0" lang="en-US" altLang="zh-CN" sz="2400" dirty="0" smtClean="0"/>
              <a:t>Institute of High Energy Physics</a:t>
            </a:r>
          </a:p>
          <a:p>
            <a:pPr algn="l" eaLnBrk="1" hangingPunct="1"/>
            <a:endParaRPr kumimoji="0" lang="en-US" altLang="zh-CN" sz="2400" dirty="0" smtClean="0"/>
          </a:p>
          <a:p>
            <a:pPr algn="l" eaLnBrk="1" hangingPunct="1"/>
            <a:r>
              <a:rPr kumimoji="0" lang="zh-CN" altLang="en-US" sz="2400" dirty="0"/>
              <a:t>中国物理学会高能物理</a:t>
            </a:r>
            <a:r>
              <a:rPr kumimoji="0" lang="zh-CN" altLang="en-US" sz="2400" dirty="0" smtClean="0"/>
              <a:t>分会</a:t>
            </a:r>
            <a:endParaRPr kumimoji="0" lang="en-US" altLang="zh-CN" sz="2400" dirty="0" smtClean="0"/>
          </a:p>
          <a:p>
            <a:pPr algn="l" eaLnBrk="1" hangingPunct="1"/>
            <a:r>
              <a:rPr kumimoji="0" lang="zh-CN" altLang="en-US" sz="2400" dirty="0" smtClean="0"/>
              <a:t>第十二</a:t>
            </a:r>
            <a:r>
              <a:rPr kumimoji="0" lang="zh-CN" altLang="en-US" sz="2400" dirty="0"/>
              <a:t>届全国粒子物理学术</a:t>
            </a:r>
            <a:r>
              <a:rPr kumimoji="0" lang="zh-CN" altLang="en-US" sz="2400" dirty="0" smtClean="0"/>
              <a:t>会议</a:t>
            </a:r>
            <a:endParaRPr kumimoji="0" lang="en-US" altLang="zh-CN" sz="2400" dirty="0" smtClean="0"/>
          </a:p>
          <a:p>
            <a:pPr algn="l" eaLnBrk="1" hangingPunct="1"/>
            <a:r>
              <a:rPr kumimoji="0" lang="en-US" altLang="zh-CN" sz="2400" dirty="0" smtClean="0"/>
              <a:t>Aug. 25, 2016</a:t>
            </a:r>
          </a:p>
          <a:p>
            <a:pPr algn="l" eaLnBrk="1" hangingPunct="1">
              <a:lnSpc>
                <a:spcPct val="90000"/>
              </a:lnSpc>
            </a:pPr>
            <a:r>
              <a:rPr kumimoji="0" lang="zh-CN" altLang="en-US" sz="2400" dirty="0" smtClean="0"/>
              <a:t>合肥</a:t>
            </a:r>
            <a:endParaRPr kumimoji="0" lang="en-US" altLang="zh-CN" sz="2400" dirty="0" smtClean="0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24944"/>
            <a:ext cx="36385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625" y="845840"/>
            <a:ext cx="4779963" cy="1143000"/>
          </a:xfrm>
        </p:spPr>
        <p:txBody>
          <a:bodyPr/>
          <a:lstStyle/>
          <a:p>
            <a:r>
              <a:rPr kumimoji="0" lang="en-US" altLang="zh-CN" sz="3200" dirty="0" smtClean="0">
                <a:ea typeface="华文楷体" pitchFamily="2" charset="-122"/>
              </a:rPr>
              <a:t>Compare between theory and experiment</a:t>
            </a:r>
            <a:endParaRPr lang="zh-CN" altLang="en-US" sz="32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577E-8DEA-4ED5-8C69-599C59BD0A35}" type="slidenum">
              <a:rPr lang="en-US" altLang="zh-CN" smtClean="0"/>
              <a:pPr/>
              <a:t>10</a:t>
            </a:fld>
            <a:endParaRPr lang="en-US" altLang="zh-CN"/>
          </a:p>
        </p:txBody>
      </p:sp>
      <p:pic>
        <p:nvPicPr>
          <p:cNvPr id="5" name="t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4125913"/>
            <a:ext cx="3687762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exdimension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615950"/>
            <a:ext cx="38227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7" name="Group 304"/>
          <p:cNvGrpSpPr>
            <a:grpSpLocks/>
          </p:cNvGrpSpPr>
          <p:nvPr/>
        </p:nvGrpSpPr>
        <p:grpSpPr bwMode="auto">
          <a:xfrm>
            <a:off x="5589588" y="3589338"/>
            <a:ext cx="2928937" cy="438150"/>
            <a:chOff x="0" y="14348"/>
            <a:chExt cx="4165600" cy="622301"/>
          </a:xfrm>
        </p:grpSpPr>
        <p:sp>
          <p:nvSpPr>
            <p:cNvPr id="8" name="Shape 302"/>
            <p:cNvSpPr>
              <a:spLocks noChangeArrowheads="1"/>
            </p:cNvSpPr>
            <p:nvPr/>
          </p:nvSpPr>
          <p:spPr bwMode="auto">
            <a:xfrm>
              <a:off x="0" y="14348"/>
              <a:ext cx="4165600" cy="622301"/>
            </a:xfrm>
            <a:prstGeom prst="roundRect">
              <a:avLst>
                <a:gd name="adj" fmla="val 30611"/>
              </a:avLst>
            </a:prstGeom>
            <a:solidFill>
              <a:srgbClr val="FFFC41"/>
            </a:solidFill>
            <a:ln w="25400">
              <a:solidFill>
                <a:srgbClr val="000000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endParaRPr kumimoji="0" lang="zh-CN" altLang="en-US" sz="2500">
                <a:solidFill>
                  <a:srgbClr val="000000"/>
                </a:solidFill>
                <a:latin typeface="Helvetica Neue Light" charset="0"/>
              </a:endParaRPr>
            </a:p>
          </p:txBody>
        </p:sp>
        <p:sp>
          <p:nvSpPr>
            <p:cNvPr id="9" name="Shape 303"/>
            <p:cNvSpPr>
              <a:spLocks noChangeArrowheads="1"/>
            </p:cNvSpPr>
            <p:nvPr/>
          </p:nvSpPr>
          <p:spPr bwMode="auto">
            <a:xfrm>
              <a:off x="588878" y="88136"/>
              <a:ext cx="2909058" cy="45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kumimoji="0" lang="en-US" altLang="zh-CN" sz="2100">
                  <a:solidFill>
                    <a:srgbClr val="000000"/>
                  </a:solidFill>
                  <a:latin typeface="Helvetica Neue Light" charset="0"/>
                </a:rPr>
                <a:t>little Higgs model</a:t>
              </a:r>
              <a:endParaRPr kumimoji="0" lang="zh-CN" altLang="en-US" sz="2100">
                <a:solidFill>
                  <a:srgbClr val="000000"/>
                </a:solidFill>
                <a:latin typeface="Helvetica Neue Light" charset="0"/>
              </a:endParaRPr>
            </a:p>
          </p:txBody>
        </p:sp>
      </p:grpSp>
      <p:grpSp>
        <p:nvGrpSpPr>
          <p:cNvPr id="10" name="Group 308"/>
          <p:cNvGrpSpPr>
            <a:grpSpLocks/>
          </p:cNvGrpSpPr>
          <p:nvPr/>
        </p:nvGrpSpPr>
        <p:grpSpPr bwMode="auto">
          <a:xfrm>
            <a:off x="5465763" y="53975"/>
            <a:ext cx="2928937" cy="436563"/>
            <a:chOff x="0" y="0"/>
            <a:chExt cx="4165600" cy="622300"/>
          </a:xfrm>
        </p:grpSpPr>
        <p:sp>
          <p:nvSpPr>
            <p:cNvPr id="11" name="Shape 305"/>
            <p:cNvSpPr>
              <a:spLocks noChangeArrowheads="1"/>
            </p:cNvSpPr>
            <p:nvPr/>
          </p:nvSpPr>
          <p:spPr bwMode="auto">
            <a:xfrm>
              <a:off x="11556" y="99189"/>
              <a:ext cx="3843787" cy="45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kumimoji="0" lang="en-US" altLang="zh-CN" sz="2100">
                  <a:solidFill>
                    <a:srgbClr val="000000"/>
                  </a:solidFill>
                  <a:latin typeface="Helvetica Neue Light" charset="0"/>
                </a:rPr>
                <a:t>extra dimension model</a:t>
              </a:r>
            </a:p>
          </p:txBody>
        </p:sp>
        <p:sp>
          <p:nvSpPr>
            <p:cNvPr id="12" name="Shape 306"/>
            <p:cNvSpPr>
              <a:spLocks noChangeArrowheads="1"/>
            </p:cNvSpPr>
            <p:nvPr/>
          </p:nvSpPr>
          <p:spPr bwMode="auto">
            <a:xfrm>
              <a:off x="0" y="0"/>
              <a:ext cx="4165600" cy="622300"/>
            </a:xfrm>
            <a:prstGeom prst="roundRect">
              <a:avLst>
                <a:gd name="adj" fmla="val 30611"/>
              </a:avLst>
            </a:prstGeom>
            <a:solidFill>
              <a:srgbClr val="FFFC41"/>
            </a:solidFill>
            <a:ln w="25400">
              <a:solidFill>
                <a:srgbClr val="000000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endParaRPr kumimoji="0" lang="zh-CN" altLang="en-US" sz="2500">
                <a:solidFill>
                  <a:srgbClr val="000000"/>
                </a:solidFill>
                <a:latin typeface="Helvetica Neue Light" charset="0"/>
              </a:endParaRPr>
            </a:p>
          </p:txBody>
        </p:sp>
        <p:sp>
          <p:nvSpPr>
            <p:cNvPr id="13" name="Shape 307"/>
            <p:cNvSpPr>
              <a:spLocks noChangeArrowheads="1"/>
            </p:cNvSpPr>
            <p:nvPr/>
          </p:nvSpPr>
          <p:spPr bwMode="auto">
            <a:xfrm>
              <a:off x="159612" y="99189"/>
              <a:ext cx="3843787" cy="45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kumimoji="0" lang="en-US" altLang="zh-CN" sz="2100">
                  <a:solidFill>
                    <a:srgbClr val="000000"/>
                  </a:solidFill>
                  <a:latin typeface="Helvetica Neue Light" charset="0"/>
                </a:rPr>
                <a:t>extra dimension model</a:t>
              </a:r>
              <a:endParaRPr kumimoji="0" lang="zh-CN" altLang="en-US" sz="2100">
                <a:solidFill>
                  <a:srgbClr val="000000"/>
                </a:solidFill>
                <a:latin typeface="Helvetica Neue Light" charset="0"/>
              </a:endParaRPr>
            </a:p>
          </p:txBody>
        </p:sp>
      </p:grpSp>
      <p:grpSp>
        <p:nvGrpSpPr>
          <p:cNvPr id="14" name="Group 313"/>
          <p:cNvGrpSpPr>
            <a:grpSpLocks/>
          </p:cNvGrpSpPr>
          <p:nvPr/>
        </p:nvGrpSpPr>
        <p:grpSpPr bwMode="auto">
          <a:xfrm>
            <a:off x="312738" y="3517900"/>
            <a:ext cx="3633787" cy="3209925"/>
            <a:chOff x="0" y="0"/>
            <a:chExt cx="5167411" cy="4564080"/>
          </a:xfrm>
        </p:grpSpPr>
        <p:pic>
          <p:nvPicPr>
            <p:cNvPr id="15" name="susy.pd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41380"/>
              <a:ext cx="5167412" cy="382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grpSp>
          <p:nvGrpSpPr>
            <p:cNvPr id="16" name="Group 312"/>
            <p:cNvGrpSpPr>
              <a:grpSpLocks/>
            </p:cNvGrpSpPr>
            <p:nvPr/>
          </p:nvGrpSpPr>
          <p:grpSpPr bwMode="auto">
            <a:xfrm>
              <a:off x="495300" y="0"/>
              <a:ext cx="4165600" cy="622300"/>
              <a:chOff x="0" y="0"/>
              <a:chExt cx="4165600" cy="622300"/>
            </a:xfrm>
          </p:grpSpPr>
          <p:sp>
            <p:nvSpPr>
              <p:cNvPr id="17" name="Shape 3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165600" cy="622300"/>
              </a:xfrm>
              <a:prstGeom prst="roundRect">
                <a:avLst>
                  <a:gd name="adj" fmla="val 30611"/>
                </a:avLst>
              </a:prstGeom>
              <a:solidFill>
                <a:srgbClr val="FFFC41"/>
              </a:solidFill>
              <a:ln w="25400">
                <a:solidFill>
                  <a:srgbClr val="000000"/>
                </a:solidFill>
                <a:miter lim="4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/>
                <a:endParaRPr kumimoji="0" lang="zh-CN" altLang="en-US" sz="2500">
                  <a:solidFill>
                    <a:srgbClr val="000000"/>
                  </a:solidFill>
                  <a:latin typeface="Helvetica Neue Light" charset="0"/>
                </a:endParaRPr>
              </a:p>
            </p:txBody>
          </p:sp>
          <p:sp>
            <p:nvSpPr>
              <p:cNvPr id="18" name="Shape 311"/>
              <p:cNvSpPr>
                <a:spLocks noChangeArrowheads="1"/>
              </p:cNvSpPr>
              <p:nvPr/>
            </p:nvSpPr>
            <p:spPr bwMode="auto">
              <a:xfrm>
                <a:off x="992740" y="124587"/>
                <a:ext cx="2181744" cy="459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/>
                <a:r>
                  <a:rPr kumimoji="0" lang="en-US" altLang="zh-CN" sz="2100">
                    <a:solidFill>
                      <a:srgbClr val="000000"/>
                    </a:solidFill>
                    <a:latin typeface="Helvetica Neue Light" charset="0"/>
                  </a:rPr>
                  <a:t>SUSY model</a:t>
                </a:r>
                <a:endParaRPr kumimoji="0" lang="zh-CN" altLang="en-US" sz="2100">
                  <a:solidFill>
                    <a:srgbClr val="000000"/>
                  </a:solidFill>
                  <a:latin typeface="Helvetica Neue Light" charset="0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109220" y="4762500"/>
            <a:ext cx="612005" cy="1035050"/>
            <a:chOff x="4109220" y="4762500"/>
            <a:chExt cx="612005" cy="1035050"/>
          </a:xfrm>
        </p:grpSpPr>
        <p:sp>
          <p:nvSpPr>
            <p:cNvPr id="20" name="Shape 315"/>
            <p:cNvSpPr>
              <a:spLocks noChangeShapeType="1"/>
            </p:cNvSpPr>
            <p:nvPr/>
          </p:nvSpPr>
          <p:spPr bwMode="auto">
            <a:xfrm flipV="1">
              <a:off x="4109220" y="4762500"/>
              <a:ext cx="0" cy="1035050"/>
            </a:xfrm>
            <a:prstGeom prst="line">
              <a:avLst/>
            </a:prstGeom>
            <a:noFill/>
            <a:ln w="63500">
              <a:solidFill>
                <a:srgbClr val="490B03"/>
              </a:solidFill>
              <a:miter lim="4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sp>
          <p:nvSpPr>
            <p:cNvPr id="21" name="Shape 316"/>
            <p:cNvSpPr>
              <a:spLocks noChangeArrowheads="1"/>
            </p:cNvSpPr>
            <p:nvPr/>
          </p:nvSpPr>
          <p:spPr bwMode="auto">
            <a:xfrm>
              <a:off x="4247351" y="5115941"/>
              <a:ext cx="473874" cy="384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kumimoji="0" lang="en-US" altLang="zh-CN" sz="2500" dirty="0">
                  <a:solidFill>
                    <a:srgbClr val="490B03"/>
                  </a:solidFill>
                  <a:latin typeface="Helvetica Neue Light" charset="0"/>
                </a:rPr>
                <a:t>10</a:t>
              </a:r>
              <a:r>
                <a:rPr kumimoji="0" lang="en-US" altLang="zh-CN" sz="2500" baseline="32000" dirty="0">
                  <a:solidFill>
                    <a:srgbClr val="490B03"/>
                  </a:solidFill>
                  <a:latin typeface="Helvetica Neue Light" charset="0"/>
                </a:rPr>
                <a:t>4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251520" y="2276872"/>
            <a:ext cx="5342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sym typeface="Helvetica Neue Light"/>
              </a:rPr>
              <a:t>At the edge of </a:t>
            </a:r>
            <a:r>
              <a:rPr lang="en-US" altLang="zh-CN" sz="3200" dirty="0" smtClean="0">
                <a:solidFill>
                  <a:srgbClr val="FF0000"/>
                </a:solidFill>
                <a:sym typeface="Helvetica Neue Light"/>
              </a:rPr>
              <a:t>discovery! </a:t>
            </a:r>
            <a:r>
              <a:rPr lang="zh-CN" altLang="en-US" sz="3200" dirty="0" smtClean="0">
                <a:solidFill>
                  <a:srgbClr val="FF0000"/>
                </a:solidFill>
                <a:sym typeface="Helvetica Neue Light"/>
              </a:rPr>
              <a:t>？</a:t>
            </a:r>
            <a:endParaRPr lang="zh-CN" altLang="en-US" sz="3200" dirty="0">
              <a:solidFill>
                <a:srgbClr val="FF0000"/>
              </a:solidFill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892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680120"/>
          </a:xfrm>
        </p:spPr>
        <p:txBody>
          <a:bodyPr/>
          <a:lstStyle/>
          <a:p>
            <a:r>
              <a:rPr kumimoji="0" lang="zh-CN" altLang="en-US" sz="3200" dirty="0" smtClean="0">
                <a:latin typeface="Helvetica Neue" charset="0"/>
                <a:cs typeface="Helvetica Neue" charset="0"/>
              </a:rPr>
              <a:t>“</a:t>
            </a:r>
            <a:r>
              <a:rPr kumimoji="0" lang="en-US" altLang="zh-CN" sz="3200" dirty="0" smtClean="0">
                <a:latin typeface="Helvetica Neue" charset="0"/>
                <a:cs typeface="Helvetica Neue" charset="0"/>
              </a:rPr>
              <a:t>DNA of New Physics (A.J. Buras) </a:t>
            </a:r>
            <a:endParaRPr lang="zh-CN" altLang="en-US" sz="32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577E-8DEA-4ED5-8C69-599C59BD0A35}" type="slidenum">
              <a:rPr lang="en-US" altLang="zh-CN" smtClean="0"/>
              <a:pPr/>
              <a:t>11</a:t>
            </a:fld>
            <a:endParaRPr lang="en-US" altLang="zh-CN"/>
          </a:p>
        </p:txBody>
      </p:sp>
      <p:grpSp>
        <p:nvGrpSpPr>
          <p:cNvPr id="5" name="Group 389"/>
          <p:cNvGrpSpPr>
            <a:grpSpLocks/>
          </p:cNvGrpSpPr>
          <p:nvPr/>
        </p:nvGrpSpPr>
        <p:grpSpPr bwMode="auto">
          <a:xfrm>
            <a:off x="251520" y="908720"/>
            <a:ext cx="8657561" cy="5381978"/>
            <a:chOff x="0" y="0"/>
            <a:chExt cx="11849100" cy="7366000"/>
          </a:xfrm>
        </p:grpSpPr>
        <p:pic>
          <p:nvPicPr>
            <p:cNvPr id="6" name="y55.pd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47414" cy="73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" name="Shape 388"/>
            <p:cNvSpPr>
              <a:spLocks noChangeArrowheads="1"/>
            </p:cNvSpPr>
            <p:nvPr/>
          </p:nvSpPr>
          <p:spPr bwMode="auto">
            <a:xfrm>
              <a:off x="10591800" y="7086600"/>
              <a:ext cx="1257300" cy="25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zh-CN"/>
              </a:defPPr>
              <a:lvl1pPr algn="l" defTabSz="584200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  <a:sym typeface="Helvetica Neue Light" charset="0"/>
                </a:defRPr>
              </a:lvl1pPr>
              <a:lvl2pPr marL="457200" indent="-114300" algn="l" defTabSz="584200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  <a:sym typeface="Helvetica Neue Light" charset="0"/>
                </a:defRPr>
              </a:lvl2pPr>
              <a:lvl3pPr marL="914400" indent="-228600" algn="l" defTabSz="584200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  <a:sym typeface="Helvetica Neue Light" charset="0"/>
                </a:defRPr>
              </a:lvl3pPr>
              <a:lvl4pPr marL="1371600" indent="-342900" algn="l" defTabSz="584200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  <a:sym typeface="Helvetica Neue Light" charset="0"/>
                </a:defRPr>
              </a:lvl4pPr>
              <a:lvl5pPr marL="1828800" indent="-457200" algn="l" defTabSz="584200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  <a:sym typeface="Helvetica Neue Light" charset="0"/>
                </a:defRPr>
              </a:lvl5pPr>
              <a:lvl6pPr marL="2286000" algn="l" defTabSz="457200" rtl="0" eaLnBrk="1" latinLnBrk="0" hangingPunct="1">
                <a:defRPr sz="4200" kern="1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  <a:sym typeface="Helvetica Neue Light" charset="0"/>
                </a:defRPr>
              </a:lvl6pPr>
              <a:lvl7pPr marL="2743200" algn="l" defTabSz="457200" rtl="0" eaLnBrk="1" latinLnBrk="0" hangingPunct="1">
                <a:defRPr sz="4200" kern="1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  <a:sym typeface="Helvetica Neue Light" charset="0"/>
                </a:defRPr>
              </a:lvl7pPr>
              <a:lvl8pPr marL="3200400" algn="l" defTabSz="457200" rtl="0" eaLnBrk="1" latinLnBrk="0" hangingPunct="1">
                <a:defRPr sz="4200" kern="1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  <a:sym typeface="Helvetica Neue Light" charset="0"/>
                </a:defRPr>
              </a:lvl8pPr>
              <a:lvl9pPr marL="3657600" algn="l" defTabSz="457200" rtl="0" eaLnBrk="1" latinLnBrk="0" hangingPunct="1">
                <a:defRPr sz="4200" kern="1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  <a:sym typeface="Helvetica Neue Light" charset="0"/>
                </a:defRPr>
              </a:lvl9pPr>
            </a:lstStyle>
            <a:p>
              <a:pPr algn="ctr"/>
              <a:endParaRPr lang="zh-CN" altLang="en-US" sz="3600">
                <a:solidFill>
                  <a:srgbClr val="000000"/>
                </a:solidFill>
                <a:latin typeface="Helvetica Neue Light" charset="0"/>
                <a:cs typeface="Helvetica Neue Light" charset="0"/>
              </a:endParaRPr>
            </a:p>
          </p:txBody>
        </p:sp>
      </p:grpSp>
      <p:sp>
        <p:nvSpPr>
          <p:cNvPr id="8" name="Shape 390"/>
          <p:cNvSpPr>
            <a:spLocks noChangeArrowheads="1"/>
          </p:cNvSpPr>
          <p:nvPr/>
        </p:nvSpPr>
        <p:spPr bwMode="auto">
          <a:xfrm>
            <a:off x="395536" y="4564360"/>
            <a:ext cx="5256584" cy="304800"/>
          </a:xfrm>
          <a:prstGeom prst="rect">
            <a:avLst/>
          </a:prstGeom>
          <a:noFill/>
          <a:ln w="63500">
            <a:solidFill>
              <a:srgbClr val="00206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defPPr>
              <a:defRPr lang="zh-CN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Helvetica Neue Light" charset="0"/>
              </a:defRPr>
            </a:lvl1pPr>
            <a:lvl2pPr marL="457200" indent="-114300" algn="l" defTabSz="584200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Helvetica Neue Light" charset="0"/>
              </a:defRPr>
            </a:lvl2pPr>
            <a:lvl3pPr marL="914400" indent="-228600" algn="l" defTabSz="584200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Helvetica Neue Light" charset="0"/>
              </a:defRPr>
            </a:lvl3pPr>
            <a:lvl4pPr marL="1371600" indent="-342900" algn="l" defTabSz="584200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Helvetica Neue Light" charset="0"/>
              </a:defRPr>
            </a:lvl4pPr>
            <a:lvl5pPr marL="1828800" indent="-457200" algn="l" defTabSz="584200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Helvetica Neue Light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Helvetica Neue Light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Helvetica Neue Light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Helvetica Neue Light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Helvetica Neue Light" charset="0"/>
              </a:defRPr>
            </a:lvl9pPr>
          </a:lstStyle>
          <a:p>
            <a:pPr algn="ctr"/>
            <a:endParaRPr lang="zh-CN" altLang="en-US" sz="3600" dirty="0">
              <a:solidFill>
                <a:srgbClr val="000000"/>
              </a:solidFill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1"/>
          <p:cNvSpPr>
            <a:spLocks noGrp="1"/>
          </p:cNvSpPr>
          <p:nvPr>
            <p:ph type="title"/>
          </p:nvPr>
        </p:nvSpPr>
        <p:spPr>
          <a:xfrm>
            <a:off x="468313" y="3068638"/>
            <a:ext cx="8540750" cy="1143000"/>
          </a:xfrm>
        </p:spPr>
        <p:txBody>
          <a:bodyPr/>
          <a:lstStyle/>
          <a:p>
            <a:r>
              <a:rPr kumimoji="0" lang="en-US" altLang="zh-CN" dirty="0" smtClean="0"/>
              <a:t>COMET: Basic </a:t>
            </a:r>
            <a:r>
              <a:rPr kumimoji="0" lang="en-US" altLang="zh-CN" dirty="0"/>
              <a:t>D</a:t>
            </a:r>
            <a:r>
              <a:rPr kumimoji="0" lang="en-US" altLang="zh-CN" dirty="0" smtClean="0"/>
              <a:t>esign</a:t>
            </a:r>
            <a:endParaRPr kumimoji="0" lang="zh-CN" altLang="en-US" dirty="0" smtClean="0"/>
          </a:p>
        </p:txBody>
      </p:sp>
      <p:sp>
        <p:nvSpPr>
          <p:cNvPr id="32770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3277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2FA41E5F-E8C4-46C0-AF23-04871945ACC9}" type="slidenum">
              <a:rPr kumimoji="0" lang="en-US" altLang="zh-CN" sz="1400"/>
              <a:pPr/>
              <a:t>12</a:t>
            </a:fld>
            <a:endParaRPr kumimoji="0" lang="en-US" altLang="zh-CN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33795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77AB4DBF-8156-48A9-AE88-C86510590DCC}" type="slidenum">
              <a:rPr kumimoji="0" lang="zh-CN" altLang="en-US" sz="1400"/>
              <a:pPr/>
              <a:t>13</a:t>
            </a:fld>
            <a:endParaRPr kumimoji="0" lang="en-US" altLang="zh-CN" sz="1400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176882"/>
            <a:ext cx="7772400" cy="731838"/>
          </a:xfrm>
        </p:spPr>
        <p:txBody>
          <a:bodyPr/>
          <a:lstStyle/>
          <a:p>
            <a:pPr eaLnBrk="1" hangingPunct="1"/>
            <a:r>
              <a:rPr kumimoji="0" lang="en-US" altLang="zh-CN" sz="3200" dirty="0" smtClean="0">
                <a:solidFill>
                  <a:srgbClr val="0070C0"/>
                </a:solidFill>
                <a:latin typeface="+mn-lt"/>
                <a:ea typeface="楷体_GB2312" pitchFamily="49" charset="-122"/>
                <a:sym typeface="SymbolPS" pitchFamily="18" charset="2"/>
              </a:rPr>
              <a:t>What is Muon to Electron Conversion?</a:t>
            </a:r>
            <a:endParaRPr kumimoji="0" lang="zh-CN" altLang="en-US" sz="3200" dirty="0" smtClean="0">
              <a:solidFill>
                <a:srgbClr val="0070C0"/>
              </a:solidFill>
              <a:latin typeface="+mn-lt"/>
              <a:ea typeface="楷体_GB2312" pitchFamily="49" charset="-122"/>
              <a:sym typeface="SymbolPS" pitchFamily="18" charset="2"/>
            </a:endParaRPr>
          </a:p>
        </p:txBody>
      </p:sp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9516"/>
            <a:ext cx="8640960" cy="511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57" y="3125067"/>
            <a:ext cx="3739331" cy="239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7" name="标题 1"/>
          <p:cNvSpPr>
            <a:spLocks noGrp="1"/>
          </p:cNvSpPr>
          <p:nvPr>
            <p:ph type="title"/>
          </p:nvPr>
        </p:nvSpPr>
        <p:spPr>
          <a:xfrm>
            <a:off x="276225" y="198438"/>
            <a:ext cx="8540750" cy="710283"/>
          </a:xfrm>
        </p:spPr>
        <p:txBody>
          <a:bodyPr/>
          <a:lstStyle/>
          <a:p>
            <a:r>
              <a:rPr kumimoji="0" lang="en-US" altLang="zh-CN" dirty="0" smtClean="0">
                <a:latin typeface="Helvetica Neue" charset="0"/>
              </a:rPr>
              <a:t>Strategy </a:t>
            </a:r>
            <a:endParaRPr kumimoji="0" lang="zh-CN" altLang="en-US" dirty="0" smtClean="0"/>
          </a:p>
        </p:txBody>
      </p:sp>
      <p:sp>
        <p:nvSpPr>
          <p:cNvPr id="34818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3482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A5590DAF-1A37-4445-9859-D22AB9F574C9}" type="slidenum">
              <a:rPr kumimoji="0" lang="en-US" altLang="zh-CN" sz="1400"/>
              <a:pPr/>
              <a:t>14</a:t>
            </a:fld>
            <a:endParaRPr kumimoji="0" lang="en-US" altLang="zh-CN" sz="1400" dirty="0"/>
          </a:p>
        </p:txBody>
      </p:sp>
      <p:sp>
        <p:nvSpPr>
          <p:cNvPr id="34825" name="TextBox 18"/>
          <p:cNvSpPr txBox="1">
            <a:spLocks noChangeArrowheads="1"/>
          </p:cNvSpPr>
          <p:nvPr/>
        </p:nvSpPr>
        <p:spPr bwMode="auto">
          <a:xfrm>
            <a:off x="3290887" y="6309320"/>
            <a:ext cx="2276475" cy="3698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dirty="0"/>
              <a:t>High intensity beam </a:t>
            </a:r>
            <a:endParaRPr kumimoji="0" lang="zh-CN" altLang="en-US" sz="1800" dirty="0"/>
          </a:p>
        </p:txBody>
      </p:sp>
      <p:sp>
        <p:nvSpPr>
          <p:cNvPr id="34828" name="TextBox 21"/>
          <p:cNvSpPr txBox="1">
            <a:spLocks noChangeArrowheads="1"/>
          </p:cNvSpPr>
          <p:nvPr/>
        </p:nvSpPr>
        <p:spPr bwMode="auto">
          <a:xfrm>
            <a:off x="895746" y="5795972"/>
            <a:ext cx="3230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zh-CN" sz="1800" dirty="0"/>
              <a:t>High momentum resolution</a:t>
            </a:r>
            <a:endParaRPr kumimoji="0" lang="zh-CN" altLang="en-US" sz="1800" dirty="0"/>
          </a:p>
        </p:txBody>
      </p:sp>
      <p:sp>
        <p:nvSpPr>
          <p:cNvPr id="34829" name="TextBox 22"/>
          <p:cNvSpPr txBox="1">
            <a:spLocks noChangeArrowheads="1"/>
          </p:cNvSpPr>
          <p:nvPr/>
        </p:nvSpPr>
        <p:spPr bwMode="auto">
          <a:xfrm>
            <a:off x="251520" y="5519191"/>
            <a:ext cx="1057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dirty="0"/>
              <a:t>Require:</a:t>
            </a:r>
          </a:p>
          <a:p>
            <a:endParaRPr kumimoji="0" lang="zh-CN" altLang="en-US" sz="1800" dirty="0"/>
          </a:p>
        </p:txBody>
      </p:sp>
      <p:sp>
        <p:nvSpPr>
          <p:cNvPr id="34830" name="TextBox 23"/>
          <p:cNvSpPr txBox="1">
            <a:spLocks noChangeArrowheads="1"/>
          </p:cNvSpPr>
          <p:nvPr/>
        </p:nvSpPr>
        <p:spPr bwMode="auto">
          <a:xfrm>
            <a:off x="5225157" y="5591200"/>
            <a:ext cx="308858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zh-CN" sz="1800" dirty="0"/>
              <a:t>Pulsed beam</a:t>
            </a:r>
          </a:p>
          <a:p>
            <a:r>
              <a:rPr kumimoji="0" lang="en-US" altLang="zh-CN" sz="1800" dirty="0"/>
              <a:t>Excellent proton extinction</a:t>
            </a:r>
            <a:endParaRPr kumimoji="0" lang="zh-CN" altLang="en-US" sz="1800" dirty="0"/>
          </a:p>
        </p:txBody>
      </p:sp>
      <p:cxnSp>
        <p:nvCxnSpPr>
          <p:cNvPr id="25" name="直接箭头连接符 24"/>
          <p:cNvCxnSpPr>
            <a:stCxn id="34828" idx="2"/>
            <a:endCxn id="34825" idx="1"/>
          </p:cNvCxnSpPr>
          <p:nvPr/>
        </p:nvCxnSpPr>
        <p:spPr>
          <a:xfrm>
            <a:off x="2510932" y="6165304"/>
            <a:ext cx="779955" cy="32896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34830" idx="2"/>
            <a:endCxn id="34825" idx="3"/>
          </p:cNvCxnSpPr>
          <p:nvPr/>
        </p:nvCxnSpPr>
        <p:spPr>
          <a:xfrm flipH="1">
            <a:off x="5567362" y="6237312"/>
            <a:ext cx="1202086" cy="25695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763"/>
          <p:cNvGrpSpPr>
            <a:grpSpLocks/>
          </p:cNvGrpSpPr>
          <p:nvPr/>
        </p:nvGrpSpPr>
        <p:grpSpPr bwMode="auto">
          <a:xfrm>
            <a:off x="5277983" y="908720"/>
            <a:ext cx="3902529" cy="1971079"/>
            <a:chOff x="0" y="0"/>
            <a:chExt cx="6565901" cy="3316589"/>
          </a:xfrm>
        </p:grpSpPr>
        <p:sp>
          <p:nvSpPr>
            <p:cNvPr id="23" name="Shape 761"/>
            <p:cNvSpPr>
              <a:spLocks noChangeArrowheads="1"/>
            </p:cNvSpPr>
            <p:nvPr/>
          </p:nvSpPr>
          <p:spPr bwMode="auto">
            <a:xfrm>
              <a:off x="0" y="165100"/>
              <a:ext cx="6388100" cy="2971800"/>
            </a:xfrm>
            <a:prstGeom prst="roundRect">
              <a:avLst>
                <a:gd name="adj" fmla="val 6412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endParaRPr lang="zh-CN" altLang="en-US" sz="3600">
                <a:solidFill>
                  <a:srgbClr val="000000"/>
                </a:solidFill>
                <a:latin typeface="Helvetica Neue Light" charset="0"/>
                <a:cs typeface="Helvetica Neue Light" charset="0"/>
              </a:endParaRPr>
            </a:p>
          </p:txBody>
        </p:sp>
        <p:pic>
          <p:nvPicPr>
            <p:cNvPr id="24" name="schem_beam_time_struct.pd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0"/>
              <a:ext cx="6438901" cy="3316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cxnSp>
        <p:nvCxnSpPr>
          <p:cNvPr id="14" name="直接箭头连接符 13"/>
          <p:cNvCxnSpPr/>
          <p:nvPr/>
        </p:nvCxnSpPr>
        <p:spPr>
          <a:xfrm flipH="1">
            <a:off x="5940153" y="2147335"/>
            <a:ext cx="829296" cy="12827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>
            <a:off x="7094822" y="2147335"/>
            <a:ext cx="1218916" cy="12827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405936" y="764704"/>
            <a:ext cx="4265555" cy="2376264"/>
            <a:chOff x="0" y="1772816"/>
            <a:chExt cx="4945958" cy="2755304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772816"/>
              <a:ext cx="4945958" cy="2755304"/>
              <a:chOff x="0" y="2401888"/>
              <a:chExt cx="4945958" cy="2755304"/>
            </a:xfrm>
          </p:grpSpPr>
          <p:sp>
            <p:nvSpPr>
              <p:cNvPr id="34824" name="Shape 613"/>
              <p:cNvSpPr>
                <a:spLocks noChangeArrowheads="1"/>
              </p:cNvSpPr>
              <p:nvPr/>
            </p:nvSpPr>
            <p:spPr bwMode="auto">
              <a:xfrm>
                <a:off x="1519238" y="2401888"/>
                <a:ext cx="1055687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/>
                <a:r>
                  <a:rPr kumimoji="0" lang="en-US" altLang="zh-CN" sz="3000">
                    <a:solidFill>
                      <a:srgbClr val="000000"/>
                    </a:solidFill>
                    <a:latin typeface="Helvetica Neue Light" charset="0"/>
                  </a:rPr>
                  <a:t>DIO</a:t>
                </a:r>
              </a:p>
            </p:txBody>
          </p:sp>
          <p:pic>
            <p:nvPicPr>
              <p:cNvPr id="34821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461617"/>
                <a:ext cx="4606925" cy="2695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4822" name="Group 617"/>
              <p:cNvGrpSpPr>
                <a:grpSpLocks/>
              </p:cNvGrpSpPr>
              <p:nvPr/>
            </p:nvGrpSpPr>
            <p:grpSpPr bwMode="auto">
              <a:xfrm>
                <a:off x="3596230" y="3182251"/>
                <a:ext cx="1349728" cy="1398878"/>
                <a:chOff x="315820" y="-1682546"/>
                <a:chExt cx="1891017" cy="2176717"/>
              </a:xfrm>
            </p:grpSpPr>
            <p:sp>
              <p:nvSpPr>
                <p:cNvPr id="34833" name="Shape 615"/>
                <p:cNvSpPr>
                  <a:spLocks noChangeArrowheads="1"/>
                </p:cNvSpPr>
                <p:nvPr/>
              </p:nvSpPr>
              <p:spPr bwMode="auto">
                <a:xfrm>
                  <a:off x="315820" y="-1682546"/>
                  <a:ext cx="1891017" cy="383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b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/>
                  <a:r>
                    <a:rPr kumimoji="0" lang="en-US" altLang="zh-CN" sz="1600" dirty="0">
                      <a:solidFill>
                        <a:srgbClr val="000000"/>
                      </a:solidFill>
                      <a:latin typeface="Helvetica Neue Light" charset="0"/>
                    </a:rPr>
                    <a:t>µ-e conversion</a:t>
                  </a:r>
                  <a:endParaRPr kumimoji="0" lang="zh-CN" altLang="en-US" sz="1600" dirty="0">
                    <a:solidFill>
                      <a:srgbClr val="000000"/>
                    </a:solidFill>
                    <a:latin typeface="Helvetica Neue Light" charset="0"/>
                  </a:endParaRPr>
                </a:p>
              </p:txBody>
            </p:sp>
            <p:sp>
              <p:nvSpPr>
                <p:cNvPr id="34834" name="Shape 616"/>
                <p:cNvSpPr>
                  <a:spLocks noChangeArrowheads="1"/>
                </p:cNvSpPr>
                <p:nvPr/>
              </p:nvSpPr>
              <p:spPr bwMode="auto">
                <a:xfrm rot="5400000">
                  <a:off x="698743" y="-632338"/>
                  <a:ext cx="1624280" cy="628737"/>
                </a:xfrm>
                <a:prstGeom prst="rightArrow">
                  <a:avLst>
                    <a:gd name="adj1" fmla="val 32000"/>
                    <a:gd name="adj2" fmla="val 86274"/>
                  </a:avLst>
                </a:prstGeom>
                <a:solidFill>
                  <a:srgbClr val="FF4013"/>
                </a:solidFill>
                <a:ln w="25400">
                  <a:solidFill>
                    <a:srgbClr val="000000"/>
                  </a:solidFill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/>
                  <a:endParaRPr kumimoji="0" lang="zh-CN" altLang="en-US" sz="3600">
                    <a:solidFill>
                      <a:srgbClr val="000000"/>
                    </a:solidFill>
                    <a:latin typeface="Helvetica Neue Light" charset="0"/>
                  </a:endParaRPr>
                </a:p>
              </p:txBody>
            </p:sp>
          </p:grpSp>
          <p:sp>
            <p:nvSpPr>
              <p:cNvPr id="34823" name="Shape 619"/>
              <p:cNvSpPr>
                <a:spLocks noChangeShapeType="1"/>
              </p:cNvSpPr>
              <p:nvPr/>
            </p:nvSpPr>
            <p:spPr bwMode="auto">
              <a:xfrm flipV="1">
                <a:off x="2698626" y="4005064"/>
                <a:ext cx="1657350" cy="0"/>
              </a:xfrm>
              <a:prstGeom prst="line">
                <a:avLst/>
              </a:prstGeom>
              <a:noFill/>
              <a:ln w="76200">
                <a:solidFill>
                  <a:srgbClr val="FF4013"/>
                </a:solidFill>
                <a:miter lim="400000"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34826" name="Shape 620"/>
              <p:cNvSpPr>
                <a:spLocks noChangeArrowheads="1"/>
              </p:cNvSpPr>
              <p:nvPr/>
            </p:nvSpPr>
            <p:spPr bwMode="auto">
              <a:xfrm>
                <a:off x="2892950" y="4073115"/>
                <a:ext cx="1263422" cy="499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b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/>
                <a:r>
                  <a:rPr kumimoji="0" lang="en-US" altLang="zh-CN" sz="1400" dirty="0">
                    <a:solidFill>
                      <a:srgbClr val="000000"/>
                    </a:solidFill>
                    <a:latin typeface="Helvetica Neue Light" charset="0"/>
                  </a:rPr>
                  <a:t>Energy window</a:t>
                </a:r>
                <a:endParaRPr kumimoji="0" lang="zh-CN" altLang="en-US" sz="1400" dirty="0">
                  <a:solidFill>
                    <a:srgbClr val="000000"/>
                  </a:solidFill>
                  <a:latin typeface="Helvetica Neue Light" charset="0"/>
                </a:endParaRPr>
              </a:p>
            </p:txBody>
          </p:sp>
        </p:grpSp>
        <p:sp>
          <p:nvSpPr>
            <p:cNvPr id="40" name="Shape 613"/>
            <p:cNvSpPr>
              <a:spLocks noChangeArrowheads="1"/>
            </p:cNvSpPr>
            <p:nvPr/>
          </p:nvSpPr>
          <p:spPr bwMode="auto">
            <a:xfrm>
              <a:off x="1470211" y="2348880"/>
              <a:ext cx="36548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0000"/>
                  </a:solidFill>
                  <a:latin typeface="Helvetica Neue Light" charset="0"/>
                  <a:cs typeface="Helvetica Neue Light" charset="0"/>
                </a:rPr>
                <a:t>DIO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3901248" cy="236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47763" y="4270347"/>
            <a:ext cx="2143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logarithmic </a:t>
            </a:r>
            <a:r>
              <a:rPr lang="en-US" altLang="zh-CN" dirty="0"/>
              <a:t>scale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3584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5BEAFC1-55C7-44DF-9028-A7AF05AD5614}" type="slidenum">
              <a:rPr kumimoji="0" lang="en-US" altLang="zh-CN" sz="1400"/>
              <a:pPr/>
              <a:t>15</a:t>
            </a:fld>
            <a:endParaRPr kumimoji="0" lang="en-US" altLang="zh-CN" sz="1400"/>
          </a:p>
        </p:txBody>
      </p:sp>
      <p:sp>
        <p:nvSpPr>
          <p:cNvPr id="3584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60648"/>
            <a:ext cx="8540750" cy="536575"/>
          </a:xfrm>
        </p:spPr>
        <p:txBody>
          <a:bodyPr/>
          <a:lstStyle/>
          <a:p>
            <a:pPr eaLnBrk="1" hangingPunct="1"/>
            <a:r>
              <a:rPr kumimoji="0" lang="el-GR" altLang="zh-CN" sz="2800" b="1" dirty="0" smtClean="0">
                <a:solidFill>
                  <a:srgbClr val="0070C0"/>
                </a:solidFill>
                <a:latin typeface="楷体_GB2312" pitchFamily="49" charset="-122"/>
                <a:ea typeface="楷体_GB2312" pitchFamily="49" charset="-122"/>
                <a:sym typeface="SymbolPS" pitchFamily="18" charset="2"/>
              </a:rPr>
              <a:t>µ</a:t>
            </a:r>
            <a:r>
              <a:rPr kumimoji="0" lang="en-US" altLang="zh-CN" sz="2800" dirty="0" smtClean="0">
                <a:solidFill>
                  <a:srgbClr val="0070C0"/>
                </a:solidFill>
                <a:sym typeface="Symbol" pitchFamily="18" charset="2"/>
              </a:rPr>
              <a:t>-e conversion: COMET(E21) at J-PARC</a:t>
            </a:r>
          </a:p>
        </p:txBody>
      </p:sp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157288"/>
            <a:ext cx="4406000" cy="493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4572000" y="2205038"/>
            <a:ext cx="4529007" cy="413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l"/>
            </a:pPr>
            <a:r>
              <a:rPr kumimoji="0" lang="en-US" altLang="zh-CN" sz="1800" dirty="0" smtClean="0"/>
              <a:t>Pulsed </a:t>
            </a:r>
            <a:r>
              <a:rPr kumimoji="0" lang="en-US" altLang="zh-CN" sz="1800" dirty="0"/>
              <a:t>proton </a:t>
            </a:r>
            <a:r>
              <a:rPr kumimoji="0" lang="en-US" altLang="zh-CN" sz="1800" dirty="0" smtClean="0"/>
              <a:t>beam, </a:t>
            </a:r>
            <a:br>
              <a:rPr kumimoji="0" lang="en-US" altLang="zh-CN" sz="1800" dirty="0" smtClean="0"/>
            </a:br>
            <a:r>
              <a:rPr kumimoji="0" lang="en-US" altLang="zh-CN" sz="1800" dirty="0" smtClean="0"/>
              <a:t>10</a:t>
            </a:r>
            <a:r>
              <a:rPr kumimoji="0" lang="en-US" altLang="zh-CN" sz="1800" baseline="30000" dirty="0" smtClean="0"/>
              <a:t>11</a:t>
            </a:r>
            <a:r>
              <a:rPr kumimoji="0" lang="en-US" altLang="zh-CN" sz="1800" dirty="0" smtClean="0"/>
              <a:t> muons/stops/</a:t>
            </a:r>
            <a:r>
              <a:rPr kumimoji="0" lang="en-US" altLang="zh-CN" sz="1800" dirty="0" err="1" smtClean="0"/>
              <a:t>sec.for</a:t>
            </a:r>
            <a:r>
              <a:rPr kumimoji="0" lang="en-US" altLang="zh-CN" sz="1800" dirty="0" smtClean="0"/>
              <a:t> 56kW proton </a:t>
            </a:r>
            <a:r>
              <a:rPr kumimoji="0" lang="en-US" altLang="zh-CN" sz="1800" dirty="0"/>
              <a:t>beam power</a:t>
            </a:r>
          </a:p>
          <a:p>
            <a:pPr marL="285750" indent="-285750">
              <a:lnSpc>
                <a:spcPct val="145000"/>
              </a:lnSpc>
              <a:buFont typeface="Wingdings" panose="05000000000000000000" pitchFamily="2" charset="2"/>
              <a:buChar char="l"/>
            </a:pPr>
            <a:r>
              <a:rPr kumimoji="0" lang="en-US" altLang="zh-CN" sz="1800" dirty="0" smtClean="0">
                <a:sym typeface="Symbol" pitchFamily="18" charset="2"/>
              </a:rPr>
              <a:t>Curved </a:t>
            </a:r>
            <a:r>
              <a:rPr kumimoji="0" lang="en-US" altLang="zh-CN" sz="1800" dirty="0">
                <a:sym typeface="Symbol" pitchFamily="18" charset="2"/>
              </a:rPr>
              <a:t>solenoids for muon charge and </a:t>
            </a:r>
            <a:r>
              <a:rPr kumimoji="0" lang="en-US" altLang="zh-CN" sz="1800" dirty="0" smtClean="0">
                <a:sym typeface="Symbol" pitchFamily="18" charset="2"/>
              </a:rPr>
              <a:t> momentum </a:t>
            </a:r>
            <a:r>
              <a:rPr kumimoji="0" lang="en-US" altLang="zh-CN" sz="1800" dirty="0">
                <a:sym typeface="Symbol" pitchFamily="18" charset="2"/>
              </a:rPr>
              <a:t>selection </a:t>
            </a:r>
          </a:p>
          <a:p>
            <a:pPr marL="285750" indent="-285750">
              <a:lnSpc>
                <a:spcPct val="145000"/>
              </a:lnSpc>
              <a:buFont typeface="Wingdings" panose="05000000000000000000" pitchFamily="2" charset="2"/>
              <a:buChar char="l"/>
            </a:pPr>
            <a:r>
              <a:rPr kumimoji="0" lang="en-US" altLang="zh-CN" sz="1800" dirty="0" smtClean="0">
                <a:sym typeface="Symbol" pitchFamily="18" charset="2"/>
              </a:rPr>
              <a:t>C-shape muon beam line and C-shape electron transport followed by electron detection system. </a:t>
            </a:r>
          </a:p>
          <a:p>
            <a:pPr marL="285750" indent="-285750">
              <a:lnSpc>
                <a:spcPct val="145000"/>
              </a:lnSpc>
              <a:buFont typeface="Wingdings" panose="05000000000000000000" pitchFamily="2" charset="2"/>
              <a:buChar char="l"/>
            </a:pPr>
            <a:r>
              <a:rPr kumimoji="0" lang="en-US" altLang="zh-CN" sz="1800" dirty="0" smtClean="0">
                <a:sym typeface="Symbol" pitchFamily="18" charset="2"/>
              </a:rPr>
              <a:t>Electron transport with curved solenoid would make momentum and charge selection.</a:t>
            </a:r>
            <a:endParaRPr kumimoji="0" lang="en-US" altLang="zh-CN" sz="18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 flipH="1" flipV="1">
            <a:off x="1079499" y="2996627"/>
            <a:ext cx="3492499" cy="288355"/>
          </a:xfrm>
          <a:prstGeom prst="line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 flipH="1" flipV="1">
            <a:off x="4211960" y="5019675"/>
            <a:ext cx="421950" cy="230857"/>
          </a:xfrm>
          <a:prstGeom prst="line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50" name="Text Box 12"/>
          <p:cNvSpPr txBox="1">
            <a:spLocks noChangeArrowheads="1"/>
          </p:cNvSpPr>
          <p:nvPr/>
        </p:nvSpPr>
        <p:spPr bwMode="auto">
          <a:xfrm>
            <a:off x="1441450" y="4867275"/>
            <a:ext cx="240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b="1" dirty="0"/>
              <a:t>1 T spectrometer Solenoid</a:t>
            </a:r>
          </a:p>
        </p:txBody>
      </p:sp>
      <p:pic>
        <p:nvPicPr>
          <p:cNvPr id="3585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0795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47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529007" cy="6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794746" y="1019175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Experimental Goal of COMET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标题 1"/>
          <p:cNvSpPr>
            <a:spLocks noGrp="1"/>
          </p:cNvSpPr>
          <p:nvPr>
            <p:ph type="title"/>
          </p:nvPr>
        </p:nvSpPr>
        <p:spPr>
          <a:xfrm>
            <a:off x="323850" y="2852738"/>
            <a:ext cx="8540750" cy="1143000"/>
          </a:xfrm>
        </p:spPr>
        <p:txBody>
          <a:bodyPr/>
          <a:lstStyle/>
          <a:p>
            <a:r>
              <a:rPr kumimoji="0" lang="en-US" altLang="zh-CN" dirty="0" smtClean="0"/>
              <a:t>Phased Approach</a:t>
            </a:r>
            <a:endParaRPr kumimoji="0" lang="zh-CN" altLang="en-US" dirty="0" smtClean="0"/>
          </a:p>
        </p:txBody>
      </p:sp>
      <p:sp>
        <p:nvSpPr>
          <p:cNvPr id="36866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DAF94E7-02ED-4E3A-9601-B9C9537E6CE0}" type="slidenum">
              <a:rPr kumimoji="0" lang="en-US" altLang="zh-CN" sz="1400"/>
              <a:pPr/>
              <a:t>16</a:t>
            </a:fld>
            <a:endParaRPr kumimoji="0" lang="en-US" altLang="zh-CN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52128"/>
          </a:xfrm>
        </p:spPr>
        <p:txBody>
          <a:bodyPr/>
          <a:lstStyle/>
          <a:p>
            <a:r>
              <a:rPr kumimoji="0" lang="en-US" altLang="zh-CN" dirty="0" smtClean="0"/>
              <a:t>Phased approach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577E-8DEA-4ED5-8C69-599C59BD0A35}" type="slidenum">
              <a:rPr lang="en-US" altLang="zh-CN" smtClean="0"/>
              <a:pPr/>
              <a:t>17</a:t>
            </a:fld>
            <a:endParaRPr lang="en-US" altLang="zh-CN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294"/>
            <a:ext cx="6768752" cy="568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32445"/>
            <a:ext cx="437197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日期占位符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37893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B8AB532F-B3FB-4FAE-BD37-006096860B33}" type="slidenum">
              <a:rPr kumimoji="0" lang="en-US" altLang="zh-CN" sz="1400"/>
              <a:pPr/>
              <a:t>18</a:t>
            </a:fld>
            <a:endParaRPr kumimoji="0" lang="en-US" altLang="zh-CN" sz="1400" dirty="0"/>
          </a:p>
        </p:txBody>
      </p:sp>
      <p:sp>
        <p:nvSpPr>
          <p:cNvPr id="37894" name="TextBox 6"/>
          <p:cNvSpPr txBox="1">
            <a:spLocks noChangeArrowheads="1"/>
          </p:cNvSpPr>
          <p:nvPr/>
        </p:nvSpPr>
        <p:spPr bwMode="auto">
          <a:xfrm>
            <a:off x="1223962" y="118591"/>
            <a:ext cx="687643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3600" dirty="0">
                <a:solidFill>
                  <a:srgbClr val="0070C0"/>
                </a:solidFill>
              </a:rPr>
              <a:t>COMET(Phase-I</a:t>
            </a:r>
            <a:r>
              <a:rPr kumimoji="0" lang="zh-CN" altLang="en-US" sz="3600" dirty="0">
                <a:solidFill>
                  <a:srgbClr val="0070C0"/>
                </a:solidFill>
              </a:rPr>
              <a:t>）</a:t>
            </a:r>
          </a:p>
        </p:txBody>
      </p:sp>
      <p:sp>
        <p:nvSpPr>
          <p:cNvPr id="37895" name="TextBox 9"/>
          <p:cNvSpPr txBox="1">
            <a:spLocks noChangeArrowheads="1"/>
          </p:cNvSpPr>
          <p:nvPr/>
        </p:nvSpPr>
        <p:spPr bwMode="auto">
          <a:xfrm>
            <a:off x="4500563" y="3026370"/>
            <a:ext cx="4621212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b="1" dirty="0"/>
              <a:t>Phase-I Detector</a:t>
            </a:r>
          </a:p>
          <a:p>
            <a:r>
              <a:rPr kumimoji="0" lang="en-US" altLang="zh-CN" sz="1800" dirty="0"/>
              <a:t>A cylindrical drift chamber system(</a:t>
            </a:r>
            <a:r>
              <a:rPr kumimoji="0" lang="en-US" altLang="zh-CN" sz="1800" dirty="0" err="1"/>
              <a:t>Cydet</a:t>
            </a:r>
            <a:r>
              <a:rPr kumimoji="0" lang="en-US" altLang="zh-CN" sz="1800" dirty="0"/>
              <a:t>) for the </a:t>
            </a:r>
            <a:r>
              <a:rPr kumimoji="0" lang="en-US" altLang="zh-CN" sz="1800" dirty="0">
                <a:sym typeface="SymbolPS" pitchFamily="18" charset="2"/>
              </a:rPr>
              <a:t></a:t>
            </a:r>
            <a:r>
              <a:rPr kumimoji="0" lang="en-US" altLang="zh-CN" sz="1800" dirty="0">
                <a:sym typeface="Symbol" pitchFamily="18" charset="2"/>
              </a:rPr>
              <a:t>e conversion search</a:t>
            </a:r>
          </a:p>
          <a:p>
            <a:r>
              <a:rPr kumimoji="0" lang="en-US" altLang="zh-CN" sz="1800" dirty="0">
                <a:sym typeface="Symbol" pitchFamily="18" charset="2"/>
              </a:rPr>
              <a:t>A prototype ECAL and straw tube tracker (</a:t>
            </a:r>
            <a:r>
              <a:rPr kumimoji="0" lang="en-US" altLang="zh-CN" sz="1800" dirty="0" err="1">
                <a:sym typeface="Symbol" pitchFamily="18" charset="2"/>
              </a:rPr>
              <a:t>StrECAL</a:t>
            </a:r>
            <a:r>
              <a:rPr kumimoji="0" lang="en-US" altLang="zh-CN" sz="1800" dirty="0">
                <a:sym typeface="Symbol" pitchFamily="18" charset="2"/>
              </a:rPr>
              <a:t>) for beam and background studies</a:t>
            </a: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1116013" y="3313708"/>
            <a:ext cx="3425825" cy="431800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7" name="TextBox 20"/>
          <p:cNvSpPr txBox="1">
            <a:spLocks noChangeArrowheads="1"/>
          </p:cNvSpPr>
          <p:nvPr/>
        </p:nvSpPr>
        <p:spPr bwMode="auto">
          <a:xfrm>
            <a:off x="4495800" y="1102320"/>
            <a:ext cx="4621213" cy="1477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b="1" dirty="0"/>
              <a:t>Pion Capture Section</a:t>
            </a:r>
          </a:p>
          <a:p>
            <a:r>
              <a:rPr kumimoji="0" lang="en-US" altLang="zh-CN" sz="1800" dirty="0"/>
              <a:t>Has a high(5T) magnetic field to collect the </a:t>
            </a:r>
          </a:p>
          <a:p>
            <a:r>
              <a:rPr kumimoji="0" lang="en-US" altLang="zh-CN" sz="1800" dirty="0"/>
              <a:t>low momentum, backwards travelling </a:t>
            </a:r>
            <a:r>
              <a:rPr kumimoji="0" lang="en-US" altLang="zh-CN" sz="1800" dirty="0" err="1"/>
              <a:t>pions</a:t>
            </a:r>
            <a:r>
              <a:rPr kumimoji="0" lang="en-US" altLang="zh-CN" sz="1800" dirty="0"/>
              <a:t>, </a:t>
            </a:r>
            <a:r>
              <a:rPr kumimoji="0" lang="en-US" altLang="zh-CN" sz="1800" dirty="0" smtClean="0"/>
              <a:t>3.2KW </a:t>
            </a:r>
            <a:r>
              <a:rPr kumimoji="0" lang="en-US" altLang="zh-CN" sz="1800" dirty="0"/>
              <a:t>proton beam</a:t>
            </a:r>
          </a:p>
          <a:p>
            <a:endParaRPr kumimoji="0" lang="zh-CN" altLang="en-US" sz="1800" dirty="0"/>
          </a:p>
        </p:txBody>
      </p:sp>
      <p:sp>
        <p:nvSpPr>
          <p:cNvPr id="37898" name="TextBox 7"/>
          <p:cNvSpPr txBox="1">
            <a:spLocks noChangeArrowheads="1"/>
          </p:cNvSpPr>
          <p:nvPr/>
        </p:nvSpPr>
        <p:spPr bwMode="auto">
          <a:xfrm>
            <a:off x="4500563" y="4991695"/>
            <a:ext cx="4621212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b="1" dirty="0"/>
              <a:t>Phase-I </a:t>
            </a:r>
            <a:r>
              <a:rPr kumimoji="0" lang="en-US" altLang="zh-CN" sz="1800" b="1" dirty="0" smtClean="0"/>
              <a:t>Goals</a:t>
            </a:r>
            <a:endParaRPr kumimoji="0" lang="en-US" altLang="zh-CN" sz="1800" b="1" dirty="0"/>
          </a:p>
          <a:p>
            <a:r>
              <a:rPr kumimoji="0" lang="en-US" altLang="zh-CN" sz="1800" dirty="0"/>
              <a:t>Search for </a:t>
            </a:r>
            <a:r>
              <a:rPr kumimoji="0" lang="en-US" altLang="zh-CN" sz="1800" dirty="0">
                <a:sym typeface="SymbolPS" pitchFamily="18" charset="2"/>
              </a:rPr>
              <a:t></a:t>
            </a:r>
            <a:r>
              <a:rPr kumimoji="0" lang="en-US" altLang="zh-CN" sz="1800" dirty="0">
                <a:sym typeface="Symbol" pitchFamily="18" charset="2"/>
              </a:rPr>
              <a:t>e conversion process with a S.E.S. of </a:t>
            </a:r>
            <a:r>
              <a:rPr kumimoji="0" lang="en-US" altLang="zh-CN" sz="1800" dirty="0"/>
              <a:t> </a:t>
            </a:r>
            <a:r>
              <a:rPr kumimoji="0" lang="en-US" altLang="zh-CN" sz="1800" dirty="0" smtClean="0"/>
              <a:t>3.1 </a:t>
            </a:r>
            <a:r>
              <a:rPr kumimoji="0" lang="en-US" altLang="zh-CN" sz="1800" dirty="0"/>
              <a:t>X 10</a:t>
            </a:r>
            <a:r>
              <a:rPr kumimoji="0" lang="en-US" altLang="zh-CN" sz="1800" baseline="30000" dirty="0"/>
              <a:t>-15</a:t>
            </a:r>
          </a:p>
          <a:p>
            <a:r>
              <a:rPr kumimoji="0" lang="en-US" altLang="zh-CN" sz="1800" dirty="0"/>
              <a:t>Beam and background study for Phase-II</a:t>
            </a:r>
            <a:endParaRPr kumimoji="0" lang="zh-CN" altLang="en-US" sz="1800" dirty="0"/>
          </a:p>
        </p:txBody>
      </p:sp>
      <p:sp>
        <p:nvSpPr>
          <p:cNvPr id="37899" name="TextBox 20"/>
          <p:cNvSpPr txBox="1">
            <a:spLocks noChangeArrowheads="1"/>
          </p:cNvSpPr>
          <p:nvPr/>
        </p:nvSpPr>
        <p:spPr bwMode="auto">
          <a:xfrm>
            <a:off x="4500563" y="2256433"/>
            <a:ext cx="4621212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b="1"/>
              <a:t>Muon Transport section</a:t>
            </a:r>
          </a:p>
          <a:p>
            <a:r>
              <a:rPr kumimoji="0" lang="en-US" altLang="zh-CN" sz="1800"/>
              <a:t>Construct to the first 90 degree</a:t>
            </a:r>
            <a:endParaRPr kumimoji="0" lang="zh-CN" altLang="en-US" sz="1800"/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2987675" y="1224558"/>
            <a:ext cx="1554163" cy="360362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1258888" y="2016720"/>
            <a:ext cx="3282950" cy="469900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02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940895"/>
            <a:ext cx="20272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885333"/>
            <a:ext cx="2181225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4" name="TextBox 22"/>
          <p:cNvSpPr txBox="1">
            <a:spLocks noChangeArrowheads="1"/>
          </p:cNvSpPr>
          <p:nvPr/>
        </p:nvSpPr>
        <p:spPr bwMode="auto">
          <a:xfrm>
            <a:off x="971550" y="4571008"/>
            <a:ext cx="78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/>
              <a:t>Cydet</a:t>
            </a:r>
            <a:endParaRPr kumimoji="0" lang="zh-CN" altLang="en-US" sz="1800"/>
          </a:p>
        </p:txBody>
      </p:sp>
      <p:sp>
        <p:nvSpPr>
          <p:cNvPr id="37905" name="TextBox 33"/>
          <p:cNvSpPr txBox="1">
            <a:spLocks noChangeArrowheads="1"/>
          </p:cNvSpPr>
          <p:nvPr/>
        </p:nvSpPr>
        <p:spPr bwMode="auto">
          <a:xfrm>
            <a:off x="3371850" y="4715470"/>
            <a:ext cx="1081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/>
              <a:t>StrECAL</a:t>
            </a:r>
            <a:endParaRPr kumimoji="0"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438"/>
            <a:ext cx="914400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日期占位符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38917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0189EE82-21FE-4ADB-8403-2DC09BE58275}" type="slidenum">
              <a:rPr kumimoji="0" lang="en-US" altLang="zh-CN" sz="1400"/>
              <a:pPr/>
              <a:t>19</a:t>
            </a:fld>
            <a:endParaRPr kumimoji="0" lang="en-US" altLang="zh-CN" sz="1400"/>
          </a:p>
        </p:txBody>
      </p:sp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1331913" y="190599"/>
            <a:ext cx="6684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3600" dirty="0">
                <a:solidFill>
                  <a:srgbClr val="0070C0"/>
                </a:solidFill>
              </a:rPr>
              <a:t>COMET(Phase-II</a:t>
            </a:r>
            <a:r>
              <a:rPr kumimoji="0" lang="zh-CN" altLang="en-US" sz="3600" dirty="0"/>
              <a:t>）</a:t>
            </a:r>
          </a:p>
        </p:txBody>
      </p:sp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3143250" y="1169988"/>
            <a:ext cx="4621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b="1"/>
              <a:t>Pion Capture Section</a:t>
            </a: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6659563" y="3060700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b="1"/>
              <a:t>Electron Spectrometer</a:t>
            </a:r>
          </a:p>
        </p:txBody>
      </p:sp>
      <p:sp>
        <p:nvSpPr>
          <p:cNvPr id="38921" name="TextBox 9"/>
          <p:cNvSpPr txBox="1">
            <a:spLocks noChangeArrowheads="1"/>
          </p:cNvSpPr>
          <p:nvPr/>
        </p:nvSpPr>
        <p:spPr bwMode="auto">
          <a:xfrm>
            <a:off x="395288" y="3430588"/>
            <a:ext cx="2268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b="1"/>
              <a:t>Transport Section</a:t>
            </a:r>
          </a:p>
        </p:txBody>
      </p:sp>
      <p:sp>
        <p:nvSpPr>
          <p:cNvPr id="38922" name="TextBox 10"/>
          <p:cNvSpPr txBox="1">
            <a:spLocks noChangeArrowheads="1"/>
          </p:cNvSpPr>
          <p:nvPr/>
        </p:nvSpPr>
        <p:spPr bwMode="auto">
          <a:xfrm>
            <a:off x="3708400" y="4581525"/>
            <a:ext cx="1357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b="1"/>
              <a:t>Detector</a:t>
            </a:r>
          </a:p>
        </p:txBody>
      </p:sp>
      <p:sp>
        <p:nvSpPr>
          <p:cNvPr id="38923" name="TextBox 2"/>
          <p:cNvSpPr txBox="1">
            <a:spLocks noChangeArrowheads="1"/>
          </p:cNvSpPr>
          <p:nvPr/>
        </p:nvSpPr>
        <p:spPr bwMode="auto">
          <a:xfrm>
            <a:off x="1331913" y="5799138"/>
            <a:ext cx="6882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b="1" dirty="0"/>
              <a:t>Aiming at </a:t>
            </a:r>
            <a:r>
              <a:rPr kumimoji="0" lang="en-US" altLang="zh-CN" sz="1800" b="1" dirty="0" smtClean="0"/>
              <a:t>2.6 </a:t>
            </a:r>
            <a:r>
              <a:rPr kumimoji="0" lang="en-US" altLang="zh-CN" sz="1800" b="1" dirty="0"/>
              <a:t>X 10</a:t>
            </a:r>
            <a:r>
              <a:rPr kumimoji="0" lang="en-US" altLang="zh-CN" sz="1800" b="1" baseline="30000" dirty="0"/>
              <a:t>-17</a:t>
            </a:r>
            <a:r>
              <a:rPr kumimoji="0" lang="en-US" altLang="zh-CN" sz="1800" b="1" dirty="0"/>
              <a:t>, 10000 times better than the current limit</a:t>
            </a:r>
            <a:endParaRPr kumimoji="0" lang="en-US" altLang="zh-CN" sz="1800" b="1" baseline="30000" dirty="0"/>
          </a:p>
          <a:p>
            <a:r>
              <a:rPr kumimoji="0" lang="en-US" altLang="zh-CN" sz="1800" dirty="0"/>
              <a:t> </a:t>
            </a:r>
            <a:endParaRPr kumimoji="0" lang="zh-CN" altLang="en-US" sz="1800" dirty="0"/>
          </a:p>
        </p:txBody>
      </p:sp>
      <p:sp>
        <p:nvSpPr>
          <p:cNvPr id="38924" name="TextBox 8"/>
          <p:cNvSpPr txBox="1">
            <a:spLocks noChangeArrowheads="1"/>
          </p:cNvSpPr>
          <p:nvPr/>
        </p:nvSpPr>
        <p:spPr bwMode="auto">
          <a:xfrm>
            <a:off x="3563938" y="2844800"/>
            <a:ext cx="2713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b="1"/>
              <a:t>Muon stopping target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19459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25A28B73-98E4-42F9-AA65-1F6046B35083}" type="slidenum">
              <a:rPr kumimoji="0" lang="en-US" altLang="zh-CN" sz="1400"/>
              <a:pPr/>
              <a:t>2</a:t>
            </a:fld>
            <a:endParaRPr kumimoji="0" lang="en-US" altLang="zh-CN" sz="1400"/>
          </a:p>
        </p:txBody>
      </p:sp>
      <p:sp>
        <p:nvSpPr>
          <p:cNvPr id="1946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kumimoji="0" lang="en-US" altLang="zh-CN" dirty="0" smtClean="0"/>
              <a:t>Outline </a:t>
            </a:r>
          </a:p>
        </p:txBody>
      </p:sp>
      <p:sp>
        <p:nvSpPr>
          <p:cNvPr id="1946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8540750" cy="2908300"/>
          </a:xfrm>
        </p:spPr>
        <p:txBody>
          <a:bodyPr/>
          <a:lstStyle/>
          <a:p>
            <a:pPr eaLnBrk="1" hangingPunct="1"/>
            <a:r>
              <a:rPr kumimoji="0" lang="en-US" altLang="zh-CN" sz="2800" b="1" dirty="0" smtClean="0"/>
              <a:t>Why CLFV?</a:t>
            </a:r>
          </a:p>
          <a:p>
            <a:pPr eaLnBrk="1" hangingPunct="1"/>
            <a:r>
              <a:rPr kumimoji="0" lang="en-US" altLang="zh-CN" sz="2800" b="1" dirty="0" smtClean="0"/>
              <a:t>COMET: Basic Design</a:t>
            </a:r>
          </a:p>
          <a:p>
            <a:pPr eaLnBrk="1" hangingPunct="1"/>
            <a:r>
              <a:rPr kumimoji="0" lang="en-US" altLang="zh-CN" sz="2800" b="1" dirty="0" smtClean="0"/>
              <a:t>Phased Approach</a:t>
            </a:r>
          </a:p>
          <a:p>
            <a:pPr eaLnBrk="1" hangingPunct="1"/>
            <a:r>
              <a:rPr kumimoji="0" lang="en-US" altLang="zh-CN" sz="2800" b="1" dirty="0" smtClean="0"/>
              <a:t>Current Status</a:t>
            </a:r>
          </a:p>
          <a:p>
            <a:pPr eaLnBrk="1" hangingPunct="1"/>
            <a:r>
              <a:rPr kumimoji="0" lang="en-US" altLang="zh-CN" sz="2800" b="1" dirty="0" smtClean="0"/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标题 1"/>
          <p:cNvSpPr>
            <a:spLocks noGrp="1"/>
          </p:cNvSpPr>
          <p:nvPr>
            <p:ph type="title"/>
          </p:nvPr>
        </p:nvSpPr>
        <p:spPr>
          <a:xfrm>
            <a:off x="395288" y="2997200"/>
            <a:ext cx="8540750" cy="1143000"/>
          </a:xfrm>
        </p:spPr>
        <p:txBody>
          <a:bodyPr/>
          <a:lstStyle/>
          <a:p>
            <a:r>
              <a:rPr kumimoji="0" lang="en-US" altLang="zh-CN" dirty="0" smtClean="0"/>
              <a:t>Current Status</a:t>
            </a:r>
            <a:endParaRPr kumimoji="0" lang="zh-CN" altLang="en-US" dirty="0" smtClean="0"/>
          </a:p>
        </p:txBody>
      </p:sp>
      <p:sp>
        <p:nvSpPr>
          <p:cNvPr id="39938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3994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53F8094C-A85A-4E90-8DEF-E0D75711C8E3}" type="slidenum">
              <a:rPr kumimoji="0" lang="en-US" altLang="zh-CN" sz="1400"/>
              <a:pPr/>
              <a:t>20</a:t>
            </a:fld>
            <a:endParaRPr kumimoji="0" lang="en-US" altLang="zh-CN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40963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CC19C3A-C8AE-42A9-944C-DEA9D2CB418E}" type="slidenum">
              <a:rPr kumimoji="0" lang="zh-CN" altLang="en-US" sz="1400"/>
              <a:pPr/>
              <a:t>21</a:t>
            </a:fld>
            <a:endParaRPr kumimoji="0" lang="en-US" altLang="zh-CN" sz="140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936625"/>
          </a:xfrm>
        </p:spPr>
        <p:txBody>
          <a:bodyPr/>
          <a:lstStyle/>
          <a:p>
            <a:pPr eaLnBrk="1" hangingPunct="1"/>
            <a:r>
              <a:rPr kumimoji="0" lang="en-US" altLang="zh-CN" sz="4000" dirty="0" smtClean="0">
                <a:solidFill>
                  <a:srgbClr val="0070C0"/>
                </a:solidFill>
              </a:rPr>
              <a:t>COMET Collaboration</a:t>
            </a:r>
            <a:r>
              <a:rPr kumimoji="0" lang="en-US" altLang="zh-CN" sz="4800" dirty="0" smtClean="0">
                <a:solidFill>
                  <a:srgbClr val="0070C0"/>
                </a:solidFill>
              </a:rPr>
              <a:t> </a:t>
            </a:r>
            <a:endParaRPr kumimoji="0" lang="zh-CN" altLang="en-US" sz="4000" dirty="0" smtClean="0">
              <a:solidFill>
                <a:srgbClr val="0070C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4096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42988"/>
            <a:ext cx="3946525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0" name="TextBox 18"/>
          <p:cNvSpPr txBox="1">
            <a:spLocks noChangeArrowheads="1"/>
          </p:cNvSpPr>
          <p:nvPr/>
        </p:nvSpPr>
        <p:spPr bwMode="auto">
          <a:xfrm>
            <a:off x="611559" y="5300663"/>
            <a:ext cx="78349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zh-CN" sz="1800" dirty="0" smtClean="0"/>
              <a:t>182 collaborators</a:t>
            </a:r>
            <a:r>
              <a:rPr kumimoji="0" lang="en-US" altLang="zh-CN" sz="1800" dirty="0"/>
              <a:t>,</a:t>
            </a:r>
          </a:p>
          <a:p>
            <a:r>
              <a:rPr kumimoji="0" lang="en-US" altLang="zh-CN" sz="1800" dirty="0" smtClean="0"/>
              <a:t>32 institutes from </a:t>
            </a:r>
            <a:r>
              <a:rPr kumimoji="0" lang="en-US" altLang="zh-CN" sz="1800" dirty="0"/>
              <a:t>15 </a:t>
            </a:r>
            <a:r>
              <a:rPr kumimoji="0" lang="en-US" altLang="zh-CN" sz="1800" dirty="0" smtClean="0"/>
              <a:t>countries</a:t>
            </a:r>
          </a:p>
          <a:p>
            <a:pPr marL="285750" indent="-285750" latinLnBrk="1" hangingPunct="0">
              <a:buFont typeface="Arial" panose="020B0604020202020204" pitchFamily="34" charset="0"/>
              <a:buChar char="•"/>
              <a:defRPr/>
            </a:pPr>
            <a:r>
              <a:rPr kumimoji="0" lang="zh-CN" altLang="en-US" sz="1800" dirty="0" smtClean="0">
                <a:latin typeface="Helvetica Neue Light" charset="0"/>
                <a:cs typeface="Helvetica Neue Light" charset="0"/>
              </a:rPr>
              <a:t>国内：高能物理研究所，</a:t>
            </a:r>
            <a:r>
              <a:rPr kumimoji="0" lang="zh-CN" altLang="en-US" sz="1800" dirty="0">
                <a:latin typeface="Helvetica Neue Light" charset="0"/>
                <a:cs typeface="Helvetica Neue Light" charset="0"/>
              </a:rPr>
              <a:t>北京大学，</a:t>
            </a:r>
            <a:r>
              <a:rPr kumimoji="0" lang="zh-CN" altLang="en-US" sz="1800" dirty="0" smtClean="0">
                <a:latin typeface="Helvetica Neue Light" charset="0"/>
                <a:cs typeface="Helvetica Neue Light" charset="0"/>
              </a:rPr>
              <a:t>南京大学，华北电力大学</a:t>
            </a:r>
            <a:endParaRPr kumimoji="0" lang="zh-CN" altLang="en-US" sz="1800" dirty="0">
              <a:latin typeface="Helvetica Neue Light" charset="0"/>
              <a:cs typeface="Helvetica Neue Light" charset="0"/>
            </a:endParaRPr>
          </a:p>
        </p:txBody>
      </p:sp>
      <p:sp>
        <p:nvSpPr>
          <p:cNvPr id="40982" name="TextBox 19"/>
          <p:cNvSpPr txBox="1">
            <a:spLocks noChangeArrowheads="1"/>
          </p:cNvSpPr>
          <p:nvPr/>
        </p:nvSpPr>
        <p:spPr bwMode="auto">
          <a:xfrm>
            <a:off x="7380312" y="5291360"/>
            <a:ext cx="846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dirty="0"/>
              <a:t>+more</a:t>
            </a:r>
            <a:endParaRPr kumimoji="0" lang="zh-CN" altLang="en-US" sz="1800" dirty="0"/>
          </a:p>
        </p:txBody>
      </p:sp>
      <p:pic>
        <p:nvPicPr>
          <p:cNvPr id="4098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5902"/>
            <a:ext cx="3456384" cy="423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41987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1C287749-5079-4B28-B668-5E747E4A51FC}" type="slidenum">
              <a:rPr kumimoji="0" lang="en-US" altLang="zh-CN" sz="1400"/>
              <a:pPr/>
              <a:t>22</a:t>
            </a:fld>
            <a:endParaRPr kumimoji="0" lang="en-US" altLang="zh-CN" sz="1400"/>
          </a:p>
        </p:txBody>
      </p:sp>
      <p:sp>
        <p:nvSpPr>
          <p:cNvPr id="4198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679450"/>
          </a:xfrm>
        </p:spPr>
        <p:txBody>
          <a:bodyPr/>
          <a:lstStyle/>
          <a:p>
            <a:pPr eaLnBrk="1" hangingPunct="1"/>
            <a:r>
              <a:rPr kumimoji="0" lang="en-US" altLang="zh-CN" sz="3600" smtClean="0">
                <a:solidFill>
                  <a:srgbClr val="0070C0"/>
                </a:solidFill>
              </a:rPr>
              <a:t>J-PARC layout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004225" cy="560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8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标题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4136"/>
          </a:xfrm>
        </p:spPr>
        <p:txBody>
          <a:bodyPr/>
          <a:lstStyle/>
          <a:p>
            <a:r>
              <a:rPr kumimoji="0" lang="en-US" altLang="zh-CN" dirty="0" smtClean="0"/>
              <a:t>COMET Hall</a:t>
            </a:r>
            <a:endParaRPr kumimoji="0" lang="zh-CN" altLang="en-US" dirty="0" smtClean="0"/>
          </a:p>
        </p:txBody>
      </p:sp>
      <p:sp>
        <p:nvSpPr>
          <p:cNvPr id="44034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44036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74A7AF0F-2F55-4D26-83A3-B630402B44DD}" type="slidenum">
              <a:rPr kumimoji="0" lang="en-US" altLang="zh-CN" sz="1400"/>
              <a:pPr/>
              <a:t>23</a:t>
            </a:fld>
            <a:endParaRPr kumimoji="0" lang="en-US" altLang="zh-CN" sz="1400"/>
          </a:p>
        </p:txBody>
      </p:sp>
      <p:pic>
        <p:nvPicPr>
          <p:cNvPr id="44037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71646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79525"/>
            <a:ext cx="43338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5831"/>
            <a:ext cx="4716463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16"/>
          <p:cNvSpPr txBox="1">
            <a:spLocks noChangeArrowheads="1"/>
          </p:cNvSpPr>
          <p:nvPr/>
        </p:nvSpPr>
        <p:spPr bwMode="auto">
          <a:xfrm>
            <a:off x="4838700" y="4508500"/>
            <a:ext cx="408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/>
              <a:t>Hall construct completed;</a:t>
            </a:r>
          </a:p>
          <a:p>
            <a:r>
              <a:rPr kumimoji="0" lang="en-US" altLang="zh-CN"/>
              <a:t>Beamline under constructing</a:t>
            </a:r>
          </a:p>
        </p:txBody>
      </p:sp>
      <p:sp>
        <p:nvSpPr>
          <p:cNvPr id="44041" name="TextBox 17"/>
          <p:cNvSpPr txBox="1">
            <a:spLocks noChangeArrowheads="1"/>
          </p:cNvSpPr>
          <p:nvPr/>
        </p:nvSpPr>
        <p:spPr bwMode="auto">
          <a:xfrm>
            <a:off x="3446463" y="1412875"/>
            <a:ext cx="123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>
                <a:solidFill>
                  <a:srgbClr val="FF0000"/>
                </a:solidFill>
              </a:rPr>
              <a:t>Dec. 2014</a:t>
            </a:r>
            <a:endParaRPr kumimoji="0" lang="zh-CN" altLang="en-US" sz="1800">
              <a:solidFill>
                <a:srgbClr val="FF0000"/>
              </a:solidFill>
            </a:endParaRPr>
          </a:p>
        </p:txBody>
      </p:sp>
      <p:sp>
        <p:nvSpPr>
          <p:cNvPr id="44042" name="TextBox 18"/>
          <p:cNvSpPr txBox="1">
            <a:spLocks noChangeArrowheads="1"/>
          </p:cNvSpPr>
          <p:nvPr/>
        </p:nvSpPr>
        <p:spPr bwMode="auto">
          <a:xfrm>
            <a:off x="4838700" y="1381125"/>
            <a:ext cx="117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>
                <a:solidFill>
                  <a:srgbClr val="FF0000"/>
                </a:solidFill>
              </a:rPr>
              <a:t>Apr. 2015</a:t>
            </a:r>
            <a:endParaRPr kumimoji="0" lang="zh-CN" altLang="en-US" sz="1800">
              <a:solidFill>
                <a:srgbClr val="FF0000"/>
              </a:solidFill>
            </a:endParaRPr>
          </a:p>
        </p:txBody>
      </p:sp>
      <p:sp>
        <p:nvSpPr>
          <p:cNvPr id="44043" name="TextBox 19"/>
          <p:cNvSpPr txBox="1">
            <a:spLocks noChangeArrowheads="1"/>
          </p:cNvSpPr>
          <p:nvPr/>
        </p:nvSpPr>
        <p:spPr bwMode="auto">
          <a:xfrm>
            <a:off x="3446463" y="4139233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dirty="0">
                <a:solidFill>
                  <a:srgbClr val="FF0000"/>
                </a:solidFill>
              </a:rPr>
              <a:t>Oct. 2015</a:t>
            </a:r>
            <a:endParaRPr kumimoji="0" lang="zh-CN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mtClean="0"/>
              <a:t>Proton beam</a:t>
            </a:r>
            <a:endParaRPr kumimoji="0" lang="zh-CN" altLang="en-US" smtClean="0"/>
          </a:p>
        </p:txBody>
      </p:sp>
      <p:sp>
        <p:nvSpPr>
          <p:cNvPr id="45058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4506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DC5DC750-6E63-4C38-A493-C3BDA009BEE7}" type="slidenum">
              <a:rPr kumimoji="0" lang="en-US" altLang="zh-CN" sz="1400"/>
              <a:pPr/>
              <a:t>24</a:t>
            </a:fld>
            <a:endParaRPr kumimoji="0" lang="en-US" altLang="zh-CN" sz="1400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341438"/>
            <a:ext cx="3133725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38250"/>
            <a:ext cx="30384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3289300"/>
            <a:ext cx="4427538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5651500" y="3298825"/>
            <a:ext cx="3214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/>
              <a:t>Extinction rate reached 10</a:t>
            </a:r>
            <a:r>
              <a:rPr kumimoji="0" lang="en-US" altLang="zh-CN" sz="1800" baseline="30000"/>
              <a:t>-12</a:t>
            </a:r>
            <a:r>
              <a:rPr kumimoji="0" lang="en-US" altLang="zh-CN" sz="1800"/>
              <a:t>, </a:t>
            </a:r>
          </a:p>
          <a:p>
            <a:r>
              <a:rPr kumimoji="0" lang="en-US" altLang="zh-CN" sz="1800"/>
              <a:t>far more better than needed</a:t>
            </a:r>
            <a:endParaRPr kumimoji="0" lang="zh-CN" altLang="en-US" sz="1800"/>
          </a:p>
        </p:txBody>
      </p:sp>
      <p:sp>
        <p:nvSpPr>
          <p:cNvPr id="45065" name="TextBox 9"/>
          <p:cNvSpPr txBox="1">
            <a:spLocks noChangeArrowheads="1"/>
          </p:cNvSpPr>
          <p:nvPr/>
        </p:nvSpPr>
        <p:spPr bwMode="auto">
          <a:xfrm>
            <a:off x="179388" y="5041900"/>
            <a:ext cx="66722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dirty="0"/>
              <a:t>Proton Beam Monitor: </a:t>
            </a:r>
          </a:p>
          <a:p>
            <a:r>
              <a:rPr kumimoji="0" lang="en-US" altLang="zh-CN" sz="1800" b="1" dirty="0"/>
              <a:t>innovative diamond detector</a:t>
            </a:r>
          </a:p>
          <a:p>
            <a:r>
              <a:rPr kumimoji="0" lang="en-US" altLang="zh-CN" sz="1800" dirty="0"/>
              <a:t>First beam test for diamond prototype is ongoing @J-PARC MR</a:t>
            </a:r>
            <a:endParaRPr kumimoji="0" lang="zh-CN" altLang="en-US" sz="1800" dirty="0"/>
          </a:p>
        </p:txBody>
      </p:sp>
      <p:pic>
        <p:nvPicPr>
          <p:cNvPr id="45066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3978275"/>
            <a:ext cx="20796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897313"/>
            <a:ext cx="1817687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4136"/>
          </a:xfrm>
        </p:spPr>
        <p:txBody>
          <a:bodyPr/>
          <a:lstStyle/>
          <a:p>
            <a:r>
              <a:rPr kumimoji="0" lang="en-US" altLang="zh-CN" dirty="0" smtClean="0"/>
              <a:t>Magnet and target</a:t>
            </a:r>
            <a:endParaRPr kumimoji="0" lang="zh-CN" altLang="en-US" dirty="0" smtClean="0"/>
          </a:p>
        </p:txBody>
      </p:sp>
      <p:sp>
        <p:nvSpPr>
          <p:cNvPr id="46082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46084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F1FD62DA-C7EB-460E-B573-F680C512F42C}" type="slidenum">
              <a:rPr kumimoji="0" lang="en-US" altLang="zh-CN" sz="1400"/>
              <a:pPr/>
              <a:t>25</a:t>
            </a:fld>
            <a:endParaRPr kumimoji="0" lang="en-US" altLang="zh-CN" sz="1400"/>
          </a:p>
        </p:txBody>
      </p:sp>
      <p:pic>
        <p:nvPicPr>
          <p:cNvPr id="4608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481388"/>
            <a:ext cx="28686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1196975"/>
            <a:ext cx="38401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387"/>
            <a:ext cx="3059112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Box 9"/>
          <p:cNvSpPr txBox="1">
            <a:spLocks noChangeArrowheads="1"/>
          </p:cNvSpPr>
          <p:nvPr/>
        </p:nvSpPr>
        <p:spPr bwMode="auto">
          <a:xfrm>
            <a:off x="179388" y="1484313"/>
            <a:ext cx="492314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kumimoji="0" lang="en-US" altLang="zh-CN" sz="2000" dirty="0"/>
              <a:t>Proton target: R=13mm, L=700mm, </a:t>
            </a:r>
          </a:p>
          <a:p>
            <a:r>
              <a:rPr kumimoji="0" lang="en-US" altLang="zh-CN" sz="2000" dirty="0"/>
              <a:t>                            prototype is </a:t>
            </a:r>
            <a:r>
              <a:rPr kumimoji="0" lang="en-US" altLang="zh-CN" sz="2000" dirty="0" smtClean="0"/>
              <a:t>made</a:t>
            </a:r>
            <a:endParaRPr kumimoji="0" lang="en-US" altLang="zh-CN" sz="2000" dirty="0"/>
          </a:p>
          <a:p>
            <a:pPr>
              <a:buFont typeface="Arial" pitchFamily="34" charset="0"/>
              <a:buChar char="•"/>
            </a:pPr>
            <a:r>
              <a:rPr kumimoji="0" lang="en-US" altLang="zh-CN" sz="2000" dirty="0"/>
              <a:t>Pion capture solenoid is under winding</a:t>
            </a:r>
          </a:p>
          <a:p>
            <a:pPr>
              <a:buFont typeface="Arial" pitchFamily="34" charset="0"/>
              <a:buChar char="•"/>
            </a:pPr>
            <a:r>
              <a:rPr kumimoji="0" lang="en-US" altLang="zh-CN" sz="2000" dirty="0" smtClean="0"/>
              <a:t>Muon </a:t>
            </a:r>
            <a:r>
              <a:rPr kumimoji="0" lang="en-US" altLang="zh-CN" sz="2000" dirty="0"/>
              <a:t>transport solenoid completed</a:t>
            </a:r>
          </a:p>
          <a:p>
            <a:pPr>
              <a:buFont typeface="Arial" pitchFamily="34" charset="0"/>
              <a:buChar char="•"/>
            </a:pPr>
            <a:r>
              <a:rPr kumimoji="0" lang="en-US" altLang="zh-CN" sz="2000" dirty="0" smtClean="0"/>
              <a:t>Detector </a:t>
            </a:r>
            <a:r>
              <a:rPr kumimoji="0" lang="en-US" altLang="zh-CN" sz="2000" dirty="0"/>
              <a:t>solenoid is assembled</a:t>
            </a:r>
            <a:endParaRPr kumimoji="0" lang="zh-CN" altLang="en-US" sz="2000" dirty="0"/>
          </a:p>
        </p:txBody>
      </p:sp>
      <p:pic>
        <p:nvPicPr>
          <p:cNvPr id="46089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81388"/>
            <a:ext cx="28082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标题 1"/>
          <p:cNvSpPr>
            <a:spLocks noGrp="1"/>
          </p:cNvSpPr>
          <p:nvPr>
            <p:ph type="title"/>
          </p:nvPr>
        </p:nvSpPr>
        <p:spPr>
          <a:xfrm>
            <a:off x="295275" y="0"/>
            <a:ext cx="8540750" cy="1143000"/>
          </a:xfrm>
        </p:spPr>
        <p:txBody>
          <a:bodyPr/>
          <a:lstStyle/>
          <a:p>
            <a:r>
              <a:rPr kumimoji="0" lang="en-US" altLang="zh-CN" sz="4000" dirty="0" smtClean="0"/>
              <a:t>Cylindrical drift chamber (CDC)</a:t>
            </a:r>
            <a:endParaRPr kumimoji="0" lang="zh-CN" altLang="en-US" sz="4000" dirty="0" smtClean="0"/>
          </a:p>
        </p:txBody>
      </p:sp>
      <p:sp>
        <p:nvSpPr>
          <p:cNvPr id="47106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47108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02473C0B-EE68-48E1-A846-EECB7D39AFC5}" type="slidenum">
              <a:rPr kumimoji="0" lang="en-US" altLang="zh-CN" sz="1400"/>
              <a:pPr/>
              <a:t>26</a:t>
            </a:fld>
            <a:endParaRPr kumimoji="0" lang="en-US" altLang="zh-CN" sz="1400"/>
          </a:p>
        </p:txBody>
      </p:sp>
      <p:pic>
        <p:nvPicPr>
          <p:cNvPr id="47109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089025"/>
            <a:ext cx="29146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089025"/>
            <a:ext cx="332581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8"/>
          <p:cNvSpPr txBox="1">
            <a:spLocks noChangeArrowheads="1"/>
          </p:cNvSpPr>
          <p:nvPr/>
        </p:nvSpPr>
        <p:spPr bwMode="auto">
          <a:xfrm>
            <a:off x="2976563" y="3157538"/>
            <a:ext cx="60594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kumimoji="0" lang="en-US" altLang="zh-CN" sz="2000" dirty="0"/>
              <a:t>All stereo layers</a:t>
            </a:r>
          </a:p>
          <a:p>
            <a:pPr>
              <a:buFont typeface="Wingdings" pitchFamily="2" charset="2"/>
              <a:buChar char="Ø"/>
            </a:pPr>
            <a:r>
              <a:rPr kumimoji="0" lang="en-US" altLang="zh-CN" sz="2000" dirty="0"/>
              <a:t>He base gas</a:t>
            </a:r>
          </a:p>
          <a:p>
            <a:pPr>
              <a:buFont typeface="Wingdings" pitchFamily="2" charset="2"/>
              <a:buChar char="Ø"/>
            </a:pPr>
            <a:r>
              <a:rPr kumimoji="0" lang="en-US" altLang="zh-CN" sz="2000" dirty="0"/>
              <a:t>19 layers structure</a:t>
            </a:r>
          </a:p>
          <a:p>
            <a:pPr lvl="1"/>
            <a:r>
              <a:rPr kumimoji="0" lang="en-US" altLang="zh-CN" sz="2000" dirty="0"/>
              <a:t>~5,000 sense wires</a:t>
            </a:r>
          </a:p>
          <a:p>
            <a:pPr lvl="1"/>
            <a:r>
              <a:rPr kumimoji="0" lang="en-US" altLang="zh-CN" sz="2000" dirty="0"/>
              <a:t>~15,000 filed wires</a:t>
            </a:r>
          </a:p>
          <a:p>
            <a:r>
              <a:rPr kumimoji="0" lang="en-US" altLang="zh-CN" sz="2000" dirty="0"/>
              <a:t>Prototype chamber tests show spatial resolution &lt;200</a:t>
            </a:r>
            <a:r>
              <a:rPr kumimoji="0" lang="en-US" altLang="zh-CN" sz="2000" dirty="0">
                <a:sym typeface="Symbol" pitchFamily="18" charset="2"/>
              </a:rPr>
              <a:t>m, momentum resolution </a:t>
            </a:r>
            <a:r>
              <a:rPr kumimoji="0" lang="en-US" altLang="zh-CN" sz="2000" baseline="-25000" dirty="0">
                <a:sym typeface="Symbol" pitchFamily="18" charset="2"/>
              </a:rPr>
              <a:t>p</a:t>
            </a:r>
            <a:r>
              <a:rPr kumimoji="0" lang="en-US" altLang="zh-CN" sz="2000" dirty="0">
                <a:sym typeface="Symbol" pitchFamily="18" charset="2"/>
              </a:rPr>
              <a:t> ~200keV/c </a:t>
            </a:r>
            <a:endParaRPr kumimoji="0" lang="en-US" altLang="zh-CN" sz="1800" dirty="0"/>
          </a:p>
        </p:txBody>
      </p:sp>
      <p:sp>
        <p:nvSpPr>
          <p:cNvPr id="47112" name="TextBox 10"/>
          <p:cNvSpPr txBox="1">
            <a:spLocks noChangeArrowheads="1"/>
          </p:cNvSpPr>
          <p:nvPr/>
        </p:nvSpPr>
        <p:spPr bwMode="auto">
          <a:xfrm>
            <a:off x="1997075" y="5403850"/>
            <a:ext cx="54832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2800">
                <a:solidFill>
                  <a:srgbClr val="FF0000"/>
                </a:solidFill>
              </a:rPr>
              <a:t>Construction started in 2014 and </a:t>
            </a:r>
          </a:p>
          <a:p>
            <a:r>
              <a:rPr kumimoji="0" lang="en-US" altLang="zh-CN" sz="2800">
                <a:solidFill>
                  <a:srgbClr val="FF0000"/>
                </a:solidFill>
              </a:rPr>
              <a:t>completed on June 2016</a:t>
            </a:r>
          </a:p>
          <a:p>
            <a:endParaRPr kumimoji="0" lang="zh-CN" altLang="en-US" sz="1800"/>
          </a:p>
        </p:txBody>
      </p:sp>
      <p:pic>
        <p:nvPicPr>
          <p:cNvPr id="471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688"/>
            <a:ext cx="2930525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mtClean="0"/>
              <a:t>Readout &amp; Cosmic ray test</a:t>
            </a:r>
            <a:endParaRPr kumimoji="0" lang="zh-CN" altLang="en-US" smtClean="0"/>
          </a:p>
        </p:txBody>
      </p:sp>
      <p:sp>
        <p:nvSpPr>
          <p:cNvPr id="48130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4813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D0650FE3-FDCD-4430-809A-5B2003588C52}" type="slidenum">
              <a:rPr kumimoji="0" lang="en-US" altLang="zh-CN" sz="1400"/>
              <a:pPr/>
              <a:t>27</a:t>
            </a:fld>
            <a:endParaRPr kumimoji="0" lang="en-US" altLang="zh-CN" sz="1400"/>
          </a:p>
        </p:txBody>
      </p:sp>
      <p:pic>
        <p:nvPicPr>
          <p:cNvPr id="48133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176" y="1196752"/>
            <a:ext cx="3337000" cy="173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22363"/>
            <a:ext cx="26717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971550" y="5211763"/>
            <a:ext cx="75264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dirty="0">
                <a:solidFill>
                  <a:srgbClr val="FF0000"/>
                </a:solidFill>
              </a:rPr>
              <a:t>Mass production/test of readout RECBE boards </a:t>
            </a:r>
            <a:r>
              <a:rPr kumimoji="0" lang="en-US" altLang="zh-CN" dirty="0" smtClean="0">
                <a:solidFill>
                  <a:srgbClr val="FF0000"/>
                </a:solidFill>
              </a:rPr>
              <a:t>done.</a:t>
            </a:r>
          </a:p>
          <a:p>
            <a:r>
              <a:rPr kumimoji="0" lang="en-US" altLang="zh-CN" dirty="0" smtClean="0">
                <a:solidFill>
                  <a:srgbClr val="FF0000"/>
                </a:solidFill>
              </a:rPr>
              <a:t>Cosmic ray test of CDC with RECBE is undergoing.</a:t>
            </a:r>
            <a:endParaRPr kumimoji="0" lang="zh-CN" altLang="en-US" dirty="0" smtClean="0">
              <a:solidFill>
                <a:srgbClr val="FF0000"/>
              </a:solidFill>
            </a:endParaRPr>
          </a:p>
        </p:txBody>
      </p:sp>
      <p:pic>
        <p:nvPicPr>
          <p:cNvPr id="48137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1116013"/>
            <a:ext cx="284162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72903"/>
            <a:ext cx="3451076" cy="201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First cosmic-ray event</a:t>
            </a:r>
            <a:endParaRPr lang="zh-CN" altLang="en-US" dirty="0" smtClean="0"/>
          </a:p>
        </p:txBody>
      </p:sp>
      <p:sp>
        <p:nvSpPr>
          <p:cNvPr id="49154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49156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D613C788-6B16-403D-BE34-7A590E4F2AE8}" type="slidenum">
              <a:rPr kumimoji="0" lang="en-US" altLang="zh-CN" sz="1400"/>
              <a:pPr/>
              <a:t>28</a:t>
            </a:fld>
            <a:endParaRPr kumimoji="0" lang="en-US" altLang="zh-CN" sz="1400"/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413"/>
            <a:ext cx="53594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标题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33438"/>
          </a:xfrm>
        </p:spPr>
        <p:txBody>
          <a:bodyPr/>
          <a:lstStyle/>
          <a:p>
            <a:r>
              <a:rPr kumimoji="0" lang="en-US" altLang="zh-CN" dirty="0" smtClean="0"/>
              <a:t>Straw tracker</a:t>
            </a:r>
            <a:endParaRPr kumimoji="0" lang="zh-CN" altLang="en-US" dirty="0" smtClean="0"/>
          </a:p>
        </p:txBody>
      </p:sp>
      <p:sp>
        <p:nvSpPr>
          <p:cNvPr id="50178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5018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D47388E5-96A8-40D2-8FF4-3E4DE6B1FF76}" type="slidenum">
              <a:rPr kumimoji="0" lang="en-US" altLang="zh-CN" sz="1400"/>
              <a:pPr/>
              <a:t>29</a:t>
            </a:fld>
            <a:endParaRPr kumimoji="0" lang="en-US" altLang="zh-CN" sz="1400"/>
          </a:p>
        </p:txBody>
      </p:sp>
      <p:pic>
        <p:nvPicPr>
          <p:cNvPr id="50181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950"/>
            <a:ext cx="2884488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4044950"/>
            <a:ext cx="327977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4062413"/>
            <a:ext cx="29845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矩形 10"/>
          <p:cNvSpPr>
            <a:spLocks noChangeArrowheads="1"/>
          </p:cNvSpPr>
          <p:nvPr/>
        </p:nvSpPr>
        <p:spPr bwMode="auto">
          <a:xfrm>
            <a:off x="58738" y="1341438"/>
            <a:ext cx="50514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kumimoji="0" lang="en-US" altLang="zh-CN" sz="1800"/>
              <a:t>Mass production of Phase-I straw tube done:</a:t>
            </a:r>
          </a:p>
          <a:p>
            <a:r>
              <a:rPr kumimoji="0" lang="en-US" altLang="zh-CN" sz="1800"/>
              <a:t>         20</a:t>
            </a:r>
            <a:r>
              <a:rPr kumimoji="0" lang="en-US" altLang="zh-CN" sz="1800">
                <a:sym typeface="Symbol" pitchFamily="18" charset="2"/>
              </a:rPr>
              <a:t> m </a:t>
            </a:r>
            <a:r>
              <a:rPr kumimoji="0" lang="en-US" altLang="zh-CN" sz="1800"/>
              <a:t>thick, 9.8mm</a:t>
            </a:r>
            <a:r>
              <a:rPr kumimoji="0" lang="el-GR" altLang="zh-CN" sz="1800"/>
              <a:t>Φ</a:t>
            </a:r>
            <a:endParaRPr kumimoji="0" lang="en-US" altLang="zh-CN" sz="1800"/>
          </a:p>
          <a:p>
            <a:endParaRPr kumimoji="0" lang="en-US" altLang="zh-CN" sz="1800"/>
          </a:p>
          <a:p>
            <a:pPr>
              <a:buFont typeface="Arial" pitchFamily="34" charset="0"/>
              <a:buChar char="•"/>
            </a:pPr>
            <a:r>
              <a:rPr kumimoji="0" lang="en-US" altLang="zh-CN" sz="1800"/>
              <a:t>Full-scale prototype was maked, </a:t>
            </a:r>
          </a:p>
          <a:p>
            <a:r>
              <a:rPr kumimoji="0" lang="en-US" altLang="zh-CN" sz="1800"/>
              <a:t>     many test are carring on</a:t>
            </a:r>
          </a:p>
          <a:p>
            <a:endParaRPr kumimoji="0" lang="en-US" altLang="zh-CN" sz="1800"/>
          </a:p>
          <a:p>
            <a:pPr>
              <a:buFont typeface="Arial" pitchFamily="34" charset="0"/>
              <a:buChar char="•"/>
            </a:pPr>
            <a:r>
              <a:rPr kumimoji="0" lang="en-US" altLang="zh-CN" sz="1800"/>
              <a:t>Operation in vacuum to improve </a:t>
            </a:r>
            <a:r>
              <a:rPr kumimoji="0" lang="en-US" altLang="zh-CN" sz="1800">
                <a:sym typeface="Symbol" pitchFamily="18" charset="2"/>
              </a:rPr>
              <a:t></a:t>
            </a:r>
            <a:r>
              <a:rPr kumimoji="0" lang="en-US" altLang="zh-CN" sz="1800" baseline="-25000">
                <a:sym typeface="Symbol" pitchFamily="18" charset="2"/>
              </a:rPr>
              <a:t>p</a:t>
            </a:r>
          </a:p>
          <a:p>
            <a:pPr>
              <a:buFont typeface="Arial" pitchFamily="34" charset="0"/>
              <a:buChar char="•"/>
            </a:pPr>
            <a:endParaRPr kumimoji="0" lang="en-US" altLang="zh-CN" sz="1800" baseline="-25000">
              <a:sym typeface="Symbol" pitchFamily="18" charset="2"/>
            </a:endParaRPr>
          </a:p>
          <a:p>
            <a:pPr>
              <a:buFont typeface="Arial" pitchFamily="34" charset="0"/>
              <a:buChar char="•"/>
            </a:pPr>
            <a:r>
              <a:rPr kumimoji="0" lang="en-US" altLang="zh-CN" sz="1800"/>
              <a:t>Beam test w/ 105MeV/c electron was done</a:t>
            </a:r>
          </a:p>
          <a:p>
            <a:r>
              <a:rPr kumimoji="0" lang="en-US" altLang="zh-CN" sz="1800" b="1"/>
              <a:t>       </a:t>
            </a:r>
            <a:r>
              <a:rPr kumimoji="0" lang="el-GR" altLang="zh-CN" sz="1800" b="1">
                <a:solidFill>
                  <a:srgbClr val="00B0F0"/>
                </a:solidFill>
              </a:rPr>
              <a:t>σ</a:t>
            </a:r>
            <a:r>
              <a:rPr kumimoji="0" lang="en-US" altLang="zh-CN" sz="1800" b="1">
                <a:solidFill>
                  <a:srgbClr val="00B0F0"/>
                </a:solidFill>
              </a:rPr>
              <a:t>x~150um obtained → </a:t>
            </a:r>
            <a:r>
              <a:rPr kumimoji="0" lang="el-GR" altLang="zh-CN" sz="1800" b="1">
                <a:solidFill>
                  <a:srgbClr val="00B0F0"/>
                </a:solidFill>
              </a:rPr>
              <a:t>σ</a:t>
            </a:r>
            <a:r>
              <a:rPr kumimoji="0" lang="en-US" altLang="zh-CN" sz="1800" b="1">
                <a:solidFill>
                  <a:srgbClr val="00B0F0"/>
                </a:solidFill>
              </a:rPr>
              <a:t>p~180keV/c</a:t>
            </a:r>
            <a:r>
              <a:rPr kumimoji="0" lang="en-US" altLang="zh-CN" sz="1800">
                <a:solidFill>
                  <a:srgbClr val="00B0F0"/>
                </a:solidFill>
              </a:rPr>
              <a:t> </a:t>
            </a:r>
            <a:endParaRPr kumimoji="0" lang="zh-CN" altLang="en-US" sz="1800">
              <a:solidFill>
                <a:srgbClr val="00B0F0"/>
              </a:solidFill>
            </a:endParaRPr>
          </a:p>
        </p:txBody>
      </p:sp>
      <p:pic>
        <p:nvPicPr>
          <p:cNvPr id="5018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1062038"/>
            <a:ext cx="4033837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标题 1"/>
          <p:cNvSpPr>
            <a:spLocks noGrp="1"/>
          </p:cNvSpPr>
          <p:nvPr>
            <p:ph type="title"/>
          </p:nvPr>
        </p:nvSpPr>
        <p:spPr>
          <a:xfrm>
            <a:off x="395288" y="2852738"/>
            <a:ext cx="8540750" cy="1143000"/>
          </a:xfrm>
        </p:spPr>
        <p:txBody>
          <a:bodyPr/>
          <a:lstStyle/>
          <a:p>
            <a:r>
              <a:rPr kumimoji="0" lang="en-US" altLang="zh-CN" dirty="0" smtClean="0"/>
              <a:t>Why Charged Lepton Flavor Violation?</a:t>
            </a:r>
            <a:endParaRPr kumimoji="0" lang="zh-CN" altLang="en-US" dirty="0" smtClean="0"/>
          </a:p>
        </p:txBody>
      </p:sp>
      <p:sp>
        <p:nvSpPr>
          <p:cNvPr id="20482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20484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28C5B24C-0D37-407C-8854-2243F49D728B}" type="slidenum">
              <a:rPr kumimoji="0" lang="en-US" altLang="zh-CN" sz="1400"/>
              <a:pPr/>
              <a:t>3</a:t>
            </a:fld>
            <a:endParaRPr kumimoji="0" lang="en-US" altLang="zh-CN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123950"/>
            <a:ext cx="56991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标题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95350"/>
          </a:xfrm>
        </p:spPr>
        <p:txBody>
          <a:bodyPr/>
          <a:lstStyle/>
          <a:p>
            <a:r>
              <a:rPr kumimoji="0" lang="en-US" altLang="zh-CN" dirty="0" smtClean="0"/>
              <a:t>ECAL</a:t>
            </a:r>
            <a:endParaRPr kumimoji="0" lang="zh-CN" altLang="en-US" dirty="0" smtClean="0"/>
          </a:p>
        </p:txBody>
      </p:sp>
      <p:sp>
        <p:nvSpPr>
          <p:cNvPr id="51203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51205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BF6CE5F5-57FC-4BB8-9563-C353A4DB30C9}" type="slidenum">
              <a:rPr kumimoji="0" lang="en-US" altLang="zh-CN" sz="1400"/>
              <a:pPr/>
              <a:t>30</a:t>
            </a:fld>
            <a:endParaRPr kumimoji="0" lang="en-US" altLang="zh-CN" sz="1400"/>
          </a:p>
        </p:txBody>
      </p:sp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3170238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879850"/>
            <a:ext cx="31432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4208463"/>
            <a:ext cx="24384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矩形 7"/>
          <p:cNvSpPr>
            <a:spLocks noChangeArrowheads="1"/>
          </p:cNvSpPr>
          <p:nvPr/>
        </p:nvSpPr>
        <p:spPr bwMode="auto">
          <a:xfrm>
            <a:off x="3470275" y="4359275"/>
            <a:ext cx="3413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2000"/>
              <a:t>8×8 prototype detector test </a:t>
            </a:r>
          </a:p>
          <a:p>
            <a:r>
              <a:rPr kumimoji="0" lang="en-US" altLang="zh-CN" sz="2000"/>
              <a:t>is carring on</a:t>
            </a:r>
          </a:p>
        </p:txBody>
      </p:sp>
      <p:sp>
        <p:nvSpPr>
          <p:cNvPr id="51210" name="TextBox 8"/>
          <p:cNvSpPr txBox="1">
            <a:spLocks noChangeArrowheads="1"/>
          </p:cNvSpPr>
          <p:nvPr/>
        </p:nvSpPr>
        <p:spPr bwMode="auto">
          <a:xfrm>
            <a:off x="3919538" y="3300413"/>
            <a:ext cx="3878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dirty="0"/>
              <a:t>GSO and LYSO </a:t>
            </a:r>
            <a:r>
              <a:rPr kumimoji="0" lang="en-US" altLang="zh-CN" sz="1800" dirty="0" smtClean="0"/>
              <a:t>test </a:t>
            </a:r>
            <a:r>
              <a:rPr kumimoji="0" lang="en-US" altLang="zh-CN" sz="1800" dirty="0"/>
              <a:t>at </a:t>
            </a:r>
            <a:r>
              <a:rPr kumimoji="0" lang="en-US" altLang="zh-CN" sz="1800" dirty="0" err="1"/>
              <a:t>Tohuku</a:t>
            </a:r>
            <a:r>
              <a:rPr kumimoji="0" lang="en-US" altLang="zh-CN" sz="1800" dirty="0"/>
              <a:t> Univ.</a:t>
            </a:r>
          </a:p>
          <a:p>
            <a:r>
              <a:rPr kumimoji="0" lang="en-US" altLang="zh-CN" sz="1800" dirty="0"/>
              <a:t>LYSO was chosen as ECAL crystal</a:t>
            </a:r>
            <a:endParaRPr kumimoji="0" lang="zh-CN" altLang="en-US" sz="1800" dirty="0"/>
          </a:p>
        </p:txBody>
      </p:sp>
      <p:sp>
        <p:nvSpPr>
          <p:cNvPr id="51211" name="TextBox 9"/>
          <p:cNvSpPr txBox="1">
            <a:spLocks noChangeArrowheads="1"/>
          </p:cNvSpPr>
          <p:nvPr/>
        </p:nvSpPr>
        <p:spPr bwMode="auto">
          <a:xfrm>
            <a:off x="7278688" y="5746750"/>
            <a:ext cx="123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/>
              <a:t>12x2x2cm</a:t>
            </a:r>
            <a:endParaRPr kumimoji="0"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标题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3913"/>
          </a:xfrm>
        </p:spPr>
        <p:txBody>
          <a:bodyPr/>
          <a:lstStyle/>
          <a:p>
            <a:r>
              <a:rPr kumimoji="0" lang="en-US" altLang="zh-CN" dirty="0" smtClean="0"/>
              <a:t>Software framework</a:t>
            </a:r>
            <a:endParaRPr kumimoji="0" lang="zh-CN" altLang="en-US" dirty="0" smtClean="0"/>
          </a:p>
        </p:txBody>
      </p:sp>
      <p:sp>
        <p:nvSpPr>
          <p:cNvPr id="52226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52228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791A148F-9FF3-42B4-AEB0-F140011B88B8}" type="slidenum">
              <a:rPr kumimoji="0" lang="en-US" altLang="zh-CN" sz="1400"/>
              <a:pPr/>
              <a:t>31</a:t>
            </a:fld>
            <a:endParaRPr kumimoji="0" lang="en-US" altLang="zh-CN" sz="1400"/>
          </a:p>
        </p:txBody>
      </p:sp>
      <p:pic>
        <p:nvPicPr>
          <p:cNvPr id="52229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052513"/>
            <a:ext cx="8640763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250825" y="5084763"/>
            <a:ext cx="83878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dirty="0"/>
              <a:t>The framework has almost been done in 2015</a:t>
            </a:r>
          </a:p>
          <a:p>
            <a:r>
              <a:rPr kumimoji="0" lang="en-US" altLang="zh-CN" sz="1800" dirty="0" smtClean="0"/>
              <a:t>Mass </a:t>
            </a:r>
            <a:r>
              <a:rPr kumimoji="0" lang="en-US" altLang="zh-CN" sz="1800" dirty="0"/>
              <a:t>MC events production </a:t>
            </a:r>
            <a:r>
              <a:rPr kumimoji="0" lang="en-US" altLang="zh-CN" sz="1800" dirty="0" smtClean="0"/>
              <a:t>was </a:t>
            </a:r>
            <a:r>
              <a:rPr kumimoji="0" lang="en-US" altLang="zh-CN" sz="1800" dirty="0"/>
              <a:t>performed on March </a:t>
            </a:r>
            <a:r>
              <a:rPr kumimoji="0" lang="en-US" altLang="zh-CN" sz="1800" dirty="0" smtClean="0"/>
              <a:t>2016.</a:t>
            </a:r>
          </a:p>
          <a:p>
            <a:r>
              <a:rPr kumimoji="0" lang="en-US" altLang="zh-CN" sz="1800" dirty="0"/>
              <a:t>Most simulation and analysis are implemented and studied within ICEDUST </a:t>
            </a:r>
            <a:r>
              <a:rPr kumimoji="0" lang="en-US" altLang="zh-CN" sz="1800" dirty="0" smtClean="0"/>
              <a:t>now</a:t>
            </a:r>
            <a:r>
              <a:rPr kumimoji="0" lang="en-US" altLang="zh-CN" sz="1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412776"/>
            <a:ext cx="562799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49" name="标题 1"/>
          <p:cNvSpPr>
            <a:spLocks noGrp="1"/>
          </p:cNvSpPr>
          <p:nvPr>
            <p:ph type="title"/>
          </p:nvPr>
        </p:nvSpPr>
        <p:spPr>
          <a:xfrm>
            <a:off x="971600" y="228600"/>
            <a:ext cx="7272808" cy="1143000"/>
          </a:xfrm>
        </p:spPr>
        <p:txBody>
          <a:bodyPr/>
          <a:lstStyle/>
          <a:p>
            <a:r>
              <a:rPr kumimoji="0" lang="en-US" altLang="zh-CN" sz="3200" dirty="0" smtClean="0"/>
              <a:t>Overall Background &amp; </a:t>
            </a:r>
            <a:br>
              <a:rPr kumimoji="0" lang="en-US" altLang="zh-CN" sz="3200" dirty="0" smtClean="0"/>
            </a:br>
            <a:r>
              <a:rPr kumimoji="0" lang="en-US" altLang="zh-CN" sz="3200" dirty="0" smtClean="0"/>
              <a:t>Performance Estimate: Phase-I</a:t>
            </a:r>
            <a:endParaRPr kumimoji="0" lang="zh-CN" altLang="en-US" sz="3200" dirty="0" smtClean="0"/>
          </a:p>
        </p:txBody>
      </p:sp>
      <p:sp>
        <p:nvSpPr>
          <p:cNvPr id="53250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5325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DBCB09C0-998E-4845-9918-5764AF828778}" type="slidenum">
              <a:rPr kumimoji="0" lang="en-US" altLang="zh-CN" sz="1400"/>
              <a:pPr/>
              <a:t>32</a:t>
            </a:fld>
            <a:endParaRPr kumimoji="0" lang="en-US" altLang="zh-CN" sz="1400"/>
          </a:p>
        </p:txBody>
      </p:sp>
      <p:pic>
        <p:nvPicPr>
          <p:cNvPr id="5325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20888"/>
            <a:ext cx="339878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矩形 7"/>
          <p:cNvSpPr>
            <a:spLocks noChangeArrowheads="1"/>
          </p:cNvSpPr>
          <p:nvPr/>
        </p:nvSpPr>
        <p:spPr bwMode="auto">
          <a:xfrm>
            <a:off x="2483768" y="5588794"/>
            <a:ext cx="4288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dirty="0" smtClean="0"/>
              <a:t>146 </a:t>
            </a:r>
            <a:r>
              <a:rPr kumimoji="0" lang="en-US" altLang="zh-CN" sz="1800" dirty="0"/>
              <a:t>days beam time needed for Phase-I</a:t>
            </a:r>
            <a:endParaRPr kumimoji="0"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标题 1"/>
          <p:cNvSpPr>
            <a:spLocks noGrp="1"/>
          </p:cNvSpPr>
          <p:nvPr>
            <p:ph type="title"/>
          </p:nvPr>
        </p:nvSpPr>
        <p:spPr>
          <a:xfrm>
            <a:off x="-757238" y="115888"/>
            <a:ext cx="8540751" cy="1143000"/>
          </a:xfrm>
        </p:spPr>
        <p:txBody>
          <a:bodyPr/>
          <a:lstStyle/>
          <a:p>
            <a:r>
              <a:rPr kumimoji="0" lang="en-US" altLang="zh-CN" smtClean="0"/>
              <a:t>Studies of Phase-II</a:t>
            </a:r>
            <a:endParaRPr kumimoji="0" lang="zh-CN" altLang="en-US" smtClean="0"/>
          </a:p>
        </p:txBody>
      </p:sp>
      <p:sp>
        <p:nvSpPr>
          <p:cNvPr id="54274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54276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ADC7B8A4-8A32-4C29-B794-DCB2E7897AF4}" type="slidenum">
              <a:rPr kumimoji="0" lang="en-US" altLang="zh-CN" sz="1400"/>
              <a:pPr/>
              <a:t>33</a:t>
            </a:fld>
            <a:endParaRPr kumimoji="0" lang="en-US" altLang="zh-CN" sz="1400" dirty="0"/>
          </a:p>
        </p:txBody>
      </p:sp>
      <p:pic>
        <p:nvPicPr>
          <p:cNvPr id="5427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84851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0"/>
            <a:ext cx="20986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矩形 7"/>
          <p:cNvSpPr>
            <a:spLocks noChangeArrowheads="1"/>
          </p:cNvSpPr>
          <p:nvPr/>
        </p:nvSpPr>
        <p:spPr bwMode="auto">
          <a:xfrm>
            <a:off x="5453508" y="3789363"/>
            <a:ext cx="358298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800" dirty="0"/>
              <a:t>Dipole field and Collimator </a:t>
            </a:r>
          </a:p>
          <a:p>
            <a:r>
              <a:rPr kumimoji="0" lang="en-US" altLang="zh-CN" sz="1800" dirty="0"/>
              <a:t>Optimizations for maximize </a:t>
            </a:r>
          </a:p>
          <a:p>
            <a:r>
              <a:rPr kumimoji="0" lang="en-US" altLang="zh-CN" sz="1800" dirty="0"/>
              <a:t>signal  acceptance and Minimize </a:t>
            </a:r>
          </a:p>
          <a:p>
            <a:r>
              <a:rPr kumimoji="0" lang="en-US" altLang="zh-CN" sz="1800" dirty="0"/>
              <a:t>Background</a:t>
            </a:r>
          </a:p>
          <a:p>
            <a:endParaRPr kumimoji="0" lang="en-US" altLang="zh-CN" sz="1800" dirty="0"/>
          </a:p>
          <a:p>
            <a:r>
              <a:rPr kumimoji="0" lang="en-US" altLang="zh-CN" sz="1800" dirty="0"/>
              <a:t>250 days beam time estimated </a:t>
            </a:r>
          </a:p>
          <a:p>
            <a:endParaRPr kumimoji="0" lang="en-US" altLang="zh-CN" sz="1800" dirty="0"/>
          </a:p>
          <a:p>
            <a:endParaRPr kumimoji="0" lang="en-US" altLang="zh-CN" sz="1800" dirty="0"/>
          </a:p>
          <a:p>
            <a:endParaRPr kumimoji="0" lang="zh-CN" altLang="en-US" sz="1800" dirty="0"/>
          </a:p>
        </p:txBody>
      </p:sp>
      <p:pic>
        <p:nvPicPr>
          <p:cNvPr id="542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83032"/>
            <a:ext cx="5202683" cy="325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标题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84250"/>
          </a:xfrm>
        </p:spPr>
        <p:txBody>
          <a:bodyPr/>
          <a:lstStyle/>
          <a:p>
            <a:r>
              <a:rPr kumimoji="0" lang="en-US" altLang="zh-CN" dirty="0" smtClean="0"/>
              <a:t>Schedule</a:t>
            </a:r>
            <a:endParaRPr kumimoji="0" lang="zh-CN" altLang="en-US" dirty="0" smtClean="0"/>
          </a:p>
        </p:txBody>
      </p:sp>
      <p:sp>
        <p:nvSpPr>
          <p:cNvPr id="55298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5530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065B56CB-EC12-4755-9049-3E0641081A50}" type="slidenum">
              <a:rPr kumimoji="0" lang="en-US" altLang="zh-CN" sz="1400"/>
              <a:pPr/>
              <a:t>34</a:t>
            </a:fld>
            <a:endParaRPr kumimoji="0" lang="en-US" altLang="zh-CN" sz="1400"/>
          </a:p>
        </p:txBody>
      </p:sp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7" y="1212850"/>
            <a:ext cx="8658473" cy="49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56323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24A6EBDA-17C3-46B4-BECE-03C023C465AF}" type="slidenum">
              <a:rPr kumimoji="0" lang="en-US" altLang="zh-CN" sz="1400"/>
              <a:pPr/>
              <a:t>35</a:t>
            </a:fld>
            <a:endParaRPr kumimoji="0" lang="en-US" altLang="zh-CN" sz="1400"/>
          </a:p>
        </p:txBody>
      </p:sp>
      <p:sp>
        <p:nvSpPr>
          <p:cNvPr id="5632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536575"/>
          </a:xfrm>
        </p:spPr>
        <p:txBody>
          <a:bodyPr/>
          <a:lstStyle/>
          <a:p>
            <a:pPr algn="l" eaLnBrk="1" hangingPunct="1"/>
            <a:r>
              <a:rPr kumimoji="0" lang="en-US" altLang="zh-CN" sz="4000" smtClean="0"/>
              <a:t>Summary</a:t>
            </a:r>
          </a:p>
        </p:txBody>
      </p:sp>
      <p:sp>
        <p:nvSpPr>
          <p:cNvPr id="56325" name="Text Box 4"/>
          <p:cNvSpPr txBox="1">
            <a:spLocks noChangeArrowheads="1"/>
          </p:cNvSpPr>
          <p:nvPr/>
        </p:nvSpPr>
        <p:spPr bwMode="auto">
          <a:xfrm>
            <a:off x="482600" y="1628775"/>
            <a:ext cx="7505581" cy="343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kumimoji="0" lang="en-US" altLang="zh-CN" sz="2000" b="1" dirty="0"/>
              <a:t> CLFV has SM-free signal for New Physics </a:t>
            </a:r>
          </a:p>
          <a:p>
            <a:pPr>
              <a:lnSpc>
                <a:spcPct val="115000"/>
              </a:lnSpc>
            </a:pPr>
            <a:r>
              <a:rPr kumimoji="0" lang="en-US" altLang="zh-CN" sz="2000" b="1" dirty="0"/>
              <a:t>    at low energy and complementary to other physics. </a:t>
            </a:r>
          </a:p>
          <a:p>
            <a:pPr>
              <a:lnSpc>
                <a:spcPct val="145000"/>
              </a:lnSpc>
              <a:buFont typeface="Wingdings" pitchFamily="2" charset="2"/>
              <a:buChar char="ü"/>
            </a:pPr>
            <a:r>
              <a:rPr kumimoji="0" lang="en-US" altLang="zh-CN" sz="2000" b="1" dirty="0"/>
              <a:t>COMET </a:t>
            </a:r>
            <a:r>
              <a:rPr kumimoji="0" lang="en-US" altLang="zh-CN" sz="2000" b="1" dirty="0" smtClean="0">
                <a:sym typeface="SymbolPS" pitchFamily="18" charset="2"/>
              </a:rPr>
              <a:t>Phase-II </a:t>
            </a:r>
            <a:r>
              <a:rPr kumimoji="0" lang="en-US" altLang="zh-CN" sz="2000" b="1" dirty="0" smtClean="0"/>
              <a:t>is </a:t>
            </a:r>
            <a:r>
              <a:rPr kumimoji="0" lang="en-US" altLang="zh-CN" sz="2000" b="1" dirty="0"/>
              <a:t>aiming at S.E. sensitivity of </a:t>
            </a:r>
            <a:r>
              <a:rPr kumimoji="0" lang="en-US" altLang="zh-CN" sz="2000" b="1" dirty="0" smtClean="0">
                <a:solidFill>
                  <a:srgbClr val="FF0000"/>
                </a:solidFill>
              </a:rPr>
              <a:t>2.6×</a:t>
            </a:r>
            <a:r>
              <a:rPr kumimoji="0" lang="en-US" altLang="zh-CN" sz="2000" b="1" dirty="0" smtClean="0">
                <a:solidFill>
                  <a:srgbClr val="FF0000"/>
                </a:solidFill>
                <a:sym typeface="SymbolPS" pitchFamily="18" charset="2"/>
              </a:rPr>
              <a:t>10</a:t>
            </a:r>
            <a:r>
              <a:rPr kumimoji="0" lang="zh-CN" altLang="zh-CN" sz="2000" b="1" baseline="30000" dirty="0">
                <a:solidFill>
                  <a:srgbClr val="FF0000"/>
                </a:solidFill>
                <a:sym typeface="SymbolPS" pitchFamily="18" charset="2"/>
              </a:rPr>
              <a:t>－</a:t>
            </a:r>
            <a:r>
              <a:rPr kumimoji="0" lang="en-US" altLang="zh-CN" sz="2000" b="1" baseline="30000" dirty="0">
                <a:solidFill>
                  <a:srgbClr val="FF0000"/>
                </a:solidFill>
                <a:sym typeface="SymbolPS" pitchFamily="18" charset="2"/>
              </a:rPr>
              <a:t>17</a:t>
            </a:r>
            <a:r>
              <a:rPr kumimoji="0" lang="en-US" altLang="zh-CN" sz="2000" b="1" dirty="0">
                <a:sym typeface="SymbolPS" pitchFamily="18" charset="2"/>
              </a:rPr>
              <a:t>.</a:t>
            </a:r>
          </a:p>
          <a:p>
            <a:pPr>
              <a:lnSpc>
                <a:spcPct val="145000"/>
              </a:lnSpc>
              <a:buFont typeface="Wingdings" pitchFamily="2" charset="2"/>
              <a:buChar char="ü"/>
            </a:pPr>
            <a:r>
              <a:rPr kumimoji="0" lang="en-US" altLang="zh-CN" sz="2000" b="1" dirty="0" smtClean="0">
                <a:sym typeface="SymbolPS" pitchFamily="18" charset="2"/>
              </a:rPr>
              <a:t>COMET </a:t>
            </a:r>
            <a:r>
              <a:rPr kumimoji="0" lang="en-US" altLang="zh-CN" sz="2000" b="1" dirty="0">
                <a:sym typeface="SymbolPS" pitchFamily="18" charset="2"/>
              </a:rPr>
              <a:t>Phase-I is aiming at S.E. sensitivity of </a:t>
            </a:r>
            <a:r>
              <a:rPr kumimoji="0" lang="en-US" altLang="zh-CN" sz="2000" b="1" dirty="0" smtClean="0">
                <a:solidFill>
                  <a:srgbClr val="FF0000"/>
                </a:solidFill>
                <a:sym typeface="SymbolPS" pitchFamily="18" charset="2"/>
              </a:rPr>
              <a:t>3</a:t>
            </a:r>
            <a:r>
              <a:rPr kumimoji="0" lang="en-US" altLang="zh-CN" sz="2000" b="1" dirty="0">
                <a:solidFill>
                  <a:srgbClr val="FF0000"/>
                </a:solidFill>
                <a:sym typeface="SymbolPS" pitchFamily="18" charset="2"/>
              </a:rPr>
              <a:t>.</a:t>
            </a:r>
            <a:r>
              <a:rPr kumimoji="0" lang="en-US" altLang="zh-CN" sz="2000" b="1" dirty="0" smtClean="0">
                <a:solidFill>
                  <a:srgbClr val="FF0000"/>
                </a:solidFill>
                <a:sym typeface="SymbolPS" pitchFamily="18" charset="2"/>
              </a:rPr>
              <a:t>1 </a:t>
            </a:r>
            <a:r>
              <a:rPr kumimoji="0" lang="en-US" altLang="zh-CN" sz="2000" b="1" dirty="0">
                <a:solidFill>
                  <a:srgbClr val="FF0000"/>
                </a:solidFill>
              </a:rPr>
              <a:t>×</a:t>
            </a:r>
            <a:r>
              <a:rPr kumimoji="0" lang="en-US" altLang="zh-CN" sz="2000" b="1" dirty="0">
                <a:solidFill>
                  <a:srgbClr val="FF0000"/>
                </a:solidFill>
                <a:sym typeface="SymbolPS" pitchFamily="18" charset="2"/>
              </a:rPr>
              <a:t>10</a:t>
            </a:r>
            <a:r>
              <a:rPr kumimoji="0" lang="zh-CN" altLang="zh-CN" sz="2000" b="1" baseline="30000" dirty="0">
                <a:solidFill>
                  <a:srgbClr val="FF0000"/>
                </a:solidFill>
                <a:sym typeface="SymbolPS" pitchFamily="18" charset="2"/>
              </a:rPr>
              <a:t>－</a:t>
            </a:r>
            <a:r>
              <a:rPr kumimoji="0" lang="en-US" altLang="zh-CN" sz="2000" b="1" baseline="30000" dirty="0">
                <a:solidFill>
                  <a:srgbClr val="FF0000"/>
                </a:solidFill>
                <a:sym typeface="SymbolPS" pitchFamily="18" charset="2"/>
              </a:rPr>
              <a:t>15</a:t>
            </a:r>
            <a:r>
              <a:rPr kumimoji="0" lang="en-US" altLang="zh-CN" sz="2000" b="1" dirty="0">
                <a:solidFill>
                  <a:srgbClr val="FF0000"/>
                </a:solidFill>
                <a:sym typeface="SymbolPS" pitchFamily="18" charset="2"/>
              </a:rPr>
              <a:t> </a:t>
            </a:r>
            <a:r>
              <a:rPr kumimoji="0" lang="en-US" altLang="zh-CN" sz="2000" b="1" dirty="0">
                <a:sym typeface="SymbolPS" pitchFamily="18" charset="2"/>
              </a:rPr>
              <a:t>.</a:t>
            </a:r>
          </a:p>
          <a:p>
            <a:pPr>
              <a:lnSpc>
                <a:spcPct val="145000"/>
              </a:lnSpc>
              <a:buFont typeface="Wingdings" pitchFamily="2" charset="2"/>
              <a:buChar char="ü"/>
            </a:pPr>
            <a:r>
              <a:rPr kumimoji="0" lang="en-US" altLang="zh-CN" sz="2000" b="1" dirty="0">
                <a:sym typeface="SymbolPS" pitchFamily="18" charset="2"/>
              </a:rPr>
              <a:t>R&amp;D and construction is well </a:t>
            </a:r>
            <a:r>
              <a:rPr kumimoji="0" lang="en-US" altLang="zh-CN" sz="2000" b="1" dirty="0" smtClean="0">
                <a:sym typeface="SymbolPS" pitchFamily="18" charset="2"/>
              </a:rPr>
              <a:t>underway</a:t>
            </a:r>
          </a:p>
          <a:p>
            <a:pPr>
              <a:lnSpc>
                <a:spcPct val="145000"/>
              </a:lnSpc>
              <a:buFont typeface="Wingdings" pitchFamily="2" charset="2"/>
              <a:buChar char="ü"/>
            </a:pPr>
            <a:endParaRPr kumimoji="0" lang="en-US" altLang="zh-CN" sz="2000" b="1" dirty="0">
              <a:sym typeface="SymbolPS" pitchFamily="18" charset="2"/>
            </a:endParaRPr>
          </a:p>
          <a:p>
            <a:pPr>
              <a:lnSpc>
                <a:spcPct val="145000"/>
              </a:lnSpc>
              <a:buFont typeface="Wingdings" pitchFamily="2" charset="2"/>
              <a:buChar char="ü"/>
            </a:pPr>
            <a:r>
              <a:rPr kumimoji="0" lang="en-US" altLang="zh-CN" sz="2000" b="1" dirty="0" smtClean="0">
                <a:sym typeface="SymbolPS" pitchFamily="18" charset="2"/>
              </a:rPr>
              <a:t>More details: COMET Phase-I Technical Design Report </a:t>
            </a:r>
            <a:r>
              <a:rPr kumimoji="0" lang="en-US" altLang="zh-CN" sz="2000" b="1" dirty="0">
                <a:sym typeface="SymbolPS" pitchFamily="18" charset="2"/>
              </a:rPr>
              <a:t/>
            </a:r>
            <a:br>
              <a:rPr kumimoji="0" lang="en-US" altLang="zh-CN" sz="2000" b="1" dirty="0">
                <a:sym typeface="SymbolPS" pitchFamily="18" charset="2"/>
              </a:rPr>
            </a:br>
            <a:r>
              <a:rPr kumimoji="0" lang="en-US" altLang="zh-CN" sz="2000" b="1" dirty="0">
                <a:sym typeface="SymbolPS" pitchFamily="18" charset="2"/>
              </a:rPr>
              <a:t>	</a:t>
            </a:r>
            <a:r>
              <a:rPr kumimoji="0" lang="en-US" altLang="zh-CN" sz="2000" b="1" dirty="0">
                <a:sym typeface="SymbolPS" pitchFamily="18" charset="2"/>
                <a:hlinkClick r:id="rId2"/>
              </a:rPr>
              <a:t>http://</a:t>
            </a:r>
            <a:r>
              <a:rPr kumimoji="0" lang="en-US" altLang="zh-CN" sz="2000" b="1" dirty="0" smtClean="0">
                <a:sym typeface="SymbolPS" pitchFamily="18" charset="2"/>
                <a:hlinkClick r:id="rId2"/>
              </a:rPr>
              <a:t>comet.kek.jp/Introduction.html</a:t>
            </a:r>
            <a:endParaRPr kumimoji="0" lang="en-US" altLang="zh-CN" sz="2000" b="1" dirty="0" smtClean="0">
              <a:sym typeface="SymbolPS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57347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A2529FF9-B92F-4A58-9C54-BC25468C8DD0}" type="slidenum">
              <a:rPr kumimoji="0" lang="en-US" altLang="zh-CN" sz="1400"/>
              <a:pPr/>
              <a:t>36</a:t>
            </a:fld>
            <a:endParaRPr kumimoji="0" lang="en-US" altLang="zh-CN" sz="1400"/>
          </a:p>
        </p:txBody>
      </p:sp>
      <p:sp>
        <p:nvSpPr>
          <p:cNvPr id="5734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636838"/>
            <a:ext cx="8540750" cy="1143000"/>
          </a:xfrm>
        </p:spPr>
        <p:txBody>
          <a:bodyPr/>
          <a:lstStyle/>
          <a:p>
            <a:pPr eaLnBrk="1" hangingPunct="1"/>
            <a:r>
              <a:rPr kumimoji="0" lang="en-US" altLang="zh-CN" sz="6000" smtClean="0"/>
              <a:t>Thanks!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58371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D39202C7-368E-4DA6-998E-AC4E30579866}" type="slidenum">
              <a:rPr kumimoji="0" lang="en-US" altLang="zh-CN" sz="1400"/>
              <a:pPr/>
              <a:t>37</a:t>
            </a:fld>
            <a:endParaRPr kumimoji="0" lang="en-US" altLang="zh-CN" sz="1400"/>
          </a:p>
        </p:txBody>
      </p:sp>
      <p:sp>
        <p:nvSpPr>
          <p:cNvPr id="5837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646363"/>
            <a:ext cx="8540750" cy="1143000"/>
          </a:xfrm>
        </p:spPr>
        <p:txBody>
          <a:bodyPr/>
          <a:lstStyle/>
          <a:p>
            <a:pPr eaLnBrk="1" hangingPunct="1"/>
            <a:r>
              <a:rPr kumimoji="0" lang="en-US" altLang="zh-CN" smtClean="0"/>
              <a:t>Back up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59395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E2248974-D5FE-4439-AD5B-B8FC7737D66A}" type="slidenum">
              <a:rPr kumimoji="0" lang="en-US" altLang="zh-CN" sz="1400"/>
              <a:pPr/>
              <a:t>38</a:t>
            </a:fld>
            <a:endParaRPr kumimoji="0" lang="en-US" altLang="zh-CN" sz="1400"/>
          </a:p>
        </p:txBody>
      </p:sp>
      <p:sp>
        <p:nvSpPr>
          <p:cNvPr id="5939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zh-CN" altLang="en-US" smtClean="0"/>
          </a:p>
        </p:txBody>
      </p:sp>
      <p:sp>
        <p:nvSpPr>
          <p:cNvPr id="5939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zh-CN" altLang="en-US" smtClean="0"/>
          </a:p>
        </p:txBody>
      </p:sp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60419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01B88FE2-6ADB-4C0C-930C-6EC91109ED8B}" type="slidenum">
              <a:rPr kumimoji="0" lang="en-US" altLang="zh-CN" sz="1400"/>
              <a:pPr/>
              <a:t>39</a:t>
            </a:fld>
            <a:endParaRPr kumimoji="0" lang="en-US" altLang="zh-CN" sz="1400"/>
          </a:p>
        </p:txBody>
      </p:sp>
      <p:sp>
        <p:nvSpPr>
          <p:cNvPr id="6042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zh-CN" altLang="en-US" smtClean="0"/>
          </a:p>
        </p:txBody>
      </p:sp>
      <p:sp>
        <p:nvSpPr>
          <p:cNvPr id="6042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zh-CN" altLang="en-US" smtClean="0"/>
          </a:p>
        </p:txBody>
      </p:sp>
      <p:pic>
        <p:nvPicPr>
          <p:cNvPr id="604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dirty="0" smtClean="0"/>
              <a:t>Standard Model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01625" y="1340768"/>
            <a:ext cx="4422775" cy="3773016"/>
          </a:xfrm>
        </p:spPr>
        <p:txBody>
          <a:bodyPr/>
          <a:lstStyle/>
          <a:p>
            <a:r>
              <a:rPr kumimoji="0" lang="en-US" altLang="zh-CN" sz="2400" dirty="0" smtClean="0">
                <a:ea typeface="华文楷体" pitchFamily="2" charset="-122"/>
                <a:sym typeface="Helvetica Neue" charset="0"/>
              </a:rPr>
              <a:t>SM almost explain everything </a:t>
            </a:r>
            <a:r>
              <a:rPr kumimoji="0" lang="en-US" altLang="zh-CN" sz="2400" dirty="0" smtClean="0">
                <a:solidFill>
                  <a:srgbClr val="FF0000"/>
                </a:solidFill>
                <a:ea typeface="华文楷体" pitchFamily="2" charset="-122"/>
                <a:sym typeface="Helvetica Neue" charset="0"/>
              </a:rPr>
              <a:t>except</a:t>
            </a:r>
          </a:p>
          <a:p>
            <a:pPr lvl="1">
              <a:buFont typeface="Wingdings" pitchFamily="2" charset="2"/>
              <a:buChar char="Ø"/>
            </a:pPr>
            <a:r>
              <a:rPr kumimoji="0" lang="en-US" altLang="zh-CN" sz="2400" dirty="0" smtClean="0">
                <a:ea typeface="华文楷体" pitchFamily="2" charset="-122"/>
                <a:sym typeface="Helvetica Neue" charset="0"/>
              </a:rPr>
              <a:t>Dark matter?</a:t>
            </a:r>
          </a:p>
          <a:p>
            <a:pPr lvl="1">
              <a:buFont typeface="Wingdings" pitchFamily="2" charset="2"/>
              <a:buChar char="Ø"/>
            </a:pPr>
            <a:r>
              <a:rPr kumimoji="0" lang="en-US" altLang="zh-CN" sz="2400" dirty="0" smtClean="0">
                <a:ea typeface="华文楷体" pitchFamily="2" charset="-122"/>
                <a:sym typeface="Helvetica Neue" charset="0"/>
              </a:rPr>
              <a:t>Anti-matter asymmetry? Need new source(s) of CP violation </a:t>
            </a:r>
          </a:p>
          <a:p>
            <a:pPr lvl="1">
              <a:buFont typeface="Wingdings" pitchFamily="2" charset="2"/>
              <a:buChar char="Ø"/>
            </a:pPr>
            <a:r>
              <a:rPr kumimoji="0" lang="en-US" altLang="zh-CN" sz="2400" dirty="0" smtClean="0">
                <a:ea typeface="华文楷体" pitchFamily="2" charset="-122"/>
                <a:sym typeface="Helvetica Neue" charset="0"/>
              </a:rPr>
              <a:t>Source of Mass?</a:t>
            </a:r>
          </a:p>
          <a:p>
            <a:pPr lvl="1">
              <a:buFont typeface="Wingdings" pitchFamily="2" charset="2"/>
              <a:buChar char="Ø"/>
            </a:pPr>
            <a:r>
              <a:rPr kumimoji="0" lang="en-US" altLang="zh-CN" sz="2400" dirty="0" smtClean="0">
                <a:ea typeface="华文楷体" pitchFamily="2" charset="-122"/>
                <a:sym typeface="Helvetica Neue" charset="0"/>
              </a:rPr>
              <a:t>Flavor  problem</a:t>
            </a:r>
          </a:p>
          <a:p>
            <a:pPr lvl="1">
              <a:buFont typeface="Wingdings" pitchFamily="2" charset="2"/>
              <a:buChar char="Ø"/>
            </a:pPr>
            <a:r>
              <a:rPr kumimoji="0" lang="en-US" altLang="zh-CN" sz="2400" dirty="0" smtClean="0">
                <a:ea typeface="华文楷体" pitchFamily="2" charset="-122"/>
                <a:sym typeface="Helvetica Neue" charset="0"/>
              </a:rPr>
              <a:t>…</a:t>
            </a:r>
            <a:endParaRPr kumimoji="0" lang="en-US" altLang="zh-CN" sz="2400" dirty="0" smtClean="0">
              <a:solidFill>
                <a:srgbClr val="FFFFFF"/>
              </a:solidFill>
              <a:latin typeface="Helvetica Neue" charset="0"/>
              <a:ea typeface="华文楷体" pitchFamily="2" charset="-122"/>
              <a:sym typeface="Helvetica Neue" charset="0"/>
            </a:endParaRP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4628-B8BD-4B89-8B48-0594FE3CA50D}" type="slidenum">
              <a:rPr lang="en-US" altLang="zh-CN" smtClean="0"/>
              <a:pPr/>
              <a:t>4</a:t>
            </a:fld>
            <a:endParaRPr lang="en-US" altLang="zh-CN"/>
          </a:p>
        </p:txBody>
      </p:sp>
      <p:pic>
        <p:nvPicPr>
          <p:cNvPr id="6" name="dropped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68760"/>
            <a:ext cx="42418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Shape 96"/>
          <p:cNvSpPr>
            <a:spLocks noChangeArrowheads="1"/>
          </p:cNvSpPr>
          <p:nvPr/>
        </p:nvSpPr>
        <p:spPr bwMode="auto">
          <a:xfrm>
            <a:off x="7587243" y="3065016"/>
            <a:ext cx="892175" cy="893763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00"/>
          </a:solidFill>
          <a:ln w="25400">
            <a:solidFill>
              <a:srgbClr val="000000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3400" b="1" dirty="0">
                <a:solidFill>
                  <a:srgbClr val="000000"/>
                </a:solidFill>
                <a:latin typeface="Helvetica Neue" charset="0"/>
                <a:sym typeface="Helvetica Neue" charset="0"/>
              </a:rPr>
              <a:t>H</a:t>
            </a:r>
          </a:p>
        </p:txBody>
      </p:sp>
      <p:sp>
        <p:nvSpPr>
          <p:cNvPr id="8" name="Shape 91"/>
          <p:cNvSpPr>
            <a:spLocks noChangeArrowheads="1"/>
          </p:cNvSpPr>
          <p:nvPr/>
        </p:nvSpPr>
        <p:spPr bwMode="auto">
          <a:xfrm>
            <a:off x="446088" y="5157192"/>
            <a:ext cx="4047986" cy="973104"/>
          </a:xfrm>
          <a:prstGeom prst="roundRect">
            <a:avLst>
              <a:gd name="adj" fmla="val 8065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25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SM is not the end, new physics is needed!</a:t>
            </a:r>
            <a:endParaRPr kumimoji="0" lang="zh-CN" altLang="en-US" sz="2500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4030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droppedImage.pd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5530" r="5178" b="15060"/>
          <a:stretch/>
        </p:blipFill>
        <p:spPr bwMode="auto">
          <a:xfrm>
            <a:off x="1331914" y="3501008"/>
            <a:ext cx="3280003" cy="23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553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23555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54D0F336-28D2-4DB4-91A0-17B5EBC37B66}" type="slidenum">
              <a:rPr kumimoji="0" lang="zh-CN" altLang="en-US" sz="1400"/>
              <a:pPr/>
              <a:t>5</a:t>
            </a:fld>
            <a:endParaRPr kumimoji="0" lang="en-US" altLang="zh-CN" sz="1400"/>
          </a:p>
        </p:txBody>
      </p:sp>
      <p:pic>
        <p:nvPicPr>
          <p:cNvPr id="23556" name="Picture 5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5888"/>
            <a:ext cx="8492057" cy="936848"/>
          </a:xfrm>
        </p:spPr>
        <p:txBody>
          <a:bodyPr/>
          <a:lstStyle/>
          <a:p>
            <a:pPr eaLnBrk="1" hangingPunct="1"/>
            <a:r>
              <a:rPr kumimoji="0" lang="en-US" altLang="zh-CN" sz="2800" dirty="0" smtClean="0">
                <a:solidFill>
                  <a:srgbClr val="0070C0"/>
                </a:solidFill>
                <a:ea typeface="楷体_GB2312" pitchFamily="49" charset="-122"/>
              </a:rPr>
              <a:t>Flavor Transitions on Quarks, </a:t>
            </a:r>
            <a:br>
              <a:rPr kumimoji="0" lang="en-US" altLang="zh-CN" sz="2800" dirty="0" smtClean="0">
                <a:solidFill>
                  <a:srgbClr val="0070C0"/>
                </a:solidFill>
                <a:ea typeface="楷体_GB2312" pitchFamily="49" charset="-122"/>
              </a:rPr>
            </a:br>
            <a:r>
              <a:rPr kumimoji="0" lang="en-US" altLang="zh-CN" sz="2800" dirty="0" smtClean="0">
                <a:solidFill>
                  <a:srgbClr val="0070C0"/>
                </a:solidFill>
                <a:ea typeface="楷体_GB2312" pitchFamily="49" charset="-122"/>
              </a:rPr>
              <a:t>Neutrinos, and Charged Leptons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1171525" y="6001469"/>
            <a:ext cx="7000875" cy="5238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Charged Lepton Flavor Violation </a:t>
            </a:r>
            <a:r>
              <a:rPr kumimoji="0" lang="en-US" altLang="zh-CN" sz="28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(CLFV</a:t>
            </a:r>
            <a:r>
              <a:rPr kumimoji="0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)</a:t>
            </a:r>
            <a:endParaRPr kumimoji="0" lang="zh-CN" altLang="en-US" sz="2800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3560" name="Text Box 19"/>
          <p:cNvSpPr txBox="1">
            <a:spLocks noChangeArrowheads="1"/>
          </p:cNvSpPr>
          <p:nvPr/>
        </p:nvSpPr>
        <p:spPr bwMode="auto">
          <a:xfrm>
            <a:off x="4968056" y="4779168"/>
            <a:ext cx="3204344" cy="9540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2800" dirty="0">
                <a:ea typeface="仿宋_GB2312" pitchFamily="49" charset="-122"/>
              </a:rPr>
              <a:t>Not observed, why special?</a:t>
            </a:r>
            <a:endParaRPr kumimoji="0" lang="zh-CN" altLang="en-US" sz="2800" dirty="0">
              <a:ea typeface="仿宋_GB2312" pitchFamily="49" charset="-122"/>
            </a:endParaRPr>
          </a:p>
        </p:txBody>
      </p:sp>
      <p:sp>
        <p:nvSpPr>
          <p:cNvPr id="23562" name="Text Box 25"/>
          <p:cNvSpPr txBox="1">
            <a:spLocks noChangeArrowheads="1"/>
          </p:cNvSpPr>
          <p:nvPr/>
        </p:nvSpPr>
        <p:spPr bwMode="auto">
          <a:xfrm>
            <a:off x="179512" y="2164794"/>
            <a:ext cx="1152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2000" b="1" dirty="0">
                <a:ea typeface="楷体_GB2312" pitchFamily="49" charset="-122"/>
              </a:rPr>
              <a:t>Quarks</a:t>
            </a:r>
            <a:endParaRPr kumimoji="0" lang="zh-CN" altLang="en-US" sz="2000" b="1" dirty="0">
              <a:ea typeface="楷体_GB2312" pitchFamily="49" charset="-122"/>
            </a:endParaRPr>
          </a:p>
        </p:txBody>
      </p:sp>
      <p:sp>
        <p:nvSpPr>
          <p:cNvPr id="23563" name="Text Box 26"/>
          <p:cNvSpPr txBox="1">
            <a:spLocks noChangeArrowheads="1"/>
          </p:cNvSpPr>
          <p:nvPr/>
        </p:nvSpPr>
        <p:spPr bwMode="auto">
          <a:xfrm>
            <a:off x="174624" y="4397042"/>
            <a:ext cx="13010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2000" b="1" dirty="0">
                <a:ea typeface="楷体_GB2312" pitchFamily="49" charset="-122"/>
              </a:rPr>
              <a:t>Leptons</a:t>
            </a:r>
            <a:endParaRPr kumimoji="0" lang="zh-CN" altLang="en-US" sz="2000" b="1" dirty="0">
              <a:ea typeface="楷体_GB2312" pitchFamily="49" charset="-122"/>
            </a:endParaRPr>
          </a:p>
        </p:txBody>
      </p:sp>
      <p:sp>
        <p:nvSpPr>
          <p:cNvPr id="23564" name="Text Box 27"/>
          <p:cNvSpPr txBox="1">
            <a:spLocks noChangeArrowheads="1"/>
          </p:cNvSpPr>
          <p:nvPr/>
        </p:nvSpPr>
        <p:spPr bwMode="auto">
          <a:xfrm>
            <a:off x="5004048" y="1682825"/>
            <a:ext cx="39957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2800" dirty="0" smtClean="0">
                <a:ea typeface="楷体_GB2312" pitchFamily="49" charset="-122"/>
              </a:rPr>
              <a:t>Quark mixing, </a:t>
            </a:r>
          </a:p>
          <a:p>
            <a:r>
              <a:rPr kumimoji="0" lang="en-US" altLang="zh-CN" sz="2800" dirty="0" smtClean="0">
                <a:ea typeface="楷体_GB2312" pitchFamily="49" charset="-122"/>
              </a:rPr>
              <a:t>2008 </a:t>
            </a:r>
            <a:r>
              <a:rPr kumimoji="0" lang="en-US" altLang="zh-CN" sz="2800" dirty="0">
                <a:ea typeface="楷体_GB2312" pitchFamily="49" charset="-122"/>
              </a:rPr>
              <a:t>Nobel </a:t>
            </a:r>
            <a:r>
              <a:rPr kumimoji="0" lang="en-US" altLang="zh-CN" sz="2800" dirty="0" smtClean="0">
                <a:ea typeface="楷体_GB2312" pitchFamily="49" charset="-122"/>
              </a:rPr>
              <a:t>Prize</a:t>
            </a:r>
            <a:endParaRPr kumimoji="0" lang="zh-CN" altLang="en-US" sz="2800" dirty="0">
              <a:ea typeface="楷体_GB2312" pitchFamily="49" charset="-122"/>
            </a:endParaRPr>
          </a:p>
        </p:txBody>
      </p:sp>
      <p:sp>
        <p:nvSpPr>
          <p:cNvPr id="23565" name="Text Box 28"/>
          <p:cNvSpPr txBox="1">
            <a:spLocks noChangeArrowheads="1"/>
          </p:cNvSpPr>
          <p:nvPr/>
        </p:nvSpPr>
        <p:spPr bwMode="auto">
          <a:xfrm>
            <a:off x="4968056" y="3483005"/>
            <a:ext cx="39195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2800" dirty="0">
                <a:ea typeface="楷体_GB2312" pitchFamily="49" charset="-122"/>
                <a:sym typeface="SymbolPS" pitchFamily="18" charset="2"/>
              </a:rPr>
              <a:t>Neutrino </a:t>
            </a:r>
            <a:r>
              <a:rPr kumimoji="0" lang="en-US" altLang="zh-CN" sz="2800" dirty="0" smtClean="0">
                <a:ea typeface="楷体_GB2312" pitchFamily="49" charset="-122"/>
                <a:sym typeface="SymbolPS" pitchFamily="18" charset="2"/>
              </a:rPr>
              <a:t>oscillation, 2015 </a:t>
            </a:r>
            <a:r>
              <a:rPr kumimoji="0" lang="en-US" altLang="zh-CN" sz="2800" dirty="0">
                <a:ea typeface="楷体_GB2312" pitchFamily="49" charset="-122"/>
                <a:sym typeface="SymbolPS" pitchFamily="18" charset="2"/>
              </a:rPr>
              <a:t>Nobel </a:t>
            </a:r>
            <a:r>
              <a:rPr kumimoji="0" lang="en-US" altLang="zh-CN" sz="2800" dirty="0" smtClean="0">
                <a:ea typeface="楷体_GB2312" pitchFamily="49" charset="-122"/>
                <a:sym typeface="SymbolPS" pitchFamily="18" charset="2"/>
              </a:rPr>
              <a:t>Prize</a:t>
            </a:r>
            <a:endParaRPr kumimoji="0" lang="zh-CN" altLang="en-US" sz="2800" dirty="0">
              <a:latin typeface="楷体_GB2312" pitchFamily="49" charset="-122"/>
              <a:ea typeface="楷体_GB2312" pitchFamily="49" charset="-122"/>
              <a:sym typeface="SymbolPS" pitchFamily="18" charset="2"/>
            </a:endParaRPr>
          </a:p>
        </p:txBody>
      </p:sp>
      <p:sp>
        <p:nvSpPr>
          <p:cNvPr id="17" name="左箭头 16"/>
          <p:cNvSpPr/>
          <p:nvPr/>
        </p:nvSpPr>
        <p:spPr>
          <a:xfrm flipV="1">
            <a:off x="3815639" y="5079579"/>
            <a:ext cx="1004243" cy="365644"/>
          </a:xfrm>
          <a:prstGeom prst="leftArrow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CN" dirty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  <a:p>
            <a:pPr algn="ctr"/>
            <a:endParaRPr lang="zh-CN" altLang="en-US" dirty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8" name="qu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94673" y="639746"/>
            <a:ext cx="2154214" cy="328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1691680" y="4652641"/>
            <a:ext cx="2016224" cy="1158230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箭头 21"/>
          <p:cNvSpPr/>
          <p:nvPr/>
        </p:nvSpPr>
        <p:spPr>
          <a:xfrm flipV="1">
            <a:off x="4317761" y="3773588"/>
            <a:ext cx="502121" cy="365644"/>
          </a:xfrm>
          <a:prstGeom prst="leftArrow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CN" dirty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  <a:p>
            <a:pPr algn="ctr"/>
            <a:endParaRPr lang="zh-CN" altLang="en-US" dirty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" name="左箭头 22"/>
          <p:cNvSpPr/>
          <p:nvPr/>
        </p:nvSpPr>
        <p:spPr>
          <a:xfrm flipV="1">
            <a:off x="4357911" y="1995699"/>
            <a:ext cx="502121" cy="365644"/>
          </a:xfrm>
          <a:prstGeom prst="leftArrow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endParaRPr kumimoji="0" lang="en-US" altLang="zh-CN" sz="1800" dirty="0">
              <a:solidFill>
                <a:srgbClr val="FFFFFF"/>
              </a:solidFill>
            </a:endParaRPr>
          </a:p>
          <a:p>
            <a:pPr algn="ctr"/>
            <a:endParaRPr kumimoji="0" lang="zh-CN" alt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599" y="228600"/>
            <a:ext cx="7200801" cy="1143000"/>
          </a:xfrm>
        </p:spPr>
        <p:txBody>
          <a:bodyPr/>
          <a:lstStyle/>
          <a:p>
            <a:r>
              <a:rPr kumimoji="0" lang="en-US" altLang="zh-CN" sz="3600" dirty="0" smtClean="0">
                <a:ea typeface="华文楷体" pitchFamily="2" charset="-122"/>
              </a:rPr>
              <a:t>No SM Contribution in Charged Lepton Flavor Violation (CLFV)</a:t>
            </a:r>
            <a:endParaRPr lang="zh-CN" altLang="en-US" sz="3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4628-B8BD-4B89-8B48-0594FE3CA50D}" type="slidenum">
              <a:rPr lang="en-US" altLang="zh-CN" smtClean="0"/>
              <a:pPr/>
              <a:t>6</a:t>
            </a:fld>
            <a:endParaRPr lang="en-US" altLang="zh-CN"/>
          </a:p>
        </p:txBody>
      </p:sp>
      <p:pic>
        <p:nvPicPr>
          <p:cNvPr id="6" name="droppedImage.pdf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6" y="1482328"/>
            <a:ext cx="6741914" cy="9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Shape 227"/>
          <p:cNvSpPr>
            <a:spLocks noChangeArrowheads="1"/>
          </p:cNvSpPr>
          <p:nvPr/>
        </p:nvSpPr>
        <p:spPr bwMode="auto">
          <a:xfrm>
            <a:off x="554038" y="5373216"/>
            <a:ext cx="8035925" cy="840259"/>
          </a:xfrm>
          <a:prstGeom prst="roundRect">
            <a:avLst>
              <a:gd name="adj" fmla="val 13889"/>
            </a:avLst>
          </a:prstGeom>
          <a:solidFill>
            <a:srgbClr val="FF4013"/>
          </a:solidFill>
          <a:ln w="25400">
            <a:solidFill>
              <a:srgbClr val="000000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dirty="0" smtClean="0">
                <a:solidFill>
                  <a:srgbClr val="FFFFFF"/>
                </a:solidFill>
                <a:latin typeface="+mn-lt"/>
                <a:ea typeface="华文楷体" pitchFamily="2" charset="-122"/>
              </a:rPr>
              <a:t>Observation of CLFV would indicate a clear signal of </a:t>
            </a:r>
          </a:p>
          <a:p>
            <a:pPr algn="ctr"/>
            <a:r>
              <a:rPr kumimoji="0" lang="en-US" altLang="zh-CN" dirty="0" smtClean="0">
                <a:solidFill>
                  <a:srgbClr val="FFFFFF"/>
                </a:solidFill>
                <a:latin typeface="+mn-lt"/>
                <a:ea typeface="华文楷体" pitchFamily="2" charset="-122"/>
              </a:rPr>
              <a:t>physics beyond the SM with massive neutrinos.</a:t>
            </a:r>
            <a:endParaRPr kumimoji="0" lang="zh-CN" altLang="en-US" dirty="0">
              <a:solidFill>
                <a:srgbClr val="FFFFFF"/>
              </a:solidFill>
              <a:latin typeface="+mn-lt"/>
              <a:ea typeface="华文楷体" pitchFamily="2" charset="-122"/>
            </a:endParaRPr>
          </a:p>
        </p:txBody>
      </p:sp>
      <p:grpSp>
        <p:nvGrpSpPr>
          <p:cNvPr id="8" name="Group 232"/>
          <p:cNvGrpSpPr>
            <a:grpSpLocks/>
          </p:cNvGrpSpPr>
          <p:nvPr/>
        </p:nvGrpSpPr>
        <p:grpSpPr bwMode="auto">
          <a:xfrm>
            <a:off x="2051720" y="2652713"/>
            <a:ext cx="4714875" cy="2593975"/>
            <a:chOff x="0" y="0"/>
            <a:chExt cx="6705600" cy="3688826"/>
          </a:xfrm>
        </p:grpSpPr>
        <p:pic>
          <p:nvPicPr>
            <p:cNvPr id="9" name="smwithmassiveneturino.pd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705600" cy="3688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0" name="droppedImage.pd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3327400"/>
              <a:ext cx="15494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1" name="Shape 231"/>
            <p:cNvSpPr>
              <a:spLocks noChangeArrowheads="1"/>
            </p:cNvSpPr>
            <p:nvPr/>
          </p:nvSpPr>
          <p:spPr bwMode="auto">
            <a:xfrm>
              <a:off x="5422900" y="1498600"/>
              <a:ext cx="1270000" cy="977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endParaRPr kumimoji="0" lang="zh-CN" altLang="en-US" sz="2500">
                <a:solidFill>
                  <a:srgbClr val="000000"/>
                </a:solidFill>
                <a:latin typeface="Helvetica Neue Light" charset="0"/>
              </a:endParaRPr>
            </a:p>
          </p:txBody>
        </p:sp>
      </p:grpSp>
      <p:sp>
        <p:nvSpPr>
          <p:cNvPr id="12" name="Shape 234"/>
          <p:cNvSpPr>
            <a:spLocks noChangeArrowheads="1"/>
          </p:cNvSpPr>
          <p:nvPr/>
        </p:nvSpPr>
        <p:spPr bwMode="auto">
          <a:xfrm>
            <a:off x="6643688" y="3571875"/>
            <a:ext cx="2143125" cy="741363"/>
          </a:xfrm>
          <a:prstGeom prst="roundRect">
            <a:avLst>
              <a:gd name="adj" fmla="val 18074"/>
            </a:avLst>
          </a:prstGeom>
          <a:solidFill>
            <a:srgbClr val="4D22B3"/>
          </a:solidFill>
          <a:ln w="25400">
            <a:solidFill>
              <a:srgbClr val="000000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2500">
                <a:solidFill>
                  <a:srgbClr val="FFFFFF"/>
                </a:solidFill>
                <a:latin typeface="Helvetica Neue Light" charset="0"/>
              </a:rPr>
              <a:t>BR~O(10</a:t>
            </a:r>
            <a:r>
              <a:rPr kumimoji="0" lang="en-US" altLang="zh-CN" sz="2500" baseline="32000">
                <a:solidFill>
                  <a:srgbClr val="FFFFFF"/>
                </a:solidFill>
                <a:latin typeface="Helvetica Neue Light" charset="0"/>
              </a:rPr>
              <a:t>-54</a:t>
            </a:r>
            <a:r>
              <a:rPr kumimoji="0" lang="en-US" altLang="zh-CN" sz="2500">
                <a:solidFill>
                  <a:srgbClr val="FFFFFF"/>
                </a:solidFill>
                <a:latin typeface="Helvetica Neue Light" charset="0"/>
              </a:rPr>
              <a:t>)</a:t>
            </a:r>
          </a:p>
        </p:txBody>
      </p:sp>
      <p:sp>
        <p:nvSpPr>
          <p:cNvPr id="13" name="矩形 12"/>
          <p:cNvSpPr/>
          <p:nvPr/>
        </p:nvSpPr>
        <p:spPr>
          <a:xfrm>
            <a:off x="536898" y="2652713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GIM suppression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34025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680120"/>
          </a:xfrm>
        </p:spPr>
        <p:txBody>
          <a:bodyPr/>
          <a:lstStyle/>
          <a:p>
            <a:r>
              <a:rPr kumimoji="0" lang="en-US" altLang="zh-CN" sz="3200" dirty="0" smtClean="0">
                <a:solidFill>
                  <a:schemeClr val="tx2"/>
                </a:solidFill>
                <a:ea typeface="华文楷体" pitchFamily="2" charset="-122"/>
              </a:rPr>
              <a:t>Predicted by many new physics model</a:t>
            </a:r>
            <a:endParaRPr lang="zh-CN" altLang="en-US" sz="3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4628-B8BD-4B89-8B48-0594FE3CA50D}" type="slidenum">
              <a:rPr lang="en-US" altLang="zh-CN" smtClean="0"/>
              <a:pPr/>
              <a:t>7</a:t>
            </a:fld>
            <a:endParaRPr lang="en-US" altLang="zh-CN"/>
          </a:p>
        </p:txBody>
      </p:sp>
      <p:pic>
        <p:nvPicPr>
          <p:cNvPr id="6" name="pasted10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6605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14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31486"/>
          </a:xfrm>
        </p:spPr>
        <p:txBody>
          <a:bodyPr/>
          <a:lstStyle/>
          <a:p>
            <a:r>
              <a:rPr kumimoji="0" lang="en-US" altLang="zh-CN" sz="3600" dirty="0" smtClean="0">
                <a:solidFill>
                  <a:srgbClr val="0070C0"/>
                </a:solidFill>
              </a:rPr>
              <a:t>CLFV History</a:t>
            </a:r>
            <a:endParaRPr lang="zh-CN" altLang="en-US" sz="3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2016-8-25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4628-B8BD-4B89-8B48-0594FE3CA50D}" type="slidenum">
              <a:rPr lang="en-US" altLang="zh-CN" smtClean="0"/>
              <a:pPr/>
              <a:t>8</a:t>
            </a:fld>
            <a:endParaRPr lang="en-US" altLang="zh-CN"/>
          </a:p>
        </p:txBody>
      </p:sp>
      <p:grpSp>
        <p:nvGrpSpPr>
          <p:cNvPr id="6" name="Group 423"/>
          <p:cNvGrpSpPr>
            <a:grpSpLocks/>
          </p:cNvGrpSpPr>
          <p:nvPr/>
        </p:nvGrpSpPr>
        <p:grpSpPr bwMode="auto">
          <a:xfrm>
            <a:off x="2636838" y="1125538"/>
            <a:ext cx="6196012" cy="5519737"/>
            <a:chOff x="0" y="0"/>
            <a:chExt cx="8810735" cy="9080500"/>
          </a:xfrm>
        </p:grpSpPr>
        <p:sp>
          <p:nvSpPr>
            <p:cNvPr id="7" name="Shape 421"/>
            <p:cNvSpPr>
              <a:spLocks noChangeArrowheads="1"/>
            </p:cNvSpPr>
            <p:nvPr/>
          </p:nvSpPr>
          <p:spPr bwMode="auto">
            <a:xfrm>
              <a:off x="225436" y="0"/>
              <a:ext cx="7797533" cy="9080500"/>
            </a:xfrm>
            <a:prstGeom prst="roundRect">
              <a:avLst>
                <a:gd name="adj" fmla="val 2444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endParaRPr kumimoji="0" lang="zh-CN" altLang="en-US" sz="2500">
                <a:solidFill>
                  <a:srgbClr val="000000"/>
                </a:solidFill>
                <a:latin typeface="Helvetica Neue Light" charset="0"/>
              </a:endParaRPr>
            </a:p>
          </p:txBody>
        </p:sp>
        <p:pic>
          <p:nvPicPr>
            <p:cNvPr id="8" name="pasted181.pd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835"/>
              <a:ext cx="8810736" cy="9009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9" name="Shape 424"/>
          <p:cNvSpPr>
            <a:spLocks noChangeShapeType="1"/>
          </p:cNvSpPr>
          <p:nvPr/>
        </p:nvSpPr>
        <p:spPr bwMode="auto">
          <a:xfrm>
            <a:off x="4139952" y="1160086"/>
            <a:ext cx="4248398" cy="5005764"/>
          </a:xfrm>
          <a:prstGeom prst="line">
            <a:avLst/>
          </a:prstGeom>
          <a:noFill/>
          <a:ln w="76200">
            <a:solidFill>
              <a:srgbClr val="4D22B3"/>
            </a:solidFill>
            <a:miter lim="4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grpSp>
        <p:nvGrpSpPr>
          <p:cNvPr id="10" name="Group 429"/>
          <p:cNvGrpSpPr>
            <a:grpSpLocks/>
          </p:cNvGrpSpPr>
          <p:nvPr/>
        </p:nvGrpSpPr>
        <p:grpSpPr bwMode="auto">
          <a:xfrm>
            <a:off x="187324" y="1657350"/>
            <a:ext cx="4238626" cy="3089275"/>
            <a:chOff x="0" y="0"/>
            <a:chExt cx="6201025" cy="4392965"/>
          </a:xfrm>
        </p:grpSpPr>
        <p:sp>
          <p:nvSpPr>
            <p:cNvPr id="11" name="Shape 425"/>
            <p:cNvSpPr>
              <a:spLocks noChangeShapeType="1"/>
            </p:cNvSpPr>
            <p:nvPr/>
          </p:nvSpPr>
          <p:spPr bwMode="auto">
            <a:xfrm flipH="1">
              <a:off x="2007356" y="0"/>
              <a:ext cx="4193669" cy="2277105"/>
            </a:xfrm>
            <a:prstGeom prst="line">
              <a:avLst/>
            </a:prstGeom>
            <a:noFill/>
            <a:ln w="76200">
              <a:solidFill>
                <a:srgbClr val="FF4013"/>
              </a:solidFill>
              <a:miter lim="4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pic>
          <p:nvPicPr>
            <p:cNvPr id="12" name="brunopontecorv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51" y="1611664"/>
              <a:ext cx="1739901" cy="2273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3" name="Shape 427"/>
            <p:cNvSpPr>
              <a:spLocks noChangeArrowheads="1"/>
            </p:cNvSpPr>
            <p:nvPr/>
          </p:nvSpPr>
          <p:spPr bwMode="auto">
            <a:xfrm>
              <a:off x="0" y="4023633"/>
              <a:ext cx="2895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kumimoji="0" lang="en-US" altLang="zh-CN" sz="1700" b="1" dirty="0">
                  <a:latin typeface="Helvetica Neue Light" charset="0"/>
                </a:rPr>
                <a:t>Pontecorvo,1947</a:t>
              </a:r>
            </a:p>
          </p:txBody>
        </p:sp>
        <p:sp>
          <p:nvSpPr>
            <p:cNvPr id="14" name="Shape 427"/>
            <p:cNvSpPr>
              <a:spLocks noChangeArrowheads="1"/>
            </p:cNvSpPr>
            <p:nvPr/>
          </p:nvSpPr>
          <p:spPr bwMode="auto">
            <a:xfrm>
              <a:off x="148014" y="1048183"/>
              <a:ext cx="2895599" cy="372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kumimoji="0" lang="en-US" altLang="zh-CN" sz="1700" b="1" dirty="0" smtClean="0">
                  <a:latin typeface="Helvetica Neue Light" charset="0"/>
                </a:rPr>
                <a:t>First </a:t>
              </a:r>
              <a:r>
                <a:rPr kumimoji="0" lang="en-US" altLang="zh-CN" sz="1700" b="1" dirty="0">
                  <a:latin typeface="Helvetica Neue Light" charset="0"/>
                </a:rPr>
                <a:t>C</a:t>
              </a:r>
              <a:r>
                <a:rPr kumimoji="0" lang="en-US" altLang="zh-CN" sz="1700" b="1" dirty="0" smtClean="0">
                  <a:latin typeface="Helvetica Neue Light" charset="0"/>
                </a:rPr>
                <a:t>LFV search</a:t>
              </a:r>
              <a:endParaRPr kumimoji="0" lang="en-US" altLang="zh-CN" sz="1700" b="1" dirty="0">
                <a:latin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924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55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96614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3600" smtClean="0"/>
              <a:t>Current limits and expected future</a:t>
            </a:r>
            <a:endParaRPr kumimoji="0" lang="zh-CN" altLang="en-US" sz="3600" smtClean="0"/>
          </a:p>
        </p:txBody>
      </p:sp>
      <p:sp>
        <p:nvSpPr>
          <p:cNvPr id="29698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 smtClean="0"/>
              <a:t>2016-8-25</a:t>
            </a:r>
          </a:p>
        </p:txBody>
      </p:sp>
      <p:sp>
        <p:nvSpPr>
          <p:cNvPr id="2970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364766DB-1D0B-43DE-B318-7C7B01DD5365}" type="slidenum">
              <a:rPr kumimoji="0" lang="en-US" altLang="zh-CN" sz="1400"/>
              <a:pPr/>
              <a:t>9</a:t>
            </a:fld>
            <a:endParaRPr kumimoji="0" lang="en-US" altLang="zh-CN" sz="1400"/>
          </a:p>
        </p:txBody>
      </p:sp>
      <p:sp>
        <p:nvSpPr>
          <p:cNvPr id="29752" name="TextBox 6"/>
          <p:cNvSpPr txBox="1">
            <a:spLocks noChangeArrowheads="1"/>
          </p:cNvSpPr>
          <p:nvPr/>
        </p:nvSpPr>
        <p:spPr bwMode="auto">
          <a:xfrm>
            <a:off x="-31750" y="14763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0" lang="en-US" altLang="zh-CN" sz="1400">
                <a:solidFill>
                  <a:srgbClr val="C00000"/>
                </a:solidFill>
              </a:rPr>
              <a:t>Latest update</a:t>
            </a:r>
            <a:endParaRPr kumimoji="0" lang="zh-CN" altLang="en-US" sz="1400">
              <a:solidFill>
                <a:srgbClr val="C0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1116013" y="1720850"/>
            <a:ext cx="1943100" cy="2873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砖雕艺术">
  <a:themeElements>
    <a:clrScheme name="砖雕艺术 1">
      <a:dk1>
        <a:srgbClr val="080808"/>
      </a:dk1>
      <a:lt1>
        <a:srgbClr val="FFFFFF"/>
      </a:lt1>
      <a:dk2>
        <a:srgbClr val="0039AC"/>
      </a:dk2>
      <a:lt2>
        <a:srgbClr val="C0C0C0"/>
      </a:lt2>
      <a:accent1>
        <a:srgbClr val="FFFF99"/>
      </a:accent1>
      <a:accent2>
        <a:srgbClr val="FFCC66"/>
      </a:accent2>
      <a:accent3>
        <a:srgbClr val="FFFFFF"/>
      </a:accent3>
      <a:accent4>
        <a:srgbClr val="060606"/>
      </a:accent4>
      <a:accent5>
        <a:srgbClr val="FFFFCA"/>
      </a:accent5>
      <a:accent6>
        <a:srgbClr val="E7B95C"/>
      </a:accent6>
      <a:hlink>
        <a:srgbClr val="0066FF"/>
      </a:hlink>
      <a:folHlink>
        <a:srgbClr val="CC3300"/>
      </a:folHlink>
    </a:clrScheme>
    <a:fontScheme name="砖雕艺术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砖雕艺术 1">
        <a:dk1>
          <a:srgbClr val="080808"/>
        </a:dk1>
        <a:lt1>
          <a:srgbClr val="FFFFFF"/>
        </a:lt1>
        <a:dk2>
          <a:srgbClr val="0039AC"/>
        </a:dk2>
        <a:lt2>
          <a:srgbClr val="C0C0C0"/>
        </a:lt2>
        <a:accent1>
          <a:srgbClr val="FFFF99"/>
        </a:accent1>
        <a:accent2>
          <a:srgbClr val="FFCC66"/>
        </a:accent2>
        <a:accent3>
          <a:srgbClr val="FFFFFF"/>
        </a:accent3>
        <a:accent4>
          <a:srgbClr val="060606"/>
        </a:accent4>
        <a:accent5>
          <a:srgbClr val="FFFFCA"/>
        </a:accent5>
        <a:accent6>
          <a:srgbClr val="E7B95C"/>
        </a:accent6>
        <a:hlink>
          <a:srgbClr val="0066FF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2">
        <a:dk1>
          <a:srgbClr val="333399"/>
        </a:dk1>
        <a:lt1>
          <a:srgbClr val="ADD3AF"/>
        </a:lt1>
        <a:dk2>
          <a:srgbClr val="D65700"/>
        </a:dk2>
        <a:lt2>
          <a:srgbClr val="B2B2B2"/>
        </a:lt2>
        <a:accent1>
          <a:srgbClr val="B8E9EE"/>
        </a:accent1>
        <a:accent2>
          <a:srgbClr val="FFCC00"/>
        </a:accent2>
        <a:accent3>
          <a:srgbClr val="D3E6D4"/>
        </a:accent3>
        <a:accent4>
          <a:srgbClr val="2A2A82"/>
        </a:accent4>
        <a:accent5>
          <a:srgbClr val="D8F2F5"/>
        </a:accent5>
        <a:accent6>
          <a:srgbClr val="E7B900"/>
        </a:accent6>
        <a:hlink>
          <a:srgbClr val="008080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3">
        <a:dk1>
          <a:srgbClr val="003BB2"/>
        </a:dk1>
        <a:lt1>
          <a:srgbClr val="CCFFCC"/>
        </a:lt1>
        <a:dk2>
          <a:srgbClr val="003366"/>
        </a:dk2>
        <a:lt2>
          <a:srgbClr val="C0C0C0"/>
        </a:lt2>
        <a:accent1>
          <a:srgbClr val="FFFFFF"/>
        </a:accent1>
        <a:accent2>
          <a:srgbClr val="009900"/>
        </a:accent2>
        <a:accent3>
          <a:srgbClr val="E2FFE2"/>
        </a:accent3>
        <a:accent4>
          <a:srgbClr val="003197"/>
        </a:accent4>
        <a:accent5>
          <a:srgbClr val="FFFFFF"/>
        </a:accent5>
        <a:accent6>
          <a:srgbClr val="008A00"/>
        </a:accent6>
        <a:hlink>
          <a:srgbClr val="333399"/>
        </a:hlink>
        <a:folHlink>
          <a:srgbClr val="E4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4">
        <a:dk1>
          <a:srgbClr val="0000CC"/>
        </a:dk1>
        <a:lt1>
          <a:srgbClr val="CCECFF"/>
        </a:lt1>
        <a:dk2>
          <a:srgbClr val="006666"/>
        </a:dk2>
        <a:lt2>
          <a:srgbClr val="C0C0C0"/>
        </a:lt2>
        <a:accent1>
          <a:srgbClr val="FFFF99"/>
        </a:accent1>
        <a:accent2>
          <a:srgbClr val="FFCCFF"/>
        </a:accent2>
        <a:accent3>
          <a:srgbClr val="E2F4FF"/>
        </a:accent3>
        <a:accent4>
          <a:srgbClr val="0000AE"/>
        </a:accent4>
        <a:accent5>
          <a:srgbClr val="FFFFCA"/>
        </a:accent5>
        <a:accent6>
          <a:srgbClr val="E7B9E7"/>
        </a:accent6>
        <a:hlink>
          <a:srgbClr val="CC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5">
        <a:dk1>
          <a:srgbClr val="000000"/>
        </a:dk1>
        <a:lt1>
          <a:srgbClr val="FFFFCC"/>
        </a:lt1>
        <a:dk2>
          <a:srgbClr val="5A5A86"/>
        </a:dk2>
        <a:lt2>
          <a:srgbClr val="C0C0C0"/>
        </a:lt2>
        <a:accent1>
          <a:srgbClr val="D5E9F7"/>
        </a:accent1>
        <a:accent2>
          <a:srgbClr val="FFCC00"/>
        </a:accent2>
        <a:accent3>
          <a:srgbClr val="FFFFE2"/>
        </a:accent3>
        <a:accent4>
          <a:srgbClr val="000000"/>
        </a:accent4>
        <a:accent5>
          <a:srgbClr val="E7F2FA"/>
        </a:accent5>
        <a:accent6>
          <a:srgbClr val="E7B900"/>
        </a:accent6>
        <a:hlink>
          <a:srgbClr val="CC3300"/>
        </a:hlink>
        <a:folHlink>
          <a:srgbClr val="007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6">
        <a:dk1>
          <a:srgbClr val="006666"/>
        </a:dk1>
        <a:lt1>
          <a:srgbClr val="FFECD9"/>
        </a:lt1>
        <a:dk2>
          <a:srgbClr val="000099"/>
        </a:dk2>
        <a:lt2>
          <a:srgbClr val="B2B2B2"/>
        </a:lt2>
        <a:accent1>
          <a:srgbClr val="EAEAEA"/>
        </a:accent1>
        <a:accent2>
          <a:srgbClr val="FF6600"/>
        </a:accent2>
        <a:accent3>
          <a:srgbClr val="FFF4E9"/>
        </a:accent3>
        <a:accent4>
          <a:srgbClr val="005656"/>
        </a:accent4>
        <a:accent5>
          <a:srgbClr val="F3F3F3"/>
        </a:accent5>
        <a:accent6>
          <a:srgbClr val="E75C00"/>
        </a:accent6>
        <a:hlink>
          <a:srgbClr val="0066FF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7">
        <a:dk1>
          <a:srgbClr val="585884"/>
        </a:dk1>
        <a:lt1>
          <a:srgbClr val="DDDDDD"/>
        </a:lt1>
        <a:dk2>
          <a:srgbClr val="000000"/>
        </a:dk2>
        <a:lt2>
          <a:srgbClr val="969696"/>
        </a:lt2>
        <a:accent1>
          <a:srgbClr val="FFFFCC"/>
        </a:accent1>
        <a:accent2>
          <a:srgbClr val="99CC00"/>
        </a:accent2>
        <a:accent3>
          <a:srgbClr val="EBEBEB"/>
        </a:accent3>
        <a:accent4>
          <a:srgbClr val="4A4A70"/>
        </a:accent4>
        <a:accent5>
          <a:srgbClr val="FFFFE2"/>
        </a:accent5>
        <a:accent6>
          <a:srgbClr val="8AB900"/>
        </a:accent6>
        <a:hlink>
          <a:srgbClr val="FF3300"/>
        </a:hlink>
        <a:folHlink>
          <a:srgbClr val="6E3B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砖雕艺术 8">
        <a:dk1>
          <a:srgbClr val="333399"/>
        </a:dk1>
        <a:lt1>
          <a:srgbClr val="FFD9D9"/>
        </a:lt1>
        <a:dk2>
          <a:srgbClr val="00716E"/>
        </a:dk2>
        <a:lt2>
          <a:srgbClr val="C0C0C0"/>
        </a:lt2>
        <a:accent1>
          <a:srgbClr val="AED2BA"/>
        </a:accent1>
        <a:accent2>
          <a:srgbClr val="FF9933"/>
        </a:accent2>
        <a:accent3>
          <a:srgbClr val="FFE9E9"/>
        </a:accent3>
        <a:accent4>
          <a:srgbClr val="2A2A82"/>
        </a:accent4>
        <a:accent5>
          <a:srgbClr val="D3E5D9"/>
        </a:accent5>
        <a:accent6>
          <a:srgbClr val="E78A2D"/>
        </a:accent6>
        <a:hlink>
          <a:srgbClr val="CC330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CDESIGNJ</Template>
  <TotalTime>23851</TotalTime>
  <Words>842</Words>
  <Application>Microsoft Office PowerPoint</Application>
  <PresentationFormat>全屏显示(4:3)</PresentationFormat>
  <Paragraphs>252</Paragraphs>
  <Slides>39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0" baseType="lpstr">
      <vt:lpstr>砖雕艺术</vt:lpstr>
      <vt:lpstr>Search for CLFV at COMET experiment muon to electron conversion</vt:lpstr>
      <vt:lpstr>Outline </vt:lpstr>
      <vt:lpstr>Why Charged Lepton Flavor Violation?</vt:lpstr>
      <vt:lpstr>Standard Model</vt:lpstr>
      <vt:lpstr>Flavor Transitions on Quarks,  Neutrinos, and Charged Leptons</vt:lpstr>
      <vt:lpstr>No SM Contribution in Charged Lepton Flavor Violation (CLFV)</vt:lpstr>
      <vt:lpstr>Predicted by many new physics model</vt:lpstr>
      <vt:lpstr>CLFV History</vt:lpstr>
      <vt:lpstr>Current limits and expected future</vt:lpstr>
      <vt:lpstr>Compare between theory and experiment</vt:lpstr>
      <vt:lpstr>“DNA of New Physics (A.J. Buras) </vt:lpstr>
      <vt:lpstr>COMET: Basic Design</vt:lpstr>
      <vt:lpstr>What is Muon to Electron Conversion?</vt:lpstr>
      <vt:lpstr>Strategy </vt:lpstr>
      <vt:lpstr>µ-e conversion: COMET(E21) at J-PARC</vt:lpstr>
      <vt:lpstr>Phased Approach</vt:lpstr>
      <vt:lpstr>Phased approach</vt:lpstr>
      <vt:lpstr>PowerPoint 演示文稿</vt:lpstr>
      <vt:lpstr>PowerPoint 演示文稿</vt:lpstr>
      <vt:lpstr>Current Status</vt:lpstr>
      <vt:lpstr>COMET Collaboration </vt:lpstr>
      <vt:lpstr>J-PARC layout</vt:lpstr>
      <vt:lpstr>COMET Hall</vt:lpstr>
      <vt:lpstr>Proton beam</vt:lpstr>
      <vt:lpstr>Magnet and target</vt:lpstr>
      <vt:lpstr>Cylindrical drift chamber (CDC)</vt:lpstr>
      <vt:lpstr>Readout &amp; Cosmic ray test</vt:lpstr>
      <vt:lpstr>First cosmic-ray event</vt:lpstr>
      <vt:lpstr>Straw tracker</vt:lpstr>
      <vt:lpstr>ECAL</vt:lpstr>
      <vt:lpstr>Software framework</vt:lpstr>
      <vt:lpstr>Overall Background &amp;  Performance Estimate: Phase-I</vt:lpstr>
      <vt:lpstr>Studies of Phase-II</vt:lpstr>
      <vt:lpstr>Schedule</vt:lpstr>
      <vt:lpstr>Summary</vt:lpstr>
      <vt:lpstr>Thanks!</vt:lpstr>
      <vt:lpstr>Back up slides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unknown</cp:lastModifiedBy>
  <cp:revision>1037</cp:revision>
  <dcterms:created xsi:type="dcterms:W3CDTF">2012-07-18T07:55:25Z</dcterms:created>
  <dcterms:modified xsi:type="dcterms:W3CDTF">2016-08-25T06:35:42Z</dcterms:modified>
</cp:coreProperties>
</file>