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7"/>
  </p:notesMasterIdLst>
  <p:sldIdLst>
    <p:sldId id="256" r:id="rId2"/>
    <p:sldId id="392" r:id="rId3"/>
    <p:sldId id="430" r:id="rId4"/>
    <p:sldId id="429" r:id="rId5"/>
    <p:sldId id="431" r:id="rId6"/>
    <p:sldId id="435" r:id="rId7"/>
    <p:sldId id="437" r:id="rId8"/>
    <p:sldId id="438" r:id="rId9"/>
    <p:sldId id="402" r:id="rId10"/>
    <p:sldId id="442" r:id="rId11"/>
    <p:sldId id="441" r:id="rId12"/>
    <p:sldId id="406" r:id="rId13"/>
    <p:sldId id="452" r:id="rId14"/>
    <p:sldId id="440" r:id="rId15"/>
    <p:sldId id="443" r:id="rId16"/>
    <p:sldId id="444" r:id="rId17"/>
    <p:sldId id="446" r:id="rId18"/>
    <p:sldId id="451" r:id="rId19"/>
    <p:sldId id="405" r:id="rId20"/>
    <p:sldId id="439" r:id="rId21"/>
    <p:sldId id="448" r:id="rId22"/>
    <p:sldId id="329" r:id="rId23"/>
    <p:sldId id="449" r:id="rId24"/>
    <p:sldId id="450" r:id="rId25"/>
    <p:sldId id="447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ngjun Chen" initials="M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543EF-3ECA-411B-B74B-4F208FEB4295}" type="datetimeFigureOut">
              <a:rPr lang="zh-CN" altLang="en-US" smtClean="0"/>
              <a:t>2016-8-23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D6724-DDDD-41D3-831F-1E25B3473D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7455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D6724-DDDD-41D3-831F-1E25B3473D7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371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8192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8192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92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192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8192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92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192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193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193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19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819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81934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9753227-C99B-4AC5-9619-03074364FC08}" type="datetime1">
              <a:rPr lang="zh-CN" altLang="en-US" smtClean="0"/>
              <a:t>2016-8-23</a:t>
            </a:fld>
            <a:endParaRPr lang="zh-CN" altLang="en-US"/>
          </a:p>
        </p:txBody>
      </p:sp>
      <p:sp>
        <p:nvSpPr>
          <p:cNvPr id="8193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8193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CE9889C-A0E5-4657-9FEA-1EF8B18A5C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52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E1D765-48A3-4DE9-A84A-9D22B64B4087}" type="datetime1">
              <a:rPr lang="zh-CN" altLang="en-US" smtClean="0"/>
              <a:t>2016-8-23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9889C-A0E5-4657-9FEA-1EF8B18A5C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96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76ECD6-30C7-4668-BC6F-FC7BB09A6520}" type="datetime1">
              <a:rPr lang="zh-CN" altLang="en-US" smtClean="0"/>
              <a:t>2016-8-23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9889C-A0E5-4657-9FEA-1EF8B18A5C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87942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4CAF06-709F-413B-AC87-68BAFAC8844A}" type="datetime1">
              <a:rPr lang="zh-CN" altLang="en-US" smtClean="0"/>
              <a:t>2016-8-23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9889C-A0E5-4657-9FEA-1EF8B18A5C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53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9F00BD-3C34-4667-B885-1D074A3C4EB2}" type="datetime1">
              <a:rPr lang="zh-CN" altLang="en-US" smtClean="0"/>
              <a:t>2016-8-23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9889C-A0E5-4657-9FEA-1EF8B18A5C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144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583C0B-CE98-427F-9A5D-2433B1DF2FCC}" type="datetime1">
              <a:rPr lang="zh-CN" altLang="en-US" smtClean="0"/>
              <a:t>2016-8-23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9889C-A0E5-4657-9FEA-1EF8B18A5C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4917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1AE651-2135-4A31-B6BE-95CC0E97BFCC}" type="datetime1">
              <a:rPr lang="zh-CN" altLang="en-US" smtClean="0"/>
              <a:t>2016-8-23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9889C-A0E5-4657-9FEA-1EF8B18A5C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41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1679A4-BE8E-45F3-A2C5-6C9C3ADBB2F6}" type="datetime1">
              <a:rPr lang="zh-CN" altLang="en-US" smtClean="0"/>
              <a:t>2016-8-23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9889C-A0E5-4657-9FEA-1EF8B18A5C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591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3722A9-F4AE-4AEC-9B46-E3369234DFF0}" type="datetime1">
              <a:rPr lang="zh-CN" altLang="en-US" smtClean="0"/>
              <a:t>2016-8-23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9889C-A0E5-4657-9FEA-1EF8B18A5C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6392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3382CF-2423-4B93-919B-3C7E393F6452}" type="datetime1">
              <a:rPr lang="zh-CN" altLang="en-US" smtClean="0"/>
              <a:t>2016-8-23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9889C-A0E5-4657-9FEA-1EF8B18A5C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98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2F9DD-515F-47B7-9CF7-C6C77E8AB0A6}" type="datetime1">
              <a:rPr lang="zh-CN" altLang="en-US" smtClean="0"/>
              <a:t>2016-8-23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9889C-A0E5-4657-9FEA-1EF8B18A5C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73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zh-CN" altLang="zh-CN" sz="2400"/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zh-CN" altLang="zh-CN" sz="2400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zh-CN" altLang="zh-CN" sz="2400"/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zh-CN" altLang="zh-CN" sz="2400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zh-CN" altLang="zh-CN" sz="2400"/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zh-CN" altLang="zh-CN" sz="2400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zh-CN" altLang="zh-CN" sz="2400"/>
          </a:p>
        </p:txBody>
      </p:sp>
      <p:sp>
        <p:nvSpPr>
          <p:cNvPr id="809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809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809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宋体" panose="02010600030101010101" pitchFamily="2" charset="-122"/>
              </a:defRPr>
            </a:lvl1pPr>
          </a:lstStyle>
          <a:p>
            <a:fld id="{CB76ECD6-30C7-4668-BC6F-FC7BB09A6520}" type="datetime1">
              <a:rPr lang="zh-CN" altLang="en-US" smtClean="0"/>
              <a:t>2016-8-23</a:t>
            </a:fld>
            <a:endParaRPr lang="zh-CN" altLang="en-US"/>
          </a:p>
        </p:txBody>
      </p:sp>
      <p:sp>
        <p:nvSpPr>
          <p:cNvPr id="809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809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宋体" panose="02010600030101010101" pitchFamily="2" charset="-122"/>
              </a:defRPr>
            </a:lvl1pPr>
          </a:lstStyle>
          <a:p>
            <a:fld id="{7CE9889C-A0E5-4657-9FEA-1EF8B18A5C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50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22297" y="1978344"/>
            <a:ext cx="6788203" cy="2808312"/>
          </a:xfrm>
        </p:spPr>
        <p:txBody>
          <a:bodyPr>
            <a:normAutofit fontScale="90000"/>
          </a:bodyPr>
          <a:lstStyle/>
          <a:p>
            <a:r>
              <a:rPr lang="en-US" altLang="zh-CN" sz="6000" dirty="0" smtClean="0">
                <a:solidFill>
                  <a:schemeClr val="tx2">
                    <a:lumMod val="50000"/>
                  </a:schemeClr>
                </a:solidFill>
                <a:latin typeface="+mj-ea"/>
              </a:rPr>
              <a:t>LHAASO-WCDA</a:t>
            </a:r>
            <a:br>
              <a:rPr lang="en-US" altLang="zh-CN" sz="6000" dirty="0" smtClean="0">
                <a:solidFill>
                  <a:schemeClr val="tx2">
                    <a:lumMod val="50000"/>
                  </a:schemeClr>
                </a:solidFill>
                <a:latin typeface="+mj-ea"/>
              </a:rPr>
            </a:br>
            <a:r>
              <a:rPr lang="zh-CN" altLang="en-US" sz="6000" dirty="0">
                <a:solidFill>
                  <a:schemeClr val="tx2">
                    <a:lumMod val="50000"/>
                  </a:schemeClr>
                </a:solidFill>
                <a:latin typeface="+mj-ea"/>
              </a:rPr>
              <a:t>项目</a:t>
            </a:r>
            <a:r>
              <a:rPr lang="zh-CN" altLang="en-US" sz="6000" dirty="0" smtClean="0">
                <a:solidFill>
                  <a:schemeClr val="tx2">
                    <a:lumMod val="50000"/>
                  </a:schemeClr>
                </a:solidFill>
                <a:latin typeface="+mj-ea"/>
              </a:rPr>
              <a:t>工作进展</a:t>
            </a:r>
            <a:r>
              <a:rPr lang="en-US" altLang="zh-CN" sz="5400" dirty="0" smtClean="0">
                <a:latin typeface="+mj-ea"/>
              </a:rPr>
              <a:t/>
            </a:r>
            <a:br>
              <a:rPr lang="en-US" altLang="zh-CN" sz="5400" dirty="0" smtClean="0">
                <a:latin typeface="+mj-ea"/>
              </a:rPr>
            </a:br>
            <a:r>
              <a:rPr lang="en-US" altLang="zh-CN" sz="5400" dirty="0" smtClean="0"/>
              <a:t/>
            </a:r>
            <a:br>
              <a:rPr lang="en-US" altLang="zh-CN" sz="5400" dirty="0" smtClean="0"/>
            </a:br>
            <a:endParaRPr lang="zh-CN" altLang="en-US" sz="5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2297" y="3749326"/>
            <a:ext cx="3024336" cy="936104"/>
          </a:xfrm>
        </p:spPr>
        <p:txBody>
          <a:bodyPr/>
          <a:lstStyle/>
          <a:p>
            <a:pPr algn="l"/>
            <a:r>
              <a:rPr lang="zh-CN" altLang="en-US" dirty="0" smtClean="0"/>
              <a:t>陈明君</a:t>
            </a:r>
            <a:endParaRPr lang="en-US" altLang="zh-CN" dirty="0" smtClean="0"/>
          </a:p>
          <a:p>
            <a:pPr algn="l"/>
            <a:r>
              <a:rPr lang="en-US" altLang="zh-CN" dirty="0" smtClean="0"/>
              <a:t>2016-8-24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E9889C-A0E5-4657-9FEA-1EF8B18A5C48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297" y="35289"/>
            <a:ext cx="3888432" cy="71977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22297" y="5500843"/>
            <a:ext cx="5955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中国物理学会高能物理分会第十二届全国粒子物理学术</a:t>
            </a:r>
            <a:r>
              <a:rPr lang="zh-CN" altLang="en-US" dirty="0" smtClean="0"/>
              <a:t>会</a:t>
            </a:r>
            <a:endParaRPr lang="en-US" altLang="zh-CN" dirty="0" smtClean="0"/>
          </a:p>
          <a:p>
            <a:r>
              <a:rPr lang="zh-CN" altLang="en-US" dirty="0" smtClean="0"/>
              <a:t>安徽</a:t>
            </a:r>
            <a:r>
              <a:rPr lang="en-US" altLang="zh-CN" dirty="0" smtClean="0">
                <a:latin typeface="Calibri" panose="020F0502020204030204" pitchFamily="34" charset="0"/>
              </a:rPr>
              <a:t>·</a:t>
            </a:r>
            <a:r>
              <a:rPr lang="zh-CN" altLang="en-US" dirty="0" smtClean="0"/>
              <a:t>合肥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6985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74"/>
    </mc:Choice>
    <mc:Fallback xmlns="">
      <p:transition spd="slow" advTm="857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4000" b="1" dirty="0" smtClean="0">
                <a:latin typeface="Cambria" pitchFamily="18" charset="0"/>
              </a:rPr>
              <a:t>光电倍增管</a:t>
            </a:r>
            <a:r>
              <a:rPr lang="en-US" altLang="zh-CN" sz="4000" b="1" dirty="0" smtClean="0">
                <a:latin typeface="Cambria" pitchFamily="18" charset="0"/>
              </a:rPr>
              <a:t>PMT</a:t>
            </a:r>
            <a:endParaRPr lang="zh-CN" altLang="en-US" sz="4000" b="1" dirty="0">
              <a:latin typeface="Cambria" pitchFamily="18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AF96-AEFC-480D-BF47-7CD75D9698E0}" type="datetime1">
              <a:rPr lang="zh-CN" altLang="en-US" smtClean="0"/>
              <a:t>2016-8-23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11560" y="2348880"/>
            <a:ext cx="2031325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dirty="0"/>
              <a:t>较大的接收光面积</a:t>
            </a:r>
            <a:endParaRPr lang="en-US" altLang="zh-CN" dirty="0"/>
          </a:p>
          <a:p>
            <a:r>
              <a:rPr lang="zh-CN" altLang="en-US" dirty="0" smtClean="0"/>
              <a:t>单光电子分辨</a:t>
            </a:r>
            <a:endParaRPr lang="en-US" altLang="zh-CN" dirty="0" smtClean="0"/>
          </a:p>
          <a:p>
            <a:r>
              <a:rPr lang="zh-CN" altLang="en-US" dirty="0" smtClean="0"/>
              <a:t>大动态范围</a:t>
            </a:r>
            <a:endParaRPr lang="en-US" altLang="zh-CN" dirty="0" smtClean="0"/>
          </a:p>
          <a:p>
            <a:r>
              <a:rPr lang="zh-CN" altLang="en-US" dirty="0" smtClean="0"/>
              <a:t>高时间性能</a:t>
            </a:r>
            <a:endParaRPr lang="en-US" altLang="zh-CN" dirty="0" smtClean="0"/>
          </a:p>
          <a:p>
            <a:r>
              <a:rPr lang="zh-CN" altLang="en-US" dirty="0" smtClean="0"/>
              <a:t>低噪声率</a:t>
            </a:r>
            <a:endParaRPr lang="zh-CN" altLang="en-US" dirty="0"/>
          </a:p>
        </p:txBody>
      </p:sp>
      <p:sp>
        <p:nvSpPr>
          <p:cNvPr id="9" name="右箭头 8"/>
          <p:cNvSpPr/>
          <p:nvPr/>
        </p:nvSpPr>
        <p:spPr bwMode="auto">
          <a:xfrm>
            <a:off x="2779018" y="2852936"/>
            <a:ext cx="576064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413517" y="2348880"/>
            <a:ext cx="2647263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8</a:t>
            </a:r>
            <a:r>
              <a:rPr lang="zh-CN" altLang="en-US" dirty="0" smtClean="0"/>
              <a:t>寸</a:t>
            </a:r>
            <a:r>
              <a:rPr lang="en-US" altLang="zh-CN" dirty="0" smtClean="0"/>
              <a:t>/9</a:t>
            </a:r>
            <a:r>
              <a:rPr lang="zh-CN" altLang="en-US" dirty="0" smtClean="0"/>
              <a:t>寸的</a:t>
            </a:r>
            <a:r>
              <a:rPr lang="en-US" altLang="zh-CN" dirty="0" smtClean="0"/>
              <a:t>PMT</a:t>
            </a:r>
          </a:p>
          <a:p>
            <a:r>
              <a:rPr lang="zh-CN" altLang="en-US" dirty="0" smtClean="0"/>
              <a:t>峰谷比大于</a:t>
            </a:r>
            <a:r>
              <a:rPr lang="en-US" altLang="zh-CN" dirty="0"/>
              <a:t>2</a:t>
            </a:r>
            <a:endParaRPr lang="en-US" altLang="zh-CN" dirty="0" smtClean="0"/>
          </a:p>
          <a:p>
            <a:r>
              <a:rPr lang="zh-CN" altLang="en-US" dirty="0" smtClean="0"/>
              <a:t>阳极打拿极双读出</a:t>
            </a:r>
            <a:endParaRPr lang="en-US" altLang="zh-CN" dirty="0" smtClean="0"/>
          </a:p>
          <a:p>
            <a:r>
              <a:rPr lang="en-US" altLang="zh-CN" dirty="0" smtClean="0"/>
              <a:t>TTS</a:t>
            </a:r>
            <a:r>
              <a:rPr lang="zh-CN" altLang="en-US" dirty="0" smtClean="0"/>
              <a:t>较小，上升时间较短</a:t>
            </a:r>
            <a:endParaRPr lang="en-US" altLang="zh-CN" dirty="0" smtClean="0"/>
          </a:p>
          <a:p>
            <a:r>
              <a:rPr lang="zh-CN" altLang="en-US" dirty="0"/>
              <a:t>噪声</a:t>
            </a:r>
            <a:r>
              <a:rPr lang="zh-CN" altLang="en-US" dirty="0" smtClean="0"/>
              <a:t>率较小</a:t>
            </a:r>
            <a:endParaRPr lang="zh-CN" altLang="en-US" dirty="0"/>
          </a:p>
        </p:txBody>
      </p:sp>
      <p:sp>
        <p:nvSpPr>
          <p:cNvPr id="11" name="右箭头 10"/>
          <p:cNvSpPr/>
          <p:nvPr/>
        </p:nvSpPr>
        <p:spPr bwMode="auto">
          <a:xfrm>
            <a:off x="6158064" y="2779792"/>
            <a:ext cx="576064" cy="4320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31412" y="2395651"/>
            <a:ext cx="2164375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dirty="0" smtClean="0"/>
              <a:t>候选管型：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日本滨松</a:t>
            </a:r>
            <a:r>
              <a:rPr lang="en-US" altLang="zh-CN" dirty="0" smtClean="0"/>
              <a:t>R5912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北京滨松</a:t>
            </a:r>
            <a:r>
              <a:rPr lang="en-US" altLang="zh-CN" dirty="0" smtClean="0"/>
              <a:t>CR365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海南展创</a:t>
            </a:r>
            <a:r>
              <a:rPr lang="en-US" altLang="zh-CN" dirty="0" smtClean="0"/>
              <a:t>XP1805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611560" y="4148636"/>
            <a:ext cx="8174033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dirty="0" smtClean="0"/>
              <a:t>推进</a:t>
            </a:r>
            <a:r>
              <a:rPr lang="en-US" altLang="zh-CN" dirty="0" smtClean="0"/>
              <a:t>PMT</a:t>
            </a:r>
            <a:r>
              <a:rPr lang="zh-CN" altLang="en-US" dirty="0" smtClean="0"/>
              <a:t>国产化工作：</a:t>
            </a:r>
            <a:endParaRPr lang="en-US" altLang="zh-CN" dirty="0" smtClean="0"/>
          </a:p>
          <a:p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北京滨</a:t>
            </a:r>
            <a:r>
              <a:rPr lang="zh-CN" altLang="en-US" dirty="0" smtClean="0"/>
              <a:t>松，全套</a:t>
            </a:r>
            <a:r>
              <a:rPr lang="zh-CN" altLang="en-US" dirty="0" smtClean="0"/>
              <a:t>引进日本滨松</a:t>
            </a:r>
            <a:r>
              <a:rPr lang="en-US" altLang="zh-CN" dirty="0" smtClean="0"/>
              <a:t>R5912</a:t>
            </a:r>
            <a:r>
              <a:rPr lang="zh-CN" altLang="en-US" dirty="0" smtClean="0"/>
              <a:t>生产技术，已经完成</a:t>
            </a:r>
            <a:r>
              <a:rPr lang="en-US" altLang="zh-CN" dirty="0" smtClean="0"/>
              <a:t>3</a:t>
            </a:r>
            <a:r>
              <a:rPr lang="zh-CN" altLang="en-US" dirty="0" smtClean="0"/>
              <a:t>个批量规模试制；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海南展创，自去年以来已生产</a:t>
            </a:r>
            <a:r>
              <a:rPr lang="en-US" altLang="zh-CN" dirty="0" smtClean="0"/>
              <a:t>100</a:t>
            </a:r>
            <a:r>
              <a:rPr lang="zh-CN" altLang="en-US" dirty="0" smtClean="0"/>
              <a:t>只量级以上</a:t>
            </a:r>
            <a:r>
              <a:rPr lang="en-US" altLang="zh-CN" dirty="0" smtClean="0"/>
              <a:t>XP1805</a:t>
            </a:r>
            <a:r>
              <a:rPr lang="zh-CN" altLang="en-US" dirty="0" smtClean="0"/>
              <a:t>，性能逐渐稳定达标；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北方夜视，正在大力推进</a:t>
            </a:r>
            <a:r>
              <a:rPr lang="en-US" altLang="zh-CN" dirty="0" smtClean="0"/>
              <a:t>20</a:t>
            </a:r>
            <a:r>
              <a:rPr lang="zh-CN" altLang="en-US" dirty="0" smtClean="0"/>
              <a:t>寸</a:t>
            </a:r>
            <a:r>
              <a:rPr lang="en-US" altLang="zh-CN" dirty="0" smtClean="0"/>
              <a:t>MCP-PMT</a:t>
            </a:r>
            <a:r>
              <a:rPr lang="zh-CN" altLang="en-US" dirty="0" smtClean="0"/>
              <a:t>性能改进，基本满足</a:t>
            </a:r>
            <a:r>
              <a:rPr lang="zh-CN" altLang="en-US" dirty="0"/>
              <a:t>要求</a:t>
            </a:r>
            <a:r>
              <a:rPr lang="zh-CN" altLang="en-US" dirty="0" smtClean="0"/>
              <a:t>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15832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4000" b="1" dirty="0" smtClean="0">
                <a:latin typeface="Cambria" pitchFamily="18" charset="0"/>
              </a:rPr>
              <a:t>前端电子学</a:t>
            </a:r>
            <a:endParaRPr lang="zh-CN" altLang="en-US" sz="4000" b="1" dirty="0">
              <a:latin typeface="Cambria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3826" y="4581128"/>
            <a:ext cx="8229600" cy="144016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400" dirty="0" smtClean="0">
                <a:latin typeface="Cambria" pitchFamily="18" charset="0"/>
              </a:rPr>
              <a:t>单路</a:t>
            </a:r>
            <a:r>
              <a:rPr lang="en-US" altLang="zh-CN" sz="2400" dirty="0" smtClean="0">
                <a:latin typeface="Cambria" pitchFamily="18" charset="0"/>
              </a:rPr>
              <a:t>PMT</a:t>
            </a:r>
            <a:r>
              <a:rPr lang="zh-CN" altLang="en-US" sz="2400" dirty="0" smtClean="0">
                <a:latin typeface="Cambria" pitchFamily="18" charset="0"/>
              </a:rPr>
              <a:t>计数率约</a:t>
            </a:r>
            <a:r>
              <a:rPr lang="en-US" altLang="zh-CN" sz="2400" dirty="0" smtClean="0">
                <a:latin typeface="Cambria" pitchFamily="18" charset="0"/>
              </a:rPr>
              <a:t>50KHz</a:t>
            </a:r>
            <a:r>
              <a:rPr lang="zh-CN" altLang="en-US" sz="2400" dirty="0" smtClean="0">
                <a:latin typeface="Cambria" pitchFamily="18" charset="0"/>
              </a:rPr>
              <a:t>；</a:t>
            </a:r>
            <a:endParaRPr lang="en-US" altLang="zh-CN" sz="2400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400" dirty="0" smtClean="0">
                <a:latin typeface="Cambria" pitchFamily="18" charset="0"/>
              </a:rPr>
              <a:t>PMT</a:t>
            </a:r>
            <a:r>
              <a:rPr lang="zh-CN" altLang="en-US" sz="2400" dirty="0" smtClean="0">
                <a:latin typeface="Cambria" pitchFamily="18" charset="0"/>
              </a:rPr>
              <a:t>输出阳极打拿极两路信号，一个电子学板接收</a:t>
            </a:r>
            <a:r>
              <a:rPr lang="en-US" altLang="zh-CN" sz="2400" dirty="0" smtClean="0">
                <a:latin typeface="Cambria" pitchFamily="18" charset="0"/>
              </a:rPr>
              <a:t>9</a:t>
            </a:r>
            <a:r>
              <a:rPr lang="zh-CN" altLang="en-US" sz="2400" dirty="0" smtClean="0">
                <a:latin typeface="Cambria" pitchFamily="18" charset="0"/>
              </a:rPr>
              <a:t>个</a:t>
            </a:r>
            <a:r>
              <a:rPr lang="en-US" altLang="zh-CN" sz="2400" dirty="0" smtClean="0">
                <a:latin typeface="Cambria" pitchFamily="18" charset="0"/>
              </a:rPr>
              <a:t>PMT</a:t>
            </a:r>
            <a:r>
              <a:rPr lang="zh-CN" altLang="en-US" sz="2400" dirty="0" smtClean="0">
                <a:latin typeface="Cambria" pitchFamily="18" charset="0"/>
              </a:rPr>
              <a:t>信号；</a:t>
            </a:r>
            <a:endParaRPr lang="en-US" altLang="zh-CN" sz="2400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400" dirty="0" smtClean="0">
                <a:latin typeface="Cambria" pitchFamily="18" charset="0"/>
              </a:rPr>
              <a:t>采用无</a:t>
            </a:r>
            <a:r>
              <a:rPr lang="zh-CN" altLang="en-US" sz="2400" dirty="0" smtClean="0">
                <a:latin typeface="Cambria" pitchFamily="18" charset="0"/>
              </a:rPr>
              <a:t>触发</a:t>
            </a:r>
            <a:r>
              <a:rPr lang="en-US" altLang="zh-CN" sz="2400" dirty="0" smtClean="0">
                <a:latin typeface="Cambria" pitchFamily="18" charset="0"/>
              </a:rPr>
              <a:t>(</a:t>
            </a:r>
            <a:r>
              <a:rPr lang="en-US" altLang="zh-CN" sz="2400" dirty="0" err="1" smtClean="0">
                <a:latin typeface="Cambria" pitchFamily="18" charset="0"/>
              </a:rPr>
              <a:t>triggerless</a:t>
            </a:r>
            <a:r>
              <a:rPr lang="en-US" altLang="zh-CN" sz="2400" dirty="0" smtClean="0">
                <a:latin typeface="Cambria" pitchFamily="18" charset="0"/>
              </a:rPr>
              <a:t>)</a:t>
            </a:r>
            <a:r>
              <a:rPr lang="zh-CN" altLang="en-US" sz="2400" dirty="0" smtClean="0">
                <a:latin typeface="Cambria" pitchFamily="18" charset="0"/>
              </a:rPr>
              <a:t>模式</a:t>
            </a:r>
            <a:r>
              <a:rPr lang="zh-CN" altLang="en-US" sz="2400" dirty="0" smtClean="0">
                <a:latin typeface="Cambria" pitchFamily="18" charset="0"/>
              </a:rPr>
              <a:t>取数；</a:t>
            </a:r>
            <a:endParaRPr lang="en-US" altLang="zh-CN" sz="2400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400" dirty="0" smtClean="0">
                <a:latin typeface="Cambria" pitchFamily="18" charset="0"/>
              </a:rPr>
              <a:t>前端电子学系统进行电荷、时间测量；</a:t>
            </a:r>
            <a:endParaRPr lang="en-US" altLang="zh-CN" sz="2400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400" dirty="0" smtClean="0">
                <a:latin typeface="Cambria" pitchFamily="18" charset="0"/>
              </a:rPr>
              <a:t>电荷测量 </a:t>
            </a:r>
            <a:r>
              <a:rPr lang="en-US" altLang="zh-CN" sz="2400" dirty="0" smtClean="0">
                <a:latin typeface="Cambria" pitchFamily="18" charset="0"/>
              </a:rPr>
              <a:t>/ ADC : RC</a:t>
            </a:r>
            <a:r>
              <a:rPr lang="en-US" altLang="zh-CN" sz="2400" baseline="30000" dirty="0" smtClean="0">
                <a:latin typeface="Cambria" pitchFamily="18" charset="0"/>
              </a:rPr>
              <a:t>2</a:t>
            </a:r>
            <a:r>
              <a:rPr lang="zh-CN" altLang="en-US" sz="2400" dirty="0" smtClean="0">
                <a:latin typeface="Cambria" pitchFamily="18" charset="0"/>
              </a:rPr>
              <a:t>成形，</a:t>
            </a:r>
            <a:r>
              <a:rPr lang="en-US" altLang="zh-CN" sz="2400" dirty="0" smtClean="0">
                <a:latin typeface="Cambria" pitchFamily="18" charset="0"/>
              </a:rPr>
              <a:t>FPGA</a:t>
            </a:r>
            <a:r>
              <a:rPr lang="zh-CN" altLang="en-US" sz="2400" dirty="0" smtClean="0">
                <a:latin typeface="Cambria" pitchFamily="18" charset="0"/>
              </a:rPr>
              <a:t>寻峰；</a:t>
            </a:r>
            <a:endParaRPr lang="en-US" altLang="zh-CN" sz="2400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400" dirty="0" smtClean="0">
                <a:latin typeface="Cambria" pitchFamily="18" charset="0"/>
              </a:rPr>
              <a:t>时间测量 </a:t>
            </a:r>
            <a:r>
              <a:rPr lang="en-US" altLang="zh-CN" sz="2400" dirty="0" smtClean="0">
                <a:latin typeface="Cambria" pitchFamily="18" charset="0"/>
              </a:rPr>
              <a:t>/ TDC : </a:t>
            </a:r>
            <a:r>
              <a:rPr lang="zh-CN" altLang="en-US" sz="2400" dirty="0" smtClean="0">
                <a:latin typeface="Cambria" pitchFamily="18" charset="0"/>
              </a:rPr>
              <a:t>前沿甄别，</a:t>
            </a:r>
            <a:r>
              <a:rPr lang="zh-CN" altLang="en-US" sz="2400" dirty="0" smtClean="0">
                <a:latin typeface="Cambria" pitchFamily="18" charset="0"/>
              </a:rPr>
              <a:t>精度</a:t>
            </a:r>
            <a:r>
              <a:rPr lang="en-US" altLang="zh-CN" sz="2400" dirty="0" smtClean="0">
                <a:latin typeface="Cambria" pitchFamily="18" charset="0"/>
              </a:rPr>
              <a:t>&lt;0.5ns</a:t>
            </a:r>
            <a:r>
              <a:rPr lang="en-US" altLang="zh-CN" sz="2400" dirty="0">
                <a:latin typeface="Cambria" pitchFamily="18" charset="0"/>
              </a:rPr>
              <a:t>.</a:t>
            </a:r>
            <a:endParaRPr lang="en-US" altLang="zh-CN" sz="2400" dirty="0" smtClean="0">
              <a:latin typeface="Cambria" pitchFamily="18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F38A6-B21F-4139-81F6-B0D757218638}" type="datetime1">
              <a:rPr lang="zh-CN" altLang="en-US" smtClean="0"/>
              <a:t>2016-8-23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8194" name="图片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408305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495316"/>
              </p:ext>
            </p:extLst>
          </p:nvPr>
        </p:nvGraphicFramePr>
        <p:xfrm>
          <a:off x="5011116" y="2290166"/>
          <a:ext cx="4025379" cy="149887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694603"/>
                <a:gridCol w="2330776"/>
              </a:tblGrid>
              <a:tr h="214357">
                <a:tc>
                  <a:txBody>
                    <a:bodyPr/>
                    <a:lstStyle/>
                    <a:p>
                      <a:pPr indent="266700" algn="ctr">
                        <a:lnSpc>
                          <a:spcPts val="1600"/>
                        </a:lnSpc>
                        <a:spcBef>
                          <a:spcPts val="390"/>
                        </a:spcBef>
                        <a:spcAft>
                          <a:spcPts val="390"/>
                        </a:spcAft>
                      </a:pPr>
                      <a:r>
                        <a:rPr lang="zh-CN" sz="1050" kern="100" dirty="0">
                          <a:effectLst/>
                        </a:rPr>
                        <a:t>设计需求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ts val="1600"/>
                        </a:lnSpc>
                        <a:spcBef>
                          <a:spcPts val="390"/>
                        </a:spcBef>
                        <a:spcAft>
                          <a:spcPts val="390"/>
                        </a:spcAft>
                      </a:pPr>
                      <a:r>
                        <a:rPr lang="zh-CN" sz="1050" kern="100">
                          <a:effectLst/>
                        </a:rPr>
                        <a:t>电子学指标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13545">
                <a:tc>
                  <a:txBody>
                    <a:bodyPr/>
                    <a:lstStyle/>
                    <a:p>
                      <a:pPr indent="266700" algn="just">
                        <a:lnSpc>
                          <a:spcPts val="1600"/>
                        </a:lnSpc>
                        <a:spcBef>
                          <a:spcPts val="390"/>
                        </a:spcBef>
                        <a:spcAft>
                          <a:spcPts val="390"/>
                        </a:spcAft>
                      </a:pPr>
                      <a:r>
                        <a:rPr lang="zh-CN" sz="1050" b="0" kern="100">
                          <a:effectLst/>
                        </a:rPr>
                        <a:t>时间测量分辨率（</a:t>
                      </a:r>
                      <a:r>
                        <a:rPr lang="en-US" sz="1050" b="0" kern="100">
                          <a:effectLst/>
                        </a:rPr>
                        <a:t>Bin</a:t>
                      </a:r>
                      <a:r>
                        <a:rPr lang="zh-CN" sz="1050" b="0" kern="100">
                          <a:effectLst/>
                        </a:rPr>
                        <a:t>）</a:t>
                      </a:r>
                      <a:endParaRPr lang="zh-CN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just">
                        <a:lnSpc>
                          <a:spcPts val="1600"/>
                        </a:lnSpc>
                        <a:spcBef>
                          <a:spcPts val="390"/>
                        </a:spcBef>
                        <a:spcAft>
                          <a:spcPts val="390"/>
                        </a:spcAft>
                      </a:pPr>
                      <a:r>
                        <a:rPr lang="en-US" sz="1050" b="0" kern="100" dirty="0">
                          <a:effectLst/>
                        </a:rPr>
                        <a:t>&lt;1 ns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13545">
                <a:tc>
                  <a:txBody>
                    <a:bodyPr/>
                    <a:lstStyle/>
                    <a:p>
                      <a:pPr indent="266700" algn="just">
                        <a:lnSpc>
                          <a:spcPts val="1600"/>
                        </a:lnSpc>
                        <a:spcBef>
                          <a:spcPts val="390"/>
                        </a:spcBef>
                        <a:spcAft>
                          <a:spcPts val="390"/>
                        </a:spcAft>
                      </a:pPr>
                      <a:r>
                        <a:rPr lang="zh-CN" sz="1050" b="0" kern="100">
                          <a:effectLst/>
                        </a:rPr>
                        <a:t>时间测量精度（</a:t>
                      </a:r>
                      <a:r>
                        <a:rPr lang="en-US" sz="1050" b="0" kern="100">
                          <a:effectLst/>
                        </a:rPr>
                        <a:t>RMS</a:t>
                      </a:r>
                      <a:r>
                        <a:rPr lang="zh-CN" sz="1050" b="0" kern="100">
                          <a:effectLst/>
                        </a:rPr>
                        <a:t>）</a:t>
                      </a:r>
                      <a:endParaRPr lang="zh-CN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just">
                        <a:lnSpc>
                          <a:spcPts val="1600"/>
                        </a:lnSpc>
                        <a:spcBef>
                          <a:spcPts val="390"/>
                        </a:spcBef>
                        <a:spcAft>
                          <a:spcPts val="390"/>
                        </a:spcAft>
                      </a:pPr>
                      <a:r>
                        <a:rPr lang="en-US" sz="1050" b="0" kern="100">
                          <a:effectLst/>
                        </a:rPr>
                        <a:t>&lt;0.5 ns</a:t>
                      </a:r>
                      <a:endParaRPr lang="zh-CN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14357">
                <a:tc>
                  <a:txBody>
                    <a:bodyPr/>
                    <a:lstStyle/>
                    <a:p>
                      <a:pPr indent="266700" algn="just">
                        <a:lnSpc>
                          <a:spcPts val="1600"/>
                        </a:lnSpc>
                        <a:spcBef>
                          <a:spcPts val="390"/>
                        </a:spcBef>
                        <a:spcAft>
                          <a:spcPts val="390"/>
                        </a:spcAft>
                      </a:pPr>
                      <a:r>
                        <a:rPr lang="zh-CN" sz="1050" b="0" kern="100">
                          <a:effectLst/>
                        </a:rPr>
                        <a:t>时间测量动态范围</a:t>
                      </a:r>
                      <a:endParaRPr lang="zh-CN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just">
                        <a:lnSpc>
                          <a:spcPts val="1600"/>
                        </a:lnSpc>
                        <a:spcBef>
                          <a:spcPts val="390"/>
                        </a:spcBef>
                        <a:spcAft>
                          <a:spcPts val="390"/>
                        </a:spcAft>
                      </a:pPr>
                      <a:r>
                        <a:rPr lang="en-US" sz="1050" b="0" kern="100" dirty="0" smtClean="0">
                          <a:effectLst/>
                        </a:rPr>
                        <a:t>2000</a:t>
                      </a:r>
                      <a:r>
                        <a:rPr lang="en-US" altLang="zh-CN" sz="1050" b="0" kern="100" dirty="0" smtClean="0">
                          <a:effectLst/>
                        </a:rPr>
                        <a:t>ns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14357">
                <a:tc>
                  <a:txBody>
                    <a:bodyPr/>
                    <a:lstStyle/>
                    <a:p>
                      <a:pPr indent="266700" algn="just">
                        <a:lnSpc>
                          <a:spcPts val="1600"/>
                        </a:lnSpc>
                        <a:spcBef>
                          <a:spcPts val="390"/>
                        </a:spcBef>
                        <a:spcAft>
                          <a:spcPts val="390"/>
                        </a:spcAft>
                      </a:pPr>
                      <a:r>
                        <a:rPr lang="zh-CN" sz="1050" b="0" kern="100">
                          <a:effectLst/>
                        </a:rPr>
                        <a:t>电荷测量动态范围</a:t>
                      </a:r>
                      <a:endParaRPr lang="zh-CN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just"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ts val="390"/>
                        </a:spcAft>
                      </a:pPr>
                      <a:r>
                        <a:rPr lang="en-US" sz="1050" b="0" kern="100" dirty="0" smtClean="0">
                          <a:effectLst/>
                        </a:rPr>
                        <a:t>S.PE</a:t>
                      </a:r>
                      <a:r>
                        <a:rPr lang="en-US" sz="1050" b="0" kern="0" dirty="0" smtClean="0">
                          <a:effectLst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1050" b="0" kern="100" dirty="0">
                          <a:effectLst/>
                        </a:rPr>
                        <a:t>4000 PE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14357">
                <a:tc>
                  <a:txBody>
                    <a:bodyPr/>
                    <a:lstStyle/>
                    <a:p>
                      <a:pPr indent="266700" algn="just">
                        <a:lnSpc>
                          <a:spcPts val="1600"/>
                        </a:lnSpc>
                        <a:spcBef>
                          <a:spcPts val="390"/>
                        </a:spcBef>
                        <a:spcAft>
                          <a:spcPts val="390"/>
                        </a:spcAft>
                      </a:pPr>
                      <a:r>
                        <a:rPr lang="zh-CN" sz="1050" b="0" kern="100">
                          <a:effectLst/>
                        </a:rPr>
                        <a:t>电荷测量精度</a:t>
                      </a:r>
                      <a:endParaRPr lang="zh-CN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just">
                        <a:lnSpc>
                          <a:spcPts val="1600"/>
                        </a:lnSpc>
                        <a:spcBef>
                          <a:spcPts val="390"/>
                        </a:spcBef>
                        <a:spcAft>
                          <a:spcPts val="390"/>
                        </a:spcAft>
                      </a:pPr>
                      <a:r>
                        <a:rPr lang="en-US" sz="1050" b="0" kern="100" dirty="0">
                          <a:effectLst/>
                        </a:rPr>
                        <a:t>30%@</a:t>
                      </a:r>
                      <a:r>
                        <a:rPr lang="en-US" sz="1050" b="0" kern="100" dirty="0" smtClean="0">
                          <a:effectLst/>
                        </a:rPr>
                        <a:t>S.PE</a:t>
                      </a:r>
                      <a:r>
                        <a:rPr lang="zh-CN" sz="1050" b="0" kern="100" dirty="0">
                          <a:effectLst/>
                        </a:rPr>
                        <a:t>，</a:t>
                      </a:r>
                      <a:r>
                        <a:rPr lang="en-US" sz="1050" b="0" kern="100" dirty="0">
                          <a:effectLst/>
                        </a:rPr>
                        <a:t>3%@4000 PE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14357">
                <a:tc>
                  <a:txBody>
                    <a:bodyPr/>
                    <a:lstStyle/>
                    <a:p>
                      <a:pPr indent="266700" algn="just">
                        <a:lnSpc>
                          <a:spcPts val="1600"/>
                        </a:lnSpc>
                        <a:spcBef>
                          <a:spcPts val="390"/>
                        </a:spcBef>
                        <a:spcAft>
                          <a:spcPts val="390"/>
                        </a:spcAft>
                      </a:pPr>
                      <a:r>
                        <a:rPr lang="zh-CN" sz="1050" b="0" kern="100">
                          <a:effectLst/>
                        </a:rPr>
                        <a:t>通道数</a:t>
                      </a:r>
                      <a:endParaRPr lang="zh-CN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just">
                        <a:lnSpc>
                          <a:spcPts val="1600"/>
                        </a:lnSpc>
                        <a:spcBef>
                          <a:spcPts val="390"/>
                        </a:spcBef>
                        <a:spcAft>
                          <a:spcPts val="390"/>
                        </a:spcAft>
                      </a:pPr>
                      <a:r>
                        <a:rPr lang="en-US" sz="1050" b="0" kern="100" dirty="0">
                          <a:effectLst/>
                        </a:rPr>
                        <a:t>3000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591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灯片编号占位符 3"/>
          <p:cNvSpPr>
            <a:spLocks noGrp="1"/>
          </p:cNvSpPr>
          <p:nvPr>
            <p:ph type="sldNum" sz="quarter" idx="12"/>
          </p:nvPr>
        </p:nvSpPr>
        <p:spPr bwMode="auto">
          <a:xfrm>
            <a:off x="7452320" y="5859733"/>
            <a:ext cx="1981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fld id="{961EDC6E-C3BD-4BA6-9AD3-81C4A82CA1C1}" type="slidenum">
              <a:rPr lang="zh-CN" altLang="en-US" smtClean="0">
                <a:solidFill>
                  <a:schemeClr val="bg1"/>
                </a:solidFill>
              </a:rPr>
              <a:pPr eaLnBrk="1" hangingPunct="1"/>
              <a:t>12</a:t>
            </a:fld>
            <a:endParaRPr lang="zh-CN" altLang="en-US" dirty="0" smtClean="0">
              <a:solidFill>
                <a:schemeClr val="bg1"/>
              </a:solidFill>
            </a:endParaRPr>
          </a:p>
        </p:txBody>
      </p:sp>
      <p:pic>
        <p:nvPicPr>
          <p:cNvPr id="16389" name="图片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3468" y="3982763"/>
            <a:ext cx="2314575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Box 4"/>
          <p:cNvSpPr txBox="1">
            <a:spLocks noChangeArrowheads="1"/>
          </p:cNvSpPr>
          <p:nvPr/>
        </p:nvSpPr>
        <p:spPr bwMode="auto">
          <a:xfrm>
            <a:off x="1195650" y="973196"/>
            <a:ext cx="3272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4000" b="1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电荷刻度</a:t>
            </a:r>
            <a:r>
              <a:rPr lang="zh-CN" altLang="en-US" sz="4000" b="1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系统</a:t>
            </a:r>
            <a:endParaRPr lang="zh-CN" altLang="en-US" sz="40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4731" y="2341348"/>
            <a:ext cx="327205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600" dirty="0" smtClean="0">
                <a:latin typeface="Times New Roman" pitchFamily="18" charset="0"/>
                <a:cs typeface="Times New Roman" pitchFamily="18" charset="0"/>
              </a:rPr>
              <a:t>电荷刻度，两个固定电荷点：</a:t>
            </a:r>
            <a:endParaRPr lang="en-US" altLang="zh-CN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600" dirty="0" smtClean="0">
                <a:latin typeface="Times New Roman" pitchFamily="18" charset="0"/>
                <a:cs typeface="Times New Roman" pitchFamily="18" charset="0"/>
              </a:rPr>
              <a:t>低量程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S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ingle photon-electron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高量程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3</a:t>
            </a:r>
            <a:r>
              <a:rPr lang="en-US" altLang="zh-CN" sz="1600" baseline="30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</a:t>
            </a:r>
            <a:r>
              <a:rPr lang="en-US" altLang="zh-CN" sz="1600" baseline="30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u-peak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7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4540" y="2473020"/>
            <a:ext cx="3576638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TextBox 7"/>
          <p:cNvSpPr txBox="1">
            <a:spLocks noChangeArrowheads="1"/>
          </p:cNvSpPr>
          <p:nvPr/>
        </p:nvSpPr>
        <p:spPr bwMode="auto">
          <a:xfrm>
            <a:off x="1979712" y="3483495"/>
            <a:ext cx="14620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/>
              <a:t>SPE spectrum</a:t>
            </a:r>
          </a:p>
          <a:p>
            <a:pPr eaLnBrk="1" hangingPunct="1"/>
            <a:endParaRPr lang="zh-CN" altLang="en-US" dirty="0"/>
          </a:p>
        </p:txBody>
      </p:sp>
      <p:sp>
        <p:nvSpPr>
          <p:cNvPr id="9" name="椭圆 8"/>
          <p:cNvSpPr/>
          <p:nvPr/>
        </p:nvSpPr>
        <p:spPr>
          <a:xfrm>
            <a:off x="6246639" y="3172345"/>
            <a:ext cx="896938" cy="63500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6091858" y="3982763"/>
            <a:ext cx="309563" cy="2968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401" name="TextBox 13"/>
          <p:cNvSpPr txBox="1">
            <a:spLocks noChangeArrowheads="1"/>
          </p:cNvSpPr>
          <p:nvPr/>
        </p:nvSpPr>
        <p:spPr bwMode="auto">
          <a:xfrm>
            <a:off x="5377149" y="4184596"/>
            <a:ext cx="19426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/>
              <a:t>3</a:t>
            </a:r>
            <a:r>
              <a:rPr lang="en-US" altLang="zh-CN" baseline="30000" dirty="0" smtClean="0"/>
              <a:t>rd</a:t>
            </a:r>
            <a:r>
              <a:rPr lang="en-US" altLang="zh-CN" dirty="0" smtClean="0"/>
              <a:t> </a:t>
            </a:r>
            <a:r>
              <a:rPr lang="en-US" altLang="zh-CN" dirty="0"/>
              <a:t>u-peak position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28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363"/>
    </mc:Choice>
    <mc:Fallback xmlns="">
      <p:transition spd="slow" advTm="16836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  <a:latin typeface="+mj-ea"/>
                <a:cs typeface="Times New Roman" panose="02020603050405020304" pitchFamily="18" charset="0"/>
              </a:rPr>
              <a:t>时间刻度</a:t>
            </a:r>
            <a:r>
              <a:rPr lang="zh-CN" altLang="en-US" b="1" dirty="0" smtClean="0">
                <a:solidFill>
                  <a:schemeClr val="tx2">
                    <a:lumMod val="75000"/>
                  </a:schemeClr>
                </a:solidFill>
                <a:latin typeface="+mj-ea"/>
                <a:cs typeface="Times New Roman" panose="02020603050405020304" pitchFamily="18" charset="0"/>
              </a:rPr>
              <a:t>系统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889C-A0E5-4657-9FEA-1EF8B18A5C48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611560" y="2276872"/>
            <a:ext cx="4779417" cy="64807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1600" dirty="0" smtClean="0">
                <a:latin typeface="Times New Roman" pitchFamily="18" charset="0"/>
                <a:cs typeface="Times New Roman" pitchFamily="18" charset="0"/>
              </a:rPr>
              <a:t>通过分发的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LED+</a:t>
            </a:r>
            <a:r>
              <a:rPr lang="zh-CN" altLang="en-US" sz="1600" dirty="0" smtClean="0">
                <a:latin typeface="Times New Roman" pitchFamily="18" charset="0"/>
                <a:cs typeface="Times New Roman" pitchFamily="18" charset="0"/>
              </a:rPr>
              <a:t>光纤束，对各通道的时间差实时刻度</a:t>
            </a:r>
            <a:endParaRPr lang="en-US" altLang="zh-CN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LED flash frequency: &lt;10Hz </a:t>
            </a:r>
            <a:endParaRPr lang="en-US" altLang="zh-CN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933056"/>
            <a:ext cx="4805461" cy="16931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6016" y="3252453"/>
            <a:ext cx="3218357" cy="234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28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4000" b="1" dirty="0"/>
              <a:t>水质</a:t>
            </a:r>
            <a:r>
              <a:rPr lang="zh-CN" altLang="en-US" sz="4000" b="1" dirty="0" smtClean="0"/>
              <a:t>保持</a:t>
            </a:r>
            <a:endParaRPr lang="zh-CN" altLang="en-US" sz="4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21936" y="2010058"/>
            <a:ext cx="38145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b="1" dirty="0" smtClean="0">
                <a:latin typeface="+mn-ea"/>
              </a:rPr>
              <a:t>水净化系统</a:t>
            </a:r>
            <a:endParaRPr lang="en-US" altLang="zh-CN" sz="2800" b="1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400" dirty="0" smtClean="0">
                <a:latin typeface="+mn-ea"/>
              </a:rPr>
              <a:t>主要污染源 </a:t>
            </a:r>
            <a:r>
              <a:rPr lang="en-US" altLang="zh-CN" sz="2400" dirty="0" smtClean="0">
                <a:latin typeface="+mn-ea"/>
              </a:rPr>
              <a:t>TOC/DOC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CN" sz="2000" dirty="0">
                <a:latin typeface="+mn-ea"/>
              </a:rPr>
              <a:t>U</a:t>
            </a:r>
            <a:r>
              <a:rPr lang="en-US" altLang="zh-CN" sz="2000" dirty="0" smtClean="0">
                <a:latin typeface="+mn-ea"/>
              </a:rPr>
              <a:t>V 185 + 0.22μm</a:t>
            </a:r>
          </a:p>
          <a:p>
            <a:pPr>
              <a:buFont typeface="Wingdings" pitchFamily="2" charset="2"/>
              <a:buChar char="Ø"/>
            </a:pPr>
            <a:r>
              <a:rPr lang="zh-CN" altLang="en-US" sz="2400" dirty="0" smtClean="0">
                <a:latin typeface="+mn-ea"/>
              </a:rPr>
              <a:t>其他污染源</a:t>
            </a:r>
            <a:endParaRPr lang="en-US" altLang="zh-CN" sz="2400" dirty="0" smtClean="0">
              <a:latin typeface="+mn-ea"/>
            </a:endParaRPr>
          </a:p>
          <a:p>
            <a:pPr lvl="1">
              <a:buFont typeface="Wingdings" pitchFamily="2" charset="2"/>
              <a:buChar char="l"/>
            </a:pPr>
            <a:r>
              <a:rPr lang="zh-CN" altLang="en-US" sz="2000" dirty="0" smtClean="0">
                <a:latin typeface="+mn-ea"/>
              </a:rPr>
              <a:t>工业处理方式</a:t>
            </a:r>
            <a:r>
              <a:rPr lang="zh-CN" altLang="en-US" sz="2000" dirty="0">
                <a:latin typeface="+mn-ea"/>
              </a:rPr>
              <a:t>。</a:t>
            </a:r>
            <a:endParaRPr lang="en-US" altLang="zh-CN" sz="2000" dirty="0" smtClean="0">
              <a:latin typeface="+mn-ea"/>
            </a:endParaRPr>
          </a:p>
          <a:p>
            <a:pPr lvl="1">
              <a:buFont typeface="Wingdings" pitchFamily="2" charset="2"/>
              <a:buChar char="l"/>
            </a:pPr>
            <a:endParaRPr lang="en-US" altLang="zh-CN" b="1" dirty="0">
              <a:latin typeface="+mn-ea"/>
            </a:endParaRPr>
          </a:p>
          <a:p>
            <a:pPr marL="0" indent="0">
              <a:buNone/>
            </a:pPr>
            <a:r>
              <a:rPr lang="zh-CN" altLang="en-US" sz="2800" b="1" dirty="0" smtClean="0">
                <a:latin typeface="+mn-ea"/>
              </a:rPr>
              <a:t>水循环</a:t>
            </a:r>
            <a:endParaRPr lang="en-US" altLang="zh-CN" sz="2800" b="1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400" dirty="0" smtClean="0">
                <a:latin typeface="+mn-ea"/>
              </a:rPr>
              <a:t>上回水，下供水；</a:t>
            </a:r>
            <a:endParaRPr lang="en-US" altLang="zh-CN" sz="2400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400" dirty="0">
                <a:latin typeface="+mn-ea"/>
              </a:rPr>
              <a:t>循环</a:t>
            </a:r>
            <a:r>
              <a:rPr lang="zh-CN" altLang="en-US" sz="2400" dirty="0" smtClean="0">
                <a:latin typeface="+mn-ea"/>
              </a:rPr>
              <a:t>速度：</a:t>
            </a:r>
            <a:r>
              <a:rPr lang="en-US" altLang="zh-CN" sz="2400" dirty="0" smtClean="0">
                <a:latin typeface="+mn-ea"/>
              </a:rPr>
              <a:t>1</a:t>
            </a:r>
            <a:r>
              <a:rPr lang="zh-CN" altLang="en-US" sz="2400" dirty="0" smtClean="0">
                <a:latin typeface="+mn-ea"/>
              </a:rPr>
              <a:t>体积</a:t>
            </a:r>
            <a:r>
              <a:rPr lang="en-US" altLang="zh-CN" sz="2400" dirty="0" smtClean="0">
                <a:latin typeface="+mn-ea"/>
              </a:rPr>
              <a:t>/30</a:t>
            </a:r>
            <a:r>
              <a:rPr lang="zh-CN" altLang="en-US" sz="2400" dirty="0" smtClean="0">
                <a:latin typeface="+mn-ea"/>
              </a:rPr>
              <a:t>天</a:t>
            </a:r>
            <a:r>
              <a:rPr lang="zh-CN" altLang="en-US" sz="2400" dirty="0">
                <a:latin typeface="+mn-ea"/>
              </a:rPr>
              <a:t>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26" y="4384169"/>
            <a:ext cx="5040560" cy="206002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4" y="1970869"/>
            <a:ext cx="5040560" cy="2182836"/>
          </a:xfrm>
          <a:prstGeom prst="rect">
            <a:avLst/>
          </a:prstGeom>
        </p:spPr>
      </p:pic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86722-AE0F-4B7A-84D3-21FB6B225650}" type="datetime1">
              <a:rPr lang="zh-CN" altLang="en-US" smtClean="0"/>
              <a:t>2016-8-23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91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wr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107" y="1916411"/>
            <a:ext cx="4982145" cy="480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4000" b="1" dirty="0" smtClean="0">
                <a:latin typeface="Cambria" pitchFamily="18" charset="0"/>
              </a:rPr>
              <a:t>时钟分配与数据传输</a:t>
            </a:r>
            <a:endParaRPr lang="en-US" sz="4000" b="1" dirty="0">
              <a:latin typeface="Cambria" pitchFamily="18" charset="0"/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467544" y="2343252"/>
            <a:ext cx="6192688" cy="3168353"/>
          </a:xfrm>
          <a:prstGeom prst="rect">
            <a:avLst/>
          </a:prstGeom>
          <a:solidFill>
            <a:schemeClr val="bg1"/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76000"/>
              <a:buFont typeface="Wingdings" pitchFamily="2" charset="2"/>
              <a:buChar char="u"/>
              <a:defRPr kumimoji="0" sz="2600" kern="1200">
                <a:solidFill>
                  <a:schemeClr val="tx1"/>
                </a:solidFill>
                <a:latin typeface="Comic Sans MS" pitchFamily="66" charset="0"/>
                <a:ea typeface="+mj-ea"/>
                <a:cs typeface="Tahoma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spcAft>
                <a:spcPts val="200"/>
              </a:spcAft>
              <a:buClr>
                <a:schemeClr val="accent2"/>
              </a:buClr>
              <a:buSzPct val="76000"/>
              <a:buFont typeface="Wingdings" pitchFamily="2" charset="2"/>
              <a:buChar char="n"/>
              <a:defRPr kumimoji="0" sz="2300" kern="1200">
                <a:solidFill>
                  <a:schemeClr val="tx2"/>
                </a:solidFill>
                <a:latin typeface="Comic Sans MS" pitchFamily="66" charset="0"/>
                <a:ea typeface="+mj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spcAft>
                <a:spcPts val="200"/>
              </a:spcAft>
              <a:buClr>
                <a:schemeClr val="bg1">
                  <a:shade val="50000"/>
                </a:schemeClr>
              </a:buClr>
              <a:buSzPct val="76000"/>
              <a:buFont typeface="Wingdings 3" pitchFamily="18" charset="2"/>
              <a:buChar char="}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j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spcAft>
                <a:spcPts val="200"/>
              </a:spcAft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omic Sans MS" pitchFamily="66" charset="0"/>
                <a:ea typeface="+mj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spcAft>
                <a:spcPts val="200"/>
              </a:spcAft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omic Sans MS" pitchFamily="66" charset="0"/>
                <a:ea typeface="+mj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buClrTx/>
              <a:buFont typeface="Wingdings" pitchFamily="2" charset="2"/>
              <a:buChar char="Ø"/>
            </a:pPr>
            <a:r>
              <a:rPr lang="zh-CN" altLang="zh-CN" sz="1600" dirty="0" smtClean="0">
                <a:latin typeface="+mn-ea"/>
                <a:ea typeface="+mn-ea"/>
              </a:rPr>
              <a:t>基于以太网</a:t>
            </a:r>
            <a:r>
              <a:rPr lang="zh-CN" altLang="zh-CN" sz="1600" dirty="0">
                <a:latin typeface="+mn-ea"/>
                <a:ea typeface="+mn-ea"/>
              </a:rPr>
              <a:t>标准</a:t>
            </a:r>
            <a:r>
              <a:rPr lang="zh-CN" altLang="zh-CN" sz="1600" dirty="0" smtClean="0">
                <a:latin typeface="+mn-ea"/>
                <a:ea typeface="+mn-ea"/>
              </a:rPr>
              <a:t>的亚</a:t>
            </a:r>
            <a:r>
              <a:rPr lang="zh-CN" altLang="zh-CN" sz="1600" dirty="0">
                <a:latin typeface="+mn-ea"/>
                <a:ea typeface="+mn-ea"/>
              </a:rPr>
              <a:t>纳秒时钟同步技术</a:t>
            </a:r>
            <a:r>
              <a:rPr lang="en-US" altLang="zh-CN" sz="1600" b="1" dirty="0">
                <a:latin typeface="+mn-ea"/>
                <a:ea typeface="+mn-ea"/>
              </a:rPr>
              <a:t>W</a:t>
            </a:r>
            <a:r>
              <a:rPr lang="en-US" altLang="zh-CN" sz="1600" dirty="0">
                <a:latin typeface="+mn-ea"/>
                <a:ea typeface="+mn-ea"/>
              </a:rPr>
              <a:t>hite </a:t>
            </a:r>
            <a:r>
              <a:rPr lang="en-US" altLang="zh-CN" sz="1600" b="1" dirty="0" smtClean="0">
                <a:latin typeface="+mn-ea"/>
                <a:ea typeface="+mn-ea"/>
              </a:rPr>
              <a:t>R</a:t>
            </a:r>
            <a:r>
              <a:rPr lang="en-US" altLang="zh-CN" sz="1600" dirty="0" smtClean="0">
                <a:latin typeface="+mn-ea"/>
                <a:ea typeface="+mn-ea"/>
              </a:rPr>
              <a:t>abbit</a:t>
            </a:r>
          </a:p>
          <a:p>
            <a:pPr>
              <a:lnSpc>
                <a:spcPct val="170000"/>
              </a:lnSpc>
              <a:buClrTx/>
              <a:buFont typeface="Wingdings" pitchFamily="2" charset="2"/>
              <a:buChar char="Ø"/>
            </a:pPr>
            <a:r>
              <a:rPr lang="zh-CN" altLang="zh-CN" sz="1600" dirty="0" smtClean="0">
                <a:latin typeface="+mn-ea"/>
                <a:ea typeface="+mn-ea"/>
              </a:rPr>
              <a:t>采用</a:t>
            </a:r>
            <a:r>
              <a:rPr lang="zh-CN" altLang="zh-CN" sz="1600" dirty="0">
                <a:latin typeface="+mn-ea"/>
                <a:ea typeface="+mn-ea"/>
              </a:rPr>
              <a:t>树状</a:t>
            </a:r>
            <a:r>
              <a:rPr lang="zh-CN" altLang="zh-CN" sz="1600" dirty="0" smtClean="0">
                <a:latin typeface="+mn-ea"/>
                <a:ea typeface="+mn-ea"/>
              </a:rPr>
              <a:t>网络拓扑</a:t>
            </a:r>
            <a:r>
              <a:rPr lang="zh-CN" altLang="en-US" sz="1600" dirty="0" smtClean="0">
                <a:latin typeface="+mn-ea"/>
                <a:ea typeface="+mn-ea"/>
              </a:rPr>
              <a:t>和</a:t>
            </a:r>
            <a:r>
              <a:rPr lang="zh-CN" altLang="zh-CN" sz="1600" dirty="0" smtClean="0">
                <a:latin typeface="+mn-ea"/>
                <a:ea typeface="+mn-ea"/>
              </a:rPr>
              <a:t>多</a:t>
            </a:r>
            <a:r>
              <a:rPr lang="zh-CN" altLang="zh-CN" sz="1600" dirty="0">
                <a:latin typeface="+mn-ea"/>
                <a:ea typeface="+mn-ea"/>
              </a:rPr>
              <a:t>层级</a:t>
            </a:r>
            <a:r>
              <a:rPr lang="zh-CN" altLang="zh-CN" sz="1600" dirty="0" smtClean="0">
                <a:latin typeface="+mn-ea"/>
                <a:ea typeface="+mn-ea"/>
              </a:rPr>
              <a:t>联</a:t>
            </a:r>
            <a:r>
              <a:rPr lang="zh-CN" altLang="en-US" sz="1600" dirty="0" smtClean="0">
                <a:latin typeface="+mn-ea"/>
                <a:ea typeface="+mn-ea"/>
              </a:rPr>
              <a:t>结构，</a:t>
            </a:r>
            <a:r>
              <a:rPr lang="zh-CN" altLang="en-US" sz="1600" dirty="0" smtClean="0">
                <a:latin typeface="+mn-ea"/>
                <a:ea typeface="+mn-ea"/>
                <a:sym typeface="Symbol" panose="05050102010706020507" pitchFamily="18" charset="2"/>
              </a:rPr>
              <a:t>需</a:t>
            </a:r>
            <a:r>
              <a:rPr lang="en-US" altLang="zh-CN" sz="1600" dirty="0" smtClean="0">
                <a:latin typeface="+mn-ea"/>
                <a:ea typeface="+mn-ea"/>
                <a:sym typeface="Symbol" panose="05050102010706020507" pitchFamily="18" charset="2"/>
              </a:rPr>
              <a:t>38</a:t>
            </a:r>
            <a:r>
              <a:rPr lang="zh-CN" altLang="en-US" sz="1600" dirty="0" smtClean="0">
                <a:latin typeface="+mn-ea"/>
                <a:ea typeface="+mn-ea"/>
                <a:sym typeface="Symbol" panose="05050102010706020507" pitchFamily="18" charset="2"/>
              </a:rPr>
              <a:t>台</a:t>
            </a:r>
            <a:r>
              <a:rPr lang="en-US" altLang="zh-CN" sz="1600" dirty="0" smtClean="0">
                <a:latin typeface="+mn-ea"/>
                <a:ea typeface="+mn-ea"/>
                <a:sym typeface="Symbol" panose="05050102010706020507" pitchFamily="18" charset="2"/>
              </a:rPr>
              <a:t>WR</a:t>
            </a:r>
            <a:r>
              <a:rPr lang="zh-CN" altLang="en-US" sz="1600" dirty="0" smtClean="0">
                <a:latin typeface="+mn-ea"/>
                <a:ea typeface="+mn-ea"/>
                <a:sym typeface="Symbol" panose="05050102010706020507" pitchFamily="18" charset="2"/>
              </a:rPr>
              <a:t>交换机；</a:t>
            </a:r>
            <a:endParaRPr lang="en-US" altLang="zh-CN" sz="1600" dirty="0" smtClean="0">
              <a:latin typeface="+mn-ea"/>
              <a:ea typeface="+mn-ea"/>
            </a:endParaRPr>
          </a:p>
          <a:p>
            <a:pPr>
              <a:lnSpc>
                <a:spcPct val="170000"/>
              </a:lnSpc>
              <a:buClrTx/>
              <a:buFont typeface="Wingdings" pitchFamily="2" charset="2"/>
              <a:buChar char="Ø"/>
            </a:pPr>
            <a:r>
              <a:rPr lang="zh-CN" altLang="en-US" sz="1600" dirty="0" smtClean="0">
                <a:latin typeface="+mn-ea"/>
                <a:ea typeface="+mn-ea"/>
              </a:rPr>
              <a:t>每块电子学板有</a:t>
            </a:r>
            <a:r>
              <a:rPr lang="en-US" altLang="zh-CN" sz="1600" dirty="0" smtClean="0">
                <a:latin typeface="+mn-ea"/>
                <a:ea typeface="+mn-ea"/>
              </a:rPr>
              <a:t>Cute-WR</a:t>
            </a:r>
            <a:r>
              <a:rPr lang="zh-CN" altLang="en-US" sz="1600" dirty="0" smtClean="0">
                <a:latin typeface="+mn-ea"/>
                <a:ea typeface="+mn-ea"/>
              </a:rPr>
              <a:t>节点与</a:t>
            </a:r>
            <a:r>
              <a:rPr lang="en-US" altLang="zh-CN" sz="1600" dirty="0" smtClean="0">
                <a:latin typeface="+mn-ea"/>
                <a:ea typeface="+mn-ea"/>
              </a:rPr>
              <a:t>WR</a:t>
            </a:r>
            <a:r>
              <a:rPr lang="zh-CN" altLang="en-US" sz="1600" dirty="0" smtClean="0">
                <a:latin typeface="+mn-ea"/>
                <a:ea typeface="+mn-ea"/>
              </a:rPr>
              <a:t>交换机通过光纤连接；</a:t>
            </a:r>
            <a:endParaRPr lang="en-US" altLang="zh-CN" sz="1600" dirty="0" smtClean="0">
              <a:latin typeface="+mn-ea"/>
              <a:ea typeface="+mn-ea"/>
            </a:endParaRPr>
          </a:p>
          <a:p>
            <a:pPr>
              <a:lnSpc>
                <a:spcPct val="170000"/>
              </a:lnSpc>
              <a:buClrTx/>
              <a:buFont typeface="Wingdings" pitchFamily="2" charset="2"/>
              <a:buChar char="Ø"/>
            </a:pPr>
            <a:r>
              <a:rPr lang="zh-CN" altLang="en-US" sz="1600" dirty="0" smtClean="0">
                <a:latin typeface="+mn-ea"/>
                <a:ea typeface="+mn-ea"/>
              </a:rPr>
              <a:t>可</a:t>
            </a:r>
            <a:r>
              <a:rPr lang="zh-CN" altLang="en-US" sz="1600" dirty="0">
                <a:latin typeface="+mn-ea"/>
                <a:ea typeface="+mn-ea"/>
              </a:rPr>
              <a:t>将</a:t>
            </a:r>
            <a:r>
              <a:rPr lang="zh-CN" altLang="zh-CN" sz="1600" dirty="0" smtClean="0">
                <a:latin typeface="+mn-ea"/>
                <a:ea typeface="+mn-ea"/>
              </a:rPr>
              <a:t>将</a:t>
            </a:r>
            <a:r>
              <a:rPr lang="zh-CN" altLang="zh-CN" sz="1600" dirty="0">
                <a:latin typeface="+mn-ea"/>
                <a:ea typeface="+mn-ea"/>
              </a:rPr>
              <a:t>外参考的全局原子钟频率标准和</a:t>
            </a:r>
            <a:r>
              <a:rPr lang="en-US" altLang="zh-CN" sz="1600" dirty="0">
                <a:latin typeface="+mn-ea"/>
                <a:ea typeface="+mn-ea"/>
              </a:rPr>
              <a:t>GPS</a:t>
            </a:r>
            <a:r>
              <a:rPr lang="zh-CN" altLang="zh-CN" sz="1600" dirty="0">
                <a:latin typeface="+mn-ea"/>
                <a:ea typeface="+mn-ea"/>
              </a:rPr>
              <a:t>时间标准分布至每个</a:t>
            </a:r>
            <a:r>
              <a:rPr lang="zh-CN" altLang="zh-CN" sz="1600" dirty="0" smtClean="0">
                <a:latin typeface="+mn-ea"/>
                <a:ea typeface="+mn-ea"/>
              </a:rPr>
              <a:t>探测器</a:t>
            </a:r>
            <a:r>
              <a:rPr lang="zh-CN" altLang="en-US" sz="1600" dirty="0">
                <a:latin typeface="+mn-ea"/>
                <a:ea typeface="+mn-ea"/>
              </a:rPr>
              <a:t>单元</a:t>
            </a:r>
            <a:r>
              <a:rPr lang="zh-CN" altLang="zh-CN" sz="1600" dirty="0" smtClean="0">
                <a:latin typeface="+mn-ea"/>
                <a:ea typeface="+mn-ea"/>
              </a:rPr>
              <a:t>节点</a:t>
            </a:r>
            <a:r>
              <a:rPr lang="zh-CN" altLang="zh-CN" sz="1600" dirty="0">
                <a:latin typeface="+mn-ea"/>
                <a:ea typeface="+mn-ea"/>
              </a:rPr>
              <a:t>，并负责传输节点</a:t>
            </a:r>
            <a:r>
              <a:rPr lang="zh-CN" altLang="zh-CN" sz="1600" dirty="0" smtClean="0">
                <a:latin typeface="+mn-ea"/>
                <a:ea typeface="+mn-ea"/>
              </a:rPr>
              <a:t>数据</a:t>
            </a:r>
            <a:r>
              <a:rPr lang="zh-CN" altLang="en-US" sz="1600" dirty="0" smtClean="0">
                <a:latin typeface="+mn-ea"/>
                <a:ea typeface="+mn-ea"/>
              </a:rPr>
              <a:t>。</a:t>
            </a:r>
            <a:endParaRPr lang="en-US" altLang="zh-CN" sz="1600" dirty="0" smtClean="0">
              <a:latin typeface="+mn-ea"/>
              <a:ea typeface="+mn-ea"/>
              <a:sym typeface="Symbol" panose="05050102010706020507" pitchFamily="18" charset="2"/>
            </a:endParaRPr>
          </a:p>
          <a:p>
            <a:pPr>
              <a:lnSpc>
                <a:spcPct val="170000"/>
              </a:lnSpc>
              <a:buClrTx/>
              <a:buFont typeface="Wingdings" pitchFamily="2" charset="2"/>
              <a:buChar char="Ø"/>
            </a:pPr>
            <a:r>
              <a:rPr lang="en-US" altLang="zh-CN" sz="1600" dirty="0" smtClean="0">
                <a:latin typeface="+mn-ea"/>
                <a:ea typeface="+mn-ea"/>
                <a:sym typeface="Symbol" panose="05050102010706020507" pitchFamily="18" charset="2"/>
              </a:rPr>
              <a:t>1km</a:t>
            </a:r>
            <a:r>
              <a:rPr lang="zh-CN" altLang="en-US" sz="1600" dirty="0" smtClean="0">
                <a:latin typeface="+mn-ea"/>
                <a:ea typeface="+mn-ea"/>
                <a:sym typeface="Symbol" panose="05050102010706020507" pitchFamily="18" charset="2"/>
              </a:rPr>
              <a:t>范围内</a:t>
            </a:r>
            <a:r>
              <a:rPr lang="zh-CN" altLang="en-US" sz="1600" dirty="0">
                <a:latin typeface="+mn-ea"/>
                <a:ea typeface="+mn-ea"/>
                <a:sym typeface="Symbol" panose="05050102010706020507" pitchFamily="18" charset="2"/>
              </a:rPr>
              <a:t>，</a:t>
            </a:r>
            <a:r>
              <a:rPr lang="en-US" altLang="zh-CN" sz="1600" dirty="0" smtClean="0">
                <a:latin typeface="+mn-ea"/>
                <a:ea typeface="+mn-ea"/>
                <a:sym typeface="Symbol" panose="05050102010706020507" pitchFamily="18" charset="2"/>
              </a:rPr>
              <a:t> &lt;200ps</a:t>
            </a:r>
            <a:r>
              <a:rPr lang="zh-CN" altLang="en-US" sz="1600" dirty="0" smtClean="0">
                <a:latin typeface="+mn-ea"/>
                <a:ea typeface="+mn-ea"/>
                <a:sym typeface="Symbol" panose="05050102010706020507" pitchFamily="18" charset="2"/>
              </a:rPr>
              <a:t>的同步精度；</a:t>
            </a:r>
            <a:endParaRPr lang="en-US" altLang="zh-CN" sz="1600" dirty="0" smtClean="0">
              <a:latin typeface="+mn-ea"/>
              <a:ea typeface="+mn-ea"/>
              <a:sym typeface="Symbol" panose="05050102010706020507" pitchFamily="18" charset="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6FFDC-F31E-46BA-8573-7F0228E4ABB0}" type="datetime1">
              <a:rPr lang="zh-CN" altLang="en-US" smtClean="0"/>
              <a:t>2016-8-23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9218" name="图片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6" t="26781" r="14917" b="36052"/>
          <a:stretch>
            <a:fillRect/>
          </a:stretch>
        </p:blipFill>
        <p:spPr bwMode="auto">
          <a:xfrm>
            <a:off x="3202657" y="5511605"/>
            <a:ext cx="345757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35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 smtClean="0">
                <a:latin typeface="Cambria" pitchFamily="18" charset="0"/>
              </a:rPr>
              <a:t>数据获取处理系统</a:t>
            </a:r>
            <a:endParaRPr lang="en-US" sz="40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sz="quarter" idx="1"/>
          </p:nvPr>
        </p:nvSpPr>
        <p:spPr>
          <a:xfrm>
            <a:off x="84928" y="2636912"/>
            <a:ext cx="4300824" cy="5032216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1800" dirty="0"/>
              <a:t>实现</a:t>
            </a:r>
            <a:r>
              <a:rPr lang="zh-CN" altLang="zh-CN" sz="1800" dirty="0"/>
              <a:t>数据读出、在线数据处理和</a:t>
            </a:r>
            <a:r>
              <a:rPr lang="zh-CN" altLang="zh-CN" sz="1800" dirty="0" smtClean="0"/>
              <a:t>存储</a:t>
            </a:r>
            <a:r>
              <a:rPr lang="zh-CN" altLang="en-US" sz="1800" dirty="0" smtClean="0"/>
              <a:t>。</a:t>
            </a:r>
            <a:endParaRPr lang="en-US" altLang="zh-CN" sz="1800" dirty="0">
              <a:latin typeface="Cambria" pitchFamily="18" charset="0"/>
            </a:endParaRPr>
          </a:p>
          <a:p>
            <a:pPr eaLnBrk="1"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1800" dirty="0" smtClean="0">
                <a:latin typeface="Cambria" pitchFamily="18" charset="0"/>
              </a:rPr>
              <a:t>触发前数据量为</a:t>
            </a:r>
            <a:r>
              <a:rPr lang="en-US" altLang="zh-CN" sz="1800" dirty="0" smtClean="0">
                <a:latin typeface="Cambria" pitchFamily="18" charset="0"/>
              </a:rPr>
              <a:t>1.8GB/s</a:t>
            </a:r>
            <a:r>
              <a:rPr lang="zh-CN" altLang="en-US" sz="1800" dirty="0" smtClean="0">
                <a:latin typeface="Cambria" pitchFamily="18" charset="0"/>
              </a:rPr>
              <a:t>，触发后数据量约为</a:t>
            </a:r>
            <a:r>
              <a:rPr lang="en-US" altLang="zh-CN" sz="1800" dirty="0" smtClean="0">
                <a:latin typeface="Cambria" pitchFamily="18" charset="0"/>
              </a:rPr>
              <a:t>300MB/s</a:t>
            </a:r>
            <a:r>
              <a:rPr lang="zh-CN" altLang="en-US" sz="1800" dirty="0" smtClean="0">
                <a:latin typeface="Cambria" pitchFamily="18" charset="0"/>
              </a:rPr>
              <a:t>，年数据量为</a:t>
            </a:r>
            <a:r>
              <a:rPr lang="en-US" altLang="zh-CN" sz="1800" dirty="0" smtClean="0">
                <a:latin typeface="Cambria" pitchFamily="18" charset="0"/>
              </a:rPr>
              <a:t>12PB</a:t>
            </a:r>
            <a:r>
              <a:rPr lang="zh-CN" altLang="en-US" sz="1800" dirty="0" smtClean="0">
                <a:latin typeface="Cambria" pitchFamily="18" charset="0"/>
              </a:rPr>
              <a:t>。</a:t>
            </a:r>
            <a:endParaRPr lang="en-US" altLang="zh-CN" sz="1800" dirty="0" smtClean="0">
              <a:latin typeface="Cambria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1800" dirty="0" smtClean="0">
                <a:latin typeface="Cambria" pitchFamily="18" charset="0"/>
              </a:rPr>
              <a:t>基于</a:t>
            </a:r>
            <a:r>
              <a:rPr lang="en-US" altLang="zh-CN" sz="1800" dirty="0">
                <a:latin typeface="Cambria" pitchFamily="18" charset="0"/>
              </a:rPr>
              <a:t>ATLAS TDAQ </a:t>
            </a:r>
            <a:r>
              <a:rPr lang="zh-CN" altLang="en-US" sz="1800" dirty="0">
                <a:latin typeface="Cambria" pitchFamily="18" charset="0"/>
              </a:rPr>
              <a:t>软件框架的</a:t>
            </a:r>
            <a:r>
              <a:rPr lang="zh-CN" altLang="en-US" sz="1800" dirty="0" smtClean="0">
                <a:latin typeface="Cambria" pitchFamily="18" charset="0"/>
              </a:rPr>
              <a:t>数据获取</a:t>
            </a:r>
            <a:r>
              <a:rPr lang="zh-CN" altLang="en-US" sz="1800" dirty="0">
                <a:latin typeface="Cambria" pitchFamily="18" charset="0"/>
              </a:rPr>
              <a:t>方案</a:t>
            </a:r>
            <a:endParaRPr lang="en-US" altLang="zh-CN" sz="1800" dirty="0">
              <a:latin typeface="Cambria" pitchFamily="18" charset="0"/>
            </a:endParaRPr>
          </a:p>
          <a:p>
            <a:pPr eaLnBrk="1">
              <a:buClr>
                <a:schemeClr val="tx1"/>
              </a:buClr>
              <a:buFont typeface="Wingdings" pitchFamily="2" charset="2"/>
              <a:buChar char="Ø"/>
            </a:pPr>
            <a:endParaRPr lang="en-US" altLang="zh-CN" sz="2800" dirty="0" smtClean="0">
              <a:latin typeface="Cambria" pitchFamily="18" charset="0"/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5407936" y="4797152"/>
            <a:ext cx="3628560" cy="1263709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76000"/>
              <a:buFont typeface="Wingdings" pitchFamily="2" charset="2"/>
              <a:buChar char="u"/>
              <a:defRPr kumimoji="0" sz="2600" kern="1200">
                <a:solidFill>
                  <a:schemeClr val="tx1"/>
                </a:solidFill>
                <a:latin typeface="Comic Sans MS" pitchFamily="66" charset="0"/>
                <a:ea typeface="+mj-ea"/>
                <a:cs typeface="Tahoma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spcAft>
                <a:spcPts val="200"/>
              </a:spcAft>
              <a:buClr>
                <a:schemeClr val="accent2"/>
              </a:buClr>
              <a:buSzPct val="76000"/>
              <a:buFont typeface="Wingdings" pitchFamily="2" charset="2"/>
              <a:buChar char="n"/>
              <a:defRPr kumimoji="0" sz="2300" kern="1200">
                <a:solidFill>
                  <a:schemeClr val="tx1"/>
                </a:solidFill>
                <a:latin typeface="Comic Sans MS" pitchFamily="66" charset="0"/>
                <a:ea typeface="+mj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spcAft>
                <a:spcPts val="200"/>
              </a:spcAft>
              <a:buClr>
                <a:schemeClr val="bg1">
                  <a:shade val="50000"/>
                </a:schemeClr>
              </a:buClr>
              <a:buSzPct val="76000"/>
              <a:buFont typeface="Wingdings 3" pitchFamily="18" charset="2"/>
              <a:buChar char="}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j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spcAft>
                <a:spcPts val="200"/>
              </a:spcAft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omic Sans MS" pitchFamily="66" charset="0"/>
                <a:ea typeface="+mj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spcAft>
                <a:spcPts val="200"/>
              </a:spcAft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omic Sans MS" pitchFamily="66" charset="0"/>
                <a:ea typeface="+mj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27CA3"/>
              </a:buClr>
            </a:pPr>
            <a:endParaRPr lang="en-US" sz="2000" dirty="0">
              <a:solidFill>
                <a:srgbClr val="9FB8CD">
                  <a:lumMod val="50000"/>
                </a:srgbClr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9D81-A3E2-4937-92B4-79394FACB6B1}" type="datetime1">
              <a:rPr lang="zh-CN" altLang="en-US" smtClean="0">
                <a:solidFill>
                  <a:srgbClr val="464653"/>
                </a:solidFill>
              </a:rPr>
              <a:t>2016-8-23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16</a:t>
            </a:fld>
            <a:endParaRPr lang="en-US" dirty="0">
              <a:solidFill>
                <a:srgbClr val="464653"/>
              </a:solidFill>
            </a:endParaRPr>
          </a:p>
        </p:txBody>
      </p:sp>
      <p:pic>
        <p:nvPicPr>
          <p:cNvPr id="5146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48880"/>
            <a:ext cx="4146550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50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4000" b="1" dirty="0" smtClean="0">
                <a:latin typeface="Cambria" pitchFamily="18" charset="0"/>
              </a:rPr>
              <a:t>慢</a:t>
            </a:r>
            <a:r>
              <a:rPr lang="zh-CN" altLang="en-US" sz="4000" b="1" dirty="0" smtClean="0">
                <a:latin typeface="Cambria" pitchFamily="18" charset="0"/>
              </a:rPr>
              <a:t>控制系统</a:t>
            </a:r>
            <a:endParaRPr lang="zh-CN" altLang="en-US" sz="4000" b="1" dirty="0">
              <a:latin typeface="Cambria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4153" y="2295577"/>
            <a:ext cx="2940794" cy="1063936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dirty="0" smtClean="0">
                <a:latin typeface="Cambria" pitchFamily="18" charset="0"/>
              </a:rPr>
              <a:t>监测环境参量；</a:t>
            </a:r>
            <a:endParaRPr lang="en-US" altLang="zh-CN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dirty="0">
                <a:latin typeface="Cambria" pitchFamily="18" charset="0"/>
              </a:rPr>
              <a:t>监控</a:t>
            </a:r>
            <a:r>
              <a:rPr lang="en-US" altLang="zh-CN" dirty="0" smtClean="0">
                <a:latin typeface="Cambria" pitchFamily="18" charset="0"/>
              </a:rPr>
              <a:t>PMT</a:t>
            </a:r>
            <a:r>
              <a:rPr lang="zh-CN" altLang="en-US" dirty="0" smtClean="0">
                <a:latin typeface="Cambria" pitchFamily="18" charset="0"/>
              </a:rPr>
              <a:t>高压</a:t>
            </a:r>
            <a:r>
              <a:rPr lang="en-US" altLang="zh-CN" dirty="0" smtClean="0">
                <a:latin typeface="Cambria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zh-CN" altLang="en-US" dirty="0" smtClean="0">
                <a:latin typeface="Cambria" pitchFamily="18" charset="0"/>
              </a:rPr>
              <a:t>水</a:t>
            </a:r>
            <a:r>
              <a:rPr lang="zh-CN" altLang="en-US" dirty="0">
                <a:latin typeface="Cambria" pitchFamily="18" charset="0"/>
              </a:rPr>
              <a:t>质</a:t>
            </a:r>
            <a:r>
              <a:rPr lang="zh-CN" altLang="en-US" dirty="0" smtClean="0">
                <a:latin typeface="Cambria" pitchFamily="18" charset="0"/>
              </a:rPr>
              <a:t>测量。</a:t>
            </a:r>
            <a:endParaRPr lang="zh-CN" altLang="en-US" dirty="0">
              <a:latin typeface="Cambria" pitchFamily="18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EFC1-4AAD-4661-9EB7-E86167A49F31}" type="datetime1">
              <a:rPr lang="zh-CN" altLang="en-US" smtClean="0"/>
              <a:t>2016-8-23</a:t>
            </a:fld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162121" y="1985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888035"/>
              </p:ext>
            </p:extLst>
          </p:nvPr>
        </p:nvGraphicFramePr>
        <p:xfrm>
          <a:off x="1077822" y="1959820"/>
          <a:ext cx="7307044" cy="404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r:id="rId3" imgW="9939812" imgH="5507460" progId="Visio.Drawing.11">
                  <p:embed/>
                </p:oleObj>
              </mc:Choice>
              <mc:Fallback>
                <p:oleObj r:id="rId3" imgW="9939812" imgH="550746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822" y="1959820"/>
                        <a:ext cx="7307044" cy="40433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967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相关预研工作简介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2008</a:t>
            </a:r>
            <a:r>
              <a:rPr lang="zh-CN" altLang="en-US" sz="2400" dirty="0" smtClean="0"/>
              <a:t>年</a:t>
            </a:r>
            <a:r>
              <a:rPr lang="en-US" altLang="zh-CN" sz="2400" dirty="0" smtClean="0"/>
              <a:t>-2010</a:t>
            </a:r>
            <a:r>
              <a:rPr lang="zh-CN" altLang="en-US" sz="2400" dirty="0" smtClean="0"/>
              <a:t>年</a:t>
            </a:r>
            <a:r>
              <a:rPr lang="zh-CN" altLang="en-US" sz="2400" dirty="0" smtClean="0"/>
              <a:t>，单元</a:t>
            </a:r>
            <a:r>
              <a:rPr lang="zh-CN" altLang="en-US" sz="2400" dirty="0" smtClean="0"/>
              <a:t>模型实验</a:t>
            </a:r>
            <a:endParaRPr lang="en-US" altLang="zh-CN" sz="2400" dirty="0" smtClean="0"/>
          </a:p>
          <a:p>
            <a:r>
              <a:rPr lang="en-US" altLang="zh-CN" sz="2400" dirty="0" smtClean="0"/>
              <a:t>2009</a:t>
            </a:r>
            <a:r>
              <a:rPr lang="zh-CN" altLang="en-US" sz="2400" dirty="0" smtClean="0"/>
              <a:t>年</a:t>
            </a:r>
            <a:r>
              <a:rPr lang="en-US" altLang="zh-CN" sz="2400" dirty="0" smtClean="0"/>
              <a:t>-2013</a:t>
            </a:r>
            <a:r>
              <a:rPr lang="zh-CN" altLang="en-US" sz="2400" dirty="0" smtClean="0"/>
              <a:t>年</a:t>
            </a:r>
            <a:r>
              <a:rPr lang="zh-CN" altLang="en-US" sz="2400" dirty="0" smtClean="0"/>
              <a:t>，九</a:t>
            </a:r>
            <a:r>
              <a:rPr lang="zh-CN" altLang="en-US" sz="2400" dirty="0" smtClean="0"/>
              <a:t>单元阵列模型实验</a:t>
            </a:r>
            <a:endParaRPr lang="en-US" altLang="zh-CN" sz="2400" dirty="0" smtClean="0"/>
          </a:p>
          <a:p>
            <a:r>
              <a:rPr lang="en-US" altLang="zh-CN" sz="2400" dirty="0" smtClean="0"/>
              <a:t>2014</a:t>
            </a:r>
            <a:r>
              <a:rPr lang="zh-CN" altLang="en-US" sz="2400" dirty="0" smtClean="0"/>
              <a:t>年</a:t>
            </a:r>
            <a:r>
              <a:rPr lang="en-US" altLang="zh-CN" sz="2400" dirty="0" smtClean="0"/>
              <a:t>-now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WR</a:t>
            </a:r>
            <a:r>
              <a:rPr lang="zh-CN" altLang="en-US" sz="2400" dirty="0" smtClean="0"/>
              <a:t>时钟网络的小阵列验证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zh-CN" altLang="en-US" sz="2400" dirty="0" smtClean="0"/>
              <a:t>目前</a:t>
            </a:r>
            <a:r>
              <a:rPr lang="en-US" altLang="zh-CN" sz="2400" dirty="0" smtClean="0"/>
              <a:t>, </a:t>
            </a:r>
            <a:r>
              <a:rPr lang="zh-CN" altLang="en-US" sz="2400" dirty="0" smtClean="0"/>
              <a:t>已经</a:t>
            </a:r>
            <a:r>
              <a:rPr lang="zh-CN" altLang="en-US" sz="2400" dirty="0" smtClean="0"/>
              <a:t>完成了一些关键技术评审工作：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前端电子学的定型评审</a:t>
            </a:r>
            <a:endParaRPr lang="en-US" altLang="zh-CN" sz="2000" dirty="0" smtClean="0"/>
          </a:p>
          <a:p>
            <a:pPr lvl="1"/>
            <a:r>
              <a:rPr lang="en-US" altLang="zh-CN" sz="2000" dirty="0" smtClean="0"/>
              <a:t>PMT</a:t>
            </a:r>
            <a:r>
              <a:rPr lang="zh-CN" altLang="en-US" sz="2000" dirty="0" smtClean="0"/>
              <a:t>防水封装初设评审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时间刻度系统的可研评审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889C-A0E5-4657-9FEA-1EF8B18A5C4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66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工作安排、计划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76256" y="6165304"/>
            <a:ext cx="1905000" cy="457200"/>
          </a:xfrm>
        </p:spPr>
        <p:txBody>
          <a:bodyPr/>
          <a:lstStyle/>
          <a:p>
            <a:fld id="{7CE9889C-A0E5-4657-9FEA-1EF8B18A5C48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043608" y="242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253604"/>
              </p:ext>
            </p:extLst>
          </p:nvPr>
        </p:nvGraphicFramePr>
        <p:xfrm>
          <a:off x="1331640" y="1988840"/>
          <a:ext cx="609600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项目内容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承担单位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PMT</a:t>
                      </a:r>
                      <a:r>
                        <a:rPr lang="zh-CN" altLang="en-US" dirty="0" smtClean="0"/>
                        <a:t>分压器设计及批量测试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中科大近代物理系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前端电子学系统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中科大近代物理系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时钟分配与数据传输系统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清华工物系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慢控制系统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中科院空间中心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其它：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74168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刻度系统、数据获取、</a:t>
                      </a:r>
                      <a:endParaRPr lang="en-US" altLang="zh-CN" dirty="0" smtClean="0"/>
                    </a:p>
                    <a:p>
                      <a:r>
                        <a:rPr lang="zh-CN" altLang="en-US" dirty="0" smtClean="0"/>
                        <a:t>机械、通用、基建、</a:t>
                      </a:r>
                      <a:endParaRPr lang="en-US" altLang="zh-CN" dirty="0" smtClean="0"/>
                    </a:p>
                    <a:p>
                      <a:r>
                        <a:rPr lang="zh-CN" altLang="en-US" dirty="0" smtClean="0"/>
                        <a:t>探测器安装调试等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中科院高能所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004690"/>
              </p:ext>
            </p:extLst>
          </p:nvPr>
        </p:nvGraphicFramePr>
        <p:xfrm>
          <a:off x="1331640" y="5229200"/>
          <a:ext cx="6199300" cy="133627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099650"/>
                <a:gridCol w="3099650"/>
              </a:tblGrid>
              <a:tr h="500495">
                <a:tc>
                  <a:txBody>
                    <a:bodyPr/>
                    <a:lstStyle/>
                    <a:p>
                      <a:r>
                        <a:rPr lang="en-US" altLang="zh-CN" sz="1600" b="1" dirty="0" smtClean="0">
                          <a:latin typeface="+mn-ea"/>
                          <a:ea typeface="+mn-ea"/>
                        </a:rPr>
                        <a:t>2017.12</a:t>
                      </a:r>
                      <a:endParaRPr lang="zh-CN" altLang="en-US" sz="16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latin typeface="+mn-ea"/>
                          <a:ea typeface="+mn-ea"/>
                        </a:rPr>
                        <a:t>开始第一个水池的安装调试工作</a:t>
                      </a:r>
                      <a:endParaRPr lang="zh-CN" altLang="en-US" sz="16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500495">
                <a:tc>
                  <a:txBody>
                    <a:bodyPr/>
                    <a:lstStyle/>
                    <a:p>
                      <a:r>
                        <a:rPr lang="en-US" altLang="zh-CN" sz="1600" b="1" dirty="0" smtClean="0">
                          <a:latin typeface="+mn-ea"/>
                          <a:ea typeface="+mn-ea"/>
                        </a:rPr>
                        <a:t>2018.8</a:t>
                      </a:r>
                      <a:endParaRPr lang="zh-CN" altLang="en-US" sz="16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latin typeface="+mn-ea"/>
                          <a:ea typeface="+mn-ea"/>
                        </a:rPr>
                        <a:t>第一个水池调试完成，开始运行</a:t>
                      </a:r>
                      <a:endParaRPr lang="zh-CN" altLang="en-US" sz="16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289969">
                <a:tc>
                  <a:txBody>
                    <a:bodyPr/>
                    <a:lstStyle/>
                    <a:p>
                      <a:r>
                        <a:rPr lang="en-US" altLang="zh-CN" sz="1600" b="1" dirty="0" smtClean="0">
                          <a:latin typeface="+mn-ea"/>
                          <a:ea typeface="+mn-ea"/>
                        </a:rPr>
                        <a:t>2020</a:t>
                      </a:r>
                      <a:r>
                        <a:rPr lang="zh-CN" altLang="en-US" sz="1600" b="1" dirty="0" smtClean="0">
                          <a:latin typeface="+mn-ea"/>
                          <a:ea typeface="+mn-ea"/>
                        </a:rPr>
                        <a:t>年底</a:t>
                      </a:r>
                      <a:endParaRPr lang="zh-CN" altLang="en-US" sz="16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latin typeface="+mn-ea"/>
                          <a:ea typeface="+mn-ea"/>
                        </a:rPr>
                        <a:t>完成建设任务</a:t>
                      </a:r>
                      <a:endParaRPr lang="zh-CN" altLang="en-US" sz="16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296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612"/>
    </mc:Choice>
    <mc:Fallback xmlns="">
      <p:transition spd="slow" advTm="1856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7467600" cy="1143000"/>
          </a:xfrm>
        </p:spPr>
        <p:txBody>
          <a:bodyPr>
            <a:normAutofit/>
          </a:bodyPr>
          <a:lstStyle/>
          <a:p>
            <a:r>
              <a:rPr lang="zh-CN" altLang="en-US" sz="5400" b="1" dirty="0">
                <a:latin typeface="+mj-ea"/>
              </a:rPr>
              <a:t>报告内容</a:t>
            </a:r>
            <a:endParaRPr lang="zh-CN" altLang="en-US" sz="5400" dirty="0">
              <a:latin typeface="+mj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31640" y="2132856"/>
            <a:ext cx="4536504" cy="2016224"/>
          </a:xfrm>
        </p:spPr>
        <p:txBody>
          <a:bodyPr/>
          <a:lstStyle/>
          <a:p>
            <a:r>
              <a:rPr lang="zh-CN" altLang="en-US" dirty="0" smtClean="0">
                <a:latin typeface="+mj-ea"/>
                <a:ea typeface="+mj-ea"/>
              </a:rPr>
              <a:t>方案介绍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zh-CN" altLang="en-US" dirty="0" smtClean="0">
                <a:latin typeface="+mj-ea"/>
                <a:ea typeface="+mj-ea"/>
                <a:cs typeface="Arial Unicode MS" pitchFamily="34" charset="-122"/>
              </a:rPr>
              <a:t>项目进展</a:t>
            </a:r>
            <a:endParaRPr lang="en-US" altLang="zh-CN" dirty="0" smtClean="0">
              <a:latin typeface="+mj-ea"/>
              <a:ea typeface="+mj-ea"/>
              <a:cs typeface="Arial Unicode MS" pitchFamily="34" charset="-122"/>
            </a:endParaRPr>
          </a:p>
          <a:p>
            <a:r>
              <a:rPr lang="zh-CN" altLang="en-US" dirty="0" smtClean="0">
                <a:latin typeface="+mj-ea"/>
                <a:ea typeface="+mj-ea"/>
                <a:cs typeface="Arial Unicode MS" pitchFamily="34" charset="-122"/>
              </a:rPr>
              <a:t>工作计划</a:t>
            </a:r>
            <a:endParaRPr lang="en-US" altLang="zh-CN" dirty="0" smtClean="0">
              <a:latin typeface="+mj-ea"/>
              <a:ea typeface="+mj-ea"/>
              <a:cs typeface="Arial Unicode MS" pitchFamily="34" charset="-122"/>
            </a:endParaRPr>
          </a:p>
          <a:p>
            <a:pPr marL="365760" lvl="1" indent="0">
              <a:buNone/>
            </a:pPr>
            <a:endParaRPr lang="zh-CN" altLang="en-US" dirty="0">
              <a:latin typeface="Arial Black" pitchFamily="34" charset="0"/>
              <a:ea typeface="黑体" pitchFamily="49" charset="-122"/>
              <a:cs typeface="Arial Unicode MS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889C-A0E5-4657-9FEA-1EF8B18A5C4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54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22"/>
    </mc:Choice>
    <mc:Fallback xmlns="">
      <p:transition spd="slow" advTm="1802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2204864"/>
            <a:ext cx="7772400" cy="4114800"/>
          </a:xfrm>
        </p:spPr>
        <p:txBody>
          <a:bodyPr/>
          <a:lstStyle/>
          <a:p>
            <a:pPr eaLnBrk="1"/>
            <a:r>
              <a:rPr lang="zh-CN" altLang="en-US" sz="2000" dirty="0" smtClean="0"/>
              <a:t>甚高能伽玛天文的发展，需要全天候、大视场的探测器；</a:t>
            </a:r>
            <a:endParaRPr lang="en-US" altLang="zh-CN" sz="2000" dirty="0" smtClean="0"/>
          </a:p>
          <a:p>
            <a:pPr eaLnBrk="1"/>
            <a:endParaRPr lang="en-US" altLang="zh-CN" sz="2000" dirty="0" smtClean="0"/>
          </a:p>
          <a:p>
            <a:pPr eaLnBrk="1"/>
            <a:r>
              <a:rPr lang="en-US" altLang="zh-CN" sz="2000" dirty="0" smtClean="0"/>
              <a:t>WCDA</a:t>
            </a:r>
            <a:r>
              <a:rPr lang="zh-CN" altLang="en-US" sz="2000" dirty="0" smtClean="0"/>
              <a:t>是目前唯一可实现的、高灵敏度的、满足巡天条件的探测手段；</a:t>
            </a:r>
            <a:endParaRPr lang="en-US" altLang="zh-CN" sz="2000" dirty="0" smtClean="0"/>
          </a:p>
          <a:p>
            <a:pPr eaLnBrk="1"/>
            <a:endParaRPr lang="en-US" altLang="zh-CN" sz="2000" dirty="0" smtClean="0"/>
          </a:p>
          <a:p>
            <a:pPr eaLnBrk="1"/>
            <a:r>
              <a:rPr lang="zh-CN" altLang="en-US" sz="2000" dirty="0" smtClean="0"/>
              <a:t>我们经过多年的预研工作，探测器方案基本</a:t>
            </a:r>
            <a:r>
              <a:rPr lang="zh-CN" altLang="en-US" sz="2000" dirty="0" smtClean="0"/>
              <a:t>定型。</a:t>
            </a:r>
            <a:endParaRPr lang="en-US" altLang="zh-CN" sz="2000" dirty="0" smtClean="0"/>
          </a:p>
          <a:p>
            <a:pPr eaLnBrk="1"/>
            <a:endParaRPr lang="en-US" altLang="zh-CN" sz="2000" dirty="0"/>
          </a:p>
          <a:p>
            <a:pPr eaLnBrk="1"/>
            <a:r>
              <a:rPr lang="zh-CN" altLang="en-US" sz="2000" dirty="0" smtClean="0"/>
              <a:t>明年</a:t>
            </a:r>
            <a:r>
              <a:rPr lang="zh-CN" altLang="en-US" sz="2000" dirty="0" smtClean="0"/>
              <a:t>开始，将进入工程实施</a:t>
            </a:r>
            <a:r>
              <a:rPr lang="zh-CN" altLang="en-US" sz="2000" dirty="0" smtClean="0"/>
              <a:t>阶段。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C2AEC-F94D-4F5B-A3A6-D620FCBE18E7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7701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4113" y="2648549"/>
            <a:ext cx="7793037" cy="1462087"/>
          </a:xfrm>
        </p:spPr>
        <p:txBody>
          <a:bodyPr/>
          <a:lstStyle/>
          <a:p>
            <a:r>
              <a:rPr lang="en-US" altLang="zh-CN" dirty="0" smtClean="0"/>
              <a:t>Thank you all.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889C-A0E5-4657-9FEA-1EF8B18A5C4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729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51720" y="2348880"/>
            <a:ext cx="5791200" cy="1371600"/>
          </a:xfrm>
        </p:spPr>
        <p:txBody>
          <a:bodyPr/>
          <a:lstStyle/>
          <a:p>
            <a:r>
              <a:rPr lang="en-US" altLang="zh-CN" dirty="0" smtClean="0"/>
              <a:t>Backup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889C-A0E5-4657-9FEA-1EF8B18A5C4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76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5900" y="741834"/>
            <a:ext cx="6172200" cy="74295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VHE </a:t>
            </a:r>
            <a:r>
              <a:rPr lang="en-US" altLang="zh-CN" dirty="0" smtClean="0">
                <a:sym typeface="Symbol"/>
              </a:rPr>
              <a:t>-</a:t>
            </a:r>
            <a:r>
              <a:rPr lang="en-US" altLang="zh-CN" dirty="0">
                <a:sym typeface="Symbol"/>
              </a:rPr>
              <a:t>a</a:t>
            </a:r>
            <a:r>
              <a:rPr lang="en-US" altLang="zh-CN" dirty="0" smtClean="0"/>
              <a:t>stronomy: Two Techniques</a:t>
            </a:r>
            <a:endParaRPr lang="zh-CN" altLang="en-US" dirty="0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3815916" y="1538790"/>
            <a:ext cx="3726414" cy="1512168"/>
          </a:xfrm>
        </p:spPr>
        <p:txBody>
          <a:bodyPr>
            <a:noAutofit/>
          </a:bodyPr>
          <a:lstStyle/>
          <a:p>
            <a:pPr>
              <a:spcBef>
                <a:spcPts val="150"/>
              </a:spcBef>
              <a:spcAft>
                <a:spcPts val="0"/>
              </a:spcAft>
            </a:pPr>
            <a:r>
              <a:rPr lang="en-US" altLang="zh-CN" sz="1350" dirty="0"/>
              <a:t>IACTs: H.E.S.S., VERITAS, MAGIC, …</a:t>
            </a:r>
          </a:p>
          <a:p>
            <a:pPr lvl="1">
              <a:spcAft>
                <a:spcPts val="0"/>
              </a:spcAft>
            </a:pPr>
            <a:r>
              <a:rPr lang="en-US" altLang="zh-CN" sz="1200" dirty="0">
                <a:solidFill>
                  <a:schemeClr val="accent2">
                    <a:lumMod val="50000"/>
                  </a:schemeClr>
                </a:solidFill>
              </a:rPr>
              <a:t>Good angular resolution</a:t>
            </a:r>
            <a:r>
              <a:rPr lang="zh-CN" altLang="en-US" sz="1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zh-CN" sz="1200" dirty="0">
                <a:solidFill>
                  <a:schemeClr val="accent2">
                    <a:lumMod val="50000"/>
                  </a:schemeClr>
                </a:solidFill>
              </a:rPr>
              <a:t>(~0.1</a:t>
            </a:r>
            <a:r>
              <a:rPr lang="en-US" altLang="zh-CN" sz="1200" dirty="0">
                <a:solidFill>
                  <a:schemeClr val="accent2">
                    <a:lumMod val="50000"/>
                  </a:schemeClr>
                </a:solidFill>
                <a:sym typeface="Symbol"/>
              </a:rPr>
              <a:t>);</a:t>
            </a:r>
            <a:endParaRPr lang="en-US" altLang="zh-CN" sz="1200" dirty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spcAft>
                <a:spcPts val="0"/>
              </a:spcAft>
            </a:pPr>
            <a:r>
              <a:rPr lang="en-US" altLang="zh-CN" sz="1200" dirty="0">
                <a:solidFill>
                  <a:schemeClr val="accent2">
                    <a:lumMod val="50000"/>
                  </a:schemeClr>
                </a:solidFill>
              </a:rPr>
              <a:t>Fair background rejection power;</a:t>
            </a:r>
          </a:p>
          <a:p>
            <a:pPr lvl="1">
              <a:spcAft>
                <a:spcPts val="0"/>
              </a:spcAft>
            </a:pPr>
            <a:r>
              <a:rPr lang="en-US" altLang="zh-CN" sz="1200" dirty="0">
                <a:solidFill>
                  <a:schemeClr val="accent5">
                    <a:lumMod val="75000"/>
                  </a:schemeClr>
                </a:solidFill>
              </a:rPr>
              <a:t>Short duty cycle (~10%);</a:t>
            </a:r>
          </a:p>
          <a:p>
            <a:pPr lvl="1">
              <a:spcAft>
                <a:spcPts val="0"/>
              </a:spcAft>
            </a:pPr>
            <a:r>
              <a:rPr lang="en-US" altLang="zh-CN" sz="1200" dirty="0">
                <a:solidFill>
                  <a:schemeClr val="accent5">
                    <a:lumMod val="75000"/>
                  </a:schemeClr>
                </a:solidFill>
              </a:rPr>
              <a:t>Narrow FOV</a:t>
            </a:r>
            <a:r>
              <a:rPr lang="zh-CN" altLang="en-US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CN" sz="1200" dirty="0">
                <a:solidFill>
                  <a:schemeClr val="accent5">
                    <a:lumMod val="75000"/>
                  </a:schemeClr>
                </a:solidFill>
              </a:rPr>
              <a:t>(&lt;5</a:t>
            </a:r>
            <a:r>
              <a:rPr lang="en-US" altLang="zh-CN" sz="1200" dirty="0">
                <a:solidFill>
                  <a:schemeClr val="accent5">
                    <a:lumMod val="75000"/>
                  </a:schemeClr>
                </a:solidFill>
                <a:sym typeface="Symbol"/>
              </a:rPr>
              <a:t>);</a:t>
            </a:r>
          </a:p>
          <a:p>
            <a:pPr lvl="1">
              <a:spcAft>
                <a:spcPts val="0"/>
              </a:spcAft>
            </a:pPr>
            <a:r>
              <a:rPr lang="en-US" altLang="zh-CN" sz="1200" dirty="0">
                <a:solidFill>
                  <a:srgbClr val="00B0F0"/>
                </a:solidFill>
                <a:sym typeface="Symbol"/>
              </a:rPr>
              <a:t>Low energy threshold (~100 </a:t>
            </a:r>
            <a:r>
              <a:rPr lang="en-US" altLang="zh-CN" sz="1200" dirty="0" err="1">
                <a:solidFill>
                  <a:srgbClr val="00B0F0"/>
                </a:solidFill>
                <a:sym typeface="Symbol"/>
              </a:rPr>
              <a:t>GeV</a:t>
            </a:r>
            <a:r>
              <a:rPr lang="en-US" altLang="zh-CN" sz="1200" dirty="0">
                <a:solidFill>
                  <a:srgbClr val="00B0F0"/>
                </a:solidFill>
                <a:sym typeface="Symbol"/>
              </a:rPr>
              <a:t>);</a:t>
            </a:r>
            <a:endParaRPr lang="en-US" altLang="zh-CN" sz="1200" dirty="0">
              <a:solidFill>
                <a:srgbClr val="00B0F0"/>
              </a:solidFill>
            </a:endParaRPr>
          </a:p>
          <a:p>
            <a:pPr marL="0" indent="0">
              <a:spcBef>
                <a:spcPts val="150"/>
              </a:spcBef>
              <a:spcAft>
                <a:spcPts val="0"/>
              </a:spcAft>
              <a:buNone/>
            </a:pPr>
            <a:r>
              <a:rPr lang="en-US" altLang="zh-CN" sz="1350" b="1" dirty="0">
                <a:solidFill>
                  <a:schemeClr val="accent4">
                    <a:lumMod val="50000"/>
                  </a:schemeClr>
                </a:solidFill>
                <a:ea typeface="黑体" pitchFamily="49" charset="-122"/>
                <a:sym typeface="Wingdings" panose="05000000000000000000" pitchFamily="2" charset="2"/>
              </a:rPr>
              <a:t> </a:t>
            </a:r>
            <a:r>
              <a:rPr lang="en-US" altLang="zh-CN" sz="1350" dirty="0">
                <a:solidFill>
                  <a:schemeClr val="accent4">
                    <a:lumMod val="50000"/>
                  </a:schemeClr>
                </a:solidFill>
                <a:ea typeface="黑体" pitchFamily="49" charset="-122"/>
              </a:rPr>
              <a:t>Mainly focused on deep observation.</a:t>
            </a:r>
            <a:endParaRPr lang="zh-CN" altLang="en-US" sz="1350" dirty="0">
              <a:solidFill>
                <a:schemeClr val="accent4">
                  <a:lumMod val="50000"/>
                </a:schemeClr>
              </a:solidFill>
              <a:ea typeface="黑体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90A8-46D9-48FF-81ED-0E4F1A394558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0164" y="3132287"/>
            <a:ext cx="1520085" cy="1134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8" name="Picture 7" descr="TibetIII-2003-01S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2917" y="3132287"/>
            <a:ext cx="4095197" cy="11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D:\Users\yaozg\Desktop\IMG_9582s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3658" y="1538790"/>
            <a:ext cx="2268252" cy="1512168"/>
          </a:xfrm>
          <a:prstGeom prst="rect">
            <a:avLst/>
          </a:prstGeom>
          <a:noFill/>
        </p:spPr>
      </p:pic>
      <p:sp>
        <p:nvSpPr>
          <p:cNvPr id="15" name="内容占位符 2"/>
          <p:cNvSpPr txBox="1">
            <a:spLocks/>
          </p:cNvSpPr>
          <p:nvPr/>
        </p:nvSpPr>
        <p:spPr>
          <a:xfrm>
            <a:off x="2681790" y="4293096"/>
            <a:ext cx="3950196" cy="145816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05740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" pitchFamily="2" charset="2"/>
              <a:buChar char="u"/>
              <a:defRPr/>
            </a:pPr>
            <a:endParaRPr lang="zh-CN" altLang="en-US" sz="1950" dirty="0">
              <a:latin typeface="+mj-lt"/>
              <a:cs typeface="Tahoma" pitchFamily="34" charset="0"/>
            </a:endParaRPr>
          </a:p>
        </p:txBody>
      </p:sp>
      <p:sp>
        <p:nvSpPr>
          <p:cNvPr id="17" name="内容占位符 2"/>
          <p:cNvSpPr txBox="1">
            <a:spLocks/>
          </p:cNvSpPr>
          <p:nvPr/>
        </p:nvSpPr>
        <p:spPr>
          <a:xfrm>
            <a:off x="1439652" y="4293097"/>
            <a:ext cx="6210690" cy="1607663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205740" indent="-205740">
              <a:lnSpc>
                <a:spcPct val="120000"/>
              </a:lnSpc>
              <a:spcBef>
                <a:spcPts val="150"/>
              </a:spcBef>
              <a:buClr>
                <a:schemeClr val="accent1"/>
              </a:buClr>
              <a:buSzPct val="76000"/>
              <a:buFont typeface="Wingdings" pitchFamily="2" charset="2"/>
              <a:buChar char="u"/>
            </a:pPr>
            <a:r>
              <a:rPr lang="en-US" altLang="zh-CN" sz="2100" dirty="0">
                <a:latin typeface="Comic Sans MS" pitchFamily="66" charset="0"/>
                <a:ea typeface="+mj-ea"/>
                <a:cs typeface="Tahoma" pitchFamily="34" charset="0"/>
              </a:rPr>
              <a:t>Ground particle array: AS</a:t>
            </a:r>
            <a:r>
              <a:rPr lang="en-US" altLang="zh-CN" sz="2100" dirty="0">
                <a:latin typeface="Comic Sans MS" pitchFamily="66" charset="0"/>
                <a:ea typeface="+mj-ea"/>
                <a:cs typeface="Tahoma" pitchFamily="34" charset="0"/>
                <a:sym typeface="Symbol"/>
              </a:rPr>
              <a:t>, ARGO-YBJ, </a:t>
            </a:r>
            <a:r>
              <a:rPr lang="en-US" altLang="zh-CN" sz="2100" dirty="0" err="1">
                <a:latin typeface="Comic Sans MS" pitchFamily="66" charset="0"/>
                <a:ea typeface="+mj-ea"/>
                <a:cs typeface="Tahoma" pitchFamily="34" charset="0"/>
                <a:sym typeface="Symbol"/>
              </a:rPr>
              <a:t>Milagro</a:t>
            </a:r>
            <a:r>
              <a:rPr lang="en-US" altLang="zh-CN" sz="2100" dirty="0">
                <a:latin typeface="Comic Sans MS" pitchFamily="66" charset="0"/>
                <a:ea typeface="+mj-ea"/>
                <a:cs typeface="Tahoma" pitchFamily="34" charset="0"/>
                <a:sym typeface="Symbol"/>
              </a:rPr>
              <a:t>, HAWC, …</a:t>
            </a:r>
          </a:p>
          <a:p>
            <a:pPr marL="548640" lvl="1" indent="-205740">
              <a:lnSpc>
                <a:spcPct val="120000"/>
              </a:lnSpc>
              <a:spcBef>
                <a:spcPts val="150"/>
              </a:spcBef>
              <a:buClr>
                <a:schemeClr val="accent1"/>
              </a:buClr>
              <a:buSzPct val="76000"/>
              <a:buFont typeface="Wingdings" pitchFamily="2" charset="2"/>
              <a:buChar char="u"/>
            </a:pPr>
            <a:r>
              <a:rPr lang="en-US" altLang="zh-CN" sz="1950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ea typeface="+mj-ea"/>
              </a:rPr>
              <a:t>Not-so-good angular resolution</a:t>
            </a:r>
            <a:r>
              <a:rPr lang="zh-CN" altLang="en-US" sz="1950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ea typeface="+mj-ea"/>
              </a:rPr>
              <a:t> </a:t>
            </a:r>
            <a:r>
              <a:rPr lang="en-US" altLang="zh-CN" sz="1950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ea typeface="+mj-ea"/>
              </a:rPr>
              <a:t>(~0.5</a:t>
            </a:r>
            <a:r>
              <a:rPr lang="en-US" altLang="zh-CN" sz="1950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ea typeface="+mj-ea"/>
                <a:sym typeface="Symbol"/>
              </a:rPr>
              <a:t>);</a:t>
            </a:r>
            <a:endParaRPr lang="en-US" altLang="zh-CN" sz="1950" dirty="0">
              <a:solidFill>
                <a:schemeClr val="accent5">
                  <a:lumMod val="75000"/>
                </a:schemeClr>
              </a:solidFill>
              <a:latin typeface="Comic Sans MS" pitchFamily="66" charset="0"/>
              <a:ea typeface="+mj-ea"/>
            </a:endParaRPr>
          </a:p>
          <a:p>
            <a:pPr marL="548640" lvl="1" indent="-205740">
              <a:lnSpc>
                <a:spcPct val="120000"/>
              </a:lnSpc>
              <a:spcBef>
                <a:spcPts val="150"/>
              </a:spcBef>
              <a:buClr>
                <a:schemeClr val="accent1"/>
              </a:buClr>
              <a:buSzPct val="76000"/>
              <a:buFont typeface="Wingdings" pitchFamily="2" charset="2"/>
              <a:buChar char="u"/>
            </a:pPr>
            <a:r>
              <a:rPr lang="en-US" altLang="zh-CN" sz="1950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ea typeface="+mj-ea"/>
              </a:rPr>
              <a:t>Poor background rejection power (but much elaborated in water Cherenkov);</a:t>
            </a:r>
          </a:p>
          <a:p>
            <a:pPr marL="548640" lvl="1" indent="-205740">
              <a:lnSpc>
                <a:spcPct val="120000"/>
              </a:lnSpc>
              <a:spcBef>
                <a:spcPts val="150"/>
              </a:spcBef>
              <a:buClr>
                <a:schemeClr val="accent1"/>
              </a:buClr>
              <a:buSzPct val="76000"/>
              <a:buFont typeface="Wingdings" pitchFamily="2" charset="2"/>
              <a:buChar char="u"/>
            </a:pPr>
            <a:r>
              <a:rPr lang="en-US" altLang="zh-CN" sz="195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+mj-ea"/>
              </a:rPr>
              <a:t>Full duty cycle </a:t>
            </a:r>
            <a:r>
              <a:rPr lang="zh-CN" altLang="en-US" sz="195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+mj-ea"/>
              </a:rPr>
              <a:t> </a:t>
            </a:r>
            <a:r>
              <a:rPr lang="en-US" altLang="zh-CN" sz="195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+mj-ea"/>
              </a:rPr>
              <a:t>(&gt;95%</a:t>
            </a:r>
            <a:r>
              <a:rPr lang="zh-CN" altLang="en-US" sz="195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+mj-ea"/>
              </a:rPr>
              <a:t>，</a:t>
            </a:r>
            <a:r>
              <a:rPr lang="en-US" altLang="zh-CN" sz="195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+mj-ea"/>
              </a:rPr>
              <a:t>~10</a:t>
            </a:r>
            <a:r>
              <a:rPr lang="en-US" altLang="zh-CN" sz="195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+mj-ea"/>
                <a:sym typeface="Symbol"/>
              </a:rPr>
              <a:t> I</a:t>
            </a:r>
            <a:r>
              <a:rPr lang="en-US" altLang="zh-CN" sz="195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+mj-ea"/>
              </a:rPr>
              <a:t>ACT);</a:t>
            </a:r>
          </a:p>
          <a:p>
            <a:pPr marL="548640" lvl="1" indent="-205740">
              <a:lnSpc>
                <a:spcPct val="120000"/>
              </a:lnSpc>
              <a:spcBef>
                <a:spcPts val="150"/>
              </a:spcBef>
              <a:buClr>
                <a:schemeClr val="accent1"/>
              </a:buClr>
              <a:buSzPct val="76000"/>
              <a:buFont typeface="Wingdings" pitchFamily="2" charset="2"/>
              <a:buChar char="u"/>
            </a:pPr>
            <a:r>
              <a:rPr lang="en-US" altLang="zh-CN" sz="195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+mj-ea"/>
              </a:rPr>
              <a:t>Wide FOV</a:t>
            </a:r>
            <a:r>
              <a:rPr lang="zh-CN" altLang="en-US" sz="195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+mj-ea"/>
              </a:rPr>
              <a:t>（</a:t>
            </a:r>
            <a:r>
              <a:rPr lang="en-US" altLang="zh-CN" sz="195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+mj-ea"/>
              </a:rPr>
              <a:t>&gt;2/3</a:t>
            </a:r>
            <a:r>
              <a:rPr lang="en-US" altLang="zh-CN" sz="195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+mj-ea"/>
                <a:sym typeface="Symbol"/>
              </a:rPr>
              <a:t></a:t>
            </a:r>
            <a:r>
              <a:rPr lang="zh-CN" altLang="en-US" sz="195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+mj-ea"/>
                <a:sym typeface="Symbol"/>
              </a:rPr>
              <a:t>，</a:t>
            </a:r>
            <a:r>
              <a:rPr lang="en-US" altLang="zh-CN" sz="195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+mj-ea"/>
                <a:sym typeface="Symbol"/>
              </a:rPr>
              <a:t>~150 IACT);</a:t>
            </a:r>
          </a:p>
          <a:p>
            <a:pPr marL="548640" lvl="1" indent="-205740">
              <a:lnSpc>
                <a:spcPct val="120000"/>
              </a:lnSpc>
              <a:spcBef>
                <a:spcPts val="150"/>
              </a:spcBef>
              <a:buClr>
                <a:schemeClr val="accent1"/>
              </a:buClr>
              <a:buSzPct val="76000"/>
              <a:buFont typeface="Wingdings" pitchFamily="2" charset="2"/>
              <a:buChar char="u"/>
            </a:pPr>
            <a:r>
              <a:rPr lang="en-US" altLang="zh-CN" sz="1950" dirty="0">
                <a:solidFill>
                  <a:srgbClr val="00B0F0"/>
                </a:solidFill>
                <a:latin typeface="Comic Sans MS" pitchFamily="66" charset="0"/>
                <a:ea typeface="+mj-ea"/>
                <a:sym typeface="Symbol"/>
              </a:rPr>
              <a:t>High energy threshold </a:t>
            </a:r>
            <a:r>
              <a:rPr lang="en-US" altLang="zh-CN" sz="1950" dirty="0">
                <a:solidFill>
                  <a:srgbClr val="00B0F0"/>
                </a:solidFill>
                <a:latin typeface="Comic Sans MS" pitchFamily="66" charset="0"/>
                <a:ea typeface="+mj-ea"/>
                <a:sym typeface="Wingdings" panose="05000000000000000000" pitchFamily="2" charset="2"/>
              </a:rPr>
              <a:t> improved by construction at high altitude (~1 </a:t>
            </a:r>
            <a:r>
              <a:rPr lang="en-US" altLang="zh-CN" sz="1950" dirty="0" err="1">
                <a:solidFill>
                  <a:srgbClr val="00B0F0"/>
                </a:solidFill>
                <a:latin typeface="Comic Sans MS" pitchFamily="66" charset="0"/>
                <a:ea typeface="+mj-ea"/>
                <a:sym typeface="Wingdings" panose="05000000000000000000" pitchFamily="2" charset="2"/>
              </a:rPr>
              <a:t>TeV</a:t>
            </a:r>
            <a:r>
              <a:rPr lang="en-US" altLang="zh-CN" sz="1950" dirty="0">
                <a:solidFill>
                  <a:srgbClr val="00B0F0"/>
                </a:solidFill>
                <a:latin typeface="Comic Sans MS" pitchFamily="66" charset="0"/>
                <a:ea typeface="+mj-ea"/>
                <a:sym typeface="Wingdings" panose="05000000000000000000" pitchFamily="2" charset="2"/>
              </a:rPr>
              <a:t>);</a:t>
            </a:r>
            <a:endParaRPr lang="en-US" altLang="zh-CN" sz="1950" dirty="0">
              <a:solidFill>
                <a:srgbClr val="00B0F0"/>
              </a:solidFill>
              <a:latin typeface="Comic Sans MS" pitchFamily="66" charset="0"/>
              <a:ea typeface="+mj-ea"/>
            </a:endParaRPr>
          </a:p>
          <a:p>
            <a:pPr>
              <a:lnSpc>
                <a:spcPct val="120000"/>
              </a:lnSpc>
              <a:spcBef>
                <a:spcPts val="150"/>
              </a:spcBef>
              <a:buClr>
                <a:schemeClr val="accent1"/>
              </a:buClr>
              <a:buSzPct val="76000"/>
            </a:pPr>
            <a:r>
              <a:rPr lang="en-US" altLang="zh-CN" sz="2175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ea typeface="黑体" pitchFamily="49" charset="-122"/>
                <a:sym typeface="Wingdings" panose="05000000000000000000" pitchFamily="2" charset="2"/>
              </a:rPr>
              <a:t> </a:t>
            </a:r>
            <a:r>
              <a:rPr lang="en-US" altLang="zh-CN" sz="2175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ea typeface="黑体" pitchFamily="49" charset="-122"/>
              </a:rPr>
              <a:t>Good at sky survey, extended sources and flares.</a:t>
            </a:r>
          </a:p>
        </p:txBody>
      </p:sp>
    </p:spTree>
    <p:extLst>
      <p:ext uri="{BB962C8B-B14F-4D97-AF65-F5344CB8AC3E}">
        <p14:creationId xmlns:p14="http://schemas.microsoft.com/office/powerpoint/2010/main" val="164211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5900" y="728700"/>
            <a:ext cx="617220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Unknown </a:t>
            </a:r>
            <a:r>
              <a:rPr lang="en-US" dirty="0" err="1" smtClean="0"/>
              <a:t>TeV</a:t>
            </a:r>
            <a:r>
              <a:rPr lang="en-US" dirty="0" smtClean="0"/>
              <a:t> Sources</a:t>
            </a:r>
            <a:endParaRPr 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1670" y="1453043"/>
            <a:ext cx="5580500" cy="3056078"/>
          </a:xfr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90A8-46D9-48FF-81ED-0E4F1A394558}" type="slidenum">
              <a:rPr lang="en-US" smtClean="0"/>
              <a:t>24</a:t>
            </a:fld>
            <a:endParaRPr lang="en-US"/>
          </a:p>
        </p:txBody>
      </p:sp>
      <p:sp>
        <p:nvSpPr>
          <p:cNvPr id="5" name="内容占位符 3"/>
          <p:cNvSpPr txBox="1">
            <a:spLocks/>
          </p:cNvSpPr>
          <p:nvPr/>
        </p:nvSpPr>
        <p:spPr>
          <a:xfrm>
            <a:off x="2087724" y="4509120"/>
            <a:ext cx="5076564" cy="10801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76000"/>
              <a:buFont typeface="Wingdings" pitchFamily="2" charset="2"/>
              <a:buChar char="u"/>
              <a:defRPr kumimoji="0" sz="2600" kern="1200">
                <a:solidFill>
                  <a:schemeClr val="tx1"/>
                </a:solidFill>
                <a:latin typeface="Comic Sans MS" pitchFamily="66" charset="0"/>
                <a:ea typeface="+mj-ea"/>
                <a:cs typeface="Tahoma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spcAft>
                <a:spcPts val="200"/>
              </a:spcAft>
              <a:buClr>
                <a:schemeClr val="accent2"/>
              </a:buClr>
              <a:buSzPct val="76000"/>
              <a:buFont typeface="Wingdings" pitchFamily="2" charset="2"/>
              <a:buChar char="n"/>
              <a:defRPr kumimoji="0" sz="2300" kern="1200">
                <a:solidFill>
                  <a:schemeClr val="tx1"/>
                </a:solidFill>
                <a:latin typeface="Comic Sans MS" pitchFamily="66" charset="0"/>
                <a:ea typeface="+mj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spcAft>
                <a:spcPts val="200"/>
              </a:spcAft>
              <a:buClr>
                <a:schemeClr val="bg1">
                  <a:shade val="50000"/>
                </a:schemeClr>
              </a:buClr>
              <a:buSzPct val="76000"/>
              <a:buFont typeface="Wingdings 3" pitchFamily="18" charset="2"/>
              <a:buChar char="}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j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spcAft>
                <a:spcPts val="200"/>
              </a:spcAft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omic Sans MS" pitchFamily="66" charset="0"/>
                <a:ea typeface="+mj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spcAft>
                <a:spcPts val="200"/>
              </a:spcAft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omic Sans MS" pitchFamily="66" charset="0"/>
                <a:ea typeface="+mj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950" dirty="0" err="1">
                <a:solidFill>
                  <a:schemeClr val="accent2">
                    <a:lumMod val="50000"/>
                  </a:schemeClr>
                </a:solidFill>
              </a:rPr>
              <a:t>Kifune’s</a:t>
            </a:r>
            <a:r>
              <a:rPr lang="en-US" altLang="zh-CN" sz="1950" dirty="0">
                <a:solidFill>
                  <a:schemeClr val="accent2">
                    <a:lumMod val="50000"/>
                  </a:schemeClr>
                </a:solidFill>
              </a:rPr>
              <a:t> plot: new detectors on </a:t>
            </a:r>
            <a:r>
              <a:rPr lang="en-US" altLang="zh-CN" sz="1950" dirty="0" err="1">
                <a:solidFill>
                  <a:schemeClr val="accent2">
                    <a:lumMod val="50000"/>
                  </a:schemeClr>
                </a:solidFill>
              </a:rPr>
              <a:t>TeV</a:t>
            </a:r>
            <a:r>
              <a:rPr lang="en-US" altLang="zh-CN" sz="1950" dirty="0">
                <a:solidFill>
                  <a:schemeClr val="accent2">
                    <a:lumMod val="50000"/>
                  </a:schemeClr>
                </a:solidFill>
              </a:rPr>
              <a:t> Gamma rays are awaited to keep the discovery pace. The LHAASO detectors will do help.</a:t>
            </a:r>
          </a:p>
          <a:p>
            <a:pPr>
              <a:lnSpc>
                <a:spcPct val="120000"/>
              </a:lnSpc>
            </a:pPr>
            <a:r>
              <a:rPr lang="en-US" altLang="zh-CN" sz="1950" dirty="0">
                <a:solidFill>
                  <a:schemeClr val="accent5">
                    <a:lumMod val="75000"/>
                  </a:schemeClr>
                </a:solidFill>
              </a:rPr>
              <a:t>Can the number of sources climb to ~1000 by 2020?</a:t>
            </a:r>
          </a:p>
        </p:txBody>
      </p:sp>
    </p:spTree>
    <p:extLst>
      <p:ext uri="{BB962C8B-B14F-4D97-AF65-F5344CB8AC3E}">
        <p14:creationId xmlns:p14="http://schemas.microsoft.com/office/powerpoint/2010/main" val="396055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/>
          <p:cNvSpPr txBox="1">
            <a:spLocks/>
          </p:cNvSpPr>
          <p:nvPr/>
        </p:nvSpPr>
        <p:spPr>
          <a:xfrm>
            <a:off x="4211960" y="5445224"/>
            <a:ext cx="4392488" cy="1091541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76000"/>
              <a:buFont typeface="Wingdings" pitchFamily="2" charset="2"/>
              <a:buChar char="u"/>
              <a:defRPr kumimoji="0" sz="2600" kern="1200">
                <a:solidFill>
                  <a:schemeClr val="tx1"/>
                </a:solidFill>
                <a:latin typeface="Comic Sans MS" pitchFamily="66" charset="0"/>
                <a:ea typeface="+mj-ea"/>
                <a:cs typeface="Tahoma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spcAft>
                <a:spcPts val="200"/>
              </a:spcAft>
              <a:buClr>
                <a:schemeClr val="accent2"/>
              </a:buClr>
              <a:buSzPct val="76000"/>
              <a:buFont typeface="Wingdings" pitchFamily="2" charset="2"/>
              <a:buChar char="n"/>
              <a:defRPr kumimoji="0" sz="2300" kern="1200">
                <a:solidFill>
                  <a:schemeClr val="tx1"/>
                </a:solidFill>
                <a:latin typeface="Comic Sans MS" pitchFamily="66" charset="0"/>
                <a:ea typeface="+mj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spcAft>
                <a:spcPts val="200"/>
              </a:spcAft>
              <a:buClr>
                <a:schemeClr val="bg1">
                  <a:shade val="50000"/>
                </a:schemeClr>
              </a:buClr>
              <a:buSzPct val="76000"/>
              <a:buFont typeface="Wingdings 3" pitchFamily="18" charset="2"/>
              <a:buChar char="}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j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spcAft>
                <a:spcPts val="200"/>
              </a:spcAft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omic Sans MS" pitchFamily="66" charset="0"/>
                <a:ea typeface="+mj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spcAft>
                <a:spcPts val="200"/>
              </a:spcAft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omic Sans MS" pitchFamily="66" charset="0"/>
                <a:ea typeface="+mj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+mj-ea"/>
              </a:rPr>
              <a:t>依赖于簇射芯位距阵列中心的距离（</a:t>
            </a:r>
            <a:r>
              <a:rPr lang="en-US" altLang="zh-CN" sz="1600" dirty="0" smtClean="0">
                <a:latin typeface="+mj-ea"/>
              </a:rPr>
              <a:t>R</a:t>
            </a:r>
            <a:r>
              <a:rPr lang="zh-CN" altLang="en-US" sz="1600" dirty="0" smtClean="0">
                <a:latin typeface="+mj-ea"/>
              </a:rPr>
              <a:t>）：</a:t>
            </a:r>
            <a:endParaRPr lang="en-US" altLang="zh-CN" sz="1600" dirty="0" smtClean="0">
              <a:latin typeface="+mj-ea"/>
            </a:endParaRPr>
          </a:p>
          <a:p>
            <a:pPr lvl="1"/>
            <a:r>
              <a:rPr lang="en-US" sz="1400" dirty="0">
                <a:latin typeface="+mj-ea"/>
              </a:rPr>
              <a:t>nPMT</a:t>
            </a:r>
            <a:r>
              <a:rPr lang="en-US" sz="1400" dirty="0">
                <a:latin typeface="+mj-ea"/>
                <a:sym typeface="Symbol" panose="05050102010706020507" pitchFamily="18" charset="2"/>
              </a:rPr>
              <a:t></a:t>
            </a:r>
            <a:r>
              <a:rPr lang="en-US" sz="1400" dirty="0" smtClean="0">
                <a:latin typeface="+mj-ea"/>
              </a:rPr>
              <a:t>20</a:t>
            </a:r>
            <a:r>
              <a:rPr lang="zh-CN" altLang="en-US" sz="1400" dirty="0" smtClean="0">
                <a:latin typeface="+mj-ea"/>
              </a:rPr>
              <a:t>：</a:t>
            </a:r>
            <a:r>
              <a:rPr lang="en-US" altLang="zh-CN" sz="1400" dirty="0" smtClean="0">
                <a:latin typeface="+mj-ea"/>
              </a:rPr>
              <a:t>&gt;</a:t>
            </a:r>
            <a:r>
              <a:rPr lang="en-US" sz="1400" dirty="0" smtClean="0">
                <a:latin typeface="+mj-ea"/>
              </a:rPr>
              <a:t>60%</a:t>
            </a:r>
            <a:r>
              <a:rPr lang="zh-CN" altLang="en-US" sz="1400" dirty="0" smtClean="0">
                <a:latin typeface="+mj-ea"/>
              </a:rPr>
              <a:t>的事例能够触发；</a:t>
            </a:r>
            <a:endParaRPr lang="en-US" altLang="zh-CN" sz="1400" dirty="0" smtClean="0">
              <a:latin typeface="+mj-ea"/>
            </a:endParaRPr>
          </a:p>
          <a:p>
            <a:pPr lvl="1"/>
            <a:r>
              <a:rPr lang="en-US" sz="1400" dirty="0">
                <a:latin typeface="+mj-ea"/>
              </a:rPr>
              <a:t>nPMT</a:t>
            </a:r>
            <a:r>
              <a:rPr lang="en-US" sz="1400" dirty="0">
                <a:latin typeface="+mj-ea"/>
                <a:sym typeface="Symbol" panose="05050102010706020507" pitchFamily="18" charset="2"/>
              </a:rPr>
              <a:t></a:t>
            </a:r>
            <a:r>
              <a:rPr lang="en-US" sz="1400" dirty="0" smtClean="0">
                <a:latin typeface="+mj-ea"/>
                <a:sym typeface="Symbol" panose="05050102010706020507" pitchFamily="18" charset="2"/>
              </a:rPr>
              <a:t>3</a:t>
            </a:r>
            <a:r>
              <a:rPr lang="en-US" sz="1400" dirty="0" smtClean="0">
                <a:latin typeface="+mj-ea"/>
              </a:rPr>
              <a:t>0</a:t>
            </a:r>
            <a:r>
              <a:rPr lang="zh-CN" altLang="en-US" sz="1400" dirty="0" smtClean="0">
                <a:latin typeface="+mj-ea"/>
              </a:rPr>
              <a:t>：</a:t>
            </a:r>
            <a:r>
              <a:rPr lang="en-US" altLang="zh-CN" sz="1400" dirty="0" smtClean="0">
                <a:latin typeface="+mj-ea"/>
              </a:rPr>
              <a:t>&gt;9</a:t>
            </a:r>
            <a:r>
              <a:rPr lang="en-US" sz="1400" dirty="0" smtClean="0">
                <a:latin typeface="+mj-ea"/>
              </a:rPr>
              <a:t>0%</a:t>
            </a:r>
            <a:r>
              <a:rPr lang="zh-CN" altLang="en-US" sz="1400" dirty="0" smtClean="0">
                <a:latin typeface="+mj-ea"/>
              </a:rPr>
              <a:t>的事例</a:t>
            </a:r>
            <a:r>
              <a:rPr lang="zh-CN" altLang="en-US" sz="1400" dirty="0">
                <a:latin typeface="+mj-ea"/>
              </a:rPr>
              <a:t>能够</a:t>
            </a:r>
            <a:r>
              <a:rPr lang="zh-CN" altLang="en-US" sz="1400" dirty="0" smtClean="0">
                <a:latin typeface="+mj-ea"/>
              </a:rPr>
              <a:t>触发。</a:t>
            </a:r>
            <a:endParaRPr lang="en-US" altLang="zh-CN" sz="1400" dirty="0">
              <a:latin typeface="+mj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70" y="891693"/>
            <a:ext cx="5969093" cy="216397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7993063" cy="980727"/>
          </a:xfrm>
        </p:spPr>
        <p:txBody>
          <a:bodyPr/>
          <a:lstStyle/>
          <a:p>
            <a:r>
              <a:rPr lang="en-US" altLang="zh-CN" b="1" dirty="0" smtClean="0">
                <a:latin typeface="+mj-ea"/>
              </a:rPr>
              <a:t>WCDA project-</a:t>
            </a:r>
            <a:r>
              <a:rPr lang="en-US" altLang="zh-CN" dirty="0" smtClean="0">
                <a:latin typeface="+mj-ea"/>
              </a:rPr>
              <a:t>-</a:t>
            </a:r>
            <a:r>
              <a:rPr lang="zh-CN" altLang="en-US" dirty="0" smtClean="0">
                <a:latin typeface="+mj-ea"/>
              </a:rPr>
              <a:t>触发模式</a:t>
            </a:r>
            <a:endParaRPr lang="zh-CN" altLang="en-US" dirty="0">
              <a:latin typeface="+mj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40152" y="1240385"/>
            <a:ext cx="2952328" cy="1815286"/>
          </a:xfrm>
        </p:spPr>
        <p:txBody>
          <a:bodyPr>
            <a:noAutofit/>
          </a:bodyPr>
          <a:lstStyle/>
          <a:p>
            <a:pPr eaLnBrk="1"/>
            <a:r>
              <a:rPr lang="zh-CN" altLang="en-US" sz="1400" dirty="0" smtClean="0">
                <a:latin typeface="+mj-ea"/>
                <a:ea typeface="+mj-ea"/>
                <a:sym typeface="Symbol"/>
              </a:rPr>
              <a:t>以</a:t>
            </a:r>
            <a:r>
              <a:rPr lang="en-US" altLang="zh-CN" sz="1400" dirty="0" smtClean="0">
                <a:latin typeface="+mj-ea"/>
                <a:ea typeface="+mj-ea"/>
                <a:sym typeface="Symbol"/>
              </a:rPr>
              <a:t>12*12</a:t>
            </a:r>
            <a:r>
              <a:rPr lang="zh-CN" altLang="en-US" sz="1400" dirty="0" smtClean="0">
                <a:latin typeface="+mj-ea"/>
                <a:ea typeface="+mj-ea"/>
                <a:sym typeface="Symbol"/>
              </a:rPr>
              <a:t>个单元为一组</a:t>
            </a:r>
            <a:r>
              <a:rPr lang="zh-CN" altLang="en-US" sz="1400" dirty="0">
                <a:latin typeface="+mj-ea"/>
                <a:ea typeface="+mj-ea"/>
                <a:sym typeface="Symbol"/>
              </a:rPr>
              <a:t>；</a:t>
            </a:r>
            <a:endParaRPr lang="en-US" altLang="zh-CN" sz="1400" dirty="0" smtClean="0">
              <a:latin typeface="+mj-ea"/>
              <a:ea typeface="+mj-ea"/>
              <a:sym typeface="Symbol"/>
            </a:endParaRPr>
          </a:p>
          <a:p>
            <a:pPr eaLnBrk="1"/>
            <a:r>
              <a:rPr lang="zh-CN" altLang="en-US" sz="1400" dirty="0" smtClean="0">
                <a:latin typeface="+mj-ea"/>
                <a:ea typeface="+mj-ea"/>
                <a:sym typeface="Symbol"/>
              </a:rPr>
              <a:t>相邻组由一半重叠；</a:t>
            </a:r>
            <a:endParaRPr lang="en-US" altLang="zh-CN" sz="1400" dirty="0" smtClean="0">
              <a:latin typeface="+mj-ea"/>
              <a:ea typeface="+mj-ea"/>
              <a:sym typeface="Symbol"/>
            </a:endParaRPr>
          </a:p>
          <a:p>
            <a:pPr eaLnBrk="1"/>
            <a:r>
              <a:rPr lang="zh-CN" altLang="en-US" sz="1400" dirty="0" smtClean="0">
                <a:latin typeface="+mj-ea"/>
                <a:ea typeface="+mj-ea"/>
                <a:sym typeface="Symbol"/>
              </a:rPr>
              <a:t>各个通道的阈值设置</a:t>
            </a:r>
            <a:r>
              <a:rPr lang="en-US" altLang="zh-CN" sz="1400" dirty="0" smtClean="0">
                <a:latin typeface="+mj-ea"/>
                <a:ea typeface="+mj-ea"/>
                <a:sym typeface="Symbol"/>
              </a:rPr>
              <a:t>1/3PE</a:t>
            </a:r>
          </a:p>
          <a:p>
            <a:pPr eaLnBrk="1"/>
            <a:r>
              <a:rPr lang="zh-CN" altLang="en-US" sz="1400" dirty="0">
                <a:latin typeface="+mj-ea"/>
                <a:ea typeface="+mj-ea"/>
                <a:sym typeface="Symbol"/>
              </a:rPr>
              <a:t>组</a:t>
            </a:r>
            <a:r>
              <a:rPr lang="zh-CN" altLang="en-US" sz="1400" dirty="0" smtClean="0">
                <a:latin typeface="+mj-ea"/>
                <a:ea typeface="+mj-ea"/>
                <a:sym typeface="Symbol"/>
              </a:rPr>
              <a:t>内</a:t>
            </a:r>
            <a:r>
              <a:rPr lang="en-US" altLang="zh-CN" sz="1400" dirty="0" smtClean="0">
                <a:latin typeface="+mj-ea"/>
                <a:ea typeface="+mj-ea"/>
                <a:sym typeface="Symbol"/>
              </a:rPr>
              <a:t>250ns</a:t>
            </a:r>
            <a:r>
              <a:rPr lang="zh-CN" altLang="en-US" sz="1400" dirty="0" smtClean="0">
                <a:latin typeface="+mj-ea"/>
                <a:ea typeface="+mj-ea"/>
                <a:sym typeface="Symbol"/>
              </a:rPr>
              <a:t>有多个</a:t>
            </a:r>
            <a:r>
              <a:rPr lang="en-US" altLang="zh-CN" sz="1400" dirty="0" smtClean="0">
                <a:latin typeface="+mj-ea"/>
                <a:ea typeface="+mj-ea"/>
                <a:sym typeface="Symbol"/>
              </a:rPr>
              <a:t>PMT</a:t>
            </a:r>
            <a:r>
              <a:rPr lang="zh-CN" altLang="en-US" sz="1400" dirty="0" smtClean="0">
                <a:latin typeface="+mj-ea"/>
                <a:ea typeface="+mj-ea"/>
                <a:sym typeface="Symbol"/>
              </a:rPr>
              <a:t>着火时触发</a:t>
            </a:r>
            <a:r>
              <a:rPr lang="en-US" altLang="zh-CN" sz="1400" dirty="0" smtClean="0">
                <a:latin typeface="+mj-ea"/>
                <a:ea typeface="+mj-ea"/>
                <a:sym typeface="Symbol"/>
              </a:rPr>
              <a:t>, </a:t>
            </a:r>
            <a:r>
              <a:rPr lang="zh-CN" altLang="en-US" sz="1400" dirty="0" smtClean="0">
                <a:latin typeface="+mj-ea"/>
                <a:ea typeface="+mj-ea"/>
                <a:sym typeface="Symbol"/>
              </a:rPr>
              <a:t>比如</a:t>
            </a:r>
            <a:r>
              <a:rPr lang="en-US" altLang="zh-CN" sz="1400" dirty="0" smtClean="0">
                <a:latin typeface="+mj-ea"/>
                <a:ea typeface="+mj-ea"/>
                <a:sym typeface="Symbol"/>
              </a:rPr>
              <a:t>12</a:t>
            </a:r>
            <a:r>
              <a:rPr lang="zh-CN" altLang="en-US" sz="1400" dirty="0" smtClean="0">
                <a:latin typeface="+mj-ea"/>
                <a:ea typeface="+mj-ea"/>
                <a:sym typeface="Symbol"/>
              </a:rPr>
              <a:t>个，就只有小于</a:t>
            </a:r>
            <a:r>
              <a:rPr lang="en-US" altLang="zh-CN" sz="1400" dirty="0" smtClean="0">
                <a:latin typeface="+mj-ea"/>
                <a:ea typeface="+mj-ea"/>
                <a:sym typeface="Symbol"/>
              </a:rPr>
              <a:t>1KHz</a:t>
            </a:r>
            <a:r>
              <a:rPr lang="zh-CN" altLang="en-US" sz="1400" dirty="0" smtClean="0">
                <a:latin typeface="+mj-ea"/>
                <a:ea typeface="+mj-ea"/>
                <a:sym typeface="Symbol"/>
              </a:rPr>
              <a:t>的噪声触发。</a:t>
            </a:r>
            <a:endParaRPr lang="en-US" altLang="zh-CN" sz="1400" dirty="0" smtClean="0">
              <a:latin typeface="+mj-ea"/>
              <a:ea typeface="+mj-ea"/>
              <a:sym typeface="Symbol"/>
            </a:endParaRPr>
          </a:p>
        </p:txBody>
      </p:sp>
      <p:pic>
        <p:nvPicPr>
          <p:cNvPr id="5123" name="Picture 3" descr="D:\cygwin\home\yaozg\lawca\trigger\trigrat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940030"/>
            <a:ext cx="3658397" cy="297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接连接符 4"/>
          <p:cNvCxnSpPr/>
          <p:nvPr/>
        </p:nvCxnSpPr>
        <p:spPr>
          <a:xfrm flipV="1">
            <a:off x="2121201" y="3626485"/>
            <a:ext cx="0" cy="18187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99792" y="3779748"/>
            <a:ext cx="151216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800" dirty="0" smtClean="0">
                <a:solidFill>
                  <a:schemeClr val="tx1"/>
                </a:solidFill>
                <a:latin typeface="Comic Sans MS" pitchFamily="66" charset="0"/>
              </a:rPr>
              <a:t>Noise trigger</a:t>
            </a:r>
          </a:p>
        </p:txBody>
      </p:sp>
      <p:pic>
        <p:nvPicPr>
          <p:cNvPr id="10" name="内容占位符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8882" y="2940030"/>
            <a:ext cx="3134625" cy="2546883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683568" y="4003795"/>
            <a:ext cx="18722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27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72"/>
    </mc:Choice>
    <mc:Fallback xmlns="">
      <p:transition spd="slow" advTm="4717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425344" y="5702089"/>
            <a:ext cx="984019" cy="273844"/>
          </a:xfrm>
          <a:prstGeom prst="rect">
            <a:avLst/>
          </a:prstGeom>
        </p:spPr>
        <p:txBody>
          <a:bodyPr/>
          <a:lstStyle/>
          <a:p>
            <a:fld id="{A0C090A8-46D9-48FF-81ED-0E4F1A394558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2" descr="D:\LHASSO\Publish\LHAASO效果图\1.LHAASOview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527" y="2369214"/>
            <a:ext cx="6177892" cy="2780052"/>
          </a:xfrm>
          <a:prstGeom prst="rect">
            <a:avLst/>
          </a:prstGeom>
          <a:noFill/>
        </p:spPr>
      </p:pic>
      <p:sp>
        <p:nvSpPr>
          <p:cNvPr id="10" name="TextBox 7"/>
          <p:cNvSpPr txBox="1"/>
          <p:nvPr/>
        </p:nvSpPr>
        <p:spPr>
          <a:xfrm>
            <a:off x="2627784" y="4653137"/>
            <a:ext cx="1584176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bg1">
                    <a:lumMod val="95000"/>
                  </a:schemeClr>
                </a:solidFill>
              </a:rPr>
              <a:t>LHAASO</a:t>
            </a:r>
            <a:r>
              <a:rPr lang="zh-CN" altLang="en-US" sz="1200" b="1" dirty="0">
                <a:solidFill>
                  <a:schemeClr val="bg1">
                    <a:lumMod val="95000"/>
                  </a:schemeClr>
                </a:solidFill>
              </a:rPr>
              <a:t>观测基地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85502" y="289006"/>
            <a:ext cx="763863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300" b="1" i="1" dirty="0" smtClean="0">
                <a:solidFill>
                  <a:srgbClr val="C00000"/>
                </a:solidFill>
              </a:rPr>
              <a:t>LHAASO</a:t>
            </a:r>
            <a:endParaRPr lang="en-US" altLang="zh-CN" sz="2700" dirty="0" smtClean="0"/>
          </a:p>
          <a:p>
            <a:r>
              <a:rPr lang="en-US" altLang="zh-CN" sz="2700" b="1" dirty="0" smtClean="0">
                <a:solidFill>
                  <a:srgbClr val="FF0000"/>
                </a:solidFill>
              </a:rPr>
              <a:t>L</a:t>
            </a:r>
            <a:r>
              <a:rPr lang="en-US" altLang="zh-CN" sz="2700" dirty="0" smtClean="0"/>
              <a:t>arge </a:t>
            </a:r>
            <a:r>
              <a:rPr lang="en-US" altLang="zh-CN" sz="2700" b="1" dirty="0">
                <a:solidFill>
                  <a:srgbClr val="FF0000"/>
                </a:solidFill>
              </a:rPr>
              <a:t>H</a:t>
            </a:r>
            <a:r>
              <a:rPr lang="en-US" altLang="zh-CN" sz="2700" dirty="0"/>
              <a:t>igh </a:t>
            </a:r>
            <a:r>
              <a:rPr lang="en-US" altLang="zh-CN" sz="2700" b="1" dirty="0">
                <a:solidFill>
                  <a:srgbClr val="FF0000"/>
                </a:solidFill>
              </a:rPr>
              <a:t>A</a:t>
            </a:r>
            <a:r>
              <a:rPr lang="en-US" altLang="zh-CN" sz="2700" dirty="0"/>
              <a:t>ltitude </a:t>
            </a:r>
            <a:r>
              <a:rPr lang="en-US" altLang="zh-CN" sz="2700" b="1" dirty="0">
                <a:solidFill>
                  <a:srgbClr val="FF0000"/>
                </a:solidFill>
              </a:rPr>
              <a:t>A</a:t>
            </a:r>
            <a:r>
              <a:rPr lang="en-US" altLang="zh-CN" sz="2700" dirty="0"/>
              <a:t>ir </a:t>
            </a:r>
            <a:r>
              <a:rPr lang="en-US" altLang="zh-CN" sz="2700" b="1" dirty="0">
                <a:solidFill>
                  <a:srgbClr val="FF0000"/>
                </a:solidFill>
              </a:rPr>
              <a:t>S</a:t>
            </a:r>
            <a:r>
              <a:rPr lang="en-US" altLang="zh-CN" sz="2700" dirty="0"/>
              <a:t>hower </a:t>
            </a:r>
            <a:r>
              <a:rPr lang="en-US" altLang="zh-CN" sz="2700" b="1" dirty="0">
                <a:solidFill>
                  <a:srgbClr val="FF0000"/>
                </a:solidFill>
              </a:rPr>
              <a:t>O</a:t>
            </a:r>
            <a:r>
              <a:rPr lang="en-US" altLang="zh-CN" sz="2700" dirty="0"/>
              <a:t>bservatory.</a:t>
            </a:r>
          </a:p>
          <a:p>
            <a:r>
              <a:rPr lang="zh-CN" altLang="en-US" sz="2700" dirty="0"/>
              <a:t>中文名称：</a:t>
            </a:r>
            <a:r>
              <a:rPr lang="zh-CN" altLang="en-US" sz="2700" b="1" dirty="0">
                <a:latin typeface="华文中宋" pitchFamily="2" charset="-122"/>
                <a:ea typeface="华文中宋" pitchFamily="2" charset="-122"/>
              </a:rPr>
              <a:t>高海拔宇宙线观测站</a:t>
            </a:r>
            <a:endParaRPr lang="en-US" altLang="zh-CN" sz="2700" b="1" dirty="0">
              <a:latin typeface="华文中宋" pitchFamily="2" charset="-122"/>
              <a:ea typeface="华文中宋" pitchFamily="2" charset="-122"/>
            </a:endParaRPr>
          </a:p>
          <a:p>
            <a:endParaRPr lang="en-US" sz="2700" dirty="0"/>
          </a:p>
        </p:txBody>
      </p:sp>
      <p:sp>
        <p:nvSpPr>
          <p:cNvPr id="2" name="文本框 1"/>
          <p:cNvSpPr txBox="1"/>
          <p:nvPr/>
        </p:nvSpPr>
        <p:spPr>
          <a:xfrm>
            <a:off x="232698" y="5517423"/>
            <a:ext cx="8176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站址</a:t>
            </a:r>
            <a:r>
              <a:rPr lang="en-US" altLang="zh-CN" dirty="0" smtClean="0"/>
              <a:t>:</a:t>
            </a:r>
            <a:r>
              <a:rPr lang="zh-CN" altLang="en-US" dirty="0" smtClean="0"/>
              <a:t>四川</a:t>
            </a:r>
            <a:r>
              <a:rPr lang="en-US" altLang="zh-CN" dirty="0" smtClean="0"/>
              <a:t>-</a:t>
            </a:r>
            <a:r>
              <a:rPr lang="zh-CN" altLang="en-US" dirty="0" smtClean="0"/>
              <a:t>稻城</a:t>
            </a:r>
            <a:r>
              <a:rPr lang="en-US" altLang="zh-CN" dirty="0" smtClean="0"/>
              <a:t>-</a:t>
            </a:r>
            <a:r>
              <a:rPr lang="zh-CN" altLang="en-US" dirty="0" smtClean="0"/>
              <a:t>海子山，</a:t>
            </a:r>
            <a:r>
              <a:rPr lang="zh-CN" altLang="en-US" b="1" dirty="0" smtClean="0"/>
              <a:t>海拔</a:t>
            </a:r>
            <a:r>
              <a:rPr lang="en-US" altLang="zh-CN" dirty="0" smtClean="0"/>
              <a:t>4400m</a:t>
            </a:r>
            <a:r>
              <a:rPr lang="zh-CN" altLang="en-US" dirty="0" smtClean="0"/>
              <a:t>，</a:t>
            </a:r>
            <a:r>
              <a:rPr lang="en-US" altLang="zh-CN" dirty="0">
                <a:latin typeface="Cambria" pitchFamily="18" charset="0"/>
                <a:cs typeface="Arial" panose="020B0604020202020204" pitchFamily="34" charset="0"/>
              </a:rPr>
              <a:t>29</a:t>
            </a:r>
            <a:r>
              <a:rPr lang="en-US" altLang="zh-CN" dirty="0">
                <a:latin typeface="Cambria" pitchFamily="18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en-US" altLang="zh-CN" dirty="0">
                <a:latin typeface="Cambria" pitchFamily="18" charset="0"/>
                <a:cs typeface="Arial" panose="020B0604020202020204" pitchFamily="34" charset="0"/>
              </a:rPr>
              <a:t>21’30.7”N, 100</a:t>
            </a:r>
            <a:r>
              <a:rPr lang="en-US" altLang="zh-CN" dirty="0">
                <a:latin typeface="Cambria" pitchFamily="18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en-US" altLang="zh-CN" dirty="0" smtClean="0">
                <a:latin typeface="Cambria" pitchFamily="18" charset="0"/>
                <a:cs typeface="Arial" panose="020B0604020202020204" pitchFamily="34" charset="0"/>
              </a:rPr>
              <a:t>08’14.7”E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6556011" y="3241136"/>
            <a:ext cx="24929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电磁粒子探测器阵列</a:t>
            </a:r>
            <a:endParaRPr lang="en-US" altLang="zh-CN" dirty="0" smtClean="0"/>
          </a:p>
          <a:p>
            <a:r>
              <a:rPr lang="zh-CN" altLang="en-US" dirty="0" smtClean="0"/>
              <a:t>缪子探测器阵列</a:t>
            </a:r>
            <a:endParaRPr lang="en-US" altLang="zh-CN" dirty="0" smtClean="0"/>
          </a:p>
          <a:p>
            <a:r>
              <a:rPr lang="zh-CN" altLang="en-US" dirty="0" smtClean="0"/>
              <a:t>水切伦科夫探测器阵列</a:t>
            </a:r>
            <a:endParaRPr lang="en-US" altLang="zh-CN" dirty="0" smtClean="0"/>
          </a:p>
          <a:p>
            <a:r>
              <a:rPr lang="zh-CN" altLang="en-US" dirty="0" smtClean="0"/>
              <a:t>广角切伦科夫望远镜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840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4113" y="260648"/>
            <a:ext cx="7793037" cy="1462087"/>
          </a:xfrm>
        </p:spPr>
        <p:txBody>
          <a:bodyPr/>
          <a:lstStyle/>
          <a:p>
            <a:r>
              <a:rPr lang="en-US" altLang="zh-CN" b="1" i="1" dirty="0" smtClean="0">
                <a:solidFill>
                  <a:srgbClr val="C00000"/>
                </a:solidFill>
              </a:rPr>
              <a:t>WCDA </a:t>
            </a:r>
            <a:r>
              <a:rPr lang="en-US" altLang="zh-CN" sz="3600" dirty="0" smtClean="0">
                <a:solidFill>
                  <a:srgbClr val="C00000"/>
                </a:solidFill>
              </a:rPr>
              <a:t>-</a:t>
            </a:r>
            <a:r>
              <a:rPr lang="en-US" altLang="zh-CN" b="1" i="1" dirty="0" smtClean="0">
                <a:solidFill>
                  <a:srgbClr val="C00000"/>
                </a:solidFill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+mn-ea"/>
                <a:ea typeface="+mn-ea"/>
              </a:rPr>
              <a:t>W</a:t>
            </a:r>
            <a:r>
              <a:rPr lang="en-US" altLang="zh-CN" sz="2800" dirty="0" smtClean="0">
                <a:latin typeface="+mn-ea"/>
                <a:ea typeface="+mn-ea"/>
              </a:rPr>
              <a:t>ater </a:t>
            </a:r>
            <a:r>
              <a:rPr lang="en-US" altLang="zh-CN" sz="2800" dirty="0" smtClean="0">
                <a:solidFill>
                  <a:srgbClr val="FF0000"/>
                </a:solidFill>
                <a:latin typeface="+mn-ea"/>
                <a:ea typeface="+mn-ea"/>
              </a:rPr>
              <a:t>C</a:t>
            </a:r>
            <a:r>
              <a:rPr lang="en-US" altLang="zh-CN" sz="2800" dirty="0" smtClean="0">
                <a:latin typeface="+mn-ea"/>
                <a:ea typeface="+mn-ea"/>
              </a:rPr>
              <a:t>herenkov </a:t>
            </a:r>
            <a:r>
              <a:rPr lang="en-US" altLang="zh-CN" sz="2800" dirty="0" smtClean="0">
                <a:solidFill>
                  <a:srgbClr val="FF0000"/>
                </a:solidFill>
                <a:latin typeface="+mn-ea"/>
                <a:ea typeface="+mn-ea"/>
              </a:rPr>
              <a:t>D</a:t>
            </a:r>
            <a:r>
              <a:rPr lang="en-US" altLang="zh-CN" sz="2800" dirty="0" smtClean="0">
                <a:latin typeface="+mn-ea"/>
                <a:ea typeface="+mn-ea"/>
              </a:rPr>
              <a:t>etector </a:t>
            </a:r>
            <a:r>
              <a:rPr lang="en-US" altLang="zh-CN" sz="2800" dirty="0" smtClean="0">
                <a:solidFill>
                  <a:srgbClr val="FF0000"/>
                </a:solidFill>
                <a:latin typeface="+mn-ea"/>
                <a:ea typeface="+mn-ea"/>
              </a:rPr>
              <a:t>A</a:t>
            </a:r>
            <a:r>
              <a:rPr lang="en-US" altLang="zh-CN" sz="2800" dirty="0" smtClean="0">
                <a:latin typeface="+mn-ea"/>
                <a:ea typeface="+mn-ea"/>
              </a:rPr>
              <a:t>rray</a:t>
            </a:r>
            <a:br>
              <a:rPr lang="en-US" altLang="zh-CN" sz="2800" dirty="0" smtClean="0">
                <a:latin typeface="+mn-ea"/>
                <a:ea typeface="+mn-ea"/>
              </a:rPr>
            </a:br>
            <a:r>
              <a:rPr lang="zh-CN" altLang="en-US" sz="2800" dirty="0" smtClean="0">
                <a:latin typeface="+mn-ea"/>
                <a:ea typeface="+mn-ea"/>
              </a:rPr>
              <a:t>水切伦科夫探测器阵列</a:t>
            </a:r>
            <a:endParaRPr lang="zh-CN" altLang="en-US" sz="2800" dirty="0">
              <a:latin typeface="+mn-ea"/>
              <a:ea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889C-A0E5-4657-9FEA-1EF8B18A5C48}" type="slidenum">
              <a:rPr lang="zh-CN" altLang="en-US" smtClean="0"/>
              <a:t>4</a:t>
            </a:fld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52969"/>
            <a:ext cx="3851920" cy="26331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316" y="4908105"/>
            <a:ext cx="3628965" cy="19588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139466" y="2164248"/>
            <a:ext cx="410445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latin typeface="Cambria" pitchFamily="18" charset="0"/>
              </a:rPr>
              <a:t>总占地 </a:t>
            </a:r>
            <a:r>
              <a:rPr lang="en-US" altLang="zh-CN" dirty="0" smtClean="0">
                <a:latin typeface="Cambria" pitchFamily="18" charset="0"/>
              </a:rPr>
              <a:t>78,000 </a:t>
            </a:r>
            <a:r>
              <a:rPr lang="en-US" altLang="zh-CN" dirty="0">
                <a:latin typeface="Cambria" pitchFamily="18" charset="0"/>
              </a:rPr>
              <a:t>m</a:t>
            </a:r>
            <a:r>
              <a:rPr lang="en-US" altLang="zh-CN" baseline="30000" dirty="0">
                <a:latin typeface="Cambria" pitchFamily="18" charset="0"/>
              </a:rPr>
              <a:t>2 </a:t>
            </a:r>
            <a:r>
              <a:rPr lang="zh-CN" altLang="en-US" dirty="0">
                <a:latin typeface="Cambria" pitchFamily="18" charset="0"/>
              </a:rPr>
              <a:t>；</a:t>
            </a:r>
            <a:endParaRPr lang="en-US" altLang="zh-CN" dirty="0">
              <a:latin typeface="Cambria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>
                <a:latin typeface="Cambria" pitchFamily="18" charset="0"/>
              </a:rPr>
              <a:t> </a:t>
            </a:r>
            <a:r>
              <a:rPr lang="zh-CN" altLang="en-US" dirty="0">
                <a:latin typeface="Cambria" pitchFamily="18" charset="0"/>
              </a:rPr>
              <a:t>有效水深 </a:t>
            </a:r>
            <a:r>
              <a:rPr lang="en-US" altLang="zh-CN" dirty="0">
                <a:latin typeface="Cambria" pitchFamily="18" charset="0"/>
              </a:rPr>
              <a:t>4 m；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>
                <a:latin typeface="Cambria" pitchFamily="18" charset="0"/>
              </a:rPr>
              <a:t> </a:t>
            </a:r>
            <a:r>
              <a:rPr lang="en-US" altLang="zh-CN" dirty="0" smtClean="0">
                <a:latin typeface="Cambria" pitchFamily="18" charset="0"/>
              </a:rPr>
              <a:t>3000 </a:t>
            </a:r>
            <a:r>
              <a:rPr lang="zh-CN" altLang="en-US" dirty="0">
                <a:latin typeface="Cambria" pitchFamily="18" charset="0"/>
              </a:rPr>
              <a:t>个探测单元 </a:t>
            </a:r>
            <a:r>
              <a:rPr lang="en-US" altLang="zh-CN" dirty="0">
                <a:latin typeface="Cambria" pitchFamily="18" charset="0"/>
              </a:rPr>
              <a:t>(5 m×5 m)；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latin typeface="Cambria" pitchFamily="18" charset="0"/>
              </a:rPr>
              <a:t> 每个单元一支</a:t>
            </a:r>
            <a:r>
              <a:rPr lang="en-US" altLang="zh-CN" dirty="0">
                <a:latin typeface="Cambria" pitchFamily="18" charset="0"/>
              </a:rPr>
              <a:t>PMT (D = 8/9 inch)；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>
                <a:latin typeface="Cambria" pitchFamily="18" charset="0"/>
              </a:rPr>
              <a:t> </a:t>
            </a:r>
            <a:r>
              <a:rPr lang="zh-CN" altLang="en-US" dirty="0">
                <a:latin typeface="Cambria" pitchFamily="18" charset="0"/>
              </a:rPr>
              <a:t>单元之间利用</a:t>
            </a:r>
            <a:r>
              <a:rPr lang="zh-CN" altLang="en-US" dirty="0" smtClean="0">
                <a:latin typeface="Cambria" pitchFamily="18" charset="0"/>
              </a:rPr>
              <a:t>黑色帘布光隔离。</a:t>
            </a:r>
            <a:endParaRPr lang="zh-CN" altLang="en-US" dirty="0">
              <a:latin typeface="Cambria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CN" dirty="0" smtClean="0">
              <a:latin typeface="Cambria" pitchFamily="18" charset="0"/>
            </a:endParaRPr>
          </a:p>
          <a:p>
            <a:r>
              <a:rPr lang="zh-CN" altLang="en-US" dirty="0"/>
              <a:t>记录宇宙线引起的簇射：</a:t>
            </a:r>
            <a:r>
              <a:rPr lang="zh-CN" altLang="en-US" dirty="0">
                <a:solidFill>
                  <a:srgbClr val="FF6600"/>
                </a:solidFill>
                <a:sym typeface="Symbol" pitchFamily="18" charset="2"/>
              </a:rPr>
              <a:t></a:t>
            </a:r>
            <a:r>
              <a:rPr lang="zh-CN" altLang="en-US" dirty="0">
                <a:solidFill>
                  <a:srgbClr val="FF6600"/>
                </a:solidFill>
              </a:rPr>
              <a:t>、</a:t>
            </a:r>
            <a:r>
              <a:rPr lang="en-US" altLang="zh-CN" dirty="0">
                <a:solidFill>
                  <a:srgbClr val="FF6600"/>
                </a:solidFill>
              </a:rPr>
              <a:t>e</a:t>
            </a:r>
            <a:r>
              <a:rPr lang="en-US" altLang="zh-CN" baseline="30000" dirty="0">
                <a:solidFill>
                  <a:srgbClr val="FF6600"/>
                </a:solidFill>
              </a:rPr>
              <a:t>±</a:t>
            </a:r>
            <a:r>
              <a:rPr lang="zh-CN" altLang="en-US" dirty="0">
                <a:solidFill>
                  <a:srgbClr val="FF6600"/>
                </a:solidFill>
              </a:rPr>
              <a:t>、 </a:t>
            </a:r>
            <a:r>
              <a:rPr lang="zh-CN" altLang="en-US" dirty="0">
                <a:solidFill>
                  <a:srgbClr val="FF6600"/>
                </a:solidFill>
                <a:sym typeface="Symbol" pitchFamily="18" charset="2"/>
              </a:rPr>
              <a:t></a:t>
            </a:r>
            <a:r>
              <a:rPr lang="en-US" altLang="zh-CN" baseline="30000" dirty="0">
                <a:solidFill>
                  <a:srgbClr val="FF6600"/>
                </a:solidFill>
              </a:rPr>
              <a:t>± </a:t>
            </a:r>
            <a:r>
              <a:rPr lang="zh-CN" altLang="en-US" dirty="0"/>
              <a:t>产生</a:t>
            </a:r>
            <a:r>
              <a:rPr lang="zh-CN" altLang="en-US" dirty="0" smtClean="0"/>
              <a:t>的</a:t>
            </a:r>
            <a:r>
              <a:rPr lang="zh-CN" altLang="en-US" dirty="0"/>
              <a:t>切伦科夫</a:t>
            </a:r>
            <a:r>
              <a:rPr lang="zh-CN" altLang="en-US" dirty="0" smtClean="0"/>
              <a:t>光</a:t>
            </a:r>
            <a:r>
              <a:rPr lang="zh-CN" altLang="en-US" dirty="0"/>
              <a:t>；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 smtClean="0">
              <a:sym typeface="Symbol"/>
            </a:endParaRPr>
          </a:p>
          <a:p>
            <a:endParaRPr lang="zh-CN" altLang="en-US" dirty="0"/>
          </a:p>
        </p:txBody>
      </p:sp>
      <p:pic>
        <p:nvPicPr>
          <p:cNvPr id="7170" name="Picture 2" descr="wcda_pond_201601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13" y="4966755"/>
            <a:ext cx="5148262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38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4000" b="1" dirty="0" smtClean="0"/>
              <a:t>物理目标</a:t>
            </a:r>
            <a:endParaRPr lang="zh-CN" altLang="en-US" sz="4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2237174"/>
            <a:ext cx="7772400" cy="411480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600" dirty="0" smtClean="0"/>
              <a:t>甚高能伽马射线巡天扫描 </a:t>
            </a:r>
            <a:r>
              <a:rPr lang="en-US" altLang="zh-CN" sz="3600" dirty="0" smtClean="0">
                <a:latin typeface="Cambria" pitchFamily="18" charset="0"/>
              </a:rPr>
              <a:t>(100GeV~30TeV)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CN" dirty="0">
                <a:latin typeface="Cambria" pitchFamily="18" charset="0"/>
              </a:rPr>
              <a:t> </a:t>
            </a:r>
            <a:r>
              <a:rPr lang="zh-CN" altLang="en-US" sz="3100" dirty="0">
                <a:latin typeface="Cambria" pitchFamily="18" charset="0"/>
              </a:rPr>
              <a:t>河</a:t>
            </a:r>
            <a:r>
              <a:rPr lang="zh-CN" altLang="en-US" sz="3100" dirty="0" smtClean="0">
                <a:latin typeface="Cambria" pitchFamily="18" charset="0"/>
              </a:rPr>
              <a:t>外源以及耀变源；</a:t>
            </a:r>
            <a:endParaRPr lang="en-US" altLang="zh-CN" sz="3100" dirty="0" smtClean="0">
              <a:latin typeface="Cambria" pitchFamily="18" charset="0"/>
            </a:endParaRPr>
          </a:p>
          <a:p>
            <a:pPr lvl="1">
              <a:buFont typeface="Wingdings" pitchFamily="2" charset="2"/>
              <a:buChar char="l"/>
            </a:pPr>
            <a:r>
              <a:rPr lang="en-US" altLang="zh-CN" sz="3100" dirty="0">
                <a:latin typeface="Cambria" pitchFamily="18" charset="0"/>
              </a:rPr>
              <a:t> </a:t>
            </a:r>
            <a:r>
              <a:rPr lang="zh-CN" altLang="en-US" sz="3100" dirty="0">
                <a:latin typeface="Cambria" pitchFamily="18" charset="0"/>
              </a:rPr>
              <a:t>伽</a:t>
            </a:r>
            <a:r>
              <a:rPr lang="zh-CN" altLang="en-US" sz="3100" dirty="0" smtClean="0">
                <a:latin typeface="Cambria" pitchFamily="18" charset="0"/>
              </a:rPr>
              <a:t>马暴甚高能辐射；</a:t>
            </a:r>
            <a:endParaRPr lang="en-US" altLang="zh-CN" sz="3100" dirty="0" smtClean="0">
              <a:latin typeface="Cambria" pitchFamily="18" charset="0"/>
            </a:endParaRPr>
          </a:p>
          <a:p>
            <a:pPr lvl="1">
              <a:buFont typeface="Wingdings" pitchFamily="2" charset="2"/>
              <a:buChar char="l"/>
            </a:pPr>
            <a:r>
              <a:rPr lang="zh-CN" altLang="en-US" sz="3100" dirty="0" smtClean="0">
                <a:latin typeface="Cambria" pitchFamily="18" charset="0"/>
              </a:rPr>
              <a:t> 河内源；</a:t>
            </a:r>
            <a:endParaRPr lang="en-US" altLang="zh-CN" sz="3100" dirty="0" smtClean="0">
              <a:latin typeface="Cambria" pitchFamily="18" charset="0"/>
            </a:endParaRPr>
          </a:p>
          <a:p>
            <a:pPr lvl="1">
              <a:buFont typeface="Wingdings" pitchFamily="2" charset="2"/>
              <a:buChar char="l"/>
            </a:pPr>
            <a:r>
              <a:rPr lang="en-US" altLang="zh-CN" sz="3100" dirty="0">
                <a:latin typeface="Cambria" pitchFamily="18" charset="0"/>
              </a:rPr>
              <a:t> </a:t>
            </a:r>
            <a:r>
              <a:rPr lang="zh-CN" altLang="en-US" sz="3100" dirty="0" smtClean="0">
                <a:latin typeface="Cambria" pitchFamily="18" charset="0"/>
              </a:rPr>
              <a:t>弥散源</a:t>
            </a:r>
            <a:r>
              <a:rPr lang="en-US" altLang="zh-CN" sz="3100" dirty="0">
                <a:latin typeface="Cambria" pitchFamily="18" charset="0"/>
              </a:rPr>
              <a:t>.</a:t>
            </a:r>
            <a:endParaRPr lang="en-US" altLang="zh-CN" sz="3100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3600" dirty="0">
                <a:latin typeface="Cambria" pitchFamily="18" charset="0"/>
              </a:rPr>
              <a:t> </a:t>
            </a:r>
            <a:r>
              <a:rPr lang="zh-CN" altLang="en-US" sz="3600" dirty="0" smtClean="0">
                <a:latin typeface="Cambria" pitchFamily="18" charset="0"/>
              </a:rPr>
              <a:t>宇宙线物理 </a:t>
            </a:r>
            <a:r>
              <a:rPr lang="en-US" altLang="zh-CN" sz="3600" dirty="0" smtClean="0">
                <a:latin typeface="Cambria" pitchFamily="18" charset="0"/>
              </a:rPr>
              <a:t>(1TeV~10PeV)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CN" dirty="0">
                <a:latin typeface="Cambria" pitchFamily="18" charset="0"/>
              </a:rPr>
              <a:t> </a:t>
            </a:r>
            <a:r>
              <a:rPr lang="zh-CN" altLang="en-US" sz="3100" dirty="0" smtClean="0">
                <a:latin typeface="Cambria" pitchFamily="18" charset="0"/>
              </a:rPr>
              <a:t>宇宙线各向异性；</a:t>
            </a:r>
            <a:endParaRPr lang="en-US" altLang="zh-CN" sz="3100" dirty="0" smtClean="0">
              <a:latin typeface="Cambria" pitchFamily="18" charset="0"/>
            </a:endParaRPr>
          </a:p>
          <a:p>
            <a:pPr lvl="1">
              <a:buFont typeface="Wingdings" pitchFamily="2" charset="2"/>
              <a:buChar char="l"/>
            </a:pPr>
            <a:r>
              <a:rPr lang="en-US" altLang="zh-CN" sz="3100" dirty="0">
                <a:latin typeface="Cambria" pitchFamily="18" charset="0"/>
              </a:rPr>
              <a:t> </a:t>
            </a:r>
            <a:r>
              <a:rPr lang="zh-CN" altLang="en-US" sz="3100" dirty="0" smtClean="0">
                <a:latin typeface="Cambria" pitchFamily="18" charset="0"/>
              </a:rPr>
              <a:t>能谱测量；</a:t>
            </a:r>
            <a:endParaRPr lang="en-US" altLang="zh-CN" sz="3100" dirty="0" smtClean="0">
              <a:latin typeface="Cambria" pitchFamily="18" charset="0"/>
            </a:endParaRPr>
          </a:p>
          <a:p>
            <a:pPr lvl="1">
              <a:buFont typeface="Wingdings" pitchFamily="2" charset="2"/>
              <a:buChar char="l"/>
            </a:pPr>
            <a:r>
              <a:rPr lang="en-US" altLang="zh-CN" sz="3100" dirty="0">
                <a:latin typeface="Cambria" pitchFamily="18" charset="0"/>
              </a:rPr>
              <a:t> </a:t>
            </a:r>
            <a:r>
              <a:rPr lang="zh-CN" altLang="en-US" sz="3100" dirty="0" smtClean="0">
                <a:latin typeface="Cambria" pitchFamily="18" charset="0"/>
              </a:rPr>
              <a:t>强相互作用模型</a:t>
            </a:r>
            <a:r>
              <a:rPr lang="en-US" altLang="zh-CN" sz="3100" dirty="0" smtClean="0">
                <a:latin typeface="Cambria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altLang="zh-CN" dirty="0">
                <a:latin typeface="Cambria" pitchFamily="18" charset="0"/>
              </a:rPr>
              <a:t> </a:t>
            </a:r>
            <a:r>
              <a:rPr lang="zh-CN" altLang="en-US" sz="3600" dirty="0" smtClean="0">
                <a:latin typeface="Cambria" pitchFamily="18" charset="0"/>
              </a:rPr>
              <a:t>其他</a:t>
            </a:r>
            <a:endParaRPr lang="en-US" altLang="zh-CN" sz="3600" dirty="0" smtClean="0">
              <a:latin typeface="Cambria" pitchFamily="18" charset="0"/>
            </a:endParaRPr>
          </a:p>
          <a:p>
            <a:pPr lvl="1">
              <a:buFont typeface="Wingdings" pitchFamily="2" charset="2"/>
              <a:buChar char="l"/>
            </a:pPr>
            <a:r>
              <a:rPr lang="zh-CN" altLang="en-US" dirty="0" smtClean="0">
                <a:latin typeface="Cambria" pitchFamily="18" charset="0"/>
              </a:rPr>
              <a:t> </a:t>
            </a:r>
            <a:r>
              <a:rPr lang="zh-CN" altLang="en-US" sz="3100" dirty="0" smtClean="0">
                <a:latin typeface="Cambria" pitchFamily="18" charset="0"/>
              </a:rPr>
              <a:t>暗物质伽马辐射；</a:t>
            </a:r>
            <a:endParaRPr lang="en-US" altLang="zh-CN" sz="3100" dirty="0" smtClean="0">
              <a:latin typeface="Cambria" pitchFamily="18" charset="0"/>
            </a:endParaRPr>
          </a:p>
          <a:p>
            <a:pPr lvl="1">
              <a:buFont typeface="Wingdings" pitchFamily="2" charset="2"/>
              <a:buChar char="l"/>
            </a:pPr>
            <a:r>
              <a:rPr lang="en-US" altLang="zh-CN" sz="3100" dirty="0">
                <a:latin typeface="Cambria" pitchFamily="18" charset="0"/>
              </a:rPr>
              <a:t> </a:t>
            </a:r>
            <a:r>
              <a:rPr lang="zh-CN" altLang="en-US" sz="3100" dirty="0" smtClean="0">
                <a:latin typeface="Cambria" pitchFamily="18" charset="0"/>
              </a:rPr>
              <a:t>太阳风暴</a:t>
            </a:r>
            <a:r>
              <a:rPr lang="en-US" altLang="zh-CN" sz="3100" dirty="0" smtClean="0">
                <a:latin typeface="Cambria" pitchFamily="18" charset="0"/>
              </a:rPr>
              <a:t>.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220072" y="1241231"/>
            <a:ext cx="3357543" cy="5466887"/>
            <a:chOff x="5715063" y="1175066"/>
            <a:chExt cx="3357543" cy="5466887"/>
          </a:xfrm>
        </p:grpSpPr>
        <p:pic>
          <p:nvPicPr>
            <p:cNvPr id="5" name="Picture 6" descr="File:Crab Nebula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3588" y="2127220"/>
              <a:ext cx="1094442" cy="1094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File:Gb1508 illustratio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5962" y="1175066"/>
              <a:ext cx="1101856" cy="850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图片 6" descr="图片1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9012" y="3461170"/>
              <a:ext cx="1223594" cy="721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3" descr="D:\Users\yaozg\Desktop\fig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343" y="4057044"/>
              <a:ext cx="1029453" cy="992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7" descr="File:Magnetosphere rendition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9015" y="5915816"/>
              <a:ext cx="1329312" cy="726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2" descr="D:\Users\yaozg\Desktop\cosmic-rays_spec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63" y="4223478"/>
              <a:ext cx="1216090" cy="933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5" descr="D:\Users\yaozg\Downloads\1205.4578v2\pt_averag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6157" y="4410300"/>
              <a:ext cx="1020339" cy="98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9" descr="Grb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1327" y="1952836"/>
              <a:ext cx="1159025" cy="662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1" descr="Gamma-ray-bubbles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2798301"/>
              <a:ext cx="1045703" cy="846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4" descr="D:\Users\yaozg\Desktop\mywork\darkm_skymap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807" y="5545823"/>
              <a:ext cx="1442588" cy="739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425E-2FDA-461F-B294-318125C37034}" type="datetime1">
              <a:rPr lang="zh-CN" altLang="en-US" smtClean="0"/>
              <a:t>2016-8-23</a:t>
            </a:fld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3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889C-A0E5-4657-9FEA-1EF8B18A5C48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350963" y="214313"/>
            <a:ext cx="7793037" cy="1462087"/>
          </a:xfrm>
        </p:spPr>
        <p:txBody>
          <a:bodyPr/>
          <a:lstStyle/>
          <a:p>
            <a:r>
              <a:rPr lang="zh-CN" altLang="en-US" sz="4000" b="1" dirty="0" smtClean="0"/>
              <a:t>性能优势</a:t>
            </a:r>
            <a:endParaRPr lang="zh-CN" altLang="en-US" sz="4000" b="1" dirty="0"/>
          </a:p>
        </p:txBody>
      </p:sp>
      <p:sp>
        <p:nvSpPr>
          <p:cNvPr id="5" name="矩形 4"/>
          <p:cNvSpPr/>
          <p:nvPr/>
        </p:nvSpPr>
        <p:spPr>
          <a:xfrm>
            <a:off x="1187624" y="1916832"/>
            <a:ext cx="756084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6600"/>
                </a:solidFill>
              </a:rPr>
              <a:t>全天候：</a:t>
            </a:r>
          </a:p>
          <a:p>
            <a:pPr lvl="1"/>
            <a:r>
              <a:rPr lang="zh-CN" altLang="en-US" sz="1600" dirty="0"/>
              <a:t>占空比（</a:t>
            </a:r>
            <a:r>
              <a:rPr lang="en-US" altLang="zh-CN" sz="1600" dirty="0"/>
              <a:t>duty cycle</a:t>
            </a:r>
            <a:r>
              <a:rPr lang="zh-CN" altLang="en-US" sz="1600" dirty="0"/>
              <a:t>）：</a:t>
            </a:r>
            <a:r>
              <a:rPr lang="en-US" altLang="zh-CN" sz="1600" dirty="0"/>
              <a:t>100%</a:t>
            </a:r>
            <a:r>
              <a:rPr lang="zh-CN" altLang="en-US" sz="1600" dirty="0"/>
              <a:t>，而</a:t>
            </a:r>
            <a:r>
              <a:rPr lang="en-US" altLang="zh-CN" sz="1600" dirty="0"/>
              <a:t>IACT</a:t>
            </a:r>
            <a:r>
              <a:rPr lang="zh-CN" altLang="en-US" sz="1600" dirty="0"/>
              <a:t>只有</a:t>
            </a:r>
            <a:r>
              <a:rPr lang="en-US" altLang="zh-CN" sz="1600" dirty="0"/>
              <a:t>10%</a:t>
            </a:r>
            <a:r>
              <a:rPr lang="zh-CN" altLang="en-US" sz="1600" dirty="0"/>
              <a:t>；</a:t>
            </a:r>
          </a:p>
          <a:p>
            <a:pPr lvl="1"/>
            <a:r>
              <a:rPr lang="zh-CN" altLang="en-US" sz="1600" dirty="0"/>
              <a:t>对一个稳定源来说：每天都观测</a:t>
            </a:r>
            <a:r>
              <a:rPr lang="en-US" altLang="zh-CN" sz="1600" dirty="0"/>
              <a:t>25%</a:t>
            </a:r>
            <a:r>
              <a:rPr lang="zh-CN" altLang="en-US" sz="1600" dirty="0"/>
              <a:t>，而</a:t>
            </a:r>
            <a:r>
              <a:rPr lang="en-US" altLang="zh-CN" sz="1600" dirty="0"/>
              <a:t>IACT</a:t>
            </a:r>
            <a:r>
              <a:rPr lang="zh-CN" altLang="en-US" sz="1600" dirty="0"/>
              <a:t>一年平均下来不到</a:t>
            </a:r>
            <a:r>
              <a:rPr lang="en-US" altLang="zh-CN" sz="1600" dirty="0"/>
              <a:t>2.5%</a:t>
            </a:r>
            <a:r>
              <a:rPr lang="zh-CN" altLang="en-US" sz="1600" dirty="0"/>
              <a:t>；</a:t>
            </a:r>
          </a:p>
          <a:p>
            <a:pPr lvl="1"/>
            <a:r>
              <a:rPr lang="zh-CN" altLang="en-US" sz="1600" dirty="0">
                <a:solidFill>
                  <a:srgbClr val="FF0000"/>
                </a:solidFill>
              </a:rPr>
              <a:t>可以监测时变源的流强变化。</a:t>
            </a:r>
          </a:p>
          <a:p>
            <a:r>
              <a:rPr lang="zh-CN" altLang="en-US" dirty="0">
                <a:solidFill>
                  <a:srgbClr val="FF6600"/>
                </a:solidFill>
              </a:rPr>
              <a:t>大视场：</a:t>
            </a:r>
          </a:p>
          <a:p>
            <a:pPr lvl="1"/>
            <a:r>
              <a:rPr lang="en-US" altLang="zh-CN" sz="1600" dirty="0"/>
              <a:t>4</a:t>
            </a:r>
            <a:r>
              <a:rPr lang="en-US" altLang="zh-CN" sz="1600" dirty="0">
                <a:sym typeface="Symbol" pitchFamily="18" charset="2"/>
              </a:rPr>
              <a:t>/6</a:t>
            </a:r>
            <a:r>
              <a:rPr lang="zh-CN" altLang="en-US" sz="1600" dirty="0">
                <a:sym typeface="Symbol" pitchFamily="18" charset="2"/>
              </a:rPr>
              <a:t>，而</a:t>
            </a:r>
            <a:r>
              <a:rPr lang="en-US" altLang="zh-CN" sz="1600" dirty="0">
                <a:sym typeface="Symbol" pitchFamily="18" charset="2"/>
              </a:rPr>
              <a:t>IACT</a:t>
            </a:r>
            <a:r>
              <a:rPr lang="zh-CN" altLang="en-US" sz="1600" dirty="0">
                <a:sym typeface="Symbol" pitchFamily="18" charset="2"/>
              </a:rPr>
              <a:t>视场角小于</a:t>
            </a:r>
            <a:r>
              <a:rPr lang="en-US" altLang="zh-CN" sz="1600" dirty="0">
                <a:sym typeface="Symbol" pitchFamily="18" charset="2"/>
              </a:rPr>
              <a:t>5</a:t>
            </a:r>
            <a:r>
              <a:rPr lang="zh-CN" altLang="en-US" sz="1600" dirty="0">
                <a:sym typeface="Symbol" pitchFamily="18" charset="2"/>
              </a:rPr>
              <a:t>；</a:t>
            </a:r>
          </a:p>
          <a:p>
            <a:pPr lvl="1"/>
            <a:r>
              <a:rPr lang="zh-CN" altLang="en-US" sz="1600" dirty="0">
                <a:sym typeface="Symbol" pitchFamily="18" charset="2"/>
              </a:rPr>
              <a:t>如果</a:t>
            </a:r>
            <a:r>
              <a:rPr lang="en-US" altLang="zh-CN" sz="1600" dirty="0">
                <a:sym typeface="Symbol" pitchFamily="18" charset="2"/>
              </a:rPr>
              <a:t>IACT</a:t>
            </a:r>
            <a:r>
              <a:rPr lang="zh-CN" altLang="en-US" sz="1600" dirty="0">
                <a:sym typeface="Symbol" pitchFamily="18" charset="2"/>
              </a:rPr>
              <a:t>同时只能瞄准</a:t>
            </a:r>
            <a:r>
              <a:rPr lang="en-US" altLang="zh-CN" sz="1600" dirty="0">
                <a:sym typeface="Symbol" pitchFamily="18" charset="2"/>
              </a:rPr>
              <a:t>1</a:t>
            </a:r>
            <a:r>
              <a:rPr lang="zh-CN" altLang="en-US" sz="1600" dirty="0">
                <a:sym typeface="Symbol" pitchFamily="18" charset="2"/>
              </a:rPr>
              <a:t>个源，</a:t>
            </a:r>
            <a:r>
              <a:rPr lang="en-US" altLang="zh-CN" sz="1600" dirty="0">
                <a:sym typeface="Symbol" pitchFamily="18" charset="2"/>
              </a:rPr>
              <a:t>WCDA</a:t>
            </a:r>
            <a:r>
              <a:rPr lang="zh-CN" altLang="en-US" sz="1600" dirty="0">
                <a:sym typeface="Symbol" pitchFamily="18" charset="2"/>
              </a:rPr>
              <a:t>可以瞄准</a:t>
            </a:r>
            <a:r>
              <a:rPr lang="en-US" altLang="zh-CN" sz="1600" dirty="0">
                <a:sym typeface="Symbol" pitchFamily="18" charset="2"/>
              </a:rPr>
              <a:t>250</a:t>
            </a:r>
            <a:r>
              <a:rPr lang="zh-CN" altLang="en-US" sz="1600" dirty="0">
                <a:sym typeface="Symbol" pitchFamily="18" charset="2"/>
              </a:rPr>
              <a:t>个源；</a:t>
            </a:r>
          </a:p>
          <a:p>
            <a:pPr lvl="1"/>
            <a:r>
              <a:rPr lang="zh-CN" altLang="en-US" sz="1600" dirty="0">
                <a:solidFill>
                  <a:srgbClr val="FF0000"/>
                </a:solidFill>
                <a:sym typeface="Symbol" pitchFamily="18" charset="2"/>
              </a:rPr>
              <a:t>可以探寻未知耀变源（包括</a:t>
            </a:r>
            <a:r>
              <a:rPr lang="en-US" altLang="zh-CN" sz="1600" dirty="0">
                <a:solidFill>
                  <a:srgbClr val="FF0000"/>
                </a:solidFill>
                <a:sym typeface="Symbol" pitchFamily="18" charset="2"/>
              </a:rPr>
              <a:t>GRB</a:t>
            </a:r>
            <a:r>
              <a:rPr lang="zh-CN" altLang="en-US" sz="1600" dirty="0">
                <a:solidFill>
                  <a:srgbClr val="FF0000"/>
                </a:solidFill>
                <a:sym typeface="Symbol" pitchFamily="18" charset="2"/>
              </a:rPr>
              <a:t>）；</a:t>
            </a:r>
          </a:p>
          <a:p>
            <a:pPr lvl="1"/>
            <a:r>
              <a:rPr lang="zh-CN" altLang="en-US" sz="1600" dirty="0">
                <a:solidFill>
                  <a:srgbClr val="FF0000"/>
                </a:solidFill>
                <a:sym typeface="Symbol" pitchFamily="18" charset="2"/>
              </a:rPr>
              <a:t>可以观测扩展源。</a:t>
            </a:r>
            <a:endParaRPr lang="en-US" altLang="zh-CN" sz="1600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10639" y="4286712"/>
            <a:ext cx="7344816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dirty="0">
                <a:solidFill>
                  <a:srgbClr val="FF6600"/>
                </a:solidFill>
                <a:sym typeface="Symbol" pitchFamily="18" charset="2"/>
              </a:rPr>
              <a:t>低阈能：</a:t>
            </a:r>
          </a:p>
          <a:p>
            <a:pPr lvl="1">
              <a:lnSpc>
                <a:spcPct val="80000"/>
              </a:lnSpc>
            </a:pPr>
            <a:r>
              <a:rPr lang="zh-CN" altLang="en-US" sz="1600" dirty="0">
                <a:sym typeface="Symbol" pitchFamily="18" charset="2"/>
              </a:rPr>
              <a:t>高海拔的优势之一；</a:t>
            </a:r>
            <a:endParaRPr lang="en-US" altLang="zh-CN" sz="1600" dirty="0">
              <a:sym typeface="Symbol" pitchFamily="18" charset="2"/>
            </a:endParaRPr>
          </a:p>
          <a:p>
            <a:pPr lvl="1">
              <a:lnSpc>
                <a:spcPct val="80000"/>
              </a:lnSpc>
            </a:pPr>
            <a:r>
              <a:rPr lang="en-US" altLang="zh-CN" sz="1600" dirty="0">
                <a:sym typeface="Symbol" pitchFamily="18" charset="2"/>
              </a:rPr>
              <a:t>&gt;400 m</a:t>
            </a:r>
            <a:r>
              <a:rPr lang="en-US" altLang="zh-CN" sz="1600" baseline="30000" dirty="0">
                <a:sym typeface="Symbol" pitchFamily="18" charset="2"/>
              </a:rPr>
              <a:t>2</a:t>
            </a:r>
            <a:r>
              <a:rPr lang="en-US" altLang="zh-CN" sz="1600" dirty="0">
                <a:sym typeface="Symbol" pitchFamily="18" charset="2"/>
              </a:rPr>
              <a:t> @ 100 GeV</a:t>
            </a:r>
            <a:r>
              <a:rPr lang="zh-CN" altLang="en-US" sz="1600" dirty="0">
                <a:sym typeface="Symbol" pitchFamily="18" charset="2"/>
              </a:rPr>
              <a:t>（同时保证好的角分辨和质子伽玛区分）；</a:t>
            </a:r>
          </a:p>
          <a:p>
            <a:pPr lvl="1">
              <a:lnSpc>
                <a:spcPct val="80000"/>
              </a:lnSpc>
            </a:pPr>
            <a:r>
              <a:rPr lang="zh-CN" altLang="en-US" sz="1600" dirty="0">
                <a:sym typeface="Symbol" pitchFamily="18" charset="2"/>
              </a:rPr>
              <a:t>低能段和</a:t>
            </a:r>
            <a:r>
              <a:rPr lang="en-US" altLang="zh-CN" sz="1600" dirty="0">
                <a:sym typeface="Symbol" pitchFamily="18" charset="2"/>
              </a:rPr>
              <a:t>Fermi-LAT</a:t>
            </a:r>
            <a:r>
              <a:rPr lang="zh-CN" altLang="en-US" sz="1600" dirty="0">
                <a:sym typeface="Symbol" pitchFamily="18" charset="2"/>
              </a:rPr>
              <a:t>相衔接。</a:t>
            </a:r>
            <a:endParaRPr lang="en-US" altLang="zh-CN" sz="1600" dirty="0">
              <a:sym typeface="Symbol" pitchFamily="18" charset="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39252" y="5191575"/>
            <a:ext cx="7272808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dirty="0">
                <a:solidFill>
                  <a:srgbClr val="FF6600"/>
                </a:solidFill>
                <a:sym typeface="Symbol" pitchFamily="18" charset="2"/>
              </a:rPr>
              <a:t>高角分辨：</a:t>
            </a:r>
          </a:p>
          <a:p>
            <a:pPr lvl="1">
              <a:lnSpc>
                <a:spcPct val="80000"/>
              </a:lnSpc>
            </a:pPr>
            <a:r>
              <a:rPr lang="zh-CN" altLang="en-US" sz="1600" dirty="0" smtClean="0">
                <a:sym typeface="Symbol" pitchFamily="18" charset="2"/>
              </a:rPr>
              <a:t>因为</a:t>
            </a:r>
            <a:r>
              <a:rPr lang="zh-CN" altLang="en-US" sz="1600" dirty="0">
                <a:sym typeface="Symbol" pitchFamily="18" charset="2"/>
              </a:rPr>
              <a:t>水契仑柯夫对更接近簇射前锋面的高能电磁成分更敏感。</a:t>
            </a:r>
          </a:p>
          <a:p>
            <a:pPr>
              <a:lnSpc>
                <a:spcPct val="80000"/>
              </a:lnSpc>
            </a:pPr>
            <a:r>
              <a:rPr lang="zh-CN" altLang="en-US" dirty="0">
                <a:solidFill>
                  <a:srgbClr val="FF6600"/>
                </a:solidFill>
                <a:sym typeface="Symbol" pitchFamily="18" charset="2"/>
              </a:rPr>
              <a:t>较强的质子伽玛区分能力：</a:t>
            </a:r>
          </a:p>
          <a:p>
            <a:pPr lvl="1">
              <a:lnSpc>
                <a:spcPct val="80000"/>
              </a:lnSpc>
            </a:pPr>
            <a:r>
              <a:rPr lang="en-US" altLang="zh-CN" sz="1600" dirty="0">
                <a:sym typeface="Symbol" pitchFamily="18" charset="2"/>
              </a:rPr>
              <a:t>Q &gt;3 @ 1 </a:t>
            </a:r>
            <a:r>
              <a:rPr lang="en-US" altLang="zh-CN" sz="1600" dirty="0" err="1">
                <a:sym typeface="Symbol" pitchFamily="18" charset="2"/>
              </a:rPr>
              <a:t>TeV</a:t>
            </a:r>
            <a:r>
              <a:rPr lang="zh-CN" altLang="en-US" sz="1600" dirty="0">
                <a:sym typeface="Symbol" pitchFamily="18" charset="2"/>
              </a:rPr>
              <a:t>，</a:t>
            </a:r>
            <a:r>
              <a:rPr lang="en-US" altLang="zh-CN" sz="1600" dirty="0">
                <a:sym typeface="Symbol" pitchFamily="18" charset="2"/>
              </a:rPr>
              <a:t>&gt;12 @ 5 </a:t>
            </a:r>
            <a:r>
              <a:rPr lang="en-US" altLang="zh-CN" sz="1600" dirty="0" err="1">
                <a:sym typeface="Symbol" pitchFamily="18" charset="2"/>
              </a:rPr>
              <a:t>TeV</a:t>
            </a:r>
            <a:r>
              <a:rPr lang="zh-CN" altLang="en-US" sz="1600" dirty="0">
                <a:sym typeface="Symbol" pitchFamily="18" charset="2"/>
              </a:rPr>
              <a:t>；</a:t>
            </a:r>
          </a:p>
          <a:p>
            <a:pPr lvl="1">
              <a:lnSpc>
                <a:spcPct val="80000"/>
              </a:lnSpc>
            </a:pPr>
            <a:r>
              <a:rPr lang="zh-CN" altLang="en-US" sz="1600" dirty="0">
                <a:sym typeface="Symbol" pitchFamily="18" charset="2"/>
              </a:rPr>
              <a:t>因为强子簇射容易形成次芯（能流或子），水契仑柯夫对次芯更敏感。</a:t>
            </a:r>
            <a:endParaRPr lang="en-US" altLang="zh-CN" sz="16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6603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4000" b="1" dirty="0" smtClean="0"/>
              <a:t>性能指标</a:t>
            </a:r>
            <a:endParaRPr lang="zh-CN" altLang="en-US" sz="4000" b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769C-B94F-4E49-9142-8C8FAE059BCC}" type="datetime1">
              <a:rPr lang="zh-CN" altLang="en-US" smtClean="0"/>
              <a:t>2016-8-23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485578"/>
              </p:ext>
            </p:extLst>
          </p:nvPr>
        </p:nvGraphicFramePr>
        <p:xfrm>
          <a:off x="1150938" y="1916832"/>
          <a:ext cx="5264727" cy="4183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3283527"/>
              </a:tblGrid>
              <a:tr h="3740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300" kern="1200" dirty="0">
                          <a:effectLst/>
                        </a:rPr>
                        <a:t>指标</a:t>
                      </a:r>
                      <a:endParaRPr lang="zh-CN" sz="11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300" kern="1200">
                          <a:effectLst/>
                        </a:rPr>
                        <a:t>数值</a:t>
                      </a:r>
                      <a:endParaRPr lang="zh-CN" sz="11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3127" marR="83127" marT="41564" marB="41564"/>
                </a:tc>
              </a:tr>
              <a:tr h="3740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300" kern="1200">
                          <a:effectLst/>
                        </a:rPr>
                        <a:t>总面积</a:t>
                      </a:r>
                      <a:endParaRPr lang="zh-CN" sz="11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effectLst/>
                        </a:rPr>
                        <a:t>78,000m</a:t>
                      </a:r>
                      <a:r>
                        <a:rPr lang="en-US" sz="1300" kern="1200" baseline="30000">
                          <a:effectLst/>
                        </a:rPr>
                        <a:t>2</a:t>
                      </a:r>
                      <a:endParaRPr lang="zh-CN" sz="11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3127" marR="83127" marT="41564" marB="41564"/>
                </a:tc>
              </a:tr>
              <a:tr h="3740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300" kern="1200">
                          <a:effectLst/>
                        </a:rPr>
                        <a:t>总单元数</a:t>
                      </a:r>
                      <a:endParaRPr lang="zh-CN" sz="11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effectLst/>
                        </a:rPr>
                        <a:t>3,000</a:t>
                      </a:r>
                      <a:endParaRPr lang="zh-CN" sz="11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3127" marR="83127" marT="41564" marB="41564"/>
                </a:tc>
              </a:tr>
              <a:tr h="3740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300" kern="100">
                          <a:effectLst/>
                        </a:rPr>
                        <a:t>阵列指向精度</a:t>
                      </a:r>
                      <a:endParaRPr lang="zh-CN" sz="11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&lt;0.1</a:t>
                      </a:r>
                      <a:r>
                        <a:rPr lang="en-US" sz="1300" kern="100"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endParaRPr lang="zh-CN" sz="11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3127" marR="83127" marT="41564" marB="41564"/>
                </a:tc>
              </a:tr>
              <a:tr h="3740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300" kern="100">
                          <a:effectLst/>
                        </a:rPr>
                        <a:t>角分辨</a:t>
                      </a:r>
                      <a:endParaRPr lang="zh-CN" sz="11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&lt;0.4</a:t>
                      </a:r>
                      <a:r>
                        <a:rPr lang="en-US" sz="1300" kern="100"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zh-CN" sz="1300" kern="100">
                          <a:effectLst/>
                        </a:rPr>
                        <a:t>（</a:t>
                      </a:r>
                      <a:r>
                        <a:rPr lang="en-US" sz="1300" kern="100">
                          <a:effectLst/>
                        </a:rPr>
                        <a:t>2 TeV</a:t>
                      </a:r>
                      <a:r>
                        <a:rPr lang="zh-CN" sz="1300" kern="100">
                          <a:effectLst/>
                        </a:rPr>
                        <a:t>）</a:t>
                      </a:r>
                      <a:endParaRPr lang="zh-CN" sz="11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3127" marR="83127" marT="41564" marB="41564"/>
                </a:tc>
              </a:tr>
              <a:tr h="3740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300" kern="1200">
                          <a:effectLst/>
                        </a:rPr>
                        <a:t>单元面积</a:t>
                      </a:r>
                      <a:endParaRPr lang="zh-CN" sz="11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effectLst/>
                        </a:rPr>
                        <a:t>25 m</a:t>
                      </a:r>
                      <a:r>
                        <a:rPr lang="en-US" sz="1300" kern="1200" baseline="30000">
                          <a:effectLst/>
                        </a:rPr>
                        <a:t>2</a:t>
                      </a:r>
                      <a:endParaRPr lang="zh-CN" sz="11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3127" marR="83127" marT="41564" marB="41564"/>
                </a:tc>
              </a:tr>
              <a:tr h="3740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300" kern="1200">
                          <a:effectLst/>
                        </a:rPr>
                        <a:t>有效水深</a:t>
                      </a:r>
                      <a:endParaRPr lang="zh-CN" sz="11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effectLst/>
                        </a:rPr>
                        <a:t>4 m</a:t>
                      </a:r>
                      <a:endParaRPr lang="zh-CN" sz="11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3127" marR="83127" marT="41564" marB="41564"/>
                </a:tc>
              </a:tr>
              <a:tr h="3740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300" kern="1200">
                          <a:effectLst/>
                        </a:rPr>
                        <a:t>水衰减长度</a:t>
                      </a:r>
                      <a:endParaRPr lang="zh-CN" sz="11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effectLst/>
                        </a:rPr>
                        <a:t>&gt; 15 m (400 nm)</a:t>
                      </a:r>
                      <a:endParaRPr lang="zh-CN" sz="11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3127" marR="83127" marT="41564" marB="41564"/>
                </a:tc>
              </a:tr>
              <a:tr h="3740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300" kern="1200">
                          <a:effectLst/>
                        </a:rPr>
                        <a:t>电荷分辨</a:t>
                      </a:r>
                      <a:endParaRPr lang="zh-CN" sz="11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effectLst/>
                        </a:rPr>
                        <a:t>40% @ 1 PE  5% @ 4000 PEs</a:t>
                      </a:r>
                      <a:endParaRPr lang="zh-CN" sz="11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3127" marR="83127" marT="41564" marB="41564"/>
                </a:tc>
              </a:tr>
              <a:tr h="3740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300" kern="1200">
                          <a:effectLst/>
                        </a:rPr>
                        <a:t>电荷标定精度</a:t>
                      </a:r>
                      <a:endParaRPr lang="zh-CN" sz="11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effectLst/>
                        </a:rPr>
                        <a:t>&lt;2%</a:t>
                      </a:r>
                      <a:endParaRPr lang="zh-CN" sz="11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3127" marR="83127" marT="41564" marB="41564"/>
                </a:tc>
              </a:tr>
              <a:tr h="3740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300" kern="1200">
                          <a:effectLst/>
                        </a:rPr>
                        <a:t>时间标定精度</a:t>
                      </a:r>
                      <a:endParaRPr lang="zh-CN" sz="11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3127" marR="83127" marT="41564" marB="415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</a:rPr>
                        <a:t>&lt;0.2 ns</a:t>
                      </a:r>
                      <a:endParaRPr lang="zh-CN" sz="11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3127" marR="83127" marT="41564" marB="4156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4000" b="1" dirty="0" smtClean="0"/>
              <a:t>灵敏度</a:t>
            </a:r>
            <a:endParaRPr lang="zh-CN" alt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49279" y="5534859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积分灵敏度</a:t>
            </a:r>
            <a:endParaRPr lang="zh-CN" altLang="en-US" sz="2400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C251-F57B-44FC-9C95-C6B15E46BC53}" type="datetime1">
              <a:rPr lang="zh-CN" altLang="en-US" smtClean="0"/>
              <a:t>2016-8-23</a:t>
            </a:fld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9" name="图片 8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923514"/>
            <a:ext cx="5542387" cy="450289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937125" y="6009625"/>
            <a:ext cx="1777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0.01crab@2TeV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164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接连接符 28"/>
          <p:cNvCxnSpPr/>
          <p:nvPr/>
        </p:nvCxnSpPr>
        <p:spPr>
          <a:xfrm>
            <a:off x="1637010" y="3672567"/>
            <a:ext cx="0" cy="24782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圆角矩形 67"/>
          <p:cNvSpPr/>
          <p:nvPr/>
        </p:nvSpPr>
        <p:spPr>
          <a:xfrm>
            <a:off x="1056097" y="2060848"/>
            <a:ext cx="4816843" cy="47272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69572" y="522399"/>
            <a:ext cx="7467600" cy="1143000"/>
          </a:xfrm>
        </p:spPr>
        <p:txBody>
          <a:bodyPr/>
          <a:lstStyle/>
          <a:p>
            <a:r>
              <a:rPr lang="zh-CN" altLang="en-US" b="1" dirty="0" smtClean="0">
                <a:latin typeface="+mj-ea"/>
              </a:rPr>
              <a:t>探测器组成</a:t>
            </a:r>
            <a:endParaRPr lang="zh-CN" altLang="en-US" b="1" dirty="0">
              <a:latin typeface="+mj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635552" y="7023064"/>
            <a:ext cx="1905000" cy="457200"/>
          </a:xfrm>
        </p:spPr>
        <p:txBody>
          <a:bodyPr/>
          <a:lstStyle/>
          <a:p>
            <a:fld id="{7CE9889C-A0E5-4657-9FEA-1EF8B18A5C48}" type="slidenum">
              <a:rPr lang="zh-CN" altLang="en-US" smtClean="0">
                <a:latin typeface="+mj-ea"/>
                <a:ea typeface="+mj-ea"/>
              </a:rPr>
              <a:t>9</a:t>
            </a:fld>
            <a:endParaRPr lang="zh-CN" altLang="en-US">
              <a:latin typeface="+mj-ea"/>
              <a:ea typeface="+mj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276970" y="2497002"/>
            <a:ext cx="720080" cy="64807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+mj-ea"/>
                <a:ea typeface="+mj-ea"/>
              </a:rPr>
              <a:t>九个单元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276970" y="3176895"/>
            <a:ext cx="720080" cy="64807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+mj-ea"/>
                <a:ea typeface="+mj-ea"/>
              </a:rPr>
              <a:t>九个单元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025183" y="3176895"/>
            <a:ext cx="720080" cy="64807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+mj-ea"/>
                <a:ea typeface="+mj-ea"/>
              </a:rPr>
              <a:t>九个单元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025183" y="2497002"/>
            <a:ext cx="720080" cy="64807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+mj-ea"/>
                <a:ea typeface="+mj-ea"/>
              </a:rPr>
              <a:t>九个单元</a:t>
            </a:r>
            <a:endParaRPr lang="zh-CN" altLang="en-US" dirty="0">
              <a:latin typeface="+mj-ea"/>
              <a:ea typeface="+mj-ea"/>
            </a:endParaRPr>
          </a:p>
        </p:txBody>
      </p:sp>
      <p:cxnSp>
        <p:nvCxnSpPr>
          <p:cNvPr id="10" name="直接连接符 9"/>
          <p:cNvCxnSpPr>
            <a:endCxn id="5" idx="0"/>
          </p:cNvCxnSpPr>
          <p:nvPr/>
        </p:nvCxnSpPr>
        <p:spPr>
          <a:xfrm>
            <a:off x="1637010" y="2264210"/>
            <a:ext cx="0" cy="23279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637010" y="2272560"/>
            <a:ext cx="223224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流程图: 决策 13"/>
          <p:cNvSpPr/>
          <p:nvPr/>
        </p:nvSpPr>
        <p:spPr>
          <a:xfrm>
            <a:off x="4078344" y="2912282"/>
            <a:ext cx="1349635" cy="66730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 smtClean="0">
              <a:latin typeface="+mj-ea"/>
              <a:ea typeface="+mj-ea"/>
            </a:endParaRPr>
          </a:p>
          <a:p>
            <a:pPr algn="ctr"/>
            <a:r>
              <a:rPr lang="en-US" altLang="zh-CN" dirty="0" smtClean="0">
                <a:latin typeface="+mj-ea"/>
                <a:ea typeface="+mj-ea"/>
              </a:rPr>
              <a:t>FEE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5" name="流程图: 决策 14"/>
          <p:cNvSpPr/>
          <p:nvPr/>
        </p:nvSpPr>
        <p:spPr>
          <a:xfrm>
            <a:off x="4077548" y="2840274"/>
            <a:ext cx="1350432" cy="54967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 smtClean="0">
              <a:latin typeface="+mj-ea"/>
              <a:ea typeface="+mj-ea"/>
            </a:endParaRPr>
          </a:p>
          <a:p>
            <a:pPr algn="ctr"/>
            <a:r>
              <a:rPr lang="en-US" altLang="zh-CN" dirty="0" smtClean="0">
                <a:latin typeface="+mj-ea"/>
                <a:ea typeface="+mj-ea"/>
              </a:rPr>
              <a:t>FEE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6" name="流程图: 决策 15"/>
          <p:cNvSpPr/>
          <p:nvPr/>
        </p:nvSpPr>
        <p:spPr>
          <a:xfrm>
            <a:off x="4102535" y="2624250"/>
            <a:ext cx="1325444" cy="65048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 smtClean="0">
              <a:latin typeface="+mj-ea"/>
              <a:ea typeface="+mj-ea"/>
            </a:endParaRPr>
          </a:p>
          <a:p>
            <a:pPr algn="ctr"/>
            <a:r>
              <a:rPr lang="en-US" altLang="zh-CN" dirty="0" smtClean="0">
                <a:latin typeface="+mj-ea"/>
                <a:ea typeface="+mj-ea"/>
              </a:rPr>
              <a:t>FEE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7" name="流程图: 决策 16"/>
          <p:cNvSpPr/>
          <p:nvPr/>
        </p:nvSpPr>
        <p:spPr>
          <a:xfrm>
            <a:off x="4059827" y="2497002"/>
            <a:ext cx="1368152" cy="58478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+mj-ea"/>
                <a:ea typeface="+mj-ea"/>
              </a:rPr>
              <a:t>FEE</a:t>
            </a:r>
            <a:endParaRPr lang="zh-CN" altLang="en-US" dirty="0">
              <a:latin typeface="+mj-ea"/>
              <a:ea typeface="+mj-ea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>
            <a:off x="3869258" y="2264210"/>
            <a:ext cx="54250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stCxn id="8" idx="3"/>
            <a:endCxn id="16" idx="1"/>
          </p:cNvCxnSpPr>
          <p:nvPr/>
        </p:nvCxnSpPr>
        <p:spPr>
          <a:xfrm>
            <a:off x="2745263" y="2821038"/>
            <a:ext cx="1357272" cy="1284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>
            <a:stCxn id="7" idx="3"/>
            <a:endCxn id="15" idx="1"/>
          </p:cNvCxnSpPr>
          <p:nvPr/>
        </p:nvCxnSpPr>
        <p:spPr>
          <a:xfrm flipV="1">
            <a:off x="2745263" y="3115113"/>
            <a:ext cx="1332285" cy="3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左大括号 33"/>
          <p:cNvSpPr/>
          <p:nvPr/>
        </p:nvSpPr>
        <p:spPr>
          <a:xfrm rot="10800000">
            <a:off x="5443212" y="2576160"/>
            <a:ext cx="370262" cy="2699383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059827" y="2380606"/>
            <a:ext cx="1465615" cy="2043844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51" name="右箭头 50"/>
          <p:cNvSpPr/>
          <p:nvPr/>
        </p:nvSpPr>
        <p:spPr>
          <a:xfrm>
            <a:off x="5807237" y="3703482"/>
            <a:ext cx="1008112" cy="4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85901" y="3625714"/>
            <a:ext cx="165618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DAQ</a:t>
            </a:r>
            <a:r>
              <a:rPr lang="zh-CN" altLang="en-US" dirty="0" smtClean="0">
                <a:latin typeface="+mj-ea"/>
                <a:ea typeface="+mj-ea"/>
              </a:rPr>
              <a:t>系统  </a:t>
            </a:r>
            <a:r>
              <a:rPr lang="en-US" altLang="zh-CN" dirty="0" smtClean="0">
                <a:latin typeface="+mj-ea"/>
                <a:ea typeface="+mj-ea"/>
              </a:rPr>
              <a:t>&amp;</a:t>
            </a:r>
          </a:p>
          <a:p>
            <a:r>
              <a:rPr lang="zh-CN" altLang="en-US" dirty="0" smtClean="0">
                <a:latin typeface="+mj-ea"/>
                <a:ea typeface="+mj-ea"/>
              </a:rPr>
              <a:t>在站数据存储</a:t>
            </a:r>
            <a:r>
              <a:rPr lang="en-US" altLang="zh-CN" dirty="0" smtClean="0">
                <a:latin typeface="+mj-ea"/>
                <a:ea typeface="+mj-ea"/>
              </a:rPr>
              <a:t> </a:t>
            </a:r>
            <a:endParaRPr lang="zh-CN" altLang="en-US" dirty="0">
              <a:latin typeface="+mj-ea"/>
              <a:ea typeface="+mj-ea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1637010" y="3920394"/>
            <a:ext cx="223224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/>
          <p:nvPr/>
        </p:nvCxnSpPr>
        <p:spPr>
          <a:xfrm flipV="1">
            <a:off x="3861387" y="3402528"/>
            <a:ext cx="431937" cy="5387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140509" y="4025163"/>
            <a:ext cx="1661032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+mj-ea"/>
                <a:ea typeface="+mj-ea"/>
              </a:rPr>
              <a:t>LED</a:t>
            </a:r>
            <a:r>
              <a:rPr lang="zh-CN" altLang="en-US" sz="1400" dirty="0" smtClean="0">
                <a:latin typeface="+mj-ea"/>
                <a:ea typeface="+mj-ea"/>
              </a:rPr>
              <a:t>时间刻度系统</a:t>
            </a:r>
            <a:r>
              <a:rPr lang="en-US" altLang="zh-CN" sz="1400" dirty="0" smtClean="0">
                <a:latin typeface="+mj-ea"/>
                <a:ea typeface="+mj-ea"/>
              </a:rPr>
              <a:t> </a:t>
            </a:r>
            <a:endParaRPr lang="zh-CN" altLang="en-US" sz="1400" dirty="0">
              <a:latin typeface="+mj-ea"/>
              <a:ea typeface="+mj-ea"/>
            </a:endParaRPr>
          </a:p>
        </p:txBody>
      </p:sp>
      <p:cxnSp>
        <p:nvCxnSpPr>
          <p:cNvPr id="70" name="直接箭头连接符 69"/>
          <p:cNvCxnSpPr/>
          <p:nvPr/>
        </p:nvCxnSpPr>
        <p:spPr>
          <a:xfrm flipH="1">
            <a:off x="5418021" y="2930297"/>
            <a:ext cx="797198" cy="191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199694" y="272761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时钟系统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954496" y="6447247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3000</a:t>
            </a:r>
            <a:r>
              <a:rPr lang="zh-CN" altLang="en-US" dirty="0" smtClean="0">
                <a:latin typeface="+mj-ea"/>
                <a:ea typeface="+mj-ea"/>
              </a:rPr>
              <a:t>个单元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637011" y="5275544"/>
            <a:ext cx="158067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环境监测系统</a:t>
            </a:r>
            <a:endParaRPr lang="en-US" altLang="zh-CN" dirty="0" smtClean="0">
              <a:latin typeface="+mj-ea"/>
              <a:ea typeface="+mj-ea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648028" y="5799164"/>
            <a:ext cx="156966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dirty="0">
                <a:latin typeface="+mj-ea"/>
                <a:ea typeface="+mj-ea"/>
              </a:rPr>
              <a:t>水质监测</a:t>
            </a:r>
            <a:r>
              <a:rPr lang="zh-CN" altLang="en-US" dirty="0" smtClean="0">
                <a:latin typeface="+mj-ea"/>
                <a:ea typeface="+mj-ea"/>
              </a:rPr>
              <a:t>设备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857277" y="5615293"/>
            <a:ext cx="203132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水循环和净化系统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81" name="圆角右箭头 80"/>
          <p:cNvSpPr/>
          <p:nvPr/>
        </p:nvSpPr>
        <p:spPr>
          <a:xfrm rot="16200000">
            <a:off x="2799278" y="2917453"/>
            <a:ext cx="406064" cy="2200454"/>
          </a:xfrm>
          <a:prstGeom prst="ben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82" name="直接箭头连接符 81"/>
          <p:cNvCxnSpPr/>
          <p:nvPr/>
        </p:nvCxnSpPr>
        <p:spPr>
          <a:xfrm flipH="1">
            <a:off x="5418021" y="3383332"/>
            <a:ext cx="797198" cy="191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185383" y="319797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高压系统</a:t>
            </a:r>
            <a:endParaRPr lang="zh-CN" altLang="en-US" dirty="0">
              <a:latin typeface="+mj-ea"/>
              <a:ea typeface="+mj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261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204"/>
    </mc:Choice>
    <mc:Fallback xmlns="">
      <p:transition spd="slow" advTm="972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|13.5"/>
</p:tagLst>
</file>

<file path=ppt/theme/theme1.xml><?xml version="1.0" encoding="utf-8"?>
<a:theme xmlns:a="http://schemas.openxmlformats.org/drawingml/2006/main" name="Blends">
  <a:themeElements>
    <a:clrScheme name="Office 主题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6380</TotalTime>
  <Words>1474</Words>
  <Application>Microsoft Office PowerPoint</Application>
  <PresentationFormat>全屏显示(4:3)</PresentationFormat>
  <Paragraphs>283</Paragraphs>
  <Slides>25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0" baseType="lpstr">
      <vt:lpstr>Arial Unicode MS</vt:lpstr>
      <vt:lpstr>黑体</vt:lpstr>
      <vt:lpstr>华文中宋</vt:lpstr>
      <vt:lpstr>宋体</vt:lpstr>
      <vt:lpstr>Arial</vt:lpstr>
      <vt:lpstr>Arial Black</vt:lpstr>
      <vt:lpstr>Calibri</vt:lpstr>
      <vt:lpstr>Cambria</vt:lpstr>
      <vt:lpstr>Comic Sans MS</vt:lpstr>
      <vt:lpstr>Symbol</vt:lpstr>
      <vt:lpstr>Tahoma</vt:lpstr>
      <vt:lpstr>Times New Roman</vt:lpstr>
      <vt:lpstr>Wingdings</vt:lpstr>
      <vt:lpstr>Blends</vt:lpstr>
      <vt:lpstr>Visio.Drawing.11</vt:lpstr>
      <vt:lpstr>LHAASO-WCDA 项目工作进展  </vt:lpstr>
      <vt:lpstr>报告内容</vt:lpstr>
      <vt:lpstr>PowerPoint 演示文稿</vt:lpstr>
      <vt:lpstr>WCDA - Water Cherenkov Detector Array 水切伦科夫探测器阵列</vt:lpstr>
      <vt:lpstr>物理目标</vt:lpstr>
      <vt:lpstr>性能优势</vt:lpstr>
      <vt:lpstr>性能指标</vt:lpstr>
      <vt:lpstr>灵敏度</vt:lpstr>
      <vt:lpstr>探测器组成</vt:lpstr>
      <vt:lpstr>光电倍增管PMT</vt:lpstr>
      <vt:lpstr>前端电子学</vt:lpstr>
      <vt:lpstr>PowerPoint 演示文稿</vt:lpstr>
      <vt:lpstr>时间刻度系统</vt:lpstr>
      <vt:lpstr>水质保持</vt:lpstr>
      <vt:lpstr>时钟分配与数据传输</vt:lpstr>
      <vt:lpstr>数据获取处理系统</vt:lpstr>
      <vt:lpstr>慢控制系统</vt:lpstr>
      <vt:lpstr>相关预研工作简介</vt:lpstr>
      <vt:lpstr>工作安排、计划</vt:lpstr>
      <vt:lpstr>总结</vt:lpstr>
      <vt:lpstr>Thank you all.</vt:lpstr>
      <vt:lpstr>Backup</vt:lpstr>
      <vt:lpstr>VHE -astronomy: Two Techniques</vt:lpstr>
      <vt:lpstr>Unknown TeV Sources</vt:lpstr>
      <vt:lpstr>WCDA project--触发模式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九单元工程阵列工作</dc:title>
  <dc:creator>user</dc:creator>
  <cp:lastModifiedBy>Administrator</cp:lastModifiedBy>
  <cp:revision>506</cp:revision>
  <dcterms:created xsi:type="dcterms:W3CDTF">2012-05-11T01:39:07Z</dcterms:created>
  <dcterms:modified xsi:type="dcterms:W3CDTF">2016-08-23T23:54:12Z</dcterms:modified>
</cp:coreProperties>
</file>