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7" r:id="rId2"/>
    <p:sldMasterId id="2147483949" r:id="rId3"/>
    <p:sldMasterId id="2147484079" r:id="rId4"/>
    <p:sldMasterId id="2147484118" r:id="rId5"/>
    <p:sldMasterId id="2147484131" r:id="rId6"/>
    <p:sldMasterId id="2147484154" r:id="rId7"/>
    <p:sldMasterId id="2147484166" r:id="rId8"/>
    <p:sldMasterId id="2147484178" r:id="rId9"/>
    <p:sldMasterId id="2147484190" r:id="rId10"/>
  </p:sldMasterIdLst>
  <p:notesMasterIdLst>
    <p:notesMasterId r:id="rId58"/>
  </p:notesMasterIdLst>
  <p:sldIdLst>
    <p:sldId id="485" r:id="rId11"/>
    <p:sldId id="486" r:id="rId12"/>
    <p:sldId id="447" r:id="rId13"/>
    <p:sldId id="451" r:id="rId14"/>
    <p:sldId id="448" r:id="rId15"/>
    <p:sldId id="449" r:id="rId16"/>
    <p:sldId id="441" r:id="rId17"/>
    <p:sldId id="450" r:id="rId18"/>
    <p:sldId id="465" r:id="rId19"/>
    <p:sldId id="464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83" r:id="rId31"/>
    <p:sldId id="462" r:id="rId32"/>
    <p:sldId id="463" r:id="rId33"/>
    <p:sldId id="436" r:id="rId34"/>
    <p:sldId id="438" r:id="rId35"/>
    <p:sldId id="439" r:id="rId36"/>
    <p:sldId id="482" r:id="rId37"/>
    <p:sldId id="473" r:id="rId38"/>
    <p:sldId id="379" r:id="rId39"/>
    <p:sldId id="474" r:id="rId40"/>
    <p:sldId id="487" r:id="rId41"/>
    <p:sldId id="476" r:id="rId42"/>
    <p:sldId id="477" r:id="rId43"/>
    <p:sldId id="478" r:id="rId44"/>
    <p:sldId id="479" r:id="rId45"/>
    <p:sldId id="480" r:id="rId46"/>
    <p:sldId id="489" r:id="rId47"/>
    <p:sldId id="490" r:id="rId48"/>
    <p:sldId id="491" r:id="rId49"/>
    <p:sldId id="492" r:id="rId50"/>
    <p:sldId id="493" r:id="rId51"/>
    <p:sldId id="494" r:id="rId52"/>
    <p:sldId id="495" r:id="rId53"/>
    <p:sldId id="496" r:id="rId54"/>
    <p:sldId id="472" r:id="rId55"/>
    <p:sldId id="488" r:id="rId56"/>
    <p:sldId id="497" r:id="rId5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8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Sheet2!$I$11</c:f>
              <c:strCache>
                <c:ptCount val="1"/>
                <c:pt idx="0">
                  <c:v>Civil Construction</c:v>
                </c:pt>
              </c:strCache>
            </c:strRef>
          </c:tx>
          <c:invertIfNegative val="0"/>
          <c:cat>
            <c:strRef>
              <c:f>Sheet2!$H$12:$H$16</c:f>
              <c:strCache>
                <c:ptCount val="5"/>
                <c:pt idx="0">
                  <c:v>No.0</c:v>
                </c:pt>
                <c:pt idx="1">
                  <c:v>No.1</c:v>
                </c:pt>
                <c:pt idx="2">
                  <c:v>No.2</c:v>
                </c:pt>
                <c:pt idx="3">
                  <c:v>No.3</c:v>
                </c:pt>
                <c:pt idx="4">
                  <c:v>No.4</c:v>
                </c:pt>
              </c:strCache>
            </c:strRef>
          </c:cat>
          <c:val>
            <c:numRef>
              <c:f>Sheet2!$I$12:$I$16</c:f>
              <c:numCache>
                <c:formatCode>General</c:formatCode>
                <c:ptCount val="5"/>
                <c:pt idx="0">
                  <c:v>0</c:v>
                </c:pt>
                <c:pt idx="1">
                  <c:v>152.19999999999999</c:v>
                </c:pt>
                <c:pt idx="2">
                  <c:v>101.46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Sheet2!$J$11</c:f>
              <c:strCache>
                <c:ptCount val="1"/>
                <c:pt idx="0">
                  <c:v>Equiperment and assembly</c:v>
                </c:pt>
              </c:strCache>
            </c:strRef>
          </c:tx>
          <c:invertIfNegative val="0"/>
          <c:cat>
            <c:strRef>
              <c:f>Sheet2!$H$12:$H$16</c:f>
              <c:strCache>
                <c:ptCount val="5"/>
                <c:pt idx="0">
                  <c:v>No.0</c:v>
                </c:pt>
                <c:pt idx="1">
                  <c:v>No.1</c:v>
                </c:pt>
                <c:pt idx="2">
                  <c:v>No.2</c:v>
                </c:pt>
                <c:pt idx="3">
                  <c:v>No.3</c:v>
                </c:pt>
                <c:pt idx="4">
                  <c:v>No.4</c:v>
                </c:pt>
              </c:strCache>
            </c:strRef>
          </c:cat>
          <c:val>
            <c:numRef>
              <c:f>Sheet2!$J$12:$J$16</c:f>
              <c:numCache>
                <c:formatCode>General</c:formatCode>
                <c:ptCount val="5"/>
                <c:pt idx="0">
                  <c:v>0</c:v>
                </c:pt>
                <c:pt idx="1">
                  <c:v>187.51</c:v>
                </c:pt>
                <c:pt idx="2">
                  <c:v>160.72</c:v>
                </c:pt>
                <c:pt idx="3">
                  <c:v>160.72</c:v>
                </c:pt>
                <c:pt idx="4">
                  <c:v>26.79</c:v>
                </c:pt>
              </c:numCache>
            </c:numRef>
          </c:val>
        </c:ser>
        <c:ser>
          <c:idx val="2"/>
          <c:order val="2"/>
          <c:tx>
            <c:strRef>
              <c:f>Sheet2!$K$11</c:f>
              <c:strCache>
                <c:ptCount val="1"/>
                <c:pt idx="0">
                  <c:v>Management and others</c:v>
                </c:pt>
              </c:strCache>
            </c:strRef>
          </c:tx>
          <c:invertIfNegative val="0"/>
          <c:cat>
            <c:strRef>
              <c:f>Sheet2!$H$12:$H$16</c:f>
              <c:strCache>
                <c:ptCount val="5"/>
                <c:pt idx="0">
                  <c:v>No.0</c:v>
                </c:pt>
                <c:pt idx="1">
                  <c:v>No.1</c:v>
                </c:pt>
                <c:pt idx="2">
                  <c:v>No.2</c:v>
                </c:pt>
                <c:pt idx="3">
                  <c:v>No.3</c:v>
                </c:pt>
                <c:pt idx="4">
                  <c:v>No.4</c:v>
                </c:pt>
              </c:strCache>
            </c:strRef>
          </c:cat>
          <c:val>
            <c:numRef>
              <c:f>Sheet2!$K$12:$K$16</c:f>
              <c:numCache>
                <c:formatCode>General</c:formatCode>
                <c:ptCount val="5"/>
                <c:pt idx="0">
                  <c:v>16.55</c:v>
                </c:pt>
                <c:pt idx="1">
                  <c:v>10.33</c:v>
                </c:pt>
                <c:pt idx="2">
                  <c:v>20.99</c:v>
                </c:pt>
                <c:pt idx="3">
                  <c:v>29.29</c:v>
                </c:pt>
                <c:pt idx="4">
                  <c:v>33.82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838384"/>
        <c:axId val="157838944"/>
        <c:axId val="0"/>
      </c:bar3DChart>
      <c:catAx>
        <c:axId val="15783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7838944"/>
        <c:crosses val="autoZero"/>
        <c:auto val="1"/>
        <c:lblAlgn val="ctr"/>
        <c:lblOffset val="100"/>
        <c:noMultiLvlLbl val="0"/>
      </c:catAx>
      <c:valAx>
        <c:axId val="157838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78383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0.67857</cdr:x>
      <cdr:y>0.90741</cdr:y>
    </cdr:from>
    <cdr:to>
      <cdr:x>0.92857</cdr:x>
      <cdr:y>0.98148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6304" y="3528391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CN" altLang="en-US" sz="1100" dirty="0"/>
        </a:p>
      </cdr:txBody>
    </cdr:sp>
  </cdr:relSizeAnchor>
  <cdr:relSizeAnchor xmlns:cdr="http://schemas.openxmlformats.org/drawingml/2006/chartDrawing">
    <cdr:from>
      <cdr:x>0.65048</cdr:x>
      <cdr:y>0.85185</cdr:y>
    </cdr:from>
    <cdr:to>
      <cdr:x>0.82143</cdr:x>
      <cdr:y>0.96296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3312368"/>
          <a:ext cx="756953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800" dirty="0" smtClean="0"/>
            <a:t>Year</a:t>
          </a:r>
        </a:p>
        <a:p xmlns:a="http://schemas.openxmlformats.org/drawingml/2006/main">
          <a:endParaRPr lang="zh-CN" alt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9B7EA-D987-44CE-A118-FEB7C14F2482}" type="datetimeFigureOut">
              <a:rPr lang="zh-CN" altLang="en-US" smtClean="0"/>
              <a:pPr/>
              <a:t>2016-8-22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9E76C-7C48-4A72-A3CC-053AB411A4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3455A-92E7-4E0D-BC98-549C3561F51D}" type="slidenum">
              <a:rPr lang="en-US" altLang="zh-CN">
                <a:solidFill>
                  <a:prstClr val="black"/>
                </a:solidFill>
              </a:rPr>
              <a:pPr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4018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FB2F4-FC39-4C22-AAC6-9215292A967A}" type="slidenum">
              <a:rPr lang="en-US" altLang="zh-CN">
                <a:solidFill>
                  <a:prstClr val="black"/>
                </a:solidFill>
              </a:rPr>
              <a:pPr/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5566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</a:rPr>
              <a:t>Gamma rays interact in the atmosphere, form particle cascades</a:t>
            </a:r>
          </a:p>
          <a:p>
            <a:pPr eaLnBrk="1" hangingPunct="1"/>
            <a:endParaRPr lang="zh-CN" altLang="en-US" b="1" smtClean="0">
              <a:latin typeface="Arial" charset="0"/>
            </a:endParaRPr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BC40F7D5-194C-477D-93FA-FFFC5B0CEF42}" type="slidenum">
              <a:rPr lang="en-US" altLang="zh-CN">
                <a:solidFill>
                  <a:prstClr val="black"/>
                </a:solidFill>
              </a:rPr>
              <a:pPr eaLnBrk="1" hangingPunct="1"/>
              <a:t>35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2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96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42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2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751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404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870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41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423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6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245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57EA-F767-4295-9C8B-498865C853E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11A1F-1F0B-4A87-852E-8296AAA6FB1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7F4F-9D59-47E8-A480-543380CE631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4EB3E-0320-4FE9-88DF-3AD47BF2F9C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1FDA-97BE-46F9-BADC-30A212CA051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F49C-2119-4E59-9B35-F2F2CBA1A6D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3E26-D6FE-4369-ADB1-84B9EBA471B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3A68-7BBB-4281-B29B-D1120C45B61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15C25-537F-400C-B746-ED7100F348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65660-5089-47E6-BA8F-85AABCFD5A9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5156-7115-49CC-BE15-04398DF9D38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714750"/>
            <a:ext cx="7772400" cy="1085850"/>
          </a:xfrm>
        </p:spPr>
        <p:txBody>
          <a:bodyPr/>
          <a:lstStyle>
            <a:lvl1pPr algn="r">
              <a:defRPr sz="4000" b="1"/>
            </a:lvl1pPr>
          </a:lstStyle>
          <a:p>
            <a:pPr lvl="0"/>
            <a:r>
              <a:rPr lang="zh-CN" altLang="zh-CN" noProof="0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4953000"/>
            <a:ext cx="6400800" cy="9144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3100"/>
            </a:lvl1pPr>
          </a:lstStyle>
          <a:p>
            <a:pPr lvl="0"/>
            <a:r>
              <a:rPr lang="zh-CN" altLang="zh-CN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909967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724933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7329834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2540681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5651714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6837347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60225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677793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397662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2042285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6225"/>
            <a:ext cx="2057400" cy="58499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6225"/>
            <a:ext cx="6019800" cy="58499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84785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2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76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5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34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43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75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25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9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6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75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93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7646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2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95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47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94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30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41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06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48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3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20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7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E362-52BC-42AF-9E1C-DC8FD2D522B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44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818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Huihai He</a:t>
            </a:r>
            <a:r>
              <a:rPr lang="zh-CN" altLang="en-US"/>
              <a:t>，</a:t>
            </a:r>
            <a:r>
              <a:rPr lang="en-US" altLang="zh-CN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1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Huihai He</a:t>
            </a:r>
            <a:r>
              <a:rPr lang="zh-CN" altLang="en-US"/>
              <a:t>，</a:t>
            </a:r>
            <a:r>
              <a:rPr lang="en-US" altLang="zh-CN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6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ADB8-A102-42CA-A91A-70689F75FD7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79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AEAA-D858-4127-97FC-794F8B4C721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36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ED19-C8A2-460B-B51F-D625D16AEF3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33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1465-277D-4BA0-B347-C5AEF41266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963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83B3-737C-4A11-9C3E-0CB8E6B7F3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2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E6C9-9D50-45F7-A0B4-80EA7EEE79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38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A0FA-5D7F-43C4-9AA0-6A9587A889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638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08-C69D-49A6-9D5E-24E1B11F659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93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76795-06CC-498F-ABE4-8DE1E58E76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34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7E2F-ABF4-44BD-9978-8F28519BBD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74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F91F-77A7-4B0C-A7C2-0840D6B8CE7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915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FAA2-A8BE-47AA-9A1D-95543E2EF6C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958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BA79-F3ED-49CC-858E-B0A6EE7987C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8507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352B3-F49B-4AB5-902E-437AD323A88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6200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46E81-59C0-48BD-882E-E8E6A66C883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563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89176-B4BB-4953-8675-85DE53DDFE4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0246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55A2-1816-4D3D-B65A-1917E83CDA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0137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3D041-897A-447B-9AF5-090357B9944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233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0505A-30EF-4A8C-9212-CF1EE659BAC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5338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41A3D-BC72-4159-AFB3-4C9588ABD0D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0331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98427-1BC2-44DF-B662-80ECCD7CB6C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7442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C5073-0D6C-441B-AD06-D845F78B8AF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593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825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644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3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81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14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530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035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86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161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2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097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91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8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hhh@ihep.ac.cn, 2013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宇宙线</a:t>
            </a:r>
            <a:r>
              <a:rPr lang="en-US" altLang="zh-CN" smtClean="0"/>
              <a:t>-</a:t>
            </a:r>
            <a:r>
              <a:rPr lang="zh-CN" altLang="en-US" smtClean="0"/>
              <a:t>来自宇宙的粒子炮弹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1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2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909FA5-70C1-4A6D-93FE-01112FB298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6225"/>
            <a:ext cx="822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72102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88925" indent="-2889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bg1"/>
          </a:solidFill>
          <a:latin typeface="+mn-lt"/>
          <a:ea typeface="+mn-ea"/>
          <a:cs typeface="+mn-cs"/>
        </a:defRPr>
      </a:lvl1pPr>
      <a:lvl2pPr marL="519113" indent="-2286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12788" indent="-1920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54088" indent="-2413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184275" indent="-2286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4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3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Huihai He</a:t>
            </a:r>
            <a:r>
              <a:rPr lang="zh-CN" altLang="en-US"/>
              <a:t>，</a:t>
            </a:r>
            <a:r>
              <a:rPr lang="en-US" altLang="zh-CN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2" name="Line 9"/>
          <p:cNvSpPr>
            <a:spLocks noChangeShapeType="1"/>
          </p:cNvSpPr>
          <p:nvPr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3" name="Line 10"/>
          <p:cNvSpPr>
            <a:spLocks noChangeShapeType="1"/>
          </p:cNvSpPr>
          <p:nvPr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22969-1107-4808-8D2F-034FEFC9927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2016-8-22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4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0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</a:p>
        </p:txBody>
      </p:sp>
      <p:sp>
        <p:nvSpPr>
          <p:cNvPr id="70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</a:p>
        </p:txBody>
      </p:sp>
      <p:sp>
        <p:nvSpPr>
          <p:cNvPr id="70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fld id="{6F5AB389-8D08-4BE3-BD28-DA1E462E53E3}" type="slidenum">
              <a:rPr lang="en-US" altLang="zh-C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1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wmf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9.png"/><Relationship Id="rId4" Type="http://schemas.openxmlformats.org/officeDocument/2006/relationships/image" Target="../media/image7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7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Text Box 8"/>
          <p:cNvSpPr txBox="1">
            <a:spLocks noChangeArrowheads="1"/>
          </p:cNvSpPr>
          <p:nvPr/>
        </p:nvSpPr>
        <p:spPr bwMode="auto">
          <a:xfrm>
            <a:off x="107950" y="2238375"/>
            <a:ext cx="8964613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 smtClean="0">
                <a:solidFill>
                  <a:srgbClr val="FFFFFF"/>
                </a:solidFill>
              </a:rPr>
              <a:t>高海拔宇宙线观测站</a:t>
            </a:r>
            <a:endParaRPr lang="en-US" altLang="zh-CN" sz="4800" b="1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solidFill>
                  <a:srgbClr val="FFFFFF"/>
                </a:solidFill>
              </a:rPr>
              <a:t>LHAASO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 smtClean="0">
                <a:solidFill>
                  <a:srgbClr val="FFFFFF"/>
                </a:solidFill>
              </a:rPr>
              <a:t>Huihai</a:t>
            </a:r>
            <a:r>
              <a:rPr lang="en-US" altLang="zh-CN" sz="2000" dirty="0" smtClean="0">
                <a:solidFill>
                  <a:srgbClr val="FFFFFF"/>
                </a:solidFill>
              </a:rPr>
              <a:t> He, IHEP, CAS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FFFFFF"/>
                </a:solidFill>
              </a:rPr>
              <a:t>on behalf of the LHAASO collaboration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FFFFFF"/>
                </a:solidFill>
              </a:rPr>
              <a:t>2016-8-22</a:t>
            </a:r>
          </a:p>
        </p:txBody>
      </p:sp>
      <p:sp>
        <p:nvSpPr>
          <p:cNvPr id="706563" name="Text Box 3"/>
          <p:cNvSpPr txBox="1">
            <a:spLocks noChangeArrowheads="1"/>
          </p:cNvSpPr>
          <p:nvPr/>
        </p:nvSpPr>
        <p:spPr bwMode="auto">
          <a:xfrm>
            <a:off x="395288" y="830263"/>
            <a:ext cx="8353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99CC00"/>
                </a:solidFill>
              </a:rPr>
              <a:t>高能物理</a:t>
            </a:r>
            <a:r>
              <a:rPr lang="en-US" altLang="zh-CN" sz="3200" b="1" dirty="0" smtClean="0">
                <a:solidFill>
                  <a:srgbClr val="99CC0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153070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Total Budget: </a:t>
            </a:r>
            <a:r>
              <a:rPr lang="zh-CN" altLang="en-US" dirty="0"/>
              <a:t>￥</a:t>
            </a:r>
            <a:r>
              <a:rPr lang="en-US" altLang="zh-CN" dirty="0" smtClean="0"/>
              <a:t>1,200 M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1124744"/>
            <a:ext cx="81743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</a:rPr>
              <a:t>Project: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900 M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 (NDRC)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prstClr val="black"/>
                </a:solidFill>
              </a:rPr>
              <a:t>Detector and assembly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test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partial operation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etc.</a:t>
            </a:r>
            <a:endParaRPr lang="en-US" altLang="zh-CN" sz="2400" dirty="0">
              <a:solidFill>
                <a:prstClr val="black"/>
              </a:solidFill>
            </a:endParaRPr>
          </a:p>
          <a:p>
            <a:r>
              <a:rPr lang="en-US" altLang="zh-CN" sz="2800" b="1" dirty="0" smtClean="0">
                <a:solidFill>
                  <a:prstClr val="black"/>
                </a:solidFill>
              </a:rPr>
              <a:t>Local Matching: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300 M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(Sichuan Province)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prstClr val="black"/>
                </a:solidFill>
              </a:rPr>
              <a:t>Land, power, road, civil construction,</a:t>
            </a:r>
            <a:r>
              <a:rPr lang="en-US" altLang="zh-CN" sz="2400" dirty="0">
                <a:solidFill>
                  <a:prstClr val="black"/>
                </a:solidFill>
              </a:rPr>
              <a:t> etc.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4" name="内容占位符 9"/>
          <p:cNvGraphicFramePr>
            <a:graphicFrameLocks/>
          </p:cNvGraphicFramePr>
          <p:nvPr>
            <p:extLst/>
          </p:nvPr>
        </p:nvGraphicFramePr>
        <p:xfrm>
          <a:off x="144016" y="3068960"/>
          <a:ext cx="442798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占位符 2"/>
          <p:cNvSpPr txBox="1">
            <a:spLocks/>
          </p:cNvSpPr>
          <p:nvPr/>
        </p:nvSpPr>
        <p:spPr>
          <a:xfrm>
            <a:off x="5004048" y="3284985"/>
            <a:ext cx="3600400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prstClr val="black"/>
                </a:solidFill>
              </a:rPr>
              <a:t>Local funding: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100 M (2015)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150 M (2016)</a:t>
            </a:r>
          </a:p>
          <a:p>
            <a:pPr lvl="1"/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 50 M (2017) 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Operation money: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1.2 M (2</a:t>
            </a:r>
            <a:r>
              <a:rPr lang="en-US" altLang="zh-CN" baseline="30000" dirty="0" smtClean="0">
                <a:solidFill>
                  <a:prstClr val="black"/>
                </a:solidFill>
              </a:rPr>
              <a:t>nd</a:t>
            </a:r>
            <a:r>
              <a:rPr lang="en-US" altLang="zh-CN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4.8 M (3</a:t>
            </a:r>
            <a:r>
              <a:rPr lang="en-US" altLang="zh-CN" baseline="30000" dirty="0" smtClean="0">
                <a:solidFill>
                  <a:prstClr val="black"/>
                </a:solidFill>
              </a:rPr>
              <a:t>rd</a:t>
            </a:r>
            <a:r>
              <a:rPr lang="en-US" altLang="zh-CN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6    M (4</a:t>
            </a:r>
            <a:r>
              <a:rPr lang="en-US" altLang="zh-CN" baseline="30000" dirty="0" smtClean="0">
                <a:solidFill>
                  <a:prstClr val="black"/>
                </a:solidFill>
              </a:rPr>
              <a:t>th</a:t>
            </a:r>
            <a:r>
              <a:rPr lang="en-US" altLang="zh-CN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19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467544" y="20608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000000"/>
                </a:solidFill>
              </a:rPr>
              <a:t>Origin of GCRs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1331640" y="3203848"/>
            <a:ext cx="4824536" cy="29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8925" indent="-2889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9113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1920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54088" indent="-2413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84275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>
                <a:solidFill>
                  <a:srgbClr val="000000"/>
                </a:solidFill>
              </a:rPr>
              <a:t>1 </a:t>
            </a:r>
            <a:r>
              <a:rPr lang="en-US" altLang="zh-CN" sz="2800" b="1" dirty="0" err="1" smtClean="0">
                <a:solidFill>
                  <a:srgbClr val="000000"/>
                </a:solidFill>
              </a:rPr>
              <a:t>ev</a:t>
            </a:r>
            <a:r>
              <a:rPr lang="en-US" altLang="zh-CN" sz="2800" b="1" dirty="0" smtClean="0">
                <a:solidFill>
                  <a:srgbClr val="000000"/>
                </a:solidFill>
              </a:rPr>
              <a:t>/cm</a:t>
            </a:r>
            <a:r>
              <a:rPr lang="en-US" altLang="zh-CN" sz="2800" b="1" baseline="30000" dirty="0" smtClean="0">
                <a:solidFill>
                  <a:srgbClr val="000000"/>
                </a:solidFill>
              </a:rPr>
              <a:t>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</a:rPr>
              <a:t>Where</a:t>
            </a: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Source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How    Acceleration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What   Propagation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Global vs. local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9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/>
          <a:stretch>
            <a:fillRect/>
          </a:stretch>
        </p:blipFill>
        <p:spPr bwMode="auto">
          <a:xfrm>
            <a:off x="107950" y="2087265"/>
            <a:ext cx="43624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IC4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7"/>
          <a:stretch>
            <a:fillRect/>
          </a:stretch>
        </p:blipFill>
        <p:spPr bwMode="auto">
          <a:xfrm>
            <a:off x="4543425" y="2087265"/>
            <a:ext cx="4511675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045075" y="1988840"/>
            <a:ext cx="363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None/>
            </a:pP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>
                <a:solidFill>
                  <a:srgbClr val="125CA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interacting with molecular clouds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616075" y="2060278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125CA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Historical SNRs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4000" y="188913"/>
            <a:ext cx="731996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000000"/>
                </a:solidFill>
              </a:rPr>
              <a:t>      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Hadronic vs.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Leptonic</a:t>
            </a:r>
            <a:endParaRPr lang="en-US" altLang="zh-CN" sz="36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US" altLang="zh-CN" b="1" dirty="0" smtClean="0">
              <a:solidFill>
                <a:srgbClr val="000000"/>
              </a:solidFill>
            </a:endParaRPr>
          </a:p>
          <a:p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</a:rPr>
              <a:t>      Characteristic signatures of </a:t>
            </a:r>
            <a:r>
              <a:rPr lang="el-GR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  <a:r>
              <a:rPr lang="en-US" altLang="zh-CN" b="1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altLang="zh-CN" b="1" dirty="0" smtClean="0">
                <a:solidFill>
                  <a:srgbClr val="000000"/>
                </a:solidFill>
              </a:rPr>
              <a:t>at highest energy by LHAASO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1" y="22068"/>
            <a:ext cx="2832653" cy="17561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76256" y="1700808"/>
            <a:ext cx="16561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000000"/>
                </a:solidFill>
              </a:rPr>
              <a:t>10.1126/science.1231160</a:t>
            </a:r>
            <a:endParaRPr lang="zh-CN" altLang="en-US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C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67" y="1873433"/>
            <a:ext cx="4519136" cy="4363879"/>
          </a:xfrm>
          <a:prstGeom prst="rect">
            <a:avLst/>
          </a:prstGeom>
        </p:spPr>
      </p:pic>
      <p:pic>
        <p:nvPicPr>
          <p:cNvPr id="3" name="图片 2" descr="CTA-ic443"/>
          <p:cNvPicPr>
            <a:picLocks noChangeAspect="1"/>
          </p:cNvPicPr>
          <p:nvPr/>
        </p:nvPicPr>
        <p:blipFill>
          <a:blip r:embed="rId3"/>
          <a:srcRect r="5436"/>
          <a:stretch>
            <a:fillRect/>
          </a:stretch>
        </p:blipFill>
        <p:spPr>
          <a:xfrm>
            <a:off x="175737" y="1885815"/>
            <a:ext cx="4233386" cy="432244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pPr algn="ctr"/>
            <a:r>
              <a:rPr lang="en-US" altLang="zh-CN" sz="3200" b="1" dirty="0" smtClean="0"/>
              <a:t>GCR signature @ the highest energies</a:t>
            </a: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000" b="1" dirty="0" smtClean="0"/>
              <a:t/>
            </a:r>
            <a:br>
              <a:rPr lang="en-US" altLang="zh-CN" sz="2000" b="1" dirty="0" smtClean="0"/>
            </a:br>
            <a:r>
              <a:rPr lang="en-US" altLang="zh-CN" sz="2400" b="1" dirty="0"/>
              <a:t>A</a:t>
            </a:r>
            <a:r>
              <a:rPr lang="en-US" altLang="zh-CN" sz="2400" b="1" dirty="0" smtClean="0"/>
              <a:t> LHAASO-like sensitivity is mandatory</a:t>
            </a:r>
            <a:endParaRPr lang="zh-CN" altLang="en-US" sz="28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475437" y="1835621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@CTA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7375" y="1835621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@LHAASO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05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ych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242" y="1779423"/>
            <a:ext cx="4441508" cy="4288631"/>
          </a:xfrm>
          <a:prstGeom prst="rect">
            <a:avLst/>
          </a:prstGeom>
        </p:spPr>
      </p:pic>
      <p:pic>
        <p:nvPicPr>
          <p:cNvPr id="3" name="图片 2" descr="CTA-Tych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" y="1842765"/>
            <a:ext cx="4401979" cy="425053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63545"/>
          </a:xfrm>
        </p:spPr>
        <p:txBody>
          <a:bodyPr/>
          <a:lstStyle/>
          <a:p>
            <a:pPr algn="ctr"/>
            <a:r>
              <a:rPr lang="en-US" altLang="zh-CN" sz="3200" b="1" dirty="0" smtClean="0"/>
              <a:t>GCR</a:t>
            </a:r>
            <a:r>
              <a:rPr lang="zh-CN" altLang="en-US" sz="3200" b="1" dirty="0"/>
              <a:t> </a:t>
            </a:r>
            <a:r>
              <a:rPr lang="en-US" altLang="zh-CN" sz="3200" b="1" dirty="0" smtClean="0"/>
              <a:t>signature @ the highest energies</a:t>
            </a: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400" b="1" dirty="0" smtClean="0">
                <a:solidFill>
                  <a:srgbClr val="000000"/>
                </a:solidFill>
              </a:rPr>
              <a:t>A </a:t>
            </a:r>
            <a:r>
              <a:rPr lang="en-US" altLang="zh-CN" sz="2400" b="1" dirty="0">
                <a:solidFill>
                  <a:srgbClr val="000000"/>
                </a:solidFill>
              </a:rPr>
              <a:t>LHAASO-like sensitivity is mandatory</a:t>
            </a:r>
            <a:endParaRPr lang="zh-CN" altLang="en-US" sz="32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216342" y="1810191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@CTA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7375" y="1738183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@LHAASO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19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yg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1751"/>
            <a:ext cx="5760640" cy="55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4000" y="188913"/>
            <a:ext cx="73199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0000"/>
                </a:solidFill>
              </a:rPr>
              <a:t>      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Acceleration limit of GCR sources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57200" y="1772816"/>
            <a:ext cx="2890664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288925" indent="-2889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9113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1920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54088" indent="-2413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84275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rgbClr val="000000"/>
                </a:solidFill>
              </a:rPr>
              <a:t>An effective probe to the cut-off energy of GCRs (knee)</a:t>
            </a:r>
          </a:p>
        </p:txBody>
      </p:sp>
    </p:spTree>
    <p:extLst>
      <p:ext uri="{BB962C8B-B14F-4D97-AF65-F5344CB8AC3E}">
        <p14:creationId xmlns:p14="http://schemas.microsoft.com/office/powerpoint/2010/main" val="3170811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diffuse-65_85deg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27907"/>
            <a:ext cx="46228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iffuse-25_100deg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r="3574"/>
          <a:stretch>
            <a:fillRect/>
          </a:stretch>
        </p:blipFill>
        <p:spPr bwMode="auto">
          <a:xfrm>
            <a:off x="4802188" y="2110482"/>
            <a:ext cx="4300537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139825" y="1838152"/>
            <a:ext cx="2933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25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°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 &lt; l &lt; 100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°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, |b|&lt; 5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°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194425" y="1911747"/>
            <a:ext cx="178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Cygnus region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0975" y="332656"/>
            <a:ext cx="81502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zh-CN" altLang="en-US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CR spectrum and density</a:t>
            </a:r>
            <a:r>
              <a:rPr lang="en-US" altLang="zh-CN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global vs. local, diffuse emission as a probe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wide FOV is mandatory</a:t>
            </a:r>
            <a:endParaRPr lang="en-US" altLang="zh-CN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4173910" y="1698342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CN" altLang="en-US" sz="2400" dirty="0" smtClean="0">
                <a:solidFill>
                  <a:srgbClr val="000000"/>
                </a:solidFill>
              </a:rPr>
              <a:t>Ec</a:t>
            </a:r>
            <a:r>
              <a:rPr lang="zh-CN" altLang="en-US" sz="2400" dirty="0">
                <a:solidFill>
                  <a:srgbClr val="000000"/>
                </a:solidFill>
              </a:rPr>
              <a:t>=50</a:t>
            </a:r>
            <a:r>
              <a:rPr lang="zh-CN" altLang="en-US" sz="2400" dirty="0" smtClean="0">
                <a:solidFill>
                  <a:srgbClr val="000000"/>
                </a:solidFill>
              </a:rPr>
              <a:t>TeV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60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975" y="548680"/>
            <a:ext cx="815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Knees of </a:t>
            </a:r>
            <a:r>
              <a:rPr lang="zh-CN" altLang="en-US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</a:t>
            </a:r>
            <a:r>
              <a:rPr lang="en-US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CR spectra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214018" name="图片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1" y="1585267"/>
            <a:ext cx="7757273" cy="52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箭头 3"/>
          <p:cNvSpPr/>
          <p:nvPr/>
        </p:nvSpPr>
        <p:spPr>
          <a:xfrm>
            <a:off x="1763688" y="1224692"/>
            <a:ext cx="6264696" cy="4761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FFFF"/>
                </a:solidFill>
              </a:rPr>
              <a:t>LHAASO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9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975" y="548680"/>
            <a:ext cx="815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Knees of </a:t>
            </a:r>
            <a:r>
              <a:rPr lang="zh-CN" altLang="en-US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</a:t>
            </a:r>
            <a:r>
              <a:rPr lang="en-US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CR spectra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7" y="4121876"/>
            <a:ext cx="3951537" cy="26915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652120" y="4226001"/>
            <a:ext cx="2088232" cy="2111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FFFFFF"/>
                </a:solidFill>
              </a:rPr>
              <a:t>LHAASO prototype +ARGO</a:t>
            </a: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364088" y="1340768"/>
            <a:ext cx="3672408" cy="2521800"/>
            <a:chOff x="179512" y="188640"/>
            <a:chExt cx="4976074" cy="3417012"/>
          </a:xfrm>
        </p:grpSpPr>
        <p:pic>
          <p:nvPicPr>
            <p:cNvPr id="7" name="Picture 1" descr="C:\Users\llma\AppData\Roaming\Tencent\Users\80108933\QQ\WinTemp\RichOle\TY3RW2`6YVRIJ[X(PE76NF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640"/>
              <a:ext cx="4976074" cy="3417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7"/>
            <p:cNvSpPr txBox="1"/>
            <p:nvPr/>
          </p:nvSpPr>
          <p:spPr>
            <a:xfrm>
              <a:off x="2483768" y="1567483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00B0F0"/>
                  </a:solidFill>
                </a:rPr>
                <a:t>Blue: Fe</a:t>
              </a:r>
            </a:p>
            <a:p>
              <a:r>
                <a:rPr lang="en-US" altLang="zh-CN" sz="1600" b="1" dirty="0" smtClean="0">
                  <a:solidFill>
                    <a:srgbClr val="FF0000"/>
                  </a:solidFill>
                </a:rPr>
                <a:t>Red:  P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rcRect t="57345" r="12464"/>
          <a:stretch>
            <a:fillRect/>
          </a:stretch>
        </p:blipFill>
        <p:spPr bwMode="auto">
          <a:xfrm>
            <a:off x="658294" y="1340768"/>
            <a:ext cx="4031703" cy="261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823" y="4437112"/>
            <a:ext cx="1249873" cy="954659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251519" y="4015008"/>
            <a:ext cx="4671615" cy="422104"/>
          </a:xfrm>
          <a:prstGeom prst="rect">
            <a:avLst/>
          </a:prstGeom>
        </p:spPr>
        <p:txBody>
          <a:bodyPr/>
          <a:lstStyle>
            <a:lvl1pPr marL="288925" indent="-2889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9113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1920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54088" indent="-2413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84275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rgbClr val="000000"/>
                </a:solidFill>
              </a:rPr>
              <a:t>Energy scale: </a:t>
            </a:r>
            <a:r>
              <a:rPr lang="en-US" altLang="zh-CN" sz="1400" b="1" dirty="0" smtClean="0">
                <a:solidFill>
                  <a:srgbClr val="000000"/>
                </a:solidFill>
              </a:rPr>
              <a:t>magnetic spectrometer</a:t>
            </a:r>
          </a:p>
        </p:txBody>
      </p:sp>
      <p:pic>
        <p:nvPicPr>
          <p:cNvPr id="13" name="Picture 2" descr="Z:\MyWeb\temp\AllRunRB.2006789-nHit100-50000-Rangexy15000-rangey.Ze50.Chi300.dat.win.0.9.roo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366542"/>
            <a:ext cx="1591983" cy="144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4509120"/>
            <a:ext cx="2690330" cy="221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110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467544" y="20608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000000"/>
                </a:solidFill>
              </a:rPr>
              <a:t>Gamma ray astronomy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38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/>
              <a:t>Outline</a:t>
            </a:r>
            <a:endParaRPr lang="zh-CN" altLang="en-US" sz="54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 smtClean="0"/>
              <a:t>Introduction</a:t>
            </a:r>
          </a:p>
          <a:p>
            <a:r>
              <a:rPr lang="en-US" altLang="zh-CN" sz="4000" b="1" dirty="0" smtClean="0"/>
              <a:t>LHAASO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science</a:t>
            </a:r>
          </a:p>
          <a:p>
            <a:r>
              <a:rPr lang="en-US" altLang="zh-CN" sz="4000" b="1" dirty="0" smtClean="0"/>
              <a:t>Design of the LHAASO detectors</a:t>
            </a:r>
          </a:p>
          <a:p>
            <a:r>
              <a:rPr lang="en-US" altLang="zh-CN" sz="4000" b="1" dirty="0" smtClean="0"/>
              <a:t>Engineering arrays at YBJ and activities at the LHAASO site</a:t>
            </a:r>
          </a:p>
          <a:p>
            <a:r>
              <a:rPr lang="en-US" altLang="zh-CN" sz="4000" b="1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034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3600" b="1" dirty="0" smtClean="0"/>
              <a:t>Survey of the </a:t>
            </a:r>
            <a:r>
              <a:rPr lang="el-GR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3600" b="1" dirty="0" smtClean="0"/>
              <a:t> sky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/>
              <a:t>LHAASO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FOV: 60% of the whole sky</a:t>
            </a:r>
          </a:p>
          <a:p>
            <a:r>
              <a:rPr lang="en-US" altLang="zh-CN" b="1" dirty="0" smtClean="0"/>
              <a:t>Full duty cycle</a:t>
            </a:r>
            <a:endParaRPr lang="zh-CN" altLang="en-US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1115616" y="2187766"/>
            <a:ext cx="7200800" cy="4193562"/>
            <a:chOff x="1115616" y="2564904"/>
            <a:chExt cx="7200800" cy="4049546"/>
          </a:xfrm>
        </p:grpSpPr>
        <p:pic>
          <p:nvPicPr>
            <p:cNvPr id="4" name="Picture 2" descr="D:\Users\yaozg\Desktop\kifune_lawc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564904"/>
              <a:ext cx="7200800" cy="4049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流程图: 过程 4"/>
            <p:cNvSpPr/>
            <p:nvPr/>
          </p:nvSpPr>
          <p:spPr bwMode="auto">
            <a:xfrm>
              <a:off x="6660232" y="4016081"/>
              <a:ext cx="648072" cy="144016"/>
            </a:xfrm>
            <a:prstGeom prst="flowChartProces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564" y="-27384"/>
            <a:ext cx="2978244" cy="205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D:\Users\yaozg\Desktop\ScreenHunter_01 Jul. 19 15.0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1852294" cy="95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196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563" y="216570"/>
            <a:ext cx="7970837" cy="692150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Wide FOV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78363"/>
          </a:xfrm>
        </p:spPr>
        <p:txBody>
          <a:bodyPr/>
          <a:lstStyle/>
          <a:p>
            <a:r>
              <a:rPr lang="en-US" altLang="zh-CN" b="1" dirty="0" smtClean="0"/>
              <a:t>High sensitivity</a:t>
            </a:r>
          </a:p>
          <a:p>
            <a:r>
              <a:rPr lang="en-US" altLang="zh-CN" b="1" dirty="0" smtClean="0"/>
              <a:t>Wide FOV:</a:t>
            </a:r>
          </a:p>
          <a:p>
            <a:pPr lvl="1"/>
            <a:r>
              <a:rPr lang="en-US" altLang="zh-CN" b="1" dirty="0" smtClean="0"/>
              <a:t>1/7 </a:t>
            </a:r>
            <a:r>
              <a:rPr lang="en-US" altLang="zh-CN" b="1" dirty="0"/>
              <a:t>of the sky at each moment</a:t>
            </a:r>
          </a:p>
          <a:p>
            <a:pPr lvl="1"/>
            <a:r>
              <a:rPr lang="en-US" altLang="ko-KR" b="1" dirty="0" smtClean="0"/>
              <a:t>60</a:t>
            </a:r>
            <a:r>
              <a:rPr lang="en-US" altLang="ko-KR" b="1" dirty="0"/>
              <a:t>% of the sky every day</a:t>
            </a:r>
          </a:p>
          <a:p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3441" y="2717379"/>
            <a:ext cx="504055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079384" y="5187255"/>
            <a:ext cx="1588960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9pPr>
          </a:lstStyle>
          <a:p>
            <a:pPr eaLnBrk="1"/>
            <a:r>
              <a:rPr lang="zh-CN" altLang="en-US" sz="1600" b="1" dirty="0" smtClean="0">
                <a:solidFill>
                  <a:srgbClr val="FF00FF"/>
                </a:solidFill>
              </a:rPr>
              <a:t>每天扫描天区</a:t>
            </a:r>
            <a:endParaRPr lang="zh-CN" altLang="en-US" sz="1600" b="1" dirty="0">
              <a:solidFill>
                <a:srgbClr val="FF00FF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163" y="3019254"/>
            <a:ext cx="4441131" cy="3600400"/>
            <a:chOff x="-13147" y="3068960"/>
            <a:chExt cx="4441131" cy="3600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7" y="3068960"/>
              <a:ext cx="4441131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1461540" y="3212976"/>
              <a:ext cx="2453056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b="1" dirty="0" smtClean="0">
                  <a:solidFill>
                    <a:srgbClr val="FF00FF"/>
                  </a:solidFill>
                </a:rPr>
                <a:t>LHAASO</a:t>
              </a:r>
              <a:endParaRPr lang="zh-CN" altLang="en-US" sz="1600" b="1" dirty="0">
                <a:solidFill>
                  <a:srgbClr val="FF00FF"/>
                </a:solidFill>
              </a:endParaRPr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2627784" y="4221088"/>
              <a:ext cx="1057589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dirty="0"/>
                <a:t>VERITAS</a:t>
              </a:r>
              <a:endParaRPr lang="zh-CN" altLang="en-US" sz="1600" dirty="0"/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459176" y="5187255"/>
              <a:ext cx="800456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dirty="0"/>
                <a:t>HESS</a:t>
              </a:r>
              <a:endParaRPr lang="zh-CN" altLang="en-US" sz="1600" dirty="0"/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3419872" y="3891111"/>
              <a:ext cx="865405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dirty="0"/>
                <a:t>MAGIC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3522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Transient Phenomena</a:t>
            </a: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multi-wavelength </a:t>
            </a:r>
            <a:r>
              <a:rPr lang="en-US" altLang="zh-CN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study</a:t>
            </a:r>
            <a:endParaRPr lang="zh-CN" altLang="en-US" sz="2000" b="1" dirty="0"/>
          </a:p>
        </p:txBody>
      </p:sp>
      <p:pic>
        <p:nvPicPr>
          <p:cNvPr id="5" name="Picture 6" descr="mrk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/>
          <a:stretch>
            <a:fillRect/>
          </a:stretch>
        </p:blipFill>
        <p:spPr bwMode="auto">
          <a:xfrm>
            <a:off x="1691680" y="1015406"/>
            <a:ext cx="5727446" cy="577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201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42975"/>
          </a:xfrm>
        </p:spPr>
        <p:txBody>
          <a:bodyPr/>
          <a:lstStyle/>
          <a:p>
            <a:pPr marL="457200" lvl="0" indent="-457200" defTabSz="914400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Gamma ray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bursts</a:t>
            </a:r>
            <a:endParaRPr lang="zh-CN" altLang="en-US" sz="3200" b="1" dirty="0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187539" y="4293096"/>
            <a:ext cx="485783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800" b="1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A</a:t>
            </a:r>
            <a:r>
              <a:rPr lang="en-US" altLang="zh-CN" sz="2800" b="1" baseline="-25000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eff</a:t>
            </a:r>
            <a:r>
              <a:rPr lang="en-US" altLang="zh-CN" sz="2800" b="1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: ~10</a:t>
            </a:r>
            <a:r>
              <a:rPr lang="en-US" altLang="zh-CN" sz="2800" b="1" baseline="30000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4</a:t>
            </a:r>
            <a:r>
              <a:rPr lang="en-US" altLang="zh-CN" sz="2800" b="1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m</a:t>
            </a:r>
            <a:r>
              <a:rPr lang="en-US" altLang="zh-CN" sz="2800" b="1" baseline="30000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2</a:t>
            </a:r>
            <a:r>
              <a:rPr lang="en-US" altLang="zh-CN" sz="2800" b="1" smtClea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@20 GeV</a:t>
            </a:r>
            <a:endParaRPr lang="en-US" altLang="zh-CN" sz="2800" b="1" dirty="0" smtClean="0">
              <a:solidFill>
                <a:sysClr val="windowText" lastClr="000000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/>
          <a:stretch/>
        </p:blipFill>
        <p:spPr>
          <a:xfrm rot="5400000">
            <a:off x="7132792" y="445175"/>
            <a:ext cx="1935201" cy="1296144"/>
          </a:xfrm>
          <a:prstGeom prst="rect">
            <a:avLst/>
          </a:prstGeom>
        </p:spPr>
      </p:pic>
      <p:pic>
        <p:nvPicPr>
          <p:cNvPr id="17" name="图片 16" descr="LHAASOview.png"/>
          <p:cNvPicPr>
            <a:picLocks noChangeAspect="1"/>
          </p:cNvPicPr>
          <p:nvPr/>
        </p:nvPicPr>
        <p:blipFill rotWithShape="1">
          <a:blip r:embed="rId3" cstate="print"/>
          <a:srcRect l="19858" t="28965" r="25687" b="23967"/>
          <a:stretch/>
        </p:blipFill>
        <p:spPr>
          <a:xfrm>
            <a:off x="180974" y="5013176"/>
            <a:ext cx="4864399" cy="170911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23528" y="1077602"/>
            <a:ext cx="4830400" cy="3287502"/>
            <a:chOff x="323528" y="1077602"/>
            <a:chExt cx="4830400" cy="32875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077602"/>
              <a:ext cx="4694411" cy="3287502"/>
            </a:xfrm>
            <a:prstGeom prst="rect">
              <a:avLst/>
            </a:prstGeom>
          </p:spPr>
        </p:pic>
        <p:sp>
          <p:nvSpPr>
            <p:cNvPr id="23" name="右箭头 22"/>
            <p:cNvSpPr/>
            <p:nvPr/>
          </p:nvSpPr>
          <p:spPr>
            <a:xfrm>
              <a:off x="4386660" y="3284984"/>
              <a:ext cx="767268" cy="288032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100" b="1" kern="0" dirty="0" smtClean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rPr>
                <a:t>LHAASO</a:t>
              </a:r>
              <a:endParaRPr lang="zh-CN" altLang="en-US" sz="1100" b="1" kern="0" dirty="0" smtClea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210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394907" y="1029011"/>
            <a:ext cx="5200992" cy="452596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Decay/annihilation</a:t>
            </a:r>
          </a:p>
          <a:p>
            <a:pPr lvl="1"/>
            <a:r>
              <a:rPr lang="en-US" altLang="zh-CN" b="1" dirty="0"/>
              <a:t>dwarf spheroidal galaxies</a:t>
            </a:r>
          </a:p>
          <a:p>
            <a:pPr lvl="1"/>
            <a:r>
              <a:rPr lang="en-US" altLang="zh-CN" b="1" dirty="0" smtClean="0"/>
              <a:t>clustering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</a:rPr>
              <a:t>Large FOV</a:t>
            </a:r>
            <a:r>
              <a:rPr lang="zh-CN" altLang="en-US" b="1" dirty="0" smtClean="0">
                <a:solidFill>
                  <a:srgbClr val="FF0000"/>
                </a:solidFill>
              </a:rPr>
              <a:t>、</a:t>
            </a:r>
            <a:r>
              <a:rPr lang="en-US" altLang="zh-CN" b="1" dirty="0" smtClean="0">
                <a:solidFill>
                  <a:srgbClr val="FF0000"/>
                </a:solidFill>
              </a:rPr>
              <a:t>High sensitivity</a:t>
            </a:r>
          </a:p>
          <a:p>
            <a:r>
              <a:rPr lang="en-US" altLang="zh-CN" b="1" dirty="0" smtClean="0"/>
              <a:t>Identification</a:t>
            </a:r>
          </a:p>
          <a:p>
            <a:pPr lvl="1"/>
            <a:r>
              <a:rPr lang="en-US" altLang="zh-CN" b="1" dirty="0" smtClean="0"/>
              <a:t>“dark”</a:t>
            </a:r>
          </a:p>
          <a:p>
            <a:pPr lvl="1"/>
            <a:r>
              <a:rPr lang="en-US" altLang="zh-CN" b="1" dirty="0" smtClean="0"/>
              <a:t>Same </a:t>
            </a:r>
            <a:r>
              <a:rPr lang="el-GR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en-US" b="1" dirty="0"/>
              <a:t> </a:t>
            </a:r>
            <a:r>
              <a:rPr lang="en-US" altLang="zh-CN" b="1" dirty="0" smtClean="0"/>
              <a:t>SED</a:t>
            </a:r>
            <a:endParaRPr lang="zh-CN" altLang="en-US" b="1" dirty="0"/>
          </a:p>
          <a:p>
            <a:pPr lvl="1"/>
            <a:r>
              <a:rPr lang="en-US" altLang="zh-CN" b="1" dirty="0" smtClean="0"/>
              <a:t>extended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44218"/>
            <a:ext cx="8822214" cy="801735"/>
          </a:xfrm>
        </p:spPr>
        <p:txBody>
          <a:bodyPr/>
          <a:lstStyle/>
          <a:p>
            <a:r>
              <a:rPr lang="en-US" altLang="zh-CN" b="1" dirty="0" err="1" smtClean="0"/>
              <a:t>LHAASO@Dark</a:t>
            </a:r>
            <a:r>
              <a:rPr lang="en-US" altLang="zh-CN" b="1" dirty="0" smtClean="0"/>
              <a:t> Matter</a:t>
            </a:r>
            <a:endParaRPr lang="zh-CN" altLang="en-US" b="1" dirty="0"/>
          </a:p>
        </p:txBody>
      </p:sp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5595899" y="1028547"/>
            <a:ext cx="3440597" cy="3552581"/>
            <a:chOff x="5321217" y="1680983"/>
            <a:chExt cx="2851795" cy="2944615"/>
          </a:xfrm>
        </p:grpSpPr>
        <p:sp>
          <p:nvSpPr>
            <p:cNvPr id="12" name="Text Box 21"/>
            <p:cNvSpPr txBox="1">
              <a:spLocks noChangeArrowheads="1"/>
            </p:cNvSpPr>
            <p:nvPr/>
          </p:nvSpPr>
          <p:spPr bwMode="ltGray">
            <a:xfrm>
              <a:off x="5321217" y="4317821"/>
              <a:ext cx="28517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en-US" altLang="zh-CN" sz="1400" b="1" dirty="0"/>
                <a:t>Reed et al, MNRAS357,82(2004)</a:t>
              </a:r>
            </a:p>
          </p:txBody>
        </p:sp>
        <p:pic>
          <p:nvPicPr>
            <p:cNvPr id="13" name="Picture 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11588" y="1680983"/>
              <a:ext cx="2609850" cy="263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oup 3"/>
          <p:cNvGrpSpPr>
            <a:grpSpLocks noChangeAspect="1"/>
          </p:cNvGrpSpPr>
          <p:nvPr/>
        </p:nvGrpSpPr>
        <p:grpSpPr bwMode="auto">
          <a:xfrm>
            <a:off x="3131840" y="4549650"/>
            <a:ext cx="5869886" cy="2191718"/>
            <a:chOff x="1066" y="1012"/>
            <a:chExt cx="4694" cy="330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1012"/>
              <a:ext cx="4694" cy="3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1476" y="1666"/>
              <a:ext cx="1363" cy="42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altLang="zh-CN" sz="10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LHAASO </a:t>
              </a:r>
              <a:r>
                <a:rPr lang="en-US" altLang="zh-CN" sz="10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sensitivity</a:t>
              </a:r>
              <a:endPara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839" y="1874"/>
              <a:ext cx="389" cy="11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3016" y="3385"/>
              <a:ext cx="1542" cy="43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altLang="zh-CN" sz="1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g</a:t>
              </a:r>
              <a:r>
                <a:rPr lang="en-US" altLang="zh-CN" sz="10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-rays from smooth </a:t>
              </a:r>
              <a:r>
                <a:rPr lang="en-US" altLang="zh-CN" sz="1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bkg</a:t>
              </a:r>
              <a:endParaRPr lang="en-US" altLang="zh-CN" sz="10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2653" y="3475"/>
              <a:ext cx="363" cy="13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565" y="1706"/>
              <a:ext cx="3972" cy="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774" y="1162"/>
              <a:ext cx="1200" cy="43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kumimoji="1" lang="en-US" altLang="zh-CN" sz="1050" b="1" dirty="0"/>
                <a:t>ARGO</a:t>
              </a:r>
              <a:r>
                <a:rPr kumimoji="1" lang="en-US" altLang="zh-CN" sz="1050" b="1" dirty="0">
                  <a:solidFill>
                    <a:schemeClr val="accent2"/>
                  </a:solidFill>
                </a:rPr>
                <a:t> </a:t>
              </a:r>
              <a:r>
                <a:rPr kumimoji="1" lang="en-US" altLang="zh-CN" sz="1050" b="1" dirty="0"/>
                <a:t>sensitivity</a:t>
              </a: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3969" y="1389"/>
              <a:ext cx="456" cy="3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1610" y="2024"/>
              <a:ext cx="3972" cy="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4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529363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 smtClean="0"/>
              <a:t>Lorentz Invariance, a basic foundation</a:t>
            </a:r>
          </a:p>
          <a:p>
            <a:r>
              <a:rPr lang="en-US" altLang="zh-CN" sz="2800" b="1" dirty="0" smtClean="0"/>
              <a:t>Quantum gravity, LIV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/>
              <a:t>c varies with energy</a:t>
            </a:r>
          </a:p>
          <a:p>
            <a:endParaRPr lang="en-US" altLang="zh-CN" sz="2800" b="1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555601"/>
            <a:ext cx="4032448" cy="7601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LHAASO@New</a:t>
            </a:r>
            <a:r>
              <a:rPr lang="en-US" altLang="zh-CN" b="1" dirty="0" smtClean="0"/>
              <a:t> Physics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60" y="1578469"/>
            <a:ext cx="4072520" cy="934508"/>
          </a:xfrm>
          <a:prstGeom prst="rect">
            <a:avLst/>
          </a:prstGeom>
        </p:spPr>
      </p:pic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395536" y="4077072"/>
            <a:ext cx="4392325" cy="2406628"/>
            <a:chOff x="4572000" y="852487"/>
            <a:chExt cx="4572000" cy="2505075"/>
          </a:xfrm>
        </p:grpSpPr>
        <p:pic>
          <p:nvPicPr>
            <p:cNvPr id="13" name="Picture 5" descr="Quantum-Gravity-sketch"/>
            <p:cNvPicPr>
              <a:picLocks noChangeAspect="1" noChangeArrowheads="1"/>
            </p:cNvPicPr>
            <p:nvPr/>
          </p:nvPicPr>
          <p:blipFill>
            <a:blip r:embed="rId4" cstate="print"/>
            <a:srcRect b="31511"/>
            <a:stretch>
              <a:fillRect/>
            </a:stretch>
          </p:blipFill>
          <p:spPr bwMode="auto">
            <a:xfrm>
              <a:off x="4572000" y="852487"/>
              <a:ext cx="4572000" cy="250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6"/>
            <p:cNvSpPr txBox="1"/>
            <p:nvPr/>
          </p:nvSpPr>
          <p:spPr>
            <a:xfrm>
              <a:off x="6072198" y="1285860"/>
              <a:ext cx="1477825" cy="384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Low energy </a:t>
              </a:r>
              <a:r>
                <a:rPr lang="el-GR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zh-CN" altLang="en-US" dirty="0"/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6715140" y="2428868"/>
              <a:ext cx="1523811" cy="384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High energy </a:t>
              </a:r>
              <a:r>
                <a:rPr lang="el-GR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68" y="2739045"/>
            <a:ext cx="3672408" cy="2958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878101"/>
            <a:ext cx="3903216" cy="2918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959" y="3162263"/>
            <a:ext cx="5184576" cy="7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LHAASO@New</a:t>
            </a:r>
            <a:r>
              <a:rPr lang="en-US" altLang="zh-CN" b="1" dirty="0" smtClean="0"/>
              <a:t> Physics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576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2800" b="1" dirty="0" smtClean="0"/>
              <a:t>GRB/AGN</a:t>
            </a:r>
            <a:endParaRPr lang="en-US" altLang="zh-CN" sz="2400" b="1" dirty="0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44" y="1803303"/>
            <a:ext cx="2759784" cy="4123200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4499992" y="1340768"/>
            <a:ext cx="4176464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LHAASO vs. Fermi-LAT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sz="2400" b="1" dirty="0" smtClean="0"/>
              <a:t>Aeff@100GeV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 dirty="0" smtClean="0"/>
              <a:t>5000</a:t>
            </a:r>
            <a:endParaRPr lang="en-US" altLang="zh-CN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Mass scale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10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2080" y="55892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Fermi-LAT: one 31-GeV </a:t>
            </a:r>
            <a:r>
              <a:rPr lang="el-GR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en-US" b="1" dirty="0" smtClean="0">
                <a:solidFill>
                  <a:srgbClr val="FF0000"/>
                </a:solidFill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</a:rPr>
              <a:t>delay&lt;1</a:t>
            </a:r>
            <a:r>
              <a:rPr lang="en-US" altLang="zh-CN" b="1" dirty="0">
                <a:solidFill>
                  <a:srgbClr val="FF0000"/>
                </a:solidFill>
              </a:rPr>
              <a:t>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7200" y="5949280"/>
            <a:ext cx="8579173" cy="761752"/>
            <a:chOff x="323528" y="5541293"/>
            <a:chExt cx="8712845" cy="11697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5541293"/>
              <a:ext cx="8712845" cy="11697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48576" y="5569496"/>
              <a:ext cx="1055072" cy="354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/>
                <a:t>X.F. Feng</a:t>
              </a:r>
              <a:endParaRPr lang="zh-CN" altLang="en-US" sz="900" dirty="0"/>
            </a:p>
          </p:txBody>
        </p:sp>
      </p:grpSp>
      <p:pic>
        <p:nvPicPr>
          <p:cNvPr id="148482" name="Picture 2" descr="effarea_Xv_gamma_sca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22" y="3068959"/>
            <a:ext cx="3238342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3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B993F-0567-4577-B49F-73D61ED9213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268413"/>
            <a:ext cx="5292725" cy="558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02117" name="Line 5"/>
          <p:cNvSpPr>
            <a:spLocks noChangeShapeType="1"/>
          </p:cNvSpPr>
          <p:nvPr/>
        </p:nvSpPr>
        <p:spPr bwMode="auto">
          <a:xfrm>
            <a:off x="5602288" y="2636838"/>
            <a:ext cx="1123950" cy="3417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18" name="Line 6"/>
          <p:cNvSpPr>
            <a:spLocks noChangeShapeType="1"/>
          </p:cNvSpPr>
          <p:nvPr/>
        </p:nvSpPr>
        <p:spPr bwMode="auto">
          <a:xfrm>
            <a:off x="5748338" y="2565400"/>
            <a:ext cx="1093787" cy="3451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19" name="Oval 7"/>
          <p:cNvSpPr>
            <a:spLocks noChangeArrowheads="1"/>
          </p:cNvSpPr>
          <p:nvPr/>
        </p:nvSpPr>
        <p:spPr bwMode="auto">
          <a:xfrm>
            <a:off x="6719888" y="5988050"/>
            <a:ext cx="152400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20" name="AutoShape 8"/>
          <p:cNvSpPr>
            <a:spLocks noChangeArrowheads="1"/>
          </p:cNvSpPr>
          <p:nvPr/>
        </p:nvSpPr>
        <p:spPr bwMode="auto">
          <a:xfrm rot="9212753">
            <a:off x="6519863" y="5772150"/>
            <a:ext cx="379412" cy="1444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bg1">
              <a:alpha val="41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/>
          <a:p>
            <a:pPr algn="ctr">
              <a:spcBef>
                <a:spcPct val="0"/>
              </a:spcBef>
            </a:pPr>
            <a:endParaRPr lang="zh-CN" altLang="zh-CN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4925" y="1268413"/>
            <a:ext cx="4400550" cy="5589587"/>
            <a:chOff x="144" y="480"/>
            <a:chExt cx="2832" cy="3840"/>
          </a:xfrm>
        </p:grpSpPr>
        <p:pic>
          <p:nvPicPr>
            <p:cNvPr id="602126" name="Picture 14" descr="IMF_2-sector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2339"/>
              <a:ext cx="2784" cy="1981"/>
            </a:xfrm>
            <a:prstGeom prst="rect">
              <a:avLst/>
            </a:prstGeom>
            <a:noFill/>
          </p:spPr>
        </p:pic>
        <p:pic>
          <p:nvPicPr>
            <p:cNvPr id="602127" name="Picture 15" descr="dis_2-sect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480"/>
              <a:ext cx="2832" cy="2015"/>
            </a:xfrm>
            <a:prstGeom prst="rect">
              <a:avLst/>
            </a:prstGeom>
            <a:noFill/>
          </p:spPr>
        </p:pic>
      </p:grpSp>
      <p:sp>
        <p:nvSpPr>
          <p:cNvPr id="602128" name="Line 16"/>
          <p:cNvSpPr>
            <a:spLocks noChangeShapeType="1"/>
          </p:cNvSpPr>
          <p:nvPr/>
        </p:nvSpPr>
        <p:spPr bwMode="auto">
          <a:xfrm>
            <a:off x="1890713" y="4110038"/>
            <a:ext cx="0" cy="24415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29" name="Line 17"/>
          <p:cNvSpPr>
            <a:spLocks noChangeShapeType="1"/>
          </p:cNvSpPr>
          <p:nvPr/>
        </p:nvSpPr>
        <p:spPr bwMode="auto">
          <a:xfrm>
            <a:off x="2079625" y="1535113"/>
            <a:ext cx="0" cy="27733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30" name="Line 18"/>
          <p:cNvSpPr>
            <a:spLocks noChangeShapeType="1"/>
          </p:cNvSpPr>
          <p:nvPr/>
        </p:nvSpPr>
        <p:spPr bwMode="auto">
          <a:xfrm>
            <a:off x="1538288" y="4176713"/>
            <a:ext cx="352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31" name="Line 19"/>
          <p:cNvSpPr>
            <a:spLocks noChangeShapeType="1"/>
          </p:cNvSpPr>
          <p:nvPr/>
        </p:nvSpPr>
        <p:spPr bwMode="auto">
          <a:xfrm flipH="1">
            <a:off x="2079625" y="4176713"/>
            <a:ext cx="352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2135" name="Rectangle 23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5761038" cy="1484313"/>
          </a:xfrm>
        </p:spPr>
        <p:txBody>
          <a:bodyPr/>
          <a:lstStyle/>
          <a:p>
            <a:pPr algn="l"/>
            <a:r>
              <a:rPr lang="en-US" altLang="zh-CN" sz="3600" b="1" dirty="0" err="1" smtClean="0"/>
              <a:t>LHAASO</a:t>
            </a:r>
            <a:r>
              <a:rPr lang="en-US" altLang="zh-CN" sz="3600" b="1" dirty="0" err="1"/>
              <a:t>@</a:t>
            </a:r>
            <a:r>
              <a:rPr lang="en-US" altLang="zh-CN" sz="3600" b="1" dirty="0" err="1" smtClean="0"/>
              <a:t>Solar</a:t>
            </a:r>
            <a:r>
              <a:rPr lang="en-US" altLang="zh-CN" sz="3600" b="1" dirty="0" smtClean="0"/>
              <a:t> </a:t>
            </a:r>
            <a:r>
              <a:rPr lang="en-US" altLang="zh-CN" sz="3600" b="1" dirty="0"/>
              <a:t>activity</a:t>
            </a:r>
            <a:br>
              <a:rPr lang="en-US" altLang="zh-CN" sz="3600" b="1" dirty="0"/>
            </a:br>
            <a:r>
              <a:rPr lang="en-US" altLang="zh-CN" sz="2800" b="1" dirty="0"/>
              <a:t>---forecast </a:t>
            </a:r>
            <a:r>
              <a:rPr lang="en-US" altLang="zh-CN" sz="2800" b="1" dirty="0" smtClean="0"/>
              <a:t>geomagnetic </a:t>
            </a:r>
            <a:r>
              <a:rPr lang="en-US" altLang="zh-CN" sz="2800" b="1" dirty="0"/>
              <a:t>storms</a:t>
            </a:r>
            <a:r>
              <a:rPr lang="en-US" altLang="zh-CN" sz="3600" b="1" dirty="0"/>
              <a:t> 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60213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0"/>
            <a:ext cx="3132137" cy="296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93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467544" y="20608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000000"/>
                </a:solidFill>
              </a:rPr>
              <a:t>Design of the LHAASO detectors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 descr="图片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84" t="2851" b="-2164"/>
          <a:stretch>
            <a:fillRect/>
          </a:stretch>
        </p:blipFill>
        <p:spPr>
          <a:xfrm>
            <a:off x="9525" y="3143272"/>
            <a:ext cx="9142236" cy="3714752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2088232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LHAASO: Large High Altitude Air Shower Observatory</a:t>
            </a:r>
            <a:endParaRPr lang="en-US" b="1" dirty="0"/>
          </a:p>
        </p:txBody>
      </p:sp>
      <p:pic>
        <p:nvPicPr>
          <p:cNvPr id="13" name="图片 12" descr="LHAASO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9144000" cy="3717032"/>
          </a:xfrm>
          <a:prstGeom prst="rect">
            <a:avLst/>
          </a:prstGeom>
        </p:spPr>
      </p:pic>
      <p:sp>
        <p:nvSpPr>
          <p:cNvPr id="11" name="标题 1"/>
          <p:cNvSpPr txBox="1">
            <a:spLocks/>
          </p:cNvSpPr>
          <p:nvPr/>
        </p:nvSpPr>
        <p:spPr bwMode="auto">
          <a:xfrm>
            <a:off x="7321556" y="6479840"/>
            <a:ext cx="18002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 smtClean="0">
                <a:solidFill>
                  <a:srgbClr val="FF0000"/>
                </a:solidFill>
              </a:rPr>
              <a:t>海拔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4400</a:t>
            </a:r>
            <a:r>
              <a:rPr lang="zh-CN" altLang="en-US" sz="4400" b="1" dirty="0" smtClean="0">
                <a:solidFill>
                  <a:srgbClr val="FF0000"/>
                </a:solidFill>
              </a:rPr>
              <a:t>米</a:t>
            </a:r>
            <a:endParaRPr lang="en-US" sz="4400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57200" y="1916832"/>
            <a:ext cx="82296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Mt. </a:t>
            </a:r>
            <a:r>
              <a:rPr lang="en-US" altLang="zh-CN" b="1" dirty="0" err="1" smtClean="0"/>
              <a:t>Haizi</a:t>
            </a:r>
            <a:r>
              <a:rPr lang="en-US" altLang="zh-CN" b="1" dirty="0" smtClean="0"/>
              <a:t> (4410 m </a:t>
            </a:r>
            <a:r>
              <a:rPr lang="en-US" altLang="zh-CN" b="1" dirty="0" err="1" smtClean="0"/>
              <a:t>a.s.l</a:t>
            </a:r>
            <a:r>
              <a:rPr lang="en-US" altLang="zh-CN" b="1" dirty="0" smtClean="0"/>
              <a:t>.), Sichuan, China</a:t>
            </a:r>
          </a:p>
          <a:p>
            <a:r>
              <a:rPr lang="en-US" altLang="zh-CN" b="1" dirty="0" smtClean="0"/>
              <a:t>10 km from </a:t>
            </a:r>
            <a:r>
              <a:rPr lang="en-US" altLang="zh-CN" b="1" dirty="0" err="1" smtClean="0"/>
              <a:t>Yading</a:t>
            </a:r>
            <a:r>
              <a:rPr lang="en-US" altLang="zh-CN" b="1" dirty="0" smtClean="0"/>
              <a:t> Airport.</a:t>
            </a:r>
          </a:p>
          <a:p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10857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LHASSO\Publish\LHAASO效果图\1.LHAASO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199"/>
            <a:ext cx="9144001" cy="4114801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51520" y="188640"/>
            <a:ext cx="8435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Large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High Altitude Air Shower Observatory (LHAASO)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618455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Location: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Daochen</a:t>
            </a:r>
            <a:r>
              <a:rPr lang="en-US" altLang="zh-CN" dirty="0" smtClean="0"/>
              <a:t>, </a:t>
            </a:r>
            <a:r>
              <a:rPr lang="en-US" altLang="zh-CN" dirty="0"/>
              <a:t>Sichuan </a:t>
            </a:r>
            <a:r>
              <a:rPr lang="en-US" altLang="zh-CN" dirty="0" smtClean="0"/>
              <a:t>(29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21</a:t>
            </a:r>
            <a:r>
              <a:rPr lang="en-US" altLang="zh-CN" dirty="0"/>
              <a:t>’ 31” N, </a:t>
            </a:r>
            <a:r>
              <a:rPr lang="en-US" altLang="zh-CN" dirty="0" smtClean="0"/>
              <a:t>100</a:t>
            </a:r>
            <a:r>
              <a:rPr lang="en-US" altLang="zh-CN" baseline="30000" dirty="0"/>
              <a:t>o</a:t>
            </a:r>
            <a:r>
              <a:rPr lang="en-US" altLang="zh-CN" dirty="0" smtClean="0"/>
              <a:t>08’15</a:t>
            </a:r>
            <a:r>
              <a:rPr lang="en-US" altLang="zh-CN" dirty="0"/>
              <a:t>” </a:t>
            </a:r>
            <a:r>
              <a:rPr lang="en-US" altLang="zh-CN" dirty="0" smtClean="0"/>
              <a:t>E, 4410 m </a:t>
            </a:r>
            <a:r>
              <a:rPr lang="en-US" altLang="zh-CN" dirty="0" err="1" smtClean="0"/>
              <a:t>a.s.l</a:t>
            </a:r>
            <a:r>
              <a:rPr lang="en-US" altLang="zh-CN" dirty="0" smtClean="0"/>
              <a:t>., </a:t>
            </a:r>
            <a:r>
              <a:rPr lang="en-US" altLang="zh-CN" dirty="0"/>
              <a:t>600 </a:t>
            </a:r>
            <a:r>
              <a:rPr lang="en-US" altLang="zh-CN" dirty="0" smtClean="0"/>
              <a:t>g/cm)</a:t>
            </a:r>
          </a:p>
          <a:p>
            <a:r>
              <a:rPr lang="en-US" altLang="zh-CN" dirty="0" smtClean="0"/>
              <a:t>Proposal approved on Dec. 31, 2015</a:t>
            </a:r>
          </a:p>
        </p:txBody>
      </p:sp>
    </p:spTree>
    <p:extLst>
      <p:ext uri="{BB962C8B-B14F-4D97-AF65-F5344CB8AC3E}">
        <p14:creationId xmlns:p14="http://schemas.microsoft.com/office/powerpoint/2010/main" val="21737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LHAASO layout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6691659" cy="4525963"/>
          </a:xfr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6660232" y="1991016"/>
            <a:ext cx="2376264" cy="331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/>
              <a:t>5195 EDs</a:t>
            </a:r>
          </a:p>
          <a:p>
            <a:pPr lvl="1"/>
            <a:r>
              <a:rPr lang="en-US" altLang="zh-CN" sz="1600" b="1" dirty="0"/>
              <a:t>1 m</a:t>
            </a:r>
            <a:r>
              <a:rPr lang="en-US" altLang="zh-CN" sz="1600" b="1" baseline="30000" dirty="0"/>
              <a:t>2</a:t>
            </a:r>
            <a:r>
              <a:rPr lang="en-US" altLang="zh-CN" sz="1600" b="1" dirty="0"/>
              <a:t> each</a:t>
            </a:r>
          </a:p>
          <a:p>
            <a:pPr lvl="1"/>
            <a:r>
              <a:rPr lang="en-US" altLang="zh-CN" sz="1600" b="1" dirty="0"/>
              <a:t>15 m spacing</a:t>
            </a:r>
          </a:p>
          <a:p>
            <a:r>
              <a:rPr lang="en-US" altLang="zh-CN" sz="2000" b="1" dirty="0" smtClean="0"/>
              <a:t>1171 MDs</a:t>
            </a:r>
          </a:p>
          <a:p>
            <a:pPr lvl="1"/>
            <a:r>
              <a:rPr lang="en-US" altLang="zh-CN" sz="1600" b="1" dirty="0" smtClean="0"/>
              <a:t>36 m2 each</a:t>
            </a:r>
          </a:p>
          <a:p>
            <a:pPr lvl="1"/>
            <a:r>
              <a:rPr lang="en-US" altLang="zh-CN" sz="1600" b="1" dirty="0" smtClean="0"/>
              <a:t>30 m spacing</a:t>
            </a:r>
          </a:p>
          <a:p>
            <a:r>
              <a:rPr lang="en-US" altLang="zh-CN" sz="2000" b="1" dirty="0" smtClean="0">
                <a:latin typeface="Times New Roman"/>
                <a:cs typeface="Times New Roman"/>
              </a:rPr>
              <a:t>3000 WCDs</a:t>
            </a:r>
          </a:p>
          <a:p>
            <a:pPr lvl="1"/>
            <a:r>
              <a:rPr lang="en-US" altLang="zh-CN" sz="1600" b="1" dirty="0" smtClean="0">
                <a:latin typeface="Times New Roman"/>
                <a:cs typeface="Times New Roman"/>
              </a:rPr>
              <a:t>25 m</a:t>
            </a:r>
            <a:r>
              <a:rPr lang="en-US" altLang="zh-CN" sz="1600" b="1" baseline="30000" dirty="0" smtClean="0">
                <a:latin typeface="Times New Roman"/>
                <a:cs typeface="Times New Roman"/>
              </a:rPr>
              <a:t>2</a:t>
            </a:r>
            <a:r>
              <a:rPr lang="en-US" altLang="zh-CN" sz="1600" b="1" dirty="0" smtClean="0">
                <a:latin typeface="Times New Roman"/>
                <a:cs typeface="Times New Roman"/>
              </a:rPr>
              <a:t> each</a:t>
            </a:r>
          </a:p>
          <a:p>
            <a:r>
              <a:rPr lang="en-US" altLang="zh-CN" sz="2000" b="1" dirty="0" smtClean="0">
                <a:latin typeface="Times New Roman"/>
                <a:cs typeface="Times New Roman"/>
              </a:rPr>
              <a:t>12 WFCTs</a:t>
            </a:r>
          </a:p>
          <a:p>
            <a:endParaRPr lang="en-US" altLang="zh-CN" sz="2000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91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Electromagnetic Particle Detector</a:t>
            </a:r>
            <a:endParaRPr 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5633835" cy="2503185"/>
          </a:xfrm>
          <a:prstGeom prst="rect">
            <a:avLst/>
          </a:prstGeom>
        </p:spPr>
      </p:pic>
      <p:sp>
        <p:nvSpPr>
          <p:cNvPr id="14" name="内容占位符 2"/>
          <p:cNvSpPr>
            <a:spLocks noGrp="1"/>
          </p:cNvSpPr>
          <p:nvPr>
            <p:ph idx="1"/>
          </p:nvPr>
        </p:nvSpPr>
        <p:spPr>
          <a:xfrm>
            <a:off x="5796136" y="1268760"/>
            <a:ext cx="3318138" cy="2160239"/>
          </a:xfrm>
        </p:spPr>
        <p:txBody>
          <a:bodyPr>
            <a:normAutofit fontScale="92500"/>
          </a:bodyPr>
          <a:lstStyle/>
          <a:p>
            <a:r>
              <a:rPr lang="en-US" altLang="zh-CN" b="1" dirty="0" smtClean="0"/>
              <a:t>Uniformity for 5195 units: &lt; 10%</a:t>
            </a:r>
          </a:p>
          <a:p>
            <a:r>
              <a:rPr lang="en-US" altLang="zh-CN" b="1" dirty="0" smtClean="0"/>
              <a:t>Stability with </a:t>
            </a:r>
            <a:r>
              <a:rPr lang="en-US" altLang="zh-CN" b="1" dirty="0" smtClean="0">
                <a:latin typeface="Times New Roman"/>
                <a:cs typeface="Times New Roman"/>
              </a:rPr>
              <a:t>±25</a:t>
            </a:r>
            <a:r>
              <a:rPr lang="en-US" altLang="zh-CN" b="1" baseline="30000" dirty="0" smtClean="0">
                <a:latin typeface="Times New Roman"/>
                <a:cs typeface="Times New Roman"/>
              </a:rPr>
              <a:t>o</a:t>
            </a:r>
            <a:r>
              <a:rPr lang="en-US" altLang="zh-CN" b="1" dirty="0" smtClean="0">
                <a:latin typeface="Times New Roman"/>
                <a:cs typeface="Times New Roman"/>
              </a:rPr>
              <a:t>C: ±5%</a:t>
            </a:r>
          </a:p>
        </p:txBody>
      </p:sp>
      <p:pic>
        <p:nvPicPr>
          <p:cNvPr id="17" name="Picture 6" descr="C:\Users\liujia\Desktop\组装\QQ图片20150603144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6" y="4077072"/>
            <a:ext cx="2854678" cy="214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77" y="3573016"/>
            <a:ext cx="5675197" cy="31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 Detector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Cherenkov detector underneath soil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0" y="2204864"/>
            <a:ext cx="8697398" cy="2952328"/>
          </a:xfrm>
          <a:prstGeom prst="rect">
            <a:avLst/>
          </a:prstGeom>
        </p:spPr>
      </p:pic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2339752" y="5229200"/>
            <a:ext cx="3090908" cy="1443843"/>
            <a:chOff x="2915816" y="5229487"/>
            <a:chExt cx="1905578" cy="89014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6" t="11004" r="7106" b="22090"/>
            <a:stretch/>
          </p:blipFill>
          <p:spPr>
            <a:xfrm>
              <a:off x="2915816" y="5229487"/>
              <a:ext cx="1905578" cy="811190"/>
            </a:xfrm>
            <a:prstGeom prst="rect">
              <a:avLst/>
            </a:prstGeom>
          </p:spPr>
        </p:pic>
        <p:cxnSp>
          <p:nvCxnSpPr>
            <p:cNvPr id="19" name="直接箭头连接符 18"/>
            <p:cNvCxnSpPr/>
            <p:nvPr/>
          </p:nvCxnSpPr>
          <p:spPr>
            <a:xfrm>
              <a:off x="3667729" y="5635082"/>
              <a:ext cx="507704" cy="2877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V="1">
              <a:off x="4175433" y="5778944"/>
              <a:ext cx="568628" cy="1438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3891119" y="5598511"/>
              <a:ext cx="832634" cy="1804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3590397" y="5320546"/>
              <a:ext cx="203080" cy="7990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05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24614" cy="1498178"/>
          </a:xfrm>
        </p:spPr>
        <p:txBody>
          <a:bodyPr>
            <a:normAutofit/>
          </a:bodyPr>
          <a:lstStyle/>
          <a:p>
            <a:pPr algn="l"/>
            <a:r>
              <a:rPr lang="en-US" altLang="zh-CN" b="1" dirty="0" smtClean="0"/>
              <a:t>Water Cherenkov Detector Array</a:t>
            </a:r>
            <a:endParaRPr lang="en-US" altLang="zh-CN" sz="2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18" y="1245599"/>
            <a:ext cx="4311882" cy="23274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756" y="98981"/>
            <a:ext cx="3452748" cy="109777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06221"/>
            <a:ext cx="4296292" cy="3835147"/>
          </a:xfrm>
          <a:prstGeom prst="rect">
            <a:avLst/>
          </a:prstGeom>
        </p:spPr>
      </p:pic>
      <p:pic>
        <p:nvPicPr>
          <p:cNvPr id="20" name="图片 19" descr="time_Curtain_noCurtain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1455" y="3429000"/>
            <a:ext cx="470704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79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Wide FOV Cherenkov Telescope Array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19869"/>
            <a:ext cx="4690864" cy="4785395"/>
          </a:xfrm>
        </p:spPr>
        <p:txBody>
          <a:bodyPr/>
          <a:lstStyle/>
          <a:p>
            <a:r>
              <a:rPr lang="en-US" altLang="zh-CN" b="1" dirty="0"/>
              <a:t>32×32 </a:t>
            </a:r>
            <a:r>
              <a:rPr lang="en-US" altLang="zh-CN" b="1" dirty="0" smtClean="0"/>
              <a:t>pixels, 0.5</a:t>
            </a:r>
            <a:r>
              <a:rPr lang="en-US" altLang="zh-CN" b="1" baseline="30000" dirty="0" smtClean="0"/>
              <a:t>o</a:t>
            </a:r>
            <a:r>
              <a:rPr lang="en-US" altLang="zh-CN" b="1" dirty="0" smtClean="0"/>
              <a:t> each</a:t>
            </a:r>
          </a:p>
          <a:p>
            <a:r>
              <a:rPr lang="en-US" altLang="zh-CN" b="1" dirty="0" smtClean="0"/>
              <a:t>4.7 m</a:t>
            </a:r>
            <a:r>
              <a:rPr lang="en-US" altLang="zh-CN" b="1" baseline="30000" dirty="0" smtClean="0"/>
              <a:t>2</a:t>
            </a:r>
            <a:r>
              <a:rPr lang="en-US" altLang="zh-CN" b="1" dirty="0" smtClean="0"/>
              <a:t> collection area</a:t>
            </a:r>
          </a:p>
          <a:p>
            <a:r>
              <a:rPr lang="en-US" altLang="zh-CN" b="1" dirty="0" smtClean="0"/>
              <a:t>Energy coverage by different configurations</a:t>
            </a:r>
          </a:p>
          <a:p>
            <a:pPr lvl="1"/>
            <a:r>
              <a:rPr lang="en-US" altLang="zh-CN" b="1" dirty="0" smtClean="0"/>
              <a:t>&lt;10</a:t>
            </a:r>
            <a:r>
              <a:rPr lang="en-US" altLang="zh-CN" b="1" baseline="30000" dirty="0" smtClean="0"/>
              <a:t>16</a:t>
            </a:r>
            <a:r>
              <a:rPr lang="en-US" altLang="zh-CN" b="1" dirty="0" smtClean="0"/>
              <a:t> eV</a:t>
            </a:r>
          </a:p>
          <a:p>
            <a:pPr lvl="1"/>
            <a:r>
              <a:rPr lang="en-US" altLang="zh-CN" b="1" dirty="0" smtClean="0"/>
              <a:t>10</a:t>
            </a:r>
            <a:r>
              <a:rPr lang="en-US" altLang="zh-CN" b="1" baseline="30000" dirty="0" smtClean="0"/>
              <a:t>16</a:t>
            </a:r>
            <a:r>
              <a:rPr lang="en-US" altLang="zh-CN" b="1" dirty="0" smtClean="0"/>
              <a:t>-10</a:t>
            </a:r>
            <a:r>
              <a:rPr lang="en-US" altLang="zh-CN" b="1" baseline="30000" dirty="0" smtClean="0"/>
              <a:t>17</a:t>
            </a:r>
            <a:r>
              <a:rPr lang="en-US" altLang="zh-CN" b="1" dirty="0" smtClean="0"/>
              <a:t> eV</a:t>
            </a:r>
          </a:p>
          <a:p>
            <a:pPr lvl="1"/>
            <a:r>
              <a:rPr lang="en-US" altLang="zh-CN" b="1" dirty="0" smtClean="0"/>
              <a:t>10</a:t>
            </a:r>
            <a:r>
              <a:rPr lang="en-US" altLang="zh-CN" b="1" baseline="30000" dirty="0" smtClean="0"/>
              <a:t>17</a:t>
            </a:r>
            <a:r>
              <a:rPr lang="en-US" altLang="zh-CN" b="1" dirty="0" smtClean="0"/>
              <a:t>-10</a:t>
            </a:r>
            <a:r>
              <a:rPr lang="en-US" altLang="zh-CN" b="1" baseline="30000" dirty="0" smtClean="0"/>
              <a:t>18</a:t>
            </a:r>
            <a:r>
              <a:rPr lang="en-US" altLang="zh-CN" b="1" dirty="0" smtClean="0"/>
              <a:t> </a:t>
            </a:r>
            <a:r>
              <a:rPr lang="en-US" altLang="zh-CN" b="1" dirty="0"/>
              <a:t>eV</a:t>
            </a:r>
          </a:p>
          <a:p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6096" y="4047114"/>
            <a:ext cx="3672408" cy="277997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图片 5" descr="LHAASOview.png"/>
          <p:cNvPicPr>
            <a:picLocks noChangeAspect="1"/>
          </p:cNvPicPr>
          <p:nvPr/>
        </p:nvPicPr>
        <p:blipFill rotWithShape="1">
          <a:blip r:embed="rId3" cstate="print"/>
          <a:srcRect l="19858" t="28965" r="25687" b="23967"/>
          <a:stretch/>
        </p:blipFill>
        <p:spPr>
          <a:xfrm>
            <a:off x="292288" y="4871431"/>
            <a:ext cx="5322128" cy="18699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926" y="2547899"/>
            <a:ext cx="4203578" cy="160118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877" y="974777"/>
            <a:ext cx="2268986" cy="1699992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0774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800" dirty="0" smtClean="0"/>
              <a:t>LHAASO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detector timing</a:t>
            </a:r>
            <a:endParaRPr lang="zh-CN" altLang="en-US" sz="4800" dirty="0" smtClean="0"/>
          </a:p>
        </p:txBody>
      </p:sp>
      <p:sp>
        <p:nvSpPr>
          <p:cNvPr id="4" name="圆角矩形 3"/>
          <p:cNvSpPr/>
          <p:nvPr/>
        </p:nvSpPr>
        <p:spPr>
          <a:xfrm>
            <a:off x="228600" y="1380617"/>
            <a:ext cx="32766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</a:rPr>
              <a:t>Over </a:t>
            </a:r>
            <a:r>
              <a:rPr lang="en-US" altLang="zh-CN" dirty="0" smtClean="0">
                <a:solidFill>
                  <a:srgbClr val="000000"/>
                </a:solidFill>
              </a:rPr>
              <a:t>7,000 </a:t>
            </a:r>
            <a:r>
              <a:rPr lang="en-US" altLang="zh-CN" dirty="0">
                <a:solidFill>
                  <a:srgbClr val="000000"/>
                </a:solidFill>
              </a:rPr>
              <a:t>detector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</a:rPr>
              <a:t>Spread around </a:t>
            </a:r>
            <a:r>
              <a:rPr lang="en-US" altLang="zh-CN" dirty="0" smtClean="0">
                <a:solidFill>
                  <a:srgbClr val="000000"/>
                </a:solidFill>
              </a:rPr>
              <a:t>1km</a:t>
            </a:r>
            <a:r>
              <a:rPr lang="en-US" altLang="zh-CN" baseline="30000" dirty="0" smtClean="0">
                <a:solidFill>
                  <a:srgbClr val="000000"/>
                </a:solidFill>
              </a:rPr>
              <a:t>2 </a:t>
            </a:r>
            <a:r>
              <a:rPr lang="en-US" altLang="zh-CN" dirty="0">
                <a:solidFill>
                  <a:srgbClr val="000000"/>
                </a:solidFill>
              </a:rPr>
              <a:t>area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108575" y="1380617"/>
            <a:ext cx="38862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base">
              <a:spcBef>
                <a:spcPts val="2083"/>
              </a:spcBef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0.5°Angular resolution for </a:t>
            </a:r>
            <a:r>
              <a:rPr lang="en-US" altLang="zh-CN" dirty="0">
                <a:solidFill>
                  <a:srgbClr val="000000"/>
                </a:solidFill>
              </a:rPr>
              <a:t>shower </a:t>
            </a:r>
            <a:r>
              <a:rPr lang="en-US" altLang="zh-CN" dirty="0" smtClean="0">
                <a:solidFill>
                  <a:srgbClr val="000000"/>
                </a:solidFill>
              </a:rPr>
              <a:t>reconstruct from </a:t>
            </a:r>
            <a:r>
              <a:rPr lang="en-US" altLang="zh-CN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</a:t>
            </a:r>
            <a:r>
              <a:rPr lang="en-US" altLang="zh-CN" dirty="0">
                <a:solidFill>
                  <a:srgbClr val="000000"/>
                </a:solidFill>
              </a:rPr>
              <a:t> of hits </a:t>
            </a:r>
            <a:r>
              <a:rPr lang="en-US" altLang="zh-CN" dirty="0" smtClean="0">
                <a:solidFill>
                  <a:srgbClr val="000000"/>
                </a:solidFill>
              </a:rPr>
              <a:t>TOF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942993" y="2746225"/>
            <a:ext cx="2819400" cy="685800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</a:rPr>
              <a:t>Synchronous timing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</a:rPr>
              <a:t>among detectors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1" name="直角上箭头 10"/>
          <p:cNvSpPr/>
          <p:nvPr/>
        </p:nvSpPr>
        <p:spPr>
          <a:xfrm rot="5400000">
            <a:off x="1805781" y="2219611"/>
            <a:ext cx="963612" cy="12954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直角上箭头 11"/>
          <p:cNvSpPr/>
          <p:nvPr/>
        </p:nvSpPr>
        <p:spPr>
          <a:xfrm rot="5400000" flipV="1">
            <a:off x="5818981" y="2321211"/>
            <a:ext cx="1000125" cy="112871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" name="Picture 2" descr="http://www.ohwr.org/attachments/1121/WRlogo-origina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606435"/>
            <a:ext cx="1515058" cy="13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" y="3490405"/>
            <a:ext cx="4493419" cy="29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" y="4063131"/>
            <a:ext cx="86106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333399"/>
                </a:solidFill>
                <a:ea typeface="黑体" pitchFamily="49" charset="-122"/>
              </a:rPr>
              <a:t>Time-stamp Synchronization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333399"/>
                </a:solidFill>
                <a:ea typeface="黑体" pitchFamily="49" charset="-122"/>
              </a:rPr>
              <a:t>	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Time stamps of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&gt;7,000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nodes to be aligned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&lt;500ps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rms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333399"/>
                </a:solidFill>
                <a:ea typeface="黑体" pitchFamily="49" charset="-122"/>
              </a:rPr>
              <a:t>Frequency distribution &amp; phase locking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333399"/>
                </a:solidFill>
                <a:ea typeface="黑体" pitchFamily="49" charset="-122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Distribute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synchronous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ADC clock with &lt;100ps skew.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333399"/>
                </a:solidFill>
                <a:ea typeface="黑体" pitchFamily="49" charset="-122"/>
              </a:rPr>
              <a:t>Traceability &amp; Real-time calibration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333399"/>
                </a:solidFill>
                <a:ea typeface="黑体" pitchFamily="49" charset="-122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Timing delay compensation due to environmental perturbation in hardware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	in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real time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.</a:t>
            </a:r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“</a:t>
            </a:r>
            <a:r>
              <a:rPr lang="en-US" altLang="zh-CN" b="1" dirty="0" err="1" smtClean="0"/>
              <a:t>Triggerless</a:t>
            </a:r>
            <a:r>
              <a:rPr lang="en-US" altLang="zh-CN" b="1" dirty="0" smtClean="0"/>
              <a:t>” DAQ</a:t>
            </a:r>
            <a:br>
              <a:rPr lang="en-US" altLang="zh-CN" b="1" dirty="0" smtClean="0"/>
            </a:br>
            <a:r>
              <a:rPr lang="en-US" altLang="zh-CN" sz="3600" b="1" dirty="0" smtClean="0">
                <a:solidFill>
                  <a:srgbClr val="FF0000"/>
                </a:solidFill>
              </a:rPr>
              <a:t>---hybrid measurement of showers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/>
              <a:t>Triggering, building, (re-construction) and storage by online computers</a:t>
            </a:r>
            <a:endParaRPr lang="zh-CN" altLang="en-US" b="1" dirty="0"/>
          </a:p>
        </p:txBody>
      </p:sp>
      <p:sp>
        <p:nvSpPr>
          <p:cNvPr id="4" name="云形 3"/>
          <p:cNvSpPr/>
          <p:nvPr/>
        </p:nvSpPr>
        <p:spPr>
          <a:xfrm>
            <a:off x="1059326" y="4042278"/>
            <a:ext cx="7170555" cy="78256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WR network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&amp; DAQ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readout network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7"/>
          <p:cNvGrpSpPr/>
          <p:nvPr/>
        </p:nvGrpSpPr>
        <p:grpSpPr>
          <a:xfrm>
            <a:off x="583131" y="5890447"/>
            <a:ext cx="562855" cy="288032"/>
            <a:chOff x="1691680" y="4725144"/>
            <a:chExt cx="562855" cy="288032"/>
          </a:xfrm>
        </p:grpSpPr>
        <p:sp>
          <p:nvSpPr>
            <p:cNvPr id="6" name="矩形 5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14"/>
          <p:cNvGrpSpPr/>
          <p:nvPr/>
        </p:nvGrpSpPr>
        <p:grpSpPr>
          <a:xfrm>
            <a:off x="1462159" y="5890447"/>
            <a:ext cx="562855" cy="288032"/>
            <a:chOff x="1691680" y="4725144"/>
            <a:chExt cx="562855" cy="288032"/>
          </a:xfrm>
        </p:grpSpPr>
        <p:sp>
          <p:nvSpPr>
            <p:cNvPr id="9" name="矩形 8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83"/>
          <p:cNvGrpSpPr/>
          <p:nvPr/>
        </p:nvGrpSpPr>
        <p:grpSpPr>
          <a:xfrm>
            <a:off x="2375584" y="5890447"/>
            <a:ext cx="562855" cy="288032"/>
            <a:chOff x="1691680" y="4725144"/>
            <a:chExt cx="562855" cy="288032"/>
          </a:xfrm>
        </p:grpSpPr>
        <p:sp>
          <p:nvSpPr>
            <p:cNvPr id="12" name="矩形 11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86"/>
          <p:cNvGrpSpPr/>
          <p:nvPr/>
        </p:nvGrpSpPr>
        <p:grpSpPr>
          <a:xfrm>
            <a:off x="3274539" y="5890447"/>
            <a:ext cx="562855" cy="288032"/>
            <a:chOff x="1691680" y="4725144"/>
            <a:chExt cx="562855" cy="288032"/>
          </a:xfrm>
        </p:grpSpPr>
        <p:sp>
          <p:nvSpPr>
            <p:cNvPr id="15" name="矩形 14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89"/>
          <p:cNvGrpSpPr/>
          <p:nvPr/>
        </p:nvGrpSpPr>
        <p:grpSpPr>
          <a:xfrm>
            <a:off x="4186456" y="5890447"/>
            <a:ext cx="562855" cy="288032"/>
            <a:chOff x="1691680" y="4725144"/>
            <a:chExt cx="562855" cy="288032"/>
          </a:xfrm>
        </p:grpSpPr>
        <p:sp>
          <p:nvSpPr>
            <p:cNvPr id="18" name="矩形 17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92"/>
          <p:cNvGrpSpPr/>
          <p:nvPr/>
        </p:nvGrpSpPr>
        <p:grpSpPr>
          <a:xfrm>
            <a:off x="5065484" y="5890447"/>
            <a:ext cx="562855" cy="288032"/>
            <a:chOff x="1691680" y="4725144"/>
            <a:chExt cx="562855" cy="288032"/>
          </a:xfrm>
        </p:grpSpPr>
        <p:sp>
          <p:nvSpPr>
            <p:cNvPr id="21" name="矩形 20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95"/>
          <p:cNvGrpSpPr/>
          <p:nvPr/>
        </p:nvGrpSpPr>
        <p:grpSpPr>
          <a:xfrm>
            <a:off x="5978910" y="5890447"/>
            <a:ext cx="562855" cy="288032"/>
            <a:chOff x="1691680" y="4725144"/>
            <a:chExt cx="562855" cy="288032"/>
          </a:xfrm>
        </p:grpSpPr>
        <p:sp>
          <p:nvSpPr>
            <p:cNvPr id="24" name="矩形 23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98"/>
          <p:cNvGrpSpPr/>
          <p:nvPr/>
        </p:nvGrpSpPr>
        <p:grpSpPr>
          <a:xfrm>
            <a:off x="6857938" y="5890447"/>
            <a:ext cx="562855" cy="288032"/>
            <a:chOff x="1691680" y="4725144"/>
            <a:chExt cx="562855" cy="288032"/>
          </a:xfrm>
        </p:grpSpPr>
        <p:sp>
          <p:nvSpPr>
            <p:cNvPr id="27" name="矩形 26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101"/>
          <p:cNvGrpSpPr/>
          <p:nvPr/>
        </p:nvGrpSpPr>
        <p:grpSpPr>
          <a:xfrm>
            <a:off x="925303" y="5314383"/>
            <a:ext cx="562855" cy="288032"/>
            <a:chOff x="1691680" y="4725144"/>
            <a:chExt cx="562855" cy="288032"/>
          </a:xfrm>
        </p:grpSpPr>
        <p:sp>
          <p:nvSpPr>
            <p:cNvPr id="30" name="矩形 29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104"/>
          <p:cNvGrpSpPr/>
          <p:nvPr/>
        </p:nvGrpSpPr>
        <p:grpSpPr>
          <a:xfrm>
            <a:off x="1804331" y="5314383"/>
            <a:ext cx="562855" cy="288032"/>
            <a:chOff x="1691680" y="4725144"/>
            <a:chExt cx="562855" cy="288032"/>
          </a:xfrm>
        </p:grpSpPr>
        <p:sp>
          <p:nvSpPr>
            <p:cNvPr id="33" name="矩形 32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107"/>
          <p:cNvGrpSpPr/>
          <p:nvPr/>
        </p:nvGrpSpPr>
        <p:grpSpPr>
          <a:xfrm>
            <a:off x="2717756" y="5314383"/>
            <a:ext cx="562855" cy="288032"/>
            <a:chOff x="1691680" y="4725144"/>
            <a:chExt cx="562855" cy="288032"/>
          </a:xfrm>
        </p:grpSpPr>
        <p:sp>
          <p:nvSpPr>
            <p:cNvPr id="36" name="矩形 35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110"/>
          <p:cNvGrpSpPr/>
          <p:nvPr/>
        </p:nvGrpSpPr>
        <p:grpSpPr>
          <a:xfrm>
            <a:off x="3634579" y="5314383"/>
            <a:ext cx="562855" cy="288032"/>
            <a:chOff x="1691680" y="4725144"/>
            <a:chExt cx="562855" cy="288032"/>
          </a:xfrm>
        </p:grpSpPr>
        <p:sp>
          <p:nvSpPr>
            <p:cNvPr id="39" name="矩形 38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113"/>
          <p:cNvGrpSpPr/>
          <p:nvPr/>
        </p:nvGrpSpPr>
        <p:grpSpPr>
          <a:xfrm>
            <a:off x="4528628" y="5314383"/>
            <a:ext cx="562855" cy="288032"/>
            <a:chOff x="1691680" y="4725144"/>
            <a:chExt cx="562855" cy="288032"/>
          </a:xfrm>
        </p:grpSpPr>
        <p:sp>
          <p:nvSpPr>
            <p:cNvPr id="42" name="矩形 41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116"/>
          <p:cNvGrpSpPr/>
          <p:nvPr/>
        </p:nvGrpSpPr>
        <p:grpSpPr>
          <a:xfrm>
            <a:off x="5407656" y="5314383"/>
            <a:ext cx="562855" cy="288032"/>
            <a:chOff x="1691680" y="4725144"/>
            <a:chExt cx="562855" cy="288032"/>
          </a:xfrm>
        </p:grpSpPr>
        <p:sp>
          <p:nvSpPr>
            <p:cNvPr id="45" name="矩形 44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119"/>
          <p:cNvGrpSpPr/>
          <p:nvPr/>
        </p:nvGrpSpPr>
        <p:grpSpPr>
          <a:xfrm>
            <a:off x="6321082" y="5314383"/>
            <a:ext cx="562855" cy="288032"/>
            <a:chOff x="1691680" y="4725144"/>
            <a:chExt cx="562855" cy="288032"/>
          </a:xfrm>
        </p:grpSpPr>
        <p:sp>
          <p:nvSpPr>
            <p:cNvPr id="48" name="矩形 47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122"/>
          <p:cNvGrpSpPr/>
          <p:nvPr/>
        </p:nvGrpSpPr>
        <p:grpSpPr>
          <a:xfrm>
            <a:off x="7200110" y="5314383"/>
            <a:ext cx="562855" cy="288032"/>
            <a:chOff x="1691680" y="4725144"/>
            <a:chExt cx="562855" cy="288032"/>
          </a:xfrm>
        </p:grpSpPr>
        <p:sp>
          <p:nvSpPr>
            <p:cNvPr id="51" name="矩形 50"/>
            <p:cNvSpPr/>
            <p:nvPr/>
          </p:nvSpPr>
          <p:spPr>
            <a:xfrm>
              <a:off x="1825705" y="4869160"/>
              <a:ext cx="283097" cy="14401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691680" y="4725144"/>
              <a:ext cx="562855" cy="216024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流程图: 数据 52"/>
          <p:cNvSpPr/>
          <p:nvPr/>
        </p:nvSpPr>
        <p:spPr>
          <a:xfrm>
            <a:off x="236993" y="5155559"/>
            <a:ext cx="3317615" cy="1153761"/>
          </a:xfrm>
          <a:prstGeom prst="flowChartInputOutput">
            <a:avLst/>
          </a:prstGeom>
          <a:noFill/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流程图: 数据 53"/>
          <p:cNvSpPr/>
          <p:nvPr/>
        </p:nvSpPr>
        <p:spPr>
          <a:xfrm>
            <a:off x="3026738" y="5155558"/>
            <a:ext cx="3197764" cy="1153761"/>
          </a:xfrm>
          <a:prstGeom prst="flowChartInputOutput">
            <a:avLst/>
          </a:prstGeom>
          <a:noFill/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流程图: 数据 54"/>
          <p:cNvSpPr/>
          <p:nvPr/>
        </p:nvSpPr>
        <p:spPr>
          <a:xfrm>
            <a:off x="5689083" y="5155558"/>
            <a:ext cx="3131389" cy="1153760"/>
          </a:xfrm>
          <a:prstGeom prst="flowChartInputOutput">
            <a:avLst/>
          </a:prstGeom>
          <a:noFill/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下箭头 55"/>
          <p:cNvSpPr/>
          <p:nvPr/>
        </p:nvSpPr>
        <p:spPr>
          <a:xfrm flipV="1">
            <a:off x="1992171" y="4824837"/>
            <a:ext cx="275573" cy="23113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下箭头 56"/>
          <p:cNvSpPr/>
          <p:nvPr/>
        </p:nvSpPr>
        <p:spPr>
          <a:xfrm rot="2040000" flipV="1">
            <a:off x="2092787" y="3745107"/>
            <a:ext cx="275573" cy="23113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下箭头 57"/>
          <p:cNvSpPr/>
          <p:nvPr/>
        </p:nvSpPr>
        <p:spPr>
          <a:xfrm flipV="1">
            <a:off x="4672268" y="4866866"/>
            <a:ext cx="275573" cy="23113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下箭头 58"/>
          <p:cNvSpPr/>
          <p:nvPr/>
        </p:nvSpPr>
        <p:spPr>
          <a:xfrm flipV="1">
            <a:off x="4672268" y="3706049"/>
            <a:ext cx="275573" cy="23113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下箭头 59"/>
          <p:cNvSpPr/>
          <p:nvPr/>
        </p:nvSpPr>
        <p:spPr>
          <a:xfrm rot="-2040000" flipV="1">
            <a:off x="7235271" y="3745107"/>
            <a:ext cx="275573" cy="23113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下箭头 60"/>
          <p:cNvSpPr/>
          <p:nvPr/>
        </p:nvSpPr>
        <p:spPr>
          <a:xfrm flipV="1">
            <a:off x="7414124" y="4866866"/>
            <a:ext cx="275573" cy="23113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Picture 2" descr="C:\Users\gumh\AppData\Local\Microsoft\Windows\Temporary Internet Files\Content.IE5\EYV0PUFO\MC90043484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93" y="2595748"/>
            <a:ext cx="1118808" cy="11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gumh\AppData\Local\Microsoft\Windows\Temporary Internet Files\Content.IE5\EYV0PUFO\MC90043484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49" y="2595748"/>
            <a:ext cx="1118808" cy="11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gumh\AppData\Local\Microsoft\Windows\Temporary Internet Files\Content.IE5\EYV0PUFO\MC90043484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13" y="2595748"/>
            <a:ext cx="1118808" cy="11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Engineering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Array @ YBJ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~1% of LHAASO</a:t>
            </a:r>
          </a:p>
          <a:p>
            <a:pPr lvl="1"/>
            <a:r>
              <a:rPr lang="en-US" altLang="zh-CN" sz="2400" b="1" dirty="0" smtClean="0"/>
              <a:t>42 EDs, 2 MDs, 9-unit WCDA, 2 telescopes, 100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shower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core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detectors.</a:t>
            </a:r>
          </a:p>
          <a:p>
            <a:r>
              <a:rPr lang="en-US" altLang="zh-CN" sz="2800" b="1" dirty="0"/>
              <a:t>F</a:t>
            </a:r>
            <a:r>
              <a:rPr lang="en-US" altLang="zh-CN" sz="2800" b="1" dirty="0" smtClean="0"/>
              <a:t>ully implementing the LHAASO designs, including White-Rabbit-based clock distribution, “</a:t>
            </a:r>
            <a:r>
              <a:rPr lang="en-US" altLang="zh-CN" sz="2800" b="1" dirty="0" err="1" smtClean="0"/>
              <a:t>triggerless</a:t>
            </a:r>
            <a:r>
              <a:rPr lang="en-US" altLang="zh-CN" sz="2800" b="1" dirty="0" smtClean="0"/>
              <a:t>” DAQ, </a:t>
            </a:r>
            <a:r>
              <a:rPr lang="en-US" altLang="zh-CN" sz="2800" b="1" dirty="0" err="1" smtClean="0"/>
              <a:t>etc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Has been in operation for more than 2 years.</a:t>
            </a:r>
            <a:endParaRPr lang="zh-CN" altLang="en-US" sz="28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899592" y="4869160"/>
            <a:ext cx="5111750" cy="1760220"/>
            <a:chOff x="0" y="0"/>
            <a:chExt cx="5111998" cy="17604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42221" cy="1760402"/>
            </a:xfrm>
            <a:prstGeom prst="rect">
              <a:avLst/>
            </a:prstGeom>
            <a:noFill/>
            <a:ln>
              <a:noFill/>
              <a:prstDash/>
            </a:ln>
          </p:spPr>
        </p:pic>
        <p:pic>
          <p:nvPicPr>
            <p:cNvPr id="6" name="Picture 2" descr="D:\cygwin\home\yaozg\group_work\chenwy\IMG_0328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765877" y="0"/>
              <a:ext cx="2346121" cy="1760402"/>
            </a:xfrm>
            <a:prstGeom prst="rect">
              <a:avLst/>
            </a:prstGeom>
            <a:noFill/>
            <a:ln>
              <a:noFill/>
              <a:prstDash/>
            </a:ln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440" y="4869160"/>
            <a:ext cx="2347984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WR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</a:t>
            </a:r>
            <a:endParaRPr lang="zh-CN" altLang="en-US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/>
          </p:nvPr>
        </p:nvGraphicFramePr>
        <p:xfrm>
          <a:off x="5045129" y="1474531"/>
          <a:ext cx="3886200" cy="3065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0" name="Graph" r:id="rId3" imgW="3189321" imgH="2509748" progId="">
                  <p:embed/>
                </p:oleObj>
              </mc:Choice>
              <mc:Fallback>
                <p:oleObj name="Graph" r:id="rId3" imgW="3189321" imgH="25097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129" y="1474531"/>
                        <a:ext cx="3886200" cy="30656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9"/>
          <p:cNvGrpSpPr/>
          <p:nvPr/>
        </p:nvGrpSpPr>
        <p:grpSpPr>
          <a:xfrm>
            <a:off x="3620536" y="1676400"/>
            <a:ext cx="998891" cy="690563"/>
            <a:chOff x="2895600" y="1655889"/>
            <a:chExt cx="998891" cy="622816"/>
          </a:xfrm>
        </p:grpSpPr>
        <p:sp>
          <p:nvSpPr>
            <p:cNvPr id="11" name="矩形 10"/>
            <p:cNvSpPr/>
            <p:nvPr/>
          </p:nvSpPr>
          <p:spPr>
            <a:xfrm>
              <a:off x="2895600" y="1655889"/>
              <a:ext cx="998891" cy="62281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066064" y="1769211"/>
              <a:ext cx="533400" cy="2969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723032" y="1769211"/>
              <a:ext cx="76200" cy="937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723032" y="1905261"/>
              <a:ext cx="76200" cy="937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组合 14"/>
          <p:cNvGrpSpPr/>
          <p:nvPr/>
        </p:nvGrpSpPr>
        <p:grpSpPr>
          <a:xfrm>
            <a:off x="359924" y="1897189"/>
            <a:ext cx="1524000" cy="457200"/>
            <a:chOff x="609600" y="2133600"/>
            <a:chExt cx="1524000" cy="457200"/>
          </a:xfrm>
        </p:grpSpPr>
        <p:sp>
          <p:nvSpPr>
            <p:cNvPr id="16" name="圆角矩形 15"/>
            <p:cNvSpPr/>
            <p:nvPr/>
          </p:nvSpPr>
          <p:spPr>
            <a:xfrm>
              <a:off x="609600" y="2133600"/>
              <a:ext cx="1524000" cy="4572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7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16" y="2188773"/>
              <a:ext cx="381584" cy="34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151913" y="2176073"/>
              <a:ext cx="79669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2060"/>
                  </a:solidFill>
                  <a:ea typeface="黑体" pitchFamily="49" charset="-122"/>
                </a:rPr>
                <a:t>WR Switch</a:t>
              </a:r>
              <a:endParaRPr lang="zh-CN" altLang="en-US" sz="1200" b="1" dirty="0" smtClean="0">
                <a:solidFill>
                  <a:srgbClr val="002060"/>
                </a:solidFill>
                <a:ea typeface="黑体" pitchFamily="49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79641" y="2354389"/>
              <a:ext cx="95539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7030A0"/>
                  </a:solidFill>
                  <a:ea typeface="黑体" pitchFamily="49" charset="-122"/>
                </a:rPr>
                <a:t>Grandmaster</a:t>
              </a:r>
              <a:endParaRPr lang="zh-CN" altLang="en-US" sz="1200" b="1" dirty="0" smtClean="0">
                <a:solidFill>
                  <a:srgbClr val="7030A0"/>
                </a:solidFill>
                <a:ea typeface="黑体" pitchFamily="49" charset="-122"/>
              </a:endParaRPr>
            </a:p>
          </p:txBody>
        </p:sp>
      </p:grpSp>
      <p:grpSp>
        <p:nvGrpSpPr>
          <p:cNvPr id="15" name="组合 19"/>
          <p:cNvGrpSpPr/>
          <p:nvPr/>
        </p:nvGrpSpPr>
        <p:grpSpPr>
          <a:xfrm>
            <a:off x="383785" y="2819400"/>
            <a:ext cx="1524000" cy="457200"/>
            <a:chOff x="609600" y="3124200"/>
            <a:chExt cx="1524000" cy="457200"/>
          </a:xfrm>
        </p:grpSpPr>
        <p:sp>
          <p:nvSpPr>
            <p:cNvPr id="21" name="圆角矩形 20"/>
            <p:cNvSpPr/>
            <p:nvPr/>
          </p:nvSpPr>
          <p:spPr>
            <a:xfrm>
              <a:off x="609600" y="3124200"/>
              <a:ext cx="1524000" cy="4572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16" y="3179373"/>
              <a:ext cx="381584" cy="34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151913" y="3259006"/>
              <a:ext cx="79669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2060"/>
                  </a:solidFill>
                  <a:ea typeface="黑体" pitchFamily="49" charset="-122"/>
                </a:rPr>
                <a:t>WR Switch</a:t>
              </a:r>
              <a:endParaRPr lang="zh-CN" altLang="en-US" sz="1200" b="1" dirty="0" smtClean="0">
                <a:solidFill>
                  <a:srgbClr val="002060"/>
                </a:solidFill>
                <a:ea typeface="黑体" pitchFamily="49" charset="-122"/>
              </a:endParaRPr>
            </a:p>
          </p:txBody>
        </p:sp>
      </p:grpSp>
      <p:grpSp>
        <p:nvGrpSpPr>
          <p:cNvPr id="20" name="组合 23"/>
          <p:cNvGrpSpPr/>
          <p:nvPr/>
        </p:nvGrpSpPr>
        <p:grpSpPr>
          <a:xfrm>
            <a:off x="2523394" y="2605778"/>
            <a:ext cx="1143000" cy="317948"/>
            <a:chOff x="3352801" y="4953000"/>
            <a:chExt cx="1143000" cy="317948"/>
          </a:xfrm>
        </p:grpSpPr>
        <p:sp>
          <p:nvSpPr>
            <p:cNvPr id="25" name="AutoShape 4"/>
            <p:cNvSpPr>
              <a:spLocks noChangeArrowheads="1"/>
            </p:cNvSpPr>
            <p:nvPr/>
          </p:nvSpPr>
          <p:spPr bwMode="auto">
            <a:xfrm>
              <a:off x="3352801" y="4953000"/>
              <a:ext cx="1143000" cy="3179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FFFFFF"/>
                  </a:solidFill>
                  <a:cs typeface="Arial" pitchFamily="34" charset="0"/>
                </a:rPr>
                <a:t>  </a:t>
              </a:r>
              <a:r>
                <a:rPr lang="en-US" altLang="zh-CN" sz="1200" b="1" dirty="0" smtClean="0">
                  <a:solidFill>
                    <a:srgbClr val="808080">
                      <a:lumMod val="40000"/>
                      <a:lumOff val="60000"/>
                    </a:srgbClr>
                  </a:solidFill>
                  <a:cs typeface="Arial" pitchFamily="34" charset="0"/>
                </a:rPr>
                <a:t>Cute-WR</a:t>
              </a:r>
              <a:endParaRPr lang="zh-CN" altLang="zh-CN" b="1" dirty="0">
                <a:solidFill>
                  <a:srgbClr val="808080">
                    <a:lumMod val="40000"/>
                    <a:lumOff val="60000"/>
                  </a:srgbClr>
                </a:solidFill>
                <a:cs typeface="Arial" pitchFamily="34" charset="0"/>
              </a:endParaRPr>
            </a:p>
          </p:txBody>
        </p:sp>
        <p:pic>
          <p:nvPicPr>
            <p:cNvPr id="26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2625"/>
              <a:ext cx="196590" cy="17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组合 26"/>
          <p:cNvGrpSpPr/>
          <p:nvPr/>
        </p:nvGrpSpPr>
        <p:grpSpPr>
          <a:xfrm>
            <a:off x="2523394" y="3166959"/>
            <a:ext cx="1143000" cy="317948"/>
            <a:chOff x="3352801" y="4953000"/>
            <a:chExt cx="1143000" cy="317948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3352801" y="4953000"/>
              <a:ext cx="1143000" cy="3179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FFFFFF"/>
                  </a:solidFill>
                  <a:cs typeface="Arial" pitchFamily="34" charset="0"/>
                </a:rPr>
                <a:t>  </a:t>
              </a:r>
              <a:r>
                <a:rPr lang="en-US" altLang="zh-CN" sz="1200" b="1" dirty="0" smtClean="0">
                  <a:solidFill>
                    <a:srgbClr val="808080">
                      <a:lumMod val="40000"/>
                      <a:lumOff val="60000"/>
                    </a:srgbClr>
                  </a:solidFill>
                  <a:cs typeface="Arial" pitchFamily="34" charset="0"/>
                </a:rPr>
                <a:t>Cute-WR</a:t>
              </a:r>
              <a:endParaRPr lang="zh-CN" altLang="zh-CN" b="1" dirty="0">
                <a:solidFill>
                  <a:srgbClr val="808080">
                    <a:lumMod val="40000"/>
                    <a:lumOff val="60000"/>
                  </a:srgbClr>
                </a:solidFill>
                <a:cs typeface="Arial" pitchFamily="34" charset="0"/>
              </a:endParaRPr>
            </a:p>
          </p:txBody>
        </p:sp>
        <p:pic>
          <p:nvPicPr>
            <p:cNvPr id="29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2625"/>
              <a:ext cx="196590" cy="17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组合 29"/>
          <p:cNvGrpSpPr/>
          <p:nvPr/>
        </p:nvGrpSpPr>
        <p:grpSpPr>
          <a:xfrm>
            <a:off x="2027781" y="2669378"/>
            <a:ext cx="346409" cy="141773"/>
            <a:chOff x="4057284" y="2675403"/>
            <a:chExt cx="519478" cy="267782"/>
          </a:xfrm>
        </p:grpSpPr>
        <p:sp>
          <p:nvSpPr>
            <p:cNvPr id="31" name="椭圆 30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0" name="任意多边形 49"/>
          <p:cNvSpPr/>
          <p:nvPr/>
        </p:nvSpPr>
        <p:spPr>
          <a:xfrm>
            <a:off x="2359819" y="2636044"/>
            <a:ext cx="276225" cy="62313"/>
          </a:xfrm>
          <a:custGeom>
            <a:avLst/>
            <a:gdLst>
              <a:gd name="connsiteX0" fmla="*/ 0 w 276225"/>
              <a:gd name="connsiteY0" fmla="*/ 40481 h 62313"/>
              <a:gd name="connsiteX1" fmla="*/ 100012 w 276225"/>
              <a:gd name="connsiteY1" fmla="*/ 61912 h 62313"/>
              <a:gd name="connsiteX2" fmla="*/ 190500 w 276225"/>
              <a:gd name="connsiteY2" fmla="*/ 23812 h 62313"/>
              <a:gd name="connsiteX3" fmla="*/ 276225 w 276225"/>
              <a:gd name="connsiteY3" fmla="*/ 0 h 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25" h="62313">
                <a:moveTo>
                  <a:pt x="0" y="40481"/>
                </a:moveTo>
                <a:cubicBezTo>
                  <a:pt x="34131" y="52585"/>
                  <a:pt x="68262" y="64690"/>
                  <a:pt x="100012" y="61912"/>
                </a:cubicBezTo>
                <a:cubicBezTo>
                  <a:pt x="131762" y="59134"/>
                  <a:pt x="161131" y="34131"/>
                  <a:pt x="190500" y="23812"/>
                </a:cubicBezTo>
                <a:cubicBezTo>
                  <a:pt x="219869" y="13493"/>
                  <a:pt x="248047" y="6746"/>
                  <a:pt x="276225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1824038" y="2805113"/>
            <a:ext cx="226218" cy="72786"/>
          </a:xfrm>
          <a:custGeom>
            <a:avLst/>
            <a:gdLst>
              <a:gd name="connsiteX0" fmla="*/ 226218 w 226218"/>
              <a:gd name="connsiteY0" fmla="*/ 0 h 72786"/>
              <a:gd name="connsiteX1" fmla="*/ 123825 w 226218"/>
              <a:gd name="connsiteY1" fmla="*/ 11906 h 72786"/>
              <a:gd name="connsiteX2" fmla="*/ 73818 w 226218"/>
              <a:gd name="connsiteY2" fmla="*/ 66675 h 72786"/>
              <a:gd name="connsiteX3" fmla="*/ 0 w 226218"/>
              <a:gd name="connsiteY3" fmla="*/ 69056 h 7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18" h="72786">
                <a:moveTo>
                  <a:pt x="226218" y="0"/>
                </a:moveTo>
                <a:cubicBezTo>
                  <a:pt x="187721" y="397"/>
                  <a:pt x="149225" y="794"/>
                  <a:pt x="123825" y="11906"/>
                </a:cubicBezTo>
                <a:cubicBezTo>
                  <a:pt x="98425" y="23018"/>
                  <a:pt x="94455" y="57150"/>
                  <a:pt x="73818" y="66675"/>
                </a:cubicBezTo>
                <a:cubicBezTo>
                  <a:pt x="53181" y="76200"/>
                  <a:pt x="26590" y="72628"/>
                  <a:pt x="0" y="6905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0" name="组合 51"/>
          <p:cNvGrpSpPr/>
          <p:nvPr/>
        </p:nvGrpSpPr>
        <p:grpSpPr>
          <a:xfrm>
            <a:off x="2041985" y="3079654"/>
            <a:ext cx="346409" cy="141773"/>
            <a:chOff x="4057284" y="2675403"/>
            <a:chExt cx="519478" cy="267782"/>
          </a:xfrm>
        </p:grpSpPr>
        <p:sp>
          <p:nvSpPr>
            <p:cNvPr id="53" name="椭圆 52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2" name="任意多边形 71"/>
          <p:cNvSpPr/>
          <p:nvPr/>
        </p:nvSpPr>
        <p:spPr>
          <a:xfrm>
            <a:off x="2376488" y="3195638"/>
            <a:ext cx="273843" cy="52815"/>
          </a:xfrm>
          <a:custGeom>
            <a:avLst/>
            <a:gdLst>
              <a:gd name="connsiteX0" fmla="*/ 0 w 273843"/>
              <a:gd name="connsiteY0" fmla="*/ 23812 h 52815"/>
              <a:gd name="connsiteX1" fmla="*/ 85725 w 273843"/>
              <a:gd name="connsiteY1" fmla="*/ 52387 h 52815"/>
              <a:gd name="connsiteX2" fmla="*/ 173831 w 273843"/>
              <a:gd name="connsiteY2" fmla="*/ 38100 h 52815"/>
              <a:gd name="connsiteX3" fmla="*/ 273843 w 273843"/>
              <a:gd name="connsiteY3" fmla="*/ 0 h 5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" h="52815">
                <a:moveTo>
                  <a:pt x="0" y="23812"/>
                </a:moveTo>
                <a:cubicBezTo>
                  <a:pt x="28376" y="36909"/>
                  <a:pt x="56753" y="50006"/>
                  <a:pt x="85725" y="52387"/>
                </a:cubicBezTo>
                <a:cubicBezTo>
                  <a:pt x="114697" y="54768"/>
                  <a:pt x="142478" y="46831"/>
                  <a:pt x="173831" y="38100"/>
                </a:cubicBezTo>
                <a:cubicBezTo>
                  <a:pt x="205184" y="29369"/>
                  <a:pt x="239513" y="14684"/>
                  <a:pt x="273843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3" name="任意多边形 72"/>
          <p:cNvSpPr/>
          <p:nvPr/>
        </p:nvSpPr>
        <p:spPr>
          <a:xfrm>
            <a:off x="1847850" y="3128963"/>
            <a:ext cx="204788" cy="88106"/>
          </a:xfrm>
          <a:custGeom>
            <a:avLst/>
            <a:gdLst>
              <a:gd name="connsiteX0" fmla="*/ 0 w 204788"/>
              <a:gd name="connsiteY0" fmla="*/ 54768 h 88106"/>
              <a:gd name="connsiteX1" fmla="*/ 71438 w 204788"/>
              <a:gd name="connsiteY1" fmla="*/ 26193 h 88106"/>
              <a:gd name="connsiteX2" fmla="*/ 92869 w 204788"/>
              <a:gd name="connsiteY2" fmla="*/ 0 h 88106"/>
              <a:gd name="connsiteX3" fmla="*/ 150019 w 204788"/>
              <a:gd name="connsiteY3" fmla="*/ 9525 h 88106"/>
              <a:gd name="connsiteX4" fmla="*/ 152400 w 204788"/>
              <a:gd name="connsiteY4" fmla="*/ 54768 h 88106"/>
              <a:gd name="connsiteX5" fmla="*/ 204788 w 204788"/>
              <a:gd name="connsiteY5" fmla="*/ 88106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88" h="88106">
                <a:moveTo>
                  <a:pt x="0" y="54768"/>
                </a:moveTo>
                <a:cubicBezTo>
                  <a:pt x="27980" y="45044"/>
                  <a:pt x="55960" y="35321"/>
                  <a:pt x="71438" y="26193"/>
                </a:cubicBezTo>
                <a:cubicBezTo>
                  <a:pt x="86916" y="17065"/>
                  <a:pt x="79772" y="2778"/>
                  <a:pt x="92869" y="0"/>
                </a:cubicBezTo>
                <a:cubicBezTo>
                  <a:pt x="105966" y="-2778"/>
                  <a:pt x="140097" y="397"/>
                  <a:pt x="150019" y="9525"/>
                </a:cubicBezTo>
                <a:cubicBezTo>
                  <a:pt x="159941" y="18653"/>
                  <a:pt x="143272" y="41671"/>
                  <a:pt x="152400" y="54768"/>
                </a:cubicBezTo>
                <a:cubicBezTo>
                  <a:pt x="161528" y="67865"/>
                  <a:pt x="183158" y="77985"/>
                  <a:pt x="204788" y="8810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5" name="组合 73"/>
          <p:cNvGrpSpPr/>
          <p:nvPr/>
        </p:nvGrpSpPr>
        <p:grpSpPr>
          <a:xfrm>
            <a:off x="555828" y="2546428"/>
            <a:ext cx="346409" cy="141773"/>
            <a:chOff x="4057284" y="2675403"/>
            <a:chExt cx="519478" cy="267782"/>
          </a:xfrm>
        </p:grpSpPr>
        <p:sp>
          <p:nvSpPr>
            <p:cNvPr id="75" name="椭圆 74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2104003" y="2564176"/>
            <a:ext cx="19396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1Km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118207" y="297193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30m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1524000" y="3276600"/>
            <a:ext cx="0" cy="381000"/>
          </a:xfrm>
          <a:prstGeom prst="line">
            <a:avLst/>
          </a:prstGeom>
          <a:ln w="127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1524000" y="3657600"/>
            <a:ext cx="2445655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任意多边形 97"/>
          <p:cNvSpPr/>
          <p:nvPr/>
        </p:nvSpPr>
        <p:spPr>
          <a:xfrm>
            <a:off x="813393" y="2670948"/>
            <a:ext cx="361950" cy="150403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99" name="直接连接符 98"/>
          <p:cNvCxnSpPr>
            <a:stCxn id="16" idx="3"/>
          </p:cNvCxnSpPr>
          <p:nvPr/>
        </p:nvCxnSpPr>
        <p:spPr>
          <a:xfrm>
            <a:off x="1883924" y="2125789"/>
            <a:ext cx="1777707" cy="0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99"/>
          <p:cNvGrpSpPr/>
          <p:nvPr/>
        </p:nvGrpSpPr>
        <p:grpSpPr>
          <a:xfrm>
            <a:off x="392076" y="4082972"/>
            <a:ext cx="1524000" cy="457200"/>
            <a:chOff x="609600" y="3124200"/>
            <a:chExt cx="1524000" cy="457200"/>
          </a:xfrm>
        </p:grpSpPr>
        <p:sp>
          <p:nvSpPr>
            <p:cNvPr id="101" name="圆角矩形 100"/>
            <p:cNvSpPr/>
            <p:nvPr/>
          </p:nvSpPr>
          <p:spPr>
            <a:xfrm>
              <a:off x="609600" y="3124200"/>
              <a:ext cx="1524000" cy="4572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2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16" y="3179373"/>
              <a:ext cx="381584" cy="34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1151913" y="3259006"/>
              <a:ext cx="79669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2060"/>
                  </a:solidFill>
                  <a:ea typeface="黑体" pitchFamily="49" charset="-122"/>
                </a:rPr>
                <a:t>WR Switch</a:t>
              </a:r>
              <a:endParaRPr lang="zh-CN" altLang="en-US" sz="1200" b="1" dirty="0" smtClean="0">
                <a:solidFill>
                  <a:srgbClr val="002060"/>
                </a:solidFill>
                <a:ea typeface="黑体" pitchFamily="49" charset="-122"/>
              </a:endParaRPr>
            </a:p>
          </p:txBody>
        </p:sp>
      </p:grpSp>
      <p:grpSp>
        <p:nvGrpSpPr>
          <p:cNvPr id="263" name="组合 103"/>
          <p:cNvGrpSpPr/>
          <p:nvPr/>
        </p:nvGrpSpPr>
        <p:grpSpPr>
          <a:xfrm>
            <a:off x="2531685" y="3869350"/>
            <a:ext cx="1143000" cy="317948"/>
            <a:chOff x="3352801" y="4953000"/>
            <a:chExt cx="1143000" cy="317948"/>
          </a:xfrm>
        </p:grpSpPr>
        <p:sp>
          <p:nvSpPr>
            <p:cNvPr id="105" name="AutoShape 4"/>
            <p:cNvSpPr>
              <a:spLocks noChangeArrowheads="1"/>
            </p:cNvSpPr>
            <p:nvPr/>
          </p:nvSpPr>
          <p:spPr bwMode="auto">
            <a:xfrm>
              <a:off x="3352801" y="4953000"/>
              <a:ext cx="1143000" cy="3179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FFFFFF"/>
                  </a:solidFill>
                  <a:cs typeface="Arial" pitchFamily="34" charset="0"/>
                </a:rPr>
                <a:t>  </a:t>
              </a:r>
              <a:r>
                <a:rPr lang="en-US" altLang="zh-CN" sz="1200" b="1" dirty="0" smtClean="0">
                  <a:solidFill>
                    <a:srgbClr val="808080">
                      <a:lumMod val="40000"/>
                      <a:lumOff val="60000"/>
                    </a:srgbClr>
                  </a:solidFill>
                  <a:cs typeface="Arial" pitchFamily="34" charset="0"/>
                </a:rPr>
                <a:t>Cute-WR</a:t>
              </a:r>
              <a:endParaRPr lang="zh-CN" altLang="zh-CN" b="1" dirty="0">
                <a:solidFill>
                  <a:srgbClr val="808080">
                    <a:lumMod val="40000"/>
                    <a:lumOff val="60000"/>
                  </a:srgbClr>
                </a:solidFill>
                <a:cs typeface="Arial" pitchFamily="34" charset="0"/>
              </a:endParaRPr>
            </a:p>
          </p:txBody>
        </p:sp>
        <p:pic>
          <p:nvPicPr>
            <p:cNvPr id="106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2625"/>
              <a:ext cx="196590" cy="17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4" name="组合 106"/>
          <p:cNvGrpSpPr/>
          <p:nvPr/>
        </p:nvGrpSpPr>
        <p:grpSpPr>
          <a:xfrm>
            <a:off x="2531685" y="4430531"/>
            <a:ext cx="1143000" cy="317948"/>
            <a:chOff x="3352801" y="4953000"/>
            <a:chExt cx="1143000" cy="317948"/>
          </a:xfrm>
        </p:grpSpPr>
        <p:sp>
          <p:nvSpPr>
            <p:cNvPr id="108" name="AutoShape 4"/>
            <p:cNvSpPr>
              <a:spLocks noChangeArrowheads="1"/>
            </p:cNvSpPr>
            <p:nvPr/>
          </p:nvSpPr>
          <p:spPr bwMode="auto">
            <a:xfrm>
              <a:off x="3352801" y="4953000"/>
              <a:ext cx="1143000" cy="3179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FFFFFF"/>
                  </a:solidFill>
                  <a:cs typeface="Arial" pitchFamily="34" charset="0"/>
                </a:rPr>
                <a:t>  </a:t>
              </a:r>
              <a:r>
                <a:rPr lang="en-US" altLang="zh-CN" sz="1200" b="1" dirty="0" smtClean="0">
                  <a:solidFill>
                    <a:srgbClr val="808080">
                      <a:lumMod val="40000"/>
                      <a:lumOff val="60000"/>
                    </a:srgbClr>
                  </a:solidFill>
                  <a:cs typeface="Arial" pitchFamily="34" charset="0"/>
                </a:rPr>
                <a:t>Cute-WR</a:t>
              </a:r>
              <a:endParaRPr lang="zh-CN" altLang="zh-CN" b="1" dirty="0">
                <a:solidFill>
                  <a:srgbClr val="808080">
                    <a:lumMod val="40000"/>
                    <a:lumOff val="60000"/>
                  </a:srgbClr>
                </a:solidFill>
                <a:cs typeface="Arial" pitchFamily="34" charset="0"/>
              </a:endParaRPr>
            </a:p>
          </p:txBody>
        </p:sp>
        <p:pic>
          <p:nvPicPr>
            <p:cNvPr id="109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2625"/>
              <a:ext cx="196590" cy="17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6" name="组合 109"/>
          <p:cNvGrpSpPr/>
          <p:nvPr/>
        </p:nvGrpSpPr>
        <p:grpSpPr>
          <a:xfrm>
            <a:off x="2036072" y="3932950"/>
            <a:ext cx="346409" cy="141773"/>
            <a:chOff x="4057284" y="2675403"/>
            <a:chExt cx="519478" cy="267782"/>
          </a:xfrm>
        </p:grpSpPr>
        <p:sp>
          <p:nvSpPr>
            <p:cNvPr id="111" name="椭圆 110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0" name="任意多边形 129"/>
          <p:cNvSpPr/>
          <p:nvPr/>
        </p:nvSpPr>
        <p:spPr>
          <a:xfrm>
            <a:off x="2368110" y="3899616"/>
            <a:ext cx="276225" cy="62313"/>
          </a:xfrm>
          <a:custGeom>
            <a:avLst/>
            <a:gdLst>
              <a:gd name="connsiteX0" fmla="*/ 0 w 276225"/>
              <a:gd name="connsiteY0" fmla="*/ 40481 h 62313"/>
              <a:gd name="connsiteX1" fmla="*/ 100012 w 276225"/>
              <a:gd name="connsiteY1" fmla="*/ 61912 h 62313"/>
              <a:gd name="connsiteX2" fmla="*/ 190500 w 276225"/>
              <a:gd name="connsiteY2" fmla="*/ 23812 h 62313"/>
              <a:gd name="connsiteX3" fmla="*/ 276225 w 276225"/>
              <a:gd name="connsiteY3" fmla="*/ 0 h 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25" h="62313">
                <a:moveTo>
                  <a:pt x="0" y="40481"/>
                </a:moveTo>
                <a:cubicBezTo>
                  <a:pt x="34131" y="52585"/>
                  <a:pt x="68262" y="64690"/>
                  <a:pt x="100012" y="61912"/>
                </a:cubicBezTo>
                <a:cubicBezTo>
                  <a:pt x="131762" y="59134"/>
                  <a:pt x="161131" y="34131"/>
                  <a:pt x="190500" y="23812"/>
                </a:cubicBezTo>
                <a:cubicBezTo>
                  <a:pt x="219869" y="13493"/>
                  <a:pt x="248047" y="6746"/>
                  <a:pt x="276225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1" name="任意多边形 130"/>
          <p:cNvSpPr/>
          <p:nvPr/>
        </p:nvSpPr>
        <p:spPr>
          <a:xfrm>
            <a:off x="1832329" y="4068685"/>
            <a:ext cx="226218" cy="72786"/>
          </a:xfrm>
          <a:custGeom>
            <a:avLst/>
            <a:gdLst>
              <a:gd name="connsiteX0" fmla="*/ 226218 w 226218"/>
              <a:gd name="connsiteY0" fmla="*/ 0 h 72786"/>
              <a:gd name="connsiteX1" fmla="*/ 123825 w 226218"/>
              <a:gd name="connsiteY1" fmla="*/ 11906 h 72786"/>
              <a:gd name="connsiteX2" fmla="*/ 73818 w 226218"/>
              <a:gd name="connsiteY2" fmla="*/ 66675 h 72786"/>
              <a:gd name="connsiteX3" fmla="*/ 0 w 226218"/>
              <a:gd name="connsiteY3" fmla="*/ 69056 h 7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18" h="72786">
                <a:moveTo>
                  <a:pt x="226218" y="0"/>
                </a:moveTo>
                <a:cubicBezTo>
                  <a:pt x="187721" y="397"/>
                  <a:pt x="149225" y="794"/>
                  <a:pt x="123825" y="11906"/>
                </a:cubicBezTo>
                <a:cubicBezTo>
                  <a:pt x="98425" y="23018"/>
                  <a:pt x="94455" y="57150"/>
                  <a:pt x="73818" y="66675"/>
                </a:cubicBezTo>
                <a:cubicBezTo>
                  <a:pt x="53181" y="76200"/>
                  <a:pt x="26590" y="72628"/>
                  <a:pt x="0" y="6905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87" name="组合 131"/>
          <p:cNvGrpSpPr/>
          <p:nvPr/>
        </p:nvGrpSpPr>
        <p:grpSpPr>
          <a:xfrm>
            <a:off x="2050276" y="4343226"/>
            <a:ext cx="346409" cy="141773"/>
            <a:chOff x="4057284" y="2675403"/>
            <a:chExt cx="519478" cy="267782"/>
          </a:xfrm>
        </p:grpSpPr>
        <p:sp>
          <p:nvSpPr>
            <p:cNvPr id="133" name="椭圆 132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2" name="任意多边形 151"/>
          <p:cNvSpPr/>
          <p:nvPr/>
        </p:nvSpPr>
        <p:spPr>
          <a:xfrm>
            <a:off x="2384779" y="4459210"/>
            <a:ext cx="273843" cy="52815"/>
          </a:xfrm>
          <a:custGeom>
            <a:avLst/>
            <a:gdLst>
              <a:gd name="connsiteX0" fmla="*/ 0 w 273843"/>
              <a:gd name="connsiteY0" fmla="*/ 23812 h 52815"/>
              <a:gd name="connsiteX1" fmla="*/ 85725 w 273843"/>
              <a:gd name="connsiteY1" fmla="*/ 52387 h 52815"/>
              <a:gd name="connsiteX2" fmla="*/ 173831 w 273843"/>
              <a:gd name="connsiteY2" fmla="*/ 38100 h 52815"/>
              <a:gd name="connsiteX3" fmla="*/ 273843 w 273843"/>
              <a:gd name="connsiteY3" fmla="*/ 0 h 5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" h="52815">
                <a:moveTo>
                  <a:pt x="0" y="23812"/>
                </a:moveTo>
                <a:cubicBezTo>
                  <a:pt x="28376" y="36909"/>
                  <a:pt x="56753" y="50006"/>
                  <a:pt x="85725" y="52387"/>
                </a:cubicBezTo>
                <a:cubicBezTo>
                  <a:pt x="114697" y="54768"/>
                  <a:pt x="142478" y="46831"/>
                  <a:pt x="173831" y="38100"/>
                </a:cubicBezTo>
                <a:cubicBezTo>
                  <a:pt x="205184" y="29369"/>
                  <a:pt x="239513" y="14684"/>
                  <a:pt x="273843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3" name="任意多边形 152"/>
          <p:cNvSpPr/>
          <p:nvPr/>
        </p:nvSpPr>
        <p:spPr>
          <a:xfrm>
            <a:off x="1856141" y="4392535"/>
            <a:ext cx="204788" cy="88106"/>
          </a:xfrm>
          <a:custGeom>
            <a:avLst/>
            <a:gdLst>
              <a:gd name="connsiteX0" fmla="*/ 0 w 204788"/>
              <a:gd name="connsiteY0" fmla="*/ 54768 h 88106"/>
              <a:gd name="connsiteX1" fmla="*/ 71438 w 204788"/>
              <a:gd name="connsiteY1" fmla="*/ 26193 h 88106"/>
              <a:gd name="connsiteX2" fmla="*/ 92869 w 204788"/>
              <a:gd name="connsiteY2" fmla="*/ 0 h 88106"/>
              <a:gd name="connsiteX3" fmla="*/ 150019 w 204788"/>
              <a:gd name="connsiteY3" fmla="*/ 9525 h 88106"/>
              <a:gd name="connsiteX4" fmla="*/ 152400 w 204788"/>
              <a:gd name="connsiteY4" fmla="*/ 54768 h 88106"/>
              <a:gd name="connsiteX5" fmla="*/ 204788 w 204788"/>
              <a:gd name="connsiteY5" fmla="*/ 88106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88" h="88106">
                <a:moveTo>
                  <a:pt x="0" y="54768"/>
                </a:moveTo>
                <a:cubicBezTo>
                  <a:pt x="27980" y="45044"/>
                  <a:pt x="55960" y="35321"/>
                  <a:pt x="71438" y="26193"/>
                </a:cubicBezTo>
                <a:cubicBezTo>
                  <a:pt x="86916" y="17065"/>
                  <a:pt x="79772" y="2778"/>
                  <a:pt x="92869" y="0"/>
                </a:cubicBezTo>
                <a:cubicBezTo>
                  <a:pt x="105966" y="-2778"/>
                  <a:pt x="140097" y="397"/>
                  <a:pt x="150019" y="9525"/>
                </a:cubicBezTo>
                <a:cubicBezTo>
                  <a:pt x="159941" y="18653"/>
                  <a:pt x="143272" y="41671"/>
                  <a:pt x="152400" y="54768"/>
                </a:cubicBezTo>
                <a:cubicBezTo>
                  <a:pt x="161528" y="67865"/>
                  <a:pt x="183158" y="77985"/>
                  <a:pt x="204788" y="8810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4" name="组合 153"/>
          <p:cNvGrpSpPr/>
          <p:nvPr/>
        </p:nvGrpSpPr>
        <p:grpSpPr>
          <a:xfrm>
            <a:off x="564119" y="3810000"/>
            <a:ext cx="346409" cy="141773"/>
            <a:chOff x="4057284" y="2675403"/>
            <a:chExt cx="519478" cy="267782"/>
          </a:xfrm>
        </p:grpSpPr>
        <p:sp>
          <p:nvSpPr>
            <p:cNvPr id="155" name="椭圆 154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2112294" y="3827748"/>
            <a:ext cx="19396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1Km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2126498" y="4235504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30m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cxnSp>
        <p:nvCxnSpPr>
          <p:cNvPr id="176" name="直接连接符 175"/>
          <p:cNvCxnSpPr/>
          <p:nvPr/>
        </p:nvCxnSpPr>
        <p:spPr>
          <a:xfrm>
            <a:off x="1532291" y="4540172"/>
            <a:ext cx="0" cy="381000"/>
          </a:xfrm>
          <a:prstGeom prst="line">
            <a:avLst/>
          </a:prstGeom>
          <a:ln w="127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/>
          <p:cNvCxnSpPr/>
          <p:nvPr/>
        </p:nvCxnSpPr>
        <p:spPr>
          <a:xfrm>
            <a:off x="1532291" y="4921172"/>
            <a:ext cx="2662856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177"/>
          <p:cNvCxnSpPr>
            <a:stCxn id="108" idx="3"/>
          </p:cNvCxnSpPr>
          <p:nvPr/>
        </p:nvCxnSpPr>
        <p:spPr>
          <a:xfrm>
            <a:off x="3674685" y="4589505"/>
            <a:ext cx="445298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连接符 178"/>
          <p:cNvCxnSpPr/>
          <p:nvPr/>
        </p:nvCxnSpPr>
        <p:spPr>
          <a:xfrm flipV="1">
            <a:off x="3669922" y="4028323"/>
            <a:ext cx="368678" cy="1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任意多边形 179"/>
          <p:cNvSpPr/>
          <p:nvPr/>
        </p:nvSpPr>
        <p:spPr>
          <a:xfrm>
            <a:off x="821684" y="3934520"/>
            <a:ext cx="361950" cy="150403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00" name="组合 180"/>
          <p:cNvGrpSpPr/>
          <p:nvPr/>
        </p:nvGrpSpPr>
        <p:grpSpPr>
          <a:xfrm>
            <a:off x="392076" y="5378372"/>
            <a:ext cx="1524000" cy="457200"/>
            <a:chOff x="609600" y="3124200"/>
            <a:chExt cx="1524000" cy="457200"/>
          </a:xfrm>
        </p:grpSpPr>
        <p:sp>
          <p:nvSpPr>
            <p:cNvPr id="182" name="圆角矩形 181"/>
            <p:cNvSpPr/>
            <p:nvPr/>
          </p:nvSpPr>
          <p:spPr>
            <a:xfrm>
              <a:off x="609600" y="3124200"/>
              <a:ext cx="1524000" cy="4572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83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16" y="3179373"/>
              <a:ext cx="381584" cy="34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" name="TextBox 183"/>
            <p:cNvSpPr txBox="1"/>
            <p:nvPr/>
          </p:nvSpPr>
          <p:spPr>
            <a:xfrm>
              <a:off x="1151913" y="3259006"/>
              <a:ext cx="79669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2060"/>
                  </a:solidFill>
                  <a:ea typeface="黑体" pitchFamily="49" charset="-122"/>
                </a:rPr>
                <a:t>WR Switch</a:t>
              </a:r>
              <a:endParaRPr lang="zh-CN" altLang="en-US" sz="1200" b="1" dirty="0" smtClean="0">
                <a:solidFill>
                  <a:srgbClr val="002060"/>
                </a:solidFill>
                <a:ea typeface="黑体" pitchFamily="49" charset="-122"/>
              </a:endParaRPr>
            </a:p>
          </p:txBody>
        </p:sp>
      </p:grpSp>
      <p:grpSp>
        <p:nvGrpSpPr>
          <p:cNvPr id="104" name="组合 184"/>
          <p:cNvGrpSpPr/>
          <p:nvPr/>
        </p:nvGrpSpPr>
        <p:grpSpPr>
          <a:xfrm>
            <a:off x="2531685" y="5164750"/>
            <a:ext cx="1143000" cy="317948"/>
            <a:chOff x="3352801" y="4953000"/>
            <a:chExt cx="1143000" cy="317948"/>
          </a:xfrm>
        </p:grpSpPr>
        <p:sp>
          <p:nvSpPr>
            <p:cNvPr id="186" name="AutoShape 4"/>
            <p:cNvSpPr>
              <a:spLocks noChangeArrowheads="1"/>
            </p:cNvSpPr>
            <p:nvPr/>
          </p:nvSpPr>
          <p:spPr bwMode="auto">
            <a:xfrm>
              <a:off x="3352801" y="4953000"/>
              <a:ext cx="1143000" cy="3179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FFFFFF"/>
                  </a:solidFill>
                  <a:cs typeface="Arial" pitchFamily="34" charset="0"/>
                </a:rPr>
                <a:t>  </a:t>
              </a:r>
              <a:r>
                <a:rPr lang="en-US" altLang="zh-CN" sz="1200" b="1" dirty="0" smtClean="0">
                  <a:solidFill>
                    <a:srgbClr val="808080">
                      <a:lumMod val="40000"/>
                      <a:lumOff val="60000"/>
                    </a:srgbClr>
                  </a:solidFill>
                  <a:cs typeface="Arial" pitchFamily="34" charset="0"/>
                </a:rPr>
                <a:t>Cute-WR</a:t>
              </a:r>
              <a:endParaRPr lang="zh-CN" altLang="zh-CN" b="1" dirty="0">
                <a:solidFill>
                  <a:srgbClr val="808080">
                    <a:lumMod val="40000"/>
                    <a:lumOff val="60000"/>
                  </a:srgbClr>
                </a:solidFill>
                <a:cs typeface="Arial" pitchFamily="34" charset="0"/>
              </a:endParaRPr>
            </a:p>
          </p:txBody>
        </p:sp>
        <p:pic>
          <p:nvPicPr>
            <p:cNvPr id="187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2625"/>
              <a:ext cx="196590" cy="17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组合 187"/>
          <p:cNvGrpSpPr/>
          <p:nvPr/>
        </p:nvGrpSpPr>
        <p:grpSpPr>
          <a:xfrm>
            <a:off x="2531685" y="5725931"/>
            <a:ext cx="1143000" cy="317948"/>
            <a:chOff x="3352801" y="4953000"/>
            <a:chExt cx="1143000" cy="317948"/>
          </a:xfrm>
        </p:grpSpPr>
        <p:sp>
          <p:nvSpPr>
            <p:cNvPr id="189" name="AutoShape 4"/>
            <p:cNvSpPr>
              <a:spLocks noChangeArrowheads="1"/>
            </p:cNvSpPr>
            <p:nvPr/>
          </p:nvSpPr>
          <p:spPr bwMode="auto">
            <a:xfrm>
              <a:off x="3352801" y="4953000"/>
              <a:ext cx="1143000" cy="3179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FFFFFF"/>
                  </a:solidFill>
                  <a:cs typeface="Arial" pitchFamily="34" charset="0"/>
                </a:rPr>
                <a:t>  </a:t>
              </a:r>
              <a:r>
                <a:rPr lang="en-US" altLang="zh-CN" sz="1200" b="1" dirty="0" smtClean="0">
                  <a:solidFill>
                    <a:srgbClr val="808080">
                      <a:lumMod val="40000"/>
                      <a:lumOff val="60000"/>
                    </a:srgbClr>
                  </a:solidFill>
                  <a:cs typeface="Arial" pitchFamily="34" charset="0"/>
                </a:rPr>
                <a:t>Cute-WR</a:t>
              </a:r>
              <a:endParaRPr lang="zh-CN" altLang="zh-CN" b="1" dirty="0">
                <a:solidFill>
                  <a:srgbClr val="808080">
                    <a:lumMod val="40000"/>
                    <a:lumOff val="60000"/>
                  </a:srgbClr>
                </a:solidFill>
                <a:cs typeface="Arial" pitchFamily="34" charset="0"/>
              </a:endParaRPr>
            </a:p>
          </p:txBody>
        </p:sp>
        <p:pic>
          <p:nvPicPr>
            <p:cNvPr id="190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022625"/>
              <a:ext cx="196590" cy="17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" name="组合 190"/>
          <p:cNvGrpSpPr/>
          <p:nvPr/>
        </p:nvGrpSpPr>
        <p:grpSpPr>
          <a:xfrm>
            <a:off x="2036072" y="5228350"/>
            <a:ext cx="346409" cy="141773"/>
            <a:chOff x="4057284" y="2675403"/>
            <a:chExt cx="519478" cy="267782"/>
          </a:xfrm>
        </p:grpSpPr>
        <p:sp>
          <p:nvSpPr>
            <p:cNvPr id="192" name="椭圆 191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11" name="任意多边形 210"/>
          <p:cNvSpPr/>
          <p:nvPr/>
        </p:nvSpPr>
        <p:spPr>
          <a:xfrm>
            <a:off x="2368110" y="5195016"/>
            <a:ext cx="276225" cy="62313"/>
          </a:xfrm>
          <a:custGeom>
            <a:avLst/>
            <a:gdLst>
              <a:gd name="connsiteX0" fmla="*/ 0 w 276225"/>
              <a:gd name="connsiteY0" fmla="*/ 40481 h 62313"/>
              <a:gd name="connsiteX1" fmla="*/ 100012 w 276225"/>
              <a:gd name="connsiteY1" fmla="*/ 61912 h 62313"/>
              <a:gd name="connsiteX2" fmla="*/ 190500 w 276225"/>
              <a:gd name="connsiteY2" fmla="*/ 23812 h 62313"/>
              <a:gd name="connsiteX3" fmla="*/ 276225 w 276225"/>
              <a:gd name="connsiteY3" fmla="*/ 0 h 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25" h="62313">
                <a:moveTo>
                  <a:pt x="0" y="40481"/>
                </a:moveTo>
                <a:cubicBezTo>
                  <a:pt x="34131" y="52585"/>
                  <a:pt x="68262" y="64690"/>
                  <a:pt x="100012" y="61912"/>
                </a:cubicBezTo>
                <a:cubicBezTo>
                  <a:pt x="131762" y="59134"/>
                  <a:pt x="161131" y="34131"/>
                  <a:pt x="190500" y="23812"/>
                </a:cubicBezTo>
                <a:cubicBezTo>
                  <a:pt x="219869" y="13493"/>
                  <a:pt x="248047" y="6746"/>
                  <a:pt x="276225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2" name="任意多边形 211"/>
          <p:cNvSpPr/>
          <p:nvPr/>
        </p:nvSpPr>
        <p:spPr>
          <a:xfrm>
            <a:off x="1832329" y="5364085"/>
            <a:ext cx="226218" cy="72786"/>
          </a:xfrm>
          <a:custGeom>
            <a:avLst/>
            <a:gdLst>
              <a:gd name="connsiteX0" fmla="*/ 226218 w 226218"/>
              <a:gd name="connsiteY0" fmla="*/ 0 h 72786"/>
              <a:gd name="connsiteX1" fmla="*/ 123825 w 226218"/>
              <a:gd name="connsiteY1" fmla="*/ 11906 h 72786"/>
              <a:gd name="connsiteX2" fmla="*/ 73818 w 226218"/>
              <a:gd name="connsiteY2" fmla="*/ 66675 h 72786"/>
              <a:gd name="connsiteX3" fmla="*/ 0 w 226218"/>
              <a:gd name="connsiteY3" fmla="*/ 69056 h 7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18" h="72786">
                <a:moveTo>
                  <a:pt x="226218" y="0"/>
                </a:moveTo>
                <a:cubicBezTo>
                  <a:pt x="187721" y="397"/>
                  <a:pt x="149225" y="794"/>
                  <a:pt x="123825" y="11906"/>
                </a:cubicBezTo>
                <a:cubicBezTo>
                  <a:pt x="98425" y="23018"/>
                  <a:pt x="94455" y="57150"/>
                  <a:pt x="73818" y="66675"/>
                </a:cubicBezTo>
                <a:cubicBezTo>
                  <a:pt x="53181" y="76200"/>
                  <a:pt x="26590" y="72628"/>
                  <a:pt x="0" y="6905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32" name="组合 212"/>
          <p:cNvGrpSpPr/>
          <p:nvPr/>
        </p:nvGrpSpPr>
        <p:grpSpPr>
          <a:xfrm>
            <a:off x="2050276" y="5638626"/>
            <a:ext cx="346409" cy="141773"/>
            <a:chOff x="4057284" y="2675403"/>
            <a:chExt cx="519478" cy="267782"/>
          </a:xfrm>
        </p:grpSpPr>
        <p:sp>
          <p:nvSpPr>
            <p:cNvPr id="214" name="椭圆 213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2" name="椭圆 231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3" name="任意多边形 232"/>
          <p:cNvSpPr/>
          <p:nvPr/>
        </p:nvSpPr>
        <p:spPr>
          <a:xfrm>
            <a:off x="2384779" y="5754610"/>
            <a:ext cx="273843" cy="52815"/>
          </a:xfrm>
          <a:custGeom>
            <a:avLst/>
            <a:gdLst>
              <a:gd name="connsiteX0" fmla="*/ 0 w 273843"/>
              <a:gd name="connsiteY0" fmla="*/ 23812 h 52815"/>
              <a:gd name="connsiteX1" fmla="*/ 85725 w 273843"/>
              <a:gd name="connsiteY1" fmla="*/ 52387 h 52815"/>
              <a:gd name="connsiteX2" fmla="*/ 173831 w 273843"/>
              <a:gd name="connsiteY2" fmla="*/ 38100 h 52815"/>
              <a:gd name="connsiteX3" fmla="*/ 273843 w 273843"/>
              <a:gd name="connsiteY3" fmla="*/ 0 h 5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43" h="52815">
                <a:moveTo>
                  <a:pt x="0" y="23812"/>
                </a:moveTo>
                <a:cubicBezTo>
                  <a:pt x="28376" y="36909"/>
                  <a:pt x="56753" y="50006"/>
                  <a:pt x="85725" y="52387"/>
                </a:cubicBezTo>
                <a:cubicBezTo>
                  <a:pt x="114697" y="54768"/>
                  <a:pt x="142478" y="46831"/>
                  <a:pt x="173831" y="38100"/>
                </a:cubicBezTo>
                <a:cubicBezTo>
                  <a:pt x="205184" y="29369"/>
                  <a:pt x="239513" y="14684"/>
                  <a:pt x="273843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4" name="任意多边形 233"/>
          <p:cNvSpPr/>
          <p:nvPr/>
        </p:nvSpPr>
        <p:spPr>
          <a:xfrm>
            <a:off x="1856141" y="5687935"/>
            <a:ext cx="204788" cy="88106"/>
          </a:xfrm>
          <a:custGeom>
            <a:avLst/>
            <a:gdLst>
              <a:gd name="connsiteX0" fmla="*/ 0 w 204788"/>
              <a:gd name="connsiteY0" fmla="*/ 54768 h 88106"/>
              <a:gd name="connsiteX1" fmla="*/ 71438 w 204788"/>
              <a:gd name="connsiteY1" fmla="*/ 26193 h 88106"/>
              <a:gd name="connsiteX2" fmla="*/ 92869 w 204788"/>
              <a:gd name="connsiteY2" fmla="*/ 0 h 88106"/>
              <a:gd name="connsiteX3" fmla="*/ 150019 w 204788"/>
              <a:gd name="connsiteY3" fmla="*/ 9525 h 88106"/>
              <a:gd name="connsiteX4" fmla="*/ 152400 w 204788"/>
              <a:gd name="connsiteY4" fmla="*/ 54768 h 88106"/>
              <a:gd name="connsiteX5" fmla="*/ 204788 w 204788"/>
              <a:gd name="connsiteY5" fmla="*/ 88106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88" h="88106">
                <a:moveTo>
                  <a:pt x="0" y="54768"/>
                </a:moveTo>
                <a:cubicBezTo>
                  <a:pt x="27980" y="45044"/>
                  <a:pt x="55960" y="35321"/>
                  <a:pt x="71438" y="26193"/>
                </a:cubicBezTo>
                <a:cubicBezTo>
                  <a:pt x="86916" y="17065"/>
                  <a:pt x="79772" y="2778"/>
                  <a:pt x="92869" y="0"/>
                </a:cubicBezTo>
                <a:cubicBezTo>
                  <a:pt x="105966" y="-2778"/>
                  <a:pt x="140097" y="397"/>
                  <a:pt x="150019" y="9525"/>
                </a:cubicBezTo>
                <a:cubicBezTo>
                  <a:pt x="159941" y="18653"/>
                  <a:pt x="143272" y="41671"/>
                  <a:pt x="152400" y="54768"/>
                </a:cubicBezTo>
                <a:cubicBezTo>
                  <a:pt x="161528" y="67865"/>
                  <a:pt x="183158" y="77985"/>
                  <a:pt x="204788" y="8810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54" name="组合 234"/>
          <p:cNvGrpSpPr/>
          <p:nvPr/>
        </p:nvGrpSpPr>
        <p:grpSpPr>
          <a:xfrm>
            <a:off x="564119" y="5105400"/>
            <a:ext cx="346409" cy="141773"/>
            <a:chOff x="4057284" y="2675403"/>
            <a:chExt cx="519478" cy="267782"/>
          </a:xfrm>
        </p:grpSpPr>
        <p:sp>
          <p:nvSpPr>
            <p:cNvPr id="236" name="椭圆 235"/>
            <p:cNvSpPr/>
            <p:nvPr/>
          </p:nvSpPr>
          <p:spPr>
            <a:xfrm>
              <a:off x="4057284" y="26754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4057284" y="27024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4057284" y="27294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4057284" y="275652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4057284" y="278356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4057284" y="281060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4057284" y="283764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4057284" y="2864683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4057284" y="286206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4057284" y="2889105"/>
              <a:ext cx="519478" cy="54080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2112294" y="5123148"/>
            <a:ext cx="19396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1Km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2126498" y="5530904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30m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cxnSp>
        <p:nvCxnSpPr>
          <p:cNvPr id="257" name="直接连接符 256"/>
          <p:cNvCxnSpPr/>
          <p:nvPr/>
        </p:nvCxnSpPr>
        <p:spPr>
          <a:xfrm>
            <a:off x="1532291" y="5835572"/>
            <a:ext cx="0" cy="381000"/>
          </a:xfrm>
          <a:prstGeom prst="line">
            <a:avLst/>
          </a:prstGeom>
          <a:ln w="127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57"/>
          <p:cNvCxnSpPr/>
          <p:nvPr/>
        </p:nvCxnSpPr>
        <p:spPr>
          <a:xfrm>
            <a:off x="1532291" y="6216572"/>
            <a:ext cx="2888348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58"/>
          <p:cNvCxnSpPr>
            <a:stCxn id="189" idx="3"/>
          </p:cNvCxnSpPr>
          <p:nvPr/>
        </p:nvCxnSpPr>
        <p:spPr>
          <a:xfrm>
            <a:off x="3674685" y="5884905"/>
            <a:ext cx="670790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连接符 259"/>
          <p:cNvCxnSpPr/>
          <p:nvPr/>
        </p:nvCxnSpPr>
        <p:spPr>
          <a:xfrm flipV="1">
            <a:off x="3669922" y="5323723"/>
            <a:ext cx="600389" cy="1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任意多边形 260"/>
          <p:cNvSpPr/>
          <p:nvPr/>
        </p:nvSpPr>
        <p:spPr>
          <a:xfrm>
            <a:off x="821684" y="5229920"/>
            <a:ext cx="361950" cy="150403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2" name="任意多边形 261"/>
          <p:cNvSpPr/>
          <p:nvPr/>
        </p:nvSpPr>
        <p:spPr>
          <a:xfrm>
            <a:off x="472295" y="2366963"/>
            <a:ext cx="187311" cy="189241"/>
          </a:xfrm>
          <a:custGeom>
            <a:avLst/>
            <a:gdLst>
              <a:gd name="connsiteX0" fmla="*/ 187311 w 187311"/>
              <a:gd name="connsiteY0" fmla="*/ 0 h 189241"/>
              <a:gd name="connsiteX1" fmla="*/ 37293 w 187311"/>
              <a:gd name="connsiteY1" fmla="*/ 35718 h 189241"/>
              <a:gd name="connsiteX2" fmla="*/ 1574 w 187311"/>
              <a:gd name="connsiteY2" fmla="*/ 130968 h 189241"/>
              <a:gd name="connsiteX3" fmla="*/ 73011 w 187311"/>
              <a:gd name="connsiteY3" fmla="*/ 183356 h 189241"/>
              <a:gd name="connsiteX4" fmla="*/ 125399 w 187311"/>
              <a:gd name="connsiteY4" fmla="*/ 185737 h 18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1" h="189241">
                <a:moveTo>
                  <a:pt x="187311" y="0"/>
                </a:moveTo>
                <a:cubicBezTo>
                  <a:pt x="127780" y="6945"/>
                  <a:pt x="68249" y="13890"/>
                  <a:pt x="37293" y="35718"/>
                </a:cubicBezTo>
                <a:cubicBezTo>
                  <a:pt x="6337" y="57546"/>
                  <a:pt x="-4379" y="106362"/>
                  <a:pt x="1574" y="130968"/>
                </a:cubicBezTo>
                <a:cubicBezTo>
                  <a:pt x="7527" y="155574"/>
                  <a:pt x="52374" y="174228"/>
                  <a:pt x="73011" y="183356"/>
                </a:cubicBezTo>
                <a:cubicBezTo>
                  <a:pt x="93648" y="192484"/>
                  <a:pt x="109523" y="189110"/>
                  <a:pt x="125399" y="185737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65" name="直接连接符 264"/>
          <p:cNvCxnSpPr/>
          <p:nvPr/>
        </p:nvCxnSpPr>
        <p:spPr>
          <a:xfrm>
            <a:off x="3639439" y="2772821"/>
            <a:ext cx="170561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连接符 265"/>
          <p:cNvCxnSpPr/>
          <p:nvPr/>
        </p:nvCxnSpPr>
        <p:spPr>
          <a:xfrm flipV="1">
            <a:off x="3894491" y="2603692"/>
            <a:ext cx="0" cy="731096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接连接符 266"/>
          <p:cNvCxnSpPr/>
          <p:nvPr/>
        </p:nvCxnSpPr>
        <p:spPr>
          <a:xfrm>
            <a:off x="3641955" y="3327154"/>
            <a:ext cx="244245" cy="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接连接符 267"/>
          <p:cNvCxnSpPr/>
          <p:nvPr/>
        </p:nvCxnSpPr>
        <p:spPr>
          <a:xfrm flipV="1">
            <a:off x="3969655" y="2603693"/>
            <a:ext cx="0" cy="1053907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接连接符 268"/>
          <p:cNvCxnSpPr/>
          <p:nvPr/>
        </p:nvCxnSpPr>
        <p:spPr>
          <a:xfrm flipV="1">
            <a:off x="4038600" y="2603693"/>
            <a:ext cx="6219" cy="1429469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接连接符 269"/>
          <p:cNvCxnSpPr/>
          <p:nvPr/>
        </p:nvCxnSpPr>
        <p:spPr>
          <a:xfrm flipV="1">
            <a:off x="4119983" y="2603694"/>
            <a:ext cx="0" cy="1985811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连接符 270"/>
          <p:cNvCxnSpPr/>
          <p:nvPr/>
        </p:nvCxnSpPr>
        <p:spPr>
          <a:xfrm flipV="1">
            <a:off x="4195147" y="2603694"/>
            <a:ext cx="0" cy="2317478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接连接符 271"/>
          <p:cNvCxnSpPr/>
          <p:nvPr/>
        </p:nvCxnSpPr>
        <p:spPr>
          <a:xfrm flipV="1">
            <a:off x="4270311" y="2603694"/>
            <a:ext cx="0" cy="2720028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连接符 272"/>
          <p:cNvCxnSpPr/>
          <p:nvPr/>
        </p:nvCxnSpPr>
        <p:spPr>
          <a:xfrm flipV="1">
            <a:off x="4345475" y="2603695"/>
            <a:ext cx="0" cy="3281209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直接连接符 273"/>
          <p:cNvCxnSpPr/>
          <p:nvPr/>
        </p:nvCxnSpPr>
        <p:spPr>
          <a:xfrm flipV="1">
            <a:off x="4420639" y="2603695"/>
            <a:ext cx="0" cy="3612877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连接符 274"/>
          <p:cNvCxnSpPr/>
          <p:nvPr/>
        </p:nvCxnSpPr>
        <p:spPr>
          <a:xfrm flipV="1">
            <a:off x="3810000" y="2606384"/>
            <a:ext cx="0" cy="166437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接连接符 275"/>
          <p:cNvCxnSpPr/>
          <p:nvPr/>
        </p:nvCxnSpPr>
        <p:spPr>
          <a:xfrm flipV="1">
            <a:off x="3854261" y="2295146"/>
            <a:ext cx="0" cy="166437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直接连接符 276"/>
          <p:cNvCxnSpPr/>
          <p:nvPr/>
        </p:nvCxnSpPr>
        <p:spPr>
          <a:xfrm flipV="1">
            <a:off x="4010080" y="2295145"/>
            <a:ext cx="0" cy="166437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接连接符 277"/>
          <p:cNvCxnSpPr/>
          <p:nvPr/>
        </p:nvCxnSpPr>
        <p:spPr>
          <a:xfrm flipV="1">
            <a:off x="4190439" y="2295145"/>
            <a:ext cx="0" cy="166437"/>
          </a:xfrm>
          <a:prstGeom prst="line">
            <a:avLst/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接连接符 278"/>
          <p:cNvCxnSpPr/>
          <p:nvPr/>
        </p:nvCxnSpPr>
        <p:spPr>
          <a:xfrm flipH="1" flipV="1">
            <a:off x="4195147" y="2461583"/>
            <a:ext cx="129253" cy="113477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接连接符 279"/>
          <p:cNvCxnSpPr/>
          <p:nvPr/>
        </p:nvCxnSpPr>
        <p:spPr>
          <a:xfrm flipH="1" flipV="1">
            <a:off x="3996027" y="2450989"/>
            <a:ext cx="61673" cy="138387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连接符 280"/>
          <p:cNvCxnSpPr/>
          <p:nvPr/>
        </p:nvCxnSpPr>
        <p:spPr>
          <a:xfrm flipV="1">
            <a:off x="3810000" y="2440589"/>
            <a:ext cx="45364" cy="138386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1024942" y="2549831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30m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972697" y="3773887"/>
            <a:ext cx="19396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1Km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981379" y="5106572"/>
            <a:ext cx="19396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00" b="1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黑体" pitchFamily="49" charset="-122"/>
              </a:rPr>
              <a:t>2Km</a:t>
            </a:r>
            <a:endParaRPr lang="zh-CN" altLang="en-US" sz="700" b="1" dirty="0" smtClean="0">
              <a:solidFill>
                <a:srgbClr val="000000">
                  <a:lumMod val="85000"/>
                  <a:lumOff val="15000"/>
                </a:srgbClr>
              </a:solidFill>
              <a:ea typeface="黑体" pitchFamily="49" charset="-122"/>
            </a:endParaRPr>
          </a:p>
        </p:txBody>
      </p:sp>
      <p:sp>
        <p:nvSpPr>
          <p:cNvPr id="285" name="矩形 284"/>
          <p:cNvSpPr/>
          <p:nvPr/>
        </p:nvSpPr>
        <p:spPr>
          <a:xfrm>
            <a:off x="6248400" y="4673151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</a:rPr>
              <a:t>Cascade topology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55738" y="3274423"/>
            <a:ext cx="911906" cy="548640"/>
          </a:xfrm>
          <a:custGeom>
            <a:avLst/>
            <a:gdLst>
              <a:gd name="connsiteX0" fmla="*/ 119028 w 911906"/>
              <a:gd name="connsiteY0" fmla="*/ 548640 h 548640"/>
              <a:gd name="connsiteX1" fmla="*/ 14525 w 911906"/>
              <a:gd name="connsiteY1" fmla="*/ 505097 h 548640"/>
              <a:gd name="connsiteX2" fmla="*/ 92902 w 911906"/>
              <a:gd name="connsiteY2" fmla="*/ 400594 h 548640"/>
              <a:gd name="connsiteX3" fmla="*/ 841839 w 911906"/>
              <a:gd name="connsiteY3" fmla="*/ 235131 h 548640"/>
              <a:gd name="connsiteX4" fmla="*/ 867965 w 911906"/>
              <a:gd name="connsiteY4" fmla="*/ 43543 h 548640"/>
              <a:gd name="connsiteX5" fmla="*/ 737336 w 911906"/>
              <a:gd name="connsiteY5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906" h="548640">
                <a:moveTo>
                  <a:pt x="119028" y="548640"/>
                </a:moveTo>
                <a:cubicBezTo>
                  <a:pt x="68953" y="539205"/>
                  <a:pt x="18879" y="529771"/>
                  <a:pt x="14525" y="505097"/>
                </a:cubicBezTo>
                <a:cubicBezTo>
                  <a:pt x="10171" y="480423"/>
                  <a:pt x="-44984" y="445588"/>
                  <a:pt x="92902" y="400594"/>
                </a:cubicBezTo>
                <a:cubicBezTo>
                  <a:pt x="230788" y="355600"/>
                  <a:pt x="712662" y="294639"/>
                  <a:pt x="841839" y="235131"/>
                </a:cubicBezTo>
                <a:cubicBezTo>
                  <a:pt x="971016" y="175623"/>
                  <a:pt x="885382" y="82731"/>
                  <a:pt x="867965" y="43543"/>
                </a:cubicBezTo>
                <a:cubicBezTo>
                  <a:pt x="850548" y="4355"/>
                  <a:pt x="793942" y="2177"/>
                  <a:pt x="737336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93098" y="4533900"/>
            <a:ext cx="911329" cy="602770"/>
          </a:xfrm>
          <a:custGeom>
            <a:avLst/>
            <a:gdLst>
              <a:gd name="connsiteX0" fmla="*/ 78402 w 911329"/>
              <a:gd name="connsiteY0" fmla="*/ 590550 h 602770"/>
              <a:gd name="connsiteX1" fmla="*/ 2202 w 911329"/>
              <a:gd name="connsiteY1" fmla="*/ 590550 h 602770"/>
              <a:gd name="connsiteX2" fmla="*/ 154602 w 911329"/>
              <a:gd name="connsiteY2" fmla="*/ 463550 h 602770"/>
              <a:gd name="connsiteX3" fmla="*/ 815002 w 911329"/>
              <a:gd name="connsiteY3" fmla="*/ 285750 h 602770"/>
              <a:gd name="connsiteX4" fmla="*/ 884852 w 911329"/>
              <a:gd name="connsiteY4" fmla="*/ 107950 h 602770"/>
              <a:gd name="connsiteX5" fmla="*/ 592752 w 911329"/>
              <a:gd name="connsiteY5" fmla="*/ 25400 h 602770"/>
              <a:gd name="connsiteX6" fmla="*/ 478452 w 911329"/>
              <a:gd name="connsiteY6" fmla="*/ 0 h 6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329" h="602770">
                <a:moveTo>
                  <a:pt x="78402" y="590550"/>
                </a:moveTo>
                <a:cubicBezTo>
                  <a:pt x="33952" y="601133"/>
                  <a:pt x="-10498" y="611717"/>
                  <a:pt x="2202" y="590550"/>
                </a:cubicBezTo>
                <a:cubicBezTo>
                  <a:pt x="14902" y="569383"/>
                  <a:pt x="19135" y="514350"/>
                  <a:pt x="154602" y="463550"/>
                </a:cubicBezTo>
                <a:cubicBezTo>
                  <a:pt x="290069" y="412750"/>
                  <a:pt x="693294" y="345017"/>
                  <a:pt x="815002" y="285750"/>
                </a:cubicBezTo>
                <a:cubicBezTo>
                  <a:pt x="936710" y="226483"/>
                  <a:pt x="921894" y="151342"/>
                  <a:pt x="884852" y="107950"/>
                </a:cubicBezTo>
                <a:cubicBezTo>
                  <a:pt x="847810" y="64558"/>
                  <a:pt x="660485" y="43392"/>
                  <a:pt x="592752" y="25400"/>
                </a:cubicBezTo>
                <a:cubicBezTo>
                  <a:pt x="525019" y="7408"/>
                  <a:pt x="501735" y="3704"/>
                  <a:pt x="478452" y="0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6012160" y="5445224"/>
            <a:ext cx="23042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+mn-lt"/>
                <a:ea typeface="黑体" pitchFamily="49" charset="-122"/>
              </a:rPr>
              <a:t>WR CERN: 1ns</a:t>
            </a:r>
            <a:endParaRPr lang="zh-CN" altLang="en-US" sz="2000" b="1" dirty="0" smtClean="0">
              <a:solidFill>
                <a:srgbClr val="FF0000"/>
              </a:solidFill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84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Example Showers</a:t>
            </a:r>
            <a:endParaRPr lang="zh-CN" altLang="en-US" dirty="0"/>
          </a:p>
        </p:txBody>
      </p:sp>
      <p:pic>
        <p:nvPicPr>
          <p:cNvPr id="4" name="Picture 6" descr="KM2A 1st eve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5484515" cy="27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ev170610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862165"/>
            <a:ext cx="5286025" cy="2970746"/>
          </a:xfrm>
          <a:prstGeom prst="rect">
            <a:avLst/>
          </a:prstGeom>
        </p:spPr>
      </p:pic>
      <p:pic>
        <p:nvPicPr>
          <p:cNvPr id="6" name="Picture 6" descr="event26-1"/>
          <p:cNvPicPr>
            <a:picLocks noChangeAspect="1" noChangeArrowheads="1"/>
          </p:cNvPicPr>
          <p:nvPr/>
        </p:nvPicPr>
        <p:blipFill>
          <a:blip r:embed="rId4" cstate="print"/>
          <a:srcRect b="29254"/>
          <a:stretch>
            <a:fillRect/>
          </a:stretch>
        </p:blipFill>
        <p:spPr>
          <a:xfrm>
            <a:off x="6084168" y="3869233"/>
            <a:ext cx="2841625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5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Major Scientific </a:t>
            </a:r>
            <a:r>
              <a:rPr lang="en-US" altLang="zh-CN" b="1" dirty="0"/>
              <a:t>G</a:t>
            </a:r>
            <a:r>
              <a:rPr lang="en-US" altLang="zh-CN" b="1" dirty="0" smtClean="0"/>
              <a:t>oals</a:t>
            </a:r>
            <a:endParaRPr lang="en-US" altLang="zh-CN" b="1" dirty="0"/>
          </a:p>
        </p:txBody>
      </p:sp>
      <p:sp>
        <p:nvSpPr>
          <p:cNvPr id="297987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b="1" dirty="0" smtClean="0"/>
              <a:t>Origin of GCRs</a:t>
            </a:r>
          </a:p>
          <a:p>
            <a:pPr lvl="1">
              <a:lnSpc>
                <a:spcPct val="90000"/>
              </a:lnSpc>
            </a:pPr>
            <a:r>
              <a:rPr lang="en-US" altLang="zh-CN" b="1" dirty="0" smtClean="0"/>
              <a:t>Searching </a:t>
            </a:r>
            <a:r>
              <a:rPr lang="en-US" altLang="zh-CN" b="1" dirty="0"/>
              <a:t>for </a:t>
            </a:r>
            <a:r>
              <a:rPr lang="en-US" altLang="zh-CN" b="1" dirty="0" smtClean="0"/>
              <a:t>GCR sources by measuring SED with an unprecedented sensitivity of 1% Crab unit at 50 </a:t>
            </a:r>
            <a:r>
              <a:rPr lang="en-US" altLang="zh-CN" b="1" dirty="0" err="1" smtClean="0"/>
              <a:t>TeV</a:t>
            </a:r>
            <a:endParaRPr lang="en-US" altLang="zh-CN" b="1" dirty="0" smtClean="0"/>
          </a:p>
          <a:p>
            <a:pPr lvl="1">
              <a:lnSpc>
                <a:spcPct val="90000"/>
              </a:lnSpc>
            </a:pPr>
            <a:r>
              <a:rPr lang="en-US" altLang="zh-CN" b="1" dirty="0"/>
              <a:t>Energy spectra for individual compositions with energy from 10 </a:t>
            </a:r>
            <a:r>
              <a:rPr lang="en-US" altLang="zh-CN" b="1" dirty="0" err="1"/>
              <a:t>TeV</a:t>
            </a:r>
            <a:r>
              <a:rPr lang="en-US" altLang="zh-CN" b="1" dirty="0"/>
              <a:t> to 1</a:t>
            </a:r>
            <a:r>
              <a:rPr lang="zh-CN" altLang="en-US" b="1" dirty="0"/>
              <a:t> </a:t>
            </a:r>
            <a:r>
              <a:rPr lang="en-US" altLang="zh-CN" b="1" dirty="0" err="1"/>
              <a:t>EeV</a:t>
            </a:r>
            <a:r>
              <a:rPr lang="en-US" altLang="zh-CN" b="1" dirty="0"/>
              <a:t>, where the spectrum knees are </a:t>
            </a:r>
            <a:r>
              <a:rPr lang="en-US" altLang="zh-CN" b="1" dirty="0" smtClean="0"/>
              <a:t>located</a:t>
            </a:r>
          </a:p>
          <a:p>
            <a:pPr>
              <a:lnSpc>
                <a:spcPct val="90000"/>
              </a:lnSpc>
            </a:pPr>
            <a:r>
              <a:rPr lang="en-US" altLang="zh-CN" b="1" dirty="0" smtClean="0"/>
              <a:t>Gamma ray astronomy</a:t>
            </a:r>
          </a:p>
          <a:p>
            <a:pPr lvl="1">
              <a:lnSpc>
                <a:spcPct val="90000"/>
              </a:lnSpc>
            </a:pPr>
            <a:r>
              <a:rPr lang="en-US" altLang="zh-CN" b="1" dirty="0"/>
              <a:t>Searching for </a:t>
            </a:r>
            <a:r>
              <a:rPr lang="en-US" altLang="zh-CN" b="1" dirty="0" err="1"/>
              <a:t>TeV</a:t>
            </a:r>
            <a:r>
              <a:rPr lang="en-US" altLang="zh-CN" b="1" dirty="0"/>
              <a:t> gamma sources, especially extended and transient ones, with an unprecedented  survey sensitivity of 1% Crab unit at 3TeV</a:t>
            </a:r>
            <a:r>
              <a:rPr lang="en-US" altLang="zh-CN" b="1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CN" b="1" dirty="0" smtClean="0"/>
              <a:t>New physics frontier:</a:t>
            </a:r>
          </a:p>
          <a:p>
            <a:pPr lvl="1">
              <a:lnSpc>
                <a:spcPct val="90000"/>
              </a:lnSpc>
            </a:pPr>
            <a:r>
              <a:rPr lang="en-US" altLang="zh-CN" b="1" dirty="0" smtClean="0"/>
              <a:t>dark matter, Lorentz invariance, new physics beyond LHC energy, </a:t>
            </a:r>
            <a:r>
              <a:rPr lang="en-US" altLang="zh-CN" b="1" dirty="0" err="1" smtClean="0"/>
              <a:t>etc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59952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mpare-ev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2115"/>
            <a:ext cx="3713800" cy="36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Event </a:t>
            </a:r>
            <a:r>
              <a:rPr lang="en-US" altLang="zh-CN" b="1" dirty="0" smtClean="0"/>
              <a:t>Rate and Moon Shadow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Event rate agrees with MC and </a:t>
            </a:r>
            <a:r>
              <a:rPr lang="en-US" altLang="zh-CN" dirty="0" smtClean="0"/>
              <a:t>ARGO-YBJ</a:t>
            </a:r>
          </a:p>
          <a:p>
            <a:r>
              <a:rPr lang="en-US" altLang="zh-CN" dirty="0" smtClean="0"/>
              <a:t>Observed moon shadow by 5.8</a:t>
            </a:r>
            <a:r>
              <a:rPr lang="el-GR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2 years.</a:t>
            </a:r>
            <a:endParaRPr lang="zh-CN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88" y="3140968"/>
            <a:ext cx="5571931" cy="358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42" y="3429000"/>
            <a:ext cx="6385754" cy="34040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N</a:t>
            </a:r>
            <a:r>
              <a:rPr lang="el-GR" altLang="zh-CN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="1" dirty="0" smtClean="0"/>
              <a:t> purity &gt; 97%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0899" y="1272317"/>
            <a:ext cx="5105517" cy="23006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36" y="1268760"/>
            <a:ext cx="2417741" cy="26896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958423"/>
            <a:ext cx="2401796" cy="2710938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104" y="4941168"/>
            <a:ext cx="2818656" cy="46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/>
              <a:t>Soil density 2 g/cm</a:t>
            </a:r>
            <a:r>
              <a:rPr lang="en-US" altLang="zh-CN" sz="2400" b="1" baseline="30000" dirty="0" smtClean="0"/>
              <a:t>3</a:t>
            </a:r>
            <a:endParaRPr lang="zh-CN" alt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7769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Long-term Stability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7907300" cy="4176464"/>
          </a:xfr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323528" y="1196752"/>
            <a:ext cx="822960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2%/year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17.8% in 10 years if the signal attenuates exponentially</a:t>
            </a:r>
            <a:endParaRPr lang="en-US" altLang="zh-CN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MD Water Temperature</a:t>
            </a:r>
            <a:endParaRPr lang="zh-CN" altLang="en-US" b="1" dirty="0"/>
          </a:p>
        </p:txBody>
      </p:sp>
      <p:pic>
        <p:nvPicPr>
          <p:cNvPr id="4" name="内容占位符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700" y="1772816"/>
            <a:ext cx="5110796" cy="2154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950" y="4221088"/>
            <a:ext cx="5044546" cy="21737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3475639" cy="2232248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2267744" y="3969060"/>
            <a:ext cx="2124236" cy="1764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987824" y="5913276"/>
            <a:ext cx="1404156" cy="49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" y="1577358"/>
            <a:ext cx="3683979" cy="234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2"/>
          <p:cNvSpPr txBox="1">
            <a:spLocks/>
          </p:cNvSpPr>
          <p:nvPr/>
        </p:nvSpPr>
        <p:spPr>
          <a:xfrm>
            <a:off x="1538116" y="2060848"/>
            <a:ext cx="1008112" cy="3806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0-4.2m</a:t>
            </a:r>
          </a:p>
        </p:txBody>
      </p:sp>
    </p:spTree>
    <p:extLst>
      <p:ext uri="{BB962C8B-B14F-4D97-AF65-F5344CB8AC3E}">
        <p14:creationId xmlns:p14="http://schemas.microsoft.com/office/powerpoint/2010/main" val="42148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err="1" smtClean="0"/>
              <a:t>P+He</a:t>
            </a:r>
            <a:r>
              <a:rPr lang="en-US" altLang="zh-CN" b="1" dirty="0" smtClean="0"/>
              <a:t> Spectrum by WFCTA prototype and ARGO-YBJ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643" y="1999381"/>
            <a:ext cx="64027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1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IMG_20150716_1636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709" y="2504606"/>
            <a:ext cx="3341787" cy="14074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/>
              <a:t>Activities @LHAASO</a:t>
            </a:r>
            <a:r>
              <a:rPr lang="zh-CN" altLang="en-US" sz="4800" b="1" dirty="0" smtClean="0"/>
              <a:t> </a:t>
            </a:r>
            <a:r>
              <a:rPr lang="en-US" altLang="zh-CN" sz="4800" b="1" dirty="0"/>
              <a:t>s</a:t>
            </a:r>
            <a:r>
              <a:rPr lang="en-US" altLang="zh-CN" sz="4800" b="1" dirty="0" smtClean="0"/>
              <a:t>ite</a:t>
            </a:r>
            <a:endParaRPr lang="zh-CN" altLang="en-US" sz="48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4381611"/>
            <a:ext cx="5566054" cy="2359757"/>
          </a:xfrm>
          <a:prstGeom prst="rect">
            <a:avLst/>
          </a:prstGeom>
        </p:spPr>
      </p:pic>
      <p:sp>
        <p:nvSpPr>
          <p:cNvPr id="5" name="副标题 2"/>
          <p:cNvSpPr txBox="1">
            <a:spLocks/>
          </p:cNvSpPr>
          <p:nvPr/>
        </p:nvSpPr>
        <p:spPr>
          <a:xfrm>
            <a:off x="251520" y="6225921"/>
            <a:ext cx="5184576" cy="399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Mt. </a:t>
            </a:r>
            <a:r>
              <a:rPr lang="en-US" altLang="zh-CN" sz="1800" dirty="0" err="1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Haizi</a:t>
            </a:r>
            <a:r>
              <a:rPr lang="en-US" altLang="zh-CN" sz="1800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 (4410 m </a:t>
            </a:r>
            <a:r>
              <a:rPr lang="en-US" altLang="zh-CN" sz="1800" dirty="0" err="1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a.s.l</a:t>
            </a:r>
            <a:r>
              <a:rPr lang="en-US" altLang="zh-CN" sz="1800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.), Sichuan, China, July 2015</a:t>
            </a:r>
            <a:endParaRPr lang="zh-CN" altLang="en-US" sz="1800" dirty="0">
              <a:solidFill>
                <a:srgbClr val="8064A2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94709" y="3931826"/>
            <a:ext cx="3341787" cy="2824993"/>
            <a:chOff x="5004048" y="3883767"/>
            <a:chExt cx="3341787" cy="2824993"/>
          </a:xfrm>
        </p:grpSpPr>
        <p:pic>
          <p:nvPicPr>
            <p:cNvPr id="6" name="图片 5" descr="IMG_20150710_15373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3883767"/>
              <a:ext cx="2115123" cy="2824993"/>
            </a:xfrm>
            <a:prstGeom prst="rect">
              <a:avLst/>
            </a:prstGeom>
          </p:spPr>
        </p:pic>
        <p:pic>
          <p:nvPicPr>
            <p:cNvPr id="7" name="图片 6" descr="IMG_20150716_11303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220" y="5083654"/>
              <a:ext cx="1216307" cy="1624519"/>
            </a:xfrm>
            <a:prstGeom prst="rect">
              <a:avLst/>
            </a:prstGeom>
          </p:spPr>
        </p:pic>
        <p:pic>
          <p:nvPicPr>
            <p:cNvPr id="8" name="图片 7" descr="IMG_20150716_113154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20220" y="3885215"/>
              <a:ext cx="1225615" cy="1353642"/>
            </a:xfrm>
            <a:prstGeom prst="rect">
              <a:avLst/>
            </a:prstGeom>
          </p:spPr>
        </p:pic>
      </p:grpSp>
      <p:sp>
        <p:nvSpPr>
          <p:cNvPr id="10" name="副标题 2"/>
          <p:cNvSpPr txBox="1">
            <a:spLocks/>
          </p:cNvSpPr>
          <p:nvPr/>
        </p:nvSpPr>
        <p:spPr>
          <a:xfrm>
            <a:off x="6084168" y="6270179"/>
            <a:ext cx="2880320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Deep geo-survey, July 2015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84108" y="2597772"/>
            <a:ext cx="4178712" cy="1761598"/>
            <a:chOff x="107504" y="3329052"/>
            <a:chExt cx="2269134" cy="956587"/>
          </a:xfrm>
        </p:grpSpPr>
        <p:pic>
          <p:nvPicPr>
            <p:cNvPr id="11" name="图片 10" descr="20150716_16260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7504" y="3329052"/>
              <a:ext cx="1959275" cy="956587"/>
            </a:xfrm>
            <a:prstGeom prst="rect">
              <a:avLst/>
            </a:prstGeom>
          </p:spPr>
        </p:pic>
        <p:pic>
          <p:nvPicPr>
            <p:cNvPr id="12" name="内容占位符 3" descr="20150716_162304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47665" y="3329052"/>
              <a:ext cx="828973" cy="952801"/>
            </a:xfrm>
            <a:prstGeom prst="rect">
              <a:avLst/>
            </a:prstGeom>
          </p:spPr>
        </p:pic>
      </p:grpSp>
      <p:pic>
        <p:nvPicPr>
          <p:cNvPr id="15" name="内容占位符 3" descr="IMG_20150612_13482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9" y="2504606"/>
            <a:ext cx="1389590" cy="1855959"/>
          </a:xfrm>
          <a:prstGeom prst="rect">
            <a:avLst/>
          </a:prstGeom>
        </p:spPr>
      </p:pic>
      <p:sp>
        <p:nvSpPr>
          <p:cNvPr id="16" name="副标题 2"/>
          <p:cNvSpPr txBox="1">
            <a:spLocks/>
          </p:cNvSpPr>
          <p:nvPr/>
        </p:nvSpPr>
        <p:spPr>
          <a:xfrm>
            <a:off x="6380191" y="2584546"/>
            <a:ext cx="2368043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Site boundary survey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4513044" y="2584546"/>
            <a:ext cx="1091502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MD sites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9" name="副标题 2"/>
          <p:cNvSpPr txBox="1">
            <a:spLocks/>
          </p:cNvSpPr>
          <p:nvPr/>
        </p:nvSpPr>
        <p:spPr>
          <a:xfrm>
            <a:off x="751625" y="2669779"/>
            <a:ext cx="1536853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err="1" smtClean="0">
                <a:solidFill>
                  <a:srgbClr val="FF0000"/>
                </a:solidFill>
              </a:rPr>
              <a:t>Meteo</a:t>
            </a:r>
            <a:r>
              <a:rPr lang="en-US" altLang="zh-CN" sz="1800" dirty="0">
                <a:solidFill>
                  <a:srgbClr val="FF0000"/>
                </a:solidFill>
              </a:rPr>
              <a:t>-</a:t>
            </a:r>
            <a:r>
              <a:rPr lang="en-US" altLang="zh-CN" sz="1800" dirty="0" smtClean="0">
                <a:solidFill>
                  <a:srgbClr val="FF0000"/>
                </a:solidFill>
              </a:rPr>
              <a:t>station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0" name="副标题 2"/>
          <p:cNvSpPr txBox="1">
            <a:spLocks/>
          </p:cNvSpPr>
          <p:nvPr/>
        </p:nvSpPr>
        <p:spPr>
          <a:xfrm>
            <a:off x="2978976" y="2669779"/>
            <a:ext cx="1235980" cy="399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200" dirty="0" smtClean="0">
                <a:solidFill>
                  <a:srgbClr val="FF0000"/>
                </a:solidFill>
              </a:rPr>
              <a:t>Soil-temperature measurement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5040560"/>
          </a:xfrm>
        </p:spPr>
        <p:txBody>
          <a:bodyPr>
            <a:normAutofit/>
          </a:bodyPr>
          <a:lstStyle/>
          <a:p>
            <a:r>
              <a:rPr lang="en-US" b="1" dirty="0"/>
              <a:t>The LHAASO is designed to fulfill the physical goals in gamma ray astronomy and cosmic ray </a:t>
            </a:r>
            <a:r>
              <a:rPr lang="en-US" b="1" dirty="0" smtClean="0"/>
              <a:t>physics</a:t>
            </a:r>
          </a:p>
          <a:p>
            <a:r>
              <a:rPr lang="en-US" b="1" dirty="0" smtClean="0"/>
              <a:t>Prototype arrays </a:t>
            </a:r>
            <a:r>
              <a:rPr lang="en-US" b="1" dirty="0"/>
              <a:t>of </a:t>
            </a:r>
            <a:r>
              <a:rPr lang="en-US" b="1" dirty="0" smtClean="0"/>
              <a:t>~1</a:t>
            </a:r>
            <a:r>
              <a:rPr lang="en-US" b="1" dirty="0"/>
              <a:t>% LHAASO </a:t>
            </a:r>
            <a:r>
              <a:rPr lang="en-US" b="1" dirty="0" smtClean="0"/>
              <a:t>have been in operation </a:t>
            </a:r>
            <a:r>
              <a:rPr lang="en-US" b="1" dirty="0"/>
              <a:t>at </a:t>
            </a:r>
            <a:r>
              <a:rPr lang="en-US" b="1" dirty="0" smtClean="0"/>
              <a:t>YBJ for more than 2 years</a:t>
            </a:r>
          </a:p>
          <a:p>
            <a:r>
              <a:rPr lang="en-US" altLang="zh-CN" b="1" dirty="0"/>
              <a:t>LHAASO infrastructure construction has </a:t>
            </a:r>
            <a:r>
              <a:rPr lang="en-US" altLang="zh-CN" b="1" dirty="0" smtClean="0"/>
              <a:t>started </a:t>
            </a:r>
            <a:r>
              <a:rPr lang="en-US" altLang="zh-CN" b="1" dirty="0"/>
              <a:t>at  Mt. </a:t>
            </a:r>
            <a:r>
              <a:rPr lang="en-US" altLang="zh-CN" b="1" dirty="0" err="1"/>
              <a:t>Haizi</a:t>
            </a:r>
            <a:r>
              <a:rPr lang="en-US" altLang="zh-CN" b="1" dirty="0"/>
              <a:t>, Sichuan, </a:t>
            </a:r>
            <a:r>
              <a:rPr lang="en-US" altLang="zh-CN" b="1" dirty="0" smtClean="0"/>
              <a:t>China</a:t>
            </a:r>
          </a:p>
          <a:p>
            <a:r>
              <a:rPr lang="en-US" altLang="zh-CN" b="1" dirty="0" smtClean="0"/>
              <a:t>¼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LHAASO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is expected to produce data in 2018.</a:t>
            </a:r>
            <a:endParaRPr lang="en-US" altLang="zh-CN" b="1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Summary and outlook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0163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LHAASO</a:t>
            </a:r>
            <a:r>
              <a:rPr lang="zh-CN" altLang="en-US" b="1" dirty="0" smtClean="0"/>
              <a:t>观测、测控基地施工现场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2" y="4279832"/>
            <a:ext cx="4536504" cy="254469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" y="1230205"/>
            <a:ext cx="5400600" cy="30293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" y="4275006"/>
            <a:ext cx="4569749" cy="2563343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5486609" y="2060848"/>
            <a:ext cx="3644197" cy="2016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600" b="1" dirty="0" smtClean="0"/>
              <a:t>这里没有宝</a:t>
            </a:r>
            <a:r>
              <a:rPr lang="en-US" altLang="zh-CN" sz="2600" b="1" dirty="0" smtClean="0"/>
              <a:t>-</a:t>
            </a:r>
            <a:r>
              <a:rPr lang="zh-CN" altLang="en-US" sz="2600" b="1" dirty="0" smtClean="0"/>
              <a:t>马</a:t>
            </a:r>
            <a:endParaRPr lang="en-US" altLang="zh-CN" sz="2600" b="1" dirty="0" smtClean="0"/>
          </a:p>
          <a:p>
            <a:pPr marL="0" indent="0">
              <a:buNone/>
            </a:pPr>
            <a:r>
              <a:rPr lang="zh-CN" altLang="en-US" sz="2600" b="1" dirty="0"/>
              <a:t>这里</a:t>
            </a:r>
            <a:r>
              <a:rPr lang="zh-CN" altLang="en-US" sz="2600" b="1" dirty="0" smtClean="0"/>
              <a:t>没有奥运</a:t>
            </a:r>
            <a:endParaRPr lang="en-US" altLang="zh-CN" sz="2600" b="1" dirty="0" smtClean="0"/>
          </a:p>
          <a:p>
            <a:pPr marL="0" indent="0">
              <a:buNone/>
            </a:pPr>
            <a:r>
              <a:rPr lang="zh-CN" altLang="en-US" sz="2600" b="1" dirty="0" smtClean="0"/>
              <a:t>这里是追逐梦想的地方</a:t>
            </a:r>
            <a:endParaRPr lang="en-US" altLang="zh-CN" sz="2600" b="1" dirty="0" smtClean="0"/>
          </a:p>
          <a:p>
            <a:pPr marL="0" indent="0" algn="r">
              <a:buNone/>
            </a:pPr>
            <a:endParaRPr lang="en-US" altLang="zh-CN" sz="1600" b="1" dirty="0" smtClean="0"/>
          </a:p>
          <a:p>
            <a:pPr marL="0" indent="0" algn="r">
              <a:buNone/>
            </a:pPr>
            <a:r>
              <a:rPr lang="en-US" altLang="zh-CN" sz="1600" b="1" dirty="0" smtClean="0"/>
              <a:t>—LHAASO</a:t>
            </a:r>
            <a:r>
              <a:rPr lang="zh-CN" altLang="en-US" sz="1600" b="1" dirty="0" smtClean="0"/>
              <a:t>基建工程师来自前方的报道    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3604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 noChangeAspect="1"/>
          </p:cNvGrpSpPr>
          <p:nvPr/>
        </p:nvGrpSpPr>
        <p:grpSpPr bwMode="auto">
          <a:xfrm>
            <a:off x="3059832" y="2204864"/>
            <a:ext cx="6049054" cy="4537249"/>
            <a:chOff x="0" y="0"/>
            <a:chExt cx="5760" cy="4320"/>
          </a:xfrm>
        </p:grpSpPr>
        <p:grpSp>
          <p:nvGrpSpPr>
            <p:cNvPr id="4" name="Group 10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669707" name="Picture 11" descr="图片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</p:spPr>
          </p:pic>
          <p:sp>
            <p:nvSpPr>
              <p:cNvPr id="669708" name="Line 12"/>
              <p:cNvSpPr>
                <a:spLocks noChangeAspect="1" noChangeShapeType="1"/>
              </p:cNvSpPr>
              <p:nvPr/>
            </p:nvSpPr>
            <p:spPr bwMode="auto">
              <a:xfrm>
                <a:off x="3061" y="340"/>
                <a:ext cx="0" cy="33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zh-CN" altLang="en-US" sz="4400" b="1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669709" name="AutoShape 13"/>
            <p:cNvSpPr>
              <a:spLocks noChangeAspect="1" noChangeArrowheads="1"/>
            </p:cNvSpPr>
            <p:nvPr/>
          </p:nvSpPr>
          <p:spPr bwMode="auto">
            <a:xfrm>
              <a:off x="1565" y="436"/>
              <a:ext cx="1315" cy="317"/>
            </a:xfrm>
            <a:prstGeom prst="wedgeRoundRectCallout">
              <a:avLst>
                <a:gd name="adj1" fmla="val 62394"/>
                <a:gd name="adj2" fmla="val 61356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 smtClean="0">
                  <a:solidFill>
                    <a:srgbClr val="FF3300"/>
                  </a:solidFill>
                  <a:latin typeface="Arial" charset="0"/>
                </a:rPr>
                <a:t>LHAASO</a:t>
              </a:r>
            </a:p>
          </p:txBody>
        </p:sp>
      </p:grpSp>
      <p:sp>
        <p:nvSpPr>
          <p:cNvPr id="669711" name="Rectangle 15"/>
          <p:cNvSpPr>
            <a:spLocks/>
          </p:cNvSpPr>
          <p:nvPr/>
        </p:nvSpPr>
        <p:spPr bwMode="auto">
          <a:xfrm>
            <a:off x="0" y="1988840"/>
            <a:ext cx="3851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itchFamily="2" charset="2"/>
              </a:rPr>
              <a:t>HE: near </a:t>
            </a:r>
            <a:r>
              <a:rPr lang="en-US" altLang="zh-CN" sz="2800" b="1" dirty="0" err="1" smtClean="0">
                <a:solidFill>
                  <a:srgbClr val="000000"/>
                </a:solidFill>
                <a:sym typeface="Wingdings" pitchFamily="2" charset="2"/>
              </a:rPr>
              <a:t>Xmax</a:t>
            </a:r>
            <a:r>
              <a:rPr lang="en-US" altLang="zh-CN" sz="2800" b="1" dirty="0" smtClean="0">
                <a:solidFill>
                  <a:srgbClr val="000000"/>
                </a:solidFill>
                <a:sym typeface="Wingdings" pitchFamily="2" charset="2"/>
              </a:rPr>
              <a:t> lower fluctuation, better </a:t>
            </a:r>
            <a:r>
              <a:rPr lang="en-US" altLang="zh-CN" sz="2800" b="1" dirty="0" smtClean="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zh-CN" sz="2800" b="1" baseline="-25000" dirty="0" smtClean="0">
                <a:solidFill>
                  <a:srgbClr val="000000"/>
                </a:solidFill>
                <a:sym typeface="Symbol" pitchFamily="18" charset="2"/>
              </a:rPr>
              <a:t>E</a:t>
            </a:r>
            <a:endParaRPr lang="en-US" altLang="en-US" sz="2800" b="1" baseline="-25000" dirty="0" smtClean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2771801" y="2996953"/>
            <a:ext cx="3384376" cy="7920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CN" altLang="en-US" sz="4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9712" name="Rectangle 16"/>
          <p:cNvSpPr>
            <a:spLocks/>
          </p:cNvSpPr>
          <p:nvPr/>
        </p:nvSpPr>
        <p:spPr bwMode="auto">
          <a:xfrm>
            <a:off x="0" y="5156200"/>
            <a:ext cx="39243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n-US" altLang="zh-CN" sz="2800" b="1" dirty="0" smtClean="0">
                <a:solidFill>
                  <a:srgbClr val="000000"/>
                </a:solidFill>
              </a:rPr>
              <a:t>Lower E</a:t>
            </a:r>
            <a:r>
              <a:rPr lang="en-US" altLang="zh-CN" sz="2800" b="1" baseline="-25000" dirty="0" smtClean="0">
                <a:solidFill>
                  <a:srgbClr val="000000"/>
                </a:solidFill>
              </a:rPr>
              <a:t>th </a:t>
            </a:r>
            <a:r>
              <a:rPr lang="en-US" altLang="zh-CN" sz="2800" b="1" dirty="0" smtClean="0">
                <a:solidFill>
                  <a:srgbClr val="000000"/>
                </a:solidFill>
                <a:sym typeface="Wingdings" pitchFamily="2" charset="2"/>
              </a:rPr>
              <a:t>deeper, more sources</a:t>
            </a:r>
          </a:p>
        </p:txBody>
      </p:sp>
      <p:sp>
        <p:nvSpPr>
          <p:cNvPr id="669714" name="Line 18"/>
          <p:cNvSpPr>
            <a:spLocks noChangeShapeType="1"/>
          </p:cNvSpPr>
          <p:nvPr/>
        </p:nvSpPr>
        <p:spPr bwMode="auto">
          <a:xfrm flipV="1">
            <a:off x="2699792" y="5517232"/>
            <a:ext cx="3528293" cy="28870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CN" altLang="en-US" sz="4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Measurement of air showers</a:t>
            </a:r>
            <a:br>
              <a:rPr lang="en-US" altLang="zh-CN" b="1" dirty="0" smtClean="0"/>
            </a:br>
            <a:r>
              <a:rPr lang="en-US" altLang="zh-CN" b="1" dirty="0" smtClean="0"/>
              <a:t>at high altitude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7969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11" grpId="0"/>
      <p:bldP spid="669713" grpId="0" animBg="1"/>
      <p:bldP spid="669712" grpId="0"/>
      <p:bldP spid="6697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5155451"/>
            <a:ext cx="2476653" cy="16579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57192"/>
            <a:ext cx="3023656" cy="17008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1" y="5155452"/>
            <a:ext cx="2768369" cy="1702548"/>
          </a:xfrm>
          <a:prstGeom prst="rect">
            <a:avLst/>
          </a:prstGeom>
        </p:spPr>
      </p:pic>
      <p:sp>
        <p:nvSpPr>
          <p:cNvPr id="568322" name="Rectangl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6588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Hybrid Detection </a:t>
            </a:r>
            <a:r>
              <a:rPr lang="en-US" altLang="zh-CN" sz="2800" b="1" dirty="0"/>
              <a:t>of Extensive Air </a:t>
            </a:r>
            <a:r>
              <a:rPr lang="en-US" altLang="zh-CN" sz="2800" b="1" dirty="0" smtClean="0"/>
              <a:t>Showers by LHAASO</a:t>
            </a:r>
            <a:endParaRPr lang="en-US" altLang="zh-CN" sz="2800" b="1" dirty="0"/>
          </a:p>
        </p:txBody>
      </p:sp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8890" y="715814"/>
            <a:ext cx="5351462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直接箭头连接符 13"/>
          <p:cNvCxnSpPr/>
          <p:nvPr/>
        </p:nvCxnSpPr>
        <p:spPr>
          <a:xfrm flipH="1">
            <a:off x="5377731" y="4221088"/>
            <a:ext cx="58365" cy="20162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4427984" y="3933056"/>
            <a:ext cx="576064" cy="23042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5868144" y="3933056"/>
            <a:ext cx="1512168" cy="16561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2050703" y="3501008"/>
            <a:ext cx="1153146" cy="25922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2050703" y="3284984"/>
            <a:ext cx="4681538" cy="28083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4067944" y="4005064"/>
            <a:ext cx="3312368" cy="15841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12"/>
          <p:cNvSpPr txBox="1"/>
          <p:nvPr/>
        </p:nvSpPr>
        <p:spPr>
          <a:xfrm>
            <a:off x="35496" y="4233862"/>
            <a:ext cx="194421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telescopes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1024 pixels each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10"/>
          <p:cNvSpPr txBox="1"/>
          <p:nvPr/>
        </p:nvSpPr>
        <p:spPr>
          <a:xfrm>
            <a:off x="2483768" y="5927246"/>
            <a:ext cx="151216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11"/>
          <p:cNvSpPr txBox="1"/>
          <p:nvPr/>
        </p:nvSpPr>
        <p:spPr>
          <a:xfrm>
            <a:off x="7887798" y="4509120"/>
            <a:ext cx="125620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cells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5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Sensitivity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 gamma ray sources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Integral: 1% Crab unit @3TeV &amp; 50TeV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2" y="2938945"/>
            <a:ext cx="4280971" cy="3586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938945"/>
            <a:ext cx="5041408" cy="3586399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1187624" y="2636912"/>
            <a:ext cx="6715472" cy="617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b="1" dirty="0" smtClean="0">
                <a:solidFill>
                  <a:prstClr val="black"/>
                </a:solidFill>
              </a:rPr>
              <a:t>Integral                                  differential</a:t>
            </a:r>
          </a:p>
        </p:txBody>
      </p:sp>
    </p:spTree>
    <p:extLst>
      <p:ext uri="{BB962C8B-B14F-4D97-AF65-F5344CB8AC3E}">
        <p14:creationId xmlns:p14="http://schemas.microsoft.com/office/powerpoint/2010/main" val="425937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0" y="3246764"/>
            <a:ext cx="4969514" cy="349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200" b="1" dirty="0" smtClean="0"/>
              <a:t>LHAASO performances to cosmic rays</a:t>
            </a:r>
            <a:endParaRPr lang="zh-CN" altLang="en-US" sz="32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 t="57345" r="12464"/>
          <a:stretch>
            <a:fillRect/>
          </a:stretch>
        </p:blipFill>
        <p:spPr bwMode="auto">
          <a:xfrm>
            <a:off x="4695601" y="1090333"/>
            <a:ext cx="4268887" cy="277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04048" y="3987992"/>
            <a:ext cx="3960440" cy="2719588"/>
            <a:chOff x="179512" y="188640"/>
            <a:chExt cx="4976074" cy="3417012"/>
          </a:xfrm>
        </p:grpSpPr>
        <p:pic>
          <p:nvPicPr>
            <p:cNvPr id="7" name="Picture 1" descr="C:\Users\llma\AppData\Roaming\Tencent\Users\80108933\QQ\WinTemp\RichOle\TY3RW2`6YVRIJ[X(PE76NF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640"/>
              <a:ext cx="4976074" cy="3417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483768" y="1567483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00B0F0"/>
                  </a:solidFill>
                </a:rPr>
                <a:t>Blue: Fe</a:t>
              </a:r>
            </a:p>
            <a:p>
              <a:r>
                <a:rPr lang="en-US" altLang="zh-CN" sz="1600" b="1" dirty="0" smtClean="0">
                  <a:solidFill>
                    <a:srgbClr val="FF0000"/>
                  </a:solidFill>
                </a:rPr>
                <a:t>Red:  P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80801" y="1700808"/>
            <a:ext cx="399119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925" indent="-2889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9113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1920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54088" indent="-2413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84275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rgbClr val="000000"/>
                </a:solidFill>
              </a:rPr>
              <a:t>10 </a:t>
            </a:r>
            <a:r>
              <a:rPr lang="en-US" altLang="zh-CN" b="1" dirty="0" err="1" smtClean="0">
                <a:solidFill>
                  <a:srgbClr val="000000"/>
                </a:solidFill>
              </a:rPr>
              <a:t>TeV</a:t>
            </a:r>
            <a:r>
              <a:rPr lang="en-US" altLang="zh-CN" b="1" dirty="0" smtClean="0">
                <a:solidFill>
                  <a:srgbClr val="000000"/>
                </a:solidFill>
              </a:rPr>
              <a:t> to 1 </a:t>
            </a:r>
            <a:r>
              <a:rPr lang="en-US" altLang="zh-CN" b="1" dirty="0" err="1" smtClean="0">
                <a:solidFill>
                  <a:srgbClr val="000000"/>
                </a:solidFill>
              </a:rPr>
              <a:t>EeV</a:t>
            </a:r>
            <a:endParaRPr lang="en-US" altLang="zh-CN" b="1" dirty="0" smtClean="0">
              <a:solidFill>
                <a:srgbClr val="000000"/>
              </a:solidFill>
            </a:endParaRP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4000 m</a:t>
            </a:r>
            <a:r>
              <a:rPr lang="en-US" altLang="zh-CN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zh-CN" b="1" dirty="0" smtClean="0">
                <a:solidFill>
                  <a:srgbClr val="000000"/>
                </a:solidFill>
              </a:rPr>
              <a:t>sr @ 100 </a:t>
            </a:r>
            <a:r>
              <a:rPr lang="en-US" altLang="zh-CN" b="1" dirty="0" err="1" smtClean="0">
                <a:solidFill>
                  <a:srgbClr val="000000"/>
                </a:solidFill>
              </a:rPr>
              <a:t>TeV</a:t>
            </a:r>
            <a:endParaRPr lang="en-US" altLang="zh-CN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30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39553" y="1412777"/>
          <a:ext cx="8064896" cy="2212614"/>
        </p:xfrm>
        <a:graphic>
          <a:graphicData uri="http://schemas.openxmlformats.org/drawingml/2006/table">
            <a:tbl>
              <a:tblPr/>
              <a:tblGrid>
                <a:gridCol w="1737956"/>
                <a:gridCol w="1054490"/>
                <a:gridCol w="1054490"/>
                <a:gridCol w="1054490"/>
                <a:gridCol w="1054490"/>
                <a:gridCol w="1244883"/>
                <a:gridCol w="864097"/>
              </a:tblGrid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project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LHAASO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Construction </a:t>
                      </a:r>
                      <a:r>
                        <a:rPr lang="en-US" altLang="zh-CN" sz="1800" dirty="0" smtClean="0"/>
                        <a:t>period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（</a:t>
                      </a: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month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）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Capital construction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24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996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 smtClean="0">
                          <a:solidFill>
                            <a:srgbClr val="000000"/>
                          </a:solidFill>
                          <a:latin typeface="宋体"/>
                          <a:ea typeface="+mn-ea"/>
                          <a:cs typeface="+mn-cs"/>
                        </a:rPr>
                        <a:t>Detector production</a:t>
                      </a:r>
                      <a:endParaRPr lang="zh-CN" altLang="zh-CN" sz="1600" b="0" i="0" u="none" strike="noStrike" kern="1200" dirty="0">
                        <a:solidFill>
                          <a:srgbClr val="000000"/>
                        </a:solidFill>
                        <a:latin typeface="宋体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  <a:endParaRPr lang="zh-CN" altLang="zh-CN" sz="1800" b="0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Set</a:t>
                      </a:r>
                      <a:r>
                        <a:rPr lang="en-US" altLang="zh-CN" sz="16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up and test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  <a:endParaRPr lang="zh-CN" sz="18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Testing run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lang="zh-CN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Full run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-9525" y="30951"/>
            <a:ext cx="9153525" cy="877769"/>
          </a:xfrm>
          <a:prstGeom prst="rect">
            <a:avLst/>
          </a:prstGeom>
          <a:solidFill>
            <a:srgbClr val="888C52"/>
          </a:solidFill>
          <a:ln w="9525">
            <a:noFill/>
            <a:miter lim="800000"/>
            <a:headEnd/>
            <a:tailEnd/>
          </a:ln>
        </p:spPr>
        <p:txBody>
          <a:bodyPr tIns="190800" bIns="19080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LHAASO Construction Schedule</a:t>
            </a:r>
            <a:endParaRPr lang="zh-CN" altLang="en-US" sz="32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57200" y="3717032"/>
            <a:ext cx="82296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Duration: 4 years</a:t>
            </a:r>
          </a:p>
          <a:p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Different detectors will go parallel</a:t>
            </a:r>
          </a:p>
          <a:p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¼ will be finished and start to take data by the end of the 2nd years </a:t>
            </a:r>
          </a:p>
        </p:txBody>
      </p:sp>
    </p:spTree>
    <p:extLst>
      <p:ext uri="{BB962C8B-B14F-4D97-AF65-F5344CB8AC3E}">
        <p14:creationId xmlns:p14="http://schemas.microsoft.com/office/powerpoint/2010/main" val="35732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淡蓝色背景ppt模板">
  <a:themeElements>
    <a:clrScheme name="淡蓝色背景ppt模板 1">
      <a:dk1>
        <a:srgbClr val="125CA7"/>
      </a:dk1>
      <a:lt1>
        <a:srgbClr val="FFFFFF"/>
      </a:lt1>
      <a:dk2>
        <a:srgbClr val="000000"/>
      </a:dk2>
      <a:lt2>
        <a:srgbClr val="E5F1F7"/>
      </a:lt2>
      <a:accent1>
        <a:srgbClr val="BFE7F7"/>
      </a:accent1>
      <a:accent2>
        <a:srgbClr val="54B0E2"/>
      </a:accent2>
      <a:accent3>
        <a:srgbClr val="AAAAAA"/>
      </a:accent3>
      <a:accent4>
        <a:srgbClr val="DADADA"/>
      </a:accent4>
      <a:accent5>
        <a:srgbClr val="DCF1FA"/>
      </a:accent5>
      <a:accent6>
        <a:srgbClr val="4B9FCD"/>
      </a:accent6>
      <a:hlink>
        <a:srgbClr val="54B0E2"/>
      </a:hlink>
      <a:folHlink>
        <a:srgbClr val="F47E3F"/>
      </a:folHlink>
    </a:clrScheme>
    <a:fontScheme name="淡蓝色背景ppt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淡蓝色背景ppt模板 1">
        <a:dk1>
          <a:srgbClr val="125CA7"/>
        </a:dk1>
        <a:lt1>
          <a:srgbClr val="FFFFFF"/>
        </a:lt1>
        <a:dk2>
          <a:srgbClr val="000000"/>
        </a:dk2>
        <a:lt2>
          <a:srgbClr val="E5F1F7"/>
        </a:lt2>
        <a:accent1>
          <a:srgbClr val="BFE7F7"/>
        </a:accent1>
        <a:accent2>
          <a:srgbClr val="54B0E2"/>
        </a:accent2>
        <a:accent3>
          <a:srgbClr val="AAAAAA"/>
        </a:accent3>
        <a:accent4>
          <a:srgbClr val="DADADA"/>
        </a:accent4>
        <a:accent5>
          <a:srgbClr val="DCF1FA"/>
        </a:accent5>
        <a:accent6>
          <a:srgbClr val="4B9FCD"/>
        </a:accent6>
        <a:hlink>
          <a:srgbClr val="54B0E2"/>
        </a:hlink>
        <a:folHlink>
          <a:srgbClr val="F47E3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1135</Words>
  <Application>Microsoft Office PowerPoint</Application>
  <PresentationFormat>全屏显示(4:3)</PresentationFormat>
  <Paragraphs>271</Paragraphs>
  <Slides>47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10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72" baseType="lpstr">
      <vt:lpstr>굴림</vt:lpstr>
      <vt:lpstr>黑体</vt:lpstr>
      <vt:lpstr>华文中宋</vt:lpstr>
      <vt:lpstr>宋体</vt:lpstr>
      <vt:lpstr>微软雅黑</vt:lpstr>
      <vt:lpstr>Arial</vt:lpstr>
      <vt:lpstr>Bookman Old Style</vt:lpstr>
      <vt:lpstr>Calibri</vt:lpstr>
      <vt:lpstr>Comic Sans MS</vt:lpstr>
      <vt:lpstr>Constantia</vt:lpstr>
      <vt:lpstr>Symbol</vt:lpstr>
      <vt:lpstr>Times New Roman</vt:lpstr>
      <vt:lpstr>Wingdings</vt:lpstr>
      <vt:lpstr>Wingdings 2</vt:lpstr>
      <vt:lpstr>Office 主题</vt:lpstr>
      <vt:lpstr>1_Office 主题</vt:lpstr>
      <vt:lpstr>淡蓝色背景ppt模板</vt:lpstr>
      <vt:lpstr>9_Office 主题</vt:lpstr>
      <vt:lpstr>7_Office 主题</vt:lpstr>
      <vt:lpstr>12_默认设计模板</vt:lpstr>
      <vt:lpstr>2_Office 主题</vt:lpstr>
      <vt:lpstr>3_默认设计模板</vt:lpstr>
      <vt:lpstr>3_Office 主题</vt:lpstr>
      <vt:lpstr>4_Office 主题</vt:lpstr>
      <vt:lpstr>Graph</vt:lpstr>
      <vt:lpstr>PowerPoint 演示文稿</vt:lpstr>
      <vt:lpstr>Outline</vt:lpstr>
      <vt:lpstr>PowerPoint 演示文稿</vt:lpstr>
      <vt:lpstr>Major Scientific Goals</vt:lpstr>
      <vt:lpstr>Measurement of air showers at high altitude</vt:lpstr>
      <vt:lpstr>Hybrid Detection of Extensive Air Showers by LHAASO</vt:lpstr>
      <vt:lpstr>Sensitivity to gamma ray sources</vt:lpstr>
      <vt:lpstr>LHAASO performances to cosmic rays</vt:lpstr>
      <vt:lpstr>PowerPoint 演示文稿</vt:lpstr>
      <vt:lpstr>Total Budget: ￥1,200 M</vt:lpstr>
      <vt:lpstr>PowerPoint 演示文稿</vt:lpstr>
      <vt:lpstr>PowerPoint 演示文稿</vt:lpstr>
      <vt:lpstr>GCR signature @ the highest energies  A LHAASO-like sensitivity is mandatory</vt:lpstr>
      <vt:lpstr>GCR signature @ the highest energies  A LHAASO-like sensitivity is mandatory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Survey of the γ sky</vt:lpstr>
      <vt:lpstr>Wide FOV</vt:lpstr>
      <vt:lpstr>Transient Phenomena: multi-wavelength study</vt:lpstr>
      <vt:lpstr>Gamma ray bursts</vt:lpstr>
      <vt:lpstr>LHAASO@Dark Matter</vt:lpstr>
      <vt:lpstr>LHAASO@New Physics</vt:lpstr>
      <vt:lpstr>LHAASO@New Physics</vt:lpstr>
      <vt:lpstr>LHAASO@Solar activity ---forecast geomagnetic storms </vt:lpstr>
      <vt:lpstr>PowerPoint 演示文稿</vt:lpstr>
      <vt:lpstr>LHAASO: Large High Altitude Air Shower Observatory</vt:lpstr>
      <vt:lpstr>LHAASO layout</vt:lpstr>
      <vt:lpstr>Electromagnetic Particle Detector</vt:lpstr>
      <vt:lpstr>Muon Detector</vt:lpstr>
      <vt:lpstr>Water Cherenkov Detector Array</vt:lpstr>
      <vt:lpstr>Wide FOV Cherenkov Telescope Array</vt:lpstr>
      <vt:lpstr>LHAASO detector timing</vt:lpstr>
      <vt:lpstr>“Triggerless” DAQ ---hybrid measurement of showers</vt:lpstr>
      <vt:lpstr>Engineering Array @ YBJ</vt:lpstr>
      <vt:lpstr>WR performance</vt:lpstr>
      <vt:lpstr>Example Showers</vt:lpstr>
      <vt:lpstr>Event Rate and Moon Shadow</vt:lpstr>
      <vt:lpstr>Nμ purity &gt; 97%</vt:lpstr>
      <vt:lpstr>Long-term Stability</vt:lpstr>
      <vt:lpstr>MD Water Temperature</vt:lpstr>
      <vt:lpstr>P+He Spectrum by WFCTA prototype and ARGO-YBJ</vt:lpstr>
      <vt:lpstr>Activities @LHAASO site</vt:lpstr>
      <vt:lpstr>Summary and outlook</vt:lpstr>
      <vt:lpstr>LHAASO观测、测控基地施工现场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hhh</cp:lastModifiedBy>
  <cp:revision>347</cp:revision>
  <dcterms:modified xsi:type="dcterms:W3CDTF">2016-08-22T01:13:25Z</dcterms:modified>
</cp:coreProperties>
</file>