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56" r:id="rId3"/>
    <p:sldId id="358" r:id="rId4"/>
    <p:sldId id="429" r:id="rId5"/>
    <p:sldId id="430" r:id="rId6"/>
    <p:sldId id="431" r:id="rId7"/>
    <p:sldId id="425" r:id="rId8"/>
    <p:sldId id="367" r:id="rId9"/>
    <p:sldId id="370" r:id="rId10"/>
    <p:sldId id="377" r:id="rId11"/>
    <p:sldId id="376" r:id="rId12"/>
    <p:sldId id="381" r:id="rId13"/>
    <p:sldId id="384" r:id="rId14"/>
    <p:sldId id="392" r:id="rId15"/>
    <p:sldId id="420" r:id="rId16"/>
    <p:sldId id="424" r:id="rId17"/>
    <p:sldId id="397" r:id="rId18"/>
    <p:sldId id="400" r:id="rId19"/>
    <p:sldId id="426" r:id="rId20"/>
    <p:sldId id="409" r:id="rId21"/>
    <p:sldId id="427" r:id="rId22"/>
    <p:sldId id="428" r:id="rId23"/>
    <p:sldId id="35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0"/>
    <a:srgbClr val="CB7F0F"/>
    <a:srgbClr val="FFFFFF"/>
    <a:srgbClr val="0000B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714" autoAdjust="0"/>
  </p:normalViewPr>
  <p:slideViewPr>
    <p:cSldViewPr>
      <p:cViewPr varScale="1">
        <p:scale>
          <a:sx n="79" d="100"/>
          <a:sy n="79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72"/>
    </p:cViewPr>
  </p:sorterViewPr>
  <p:notesViewPr>
    <p:cSldViewPr>
      <p:cViewPr varScale="1">
        <p:scale>
          <a:sx n="56" d="100"/>
          <a:sy n="56" d="100"/>
        </p:scale>
        <p:origin x="-17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C154-2588-4B60-A189-5FBD5D93F4F3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1694-F39F-4E16-920B-C7BCFD5B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1694-F39F-4E16-920B-C7BCFD5B5F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9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王福强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王福强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</a:t>
            </a:r>
            <a:r>
              <a:rPr lang="en-US" altLang="zh-CN" dirty="0" smtClean="0"/>
              <a:t>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王福强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王福强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王福强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王福强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王福强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王福强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王福强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oleObject" Target="../embeddings/oleObject4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30.png"/><Relationship Id="rId1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1.jpeg"/><Relationship Id="rId9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8.wmf"/><Relationship Id="rId3" Type="http://schemas.openxmlformats.org/officeDocument/2006/relationships/image" Target="../media/image49.gif"/><Relationship Id="rId7" Type="http://schemas.openxmlformats.org/officeDocument/2006/relationships/image" Target="../media/image51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50.png"/><Relationship Id="rId9" Type="http://schemas.openxmlformats.org/officeDocument/2006/relationships/image" Target="../media/image53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energy.gov/np/nsac/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drupal.star.bnl.gov/STAR/starnotes/public/sn0598" TargetMode="External"/><Relationship Id="rId4" Type="http://schemas.openxmlformats.org/officeDocument/2006/relationships/hyperlink" Target="http://arxiv.org/pdf/1007.2613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3" Type="http://schemas.openxmlformats.org/officeDocument/2006/relationships/image" Target="../media/image17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11" Type="http://schemas.openxmlformats.org/officeDocument/2006/relationships/image" Target="../media/image20.jpeg"/><Relationship Id="rId15" Type="http://schemas.openxmlformats.org/officeDocument/2006/relationships/image" Target="../media/image16.wmf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30.png"/><Relationship Id="rId1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nk.springer.com/article/10.1140/epjc/s10052-012-1945-x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b="1" dirty="0"/>
              <a:t>Relativistic Heavy Ion </a:t>
            </a:r>
            <a:r>
              <a:rPr lang="en-US" b="1" dirty="0" smtClean="0"/>
              <a:t>Collisions</a:t>
            </a:r>
            <a:br>
              <a:rPr lang="en-US" b="1" dirty="0" smtClean="0"/>
            </a:br>
            <a:r>
              <a:rPr lang="zh-CN" altLang="en-US" b="1" dirty="0"/>
              <a:t>相对论重离子</a:t>
            </a:r>
            <a:r>
              <a:rPr lang="zh-CN" altLang="en-US" b="1" dirty="0" smtClean="0"/>
              <a:t>碰</a:t>
            </a:r>
            <a:r>
              <a:rPr lang="zh-CN" altLang="en-US" b="1" dirty="0"/>
              <a:t>撞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王福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</a:rPr>
              <a:t>强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湖州师范学院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164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/>
              <a:t>中国物理学会高能物理分会第十二届全国粒子物理学术会议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2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/>
              <a:t>Dijet imbalance @LHC</a:t>
            </a:r>
            <a:endParaRPr lang="ko-KR" altLang="en-US" sz="48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23989" y="850007"/>
            <a:ext cx="1772240" cy="1968312"/>
            <a:chOff x="454049" y="837128"/>
            <a:chExt cx="1871661" cy="2021982"/>
          </a:xfrm>
        </p:grpSpPr>
        <p:graphicFrame>
          <p:nvGraphicFramePr>
            <p:cNvPr id="8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454049" y="889000"/>
            <a:ext cx="1871661" cy="1970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3" name="Image" r:id="rId3" imgW="9079365" imgH="9561905" progId="Photoshop.Image.12">
                    <p:embed/>
                  </p:oleObj>
                </mc:Choice>
                <mc:Fallback>
                  <p:oleObj name="Image" r:id="rId3" imgW="9079365" imgH="9561905" progId="Photoshop.Image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049" y="889000"/>
                          <a:ext cx="1871661" cy="1970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2750" y="837128"/>
              <a:ext cx="452353" cy="379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pp</a:t>
              </a:r>
              <a:endParaRPr lang="ko-KR" altLang="en-US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225894" y="847860"/>
            <a:ext cx="2671379" cy="2085884"/>
            <a:chOff x="2741054" y="847859"/>
            <a:chExt cx="2771106" cy="2096079"/>
          </a:xfrm>
        </p:grpSpPr>
        <p:pic>
          <p:nvPicPr>
            <p:cNvPr id="7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047" y="955676"/>
              <a:ext cx="2573113" cy="198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741054" y="847859"/>
                  <a:ext cx="974882" cy="3887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 smtClean="0"/>
                    <a:t>Large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1054" y="847859"/>
                  <a:ext cx="974882" cy="38876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195" t="-6250" b="-2031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207841" y="3046969"/>
            <a:ext cx="207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/>
              <a:t>PRC 84, 024906 (2011)</a:t>
            </a:r>
          </a:p>
          <a:p>
            <a:pPr algn="ctr"/>
            <a:r>
              <a:rPr lang="en-US" altLang="ko-KR" sz="1600" dirty="0" smtClean="0"/>
              <a:t>PLB 712, 176 (2012)</a:t>
            </a:r>
            <a:endParaRPr lang="ko-KR" altLang="en-US" sz="16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4897273" y="2152386"/>
            <a:ext cx="4117937" cy="2226365"/>
            <a:chOff x="5026063" y="1404289"/>
            <a:chExt cx="4117937" cy="2226365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063" y="1404289"/>
              <a:ext cx="4117937" cy="222636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462790" y="2833303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RPC </a:t>
              </a:r>
              <a:r>
                <a:rPr lang="en-US" altLang="ko-KR" sz="1200" dirty="0" smtClean="0"/>
                <a:t>84, </a:t>
              </a:r>
            </a:p>
            <a:p>
              <a:r>
                <a:rPr lang="en-US" altLang="ko-KR" sz="1200" dirty="0" smtClean="0"/>
                <a:t>024906 (2011)</a:t>
              </a:r>
              <a:endParaRPr lang="ko-KR" altLang="en-US" sz="1200" dirty="0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944" y="1470550"/>
              <a:ext cx="857141" cy="619046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076" y="2553696"/>
              <a:ext cx="1216563" cy="66295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22408" y="3046969"/>
            <a:ext cx="267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Larger fraction of asymmetric </a:t>
            </a:r>
            <a:r>
              <a:rPr lang="en-US" altLang="ko-KR" sz="1600" dirty="0" err="1" smtClean="0"/>
              <a:t>dijet</a:t>
            </a:r>
            <a:r>
              <a:rPr lang="en-US" altLang="ko-KR" sz="1600" dirty="0" smtClean="0"/>
              <a:t> events in central </a:t>
            </a:r>
            <a:r>
              <a:rPr lang="en-US" altLang="ko-KR" sz="1600" dirty="0" err="1" smtClean="0"/>
              <a:t>PbPb</a:t>
            </a:r>
            <a:endParaRPr lang="ko-KR" altLang="en-US" sz="1600" dirty="0"/>
          </a:p>
        </p:txBody>
      </p:sp>
      <p:grpSp>
        <p:nvGrpSpPr>
          <p:cNvPr id="3" name="그룹 2"/>
          <p:cNvGrpSpPr/>
          <p:nvPr/>
        </p:nvGrpSpPr>
        <p:grpSpPr>
          <a:xfrm>
            <a:off x="5303950" y="1092215"/>
            <a:ext cx="3585401" cy="842310"/>
            <a:chOff x="5303950" y="730488"/>
            <a:chExt cx="3585401" cy="842310"/>
          </a:xfrm>
        </p:grpSpPr>
        <p:grpSp>
          <p:nvGrpSpPr>
            <p:cNvPr id="55" name="그룹 54"/>
            <p:cNvGrpSpPr/>
            <p:nvPr/>
          </p:nvGrpSpPr>
          <p:grpSpPr>
            <a:xfrm>
              <a:off x="6268498" y="732636"/>
              <a:ext cx="742686" cy="840162"/>
              <a:chOff x="6049557" y="3823566"/>
              <a:chExt cx="742686" cy="840162"/>
            </a:xfrm>
          </p:grpSpPr>
          <p:sp>
            <p:nvSpPr>
              <p:cNvPr id="51" name="타원 50"/>
              <p:cNvSpPr/>
              <p:nvPr/>
            </p:nvSpPr>
            <p:spPr>
              <a:xfrm>
                <a:off x="6049557" y="3850904"/>
                <a:ext cx="742686" cy="7870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7" name="그룹 46"/>
              <p:cNvGrpSpPr/>
              <p:nvPr/>
            </p:nvGrpSpPr>
            <p:grpSpPr>
              <a:xfrm>
                <a:off x="6255154" y="4250718"/>
                <a:ext cx="330304" cy="413010"/>
                <a:chOff x="6375206" y="4276476"/>
                <a:chExt cx="132978" cy="413010"/>
              </a:xfrm>
            </p:grpSpPr>
            <p:sp>
              <p:nvSpPr>
                <p:cNvPr id="45" name="이등변 삼각형 44"/>
                <p:cNvSpPr/>
                <p:nvPr/>
              </p:nvSpPr>
              <p:spPr>
                <a:xfrm>
                  <a:off x="6375206" y="4276476"/>
                  <a:ext cx="132978" cy="372798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/>
                <p:cNvSpPr/>
                <p:nvPr/>
              </p:nvSpPr>
              <p:spPr>
                <a:xfrm>
                  <a:off x="6375206" y="4610637"/>
                  <a:ext cx="132978" cy="78849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2" name="그룹 51"/>
              <p:cNvGrpSpPr/>
              <p:nvPr/>
            </p:nvGrpSpPr>
            <p:grpSpPr>
              <a:xfrm flipV="1">
                <a:off x="6253006" y="3823566"/>
                <a:ext cx="330304" cy="413010"/>
                <a:chOff x="6375206" y="4276476"/>
                <a:chExt cx="132978" cy="413010"/>
              </a:xfrm>
            </p:grpSpPr>
            <p:sp>
              <p:nvSpPr>
                <p:cNvPr id="53" name="이등변 삼각형 52"/>
                <p:cNvSpPr/>
                <p:nvPr/>
              </p:nvSpPr>
              <p:spPr>
                <a:xfrm>
                  <a:off x="6375206" y="4276476"/>
                  <a:ext cx="132978" cy="372798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타원 53"/>
                <p:cNvSpPr/>
                <p:nvPr/>
              </p:nvSpPr>
              <p:spPr>
                <a:xfrm>
                  <a:off x="6375206" y="4610637"/>
                  <a:ext cx="132978" cy="78849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56" name="그룹 55"/>
            <p:cNvGrpSpPr/>
            <p:nvPr/>
          </p:nvGrpSpPr>
          <p:grpSpPr>
            <a:xfrm>
              <a:off x="8146665" y="730488"/>
              <a:ext cx="742686" cy="840162"/>
              <a:chOff x="6049557" y="3823566"/>
              <a:chExt cx="742686" cy="84016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049557" y="3850904"/>
                <a:ext cx="742686" cy="787066"/>
              </a:xfrm>
              <a:prstGeom prst="ellipse">
                <a:avLst/>
              </a:prstGeom>
              <a:solidFill>
                <a:srgbClr val="FFFF00">
                  <a:alpha val="4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7" name="그룹 56"/>
              <p:cNvGrpSpPr/>
              <p:nvPr/>
            </p:nvGrpSpPr>
            <p:grpSpPr>
              <a:xfrm>
                <a:off x="6255154" y="4250718"/>
                <a:ext cx="330304" cy="413010"/>
                <a:chOff x="6375206" y="4276476"/>
                <a:chExt cx="132978" cy="413010"/>
              </a:xfrm>
            </p:grpSpPr>
            <p:sp>
              <p:nvSpPr>
                <p:cNvPr id="62" name="이등변 삼각형 61"/>
                <p:cNvSpPr/>
                <p:nvPr/>
              </p:nvSpPr>
              <p:spPr>
                <a:xfrm>
                  <a:off x="6375206" y="4276476"/>
                  <a:ext cx="132978" cy="372798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타원 62"/>
                <p:cNvSpPr/>
                <p:nvPr/>
              </p:nvSpPr>
              <p:spPr>
                <a:xfrm>
                  <a:off x="6375206" y="4610637"/>
                  <a:ext cx="132978" cy="7884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9" name="그룹 58"/>
              <p:cNvGrpSpPr/>
              <p:nvPr/>
            </p:nvGrpSpPr>
            <p:grpSpPr>
              <a:xfrm flipV="1">
                <a:off x="6253006" y="3823566"/>
                <a:ext cx="330304" cy="413010"/>
                <a:chOff x="6375206" y="4276476"/>
                <a:chExt cx="132978" cy="413010"/>
              </a:xfrm>
            </p:grpSpPr>
            <p:sp>
              <p:nvSpPr>
                <p:cNvPr id="60" name="이등변 삼각형 59"/>
                <p:cNvSpPr/>
                <p:nvPr/>
              </p:nvSpPr>
              <p:spPr>
                <a:xfrm>
                  <a:off x="6375206" y="4276476"/>
                  <a:ext cx="132978" cy="372798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타원 60"/>
                <p:cNvSpPr/>
                <p:nvPr/>
              </p:nvSpPr>
              <p:spPr>
                <a:xfrm>
                  <a:off x="6375206" y="4610637"/>
                  <a:ext cx="132978" cy="7884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64" name="TextBox 63"/>
            <p:cNvSpPr txBox="1"/>
            <p:nvPr/>
          </p:nvSpPr>
          <p:spPr>
            <a:xfrm>
              <a:off x="5303950" y="976071"/>
              <a:ext cx="889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In-cone</a:t>
              </a:r>
              <a:endParaRPr lang="ko-KR" alt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3484" y="832254"/>
              <a:ext cx="996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Out-of-cone</a:t>
              </a:r>
              <a:endParaRPr lang="ko-KR" altLang="en-US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94241" y="4508718"/>
            <a:ext cx="4246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Many theoretical ideas such as</a:t>
            </a:r>
          </a:p>
          <a:p>
            <a:pPr marL="360363" lvl="1" indent="-179388">
              <a:buFont typeface="Calibri" panose="020F0502020204030204" pitchFamily="34" charset="0"/>
              <a:buChar char="–"/>
            </a:pPr>
            <a:r>
              <a:rPr lang="en-US" altLang="ko-KR" dirty="0" smtClean="0"/>
              <a:t>Jet collimation, </a:t>
            </a:r>
            <a:r>
              <a:rPr lang="en-US" altLang="ko-KR" dirty="0" err="1" smtClean="0"/>
              <a:t>decoherence</a:t>
            </a:r>
            <a:r>
              <a:rPr lang="en-US" altLang="ko-KR" dirty="0" smtClean="0"/>
              <a:t>, hydro, turbulence cascade, third jet, etc.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Further development of jet analysis</a:t>
            </a:r>
          </a:p>
          <a:p>
            <a:pPr marL="360363" lvl="1" indent="-179388">
              <a:buFont typeface="Calibri" panose="020F0502020204030204" pitchFamily="34" charset="0"/>
              <a:buChar char="–"/>
            </a:pPr>
            <a:r>
              <a:rPr lang="en-US" altLang="ko-KR" dirty="0" smtClean="0"/>
              <a:t>Detailed angular distribution of the quenched energy flow and jet shape</a:t>
            </a:r>
            <a:endParaRPr lang="ko-KR" altLang="en-US" dirty="0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17541"/>
          <a:stretch/>
        </p:blipFill>
        <p:spPr bwMode="auto">
          <a:xfrm>
            <a:off x="194944" y="3733800"/>
            <a:ext cx="4377057" cy="198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38942"/>
            <a:ext cx="2418908" cy="6380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uFill>
                  <a:solidFill/>
                </a:uFill>
              </a:rPr>
              <a:t>Dijet </a:t>
            </a:r>
            <a:r>
              <a:rPr lang="en-US" sz="4800" dirty="0" smtClean="0">
                <a:uFill>
                  <a:solidFill/>
                </a:uFill>
              </a:rPr>
              <a:t>imbalance @RHIC</a:t>
            </a:r>
            <a:endParaRPr lang="en-US" sz="4800" dirty="0"/>
          </a:p>
        </p:txBody>
      </p:sp>
      <p:grpSp>
        <p:nvGrpSpPr>
          <p:cNvPr id="7" name="Group 113"/>
          <p:cNvGrpSpPr/>
          <p:nvPr/>
        </p:nvGrpSpPr>
        <p:grpSpPr>
          <a:xfrm>
            <a:off x="453118" y="1300459"/>
            <a:ext cx="6235534" cy="4123078"/>
            <a:chOff x="0" y="0"/>
            <a:chExt cx="7200900" cy="5130800"/>
          </a:xfrm>
        </p:grpSpPr>
        <p:pic>
          <p:nvPicPr>
            <p:cNvPr id="8" name="aj_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9" name="Shape 112"/>
            <p:cNvSpPr/>
            <p:nvPr/>
          </p:nvSpPr>
          <p:spPr>
            <a:xfrm>
              <a:off x="3816350" y="882650"/>
              <a:ext cx="2565400" cy="96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0" name="Group 117"/>
          <p:cNvGrpSpPr/>
          <p:nvPr/>
        </p:nvGrpSpPr>
        <p:grpSpPr>
          <a:xfrm>
            <a:off x="453118" y="1300457"/>
            <a:ext cx="6235534" cy="4123079"/>
            <a:chOff x="0" y="0"/>
            <a:chExt cx="7200900" cy="5130800"/>
          </a:xfrm>
        </p:grpSpPr>
        <p:pic>
          <p:nvPicPr>
            <p:cNvPr id="11" name="aj_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2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4" name="Group 122"/>
          <p:cNvGrpSpPr/>
          <p:nvPr/>
        </p:nvGrpSpPr>
        <p:grpSpPr>
          <a:xfrm>
            <a:off x="453118" y="1300457"/>
            <a:ext cx="6235534" cy="4123079"/>
            <a:chOff x="0" y="0"/>
            <a:chExt cx="7200900" cy="5130800"/>
          </a:xfrm>
        </p:grpSpPr>
        <p:pic>
          <p:nvPicPr>
            <p:cNvPr id="15" name="aj_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6" name="Shape 121"/>
            <p:cNvSpPr/>
            <p:nvPr/>
          </p:nvSpPr>
          <p:spPr>
            <a:xfrm>
              <a:off x="3841750" y="1568450"/>
              <a:ext cx="2565400" cy="228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7" name="aj_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1509346" y="232800"/>
            <a:ext cx="4123077" cy="6235534"/>
          </a:xfrm>
          <a:prstGeom prst="rect">
            <a:avLst/>
          </a:prstGeom>
          <a:ln w="12700">
            <a:round/>
          </a:ln>
        </p:spPr>
      </p:pic>
      <p:sp>
        <p:nvSpPr>
          <p:cNvPr id="18" name="Shape 124"/>
          <p:cNvSpPr/>
          <p:nvPr/>
        </p:nvSpPr>
        <p:spPr>
          <a:xfrm>
            <a:off x="967304" y="1307594"/>
            <a:ext cx="526233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19" name="Shape 125"/>
          <p:cNvSpPr/>
          <p:nvPr/>
        </p:nvSpPr>
        <p:spPr>
          <a:xfrm>
            <a:off x="5684501" y="5181507"/>
            <a:ext cx="86038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20" name="Group 128"/>
          <p:cNvGrpSpPr/>
          <p:nvPr/>
        </p:nvGrpSpPr>
        <p:grpSpPr>
          <a:xfrm>
            <a:off x="4733653" y="3395113"/>
            <a:ext cx="1054209" cy="336812"/>
            <a:chOff x="0" y="0"/>
            <a:chExt cx="1217418" cy="419133"/>
          </a:xfrm>
        </p:grpSpPr>
        <p:pic>
          <p:nvPicPr>
            <p:cNvPr id="21" name="StarIcon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" name="Shape 127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23" name="Shape 129"/>
          <p:cNvSpPr/>
          <p:nvPr/>
        </p:nvSpPr>
        <p:spPr>
          <a:xfrm>
            <a:off x="6229634" y="1667820"/>
            <a:ext cx="253336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600" dirty="0">
                <a:uFill>
                  <a:solidFill/>
                </a:uFill>
                <a:sym typeface="Helvetica"/>
              </a:rPr>
              <a:t>Sys. Uncertainties: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tracking eff. 6%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tower </a:t>
            </a:r>
            <a:r>
              <a:rPr sz="1600" dirty="0" smtClean="0">
                <a:uFill>
                  <a:solidFill/>
                </a:uFill>
                <a:sym typeface="Helvetica"/>
              </a:rPr>
              <a:t>energy </a:t>
            </a:r>
            <a:r>
              <a:rPr sz="1600" dirty="0">
                <a:uFill>
                  <a:solidFill/>
                </a:uFill>
                <a:sym typeface="Helvetica"/>
              </a:rPr>
              <a:t>scale 2% </a:t>
            </a:r>
          </a:p>
        </p:txBody>
      </p:sp>
      <p:sp>
        <p:nvSpPr>
          <p:cNvPr id="24" name="Shape 130"/>
          <p:cNvSpPr/>
          <p:nvPr/>
        </p:nvSpPr>
        <p:spPr>
          <a:xfrm>
            <a:off x="6229635" y="3522774"/>
            <a:ext cx="278582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000" b="1" dirty="0" smtClean="0">
                <a:solidFill>
                  <a:srgbClr val="941100"/>
                </a:solidFill>
                <a:sym typeface="Helvetica"/>
              </a:rPr>
              <a:t>Au+Au </a:t>
            </a:r>
            <a:r>
              <a:rPr sz="2000" b="1" dirty="0">
                <a:solidFill>
                  <a:srgbClr val="941100"/>
                </a:solidFill>
                <a:sym typeface="Helvetica"/>
              </a:rPr>
              <a:t>di-jets more imbalanced than p+p for p</a:t>
            </a:r>
            <a:r>
              <a:rPr sz="20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0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0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25" name="Shape 131"/>
          <p:cNvSpPr/>
          <p:nvPr/>
        </p:nvSpPr>
        <p:spPr>
          <a:xfrm>
            <a:off x="6229634" y="4495800"/>
            <a:ext cx="291436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000" b="1" dirty="0" smtClean="0">
                <a:sym typeface="Helvetica"/>
              </a:rPr>
              <a:t>Au+Au A</a:t>
            </a:r>
            <a:r>
              <a:rPr sz="2000" b="1" baseline="-5999" dirty="0" smtClean="0">
                <a:sym typeface="Helvetica"/>
              </a:rPr>
              <a:t>J</a:t>
            </a:r>
            <a:r>
              <a:rPr sz="2000" b="1" dirty="0" smtClean="0">
                <a:sym typeface="Helvetica"/>
              </a:rPr>
              <a:t> ~ p+p A</a:t>
            </a:r>
            <a:r>
              <a:rPr sz="2000" b="1" baseline="-5999" dirty="0" smtClean="0">
                <a:sym typeface="Helvetica"/>
              </a:rPr>
              <a:t>J</a:t>
            </a:r>
            <a:r>
              <a:rPr sz="2000" b="1" dirty="0" smtClean="0">
                <a:sym typeface="Helvetica"/>
              </a:rPr>
              <a:t> for matched di-jets (R=0.4) </a:t>
            </a:r>
            <a:endParaRPr sz="2000" b="1" dirty="0">
              <a:sym typeface="Helvetica"/>
            </a:endParaRPr>
          </a:p>
        </p:txBody>
      </p:sp>
      <p:sp>
        <p:nvSpPr>
          <p:cNvPr id="26" name="Shape 132"/>
          <p:cNvSpPr/>
          <p:nvPr/>
        </p:nvSpPr>
        <p:spPr>
          <a:xfrm rot="16200000">
            <a:off x="-258720" y="1813295"/>
            <a:ext cx="1541051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27" name="Shape 133"/>
          <p:cNvSpPr/>
          <p:nvPr/>
        </p:nvSpPr>
        <p:spPr>
          <a:xfrm>
            <a:off x="6229634" y="2590800"/>
            <a:ext cx="28381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</a:t>
            </a: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stat. error only)</a:t>
            </a:r>
          </a:p>
        </p:txBody>
      </p:sp>
      <p:sp>
        <p:nvSpPr>
          <p:cNvPr id="28" name="Shape 134"/>
          <p:cNvSpPr/>
          <p:nvPr/>
        </p:nvSpPr>
        <p:spPr>
          <a:xfrm>
            <a:off x="6229634" y="3105024"/>
            <a:ext cx="278582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p-</a:t>
            </a:r>
            <a:r>
              <a:rPr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dirty="0" smtClean="0">
                <a:uFill>
                  <a:solidFill/>
                </a:uFill>
                <a:sym typeface="Helvetica"/>
              </a:rPr>
              <a:t> = </a:t>
            </a:r>
            <a:r>
              <a:rPr dirty="0" smtClean="0">
                <a:uFill>
                  <a:solidFill/>
                </a:uFill>
                <a:sym typeface="Helvetica"/>
              </a:rPr>
              <a:t>0.8</a:t>
            </a:r>
            <a:r>
              <a:rPr lang="en-US" dirty="0" smtClean="0">
                <a:uFill>
                  <a:solidFill/>
                </a:uFill>
                <a:sym typeface="Helvetica"/>
              </a:rPr>
              <a:t> </a:t>
            </a:r>
            <a:r>
              <a:rPr dirty="0" smtClean="0">
                <a:uFill>
                  <a:solidFill/>
                </a:uFill>
                <a:sym typeface="Helvetica"/>
              </a:rPr>
              <a:t>(</a:t>
            </a:r>
            <a:r>
              <a:rPr dirty="0">
                <a:uFill>
                  <a:solidFill/>
                </a:uFill>
                <a:sym typeface="Helvetica"/>
              </a:rPr>
              <a:t>stat. error only)</a:t>
            </a:r>
          </a:p>
        </p:txBody>
      </p:sp>
      <p:sp useBgFill="1">
        <p:nvSpPr>
          <p:cNvPr id="29" name="TextBox 28"/>
          <p:cNvSpPr txBox="1"/>
          <p:nvPr/>
        </p:nvSpPr>
        <p:spPr>
          <a:xfrm>
            <a:off x="4448958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31" name="Rectangle 30"/>
          <p:cNvSpPr/>
          <p:nvPr/>
        </p:nvSpPr>
        <p:spPr>
          <a:xfrm>
            <a:off x="381000" y="5461337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“Lost” energy seems </a:t>
            </a:r>
            <a:r>
              <a:rPr lang="en-US" sz="2000" b="1" dirty="0">
                <a:solidFill>
                  <a:srgbClr val="800000"/>
                </a:solidFill>
              </a:rPr>
              <a:t>contained within R=0.4 and low </a:t>
            </a:r>
            <a:r>
              <a:rPr lang="en-US" sz="2000" b="1" dirty="0" err="1">
                <a:solidFill>
                  <a:srgbClr val="800000"/>
                </a:solidFill>
              </a:rPr>
              <a:t>p</a:t>
            </a:r>
            <a:r>
              <a:rPr lang="en-US" sz="2000" b="1" baseline="-25000" dirty="0" err="1">
                <a:solidFill>
                  <a:srgbClr val="800000"/>
                </a:solidFill>
              </a:rPr>
              <a:t>T</a:t>
            </a:r>
            <a:endParaRPr lang="en-US" sz="2000" baseline="-25000" dirty="0"/>
          </a:p>
          <a:p>
            <a:pPr lvl="1"/>
            <a:r>
              <a:rPr lang="en-US" sz="2000" dirty="0" smtClean="0">
                <a:uFill>
                  <a:solidFill/>
                </a:uFill>
                <a:sym typeface="Helvetica"/>
              </a:rPr>
              <a:t>Imbalance remains for smaller cone or higher constituent cutoff</a:t>
            </a:r>
            <a:r>
              <a:rPr lang="en-US" sz="2000" dirty="0" smtClean="0">
                <a:sym typeface="Helvetica"/>
              </a:rPr>
              <a:t> </a:t>
            </a:r>
          </a:p>
          <a:p>
            <a:pPr marL="274320" lvl="1" indent="0" algn="ctr">
              <a:buNone/>
            </a:pPr>
            <a:r>
              <a:rPr lang="en-US" sz="2000" dirty="0" smtClean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Observed </a:t>
            </a:r>
            <a:r>
              <a:rPr lang="en-US" sz="2000" b="1" dirty="0">
                <a:sym typeface="Wingdings"/>
              </a:rPr>
              <a:t>Broadening</a:t>
            </a:r>
            <a:r>
              <a:rPr lang="en-US" sz="2000" b="1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and 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Softening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i="1" dirty="0">
                <a:solidFill>
                  <a:srgbClr val="000000"/>
                </a:solidFill>
                <a:sym typeface="Wingdings"/>
              </a:rPr>
              <a:t>jet-by-jet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7" grpId="0" animBg="1" advAuto="0"/>
      <p:bldP spid="25" grpId="0" animBg="1" advAuto="0"/>
      <p:bldP spid="2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Quarkonia</a:t>
            </a:r>
            <a:r>
              <a:rPr lang="en-US" sz="5400" dirty="0"/>
              <a:t> melting</a:t>
            </a:r>
            <a:endParaRPr lang="en-US" sz="5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t="12886" r="14169" b="22980"/>
          <a:stretch/>
        </p:blipFill>
        <p:spPr bwMode="auto">
          <a:xfrm>
            <a:off x="4572000" y="1285940"/>
            <a:ext cx="3886200" cy="359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559300" y="4876800"/>
                <a:ext cx="4413250" cy="1235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Centrality dependent suppression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Sequential melting: 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Υ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s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Υ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s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R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Cambria Math"/>
                          </a:rPr>
                          <m:t>Υ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s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significant dependence on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4876800"/>
                <a:ext cx="4413250" cy="1235979"/>
              </a:xfrm>
              <a:prstGeom prst="rect">
                <a:avLst/>
              </a:prstGeom>
              <a:blipFill rotWithShape="1">
                <a:blip r:embed="rId3"/>
                <a:stretch>
                  <a:fillRect l="-967" t="-246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00248" y="1066800"/>
            <a:ext cx="4243152" cy="5391114"/>
            <a:chOff x="100248" y="1066800"/>
            <a:chExt cx="4243152" cy="5391114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4552" y="1143000"/>
              <a:ext cx="4138848" cy="531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0248" y="1066800"/>
              <a:ext cx="128352" cy="5391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6824" y="6112778"/>
              <a:ext cx="292776" cy="345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507824" y="1104900"/>
            <a:ext cx="4464726" cy="518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Soft probes: collective </a:t>
            </a:r>
            <a:r>
              <a:rPr lang="en-US" sz="4800" dirty="0" smtClean="0"/>
              <a:t>phenomena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24990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514600" y="1965626"/>
            <a:ext cx="762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>
          <a:xfrm flipH="1">
            <a:off x="2438400" y="2346626"/>
            <a:ext cx="76200" cy="304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Arrow Connector 6"/>
          <p:cNvCxnSpPr/>
          <p:nvPr/>
        </p:nvCxnSpPr>
        <p:spPr>
          <a:xfrm flipV="1">
            <a:off x="4038600" y="1699310"/>
            <a:ext cx="152400" cy="838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 flipH="1">
            <a:off x="3962400" y="2537510"/>
            <a:ext cx="76200" cy="304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9" name="Group 8"/>
          <p:cNvGrpSpPr/>
          <p:nvPr/>
        </p:nvGrpSpPr>
        <p:grpSpPr>
          <a:xfrm>
            <a:off x="3886200" y="1927910"/>
            <a:ext cx="228600" cy="304800"/>
            <a:chOff x="762000" y="3276600"/>
            <a:chExt cx="609600" cy="304800"/>
          </a:xfrm>
        </p:grpSpPr>
        <p:cxnSp>
          <p:nvCxnSpPr>
            <p:cNvPr id="10" name="Curved Connector 9"/>
            <p:cNvCxnSpPr/>
            <p:nvPr/>
          </p:nvCxnSpPr>
          <p:spPr>
            <a:xfrm>
              <a:off x="762000" y="32766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" name="Curved Connector 10"/>
            <p:cNvCxnSpPr/>
            <p:nvPr/>
          </p:nvCxnSpPr>
          <p:spPr>
            <a:xfrm>
              <a:off x="1066800" y="34290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" name="Group 11"/>
          <p:cNvGrpSpPr/>
          <p:nvPr/>
        </p:nvGrpSpPr>
        <p:grpSpPr>
          <a:xfrm flipH="1">
            <a:off x="3810000" y="2613710"/>
            <a:ext cx="228600" cy="152400"/>
            <a:chOff x="762000" y="3276600"/>
            <a:chExt cx="609600" cy="304800"/>
          </a:xfrm>
        </p:grpSpPr>
        <p:cxnSp>
          <p:nvCxnSpPr>
            <p:cNvPr id="13" name="Curved Connector 12"/>
            <p:cNvCxnSpPr/>
            <p:nvPr/>
          </p:nvCxnSpPr>
          <p:spPr>
            <a:xfrm>
              <a:off x="762000" y="32766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Curved Connector 13"/>
            <p:cNvCxnSpPr/>
            <p:nvPr/>
          </p:nvCxnSpPr>
          <p:spPr>
            <a:xfrm>
              <a:off x="1066800" y="34290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" name="Group 14"/>
          <p:cNvGrpSpPr/>
          <p:nvPr/>
        </p:nvGrpSpPr>
        <p:grpSpPr>
          <a:xfrm>
            <a:off x="4038600" y="2461310"/>
            <a:ext cx="304800" cy="381000"/>
            <a:chOff x="762000" y="3276600"/>
            <a:chExt cx="609600" cy="304800"/>
          </a:xfrm>
        </p:grpSpPr>
        <p:cxnSp>
          <p:nvCxnSpPr>
            <p:cNvPr id="16" name="Curved Connector 15"/>
            <p:cNvCxnSpPr/>
            <p:nvPr/>
          </p:nvCxnSpPr>
          <p:spPr>
            <a:xfrm>
              <a:off x="762000" y="32766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Curved Connector 16"/>
            <p:cNvCxnSpPr/>
            <p:nvPr/>
          </p:nvCxnSpPr>
          <p:spPr>
            <a:xfrm>
              <a:off x="1066800" y="34290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18" name="Straight Arrow Connector 17"/>
          <p:cNvCxnSpPr/>
          <p:nvPr/>
        </p:nvCxnSpPr>
        <p:spPr>
          <a:xfrm flipH="1">
            <a:off x="5715000" y="2727626"/>
            <a:ext cx="76200" cy="228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Arrow Connector 18"/>
          <p:cNvCxnSpPr/>
          <p:nvPr/>
        </p:nvCxnSpPr>
        <p:spPr>
          <a:xfrm flipV="1">
            <a:off x="5943600" y="1965626"/>
            <a:ext cx="3048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Straight Arrow Connector 19"/>
          <p:cNvCxnSpPr/>
          <p:nvPr/>
        </p:nvCxnSpPr>
        <p:spPr>
          <a:xfrm flipH="1">
            <a:off x="7924800" y="2803826"/>
            <a:ext cx="76200" cy="228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Straight Arrow Connector 20"/>
          <p:cNvCxnSpPr/>
          <p:nvPr/>
        </p:nvCxnSpPr>
        <p:spPr>
          <a:xfrm flipV="1">
            <a:off x="8153400" y="2041826"/>
            <a:ext cx="3048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8" name="Picture 32" descr="C:\Users\fqwang\Research\Talks\PICTURES\research_related\p48fi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52" y="3450591"/>
            <a:ext cx="4621696" cy="32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883153"/>
              </p:ext>
            </p:extLst>
          </p:nvPr>
        </p:nvGraphicFramePr>
        <p:xfrm>
          <a:off x="495300" y="5522913"/>
          <a:ext cx="16383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5" imgW="850680" imgH="457200" progId="Equation.DSMT4">
                  <p:embed/>
                </p:oleObj>
              </mc:Choice>
              <mc:Fallback>
                <p:oleObj name="Equation" r:id="rId5" imgW="85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5522913"/>
                        <a:ext cx="1638300" cy="877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2" descr="wavies_p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7" t="15254" r="61231" b="-23036"/>
          <a:stretch/>
        </p:blipFill>
        <p:spPr bwMode="auto">
          <a:xfrm>
            <a:off x="7063344" y="3505200"/>
            <a:ext cx="1699656" cy="18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/>
          <p:cNvCxnSpPr/>
          <p:nvPr/>
        </p:nvCxnSpPr>
        <p:spPr>
          <a:xfrm>
            <a:off x="7996540" y="3863643"/>
            <a:ext cx="0" cy="53587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938052" y="4247114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4v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1143000" y="5070568"/>
            <a:ext cx="6854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FF0000"/>
                </a:solidFill>
              </a:rPr>
              <a:t>coordinate-space-anisotropy      </a:t>
            </a:r>
            <a:r>
              <a:rPr lang="en-US" sz="1800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1800" dirty="0" smtClean="0">
                <a:solidFill>
                  <a:srgbClr val="FF0000"/>
                </a:solidFill>
              </a:rPr>
              <a:t>      momentum-space-anisotropy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822713"/>
              </p:ext>
            </p:extLst>
          </p:nvPr>
        </p:nvGraphicFramePr>
        <p:xfrm>
          <a:off x="7086600" y="5607050"/>
          <a:ext cx="15890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Equation" r:id="rId8" imgW="825480" imgH="253800" progId="Equation.DSMT4">
                  <p:embed/>
                </p:oleObj>
              </mc:Choice>
              <mc:Fallback>
                <p:oleObj name="Equation" r:id="rId8" imgW="825480" imgH="253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07050"/>
                        <a:ext cx="1589088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581400" y="5257800"/>
            <a:ext cx="182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Pressure gradient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Content Placeholder 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flow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30" name="Picture 6" descr="http://www.interactions.org/sgtw/2006/1025/images/hydro_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238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fqwang\Research\Talks\PICTURES\research_related\800px-Great_Wave_off_Kanagaw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9" y="4038600"/>
            <a:ext cx="3422165" cy="23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975" y="4073427"/>
            <a:ext cx="5265025" cy="2098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8041" y="6085582"/>
            <a:ext cx="5345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</a:t>
            </a:r>
            <a:r>
              <a:rPr lang="en-US" b="1" i="1" dirty="0" smtClean="0"/>
              <a:t>Small value </a:t>
            </a:r>
            <a:r>
              <a:rPr lang="en-US" dirty="0" smtClean="0"/>
              <a:t>of specific viscosity over entropy </a:t>
            </a:r>
            <a:r>
              <a:rPr lang="en-US" b="1" i="1" dirty="0" smtClean="0"/>
              <a:t>η/s</a:t>
            </a:r>
            <a:endParaRPr lang="en-US" sz="1400" dirty="0" smtClean="0"/>
          </a:p>
          <a:p>
            <a:r>
              <a:rPr lang="en-US" sz="1400" dirty="0" smtClean="0"/>
              <a:t>                                                                 Model: Song </a:t>
            </a:r>
            <a:r>
              <a:rPr lang="en-US" sz="1400" i="1" dirty="0" smtClean="0"/>
              <a:t>et al. arXiv:1011.2783</a:t>
            </a:r>
            <a:endParaRPr lang="en-US" sz="1400" dirty="0"/>
          </a:p>
        </p:txBody>
      </p:sp>
      <p:pic>
        <p:nvPicPr>
          <p:cNvPr id="10" name="Picture 2" descr="wavies_p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7" t="15254" r="61231" b="-23036"/>
          <a:stretch/>
        </p:blipFill>
        <p:spPr bwMode="auto">
          <a:xfrm>
            <a:off x="7063344" y="1371600"/>
            <a:ext cx="1699656" cy="18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7996540" y="1730043"/>
            <a:ext cx="0" cy="53587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38052" y="2113514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4v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84944" y="1374443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RHIC</a:t>
            </a:r>
            <a:endParaRPr lang="en-US" sz="2000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BNL press release 2005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1" y="1027093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RHIC Scientists Serve Up "Perfect" Liquid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New 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state of matter more remarkable than predicted -- raising many new 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http://</a:t>
            </a:r>
            <a:r>
              <a:rPr lang="en-US" dirty="0" smtClean="0"/>
              <a:t>www.bnl.gov/newsroom/news.php?a=1303</a:t>
            </a:r>
            <a:endParaRPr lang="en-US" dirty="0"/>
          </a:p>
        </p:txBody>
      </p:sp>
      <p:pic>
        <p:nvPicPr>
          <p:cNvPr id="9" name="Picture 6" descr="Diagram of quark-gluon  &#10;plasma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28824"/>
            <a:ext cx="6392446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1" y="2028824"/>
            <a:ext cx="18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Very low viscosity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7573" y="2028824"/>
            <a:ext cx="173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Infinite viscosity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4" y="4769141"/>
            <a:ext cx="2823046" cy="149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60252"/>
              </p:ext>
            </p:extLst>
          </p:nvPr>
        </p:nvGraphicFramePr>
        <p:xfrm>
          <a:off x="1981200" y="5410200"/>
          <a:ext cx="856052" cy="60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Equation" r:id="rId5" imgW="609480" imgH="431640" progId="Equation.DSMT4">
                  <p:embed/>
                </p:oleObj>
              </mc:Choice>
              <mc:Fallback>
                <p:oleObj name="Equation" r:id="rId5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856052" cy="606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086600" y="38055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η/s </a:t>
            </a:r>
            <a:r>
              <a:rPr lang="en-US" sz="2400" b="1" i="1" dirty="0" smtClean="0">
                <a:solidFill>
                  <a:srgbClr val="FF0000"/>
                </a:solidFill>
              </a:rPr>
              <a:t>≈ </a:t>
            </a:r>
            <a:r>
              <a:rPr lang="en-US" sz="2400" b="1" dirty="0" smtClean="0">
                <a:solidFill>
                  <a:srgbClr val="FF0000"/>
                </a:solidFill>
              </a:rPr>
              <a:t>(1-2)/4π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95" y="4884279"/>
            <a:ext cx="1190705" cy="54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90" y="5045520"/>
            <a:ext cx="1467734" cy="32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92425"/>
            <a:ext cx="998592" cy="2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330741"/>
              </p:ext>
            </p:extLst>
          </p:nvPr>
        </p:nvGraphicFramePr>
        <p:xfrm>
          <a:off x="7848600" y="5562600"/>
          <a:ext cx="641474" cy="26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48600" y="5562600"/>
                        <a:ext cx="641474" cy="26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21697"/>
              </p:ext>
            </p:extLst>
          </p:nvPr>
        </p:nvGraphicFramePr>
        <p:xfrm>
          <a:off x="6858000" y="5951631"/>
          <a:ext cx="15113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Equation" r:id="rId12" imgW="799920" imgH="203040" progId="Equation.DSMT4">
                  <p:embed/>
                </p:oleObj>
              </mc:Choice>
              <mc:Fallback>
                <p:oleObj name="Equation" r:id="rId12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951631"/>
                        <a:ext cx="15113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215302" y="4495800"/>
            <a:ext cx="270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Viscosity quantum </a:t>
            </a:r>
            <a:r>
              <a:rPr lang="en-US" sz="2000" dirty="0" smtClean="0"/>
              <a:t>limit:</a:t>
            </a:r>
            <a:endParaRPr lang="en-US" sz="2000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4"/>
          <a:srcRect l="15495" t="29167" r="14063" b="14583"/>
          <a:stretch>
            <a:fillRect/>
          </a:stretch>
        </p:blipFill>
        <p:spPr bwMode="auto">
          <a:xfrm>
            <a:off x="3238501" y="4537645"/>
            <a:ext cx="2667000" cy="168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5126437" y="6151140"/>
            <a:ext cx="13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RHIC results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619438" y="5963916"/>
            <a:ext cx="247962" cy="208284"/>
          </a:xfrm>
          <a:custGeom>
            <a:avLst/>
            <a:gdLst>
              <a:gd name="connsiteX0" fmla="*/ 330200 w 450236"/>
              <a:gd name="connsiteY0" fmla="*/ 533400 h 533400"/>
              <a:gd name="connsiteX1" fmla="*/ 431800 w 450236"/>
              <a:gd name="connsiteY1" fmla="*/ 152400 h 533400"/>
              <a:gd name="connsiteX2" fmla="*/ 0 w 450236"/>
              <a:gd name="connsiteY2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236" h="533400">
                <a:moveTo>
                  <a:pt x="330200" y="533400"/>
                </a:moveTo>
                <a:cubicBezTo>
                  <a:pt x="408516" y="387350"/>
                  <a:pt x="486833" y="241300"/>
                  <a:pt x="431800" y="152400"/>
                </a:cubicBezTo>
                <a:cubicBezTo>
                  <a:pt x="376767" y="63500"/>
                  <a:pt x="188383" y="3175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cielo.br/img/revistas/bjp/v37n3a/a06fig0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5"/>
          <a:stretch/>
        </p:blipFill>
        <p:spPr bwMode="auto">
          <a:xfrm>
            <a:off x="1600200" y="1066800"/>
            <a:ext cx="5924550" cy="29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Constituent Quark Scaling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4348" t="21343" b="6669"/>
          <a:stretch/>
        </p:blipFill>
        <p:spPr>
          <a:xfrm>
            <a:off x="1219200" y="4114800"/>
            <a:ext cx="2971800" cy="22792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667000" y="3886200"/>
            <a:ext cx="0" cy="27432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95400" y="5240142"/>
            <a:ext cx="2743200" cy="1765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18855" y="4073236"/>
            <a:ext cx="1496291" cy="230678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20091" y="4632939"/>
            <a:ext cx="2493818" cy="122456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918855" y="4073236"/>
            <a:ext cx="1496291" cy="236912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420091" y="4632940"/>
            <a:ext cx="2493818" cy="122456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inspirehep.net/record/1085326/files/graph_heavy_ion_evoluti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3" t="31231" r="28536" b="27394"/>
          <a:stretch/>
        </p:blipFill>
        <p:spPr bwMode="auto">
          <a:xfrm>
            <a:off x="2057400" y="4665382"/>
            <a:ext cx="1245706" cy="12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ontent Placeholder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052787"/>
              </p:ext>
            </p:extLst>
          </p:nvPr>
        </p:nvGraphicFramePr>
        <p:xfrm>
          <a:off x="4876800" y="4114800"/>
          <a:ext cx="3134839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6" imgW="1498320" imgH="838080" progId="Equation.DSMT4">
                  <p:embed/>
                </p:oleObj>
              </mc:Choice>
              <mc:Fallback>
                <p:oleObj name="Equation" r:id="rId6" imgW="14983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6800" y="4114800"/>
                        <a:ext cx="3134839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6521" y="5943600"/>
            <a:ext cx="4842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It is the constituent quarks that are flowing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Heavy </a:t>
            </a:r>
            <a:r>
              <a:rPr lang="en-US" sz="4800" dirty="0" smtClean="0"/>
              <a:t>quarks flow!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Heavy quarks produced </a:t>
            </a:r>
            <a:r>
              <a:rPr lang="en-US" sz="2400" dirty="0" smtClean="0"/>
              <a:t>early by hard scattering</a:t>
            </a:r>
          </a:p>
          <a:p>
            <a:r>
              <a:rPr lang="en-US" sz="2400" dirty="0" smtClean="0"/>
              <a:t>Heavy, </a:t>
            </a:r>
            <a:r>
              <a:rPr lang="en-US" sz="2400" dirty="0" smtClean="0"/>
              <a:t>does not easily flow, not </a:t>
            </a:r>
            <a:r>
              <a:rPr lang="en-US" sz="2400" dirty="0" smtClean="0"/>
              <a:t>easily </a:t>
            </a:r>
            <a:r>
              <a:rPr lang="en-US" sz="2400" dirty="0" smtClean="0"/>
              <a:t>thermalized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071" y="2618711"/>
            <a:ext cx="4097817" cy="32486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8981" y="449240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not fully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thermalized?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41" y="2250994"/>
            <a:ext cx="2003830" cy="358332"/>
          </a:xfrm>
          <a:prstGeom prst="rect">
            <a:avLst/>
          </a:prstGeom>
        </p:spPr>
      </p:pic>
      <p:pic>
        <p:nvPicPr>
          <p:cNvPr id="18" name="Picture 2" descr="http://www.surfertoday.com/images/stories/tsunamiwa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3" y="2479594"/>
            <a:ext cx="3937867" cy="26234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17" y="2938586"/>
            <a:ext cx="2331383" cy="27002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6031468"/>
            <a:ext cx="875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Even heavy quarks flow and nearly thermalized; light quarks must have been thermalized.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may be problems…</a:t>
            </a:r>
            <a:endParaRPr lang="en-US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583" b="5217"/>
          <a:stretch/>
        </p:blipFill>
        <p:spPr bwMode="auto">
          <a:xfrm>
            <a:off x="4886325" y="1219200"/>
            <a:ext cx="4105275" cy="47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2050016"/>
            <a:ext cx="83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proton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161" y="3340951"/>
            <a:ext cx="1498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LEAD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32437"/>
            <a:ext cx="8229600" cy="4873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Yeah…</a:t>
            </a:r>
            <a:r>
              <a:rPr lang="en-US" sz="2400" dirty="0" err="1" smtClean="0">
                <a:solidFill>
                  <a:srgbClr val="FF0000"/>
                </a:solidFill>
              </a:rPr>
              <a:t>pPb</a:t>
            </a:r>
            <a:r>
              <a:rPr lang="en-US" sz="2400" dirty="0" smtClean="0">
                <a:solidFill>
                  <a:srgbClr val="FF0000"/>
                </a:solidFill>
              </a:rPr>
              <a:t>, even pp creates a QGP!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Maybe we need to rethink about the whole paradigm…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 smtClean="0"/>
              <a:t>boundary and </a:t>
            </a:r>
            <a:r>
              <a:rPr lang="en-US" dirty="0"/>
              <a:t>critical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64" y="1341437"/>
            <a:ext cx="33970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562600"/>
            <a:ext cx="4547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NSAC LRP </a:t>
            </a:r>
            <a:r>
              <a:rPr lang="en-US" sz="1600" dirty="0" smtClean="0"/>
              <a:t>2007: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://science.energy.gov/np/nsac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04800" y="5816025"/>
            <a:ext cx="582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2010: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arxiv.org/pdf/1007.2613.pdf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2014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drupal.star.bnl.gov/STAR/starnotes/public/sn0598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83671" y="1066800"/>
            <a:ext cx="43455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Arial" charset="0"/>
                <a:cs typeface="Arial" charset="0"/>
              </a:rPr>
              <a:t>Extend </a:t>
            </a:r>
            <a:r>
              <a:rPr lang="en-US" altLang="en-US" sz="1400" dirty="0">
                <a:latin typeface="Arial" charset="0"/>
                <a:cs typeface="Arial" charset="0"/>
              </a:rPr>
              <a:t>RHIC Au+Au measurements down toward SPS energy, search for possible indicators of a rapid transition in measured </a:t>
            </a:r>
            <a:r>
              <a:rPr lang="en-US" altLang="en-US" sz="1400" dirty="0" smtClean="0">
                <a:latin typeface="Arial" charset="0"/>
                <a:cs typeface="Arial" charset="0"/>
              </a:rPr>
              <a:t>properties</a:t>
            </a:r>
            <a:r>
              <a:rPr lang="en-US" altLang="en-US" sz="1400" dirty="0" smtClean="0">
                <a:latin typeface="Arial" charset="0"/>
                <a:cs typeface="Arial" charset="0"/>
              </a:rPr>
              <a:t>.</a:t>
            </a:r>
            <a:endParaRPr lang="en-US" altLang="en-US" sz="1400" dirty="0" smtClean="0">
              <a:latin typeface="Arial" charset="0"/>
              <a:cs typeface="Arial" charset="0"/>
            </a:endParaRPr>
          </a:p>
        </p:txBody>
      </p:sp>
      <p:pic>
        <p:nvPicPr>
          <p:cNvPr id="11" name="Picture 2" descr="C:\Users\fqwang\Research\Talks\DIAGRAMS\Research_diagrams\PhaseDiagr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" y="1907032"/>
            <a:ext cx="5181600" cy="33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383328" y="4343400"/>
            <a:ext cx="1379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Beam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Energy Scan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Phase I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2010-2014)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733926" y="2767263"/>
            <a:ext cx="2791327" cy="1816769"/>
          </a:xfrm>
          <a:custGeom>
            <a:avLst/>
            <a:gdLst>
              <a:gd name="connsiteX0" fmla="*/ 0 w 2791327"/>
              <a:gd name="connsiteY0" fmla="*/ 0 h 1816769"/>
              <a:gd name="connsiteX1" fmla="*/ 541421 w 2791327"/>
              <a:gd name="connsiteY1" fmla="*/ 84221 h 1816769"/>
              <a:gd name="connsiteX2" fmla="*/ 1227221 w 2791327"/>
              <a:gd name="connsiteY2" fmla="*/ 276726 h 1816769"/>
              <a:gd name="connsiteX3" fmla="*/ 1804737 w 2791327"/>
              <a:gd name="connsiteY3" fmla="*/ 553453 h 1816769"/>
              <a:gd name="connsiteX4" fmla="*/ 2225842 w 2791327"/>
              <a:gd name="connsiteY4" fmla="*/ 842211 h 1816769"/>
              <a:gd name="connsiteX5" fmla="*/ 2478506 w 2791327"/>
              <a:gd name="connsiteY5" fmla="*/ 1130969 h 1816769"/>
              <a:gd name="connsiteX6" fmla="*/ 2695074 w 2791327"/>
              <a:gd name="connsiteY6" fmla="*/ 1503948 h 1816769"/>
              <a:gd name="connsiteX7" fmla="*/ 2791327 w 2791327"/>
              <a:gd name="connsiteY7" fmla="*/ 1816769 h 181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1327" h="1816769">
                <a:moveTo>
                  <a:pt x="0" y="0"/>
                </a:moveTo>
                <a:cubicBezTo>
                  <a:pt x="168442" y="19050"/>
                  <a:pt x="336884" y="38100"/>
                  <a:pt x="541421" y="84221"/>
                </a:cubicBezTo>
                <a:cubicBezTo>
                  <a:pt x="745958" y="130342"/>
                  <a:pt x="1016668" y="198521"/>
                  <a:pt x="1227221" y="276726"/>
                </a:cubicBezTo>
                <a:cubicBezTo>
                  <a:pt x="1437774" y="354931"/>
                  <a:pt x="1638300" y="459206"/>
                  <a:pt x="1804737" y="553453"/>
                </a:cubicBezTo>
                <a:cubicBezTo>
                  <a:pt x="1971174" y="647700"/>
                  <a:pt x="2113547" y="745958"/>
                  <a:pt x="2225842" y="842211"/>
                </a:cubicBezTo>
                <a:cubicBezTo>
                  <a:pt x="2338137" y="938464"/>
                  <a:pt x="2400301" y="1020680"/>
                  <a:pt x="2478506" y="1130969"/>
                </a:cubicBezTo>
                <a:cubicBezTo>
                  <a:pt x="2556711" y="1241259"/>
                  <a:pt x="2642937" y="1389648"/>
                  <a:pt x="2695074" y="1503948"/>
                </a:cubicBezTo>
                <a:cubicBezTo>
                  <a:pt x="2747211" y="1618248"/>
                  <a:pt x="2769269" y="1717508"/>
                  <a:pt x="2791327" y="18167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13874" y="2895600"/>
            <a:ext cx="2502126" cy="1676400"/>
          </a:xfrm>
          <a:custGeom>
            <a:avLst/>
            <a:gdLst>
              <a:gd name="connsiteX0" fmla="*/ 0 w 2791327"/>
              <a:gd name="connsiteY0" fmla="*/ 0 h 1816769"/>
              <a:gd name="connsiteX1" fmla="*/ 541421 w 2791327"/>
              <a:gd name="connsiteY1" fmla="*/ 84221 h 1816769"/>
              <a:gd name="connsiteX2" fmla="*/ 1227221 w 2791327"/>
              <a:gd name="connsiteY2" fmla="*/ 276726 h 1816769"/>
              <a:gd name="connsiteX3" fmla="*/ 1804737 w 2791327"/>
              <a:gd name="connsiteY3" fmla="*/ 553453 h 1816769"/>
              <a:gd name="connsiteX4" fmla="*/ 2225842 w 2791327"/>
              <a:gd name="connsiteY4" fmla="*/ 842211 h 1816769"/>
              <a:gd name="connsiteX5" fmla="*/ 2478506 w 2791327"/>
              <a:gd name="connsiteY5" fmla="*/ 1130969 h 1816769"/>
              <a:gd name="connsiteX6" fmla="*/ 2695074 w 2791327"/>
              <a:gd name="connsiteY6" fmla="*/ 1503948 h 1816769"/>
              <a:gd name="connsiteX7" fmla="*/ 2791327 w 2791327"/>
              <a:gd name="connsiteY7" fmla="*/ 1816769 h 181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1327" h="1816769">
                <a:moveTo>
                  <a:pt x="0" y="0"/>
                </a:moveTo>
                <a:cubicBezTo>
                  <a:pt x="168442" y="19050"/>
                  <a:pt x="336884" y="38100"/>
                  <a:pt x="541421" y="84221"/>
                </a:cubicBezTo>
                <a:cubicBezTo>
                  <a:pt x="745958" y="130342"/>
                  <a:pt x="1016668" y="198521"/>
                  <a:pt x="1227221" y="276726"/>
                </a:cubicBezTo>
                <a:cubicBezTo>
                  <a:pt x="1437774" y="354931"/>
                  <a:pt x="1638300" y="459206"/>
                  <a:pt x="1804737" y="553453"/>
                </a:cubicBezTo>
                <a:cubicBezTo>
                  <a:pt x="1971174" y="647700"/>
                  <a:pt x="2113547" y="745958"/>
                  <a:pt x="2225842" y="842211"/>
                </a:cubicBezTo>
                <a:cubicBezTo>
                  <a:pt x="2338137" y="938464"/>
                  <a:pt x="2400301" y="1020680"/>
                  <a:pt x="2478506" y="1130969"/>
                </a:cubicBezTo>
                <a:cubicBezTo>
                  <a:pt x="2556711" y="1241259"/>
                  <a:pt x="2642937" y="1389648"/>
                  <a:pt x="2695074" y="1503948"/>
                </a:cubicBezTo>
                <a:cubicBezTo>
                  <a:pt x="2747211" y="1618248"/>
                  <a:pt x="2769269" y="1717508"/>
                  <a:pt x="2791327" y="18167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731095">
            <a:off x="1106488" y="3238030"/>
            <a:ext cx="2046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Chemical </a:t>
            </a:r>
            <a:r>
              <a:rPr lang="en-US" dirty="0" err="1" smtClean="0">
                <a:solidFill>
                  <a:srgbClr val="FF0000"/>
                </a:solidFill>
              </a:rPr>
              <a:t>freezeout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58" y="76200"/>
            <a:ext cx="8640742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relativistic heavy ion collision?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971800"/>
            <a:ext cx="2727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High energy </a:t>
            </a:r>
            <a:r>
              <a:rPr lang="en-US" dirty="0" smtClean="0"/>
              <a:t>physics</a:t>
            </a:r>
          </a:p>
          <a:p>
            <a:pPr algn="ctr"/>
            <a:r>
              <a:rPr lang="en-US" dirty="0" smtClean="0"/>
              <a:t>Proton-proton collisions</a:t>
            </a:r>
          </a:p>
          <a:p>
            <a:pPr algn="ctr"/>
            <a:r>
              <a:rPr lang="en-US" dirty="0" smtClean="0"/>
              <a:t>Exclusive physics </a:t>
            </a:r>
            <a:r>
              <a:rPr lang="en-US" b="1" u="sng" dirty="0" smtClean="0"/>
              <a:t>processes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859024" y="4172827"/>
            <a:ext cx="3705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High energy </a:t>
            </a:r>
            <a:r>
              <a:rPr lang="en-US" dirty="0" smtClean="0"/>
              <a:t>nucleus-nucleus </a:t>
            </a:r>
            <a:r>
              <a:rPr lang="en-US" dirty="0" smtClean="0"/>
              <a:t>collision</a:t>
            </a:r>
          </a:p>
          <a:p>
            <a:pPr algn="ctr"/>
            <a:r>
              <a:rPr lang="en-US" dirty="0"/>
              <a:t>Exclusive physics </a:t>
            </a:r>
            <a:r>
              <a:rPr lang="en-US" b="1" u="sng" dirty="0" smtClean="0"/>
              <a:t>processes</a:t>
            </a:r>
          </a:p>
          <a:p>
            <a:pPr algn="ctr"/>
            <a:r>
              <a:rPr lang="en-US" b="1" dirty="0" smtClean="0"/>
              <a:t>Physics often unknown</a:t>
            </a:r>
            <a:endParaRPr lang="en-US" b="1" dirty="0"/>
          </a:p>
        </p:txBody>
      </p:sp>
      <p:pic>
        <p:nvPicPr>
          <p:cNvPr id="11" name="Picture 6" descr="http://www.pd.infn.it/%7Edorigo/hi_q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8" y="2286000"/>
            <a:ext cx="3136615" cy="17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ulaulaman.files.wordpress.com/2015/05/nature14520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9" y="1143000"/>
            <a:ext cx="2571313" cy="18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31814" y="2889335"/>
            <a:ext cx="2666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Many (∞) </a:t>
            </a:r>
            <a:r>
              <a:rPr lang="en-US" dirty="0" smtClean="0">
                <a:solidFill>
                  <a:srgbClr val="C00000"/>
                </a:solidFill>
              </a:rPr>
              <a:t>body physics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Condensed </a:t>
            </a:r>
            <a:r>
              <a:rPr lang="en-US" b="1" u="sng" dirty="0" smtClean="0">
                <a:solidFill>
                  <a:srgbClr val="C00000"/>
                </a:solidFill>
              </a:rPr>
              <a:t>matter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hysics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Mean </a:t>
            </a:r>
            <a:r>
              <a:rPr lang="en-US" dirty="0" smtClean="0">
                <a:solidFill>
                  <a:srgbClr val="C00000"/>
                </a:solidFill>
              </a:rPr>
              <a:t>field </a:t>
            </a:r>
            <a:r>
              <a:rPr lang="en-US" dirty="0" smtClean="0">
                <a:solidFill>
                  <a:srgbClr val="C00000"/>
                </a:solidFill>
              </a:rPr>
              <a:t>approaches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7" name="Picture 10" descr="https://thumb1.shutterstock.com/thumb_large/1450451/159693698/stock-vector-stack-of-gold-bar-cartoon-vector-and-illustration-isolated-on-white-background-15969369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4"/>
          <a:stretch/>
        </p:blipFill>
        <p:spPr bwMode="auto">
          <a:xfrm>
            <a:off x="6612548" y="1219200"/>
            <a:ext cx="1984503" cy="16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4118" y="2307535"/>
            <a:ext cx="1997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Artist’s view of heavy ion collision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52210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Many-body (but not ∞) physics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Nuclear </a:t>
            </a:r>
            <a:r>
              <a:rPr lang="en-US" b="1" u="sng" dirty="0" smtClean="0">
                <a:solidFill>
                  <a:srgbClr val="C00000"/>
                </a:solidFill>
              </a:rPr>
              <a:t>matter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Complication from </a:t>
            </a:r>
            <a:r>
              <a:rPr lang="en-US" b="1" dirty="0" smtClean="0">
                <a:solidFill>
                  <a:srgbClr val="C00000"/>
                </a:solidFill>
              </a:rPr>
              <a:t>many-body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 smtClean="0"/>
              <a:t>中国物理学会高能物理分会第十二届全国粒子物理学术会议 </a:t>
            </a:r>
            <a:r>
              <a:rPr lang="en-US" altLang="zh-CN" dirty="0" smtClean="0"/>
              <a:t>-- </a:t>
            </a:r>
            <a:r>
              <a:rPr lang="zh-CN" altLang="en-US" dirty="0" smtClean="0"/>
              <a:t>合肥 </a:t>
            </a:r>
            <a:r>
              <a:rPr lang="en-US" altLang="zh-CN" dirty="0" smtClean="0"/>
              <a:t>-- 2016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22-16</a:t>
            </a:r>
            <a:r>
              <a:rPr lang="zh-CN" altLang="en-US" dirty="0" smtClean="0"/>
              <a:t>日</a:t>
            </a:r>
            <a:endParaRPr lang="en-US" altLang="zh-CN" dirty="0" smtClean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dirty="0" smtClean="0"/>
              <a:t> / 2</a:t>
            </a:r>
            <a:r>
              <a:rPr lang="en-US" altLang="zh-CN" dirty="0" smtClean="0"/>
              <a:t>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60890" y="22860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Gold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0" y="35168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Gold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6819" y="3930903"/>
            <a:ext cx="220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Physics is known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Complication from ∞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1250" y="4078069"/>
            <a:ext cx="238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Physics often unknown</a:t>
            </a:r>
          </a:p>
          <a:p>
            <a:pPr algn="ctr"/>
            <a:r>
              <a:rPr lang="en-US" dirty="0" smtClean="0"/>
              <a:t>Clean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8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Chemical Freeze-out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5427662"/>
            <a:ext cx="4267200" cy="66833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Chemical </a:t>
            </a:r>
            <a:r>
              <a:rPr lang="en-US" sz="2400" dirty="0" err="1" smtClean="0">
                <a:solidFill>
                  <a:srgbClr val="FF0000"/>
                </a:solidFill>
              </a:rPr>
              <a:t>freezeout</a:t>
            </a:r>
            <a:r>
              <a:rPr lang="en-US" sz="2400" dirty="0" smtClean="0">
                <a:solidFill>
                  <a:srgbClr val="FF0000"/>
                </a:solidFill>
              </a:rPr>
              <a:t> ≈? </a:t>
            </a:r>
            <a:r>
              <a:rPr lang="en-US" sz="2400" dirty="0" err="1" smtClean="0">
                <a:solidFill>
                  <a:srgbClr val="FF0000"/>
                </a:solidFill>
              </a:rPr>
              <a:t>hadronization</a:t>
            </a:r>
            <a:r>
              <a:rPr lang="en-US" sz="2400" dirty="0" smtClean="0">
                <a:solidFill>
                  <a:srgbClr val="FF0000"/>
                </a:solidFill>
              </a:rPr>
              <a:t> transition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images.slideplayer.com/30/9553067/slides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6" t="39710" b="5085"/>
          <a:stretch/>
        </p:blipFill>
        <p:spPr bwMode="auto">
          <a:xfrm>
            <a:off x="596900" y="1787907"/>
            <a:ext cx="3145019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slideplayer.com/28/9358198/slides/slid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538932"/>
            <a:ext cx="52387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256" y="1308099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Statistical </a:t>
            </a:r>
            <a:r>
              <a:rPr lang="en-US" sz="2400" dirty="0" err="1" smtClean="0"/>
              <a:t>hadronization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pic>
        <p:nvPicPr>
          <p:cNvPr id="10" name="Picture 2" descr="C:\Users\fqwang\Research\Talks\DIAGRAMS\Research_diagrams\Phase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3094446" cy="20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133749">
            <a:off x="5143715" y="3456443"/>
            <a:ext cx="2046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Chemical </a:t>
            </a:r>
            <a:r>
              <a:rPr lang="en-US" dirty="0" err="1" smtClean="0">
                <a:solidFill>
                  <a:srgbClr val="FF0000"/>
                </a:solidFill>
              </a:rPr>
              <a:t>freezeout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8454" y="3440668"/>
            <a:ext cx="12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Lattice QCD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10400" y="3135066"/>
            <a:ext cx="381000" cy="305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943600" y="3135065"/>
            <a:ext cx="1447800" cy="446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Helvetica"/>
                <a:ea typeface="Helvetica"/>
                <a:cs typeface="Helvetica"/>
                <a:sym typeface="Helvetica"/>
              </a:rPr>
              <a:t>High order moments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156356" y="1152525"/>
            <a:ext cx="8784407" cy="185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392" indent="-219392" defTabSz="285209">
              <a:spcBef>
                <a:spcPts val="1974"/>
              </a:spcBef>
              <a:defRPr sz="1800"/>
            </a:pPr>
            <a:r>
              <a:rPr lang="en-US" sz="1800" smtClean="0"/>
              <a:t>Susceptibility ratios of conserved quantities </a:t>
            </a:r>
            <a:br>
              <a:rPr lang="en-US" sz="1800" smtClean="0"/>
            </a:br>
            <a:r>
              <a:rPr lang="en-US" sz="1800" smtClean="0"/>
              <a:t>related to the moments of multiplicity distributions</a:t>
            </a:r>
          </a:p>
          <a:p>
            <a:pPr marL="219392" indent="-219392" defTabSz="285209">
              <a:spcBef>
                <a:spcPts val="1974"/>
              </a:spcBef>
              <a:defRPr sz="1800"/>
            </a:pPr>
            <a:r>
              <a:rPr lang="en-US" sz="1800" smtClean="0"/>
              <a:t>Comparing first principal Lattice calculations with measured moments of conserved quantities, e.g. net-baryon → </a:t>
            </a:r>
            <a:r>
              <a:rPr lang="en-US" sz="1800" smtClean="0">
                <a:solidFill>
                  <a:srgbClr val="861001"/>
                </a:solidFill>
              </a:rPr>
              <a:t>extract the chemical freeze out parameters</a:t>
            </a:r>
            <a:r>
              <a:rPr lang="en-US" sz="1800" smtClean="0"/>
              <a:t> </a:t>
            </a:r>
            <a:r>
              <a:rPr lang="en-US" sz="1800" i="1" smtClean="0"/>
              <a:t>T</a:t>
            </a:r>
            <a:r>
              <a:rPr lang="en-US" sz="1800" smtClean="0"/>
              <a:t> and </a:t>
            </a:r>
            <a:r>
              <a:rPr lang="en-US" sz="1800" i="1" smtClean="0"/>
              <a:t>μ</a:t>
            </a:r>
            <a:r>
              <a:rPr lang="en-US" sz="1800" baseline="-5999" smtClean="0"/>
              <a:t>B</a:t>
            </a:r>
            <a:endParaRPr lang="en-US" sz="1800" baseline="-5999" dirty="0"/>
          </a:p>
        </p:txBody>
      </p:sp>
      <p:pic>
        <p:nvPicPr>
          <p:cNvPr id="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487" y="3018403"/>
            <a:ext cx="2657932" cy="2654502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Shape 61"/>
          <p:cNvSpPr/>
          <p:nvPr/>
        </p:nvSpPr>
        <p:spPr>
          <a:xfrm>
            <a:off x="373537" y="5691837"/>
            <a:ext cx="2356927" cy="400110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1300"/>
              <a:t>HotQCD, PRL109, 192302 (2012)</a:t>
            </a:r>
          </a:p>
          <a:p>
            <a:pPr lvl="0" algn="l">
              <a:defRPr sz="1800"/>
            </a:pPr>
            <a:r>
              <a:rPr sz="1300"/>
              <a:t>WB Group, PRL111, 062005 (2013)</a:t>
            </a:r>
          </a:p>
        </p:txBody>
      </p:sp>
      <p:pic>
        <p:nvPicPr>
          <p:cNvPr id="10" name="canNetCharge_14.5GeV_0005.pdf"/>
          <p:cNvPicPr/>
          <p:nvPr/>
        </p:nvPicPr>
        <p:blipFill>
          <a:blip r:embed="rId3">
            <a:extLst/>
          </a:blip>
          <a:srcRect t="9474" r="4493" b="2839"/>
          <a:stretch>
            <a:fillRect/>
          </a:stretch>
        </p:blipFill>
        <p:spPr>
          <a:xfrm>
            <a:off x="6541250" y="3126353"/>
            <a:ext cx="2221750" cy="2762921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Shape 63"/>
          <p:cNvSpPr/>
          <p:nvPr/>
        </p:nvSpPr>
        <p:spPr>
          <a:xfrm>
            <a:off x="7260502" y="2819400"/>
            <a:ext cx="886212" cy="2414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514" tIns="20515" rIns="20514" bIns="20515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300"/>
              <a:t>Experiment</a:t>
            </a:r>
          </a:p>
        </p:txBody>
      </p:sp>
      <p:sp>
        <p:nvSpPr>
          <p:cNvPr id="12" name="Shape 64"/>
          <p:cNvSpPr/>
          <p:nvPr/>
        </p:nvSpPr>
        <p:spPr>
          <a:xfrm>
            <a:off x="1046482" y="2819400"/>
            <a:ext cx="950332" cy="2414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514" tIns="20515" rIns="20514" bIns="20515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300"/>
              <a:t>Lattice QCD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5937" y="4131030"/>
            <a:ext cx="573674" cy="429248"/>
          </a:xfrm>
          <a:prstGeom prst="rect">
            <a:avLst/>
          </a:prstGeom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4" name="Picture 1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5837594" y="4131030"/>
            <a:ext cx="573674" cy="429248"/>
          </a:xfrm>
          <a:prstGeom prst="rect">
            <a:avLst/>
          </a:prstGeom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5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15267" y="2819400"/>
            <a:ext cx="1454628" cy="3076040"/>
          </a:xfrm>
          <a:prstGeom prst="rect">
            <a:avLst/>
          </a:prstGeom>
          <a:ln w="3175">
            <a:miter lim="400000"/>
          </a:ln>
        </p:spPr>
      </p:pic>
      <p:pic>
        <p:nvPicPr>
          <p:cNvPr id="16" name="pasted-image.pdf"/>
          <p:cNvPicPr/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5774855" y="1139718"/>
            <a:ext cx="2245964" cy="765282"/>
          </a:xfrm>
          <a:prstGeom prst="rect">
            <a:avLst/>
          </a:prstGeom>
          <a:ln w="3175">
            <a:miter lim="400000"/>
          </a:ln>
        </p:spPr>
      </p:pic>
      <p:sp>
        <p:nvSpPr>
          <p:cNvPr id="17" name="Rectangle 16"/>
          <p:cNvSpPr/>
          <p:nvPr/>
        </p:nvSpPr>
        <p:spPr>
          <a:xfrm>
            <a:off x="3429000" y="6019800"/>
            <a:ext cx="3267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2400" dirty="0">
                <a:solidFill>
                  <a:srgbClr val="FF0000"/>
                </a:solidFill>
              </a:rPr>
              <a:t>Look for critical behavior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Helvetica"/>
                <a:ea typeface="Helvetica"/>
                <a:cs typeface="Helvetica"/>
                <a:sym typeface="Helvetica"/>
              </a:rPr>
              <a:t>Search for CP via net-proton moments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7" name="Shape 168"/>
          <p:cNvSpPr txBox="1">
            <a:spLocks/>
          </p:cNvSpPr>
          <p:nvPr/>
        </p:nvSpPr>
        <p:spPr>
          <a:xfrm>
            <a:off x="3146892" y="1152525"/>
            <a:ext cx="5793871" cy="5152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392" indent="-219392" defTabSz="285209">
              <a:spcBef>
                <a:spcPts val="1974"/>
              </a:spcBef>
              <a:defRPr sz="1800"/>
            </a:pPr>
            <a:r>
              <a:rPr lang="en-US" sz="1800" smtClean="0"/>
              <a:t>σ</a:t>
            </a:r>
            <a:r>
              <a:rPr lang="en-US" sz="1800" baseline="31999" smtClean="0"/>
              <a:t>2</a:t>
            </a:r>
            <a:r>
              <a:rPr lang="en-US" sz="1800" smtClean="0"/>
              <a:t>/M increases with increasing energy, consistent with Poisson expectation</a:t>
            </a:r>
          </a:p>
          <a:p>
            <a:pPr marL="219392" indent="-219392" defTabSz="285209">
              <a:spcBef>
                <a:spcPts val="1974"/>
              </a:spcBef>
              <a:defRPr sz="1800"/>
            </a:pPr>
            <a:r>
              <a:rPr lang="en-US" sz="1800" smtClean="0"/>
              <a:t>Sσ/Skellam increases with increasing energy</a:t>
            </a:r>
          </a:p>
          <a:p>
            <a:pPr marL="219392" indent="-219392" defTabSz="285209">
              <a:spcBef>
                <a:spcPts val="1974"/>
              </a:spcBef>
              <a:defRPr sz="1800"/>
            </a:pPr>
            <a:r>
              <a:rPr lang="en-US" sz="1800" smtClean="0"/>
              <a:t>Non-monotonic behavior of net-proton κσ</a:t>
            </a:r>
            <a:r>
              <a:rPr lang="en-US" sz="1800" baseline="31999" smtClean="0"/>
              <a:t>2</a:t>
            </a:r>
            <a:r>
              <a:rPr lang="en-US" sz="1800" smtClean="0"/>
              <a:t> seen in top 5% central collisions</a:t>
            </a:r>
          </a:p>
          <a:p>
            <a:pPr marL="438784" lvl="1" indent="-219392" defTabSz="285209">
              <a:spcBef>
                <a:spcPts val="1032"/>
              </a:spcBef>
              <a:defRPr sz="1800"/>
            </a:pPr>
            <a:r>
              <a:rPr lang="en-US" sz="1800" smtClean="0"/>
              <a:t>5-10% central collisions in between </a:t>
            </a:r>
          </a:p>
          <a:p>
            <a:pPr marL="438784" lvl="1" indent="-219392" defTabSz="285209">
              <a:spcBef>
                <a:spcPts val="1032"/>
              </a:spcBef>
              <a:defRPr sz="1800"/>
            </a:pPr>
            <a:r>
              <a:rPr lang="en-US" sz="1800" smtClean="0"/>
              <a:t>→ however: smooth trend in centrality </a:t>
            </a:r>
          </a:p>
          <a:p>
            <a:pPr marL="438784" lvl="1" indent="-219392" defTabSz="285209">
              <a:spcBef>
                <a:spcPts val="1032"/>
              </a:spcBef>
              <a:defRPr sz="1800"/>
            </a:pPr>
            <a:r>
              <a:rPr lang="en-US" sz="1800" smtClean="0"/>
              <a:t>Peripheral collisions show smooth trend</a:t>
            </a:r>
          </a:p>
          <a:p>
            <a:pPr marL="438784" lvl="1" indent="-219392" defTabSz="285209">
              <a:spcBef>
                <a:spcPts val="1032"/>
              </a:spcBef>
              <a:defRPr sz="1800"/>
            </a:pPr>
            <a:r>
              <a:rPr lang="en-US" sz="1800" smtClean="0"/>
              <a:t>Detailed extensive studies have been carried out and are still in progress</a:t>
            </a:r>
          </a:p>
          <a:p>
            <a:pPr marL="219392" indent="-219392" defTabSz="285209">
              <a:spcBef>
                <a:spcPts val="1974"/>
              </a:spcBef>
              <a:defRPr sz="1800"/>
            </a:pPr>
            <a:r>
              <a:rPr lang="en-US" sz="1800" smtClean="0"/>
              <a:t>UrQMD (no Critical Point), shows suppression at lower energies - due to baryon number conservation</a:t>
            </a:r>
            <a:endParaRPr lang="en-US" sz="1800"/>
          </a:p>
        </p:txBody>
      </p:sp>
      <p:pic>
        <p:nvPicPr>
          <p:cNvPr id="8" name="canratioNetProtonVsEnerg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912" y="927586"/>
            <a:ext cx="2888674" cy="5602507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Relativistic heavy ion physics is a rich and vibrant field. QCD in matter under extremis.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QCD matter is opaque to </a:t>
            </a:r>
            <a:r>
              <a:rPr lang="en-US" dirty="0" smtClean="0">
                <a:solidFill>
                  <a:srgbClr val="FF0000"/>
                </a:solidFill>
              </a:rPr>
              <a:t>hard probes </a:t>
            </a:r>
          </a:p>
          <a:p>
            <a:r>
              <a:rPr lang="en-US" dirty="0" smtClean="0">
                <a:solidFill>
                  <a:srgbClr val="0000D0"/>
                </a:solidFill>
              </a:rPr>
              <a:t>The QCD matter is fluid/perfect/explosive, but small systems pose challenges</a:t>
            </a:r>
          </a:p>
          <a:p>
            <a:r>
              <a:rPr lang="en-US" dirty="0" smtClean="0"/>
              <a:t>Beam energy scan phase-I searching for the critical point. Phase-II in near future.</a:t>
            </a:r>
            <a:endParaRPr lang="en-US" dirty="0" smtClean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relativistic heavy ion collision?</a:t>
            </a:r>
            <a:endParaRPr lang="en-US" dirty="0"/>
          </a:p>
        </p:txBody>
      </p:sp>
      <p:pic>
        <p:nvPicPr>
          <p:cNvPr id="5" name="Picture 2" descr="C:\Users\fqwang\Research\Talks\DIAGRAMS\Research_diagrams\Phase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6099"/>
            <a:ext cx="5181600" cy="33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water_p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511300"/>
            <a:ext cx="301647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2209800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Quark-Gluon Plasma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smtClean="0"/>
              <a:t>QGP)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06240" y="45675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1" y="4567535"/>
            <a:ext cx="6858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3433" y="2269867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12</a:t>
            </a:r>
            <a:r>
              <a:rPr lang="en-US" sz="2400" b="1" dirty="0" smtClean="0">
                <a:solidFill>
                  <a:srgbClr val="FF0000"/>
                </a:solidFill>
              </a:rPr>
              <a:t>K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" y="2269867"/>
            <a:ext cx="1001994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ttp://hep.itp.tuwien.ac.at/%7Eipp/imagesphysics01/QGP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7" y="4890484"/>
            <a:ext cx="40386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600" y="5257800"/>
            <a:ext cx="441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The </a:t>
            </a:r>
            <a:r>
              <a:rPr lang="en-US" sz="2000" b="1" dirty="0" smtClean="0">
                <a:solidFill>
                  <a:srgbClr val="800000"/>
                </a:solidFill>
              </a:rPr>
              <a:t>QCD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phase diagram</a:t>
            </a:r>
            <a:r>
              <a:rPr lang="en-US" sz="2000" dirty="0" smtClean="0">
                <a:solidFill>
                  <a:srgbClr val="800000"/>
                </a:solidFill>
              </a:rPr>
              <a:t>: </a:t>
            </a:r>
            <a:r>
              <a:rPr lang="en-US" sz="2000" dirty="0" smtClean="0"/>
              <a:t>structure of matter with </a:t>
            </a:r>
            <a:r>
              <a:rPr lang="en-US" sz="2000" b="1" u="sng" dirty="0" smtClean="0"/>
              <a:t>quark </a:t>
            </a:r>
            <a:r>
              <a:rPr lang="en-US" sz="2000" b="1" u="sng" dirty="0" smtClean="0"/>
              <a:t>and </a:t>
            </a:r>
            <a:r>
              <a:rPr lang="en-US" sz="2000" b="1" u="sng" dirty="0" smtClean="0"/>
              <a:t>gluon (color) </a:t>
            </a:r>
            <a:r>
              <a:rPr lang="en-US" sz="2000" dirty="0" smtClean="0"/>
              <a:t>degrees </a:t>
            </a:r>
            <a:r>
              <a:rPr lang="en-US" sz="2000" dirty="0" smtClean="0"/>
              <a:t>of freedom.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104823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Phase diagram: </a:t>
            </a:r>
            <a:r>
              <a:rPr lang="en-US" sz="2000" dirty="0" smtClean="0"/>
              <a:t>how </a:t>
            </a:r>
            <a:r>
              <a:rPr lang="en-US" sz="2000" b="1" u="sng" dirty="0"/>
              <a:t>matter</a:t>
            </a:r>
            <a:r>
              <a:rPr lang="en-US" sz="2000" dirty="0"/>
              <a:t> organizes itself at given degrees of freedom, </a:t>
            </a:r>
            <a:r>
              <a:rPr lang="en-US" sz="2000" dirty="0" smtClean="0"/>
              <a:t>e.g</a:t>
            </a:r>
            <a:r>
              <a:rPr lang="en-US" sz="2000" dirty="0"/>
              <a:t>. water.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515" y="1611868"/>
            <a:ext cx="312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QCD under extreme condition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Picture 8" descr="http://img.youtube.com/vi/xBYKWEH4HfI/hq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47" y="1586099"/>
            <a:ext cx="1146053" cy="8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en-US" dirty="0" smtClean="0"/>
              <a:t> / 2</a:t>
            </a:r>
            <a:r>
              <a:rPr lang="en-US" altLang="zh-CN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uantum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dirty="0" err="1">
                <a:solidFill>
                  <a:srgbClr val="000000"/>
                </a:solidFill>
              </a:rPr>
              <a:t>hromo</a:t>
            </a:r>
            <a:r>
              <a:rPr lang="en-US" dirty="0" err="1">
                <a:solidFill>
                  <a:srgbClr val="240BDF"/>
                </a:solidFill>
              </a:rPr>
              <a:t>D</a:t>
            </a:r>
            <a:r>
              <a:rPr lang="en-US" dirty="0" err="1">
                <a:solidFill>
                  <a:srgbClr val="000000"/>
                </a:solidFill>
              </a:rPr>
              <a:t>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1638" t="25378" r="35614" b="30934"/>
          <a:stretch>
            <a:fillRect/>
          </a:stretch>
        </p:blipFill>
        <p:spPr bwMode="auto">
          <a:xfrm>
            <a:off x="2971800" y="2057400"/>
            <a:ext cx="3126074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5505271"/>
            <a:ext cx="8610600" cy="923330"/>
          </a:xfrm>
          <a:prstGeom prst="rect">
            <a:avLst/>
          </a:prstGeom>
          <a:noFill/>
          <a:ln w="38100" cmpd="dbl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Q</a:t>
            </a:r>
            <a:r>
              <a:rPr lang="en-US" b="1" dirty="0" smtClean="0">
                <a:solidFill>
                  <a:srgbClr val="00B050"/>
                </a:solidFill>
              </a:rPr>
              <a:t>C</a:t>
            </a:r>
            <a:r>
              <a:rPr lang="en-US" b="1" dirty="0" smtClean="0">
                <a:solidFill>
                  <a:srgbClr val="240BDF"/>
                </a:solidFill>
              </a:rPr>
              <a:t>D</a:t>
            </a:r>
            <a:r>
              <a:rPr lang="en-US" dirty="0" smtClean="0"/>
              <a:t>: </a:t>
            </a:r>
            <a:r>
              <a:rPr lang="en-US" dirty="0" smtClean="0"/>
              <a:t>the basic theory for strong interaction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dirty="0" smtClean="0">
                <a:solidFill>
                  <a:srgbClr val="240BDF"/>
                </a:solidFill>
              </a:rPr>
              <a:t>F</a:t>
            </a:r>
            <a:r>
              <a:rPr lang="en-US" dirty="0" smtClean="0"/>
              <a:t> well defined at short distances. </a:t>
            </a:r>
          </a:p>
          <a:p>
            <a:pPr marL="342900" indent="-342900">
              <a:buAutoNum type="arabicParenR"/>
            </a:pPr>
            <a:r>
              <a:rPr lang="en-US" dirty="0" smtClean="0"/>
              <a:t>Little </a:t>
            </a:r>
            <a:r>
              <a:rPr lang="en-US" dirty="0" smtClean="0"/>
              <a:t>is known about the dynamical structures of matter, </a:t>
            </a:r>
            <a:r>
              <a:rPr lang="en-US" i="1" dirty="0" smtClean="0"/>
              <a:t>e.g. confinement</a:t>
            </a:r>
            <a:r>
              <a:rPr lang="en-US" dirty="0" smtClean="0"/>
              <a:t>, </a:t>
            </a:r>
            <a:r>
              <a:rPr lang="en-US" i="1" dirty="0" smtClean="0"/>
              <a:t>nucleon spin</a:t>
            </a:r>
            <a:r>
              <a:rPr lang="en-US" dirty="0" smtClean="0"/>
              <a:t>, </a:t>
            </a:r>
            <a:r>
              <a:rPr lang="en-US" i="1" dirty="0" smtClean="0"/>
              <a:t>QCD phase structure, strong coupling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Q</a:t>
            </a:r>
            <a:r>
              <a:rPr lang="en-US" b="1" dirty="0" smtClean="0">
                <a:solidFill>
                  <a:srgbClr val="00B050"/>
                </a:solidFill>
              </a:rPr>
              <a:t>C</a:t>
            </a:r>
            <a:r>
              <a:rPr lang="en-US" b="1" dirty="0">
                <a:solidFill>
                  <a:srgbClr val="240BDF"/>
                </a:solidFill>
              </a:rPr>
              <a:t>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at long distances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C00000"/>
                </a:solidFill>
              </a:rPr>
              <a:t>QCD Matter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6019799" y="3352800"/>
            <a:ext cx="1223964" cy="612648"/>
          </a:xfrm>
          <a:prstGeom prst="wedgeEllipseCallout">
            <a:avLst>
              <a:gd name="adj1" fmla="val -48722"/>
              <a:gd name="adj2" fmla="val 1557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Short distance</a:t>
            </a:r>
            <a:endParaRPr lang="en-US" sz="1400" b="1" dirty="0"/>
          </a:p>
        </p:txBody>
      </p:sp>
      <p:sp>
        <p:nvSpPr>
          <p:cNvPr id="10" name="Oval Callout 9"/>
          <p:cNvSpPr/>
          <p:nvPr/>
        </p:nvSpPr>
        <p:spPr>
          <a:xfrm>
            <a:off x="2133600" y="3048000"/>
            <a:ext cx="1134568" cy="460248"/>
          </a:xfrm>
          <a:prstGeom prst="wedgeEllipseCallout">
            <a:avLst>
              <a:gd name="adj1" fmla="val 84966"/>
              <a:gd name="adj2" fmla="val 2874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Long distance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6096000" y="4495800"/>
            <a:ext cx="1315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Asymptotic freedom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20346183">
            <a:off x="2983020" y="4653556"/>
            <a:ext cx="139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confinement</a:t>
            </a:r>
            <a:endParaRPr lang="en-US" b="1" dirty="0"/>
          </a:p>
        </p:txBody>
      </p:sp>
      <p:pic>
        <p:nvPicPr>
          <p:cNvPr id="13" name="Picture 2" descr="http://latex.codecogs.com/gif.latex?%5Cmathcal%7BL%7D_%7BQCD%7D=%5Cbar%7B%5Cpsi%7D_i%28i%28%5Cgamma%5E%7B%5Cmu%7DD_%7B%5Cmu%7D%29_%7Bij%7D%20-m%5Cdelta_%7Bij%7D%29%5Cpsi_j-%5Cfrac%7B1%7D%7B4%7DG%5Ea_%7B%5Cmu%5Cnu%7DG_a%5E%7B%5Cmu%5Cnu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23561"/>
            <a:ext cx="5110163" cy="5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963743" y="1397000"/>
            <a:ext cx="1467943" cy="1632468"/>
            <a:chOff x="7620001" y="228600"/>
            <a:chExt cx="2438400" cy="2865438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 rot="-11478908">
              <a:off x="8991601" y="1954213"/>
              <a:ext cx="100013" cy="279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42" y="54"/>
                </a:cxn>
                <a:cxn ang="0">
                  <a:pos x="24" y="81"/>
                </a:cxn>
                <a:cxn ang="0">
                  <a:pos x="51" y="93"/>
                </a:cxn>
                <a:cxn ang="0">
                  <a:pos x="57" y="120"/>
                </a:cxn>
                <a:cxn ang="0">
                  <a:pos x="51" y="147"/>
                </a:cxn>
                <a:cxn ang="0">
                  <a:pos x="57" y="174"/>
                </a:cxn>
              </a:cxnLst>
              <a:rect l="0" t="0" r="r" b="b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14203381" flipV="1">
              <a:off x="9007477" y="1100137"/>
              <a:ext cx="74612" cy="258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42" y="54"/>
                </a:cxn>
                <a:cxn ang="0">
                  <a:pos x="24" y="81"/>
                </a:cxn>
                <a:cxn ang="0">
                  <a:pos x="51" y="93"/>
                </a:cxn>
                <a:cxn ang="0">
                  <a:pos x="57" y="120"/>
                </a:cxn>
                <a:cxn ang="0">
                  <a:pos x="51" y="147"/>
                </a:cxn>
                <a:cxn ang="0">
                  <a:pos x="57" y="174"/>
                </a:cxn>
              </a:cxnLst>
              <a:rect l="0" t="0" r="r" b="b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 rot="14001149" flipV="1">
              <a:off x="8698707" y="1034257"/>
              <a:ext cx="322263" cy="228600"/>
              <a:chOff x="326" y="3552"/>
              <a:chExt cx="394" cy="307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49" y="225"/>
                  </a:cxn>
                  <a:cxn ang="0">
                    <a:pos x="53" y="230"/>
                  </a:cxn>
                  <a:cxn ang="0">
                    <a:pos x="82" y="259"/>
                  </a:cxn>
                  <a:cxn ang="0">
                    <a:pos x="111" y="249"/>
                  </a:cxn>
                  <a:cxn ang="0">
                    <a:pos x="121" y="220"/>
                  </a:cxn>
                  <a:cxn ang="0">
                    <a:pos x="116" y="172"/>
                  </a:cxn>
                  <a:cxn ang="0">
                    <a:pos x="73" y="148"/>
                  </a:cxn>
                  <a:cxn ang="0">
                    <a:pos x="92" y="201"/>
                  </a:cxn>
                  <a:cxn ang="0">
                    <a:pos x="121" y="211"/>
                  </a:cxn>
                  <a:cxn ang="0">
                    <a:pos x="188" y="163"/>
                  </a:cxn>
                  <a:cxn ang="0">
                    <a:pos x="145" y="100"/>
                  </a:cxn>
                  <a:cxn ang="0">
                    <a:pos x="193" y="172"/>
                  </a:cxn>
                  <a:cxn ang="0">
                    <a:pos x="246" y="105"/>
                  </a:cxn>
                  <a:cxn ang="0">
                    <a:pos x="212" y="52"/>
                  </a:cxn>
                  <a:cxn ang="0">
                    <a:pos x="270" y="129"/>
                  </a:cxn>
                  <a:cxn ang="0">
                    <a:pos x="308" y="100"/>
                  </a:cxn>
                  <a:cxn ang="0">
                    <a:pos x="274" y="14"/>
                  </a:cxn>
                  <a:cxn ang="0">
                    <a:pos x="284" y="81"/>
                  </a:cxn>
                  <a:cxn ang="0">
                    <a:pos x="313" y="91"/>
                  </a:cxn>
                  <a:cxn ang="0">
                    <a:pos x="361" y="0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 rot="16361166" flipH="1">
              <a:off x="8696327" y="1870075"/>
              <a:ext cx="152400" cy="320675"/>
              <a:chOff x="326" y="3552"/>
              <a:chExt cx="394" cy="307"/>
            </a:xfrm>
          </p:grpSpPr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49" y="225"/>
                  </a:cxn>
                  <a:cxn ang="0">
                    <a:pos x="53" y="230"/>
                  </a:cxn>
                  <a:cxn ang="0">
                    <a:pos x="82" y="259"/>
                  </a:cxn>
                  <a:cxn ang="0">
                    <a:pos x="111" y="249"/>
                  </a:cxn>
                  <a:cxn ang="0">
                    <a:pos x="121" y="220"/>
                  </a:cxn>
                  <a:cxn ang="0">
                    <a:pos x="116" y="172"/>
                  </a:cxn>
                  <a:cxn ang="0">
                    <a:pos x="73" y="148"/>
                  </a:cxn>
                  <a:cxn ang="0">
                    <a:pos x="92" y="201"/>
                  </a:cxn>
                  <a:cxn ang="0">
                    <a:pos x="121" y="211"/>
                  </a:cxn>
                  <a:cxn ang="0">
                    <a:pos x="188" y="163"/>
                  </a:cxn>
                  <a:cxn ang="0">
                    <a:pos x="145" y="100"/>
                  </a:cxn>
                  <a:cxn ang="0">
                    <a:pos x="193" y="172"/>
                  </a:cxn>
                  <a:cxn ang="0">
                    <a:pos x="246" y="105"/>
                  </a:cxn>
                  <a:cxn ang="0">
                    <a:pos x="212" y="52"/>
                  </a:cxn>
                  <a:cxn ang="0">
                    <a:pos x="270" y="129"/>
                  </a:cxn>
                  <a:cxn ang="0">
                    <a:pos x="308" y="100"/>
                  </a:cxn>
                  <a:cxn ang="0">
                    <a:pos x="274" y="14"/>
                  </a:cxn>
                  <a:cxn ang="0">
                    <a:pos x="284" y="81"/>
                  </a:cxn>
                  <a:cxn ang="0">
                    <a:pos x="313" y="91"/>
                  </a:cxn>
                  <a:cxn ang="0">
                    <a:pos x="361" y="0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3366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7620001" y="1649413"/>
              <a:ext cx="106680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non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8686801" y="963613"/>
              <a:ext cx="381000" cy="68580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non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8991601" y="1878013"/>
              <a:ext cx="10668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non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8763001" y="1878013"/>
              <a:ext cx="228600" cy="5334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non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8686801" y="1649413"/>
              <a:ext cx="381000" cy="2286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0" y="11"/>
                </a:cxn>
                <a:cxn ang="0">
                  <a:pos x="16" y="75"/>
                </a:cxn>
                <a:cxn ang="0">
                  <a:pos x="104" y="75"/>
                </a:cxn>
                <a:cxn ang="0">
                  <a:pos x="48" y="131"/>
                </a:cxn>
                <a:cxn ang="0">
                  <a:pos x="96" y="131"/>
                </a:cxn>
              </a:cxnLst>
              <a:rect l="0" t="0" r="r" b="b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9067801" y="228600"/>
              <a:ext cx="377825" cy="735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9067801" y="685800"/>
              <a:ext cx="225425" cy="277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9067801" y="503238"/>
              <a:ext cx="304800" cy="4603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9067801" y="427038"/>
              <a:ext cx="228600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8534401" y="2408238"/>
              <a:ext cx="2286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8610601" y="2408238"/>
              <a:ext cx="1524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H="1">
              <a:off x="8686801" y="2408238"/>
              <a:ext cx="76200" cy="4572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8610601" y="2408238"/>
              <a:ext cx="152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725743" y="19304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Q</a:t>
            </a:r>
            <a:endParaRPr lang="en-US" b="1" i="1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94716" y="2179637"/>
            <a:ext cx="2700884" cy="323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Complex to calculate: </a:t>
            </a:r>
            <a:br>
              <a:rPr lang="en-US" sz="2400" dirty="0" smtClean="0"/>
            </a:br>
            <a:r>
              <a:rPr lang="en-US" sz="2400" dirty="0" smtClean="0"/>
              <a:t>Lattice QCD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QCD-guided, driven by experiment</a:t>
            </a:r>
            <a:endParaRPr lang="en-US" sz="2400" dirty="0" smtClean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7391400" y="3965448"/>
            <a:ext cx="1483714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pQCD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471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37" grpId="0" uiExpand="1" build="p"/>
      <p:bldP spid="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elativistic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eavy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on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ollider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Brookhaven National Laboratory (BNL), Upton, NY</a:t>
            </a:r>
            <a:endParaRPr lang="en-US" sz="2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25562"/>
            <a:ext cx="8186737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24338" y="2005012"/>
            <a:ext cx="1123950" cy="5540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>
            <a:noFill/>
            <a:miter lim="800000"/>
            <a:headEnd/>
            <a:tailEnd type="none" w="lg" len="lg"/>
          </a:ln>
          <a:effectLst/>
          <a:scene3d>
            <a:camera prst="perspectiveRelaxedModerately" fov="2700000"/>
            <a:lightRig rig="threePt" dir="t"/>
          </a:scene3d>
          <a:sp3d>
            <a:bevelT w="139700" prst="cross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000" b="1" dirty="0">
                <a:solidFill>
                  <a:srgbClr val="FFCC00"/>
                </a:solidFill>
                <a:latin typeface="Helvetica" pitchFamily="-106" charset="0"/>
              </a:rPr>
              <a:t>RHIC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8475" y="4141787"/>
            <a:ext cx="954087" cy="5191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CC00"/>
                </a:solidFill>
                <a:latin typeface="Helvetica" pitchFamily="-106" charset="0"/>
              </a:rPr>
              <a:t>AGS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120775" y="1701800"/>
            <a:ext cx="7072312" cy="1568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562350" y="3001962"/>
            <a:ext cx="431800" cy="442913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81075" y="2443162"/>
            <a:ext cx="431800" cy="442913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130550" y="1562100"/>
            <a:ext cx="431800" cy="442913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451725" y="1963737"/>
            <a:ext cx="431800" cy="442913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412875" y="4141787"/>
            <a:ext cx="1716087" cy="5794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158875" y="4287837"/>
            <a:ext cx="355600" cy="627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527300" y="5530850"/>
            <a:ext cx="2820987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3043238" y="3360737"/>
            <a:ext cx="623887" cy="4365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rc 19"/>
          <p:cNvSpPr>
            <a:spLocks/>
          </p:cNvSpPr>
          <p:nvPr/>
        </p:nvSpPr>
        <p:spPr bwMode="auto">
          <a:xfrm flipV="1">
            <a:off x="2741613" y="3227387"/>
            <a:ext cx="925512" cy="133350"/>
          </a:xfrm>
          <a:custGeom>
            <a:avLst/>
            <a:gdLst>
              <a:gd name="G0" fmla="+- 0 0 0"/>
              <a:gd name="G1" fmla="+- 3165 0 0"/>
              <a:gd name="G2" fmla="+- 21600 0 0"/>
              <a:gd name="T0" fmla="*/ 21366 w 21600"/>
              <a:gd name="T1" fmla="*/ 0 h 13185"/>
              <a:gd name="T2" fmla="*/ 19135 w 21600"/>
              <a:gd name="T3" fmla="*/ 13185 h 13185"/>
              <a:gd name="T4" fmla="*/ 0 w 21600"/>
              <a:gd name="T5" fmla="*/ 3165 h 1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185" fill="none" extrusionOk="0">
                <a:moveTo>
                  <a:pt x="21366" y="-1"/>
                </a:moveTo>
                <a:cubicBezTo>
                  <a:pt x="21522" y="1047"/>
                  <a:pt x="21600" y="2105"/>
                  <a:pt x="21600" y="3165"/>
                </a:cubicBezTo>
                <a:cubicBezTo>
                  <a:pt x="21600" y="6655"/>
                  <a:pt x="20754" y="10093"/>
                  <a:pt x="19135" y="13185"/>
                </a:cubicBezTo>
              </a:path>
              <a:path w="21600" h="13185" stroke="0" extrusionOk="0">
                <a:moveTo>
                  <a:pt x="21366" y="-1"/>
                </a:moveTo>
                <a:cubicBezTo>
                  <a:pt x="21522" y="1047"/>
                  <a:pt x="21600" y="2105"/>
                  <a:pt x="21600" y="3165"/>
                </a:cubicBezTo>
                <a:cubicBezTo>
                  <a:pt x="21600" y="6655"/>
                  <a:pt x="20754" y="10093"/>
                  <a:pt x="19135" y="13185"/>
                </a:cubicBezTo>
                <a:lnTo>
                  <a:pt x="0" y="316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rc 20"/>
          <p:cNvSpPr>
            <a:spLocks/>
          </p:cNvSpPr>
          <p:nvPr/>
        </p:nvSpPr>
        <p:spPr bwMode="auto">
          <a:xfrm flipH="1">
            <a:off x="3660775" y="3257550"/>
            <a:ext cx="484187" cy="284163"/>
          </a:xfrm>
          <a:custGeom>
            <a:avLst/>
            <a:gdLst>
              <a:gd name="G0" fmla="+- 2114 0 0"/>
              <a:gd name="G1" fmla="+- 21600 0 0"/>
              <a:gd name="G2" fmla="+- 21600 0 0"/>
              <a:gd name="T0" fmla="*/ 0 w 19051"/>
              <a:gd name="T1" fmla="*/ 104 h 21600"/>
              <a:gd name="T2" fmla="*/ 19051 w 19051"/>
              <a:gd name="T3" fmla="*/ 8196 h 21600"/>
              <a:gd name="T4" fmla="*/ 2114 w 190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51" h="21600" fill="none" extrusionOk="0">
                <a:moveTo>
                  <a:pt x="-1" y="103"/>
                </a:moveTo>
                <a:cubicBezTo>
                  <a:pt x="702" y="34"/>
                  <a:pt x="1408" y="-1"/>
                  <a:pt x="2114" y="-1"/>
                </a:cubicBezTo>
                <a:cubicBezTo>
                  <a:pt x="8715" y="-1"/>
                  <a:pt x="14954" y="3018"/>
                  <a:pt x="19051" y="8195"/>
                </a:cubicBezTo>
              </a:path>
              <a:path w="19051" h="21600" stroke="0" extrusionOk="0">
                <a:moveTo>
                  <a:pt x="-1" y="103"/>
                </a:moveTo>
                <a:cubicBezTo>
                  <a:pt x="702" y="34"/>
                  <a:pt x="1408" y="-1"/>
                  <a:pt x="2114" y="-1"/>
                </a:cubicBezTo>
                <a:cubicBezTo>
                  <a:pt x="8715" y="-1"/>
                  <a:pt x="14954" y="3018"/>
                  <a:pt x="19051" y="8195"/>
                </a:cubicBezTo>
                <a:lnTo>
                  <a:pt x="2114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1146175" y="4141787"/>
            <a:ext cx="355600" cy="2000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514475" y="4914900"/>
            <a:ext cx="1012825" cy="615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046413" y="3790950"/>
            <a:ext cx="82550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951288" y="5718175"/>
            <a:ext cx="1439862" cy="396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FFCC00"/>
                </a:solidFill>
                <a:latin typeface="Helvetica" pitchFamily="-106" charset="0"/>
              </a:rPr>
              <a:t>TANDEMS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749425" y="1512887"/>
            <a:ext cx="1271587" cy="3968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Helvetica" pitchFamily="-106" charset="0"/>
              </a:rPr>
              <a:t>PHOBOS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081463" y="3009900"/>
            <a:ext cx="862012" cy="3968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Helvetica" pitchFamily="-106" charset="0"/>
              </a:rPr>
              <a:t>STAR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111875" y="1938337"/>
            <a:ext cx="1284287" cy="4000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Helvetica" pitchFamily="-106" charset="0"/>
              </a:rPr>
              <a:t>BRAHMS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462088" y="2466975"/>
            <a:ext cx="1141412" cy="4000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Helvetica" pitchFamily="-106" charset="0"/>
              </a:rPr>
              <a:t>PHENIX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5394561" y="5608621"/>
            <a:ext cx="33641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i="1" dirty="0">
                <a:solidFill>
                  <a:srgbClr val="FFFF00"/>
                </a:solidFill>
              </a:rPr>
              <a:t>v = 0.99995</a:t>
            </a:r>
            <a:r>
              <a:rPr lang="en-US" sz="1800" b="1" i="1" dirty="0">
                <a:solidFill>
                  <a:srgbClr val="FFFF00"/>
                </a:solidFill>
                <a:sym typeface="Symbol" pitchFamily="-106" charset="2"/>
              </a:rPr>
              <a:t></a:t>
            </a:r>
            <a:r>
              <a:rPr lang="en-US" sz="1800" b="1" i="1" dirty="0">
                <a:solidFill>
                  <a:srgbClr val="FFFF00"/>
                </a:solidFill>
              </a:rPr>
              <a:t>c = 186,000 miles/sec</a:t>
            </a:r>
          </a:p>
          <a:p>
            <a:pPr eaLnBrk="1" hangingPunct="1"/>
            <a:r>
              <a:rPr lang="en-US" sz="1800" b="1" i="1" dirty="0">
                <a:solidFill>
                  <a:srgbClr val="FFFF00"/>
                </a:solidFill>
              </a:rPr>
              <a:t>          Au + Au at 200 </a:t>
            </a:r>
            <a:r>
              <a:rPr lang="en-US" sz="1800" b="1" i="1" dirty="0" err="1">
                <a:solidFill>
                  <a:srgbClr val="FFFF00"/>
                </a:solidFill>
              </a:rPr>
              <a:t>GeV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5553074" y="3465513"/>
            <a:ext cx="2889137" cy="2027237"/>
          </a:xfrm>
          <a:prstGeom prst="snip2DiagRect">
            <a:avLst>
              <a:gd name="adj1" fmla="val 11752"/>
              <a:gd name="adj2" fmla="val 128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800000"/>
                </a:solidFill>
              </a:rPr>
              <a:t>- RHIC</a:t>
            </a:r>
            <a:r>
              <a:rPr lang="en-US" sz="2200" b="1" dirty="0" smtClean="0">
                <a:solidFill>
                  <a:srgbClr val="800000"/>
                </a:solidFill>
              </a:rPr>
              <a:t>: </a:t>
            </a:r>
            <a:r>
              <a:rPr lang="en-US" sz="2200" b="1" dirty="0" smtClean="0">
                <a:solidFill>
                  <a:srgbClr val="800000"/>
                </a:solidFill>
              </a:rPr>
              <a:t>high-energy</a:t>
            </a:r>
          </a:p>
          <a:p>
            <a:r>
              <a:rPr lang="en-US" sz="2200" b="1" dirty="0" smtClean="0">
                <a:solidFill>
                  <a:srgbClr val="800000"/>
                </a:solidFill>
              </a:rPr>
              <a:t>heavy-ion collider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) Dedicated QCD collider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ii) </a:t>
            </a:r>
            <a:r>
              <a:rPr lang="en-US" b="1" i="1" dirty="0" smtClean="0">
                <a:solidFill>
                  <a:schemeClr val="tx1"/>
                </a:solidFill>
              </a:rPr>
              <a:t>√</a:t>
            </a:r>
            <a:r>
              <a:rPr lang="en-US" b="1" i="1" dirty="0" err="1" smtClean="0">
                <a:solidFill>
                  <a:schemeClr val="tx1"/>
                </a:solidFill>
              </a:rPr>
              <a:t>s</a:t>
            </a:r>
            <a:r>
              <a:rPr lang="en-US" b="1" i="1" baseline="-25000" dirty="0" err="1" smtClean="0">
                <a:solidFill>
                  <a:schemeClr val="tx1"/>
                </a:solidFill>
              </a:rPr>
              <a:t>NN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= 5 - 200 GeV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(iii) p, d, Cu, Au, U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8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940300" y="3263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2639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3400" y="3886200"/>
            <a:ext cx="431800" cy="4429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953000" y="2590800"/>
            <a:ext cx="431800" cy="4429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54800" y="2833687"/>
            <a:ext cx="431800" cy="4429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129650" y="3617025"/>
            <a:ext cx="431800" cy="4429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nip Diagonal Corner Rectangle 13"/>
          <p:cNvSpPr/>
          <p:nvPr/>
        </p:nvSpPr>
        <p:spPr>
          <a:xfrm>
            <a:off x="228600" y="1020763"/>
            <a:ext cx="2590800" cy="2027237"/>
          </a:xfrm>
          <a:prstGeom prst="snip2DiagRect">
            <a:avLst>
              <a:gd name="adj1" fmla="val 11752"/>
              <a:gd name="adj2" fmla="val 128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800000"/>
                </a:solidFill>
              </a:rPr>
              <a:t>- LHC: high-energy particle/heavy-ion collider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00050" indent="-400050">
              <a:buAutoNum type="romanLcParenBoth"/>
            </a:pPr>
            <a:r>
              <a:rPr lang="en-US" b="1" dirty="0" smtClean="0">
                <a:solidFill>
                  <a:schemeClr val="tx1"/>
                </a:solidFill>
              </a:rPr>
              <a:t>√</a:t>
            </a:r>
            <a:r>
              <a:rPr lang="en-US" b="1" dirty="0" err="1" smtClean="0">
                <a:solidFill>
                  <a:schemeClr val="tx1"/>
                </a:solidFill>
              </a:rPr>
              <a:t>s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NN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5000</a:t>
            </a:r>
            <a:r>
              <a:rPr lang="en-US" b="1" dirty="0" smtClean="0">
                <a:solidFill>
                  <a:schemeClr val="tx1"/>
                </a:solidFill>
              </a:rPr>
              <a:t> GeV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	~25x </a:t>
            </a:r>
            <a:r>
              <a:rPr lang="en-US" b="1" dirty="0" smtClean="0">
                <a:solidFill>
                  <a:schemeClr val="tx1"/>
                </a:solidFill>
              </a:rPr>
              <a:t>of RHIC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(ii) p, </a:t>
            </a:r>
            <a:r>
              <a:rPr lang="en-US" b="1" dirty="0" err="1" smtClean="0">
                <a:solidFill>
                  <a:schemeClr val="tx1"/>
                </a:solidFill>
              </a:rPr>
              <a:t>Pb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7857" y="3380034"/>
            <a:ext cx="1066800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CMS</a:t>
            </a:r>
            <a:endParaRPr lang="en-US" sz="3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06900" y="1996240"/>
            <a:ext cx="1066800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/>
              <a:t>LHCb</a:t>
            </a:r>
            <a:endParaRPr lang="en-US" sz="3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86500" y="2186853"/>
            <a:ext cx="1181100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ATLAS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01214" y="2971800"/>
            <a:ext cx="1181100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</a:rPr>
              <a:t>ALICE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059464" y="3470356"/>
            <a:ext cx="974947" cy="553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>
            <a:noFill/>
            <a:miter lim="800000"/>
            <a:headEnd/>
            <a:tailEnd type="none" w="lg" len="lg"/>
          </a:ln>
          <a:effectLst/>
          <a:scene3d>
            <a:camera prst="perspectiveRelaxedModerately" fov="2700000"/>
            <a:lightRig rig="threePt" dir="t"/>
          </a:scene3d>
          <a:sp3d>
            <a:bevelT w="139700" prst="cross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000" b="1" dirty="0" smtClean="0">
                <a:solidFill>
                  <a:srgbClr val="FFCC00"/>
                </a:solidFill>
                <a:latin typeface="Helvetica" pitchFamily="-106" charset="0"/>
              </a:rPr>
              <a:t>LHC</a:t>
            </a:r>
            <a:endParaRPr lang="en-GB" sz="3000" b="1" dirty="0">
              <a:solidFill>
                <a:srgbClr val="FFCC00"/>
              </a:solidFill>
              <a:latin typeface="Helvetica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en-US" dirty="0">
                <a:ea typeface="ＭＳ Ｐゴシック" charset="-128"/>
                <a:cs typeface="ＭＳ Ｐゴシック" charset="-128"/>
              </a:rPr>
              <a:t>arge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dirty="0">
                <a:ea typeface="ＭＳ Ｐゴシック" charset="-128"/>
                <a:cs typeface="ＭＳ Ｐゴシック" charset="-128"/>
              </a:rPr>
              <a:t>adron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dirty="0">
                <a:ea typeface="ＭＳ Ｐゴシック" charset="-128"/>
                <a:cs typeface="ＭＳ Ｐゴシック" charset="-128"/>
              </a:rPr>
              <a:t>ollider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Study</a:t>
            </a:r>
            <a:r>
              <a:rPr lang="en-US" b="1" dirty="0" smtClean="0">
                <a:solidFill>
                  <a:srgbClr val="FF0000"/>
                </a:solidFill>
              </a:rPr>
              <a:t> Q</a:t>
            </a:r>
            <a:r>
              <a:rPr lang="en-US" b="1" dirty="0" smtClean="0">
                <a:solidFill>
                  <a:srgbClr val="00B050"/>
                </a:solidFill>
              </a:rPr>
              <a:t>C</a:t>
            </a:r>
            <a:r>
              <a:rPr lang="en-US" b="1" dirty="0" smtClean="0">
                <a:solidFill>
                  <a:srgbClr val="240BDF"/>
                </a:solidFill>
              </a:rPr>
              <a:t>D </a:t>
            </a:r>
            <a:r>
              <a:rPr lang="en-US" dirty="0"/>
              <a:t>by heavy-ion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493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0960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One of the challenges is to infer the earlier state QGP through final state hadrons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9893"/>
            <a:ext cx="9144000" cy="249902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514600" y="4494919"/>
            <a:ext cx="762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>
          <a:xfrm flipH="1">
            <a:off x="2438400" y="4875919"/>
            <a:ext cx="76200" cy="304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flipV="1">
            <a:off x="4038600" y="4228603"/>
            <a:ext cx="152400" cy="838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Straight Arrow Connector 11"/>
          <p:cNvCxnSpPr/>
          <p:nvPr/>
        </p:nvCxnSpPr>
        <p:spPr>
          <a:xfrm flipH="1">
            <a:off x="3962400" y="5066803"/>
            <a:ext cx="76200" cy="304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3" name="Group 12"/>
          <p:cNvGrpSpPr/>
          <p:nvPr/>
        </p:nvGrpSpPr>
        <p:grpSpPr>
          <a:xfrm>
            <a:off x="3886200" y="4457203"/>
            <a:ext cx="228600" cy="304800"/>
            <a:chOff x="762000" y="3276600"/>
            <a:chExt cx="609600" cy="304800"/>
          </a:xfrm>
        </p:grpSpPr>
        <p:cxnSp>
          <p:nvCxnSpPr>
            <p:cNvPr id="14" name="Curved Connector 13"/>
            <p:cNvCxnSpPr/>
            <p:nvPr/>
          </p:nvCxnSpPr>
          <p:spPr>
            <a:xfrm>
              <a:off x="762000" y="32766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Curved Connector 14"/>
            <p:cNvCxnSpPr/>
            <p:nvPr/>
          </p:nvCxnSpPr>
          <p:spPr>
            <a:xfrm>
              <a:off x="1066800" y="34290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6" name="Group 15"/>
          <p:cNvGrpSpPr/>
          <p:nvPr/>
        </p:nvGrpSpPr>
        <p:grpSpPr>
          <a:xfrm flipH="1">
            <a:off x="3810000" y="5143003"/>
            <a:ext cx="228600" cy="152400"/>
            <a:chOff x="762000" y="3276600"/>
            <a:chExt cx="609600" cy="304800"/>
          </a:xfrm>
        </p:grpSpPr>
        <p:cxnSp>
          <p:nvCxnSpPr>
            <p:cNvPr id="17" name="Curved Connector 16"/>
            <p:cNvCxnSpPr/>
            <p:nvPr/>
          </p:nvCxnSpPr>
          <p:spPr>
            <a:xfrm>
              <a:off x="762000" y="32766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Curved Connector 17"/>
            <p:cNvCxnSpPr/>
            <p:nvPr/>
          </p:nvCxnSpPr>
          <p:spPr>
            <a:xfrm>
              <a:off x="1066800" y="34290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" name="Group 18"/>
          <p:cNvGrpSpPr/>
          <p:nvPr/>
        </p:nvGrpSpPr>
        <p:grpSpPr>
          <a:xfrm>
            <a:off x="4038600" y="4990603"/>
            <a:ext cx="304800" cy="381000"/>
            <a:chOff x="762000" y="3276600"/>
            <a:chExt cx="609600" cy="304800"/>
          </a:xfrm>
        </p:grpSpPr>
        <p:cxnSp>
          <p:nvCxnSpPr>
            <p:cNvPr id="20" name="Curved Connector 19"/>
            <p:cNvCxnSpPr/>
            <p:nvPr/>
          </p:nvCxnSpPr>
          <p:spPr>
            <a:xfrm>
              <a:off x="762000" y="32766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Curved Connector 20"/>
            <p:cNvCxnSpPr/>
            <p:nvPr/>
          </p:nvCxnSpPr>
          <p:spPr>
            <a:xfrm>
              <a:off x="1066800" y="3429000"/>
              <a:ext cx="304800" cy="152400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22" name="Straight Arrow Connector 21"/>
          <p:cNvCxnSpPr/>
          <p:nvPr/>
        </p:nvCxnSpPr>
        <p:spPr>
          <a:xfrm flipH="1">
            <a:off x="5715000" y="5256919"/>
            <a:ext cx="76200" cy="228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Straight Arrow Connector 22"/>
          <p:cNvCxnSpPr/>
          <p:nvPr/>
        </p:nvCxnSpPr>
        <p:spPr>
          <a:xfrm flipV="1">
            <a:off x="5943600" y="4494919"/>
            <a:ext cx="3048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>
          <a:xfrm flipH="1">
            <a:off x="7924800" y="5333119"/>
            <a:ext cx="76200" cy="228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" name="Straight Arrow Connector 24"/>
          <p:cNvCxnSpPr/>
          <p:nvPr/>
        </p:nvCxnSpPr>
        <p:spPr>
          <a:xfrm flipV="1">
            <a:off x="8153400" y="4571119"/>
            <a:ext cx="3048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8" name="Picture 2" descr="C:\Users\fqwang\Research\Talks\DIAGRAMS\Research_diagrams\Phase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57" y="1143000"/>
            <a:ext cx="3793443" cy="24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685800" y="2072975"/>
            <a:ext cx="7924800" cy="24990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Outline for the rest of the talk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Hard processes, short distance, rare probes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Soft processes, long distance, bulk particles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Phase boundary, critical point search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modification </a:t>
            </a:r>
            <a:r>
              <a:rPr lang="en-US" dirty="0"/>
              <a:t>f</a:t>
            </a:r>
            <a:r>
              <a:rPr lang="en-US" dirty="0" smtClean="0"/>
              <a:t>actor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682932" cy="271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3657601"/>
            <a:ext cx="5133703" cy="609600"/>
          </a:xfrm>
        </p:spPr>
        <p:txBody>
          <a:bodyPr>
            <a:noAutofit/>
          </a:bodyPr>
          <a:lstStyle/>
          <a:p>
            <a:r>
              <a:rPr lang="en-US" sz="1600" dirty="0"/>
              <a:t>I</a:t>
            </a:r>
            <a:r>
              <a:rPr lang="en-US" sz="1600" dirty="0" smtClean="0"/>
              <a:t>nteract </a:t>
            </a:r>
            <a:r>
              <a:rPr lang="en-US" sz="1600" dirty="0" smtClean="0"/>
              <a:t>with QGP, and </a:t>
            </a:r>
            <a:r>
              <a:rPr lang="en-US" sz="1600" dirty="0" smtClean="0"/>
              <a:t>changed by QGP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ompare to </a:t>
            </a:r>
            <a:r>
              <a:rPr lang="en-US" sz="1600" dirty="0" smtClean="0"/>
              <a:t>pp/</a:t>
            </a:r>
            <a:r>
              <a:rPr lang="en-US" sz="1600" dirty="0" err="1" smtClean="0"/>
              <a:t>pQCD</a:t>
            </a:r>
            <a:r>
              <a:rPr lang="en-US" sz="1600" dirty="0" smtClean="0"/>
              <a:t> </a:t>
            </a:r>
            <a:r>
              <a:rPr lang="en-US" sz="1600" dirty="0" smtClean="0"/>
              <a:t>leading to </a:t>
            </a:r>
            <a:r>
              <a:rPr lang="en-US" sz="1600" dirty="0" smtClean="0"/>
              <a:t>knowledge about </a:t>
            </a:r>
            <a:r>
              <a:rPr lang="en-US" sz="1600" dirty="0" smtClean="0"/>
              <a:t>QGP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82483" y="2476500"/>
            <a:ext cx="3904344" cy="2485675"/>
            <a:chOff x="362856" y="3733697"/>
            <a:chExt cx="3904344" cy="2485675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67062" y="3733697"/>
              <a:ext cx="3723938" cy="243850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  <a:miter lim="800000"/>
              <a:headEnd/>
              <a:tailEnd type="none" w="sm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8" descr="RAA-Examp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829" y="3780868"/>
              <a:ext cx="3690371" cy="2438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62428" y="3772222"/>
              <a:ext cx="142538" cy="302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62856" y="3733800"/>
                  <a:ext cx="6052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56" y="3733800"/>
                  <a:ext cx="60523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8" b="17138"/>
          <a:stretch/>
        </p:blipFill>
        <p:spPr bwMode="auto">
          <a:xfrm>
            <a:off x="228600" y="4767942"/>
            <a:ext cx="5943600" cy="163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fqwang\SkyDrive\Research\Talks\PICTURES\research_related\jet-quenchin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5"/>
          <a:stretch/>
        </p:blipFill>
        <p:spPr bwMode="auto">
          <a:xfrm>
            <a:off x="7651707" y="3619500"/>
            <a:ext cx="1111293" cy="7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302878"/>
              </p:ext>
            </p:extLst>
          </p:nvPr>
        </p:nvGraphicFramePr>
        <p:xfrm>
          <a:off x="6403975" y="1295400"/>
          <a:ext cx="2541588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12" imgW="1536480" imgH="749160" progId="Equation.DSMT4">
                  <p:embed/>
                </p:oleObj>
              </mc:Choice>
              <mc:Fallback>
                <p:oleObj name="Equation" r:id="rId12" imgW="1536480" imgH="749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1295400"/>
                        <a:ext cx="2541588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760022"/>
              </p:ext>
            </p:extLst>
          </p:nvPr>
        </p:nvGraphicFramePr>
        <p:xfrm>
          <a:off x="6632575" y="5143500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14" imgW="1473120" imgH="482400" progId="Equation.DSMT4">
                  <p:embed/>
                </p:oleObj>
              </mc:Choice>
              <mc:Fallback>
                <p:oleObj name="Equation" r:id="rId14" imgW="1473120" imgH="482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5143500"/>
                        <a:ext cx="2438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 flipV="1">
            <a:off x="6705600" y="4205449"/>
            <a:ext cx="609600" cy="938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67600" y="2476603"/>
            <a:ext cx="533400" cy="571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6426926" y="3396343"/>
            <a:ext cx="2377440" cy="770216"/>
          </a:xfrm>
          <a:custGeom>
            <a:avLst/>
            <a:gdLst>
              <a:gd name="connsiteX0" fmla="*/ 0 w 2377440"/>
              <a:gd name="connsiteY0" fmla="*/ 0 h 770216"/>
              <a:gd name="connsiteX1" fmla="*/ 679268 w 2377440"/>
              <a:gd name="connsiteY1" fmla="*/ 431074 h 770216"/>
              <a:gd name="connsiteX2" fmla="*/ 1227908 w 2377440"/>
              <a:gd name="connsiteY2" fmla="*/ 627017 h 770216"/>
              <a:gd name="connsiteX3" fmla="*/ 2050868 w 2377440"/>
              <a:gd name="connsiteY3" fmla="*/ 757646 h 770216"/>
              <a:gd name="connsiteX4" fmla="*/ 2377440 w 2377440"/>
              <a:gd name="connsiteY4" fmla="*/ 757646 h 7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440" h="770216">
                <a:moveTo>
                  <a:pt x="0" y="0"/>
                </a:moveTo>
                <a:cubicBezTo>
                  <a:pt x="237308" y="163285"/>
                  <a:pt x="474617" y="326571"/>
                  <a:pt x="679268" y="431074"/>
                </a:cubicBezTo>
                <a:cubicBezTo>
                  <a:pt x="883919" y="535577"/>
                  <a:pt x="999308" y="572588"/>
                  <a:pt x="1227908" y="627017"/>
                </a:cubicBezTo>
                <a:cubicBezTo>
                  <a:pt x="1456508" y="681446"/>
                  <a:pt x="1859279" y="735875"/>
                  <a:pt x="2050868" y="757646"/>
                </a:cubicBezTo>
                <a:cubicBezTo>
                  <a:pt x="2242457" y="779418"/>
                  <a:pt x="2309948" y="768532"/>
                  <a:pt x="2377440" y="75764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4800" y="4431268"/>
            <a:ext cx="286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Nuclear modification factor: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001000" y="1143000"/>
            <a:ext cx="266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402015" y="92606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D0"/>
                </a:solidFill>
              </a:rPr>
              <a:t>small</a:t>
            </a:r>
            <a:endParaRPr lang="en-US" dirty="0">
              <a:solidFill>
                <a:srgbClr val="0000D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8134350" y="5386550"/>
            <a:ext cx="323850" cy="709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581922" y="5943600"/>
            <a:ext cx="64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D0"/>
                </a:solidFill>
              </a:rPr>
              <a:t>large</a:t>
            </a:r>
            <a:endParaRPr lang="en-US" dirty="0">
              <a:solidFill>
                <a:srgbClr val="000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9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Hadron and (</a:t>
            </a:r>
            <a:r>
              <a:rPr lang="en-US" altLang="en-US" dirty="0" smtClean="0"/>
              <a:t>b)jet </a:t>
            </a:r>
            <a:r>
              <a:rPr lang="en-US" altLang="en-US" dirty="0" smtClean="0"/>
              <a:t>R</a:t>
            </a:r>
            <a:r>
              <a:rPr lang="en-US" altLang="en-US" baseline="-25000" dirty="0" smtClean="0"/>
              <a:t>AA</a:t>
            </a:r>
          </a:p>
        </p:txBody>
      </p:sp>
      <p:pic>
        <p:nvPicPr>
          <p:cNvPr id="18436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5802"/>
            <a:ext cx="8382000" cy="402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37"/>
          <p:cNvSpPr/>
          <p:nvPr/>
        </p:nvSpPr>
        <p:spPr>
          <a:xfrm>
            <a:off x="6743700" y="1219200"/>
            <a:ext cx="2171700" cy="4000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03" tIns="45703" rIns="45703" bIns="45703">
            <a:spAutoFit/>
          </a:bodyPr>
          <a:lstStyle>
            <a:lvl1pPr defTabSz="4540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defTabSz="4540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solidFill>
                  <a:srgbClr val="800000"/>
                </a:solidFill>
                <a:latin typeface="Arial" pitchFamily="34" charset="0"/>
                <a:sym typeface="Helvetica" charset="0"/>
              </a:rPr>
              <a:t>Anti-</a:t>
            </a:r>
            <a:r>
              <a:rPr lang="en-US" altLang="en-US" sz="2000" b="0" dirty="0" err="1">
                <a:solidFill>
                  <a:srgbClr val="800000"/>
                </a:solidFill>
                <a:latin typeface="Arial" pitchFamily="34" charset="0"/>
                <a:sym typeface="Helvetica" charset="0"/>
              </a:rPr>
              <a:t>k</a:t>
            </a:r>
            <a:r>
              <a:rPr lang="en-US" altLang="en-US" sz="2000" b="0" baseline="-25000" dirty="0" err="1">
                <a:solidFill>
                  <a:srgbClr val="800000"/>
                </a:solidFill>
                <a:latin typeface="Arial" pitchFamily="34" charset="0"/>
                <a:sym typeface="Helvetica" charset="0"/>
              </a:rPr>
              <a:t>T</a:t>
            </a:r>
            <a:r>
              <a:rPr lang="en-US" altLang="en-US" sz="2000" b="0" baseline="-25000" dirty="0">
                <a:solidFill>
                  <a:srgbClr val="800000"/>
                </a:solidFill>
                <a:latin typeface="Arial" pitchFamily="34" charset="0"/>
                <a:sym typeface="Helvetica" charset="0"/>
              </a:rPr>
              <a:t> </a:t>
            </a:r>
            <a:r>
              <a:rPr lang="en-US" altLang="en-US" sz="2000" b="0" dirty="0">
                <a:solidFill>
                  <a:srgbClr val="800000"/>
                </a:solidFill>
                <a:latin typeface="Arial" pitchFamily="34" charset="0"/>
                <a:sym typeface="Helvetica" charset="0"/>
              </a:rPr>
              <a:t>R=0.3 Jets</a:t>
            </a:r>
          </a:p>
        </p:txBody>
      </p:sp>
      <p:sp>
        <p:nvSpPr>
          <p:cNvPr id="18438" name="Shape 38"/>
          <p:cNvSpPr>
            <a:spLocks noChangeArrowheads="1"/>
          </p:cNvSpPr>
          <p:nvPr/>
        </p:nvSpPr>
        <p:spPr bwMode="auto">
          <a:xfrm>
            <a:off x="412750" y="1219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03" tIns="45703" rIns="45703" bIns="45703">
            <a:spAutoFit/>
          </a:bodyPr>
          <a:lstStyle>
            <a:lvl1pPr defTabSz="4540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defTabSz="4540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solidFill>
                  <a:srgbClr val="800000"/>
                </a:solidFill>
                <a:latin typeface="Arial" pitchFamily="34" charset="0"/>
                <a:sym typeface="Helvetica" charset="0"/>
              </a:rPr>
              <a:t>Charged Particles</a:t>
            </a:r>
          </a:p>
        </p:txBody>
      </p:sp>
      <p:sp>
        <p:nvSpPr>
          <p:cNvPr id="8" name="Shape 41"/>
          <p:cNvSpPr>
            <a:spLocks noChangeShapeType="1"/>
          </p:cNvSpPr>
          <p:nvPr/>
        </p:nvSpPr>
        <p:spPr bwMode="auto">
          <a:xfrm>
            <a:off x="1917700" y="4589502"/>
            <a:ext cx="6851650" cy="0"/>
          </a:xfrm>
          <a:prstGeom prst="line">
            <a:avLst/>
          </a:prstGeom>
          <a:noFill/>
          <a:ln w="25400">
            <a:solidFill>
              <a:srgbClr val="FF2600"/>
            </a:solidFill>
            <a:round/>
            <a:headEnd/>
            <a:tailEnd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519171" y="2902803"/>
            <a:ext cx="1845057" cy="276999"/>
          </a:xfrm>
          <a:prstGeom prst="rect">
            <a:avLst/>
          </a:prstGeom>
          <a:solidFill>
            <a:srgbClr val="FFFFFF"/>
          </a:solidFill>
          <a:ln w="19050">
            <a:solidFill>
              <a:srgbClr val="FF2600"/>
            </a:solidFill>
            <a:round/>
          </a:ln>
          <a:extLst>
            <a:ext uri="{C572A759-6A51-4108-AA02-DFA0A04FC94B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0" dirty="0" err="1">
                <a:latin typeface="Arial" pitchFamily="34" charset="0"/>
                <a:sym typeface="Helvetica" charset="0"/>
              </a:rPr>
              <a:t>N</a:t>
            </a:r>
            <a:r>
              <a:rPr lang="en-US" altLang="en-US" sz="1800" b="0" baseline="-6000" dirty="0" err="1">
                <a:latin typeface="Arial" pitchFamily="34" charset="0"/>
                <a:sym typeface="Helvetica" charset="0"/>
              </a:rPr>
              <a:t>coll</a:t>
            </a:r>
            <a:r>
              <a:rPr lang="en-US" altLang="en-US" sz="1800" b="0" dirty="0">
                <a:latin typeface="Arial" pitchFamily="34" charset="0"/>
                <a:sym typeface="Helvetica" charset="0"/>
              </a:rPr>
              <a:t> scaling works</a:t>
            </a:r>
          </a:p>
        </p:txBody>
      </p:sp>
      <p:sp>
        <p:nvSpPr>
          <p:cNvPr id="10" name="Shape 43"/>
          <p:cNvSpPr/>
          <p:nvPr/>
        </p:nvSpPr>
        <p:spPr>
          <a:xfrm>
            <a:off x="6019800" y="2854404"/>
            <a:ext cx="2313134" cy="553998"/>
          </a:xfrm>
          <a:prstGeom prst="rect">
            <a:avLst/>
          </a:prstGeom>
          <a:solidFill>
            <a:srgbClr val="FFFFFF"/>
          </a:solidFill>
          <a:ln w="19050">
            <a:solidFill>
              <a:srgbClr val="FF2600"/>
            </a:solidFill>
            <a:round/>
          </a:ln>
          <a:extLst>
            <a:ext uri="{C572A759-6A51-4108-AA02-DFA0A04FC94B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0" dirty="0">
                <a:latin typeface="Arial" pitchFamily="34" charset="0"/>
                <a:sym typeface="Helvetica" charset="0"/>
              </a:rPr>
              <a:t>No flavor/mass </a:t>
            </a:r>
          </a:p>
          <a:p>
            <a:pPr algn="ctr" eaLnBrk="1" hangingPunct="1"/>
            <a:r>
              <a:rPr lang="en-US" altLang="en-US" sz="1800" b="0" dirty="0">
                <a:latin typeface="Arial" pitchFamily="34" charset="0"/>
                <a:sym typeface="Helvetica" charset="0"/>
              </a:rPr>
              <a:t>dependence at high </a:t>
            </a:r>
            <a:r>
              <a:rPr lang="en-US" altLang="en-US" sz="1800" b="0" dirty="0" err="1">
                <a:latin typeface="Arial" pitchFamily="34" charset="0"/>
                <a:sym typeface="Helvetica" charset="0"/>
              </a:rPr>
              <a:t>p</a:t>
            </a:r>
            <a:r>
              <a:rPr lang="en-US" altLang="en-US" sz="1800" b="0" baseline="-6000" dirty="0" err="1">
                <a:latin typeface="Arial" pitchFamily="34" charset="0"/>
                <a:sym typeface="Helvetica" charset="0"/>
              </a:rPr>
              <a:t>T</a:t>
            </a:r>
            <a:endParaRPr lang="en-US" altLang="en-US" sz="1800" b="0" baseline="-6000" dirty="0">
              <a:latin typeface="Arial" pitchFamily="34" charset="0"/>
              <a:sym typeface="Helvetica" charset="0"/>
            </a:endParaRPr>
          </a:p>
        </p:txBody>
      </p:sp>
      <p:sp>
        <p:nvSpPr>
          <p:cNvPr id="11" name="Shape 44"/>
          <p:cNvSpPr/>
          <p:nvPr/>
        </p:nvSpPr>
        <p:spPr>
          <a:xfrm>
            <a:off x="5791200" y="3560802"/>
            <a:ext cx="1551707" cy="276999"/>
          </a:xfrm>
          <a:prstGeom prst="rect">
            <a:avLst/>
          </a:prstGeom>
          <a:solidFill>
            <a:srgbClr val="FFFFFF"/>
          </a:solidFill>
          <a:ln w="19050">
            <a:solidFill>
              <a:srgbClr val="FF2600"/>
            </a:solidFill>
            <a:round/>
          </a:ln>
          <a:extLst>
            <a:ext uri="{C572A759-6A51-4108-AA02-DFA0A04FC94B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0" dirty="0" smtClean="0">
                <a:latin typeface="Arial" pitchFamily="34" charset="0"/>
                <a:sym typeface="Helvetica" charset="0"/>
              </a:rPr>
              <a:t>x2 suppression</a:t>
            </a:r>
            <a:endParaRPr lang="en-US" altLang="en-US" sz="1800" b="0" dirty="0">
              <a:latin typeface="Arial" pitchFamily="34" charset="0"/>
              <a:sym typeface="Helvetica" charset="0"/>
            </a:endParaRPr>
          </a:p>
        </p:txBody>
      </p:sp>
      <p:sp>
        <p:nvSpPr>
          <p:cNvPr id="12" name="Shape 45"/>
          <p:cNvSpPr/>
          <p:nvPr/>
        </p:nvSpPr>
        <p:spPr>
          <a:xfrm>
            <a:off x="399914" y="5618202"/>
            <a:ext cx="2654573" cy="553998"/>
          </a:xfrm>
          <a:prstGeom prst="rect">
            <a:avLst/>
          </a:prstGeom>
          <a:solidFill>
            <a:srgbClr val="FFFFFF"/>
          </a:solidFill>
          <a:ln w="19050">
            <a:solidFill>
              <a:srgbClr val="FF2600"/>
            </a:solidFill>
            <a:round/>
          </a:ln>
          <a:extLst>
            <a:ext uri="{C572A759-6A51-4108-AA02-DFA0A04FC94B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0" dirty="0">
                <a:latin typeface="Arial" pitchFamily="34" charset="0"/>
                <a:sym typeface="Helvetica" charset="0"/>
              </a:rPr>
              <a:t>Flavor/mass dependence </a:t>
            </a:r>
          </a:p>
          <a:p>
            <a:pPr algn="ctr" eaLnBrk="1" hangingPunct="1"/>
            <a:r>
              <a:rPr lang="en-US" altLang="en-US" sz="1800" b="0" dirty="0">
                <a:latin typeface="Arial" pitchFamily="34" charset="0"/>
                <a:sym typeface="Helvetica" charset="0"/>
              </a:rPr>
              <a:t>seen at low </a:t>
            </a:r>
            <a:r>
              <a:rPr lang="en-US" altLang="en-US" sz="1800" b="0" dirty="0" err="1">
                <a:latin typeface="Arial" pitchFamily="34" charset="0"/>
                <a:sym typeface="Helvetica" charset="0"/>
              </a:rPr>
              <a:t>p</a:t>
            </a:r>
            <a:r>
              <a:rPr lang="en-US" altLang="en-US" sz="1800" b="0" baseline="-6000" dirty="0" err="1">
                <a:latin typeface="Arial" pitchFamily="34" charset="0"/>
                <a:sym typeface="Helvetica" charset="0"/>
              </a:rPr>
              <a:t>T</a:t>
            </a:r>
            <a:endParaRPr lang="en-US" altLang="en-US" sz="1800" b="0" baseline="-6000" dirty="0">
              <a:latin typeface="Arial" pitchFamily="34" charset="0"/>
              <a:sym typeface="Helvetica" charset="0"/>
            </a:endParaRPr>
          </a:p>
        </p:txBody>
      </p:sp>
      <p:sp>
        <p:nvSpPr>
          <p:cNvPr id="13" name="Shape 46"/>
          <p:cNvSpPr>
            <a:spLocks noChangeShapeType="1"/>
          </p:cNvSpPr>
          <p:nvPr/>
        </p:nvSpPr>
        <p:spPr bwMode="auto">
          <a:xfrm>
            <a:off x="3505200" y="3159165"/>
            <a:ext cx="182563" cy="406400"/>
          </a:xfrm>
          <a:prstGeom prst="line">
            <a:avLst/>
          </a:prstGeom>
          <a:noFill/>
          <a:ln w="25400">
            <a:solidFill>
              <a:srgbClr val="FF26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Shape 47"/>
          <p:cNvSpPr>
            <a:spLocks noChangeShapeType="1"/>
          </p:cNvSpPr>
          <p:nvPr/>
        </p:nvSpPr>
        <p:spPr bwMode="auto">
          <a:xfrm flipH="1">
            <a:off x="5954713" y="3851315"/>
            <a:ext cx="293687" cy="547687"/>
          </a:xfrm>
          <a:prstGeom prst="line">
            <a:avLst/>
          </a:prstGeom>
          <a:noFill/>
          <a:ln w="25400">
            <a:solidFill>
              <a:srgbClr val="FF26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Shape 49"/>
          <p:cNvSpPr>
            <a:spLocks noChangeShapeType="1"/>
          </p:cNvSpPr>
          <p:nvPr/>
        </p:nvSpPr>
        <p:spPr bwMode="auto">
          <a:xfrm flipH="1" flipV="1">
            <a:off x="1338263" y="4951452"/>
            <a:ext cx="361950" cy="685800"/>
          </a:xfrm>
          <a:prstGeom prst="line">
            <a:avLst/>
          </a:prstGeom>
          <a:noFill/>
          <a:ln w="25400">
            <a:solidFill>
              <a:srgbClr val="FF26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8448" name="Group 18"/>
          <p:cNvGrpSpPr>
            <a:grpSpLocks noChangeAspect="1"/>
          </p:cNvGrpSpPr>
          <p:nvPr/>
        </p:nvGrpSpPr>
        <p:grpSpPr bwMode="auto">
          <a:xfrm>
            <a:off x="2971800" y="1152525"/>
            <a:ext cx="3429000" cy="447675"/>
            <a:chOff x="0" y="2806700"/>
            <a:chExt cx="9525000" cy="1244600"/>
          </a:xfrm>
        </p:grpSpPr>
        <p:pic>
          <p:nvPicPr>
            <p:cNvPr id="18450" name="Picture 19" descr="RAA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9400"/>
              <a:ext cx="5359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20" descr="TAA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0" y="2806700"/>
              <a:ext cx="4076700" cy="12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9" name="Shape 441"/>
          <p:cNvSpPr>
            <a:spLocks noChangeArrowheads="1"/>
          </p:cNvSpPr>
          <p:nvPr/>
        </p:nvSpPr>
        <p:spPr bwMode="auto">
          <a:xfrm>
            <a:off x="4495800" y="5862969"/>
            <a:ext cx="4343400" cy="461631"/>
          </a:xfrm>
          <a:prstGeom prst="rect">
            <a:avLst/>
          </a:prstGeom>
          <a:noFill/>
          <a:ln w="9525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03" tIns="45703" rIns="45703" bIns="45703">
            <a:spAutoFit/>
          </a:bodyPr>
          <a:lstStyle>
            <a:lvl1pPr defTabSz="4540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defTabSz="4540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b="0"/>
              <a:t>CMS</a:t>
            </a:r>
            <a:r>
              <a:rPr lang="en-US" altLang="en-US" sz="1200" b="0">
                <a:cs typeface="Times New Roman" pitchFamily="18" charset="0"/>
              </a:rPr>
              <a:t>: </a:t>
            </a:r>
            <a:r>
              <a:rPr lang="en-US" altLang="en-US" sz="1200" b="0">
                <a:cs typeface="Times New Roman" pitchFamily="18" charset="0"/>
                <a:hlinkClick r:id="rId5"/>
              </a:rPr>
              <a:t>EPJC 72 (2012) 1945</a:t>
            </a:r>
            <a:r>
              <a:rPr lang="en-US" altLang="en-US" sz="1200" b="0">
                <a:cs typeface="Times New Roman" pitchFamily="18" charset="0"/>
              </a:rPr>
              <a:t> , HIN-12-004, </a:t>
            </a:r>
            <a:r>
              <a:rPr lang="hu-HU" altLang="zh-TW" sz="1200" b="0">
                <a:solidFill>
                  <a:srgbClr val="008000"/>
                </a:solidFill>
                <a:cs typeface="Times New Roman" pitchFamily="18" charset="0"/>
              </a:rPr>
              <a:t>PRL 113 (2014) 132301, </a:t>
            </a:r>
            <a:r>
              <a:rPr lang="en-US" altLang="zh-TW" sz="1200" b="0">
                <a:solidFill>
                  <a:srgbClr val="00863D"/>
                </a:solidFill>
                <a:cs typeface="Times New Roman" pitchFamily="18" charset="0"/>
              </a:rPr>
              <a:t>PLB 715 (2012) 66, </a:t>
            </a:r>
            <a:r>
              <a:rPr lang="en-US" altLang="en-US" sz="1200" b="0">
                <a:solidFill>
                  <a:srgbClr val="008000"/>
                </a:solidFill>
                <a:cs typeface="Times New Roman" pitchFamily="18" charset="0"/>
              </a:rPr>
              <a:t>JHEP 03 (2015) 022, </a:t>
            </a:r>
            <a:r>
              <a:rPr lang="en-US" altLang="zh-TW" sz="1200" b="0">
                <a:solidFill>
                  <a:srgbClr val="00863D"/>
                </a:solidFill>
                <a:cs typeface="Times New Roman" pitchFamily="18" charset="0"/>
              </a:rPr>
              <a:t>PLB 710 (2012) 256</a:t>
            </a:r>
            <a:r>
              <a:rPr lang="en-US" altLang="en-US" sz="1200" b="0">
                <a:cs typeface="Times New Roman" pitchFamily="18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王福强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中国物理学会高能物理分会第十二届全国粒子物理学术会议 </a:t>
            </a:r>
            <a:r>
              <a:rPr lang="en-US" altLang="zh-CN" smtClean="0"/>
              <a:t>-- </a:t>
            </a:r>
            <a:r>
              <a:rPr lang="zh-CN" altLang="en-US" smtClean="0"/>
              <a:t>合肥 </a:t>
            </a:r>
            <a:r>
              <a:rPr lang="en-US" altLang="zh-CN" smtClean="0"/>
              <a:t>-- 2016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</a:t>
            </a:r>
            <a:r>
              <a:rPr lang="en-US" altLang="zh-CN" smtClean="0"/>
              <a:t>22-16</a:t>
            </a:r>
            <a:r>
              <a:rPr lang="zh-CN" altLang="en-US" smtClean="0"/>
              <a:t>日</a:t>
            </a:r>
            <a:endParaRPr lang="en-US" altLang="zh-C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smtClean="0"/>
              <a:t> / 2</a:t>
            </a:r>
            <a:r>
              <a:rPr lang="en-US" altLang="zh-CN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1933</Words>
  <Application>Microsoft Office PowerPoint</Application>
  <PresentationFormat>On-screen Show (4:3)</PresentationFormat>
  <Paragraphs>254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Image</vt:lpstr>
      <vt:lpstr>MathType 6.0 Equation</vt:lpstr>
      <vt:lpstr>Equation</vt:lpstr>
      <vt:lpstr>Relativistic Heavy Ion Collisions 相对论重离子碰撞</vt:lpstr>
      <vt:lpstr>What is relativistic heavy ion collision?</vt:lpstr>
      <vt:lpstr>Why relativistic heavy ion collision?</vt:lpstr>
      <vt:lpstr>Quantum ChromoDynamics</vt:lpstr>
      <vt:lpstr>Relativistic Heavy Ion Collider   Brookhaven National Laboratory (BNL), Upton, NY</vt:lpstr>
      <vt:lpstr>Large Hadron Collider</vt:lpstr>
      <vt:lpstr>Study QCD by heavy-ion collisions</vt:lpstr>
      <vt:lpstr>Nuclear modification factor</vt:lpstr>
      <vt:lpstr>Hadron and (b)jet RAA</vt:lpstr>
      <vt:lpstr>Dijet imbalance @LHC</vt:lpstr>
      <vt:lpstr>Dijet imbalance @RHIC</vt:lpstr>
      <vt:lpstr>Quarkonia melting</vt:lpstr>
      <vt:lpstr>Soft probes: collective phenomena</vt:lpstr>
      <vt:lpstr>Elliptic flow measurements</vt:lpstr>
      <vt:lpstr>BNL press release 2005</vt:lpstr>
      <vt:lpstr>Number of Constituent Quark Scaling</vt:lpstr>
      <vt:lpstr>Heavy quarks flow!</vt:lpstr>
      <vt:lpstr>But there may be problems…</vt:lpstr>
      <vt:lpstr>Phase boundary and critical point</vt:lpstr>
      <vt:lpstr>Chemical Freeze-out</vt:lpstr>
      <vt:lpstr>High order moments</vt:lpstr>
      <vt:lpstr>Search for CP via net-proton moments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fqwang</dc:creator>
  <cp:lastModifiedBy>fqwang</cp:lastModifiedBy>
  <cp:revision>96</cp:revision>
  <dcterms:created xsi:type="dcterms:W3CDTF">2006-08-16T00:00:00Z</dcterms:created>
  <dcterms:modified xsi:type="dcterms:W3CDTF">2016-08-22T14:51:35Z</dcterms:modified>
</cp:coreProperties>
</file>