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4" r:id="rId4"/>
    <p:sldId id="282" r:id="rId5"/>
    <p:sldId id="283" r:id="rId6"/>
    <p:sldId id="298" r:id="rId7"/>
    <p:sldId id="299" r:id="rId8"/>
    <p:sldId id="285" r:id="rId9"/>
    <p:sldId id="286" r:id="rId10"/>
    <p:sldId id="287" r:id="rId11"/>
    <p:sldId id="289" r:id="rId12"/>
    <p:sldId id="291" r:id="rId13"/>
    <p:sldId id="300" r:id="rId14"/>
    <p:sldId id="301" r:id="rId15"/>
    <p:sldId id="292" r:id="rId16"/>
    <p:sldId id="304" r:id="rId17"/>
    <p:sldId id="293" r:id="rId18"/>
    <p:sldId id="295" r:id="rId19"/>
    <p:sldId id="307" r:id="rId20"/>
    <p:sldId id="302" r:id="rId21"/>
    <p:sldId id="296" r:id="rId22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e smart" initials="ts" lastIdx="5" clrIdx="0">
    <p:extLst>
      <p:ext uri="{19B8F6BF-5375-455C-9EA6-DF929625EA0E}">
        <p15:presenceInfo xmlns:p15="http://schemas.microsoft.com/office/powerpoint/2012/main" userId="3a856b838aee65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9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8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1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2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4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38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29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C6EE-11E1-48E3-AE8A-4CA1791FB85D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BF91-5D18-4746-82BC-E4254228F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936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Electromagnetic fields with electric and chiral magnetic conductivities in heavy-ion collisions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9399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2016.8.22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212976"/>
            <a:ext cx="6336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Li Hui(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李慧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lihui12@mail.ustc.edu.cn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Science and Technology of China</a:t>
            </a:r>
          </a:p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第十二届全国粒子物理学术会议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6" y="5961701"/>
            <a:ext cx="2857143" cy="6952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7664" y="55079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work is cooperate with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Qun</a:t>
            </a:r>
            <a:r>
              <a:rPr lang="en-US" altLang="zh-CN" b="1" dirty="0" smtClean="0">
                <a:solidFill>
                  <a:srgbClr val="C00000"/>
                </a:solidFill>
              </a:rPr>
              <a:t> Wang</a:t>
            </a:r>
            <a:r>
              <a:rPr lang="en-US" altLang="zh-CN" dirty="0" smtClean="0"/>
              <a:t>, </a:t>
            </a:r>
            <a:r>
              <a:rPr lang="en-US" altLang="zh-CN" b="1" dirty="0" smtClean="0">
                <a:solidFill>
                  <a:srgbClr val="C00000"/>
                </a:solidFill>
              </a:rPr>
              <a:t>Xin-Li sheng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72" y="1628800"/>
            <a:ext cx="4057143" cy="13428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3608" y="6206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convenience, we transform into the momentum space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87624" y="1124744"/>
            <a:ext cx="296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Fourier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transform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624" y="33479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altLang="zh-CN" sz="2400" b="1" dirty="0" smtClean="0"/>
              <a:t>matrix form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of eq.(3) in the momentum space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266" y="3861048"/>
            <a:ext cx="6009524" cy="120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28384" y="44278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195736" y="5121986"/>
            <a:ext cx="360040" cy="21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箭头 11"/>
          <p:cNvSpPr/>
          <p:nvPr/>
        </p:nvSpPr>
        <p:spPr>
          <a:xfrm>
            <a:off x="4372028" y="5085184"/>
            <a:ext cx="199972" cy="501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30" y="5586248"/>
            <a:ext cx="1561905" cy="5809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515" y="5717900"/>
            <a:ext cx="1198135" cy="449300"/>
          </a:xfrm>
          <a:prstGeom prst="rect">
            <a:avLst/>
          </a:prstGeom>
        </p:spPr>
      </p:pic>
      <p:sp>
        <p:nvSpPr>
          <p:cNvPr id="16" name="左右箭头 15"/>
          <p:cNvSpPr/>
          <p:nvPr/>
        </p:nvSpPr>
        <p:spPr>
          <a:xfrm>
            <a:off x="5060991" y="5818418"/>
            <a:ext cx="720080" cy="17035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11760" y="52199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M as a matrix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31640" y="6156012"/>
            <a:ext cx="633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We will obtain the </a:t>
            </a:r>
            <a:r>
              <a:rPr lang="en-US" altLang="zh-CN" sz="2400" b="1" dirty="0" smtClean="0"/>
              <a:t>form solution </a:t>
            </a:r>
            <a:r>
              <a:rPr lang="en-US" altLang="zh-CN" sz="2000" dirty="0" smtClean="0"/>
              <a:t>of the field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683568" y="186211"/>
            <a:ext cx="7551233" cy="938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In Momentum space 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88340"/>
              </p:ext>
            </p:extLst>
          </p:nvPr>
        </p:nvGraphicFramePr>
        <p:xfrm>
          <a:off x="659382" y="1841422"/>
          <a:ext cx="7729042" cy="25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363"/>
                <a:gridCol w="2688363"/>
                <a:gridCol w="2352316"/>
              </a:tblGrid>
              <a:tr h="92110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Coordinate</a:t>
                      </a:r>
                      <a:r>
                        <a:rPr lang="en-US" altLang="zh-CN" sz="2400" baseline="0" dirty="0" smtClean="0"/>
                        <a:t> </a:t>
                      </a:r>
                    </a:p>
                    <a:p>
                      <a:r>
                        <a:rPr lang="en-US" altLang="zh-CN" sz="2400" baseline="0" dirty="0" smtClean="0"/>
                        <a:t>            Space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Momentum</a:t>
                      </a:r>
                    </a:p>
                    <a:p>
                      <a:r>
                        <a:rPr lang="en-US" altLang="zh-CN" sz="2400" dirty="0" smtClean="0"/>
                        <a:t>         space                      </a:t>
                      </a:r>
                      <a:endParaRPr lang="zh-CN" altLang="en-US" sz="2400" dirty="0"/>
                    </a:p>
                  </a:txBody>
                  <a:tcPr/>
                </a:tc>
              </a:tr>
              <a:tr h="74419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       </a:t>
                      </a:r>
                      <a:r>
                        <a:rPr lang="en-US" altLang="zh-CN" sz="2400" dirty="0" smtClean="0"/>
                        <a:t>Charge current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2110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       </a:t>
                      </a:r>
                      <a:r>
                        <a:rPr lang="en-US" altLang="zh-CN" sz="2400" dirty="0" smtClean="0"/>
                        <a:t>Charge density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3" y="2908551"/>
            <a:ext cx="2520280" cy="448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96" y="2918247"/>
            <a:ext cx="2303547" cy="43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3" y="3681985"/>
            <a:ext cx="2599955" cy="4727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548" y="3681985"/>
            <a:ext cx="2321495" cy="507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065" y="4970785"/>
            <a:ext cx="7078351" cy="1338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568" y="4509120"/>
            <a:ext cx="642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In momentum space, the magnetic field reads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382" y="1198130"/>
            <a:ext cx="787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a charged particle moving along the z direction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86211"/>
            <a:ext cx="7551233" cy="938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In Momentum space 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3333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Integral over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 is more complicated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0795"/>
            <a:ext cx="5112568" cy="9252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76" y="3777646"/>
            <a:ext cx="6510095" cy="8370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2" y="5216985"/>
            <a:ext cx="8841658" cy="7957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1446" y="116632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Magnetic field : </a:t>
            </a:r>
            <a:r>
              <a:rPr lang="en-US" altLang="zh-CN" sz="4000" b="1" dirty="0">
                <a:solidFill>
                  <a:srgbClr val="002060"/>
                </a:solidFill>
              </a:rPr>
              <a:t>algebraic form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278" y="1351297"/>
            <a:ext cx="3009524" cy="3714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953623"/>
            <a:ext cx="3971429" cy="3809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6049550"/>
            <a:ext cx="708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rgbClr val="00B050"/>
                </a:solidFill>
              </a:rPr>
              <a:t>Umut</a:t>
            </a:r>
            <a:r>
              <a:rPr lang="en-US" altLang="zh-CN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b="1" dirty="0" err="1">
                <a:solidFill>
                  <a:srgbClr val="00B050"/>
                </a:solidFill>
              </a:rPr>
              <a:t>G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ursoy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, </a:t>
            </a:r>
            <a:r>
              <a:rPr lang="en-US" altLang="zh-CN" sz="2000" b="1" dirty="0">
                <a:solidFill>
                  <a:srgbClr val="00B050"/>
                </a:solidFill>
              </a:rPr>
              <a:t>Krishna 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Rajagopal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(2014)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1446" y="116632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Electric field :algebraic form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1" y="1751655"/>
            <a:ext cx="4792283" cy="873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49" y="2925738"/>
            <a:ext cx="6643749" cy="838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365104"/>
            <a:ext cx="8463839" cy="8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5184576" cy="56006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1446" y="116632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 of moving particle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99" y="1671383"/>
            <a:ext cx="4245501" cy="3106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1600" y="11874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The geometry illustration 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755576" y="526113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</a:rPr>
              <a:t>The parameter b=4, P and Q points are (6,0,0) and (0,6,0) ,respectively.</a:t>
            </a:r>
            <a:endParaRPr lang="zh-CN" altLang="en-US" sz="2000" b="1" dirty="0">
              <a:solidFill>
                <a:schemeClr val="accent5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446" y="116632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 in nuclei collisions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600" y="1715324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give the configuration of the charged particles 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576" y="335699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UrQMD</a:t>
            </a:r>
            <a:r>
              <a:rPr lang="en-US" altLang="zh-CN" sz="2000" dirty="0" smtClean="0"/>
              <a:t> Model  is used to calculate the initial state of a heavy ion collision for the </a:t>
            </a:r>
            <a:r>
              <a:rPr lang="en-US" altLang="zh-CN" sz="2000" dirty="0" err="1" smtClean="0"/>
              <a:t>hydrodynamical</a:t>
            </a:r>
            <a:r>
              <a:rPr lang="en-US" altLang="zh-CN" sz="2000" dirty="0" smtClean="0"/>
              <a:t> evolution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755576" y="5733256"/>
            <a:ext cx="74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S. A. Bass et al., </a:t>
            </a:r>
            <a:r>
              <a:rPr lang="en-US" altLang="zh-CN" b="1" dirty="0" err="1">
                <a:solidFill>
                  <a:schemeClr val="accent6">
                    <a:lumMod val="75000"/>
                  </a:schemeClr>
                </a:solidFill>
              </a:rPr>
              <a:t>Prog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. Part. </a:t>
            </a:r>
            <a:r>
              <a:rPr lang="en-US" altLang="zh-CN" b="1" dirty="0" err="1">
                <a:solidFill>
                  <a:schemeClr val="accent6">
                    <a:lumMod val="75000"/>
                  </a:schemeClr>
                </a:solidFill>
              </a:rPr>
              <a:t>Nucl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. Phys. 41, 255 (1998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de-DE" altLang="zh-CN" b="1" dirty="0">
                <a:solidFill>
                  <a:schemeClr val="accent6">
                    <a:lumMod val="75000"/>
                  </a:schemeClr>
                </a:solidFill>
              </a:rPr>
              <a:t>M. Bleicher et al., J. Phys. G 25, 1859 (1999)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1700808"/>
            <a:ext cx="20882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solidFill>
                  <a:srgbClr val="00B050"/>
                </a:solidFill>
              </a:rPr>
              <a:t>UrQMD model</a:t>
            </a:r>
            <a:r>
              <a:rPr lang="en-US" altLang="zh-CN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9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9" y="1196752"/>
            <a:ext cx="7639050" cy="15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0419"/>
            <a:ext cx="6074668" cy="42286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1446" y="116632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Lifetime of the EM field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624" y="112474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The contour plots for the electric and magnetic field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58417"/>
            <a:ext cx="6680965" cy="50401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552" y="127199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 in nuclei collisions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54461"/>
            <a:ext cx="7584006" cy="404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39552" y="1340768"/>
                <a:ext cx="8784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 vector fields for the two transverse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878497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1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39552" y="127199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 in nuclei collisions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27199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 in nuclei collisions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10" y="2458280"/>
            <a:ext cx="4084710" cy="31883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63" y="2549528"/>
            <a:ext cx="4195720" cy="29677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16" y="1556792"/>
            <a:ext cx="701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5"/>
                </a:solidFill>
              </a:rPr>
              <a:t>The asymmetry for the magnetic field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9747" y="5589240"/>
            <a:ext cx="244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Azimuthal part</a:t>
            </a:r>
          </a:p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    same sigh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4456" y="5445224"/>
            <a:ext cx="260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Radial component           opposite sigh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790142" y="1953568"/>
                <a:ext cx="1886314" cy="49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zh-CN" alt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42" y="1953568"/>
                <a:ext cx="1886314" cy="493918"/>
              </a:xfrm>
              <a:prstGeom prst="rect">
                <a:avLst/>
              </a:prstGeom>
              <a:blipFill rotWithShape="0">
                <a:blip r:embed="rId4"/>
                <a:stretch>
                  <a:fillRect l="-5178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64807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2060"/>
                </a:solidFill>
              </a:rPr>
              <a:t>Introduction </a:t>
            </a:r>
            <a:r>
              <a:rPr lang="en-US" altLang="zh-CN" sz="2800" dirty="0">
                <a:solidFill>
                  <a:srgbClr val="002060"/>
                </a:solidFill>
              </a:rPr>
              <a:t>and</a:t>
            </a:r>
            <a:r>
              <a:rPr lang="en-US" altLang="zh-CN" sz="2800" dirty="0" smtClean="0">
                <a:solidFill>
                  <a:srgbClr val="002060"/>
                </a:solidFill>
              </a:rPr>
              <a:t> the motivation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2060"/>
                </a:solidFill>
              </a:rPr>
              <a:t>The framework of solving the fields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Analytical and </a:t>
            </a:r>
            <a:r>
              <a:rPr lang="en-US" altLang="zh-CN" sz="2800" dirty="0">
                <a:solidFill>
                  <a:srgbClr val="002060"/>
                </a:solidFill>
              </a:rPr>
              <a:t>n</a:t>
            </a:r>
            <a:r>
              <a:rPr lang="en-US" altLang="zh-CN" sz="2800" dirty="0" smtClean="0">
                <a:solidFill>
                  <a:srgbClr val="002060"/>
                </a:solidFill>
              </a:rPr>
              <a:t>umerical results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2060"/>
                </a:solidFill>
              </a:rPr>
              <a:t>Summary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60648"/>
            <a:ext cx="8208911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</a:rPr>
              <a:t>Outline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02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27199"/>
            <a:ext cx="7593356" cy="961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Summary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340768"/>
                <a:ext cx="7488832" cy="3261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11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altLang="zh-CN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zh-CN" altLang="en-US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We </a:t>
                </a:r>
                <a:r>
                  <a:rPr lang="en-US" altLang="zh-CN" sz="28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derived algebraic formula for electric and magnetic fields of a moving point charge in conducting medium with </a:t>
                </a:r>
                <a:r>
                  <a:rPr lang="el-GR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σ</a:t>
                </a:r>
                <a:r>
                  <a:rPr lang="en-US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altLang="zh-C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US" altLang="zh-CN" sz="28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which can be used in simulation.</a:t>
                </a:r>
                <a:r>
                  <a:rPr lang="en-US" altLang="zh-CN" sz="28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:endParaRPr lang="en-US" altLang="zh-CN" sz="2800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Due </a:t>
                </a:r>
                <a:r>
                  <a:rPr lang="en-US" altLang="zh-CN" sz="28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altLang="zh-C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in HIC, the symmetry of fields </a:t>
                </a:r>
                <a:r>
                  <a:rPr lang="en-US" altLang="zh-CN" sz="280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in the  </a:t>
                </a:r>
                <a:r>
                  <a:rPr lang="en-US" altLang="zh-CN" sz="28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y-direction is broken.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7488832" cy="3261662"/>
              </a:xfrm>
              <a:prstGeom prst="rect">
                <a:avLst/>
              </a:prstGeom>
              <a:blipFill rotWithShape="0">
                <a:blip r:embed="rId2"/>
                <a:stretch>
                  <a:fillRect l="-1466" r="-2769" b="-4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92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736" y="256490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5B9BD5"/>
                </a:solidFill>
              </a:rPr>
              <a:t>Thank you !</a:t>
            </a:r>
            <a:endParaRPr lang="zh-CN" altLang="en-US" sz="44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3443" y="2793122"/>
            <a:ext cx="4920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strongest steady magnetic fields achieved so far in laboratory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236296" y="2873333"/>
                <a:ext cx="1692188" cy="4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G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873333"/>
                <a:ext cx="1692188" cy="411651"/>
              </a:xfrm>
              <a:prstGeom prst="rect">
                <a:avLst/>
              </a:prstGeom>
              <a:blipFill rotWithShape="0">
                <a:blip r:embed="rId2"/>
                <a:stretch>
                  <a:fillRect t="-441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0" y="3964414"/>
            <a:ext cx="1235012" cy="8096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99792" y="394525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magnetic field existed in the compact stars 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36296" y="4047455"/>
                <a:ext cx="18002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G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047455"/>
                <a:ext cx="1800200" cy="407099"/>
              </a:xfrm>
              <a:prstGeom prst="rect">
                <a:avLst/>
              </a:prstGeom>
              <a:blipFill rotWithShape="0">
                <a:blip r:embed="rId4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9" y="5176063"/>
            <a:ext cx="1214603" cy="9372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" y="1451222"/>
            <a:ext cx="1051553" cy="107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4" y="2836112"/>
            <a:ext cx="1194799" cy="7467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27784" y="531340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Heavy ion collisions produce the ever strongest magnetic field in the universe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812360" y="5374957"/>
                <a:ext cx="129614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en-US" altLang="zh-CN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G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374957"/>
                <a:ext cx="1296144" cy="407099"/>
              </a:xfrm>
              <a:prstGeom prst="rect">
                <a:avLst/>
              </a:prstGeom>
              <a:blipFill rotWithShape="0">
                <a:blip r:embed="rId8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2603443" y="1660738"/>
            <a:ext cx="434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Earth’s magnetic field (weak) 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559824" y="15887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0.6 G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29480"/>
            <a:ext cx="820891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Magnetic strength in HIC</a:t>
            </a:r>
            <a:endParaRPr lang="en-US" altLang="zh-CN" sz="4000" b="1" dirty="0">
              <a:solidFill>
                <a:srgbClr val="002060"/>
              </a:solidFill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60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06398"/>
            <a:ext cx="3422049" cy="23946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11560" y="188640"/>
            <a:ext cx="817290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Estimation of EM field in HIC</a:t>
            </a:r>
            <a:endParaRPr lang="en-US" altLang="zh-CN" sz="4000" b="1" dirty="0">
              <a:solidFill>
                <a:srgbClr val="002060"/>
              </a:solidFill>
            </a:endParaRPr>
          </a:p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71600" y="1340768"/>
                <a:ext cx="3600400" cy="11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High energy HIC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1−1/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0768"/>
                <a:ext cx="3600400" cy="1164806"/>
              </a:xfrm>
              <a:prstGeom prst="rect">
                <a:avLst/>
              </a:prstGeom>
              <a:blipFill rotWithShape="0">
                <a:blip r:embed="rId3"/>
                <a:stretch>
                  <a:fillRect l="-1692" t="-3141" b="-5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890404" y="2433662"/>
            <a:ext cx="404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Electric field in C.M.S frame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726391"/>
            <a:ext cx="1207280" cy="6146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746240"/>
            <a:ext cx="5674525" cy="4921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99592" y="328498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Lorentz </a:t>
            </a:r>
            <a:r>
              <a:rPr lang="en-US" altLang="zh-CN" sz="2000" b="1" dirty="0" smtClean="0"/>
              <a:t>transformation to boost into the Lab frame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27584" y="4221088"/>
                <a:ext cx="7344816" cy="96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Imagine two </a:t>
                </a:r>
                <a:r>
                  <a:rPr lang="en-US" altLang="zh-CN" sz="2000" dirty="0" smtClean="0"/>
                  <a:t>nuclei (</a:t>
                </a:r>
                <a:r>
                  <a:rPr lang="en-US" altLang="zh-CN" sz="2000" dirty="0" err="1"/>
                  <a:t>Au+Au</a:t>
                </a:r>
                <a:r>
                  <a:rPr lang="en-US" altLang="zh-CN" sz="2000" dirty="0" smtClean="0"/>
                  <a:t>)  </a:t>
                </a:r>
                <a:r>
                  <a:rPr lang="en-US" altLang="zh-CN" sz="2000" dirty="0"/>
                  <a:t>fly across each other </a:t>
                </a:r>
                <a:r>
                  <a:rPr lang="en-US" altLang="zh-CN" sz="2000" dirty="0" smtClean="0"/>
                  <a:t>oppositely with</a:t>
                </a:r>
              </a:p>
              <a:p>
                <a:r>
                  <a:rPr lang="en-US" altLang="zh-CN" dirty="0" smtClean="0"/>
                  <a:t> (</a:t>
                </a:r>
                <a:r>
                  <a:rPr lang="en-US" altLang="zh-CN" dirty="0" smtClean="0">
                    <a:solidFill>
                      <a:schemeClr val="accent2"/>
                    </a:solidFill>
                  </a:rPr>
                  <a:t>A=197,   Z=79,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en-US" altLang="zh-C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</a:rPr>
                  <a:t>,   </a:t>
                </a:r>
                <a:r>
                  <a:rPr lang="el-GR" altLang="zh-CN" dirty="0">
                    <a:solidFill>
                      <a:schemeClr val="accent2"/>
                    </a:solidFill>
                  </a:rPr>
                  <a:t>λ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=106,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=0.999956</m:t>
                    </m:r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</a:rPr>
                  <a:t>  R=1.2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21088"/>
                <a:ext cx="7344816" cy="964431"/>
              </a:xfrm>
              <a:prstGeom prst="rect">
                <a:avLst/>
              </a:prstGeom>
              <a:blipFill rotWithShape="0">
                <a:blip r:embed="rId6"/>
                <a:stretch>
                  <a:fillRect l="-913" t="-3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347864" y="28529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Coulomb’s Law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421" y="5253711"/>
            <a:ext cx="2428571" cy="49523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99592" y="507165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Scaling law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4932040" y="5358320"/>
                <a:ext cx="2762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𝐿𝐻𝐶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~10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𝑅𝐻𝐼𝐶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𝐺𝑎𝑢𝑠𝑠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358320"/>
                <a:ext cx="276248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45" t="-4444" r="-176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箭头 22"/>
          <p:cNvSpPr/>
          <p:nvPr/>
        </p:nvSpPr>
        <p:spPr>
          <a:xfrm>
            <a:off x="4560716" y="5436779"/>
            <a:ext cx="333856" cy="132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/>
          <p:cNvSpPr/>
          <p:nvPr/>
        </p:nvSpPr>
        <p:spPr>
          <a:xfrm>
            <a:off x="2483768" y="3004072"/>
            <a:ext cx="720080" cy="136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83568" y="5830060"/>
            <a:ext cx="810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00B050"/>
                </a:solidFill>
              </a:rPr>
              <a:t>Kharzeev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, 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McLerran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, 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Warringa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(2008), </a:t>
            </a:r>
            <a:r>
              <a:rPr lang="en-US" altLang="zh-CN" sz="2000" b="1" dirty="0" err="1" smtClean="0">
                <a:solidFill>
                  <a:srgbClr val="00B050"/>
                </a:solidFill>
              </a:rPr>
              <a:t>Skokov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(2009) Deng &amp;Huang</a:t>
            </a:r>
            <a:r>
              <a:rPr lang="en-US" altLang="zh-CN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(2012) 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　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上弧形箭头 6"/>
          <p:cNvSpPr/>
          <p:nvPr/>
        </p:nvSpPr>
        <p:spPr>
          <a:xfrm>
            <a:off x="5436096" y="3573016"/>
            <a:ext cx="1435241" cy="306396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9474" y="3658977"/>
            <a:ext cx="208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Strong Interaction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3897397"/>
            <a:ext cx="144016" cy="17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262207"/>
            <a:ext cx="4114286" cy="33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276653"/>
            <a:ext cx="3960440" cy="2700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260648"/>
            <a:ext cx="8218741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Charge separation effect in HIC</a:t>
            </a:r>
            <a:endParaRPr lang="en-US" altLang="zh-CN" sz="4000" b="1" dirty="0">
              <a:solidFill>
                <a:srgbClr val="002060"/>
              </a:solidFill>
            </a:endParaRPr>
          </a:p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78" y="3759223"/>
            <a:ext cx="4661367" cy="673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500426"/>
            <a:ext cx="5224424" cy="7807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10094" y="5445224"/>
            <a:ext cx="745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STAR PRL 103, 251601 (2009) ALICE  PRL 110, 012301 (2013)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007" y="5805264"/>
            <a:ext cx="748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However, the interpretation of chiral magnetic effect is under hot debate due to the background contribution of the elliptic flow.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9" y="260648"/>
            <a:ext cx="856895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fields of charged particle in vacuum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31" y="1335296"/>
            <a:ext cx="6476547" cy="2162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7744" y="3501008"/>
            <a:ext cx="43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</a:rPr>
              <a:t>Lienard-Wiechert</a:t>
            </a:r>
            <a:r>
              <a:rPr lang="en-US" altLang="zh-CN" sz="2400" dirty="0" smtClean="0">
                <a:solidFill>
                  <a:srgbClr val="0070C0"/>
                </a:solidFill>
              </a:rPr>
              <a:t> potentials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427984" y="3068960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00392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10039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120680" y="3284984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Retarded potential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115616" y="5817458"/>
                <a:ext cx="71627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 non-relativistic frame,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Eq.1&amp;2 reduce back to </a:t>
                </a:r>
                <a:r>
                  <a:rPr lang="en-US" altLang="zh-CN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Coulomb’s Law </a:t>
                </a: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and </a:t>
                </a:r>
                <a:r>
                  <a:rPr lang="en-US" altLang="zh-CN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Biot</a:t>
                </a:r>
                <a:r>
                  <a:rPr lang="en-US" altLang="zh-CN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 Savart law</a:t>
                </a:r>
                <a:endParaRPr lang="zh-CN" alt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817458"/>
                <a:ext cx="7162709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51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755576" y="45091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Magnetic field falls rapidly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直角双向箭头 20"/>
          <p:cNvSpPr/>
          <p:nvPr/>
        </p:nvSpPr>
        <p:spPr>
          <a:xfrm>
            <a:off x="5868398" y="3614247"/>
            <a:ext cx="431794" cy="318809"/>
          </a:xfrm>
          <a:prstGeom prst="lef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851920" y="4293096"/>
                <a:ext cx="151216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293096"/>
                <a:ext cx="1512168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84" y="3918007"/>
            <a:ext cx="3287740" cy="23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9" y="260648"/>
            <a:ext cx="856895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EM fields of charged particle in medium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56" y="1430557"/>
            <a:ext cx="4205707" cy="3507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560" y="1988840"/>
            <a:ext cx="432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In conducting medium with constant </a:t>
            </a:r>
            <a:r>
              <a:rPr lang="el-GR" altLang="zh-CN" sz="2400" dirty="0" smtClean="0">
                <a:solidFill>
                  <a:schemeClr val="accent5"/>
                </a:solidFill>
              </a:rPr>
              <a:t>σ</a:t>
            </a:r>
            <a:r>
              <a:rPr lang="en-US" altLang="zh-CN" sz="2400" dirty="0" smtClean="0">
                <a:solidFill>
                  <a:schemeClr val="accent5"/>
                </a:solidFill>
              </a:rPr>
              <a:t> </a:t>
            </a:r>
          </a:p>
          <a:p>
            <a:r>
              <a:rPr lang="en-US" altLang="zh-CN" sz="2400" dirty="0" smtClean="0">
                <a:solidFill>
                  <a:schemeClr val="accent5"/>
                </a:solidFill>
              </a:rPr>
              <a:t> EM fields can last longer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99592" y="3356992"/>
                <a:ext cx="288032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56992"/>
                <a:ext cx="288032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392488" y="5086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latin typeface="Arial" panose="020B0604020202020204" pitchFamily="34" charset="0"/>
              </a:rPr>
              <a:t>Mclerran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zh-CN" b="1" dirty="0" err="1">
                <a:solidFill>
                  <a:srgbClr val="000000"/>
                </a:solidFill>
                <a:latin typeface="Arial" panose="020B0604020202020204" pitchFamily="34" charset="0"/>
              </a:rPr>
              <a:t>Skokov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, 2013; </a:t>
            </a:r>
            <a:r>
              <a:rPr lang="en-US" altLang="zh-CN" b="1" dirty="0" err="1">
                <a:solidFill>
                  <a:srgbClr val="000000"/>
                </a:solidFill>
                <a:latin typeface="Arial" panose="020B0604020202020204" pitchFamily="34" charset="0"/>
              </a:rPr>
              <a:t>Tuchin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, 2014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2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6206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start from the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33" y="4581128"/>
            <a:ext cx="499689" cy="451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7664" y="46531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Ohm current </a:t>
            </a:r>
            <a:r>
              <a:rPr lang="en-US" altLang="zh-CN" sz="2000" dirty="0" smtClean="0"/>
              <a:t>and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210" y="4653136"/>
            <a:ext cx="576390" cy="4192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55976" y="468507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CME current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689889"/>
            <a:ext cx="5228083" cy="214737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3568" y="113519"/>
            <a:ext cx="7551233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</a:rPr>
              <a:t>Maxwell-Chen-Simons equations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129533" y="5085184"/>
                <a:ext cx="5314675" cy="49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2060"/>
                    </a:solidFill>
                  </a:rPr>
                  <a:t>For simplicity, </a:t>
                </a:r>
                <a:r>
                  <a:rPr lang="el-GR" altLang="zh-CN" sz="2400" dirty="0" smtClean="0">
                    <a:solidFill>
                      <a:srgbClr val="002060"/>
                    </a:solidFill>
                  </a:rPr>
                  <a:t>σ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are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constant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. 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33" y="5085184"/>
                <a:ext cx="5314675" cy="493918"/>
              </a:xfrm>
              <a:prstGeom prst="rect">
                <a:avLst/>
              </a:prstGeom>
              <a:blipFill rotWithShape="0">
                <a:blip r:embed="rId5"/>
                <a:stretch>
                  <a:fillRect l="-1720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7" y="1279190"/>
            <a:ext cx="7161905" cy="12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48501"/>
            <a:ext cx="4809524" cy="8285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7784" y="5085184"/>
            <a:ext cx="444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r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epresents the </a:t>
            </a:r>
            <a:r>
              <a:rPr lang="en-US" altLang="zh-CN" sz="2400" b="1" dirty="0" smtClean="0"/>
              <a:t>related fields</a:t>
            </a:r>
            <a:endParaRPr lang="zh-CN" altLang="en-US" sz="2400" b="1" dirty="0"/>
          </a:p>
        </p:txBody>
      </p:sp>
      <p:sp>
        <p:nvSpPr>
          <p:cNvPr id="9" name="下箭头 8"/>
          <p:cNvSpPr/>
          <p:nvPr/>
        </p:nvSpPr>
        <p:spPr>
          <a:xfrm>
            <a:off x="4384474" y="2849773"/>
            <a:ext cx="288032" cy="57922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403648" y="1916832"/>
            <a:ext cx="20162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03648" y="2492896"/>
            <a:ext cx="20162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331644"/>
            <a:ext cx="2695238" cy="60952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901" y="5111813"/>
            <a:ext cx="894306" cy="4054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901" y="5599954"/>
            <a:ext cx="859879" cy="34932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618275" y="5517232"/>
            <a:ext cx="382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r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epresents the </a:t>
            </a:r>
            <a:r>
              <a:rPr lang="en-US" altLang="zh-CN" sz="2400" b="1" dirty="0" smtClean="0"/>
              <a:t>source term </a:t>
            </a:r>
            <a:endParaRPr lang="zh-CN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683568" y="186211"/>
            <a:ext cx="7551233" cy="938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</a:rPr>
              <a:t>Green function method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584</Words>
  <Application>Microsoft Office PowerPoint</Application>
  <PresentationFormat>全屏显示(4:3)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lihui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lihui</dc:creator>
  <cp:lastModifiedBy>tree smart</cp:lastModifiedBy>
  <cp:revision>158</cp:revision>
  <cp:lastPrinted>2016-05-14T13:37:49Z</cp:lastPrinted>
  <dcterms:created xsi:type="dcterms:W3CDTF">2015-03-17T02:31:59Z</dcterms:created>
  <dcterms:modified xsi:type="dcterms:W3CDTF">2016-08-26T08:43:32Z</dcterms:modified>
</cp:coreProperties>
</file>